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xlsb" ContentType="application/vnd.ms-excel.sheet.binary.macroEnabled.12"/>
  <Default Extension="wdp" ContentType="image/vnd.ms-photo"/>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5.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6.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7.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8.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9.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10.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11.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12.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13.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14.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1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16.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9.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2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21.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22.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23.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24.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25.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26.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27.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28.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29.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30.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31.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32.xml" ContentType="application/vnd.openxmlformats-officedocument.theme+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33.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34.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35.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36.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37.xml" ContentType="application/vnd.openxmlformats-officedocument.theme+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3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theme/theme39.xml" ContentType="application/vnd.openxmlformats-officedocument.theme+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theme/theme40.xml" ContentType="application/vnd.openxmlformats-officedocument.theme+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theme/theme41.xml" ContentType="application/vnd.openxmlformats-officedocument.theme+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42.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43.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theme/theme44.xml" ContentType="application/vnd.openxmlformats-officedocument.theme+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45.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theme/theme46.xml" ContentType="application/vnd.openxmlformats-officedocument.theme+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47.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theme/theme48.xml" ContentType="application/vnd.openxmlformats-officedocument.theme+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theme/theme49.xml" ContentType="application/vnd.openxmlformats-officedocument.theme+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theme/theme50.xml" ContentType="application/vnd.openxmlformats-officedocument.theme+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theme/theme51.xml" ContentType="application/vnd.openxmlformats-officedocument.theme+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52.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53.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theme/theme54.xml" ContentType="application/vnd.openxmlformats-officedocument.theme+xml"/>
  <Override PartName="/ppt/theme/theme55.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tags/tag50.xml" ContentType="application/vnd.openxmlformats-officedocument.presentationml.tags+xml"/>
  <Override PartName="/ppt/notesSlides/notesSlide2.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3.xml" ContentType="application/vnd.openxmlformats-officedocument.presentationml.notesSlide+xml"/>
  <Override PartName="/ppt/charts/chart7.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8.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4.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12.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13.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5.xml" ContentType="application/vnd.openxmlformats-officedocument.presentationml.notesSlide+xml"/>
  <Override PartName="/ppt/charts/chart14.xml" ContentType="application/vnd.openxmlformats-officedocument.drawingml.chart+xml"/>
  <Override PartName="/ppt/charts/style7.xml" ContentType="application/vnd.ms-office.chartstyle+xml"/>
  <Override PartName="/ppt/charts/colors7.xml" ContentType="application/vnd.ms-office.chartcolorstyle+xml"/>
  <Override PartName="/ppt/charts/chart15.xml" ContentType="application/vnd.openxmlformats-officedocument.drawingml.chart+xml"/>
  <Override PartName="/ppt/charts/style8.xml" ContentType="application/vnd.ms-office.chartstyle+xml"/>
  <Override PartName="/ppt/charts/colors8.xml" ContentType="application/vnd.ms-office.chartcolorstyl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notesSlides/notesSlide6.xml" ContentType="application/vnd.openxmlformats-officedocument.presentationml.notesSlide+xml"/>
  <Override PartName="/ppt/charts/chart16.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7.xml" ContentType="application/vnd.openxmlformats-officedocument.themeOverride+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charts/chart17.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8.xml" ContentType="application/vnd.openxmlformats-officedocument.themeOverride+xml"/>
  <Override PartName="/ppt/charts/chart18.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9.xml" ContentType="application/vnd.openxmlformats-officedocument.themeOverride+xml"/>
  <Override PartName="/ppt/charts/chart19.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0.xml" ContentType="application/vnd.openxmlformats-officedocument.themeOverride+xml"/>
  <Override PartName="/ppt/tags/tag169.xml" ContentType="application/vnd.openxmlformats-officedocument.presentationml.tags+xml"/>
  <Override PartName="/ppt/charts/chart20.xml" ContentType="application/vnd.openxmlformats-officedocument.drawingml.chart+xml"/>
  <Override PartName="/ppt/theme/themeOverride11.xml" ContentType="application/vnd.openxmlformats-officedocument.themeOverride+xml"/>
  <Override PartName="/ppt/tags/tag170.xml" ContentType="application/vnd.openxmlformats-officedocument.presentationml.tags+xml"/>
  <Override PartName="/ppt/charts/chart21.xml" ContentType="application/vnd.openxmlformats-officedocument.drawingml.chart+xml"/>
  <Override PartName="/ppt/theme/themeOverride12.xml" ContentType="application/vnd.openxmlformats-officedocument.themeOverride+xml"/>
  <Override PartName="/ppt/charts/chart22.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23.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24.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25.xml" ContentType="application/vnd.openxmlformats-officedocument.drawingml.chart+xml"/>
  <Override PartName="/ppt/charts/style16.xml" ContentType="application/vnd.ms-office.chartstyle+xml"/>
  <Override PartName="/ppt/charts/colors16.xml" ContentType="application/vnd.ms-office.chartcolorstyle+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charts/chart26.xml" ContentType="application/vnd.openxmlformats-officedocument.drawingml.chart+xml"/>
  <Override PartName="/ppt/charts/chart27.xml" ContentType="application/vnd.openxmlformats-officedocument.drawingml.chart+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charts/chart28.xml" ContentType="application/vnd.openxmlformats-officedocument.drawingml.chart+xml"/>
  <Override PartName="/ppt/charts/chart29.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3.xml" ContentType="application/vnd.openxmlformats-officedocument.themeOverrid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charts/chart30.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6" r:id="rId1"/>
    <p:sldMasterId id="2147483671" r:id="rId2"/>
    <p:sldMasterId id="2147483677" r:id="rId3"/>
    <p:sldMasterId id="2147483683" r:id="rId4"/>
    <p:sldMasterId id="2147483689" r:id="rId5"/>
    <p:sldMasterId id="2147483695" r:id="rId6"/>
    <p:sldMasterId id="2147483701" r:id="rId7"/>
    <p:sldMasterId id="2147483707" r:id="rId8"/>
    <p:sldMasterId id="2147483713" r:id="rId9"/>
    <p:sldMasterId id="2147483719" r:id="rId10"/>
    <p:sldMasterId id="2147483725" r:id="rId11"/>
    <p:sldMasterId id="2147483731" r:id="rId12"/>
    <p:sldMasterId id="2147483737" r:id="rId13"/>
    <p:sldMasterId id="2147483743" r:id="rId14"/>
    <p:sldMasterId id="2147483749" r:id="rId15"/>
    <p:sldMasterId id="2147483755" r:id="rId16"/>
    <p:sldMasterId id="2147483761" r:id="rId17"/>
    <p:sldMasterId id="2147483767" r:id="rId18"/>
    <p:sldMasterId id="2147483773" r:id="rId19"/>
    <p:sldMasterId id="2147483779" r:id="rId20"/>
    <p:sldMasterId id="2147483785" r:id="rId21"/>
    <p:sldMasterId id="2147483791" r:id="rId22"/>
    <p:sldMasterId id="2147483797" r:id="rId23"/>
    <p:sldMasterId id="2147483803" r:id="rId24"/>
    <p:sldMasterId id="2147483809" r:id="rId25"/>
    <p:sldMasterId id="2147483815" r:id="rId26"/>
    <p:sldMasterId id="2147483821" r:id="rId27"/>
    <p:sldMasterId id="2147483827" r:id="rId28"/>
    <p:sldMasterId id="2147483833" r:id="rId29"/>
    <p:sldMasterId id="2147483839" r:id="rId30"/>
    <p:sldMasterId id="2147483845" r:id="rId31"/>
    <p:sldMasterId id="2147483851" r:id="rId32"/>
    <p:sldMasterId id="2147483857" r:id="rId33"/>
    <p:sldMasterId id="2147483863" r:id="rId34"/>
    <p:sldMasterId id="2147483869" r:id="rId35"/>
    <p:sldMasterId id="2147483875" r:id="rId36"/>
    <p:sldMasterId id="2147483881" r:id="rId37"/>
    <p:sldMasterId id="2147483887" r:id="rId38"/>
    <p:sldMasterId id="2147483893" r:id="rId39"/>
    <p:sldMasterId id="2147483899" r:id="rId40"/>
    <p:sldMasterId id="2147483905" r:id="rId41"/>
    <p:sldMasterId id="2147483911" r:id="rId42"/>
    <p:sldMasterId id="2147483917" r:id="rId43"/>
    <p:sldMasterId id="2147483923" r:id="rId44"/>
    <p:sldMasterId id="2147483929" r:id="rId45"/>
    <p:sldMasterId id="2147483935" r:id="rId46"/>
    <p:sldMasterId id="2147483941" r:id="rId47"/>
    <p:sldMasterId id="2147483947" r:id="rId48"/>
    <p:sldMasterId id="2147483953" r:id="rId49"/>
    <p:sldMasterId id="2147483959" r:id="rId50"/>
    <p:sldMasterId id="2147483965" r:id="rId51"/>
    <p:sldMasterId id="2147483971" r:id="rId52"/>
    <p:sldMasterId id="2147483977" r:id="rId53"/>
    <p:sldMasterId id="2147483983" r:id="rId54"/>
  </p:sldMasterIdLst>
  <p:notesMasterIdLst>
    <p:notesMasterId r:id="rId127"/>
  </p:notesMasterIdLst>
  <p:sldIdLst>
    <p:sldId id="294"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5" r:id="rId75"/>
    <p:sldId id="336" r:id="rId76"/>
    <p:sldId id="337" r:id="rId77"/>
    <p:sldId id="338" r:id="rId78"/>
    <p:sldId id="339" r:id="rId79"/>
    <p:sldId id="340" r:id="rId80"/>
    <p:sldId id="341" r:id="rId81"/>
    <p:sldId id="342" r:id="rId82"/>
    <p:sldId id="343" r:id="rId83"/>
    <p:sldId id="344" r:id="rId84"/>
    <p:sldId id="345" r:id="rId85"/>
    <p:sldId id="346" r:id="rId86"/>
    <p:sldId id="347" r:id="rId87"/>
    <p:sldId id="348" r:id="rId88"/>
    <p:sldId id="349" r:id="rId89"/>
    <p:sldId id="350" r:id="rId90"/>
    <p:sldId id="351" r:id="rId91"/>
    <p:sldId id="352" r:id="rId92"/>
    <p:sldId id="353" r:id="rId93"/>
    <p:sldId id="354" r:id="rId94"/>
    <p:sldId id="355" r:id="rId95"/>
    <p:sldId id="356" r:id="rId96"/>
    <p:sldId id="357" r:id="rId97"/>
    <p:sldId id="358" r:id="rId98"/>
    <p:sldId id="359" r:id="rId99"/>
    <p:sldId id="360" r:id="rId100"/>
    <p:sldId id="361" r:id="rId101"/>
    <p:sldId id="362" r:id="rId102"/>
    <p:sldId id="363" r:id="rId103"/>
    <p:sldId id="364" r:id="rId104"/>
    <p:sldId id="365" r:id="rId105"/>
    <p:sldId id="366" r:id="rId106"/>
    <p:sldId id="367" r:id="rId107"/>
    <p:sldId id="368" r:id="rId108"/>
    <p:sldId id="296" r:id="rId109"/>
    <p:sldId id="297" r:id="rId110"/>
    <p:sldId id="298" r:id="rId111"/>
    <p:sldId id="299" r:id="rId112"/>
    <p:sldId id="300" r:id="rId113"/>
    <p:sldId id="301" r:id="rId114"/>
    <p:sldId id="302" r:id="rId115"/>
    <p:sldId id="303" r:id="rId116"/>
    <p:sldId id="314" r:id="rId117"/>
    <p:sldId id="305" r:id="rId118"/>
    <p:sldId id="306" r:id="rId119"/>
    <p:sldId id="315" r:id="rId120"/>
    <p:sldId id="308" r:id="rId121"/>
    <p:sldId id="309" r:id="rId122"/>
    <p:sldId id="310" r:id="rId123"/>
    <p:sldId id="311" r:id="rId124"/>
    <p:sldId id="312" r:id="rId125"/>
    <p:sldId id="313" r:id="rId126"/>
  </p:sldIdLst>
  <p:sldSz cx="9144000" cy="6858000" type="screen4x3"/>
  <p:notesSz cx="9144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ema Uygulanmış Stil 1 - Vurgu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63.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63" Type="http://schemas.openxmlformats.org/officeDocument/2006/relationships/slide" Target="slides/slide9.xml"/><Relationship Id="rId68" Type="http://schemas.openxmlformats.org/officeDocument/2006/relationships/slide" Target="slides/slide14.xml"/><Relationship Id="rId84" Type="http://schemas.openxmlformats.org/officeDocument/2006/relationships/slide" Target="slides/slide30.xml"/><Relationship Id="rId89" Type="http://schemas.openxmlformats.org/officeDocument/2006/relationships/slide" Target="slides/slide35.xml"/><Relationship Id="rId112" Type="http://schemas.openxmlformats.org/officeDocument/2006/relationships/slide" Target="slides/slide58.xml"/><Relationship Id="rId16" Type="http://schemas.openxmlformats.org/officeDocument/2006/relationships/slideMaster" Target="slideMasters/slideMaster16.xml"/><Relationship Id="rId107" Type="http://schemas.openxmlformats.org/officeDocument/2006/relationships/slide" Target="slides/slide53.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Master" Target="slideMasters/slideMaster53.xml"/><Relationship Id="rId58" Type="http://schemas.openxmlformats.org/officeDocument/2006/relationships/slide" Target="slides/slide4.xml"/><Relationship Id="rId74" Type="http://schemas.openxmlformats.org/officeDocument/2006/relationships/slide" Target="slides/slide20.xml"/><Relationship Id="rId79" Type="http://schemas.openxmlformats.org/officeDocument/2006/relationships/slide" Target="slides/slide25.xml"/><Relationship Id="rId102" Type="http://schemas.openxmlformats.org/officeDocument/2006/relationships/slide" Target="slides/slide48.xml"/><Relationship Id="rId123" Type="http://schemas.openxmlformats.org/officeDocument/2006/relationships/slide" Target="slides/slide69.xml"/><Relationship Id="rId128" Type="http://schemas.openxmlformats.org/officeDocument/2006/relationships/presProps" Target="presProps.xml"/><Relationship Id="rId5" Type="http://schemas.openxmlformats.org/officeDocument/2006/relationships/slideMaster" Target="slideMasters/slideMaster5.xml"/><Relationship Id="rId90" Type="http://schemas.openxmlformats.org/officeDocument/2006/relationships/slide" Target="slides/slide36.xml"/><Relationship Id="rId95" Type="http://schemas.openxmlformats.org/officeDocument/2006/relationships/slide" Target="slides/slide41.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64" Type="http://schemas.openxmlformats.org/officeDocument/2006/relationships/slide" Target="slides/slide10.xml"/><Relationship Id="rId69" Type="http://schemas.openxmlformats.org/officeDocument/2006/relationships/slide" Target="slides/slide15.xml"/><Relationship Id="rId113" Type="http://schemas.openxmlformats.org/officeDocument/2006/relationships/slide" Target="slides/slide59.xml"/><Relationship Id="rId118" Type="http://schemas.openxmlformats.org/officeDocument/2006/relationships/slide" Target="slides/slide64.xml"/><Relationship Id="rId80" Type="http://schemas.openxmlformats.org/officeDocument/2006/relationships/slide" Target="slides/slide26.xml"/><Relationship Id="rId85" Type="http://schemas.openxmlformats.org/officeDocument/2006/relationships/slide" Target="slides/slide31.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59" Type="http://schemas.openxmlformats.org/officeDocument/2006/relationships/slide" Target="slides/slide5.xml"/><Relationship Id="rId103" Type="http://schemas.openxmlformats.org/officeDocument/2006/relationships/slide" Target="slides/slide49.xml"/><Relationship Id="rId108" Type="http://schemas.openxmlformats.org/officeDocument/2006/relationships/slide" Target="slides/slide54.xml"/><Relationship Id="rId124" Type="http://schemas.openxmlformats.org/officeDocument/2006/relationships/slide" Target="slides/slide70.xml"/><Relationship Id="rId129" Type="http://schemas.openxmlformats.org/officeDocument/2006/relationships/viewProps" Target="viewProps.xml"/><Relationship Id="rId54" Type="http://schemas.openxmlformats.org/officeDocument/2006/relationships/slideMaster" Target="slideMasters/slideMaster54.xml"/><Relationship Id="rId70" Type="http://schemas.openxmlformats.org/officeDocument/2006/relationships/slide" Target="slides/slide16.xml"/><Relationship Id="rId75" Type="http://schemas.openxmlformats.org/officeDocument/2006/relationships/slide" Target="slides/slide21.xml"/><Relationship Id="rId91" Type="http://schemas.openxmlformats.org/officeDocument/2006/relationships/slide" Target="slides/slide37.xml"/><Relationship Id="rId96" Type="http://schemas.openxmlformats.org/officeDocument/2006/relationships/slide" Target="slides/slide42.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60.xml"/><Relationship Id="rId119" Type="http://schemas.openxmlformats.org/officeDocument/2006/relationships/slide" Target="slides/slide65.xml"/><Relationship Id="rId44" Type="http://schemas.openxmlformats.org/officeDocument/2006/relationships/slideMaster" Target="slideMasters/slideMaster44.xml"/><Relationship Id="rId60" Type="http://schemas.openxmlformats.org/officeDocument/2006/relationships/slide" Target="slides/slide6.xml"/><Relationship Id="rId65" Type="http://schemas.openxmlformats.org/officeDocument/2006/relationships/slide" Target="slides/slide11.xml"/><Relationship Id="rId81" Type="http://schemas.openxmlformats.org/officeDocument/2006/relationships/slide" Target="slides/slide27.xml"/><Relationship Id="rId86" Type="http://schemas.openxmlformats.org/officeDocument/2006/relationships/slide" Target="slides/slide32.xml"/><Relationship Id="rId130" Type="http://schemas.openxmlformats.org/officeDocument/2006/relationships/theme" Target="theme/theme1.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55.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 Target="slides/slide1.xml"/><Relationship Id="rId76" Type="http://schemas.openxmlformats.org/officeDocument/2006/relationships/slide" Target="slides/slide22.xml"/><Relationship Id="rId97" Type="http://schemas.openxmlformats.org/officeDocument/2006/relationships/slide" Target="slides/slide43.xml"/><Relationship Id="rId104" Type="http://schemas.openxmlformats.org/officeDocument/2006/relationships/slide" Target="slides/slide50.xml"/><Relationship Id="rId120" Type="http://schemas.openxmlformats.org/officeDocument/2006/relationships/slide" Target="slides/slide66.xml"/><Relationship Id="rId125" Type="http://schemas.openxmlformats.org/officeDocument/2006/relationships/slide" Target="slides/slide71.xml"/><Relationship Id="rId7" Type="http://schemas.openxmlformats.org/officeDocument/2006/relationships/slideMaster" Target="slideMasters/slideMaster7.xml"/><Relationship Id="rId71" Type="http://schemas.openxmlformats.org/officeDocument/2006/relationships/slide" Target="slides/slide17.xml"/><Relationship Id="rId92" Type="http://schemas.openxmlformats.org/officeDocument/2006/relationships/slide" Target="slides/slide38.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 Target="slides/slide12.xml"/><Relationship Id="rId87" Type="http://schemas.openxmlformats.org/officeDocument/2006/relationships/slide" Target="slides/slide33.xml"/><Relationship Id="rId110" Type="http://schemas.openxmlformats.org/officeDocument/2006/relationships/slide" Target="slides/slide56.xml"/><Relationship Id="rId115" Type="http://schemas.openxmlformats.org/officeDocument/2006/relationships/slide" Target="slides/slide61.xml"/><Relationship Id="rId131" Type="http://schemas.openxmlformats.org/officeDocument/2006/relationships/tableStyles" Target="tableStyles.xml"/><Relationship Id="rId61" Type="http://schemas.openxmlformats.org/officeDocument/2006/relationships/slide" Target="slides/slide7.xml"/><Relationship Id="rId82" Type="http://schemas.openxmlformats.org/officeDocument/2006/relationships/slide" Target="slides/slide28.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 Target="slides/slide2.xml"/><Relationship Id="rId77" Type="http://schemas.openxmlformats.org/officeDocument/2006/relationships/slide" Target="slides/slide23.xml"/><Relationship Id="rId100" Type="http://schemas.openxmlformats.org/officeDocument/2006/relationships/slide" Target="slides/slide46.xml"/><Relationship Id="rId105" Type="http://schemas.openxmlformats.org/officeDocument/2006/relationships/slide" Target="slides/slide51.xml"/><Relationship Id="rId126" Type="http://schemas.openxmlformats.org/officeDocument/2006/relationships/slide" Target="slides/slide72.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18.xml"/><Relationship Id="rId93" Type="http://schemas.openxmlformats.org/officeDocument/2006/relationships/slide" Target="slides/slide39.xml"/><Relationship Id="rId98" Type="http://schemas.openxmlformats.org/officeDocument/2006/relationships/slide" Target="slides/slide44.xml"/><Relationship Id="rId121" Type="http://schemas.openxmlformats.org/officeDocument/2006/relationships/slide" Target="slides/slide67.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13.xml"/><Relationship Id="rId116" Type="http://schemas.openxmlformats.org/officeDocument/2006/relationships/slide" Target="slides/slide62.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8.xml"/><Relationship Id="rId83" Type="http://schemas.openxmlformats.org/officeDocument/2006/relationships/slide" Target="slides/slide29.xml"/><Relationship Id="rId88" Type="http://schemas.openxmlformats.org/officeDocument/2006/relationships/slide" Target="slides/slide34.xml"/><Relationship Id="rId111" Type="http://schemas.openxmlformats.org/officeDocument/2006/relationships/slide" Target="slides/slide57.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3.xml"/><Relationship Id="rId106" Type="http://schemas.openxmlformats.org/officeDocument/2006/relationships/slide" Target="slides/slide52.xml"/><Relationship Id="rId127" Type="http://schemas.openxmlformats.org/officeDocument/2006/relationships/notesMaster" Target="notesMasters/notesMaster1.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9.xml"/><Relationship Id="rId78" Type="http://schemas.openxmlformats.org/officeDocument/2006/relationships/slide" Target="slides/slide24.xml"/><Relationship Id="rId94" Type="http://schemas.openxmlformats.org/officeDocument/2006/relationships/slide" Target="slides/slide40.xml"/><Relationship Id="rId99" Type="http://schemas.openxmlformats.org/officeDocument/2006/relationships/slide" Target="slides/slide45.xml"/><Relationship Id="rId101" Type="http://schemas.openxmlformats.org/officeDocument/2006/relationships/slide" Target="slides/slide47.xml"/><Relationship Id="rId122" Type="http://schemas.openxmlformats.org/officeDocument/2006/relationships/slide" Target="slides/slide68.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Master" Target="slideMasters/slideMaster2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kili__al__ma_Sayfas_1.xlsb"/></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kili__al__ma_Sayfas_2.xlsb"/></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kili__al__ma_Sayfas_3.xlsb"/></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kili__al__ma_Sayfas_4.xlsb"/></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kili__al__ma_Sayfas_5.xlsb"/></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kili__al__ma_Sayfas_6.xlsb"/></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al__ma_Sayfas_7.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_al__ma_Sayfas_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_kili__al__ma_Sayfas_9.xlsb"/></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_al__ma_Sayfas_10.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_al__ma_Sayfas_11.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_al__ma_Sayfas_12.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_al__ma_Sayfas_13.xlsx"/></Relationships>
</file>

<file path=ppt/charts/_rels/chart14.xml.rels><?xml version="1.0" encoding="UTF-8" standalone="yes"?>
<Relationships xmlns="http://schemas.openxmlformats.org/package/2006/relationships"><Relationship Id="rId3" Type="http://schemas.openxmlformats.org/officeDocument/2006/relationships/oleObject" Target="file:///C:\Users\&#350;ule\Downloads\TEPAV_&#304;l%20Baz&#305;nda%20G&#246;stergeler_27012022%20(2).xlsx" TargetMode="External"/><Relationship Id="rId2" Type="http://schemas.microsoft.com/office/2011/relationships/chartColorStyle" Target="colors7.xml"/><Relationship Id="rId1" Type="http://schemas.microsoft.com/office/2011/relationships/chartStyle" Target="style7.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350;ule\Downloads\TEPAV_&#304;l%20Baz&#305;nda%20G&#246;stergeler_27012022%20(2).xlsx" TargetMode="External"/><Relationship Id="rId2" Type="http://schemas.microsoft.com/office/2011/relationships/chartColorStyle" Target="colors8.xml"/><Relationship Id="rId1" Type="http://schemas.microsoft.com/office/2011/relationships/chartStyle" Target="style8.xm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_al__ma_Sayfas_14.xlsx"/></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_al__ma_Sayfas_15.xlsx"/></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_al__ma_Sayfas_16.xlsx"/></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_al__ma_Sayfas_17.xlsx"/></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_al__ma_Sayfas_18.xlsx"/><Relationship Id="rId1" Type="http://schemas.openxmlformats.org/officeDocument/2006/relationships/themeOverride" Target="../theme/themeOverride11.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_al__ma_Sayfas_19.xlsx"/><Relationship Id="rId1" Type="http://schemas.openxmlformats.org/officeDocument/2006/relationships/themeOverride" Target="../theme/themeOverride12.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350;ule\Desktop\TEPAV%20YEN&#304;\TEPAV%20OCAK\TEPAV_&#304;l%20Baz&#305;nda%20G&#246;stergeler_27012022%20(1).xlsx" TargetMode="External"/><Relationship Id="rId2" Type="http://schemas.microsoft.com/office/2011/relationships/chartColorStyle" Target="colors13.xml"/><Relationship Id="rId1" Type="http://schemas.microsoft.com/office/2011/relationships/chartStyle" Target="style13.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350;ule\Desktop\TEPAV%20YEN&#304;\TEPAV%20OCAK\TEPAV_&#304;l%20Baz&#305;nda%20G&#246;stergeler_27012022%20(1).xlsx" TargetMode="External"/><Relationship Id="rId2" Type="http://schemas.microsoft.com/office/2011/relationships/chartColorStyle" Target="colors14.xml"/><Relationship Id="rId1" Type="http://schemas.microsoft.com/office/2011/relationships/chartStyle" Target="style14.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350;ule\Desktop\TEPAV%20YEN&#304;\TEPAV%20OCAK\TEPAV_&#304;l%20Baz&#305;nda%20G&#246;stergeler_27012022%20(1).xlsx" TargetMode="External"/><Relationship Id="rId2" Type="http://schemas.microsoft.com/office/2011/relationships/chartColorStyle" Target="colors15.xml"/><Relationship Id="rId1" Type="http://schemas.microsoft.com/office/2011/relationships/chartStyle" Target="style15.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350;ule\Desktop\TEPAV%20YEN&#304;\TEPAV%20OCAK\TEPAV_&#304;l%20Baz&#305;nda%20G&#246;stergeler_27012022%20(1).xlsx" TargetMode="External"/><Relationship Id="rId2" Type="http://schemas.microsoft.com/office/2011/relationships/chartColorStyle" Target="colors16.xml"/><Relationship Id="rId1" Type="http://schemas.microsoft.com/office/2011/relationships/chartStyle" Target="style16.xml"/></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_kili__al__ma_Sayfas_20.xlsb"/></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_kili__al__ma_Sayfas_21.xlsb"/></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_kili__al__ma_Sayfas_22.xlsb"/></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_al__ma_Sayfas_23.xlsx"/></Relationships>
</file>

<file path=ppt/charts/_rels/chart30.xml.rels><?xml version="1.0" encoding="UTF-8" standalone="yes"?>
<Relationships xmlns="http://schemas.openxmlformats.org/package/2006/relationships"><Relationship Id="rId3" Type="http://schemas.openxmlformats.org/officeDocument/2006/relationships/oleObject" Target="file:///C:\Users\&#350;ule\Desktop\TEPAV%20YEN&#304;\TEPAV%20OCAK\bir&#231;ok%20d&#252;zenleme%20bu%20excel%20dosyas&#305;na%20g&#246;re%20yap&#305;ld&#305;%20..xlsx" TargetMode="External"/><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212389380530973"/>
          <c:y val="0.20061825605132685"/>
          <c:w val="0.73451327433628322"/>
          <c:h val="0.63888986098959843"/>
        </c:manualLayout>
      </c:layout>
      <c:barChart>
        <c:barDir val="col"/>
        <c:grouping val="stacked"/>
        <c:varyColors val="0"/>
        <c:ser>
          <c:idx val="0"/>
          <c:order val="0"/>
          <c:spPr>
            <a:solidFill>
              <a:srgbClr val="002060"/>
            </a:solidFill>
            <a:ln>
              <a:noFill/>
            </a:ln>
          </c:spPr>
          <c:invertIfNegative val="0"/>
          <c:dLbls>
            <c:dLbl>
              <c:idx val="0"/>
              <c:layout>
                <c:manualLayout>
                  <c:x val="0"/>
                  <c:y val="-0.38271604938271603"/>
                </c:manualLayout>
              </c:layout>
              <c:tx>
                <c:rich>
                  <a:bodyPr wrap="none"/>
                  <a:lstStyle/>
                  <a:p>
                    <a:pPr>
                      <a:defRPr sz="1200">
                        <a:solidFill>
                          <a:schemeClr val="tx1"/>
                        </a:solidFill>
                        <a:latin typeface="+mn-lt"/>
                        <a:ea typeface="+mn-ea"/>
                        <a:cs typeface="+mn-cs"/>
                      </a:defRPr>
                    </a:pPr>
                    <a:r>
                      <a:rPr lang="en-US" dirty="0" smtClean="0"/>
                      <a:t>1,5</a:t>
                    </a:r>
                    <a:endParaRPr lang="en-US" dirty="0"/>
                  </a:p>
                </c:rich>
              </c:tx>
              <c:numFmt formatCode="#,##0.0;&quot;-&quot;#,##0.0" sourceLinked="0"/>
              <c:spPr>
                <a:noFill/>
                <a:ln>
                  <a:noFill/>
                </a:ln>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Lst>
            </c:dLbl>
            <c:dLbl>
              <c:idx val="1"/>
              <c:layout>
                <c:manualLayout>
                  <c:x val="7.0609100790321455E-3"/>
                  <c:y val="-0.51913980848230568"/>
                </c:manualLayout>
              </c:layout>
              <c:tx>
                <c:rich>
                  <a:bodyPr wrap="none"/>
                  <a:lstStyle/>
                  <a:p>
                    <a:pPr>
                      <a:defRPr sz="1200">
                        <a:solidFill>
                          <a:schemeClr val="tx1"/>
                        </a:solidFill>
                        <a:latin typeface="+mn-lt"/>
                        <a:ea typeface="+mn-ea"/>
                        <a:cs typeface="+mn-cs"/>
                      </a:defRPr>
                    </a:pPr>
                    <a:r>
                      <a:rPr lang="en-US" dirty="0" smtClean="0"/>
                      <a:t>2,1</a:t>
                    </a:r>
                    <a:endParaRPr lang="en-US" dirty="0"/>
                  </a:p>
                </c:rich>
              </c:tx>
              <c:numFmt formatCode="#,##0.0;&quot;-&quot;#,##0.0" sourceLinked="0"/>
              <c:spPr>
                <a:noFill/>
                <a:ln>
                  <a:noFill/>
                </a:ln>
              </c:sp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B950-4729-A948-541DDF376B6E}"/>
                </c:ext>
                <c:ext xmlns:c15="http://schemas.microsoft.com/office/drawing/2012/chart" uri="{CE6537A1-D6FC-4f65-9D91-7224C49458BB}">
                  <c15:spPr xmlns:c15="http://schemas.microsoft.com/office/drawing/2012/chart">
                    <a:prstGeom prst="rect">
                      <a:avLst/>
                    </a:prstGeom>
                  </c15:spPr>
                  <c15:layout>
                    <c:manualLayout>
                      <c:w val="0.17465133281627454"/>
                      <c:h val="0.13954191615447958"/>
                    </c:manualLayout>
                  </c15:layout>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val>
            <c:numRef>
              <c:f>Sheet1!$A$1:$B$1</c:f>
              <c:numCache>
                <c:formatCode>General</c:formatCode>
                <c:ptCount val="2"/>
                <c:pt idx="0">
                  <c:v>2.4398759999999999</c:v>
                </c:pt>
                <c:pt idx="1">
                  <c:v>3.1018330000000001</c:v>
                </c:pt>
              </c:numCache>
            </c:numRef>
          </c:val>
          <c:extLst xmlns:c16r2="http://schemas.microsoft.com/office/drawing/2015/06/chart">
            <c:ext xmlns:c16="http://schemas.microsoft.com/office/drawing/2014/chart" uri="{C3380CC4-5D6E-409C-BE32-E72D297353CC}">
              <c16:uniqueId val="{00000002-B950-4729-A948-541DDF376B6E}"/>
            </c:ext>
          </c:extLst>
        </c:ser>
        <c:dLbls>
          <c:showLegendKey val="0"/>
          <c:showVal val="0"/>
          <c:showCatName val="0"/>
          <c:showSerName val="0"/>
          <c:showPercent val="0"/>
          <c:showBubbleSize val="0"/>
        </c:dLbls>
        <c:gapWidth val="80"/>
        <c:overlap val="100"/>
        <c:axId val="-1886313616"/>
        <c:axId val="-1886315792"/>
      </c:barChart>
      <c:catAx>
        <c:axId val="-1886313616"/>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886315792"/>
        <c:crosses val="min"/>
        <c:auto val="0"/>
        <c:lblAlgn val="ctr"/>
        <c:lblOffset val="100"/>
        <c:noMultiLvlLbl val="0"/>
      </c:catAx>
      <c:valAx>
        <c:axId val="-1886315792"/>
        <c:scaling>
          <c:orientation val="minMax"/>
          <c:max val="3.1018330000000001"/>
          <c:min val="0"/>
        </c:scaling>
        <c:delete val="1"/>
        <c:axPos val="l"/>
        <c:numFmt formatCode="General" sourceLinked="1"/>
        <c:majorTickMark val="out"/>
        <c:minorTickMark val="none"/>
        <c:tickLblPos val="nextTo"/>
        <c:crossAx val="-1886313616"/>
        <c:crosses val="min"/>
        <c:crossBetween val="between"/>
      </c:valAx>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280575539568345"/>
          <c:y val="0.31049250535331907"/>
          <c:w val="0.61438848920863309"/>
          <c:h val="0.57815845824411138"/>
        </c:manualLayout>
      </c:layout>
      <c:barChart>
        <c:barDir val="col"/>
        <c:grouping val="stacked"/>
        <c:varyColors val="0"/>
        <c:ser>
          <c:idx val="0"/>
          <c:order val="0"/>
          <c:spPr>
            <a:solidFill>
              <a:srgbClr val="002060"/>
            </a:solidFill>
            <a:ln>
              <a:noFill/>
            </a:ln>
          </c:spPr>
          <c:invertIfNegative val="0"/>
          <c:dLbls>
            <c:dLbl>
              <c:idx val="0"/>
              <c:layout>
                <c:manualLayout>
                  <c:x val="0"/>
                  <c:y val="-0.39400428265524623"/>
                </c:manualLayout>
              </c:layout>
              <c:numFmt formatCode="#,##0.0;&quot;-&quot;#,##0.0" sourceLinked="0"/>
              <c:spPr>
                <a:noFill/>
                <a:ln>
                  <a:noFill/>
                </a:ln>
              </c:spPr>
              <c:txPr>
                <a:bodyPr wrap="none"/>
                <a:lstStyle/>
                <a:p>
                  <a:pPr>
                    <a:defRPr sz="1200">
                      <a:solidFill>
                        <a:schemeClr val="tx1"/>
                      </a:solidFill>
                      <a:latin typeface="+mn-lt"/>
                      <a:ea typeface="+mn-ea"/>
                      <a:cs typeface="+mn-cs"/>
                    </a:defRPr>
                  </a:pPr>
                  <a:endParaRPr lang="tr-TR"/>
                </a:p>
              </c:tx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870A-4488-8AEB-EF7072EB49CC}"/>
                </c:ext>
                <c:ext xmlns:c15="http://schemas.microsoft.com/office/drawing/2012/chart" uri="{CE6537A1-D6FC-4f65-9D91-7224C49458BB}">
                  <c15:spPr xmlns:c15="http://schemas.microsoft.com/office/drawing/2012/chart">
                    <a:prstGeom prst="rect">
                      <a:avLst/>
                    </a:prstGeom>
                  </c15:spPr>
                </c:ext>
              </c:extLst>
            </c:dLbl>
            <c:dLbl>
              <c:idx val="1"/>
              <c:layout>
                <c:manualLayout>
                  <c:x val="0"/>
                  <c:y val="-0.4475374732334047"/>
                </c:manualLayout>
              </c:layout>
              <c:numFmt formatCode="#,##0.0;&quot;-&quot;#,##0.0" sourceLinked="0"/>
              <c:spPr>
                <a:noFill/>
                <a:ln>
                  <a:noFill/>
                </a:ln>
              </c:spPr>
              <c:txPr>
                <a:bodyPr wrap="none"/>
                <a:lstStyle/>
                <a:p>
                  <a:pPr>
                    <a:defRPr sz="1200">
                      <a:solidFill>
                        <a:schemeClr val="tx1"/>
                      </a:solidFill>
                      <a:latin typeface="+mn-lt"/>
                      <a:ea typeface="+mn-ea"/>
                      <a:cs typeface="+mn-cs"/>
                    </a:defRPr>
                  </a:pPr>
                  <a:endParaRPr lang="tr-TR"/>
                </a:p>
              </c:tx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870A-4488-8AEB-EF7072EB49CC}"/>
                </c:ext>
                <c:ext xmlns:c15="http://schemas.microsoft.com/office/drawing/2012/chart" uri="{CE6537A1-D6FC-4f65-9D91-7224C49458BB}">
                  <c15:spPr xmlns:c15="http://schemas.microsoft.com/office/drawing/2012/chart">
                    <a:prstGeom prst="rect">
                      <a:avLst/>
                    </a:prstGeom>
                  </c15:spPr>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val>
            <c:numRef>
              <c:f>Sheet1!$A$1:$B$1</c:f>
              <c:numCache>
                <c:formatCode>General</c:formatCode>
                <c:ptCount val="2"/>
                <c:pt idx="0">
                  <c:v>12.573836</c:v>
                </c:pt>
                <c:pt idx="1">
                  <c:v>15.462452000000001</c:v>
                </c:pt>
              </c:numCache>
            </c:numRef>
          </c:val>
          <c:extLst xmlns:c16r2="http://schemas.microsoft.com/office/drawing/2015/06/chart">
            <c:ext xmlns:c16="http://schemas.microsoft.com/office/drawing/2014/chart" uri="{C3380CC4-5D6E-409C-BE32-E72D297353CC}">
              <c16:uniqueId val="{00000002-870A-4488-8AEB-EF7072EB49CC}"/>
            </c:ext>
          </c:extLst>
        </c:ser>
        <c:dLbls>
          <c:showLegendKey val="0"/>
          <c:showVal val="0"/>
          <c:showCatName val="0"/>
          <c:showSerName val="0"/>
          <c:showPercent val="0"/>
          <c:showBubbleSize val="0"/>
        </c:dLbls>
        <c:gapWidth val="80"/>
        <c:overlap val="100"/>
        <c:axId val="-1886322320"/>
        <c:axId val="-1886326672"/>
      </c:barChart>
      <c:catAx>
        <c:axId val="-1886322320"/>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886326672"/>
        <c:crosses val="min"/>
        <c:auto val="0"/>
        <c:lblAlgn val="ctr"/>
        <c:lblOffset val="100"/>
        <c:noMultiLvlLbl val="0"/>
      </c:catAx>
      <c:valAx>
        <c:axId val="-1886326672"/>
        <c:scaling>
          <c:orientation val="minMax"/>
          <c:max val="15.462452000000001"/>
          <c:min val="0"/>
        </c:scaling>
        <c:delete val="1"/>
        <c:axPos val="l"/>
        <c:numFmt formatCode="General" sourceLinked="1"/>
        <c:majorTickMark val="out"/>
        <c:minorTickMark val="none"/>
        <c:tickLblPos val="nextTo"/>
        <c:crossAx val="-1886322320"/>
        <c:crosses val="min"/>
        <c:crossBetween val="between"/>
      </c:valAx>
    </c:plotArea>
    <c:plotVisOnly val="0"/>
    <c:dispBlanksAs val="gap"/>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280575539568345"/>
          <c:y val="0.18929503916449086"/>
          <c:w val="0.61438848920863309"/>
          <c:h val="0.74281984334203655"/>
        </c:manualLayout>
      </c:layout>
      <c:barChart>
        <c:barDir val="col"/>
        <c:grouping val="stacked"/>
        <c:varyColors val="0"/>
        <c:ser>
          <c:idx val="0"/>
          <c:order val="0"/>
          <c:spPr>
            <a:solidFill>
              <a:srgbClr val="002060"/>
            </a:solidFill>
            <a:ln>
              <a:noFill/>
            </a:ln>
          </c:spPr>
          <c:invertIfNegative val="0"/>
          <c:dLbls>
            <c:dLbl>
              <c:idx val="0"/>
              <c:layout>
                <c:manualLayout>
                  <c:x val="0"/>
                  <c:y val="-0.41122715404699739"/>
                </c:manualLayout>
              </c:layout>
              <c:numFmt formatCode="#,##0.0;&quot;-&quot;#,##0.0" sourceLinked="0"/>
              <c:spPr>
                <a:noFill/>
                <a:ln>
                  <a:noFill/>
                </a:ln>
              </c:spPr>
              <c:txPr>
                <a:bodyPr wrap="none"/>
                <a:lstStyle/>
                <a:p>
                  <a:pPr>
                    <a:defRPr sz="1200">
                      <a:solidFill>
                        <a:schemeClr val="tx1"/>
                      </a:solidFill>
                      <a:latin typeface="+mn-lt"/>
                      <a:ea typeface="+mn-ea"/>
                      <a:cs typeface="+mn-cs"/>
                    </a:defRPr>
                  </a:pPr>
                  <a:endParaRPr lang="tr-TR"/>
                </a:p>
              </c:tx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76DC-4E10-AE52-61B6540A4AAE}"/>
                </c:ext>
                <c:ext xmlns:c15="http://schemas.microsoft.com/office/drawing/2012/chart" uri="{CE6537A1-D6FC-4f65-9D91-7224C49458BB}">
                  <c15:spPr xmlns:c15="http://schemas.microsoft.com/office/drawing/2012/chart">
                    <a:prstGeom prst="rect">
                      <a:avLst/>
                    </a:prstGeom>
                  </c15:spPr>
                </c:ext>
              </c:extLst>
            </c:dLbl>
            <c:dLbl>
              <c:idx val="1"/>
              <c:layout>
                <c:manualLayout>
                  <c:x val="0"/>
                  <c:y val="-0.46866840731070497"/>
                </c:manualLayout>
              </c:layout>
              <c:numFmt formatCode="#,##0.0;&quot;-&quot;#,##0.0" sourceLinked="0"/>
              <c:spPr>
                <a:noFill/>
                <a:ln>
                  <a:noFill/>
                </a:ln>
              </c:spPr>
              <c:txPr>
                <a:bodyPr wrap="none"/>
                <a:lstStyle/>
                <a:p>
                  <a:pPr>
                    <a:defRPr sz="1200">
                      <a:solidFill>
                        <a:schemeClr val="tx1"/>
                      </a:solidFill>
                      <a:latin typeface="+mn-lt"/>
                      <a:ea typeface="+mn-ea"/>
                      <a:cs typeface="+mn-cs"/>
                    </a:defRPr>
                  </a:pPr>
                  <a:endParaRPr lang="tr-TR"/>
                </a:p>
              </c:tx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76DC-4E10-AE52-61B6540A4AAE}"/>
                </c:ext>
                <c:ext xmlns:c15="http://schemas.microsoft.com/office/drawing/2012/chart" uri="{CE6537A1-D6FC-4f65-9D91-7224C49458BB}">
                  <c15:spPr xmlns:c15="http://schemas.microsoft.com/office/drawing/2012/chart">
                    <a:prstGeom prst="rect">
                      <a:avLst/>
                    </a:prstGeom>
                  </c15:spPr>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val>
            <c:numRef>
              <c:f>Sheet1!$A$1:$B$1</c:f>
              <c:numCache>
                <c:formatCode>General</c:formatCode>
                <c:ptCount val="2"/>
                <c:pt idx="0">
                  <c:v>70.599999999999994</c:v>
                </c:pt>
                <c:pt idx="1">
                  <c:v>83.6</c:v>
                </c:pt>
              </c:numCache>
            </c:numRef>
          </c:val>
          <c:extLst xmlns:c16r2="http://schemas.microsoft.com/office/drawing/2015/06/chart">
            <c:ext xmlns:c16="http://schemas.microsoft.com/office/drawing/2014/chart" uri="{C3380CC4-5D6E-409C-BE32-E72D297353CC}">
              <c16:uniqueId val="{00000002-76DC-4E10-AE52-61B6540A4AAE}"/>
            </c:ext>
          </c:extLst>
        </c:ser>
        <c:dLbls>
          <c:showLegendKey val="0"/>
          <c:showVal val="0"/>
          <c:showCatName val="0"/>
          <c:showSerName val="0"/>
          <c:showPercent val="0"/>
          <c:showBubbleSize val="0"/>
        </c:dLbls>
        <c:gapWidth val="80"/>
        <c:overlap val="100"/>
        <c:axId val="-1886323952"/>
        <c:axId val="-1886313072"/>
      </c:barChart>
      <c:catAx>
        <c:axId val="-1886323952"/>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886313072"/>
        <c:crosses val="min"/>
        <c:auto val="0"/>
        <c:lblAlgn val="ctr"/>
        <c:lblOffset val="100"/>
        <c:noMultiLvlLbl val="0"/>
      </c:catAx>
      <c:valAx>
        <c:axId val="-1886313072"/>
        <c:scaling>
          <c:orientation val="minMax"/>
          <c:max val="83.6"/>
          <c:min val="0"/>
        </c:scaling>
        <c:delete val="1"/>
        <c:axPos val="l"/>
        <c:numFmt formatCode="General" sourceLinked="1"/>
        <c:majorTickMark val="out"/>
        <c:minorTickMark val="none"/>
        <c:tickLblPos val="nextTo"/>
        <c:crossAx val="-1886323952"/>
        <c:crosses val="min"/>
        <c:crossBetween val="between"/>
      </c:valAx>
    </c:plotArea>
    <c:plotVisOnly val="0"/>
    <c:dispBlanksAs val="gap"/>
    <c:showDLblsOverMax val="1"/>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212389380530973"/>
          <c:y val="0.44753086419753085"/>
          <c:w val="0.75575221238938051"/>
          <c:h val="0.39197530864197533"/>
        </c:manualLayout>
      </c:layout>
      <c:barChart>
        <c:barDir val="col"/>
        <c:grouping val="stacked"/>
        <c:varyColors val="0"/>
        <c:ser>
          <c:idx val="0"/>
          <c:order val="0"/>
          <c:spPr>
            <a:solidFill>
              <a:srgbClr val="002060"/>
            </a:solidFill>
            <a:ln>
              <a:noFill/>
            </a:ln>
          </c:spPr>
          <c:invertIfNegative val="0"/>
          <c:dLbls>
            <c:dLbl>
              <c:idx val="0"/>
              <c:layout>
                <c:manualLayout>
                  <c:x val="0"/>
                  <c:y val="-0.40740740740740738"/>
                </c:manualLayout>
              </c:layout>
              <c:tx>
                <c:rich>
                  <a:bodyPr wrap="none"/>
                  <a:lstStyle/>
                  <a:p>
                    <a:pPr>
                      <a:defRPr sz="1200">
                        <a:solidFill>
                          <a:schemeClr val="tx1"/>
                        </a:solidFill>
                        <a:latin typeface="+mn-lt"/>
                        <a:ea typeface="+mn-ea"/>
                        <a:cs typeface="+mn-cs"/>
                      </a:defRPr>
                    </a:pPr>
                    <a:r>
                      <a:rPr lang="en-US" dirty="0" smtClean="0"/>
                      <a:t>2,0</a:t>
                    </a:r>
                    <a:endParaRPr lang="en-US" dirty="0"/>
                  </a:p>
                </c:rich>
              </c:tx>
              <c:numFmt formatCode="#,##0.0;&quot;-&quot;#,##0.0" sourceLinked="0"/>
              <c:spPr>
                <a:noFill/>
                <a:ln>
                  <a:noFill/>
                </a:ln>
              </c:sp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2E00-471A-9B9A-8DE6093346F6}"/>
                </c:ext>
                <c:ext xmlns:c15="http://schemas.microsoft.com/office/drawing/2012/chart" uri="{CE6537A1-D6FC-4f65-9D91-7224C49458BB}">
                  <c15:spPr xmlns:c15="http://schemas.microsoft.com/office/drawing/2012/chart">
                    <a:prstGeom prst="rect">
                      <a:avLst/>
                    </a:prstGeom>
                  </c15:spPr>
                </c:ext>
              </c:extLst>
            </c:dLbl>
            <c:dLbl>
              <c:idx val="1"/>
              <c:layout>
                <c:manualLayout>
                  <c:x val="0"/>
                  <c:y val="-0.42592592592592593"/>
                </c:manualLayout>
              </c:layout>
              <c:tx>
                <c:rich>
                  <a:bodyPr wrap="none"/>
                  <a:lstStyle/>
                  <a:p>
                    <a:pPr>
                      <a:defRPr sz="1200">
                        <a:solidFill>
                          <a:schemeClr val="tx1"/>
                        </a:solidFill>
                        <a:latin typeface="+mn-lt"/>
                        <a:ea typeface="+mn-ea"/>
                        <a:cs typeface="+mn-cs"/>
                      </a:defRPr>
                    </a:pPr>
                    <a:r>
                      <a:rPr lang="en-US" dirty="0" smtClean="0"/>
                      <a:t>2,2</a:t>
                    </a:r>
                    <a:endParaRPr lang="en-US" dirty="0"/>
                  </a:p>
                </c:rich>
              </c:tx>
              <c:numFmt formatCode="#,##0.0;&quot;-&quot;#,##0.0" sourceLinked="0"/>
              <c:spPr>
                <a:noFill/>
                <a:ln>
                  <a:noFill/>
                </a:ln>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val>
            <c:numRef>
              <c:f>Sheet1!$A$1:$B$1</c:f>
              <c:numCache>
                <c:formatCode>General</c:formatCode>
                <c:ptCount val="2"/>
                <c:pt idx="0">
                  <c:v>1.1000000000000001</c:v>
                </c:pt>
                <c:pt idx="1">
                  <c:v>1.2</c:v>
                </c:pt>
              </c:numCache>
            </c:numRef>
          </c:val>
          <c:extLst xmlns:c16r2="http://schemas.microsoft.com/office/drawing/2015/06/chart">
            <c:ext xmlns:c16="http://schemas.microsoft.com/office/drawing/2014/chart" uri="{C3380CC4-5D6E-409C-BE32-E72D297353CC}">
              <c16:uniqueId val="{00000002-2E00-471A-9B9A-8DE6093346F6}"/>
            </c:ext>
          </c:extLst>
        </c:ser>
        <c:dLbls>
          <c:showLegendKey val="0"/>
          <c:showVal val="0"/>
          <c:showCatName val="0"/>
          <c:showSerName val="0"/>
          <c:showPercent val="0"/>
          <c:showBubbleSize val="0"/>
        </c:dLbls>
        <c:gapWidth val="80"/>
        <c:overlap val="100"/>
        <c:axId val="-1886320144"/>
        <c:axId val="-1886321776"/>
      </c:barChart>
      <c:catAx>
        <c:axId val="-1886320144"/>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886321776"/>
        <c:crosses val="min"/>
        <c:auto val="0"/>
        <c:lblAlgn val="ctr"/>
        <c:lblOffset val="100"/>
        <c:noMultiLvlLbl val="0"/>
      </c:catAx>
      <c:valAx>
        <c:axId val="-1886321776"/>
        <c:scaling>
          <c:orientation val="minMax"/>
          <c:max val="1.2"/>
          <c:min val="0"/>
        </c:scaling>
        <c:delete val="1"/>
        <c:axPos val="l"/>
        <c:numFmt formatCode="General" sourceLinked="1"/>
        <c:majorTickMark val="out"/>
        <c:minorTickMark val="none"/>
        <c:tickLblPos val="nextTo"/>
        <c:crossAx val="-1886320144"/>
        <c:crosses val="min"/>
        <c:crossBetween val="between"/>
      </c:valAx>
    </c:plotArea>
    <c:plotVisOnly val="0"/>
    <c:dispBlanksAs val="gap"/>
    <c:showDLblsOverMax val="1"/>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212389380530973"/>
          <c:y val="0.43543543543543545"/>
          <c:w val="0.75575221238938051"/>
          <c:h val="0.40840840840840842"/>
        </c:manualLayout>
      </c:layout>
      <c:barChart>
        <c:barDir val="col"/>
        <c:grouping val="stacked"/>
        <c:varyColors val="0"/>
        <c:ser>
          <c:idx val="0"/>
          <c:order val="0"/>
          <c:spPr>
            <a:solidFill>
              <a:srgbClr val="002060"/>
            </a:solidFill>
            <a:ln>
              <a:noFill/>
            </a:ln>
          </c:spPr>
          <c:invertIfNegative val="0"/>
          <c:dLbls>
            <c:dLbl>
              <c:idx val="0"/>
              <c:layout>
                <c:manualLayout>
                  <c:x val="0"/>
                  <c:y val="-0.36336336336336339"/>
                </c:manualLayout>
              </c:layout>
              <c:tx>
                <c:rich>
                  <a:bodyPr wrap="none"/>
                  <a:lstStyle/>
                  <a:p>
                    <a:pPr>
                      <a:defRPr sz="1200">
                        <a:solidFill>
                          <a:schemeClr val="tx1"/>
                        </a:solidFill>
                        <a:latin typeface="+mn-lt"/>
                        <a:ea typeface="+mn-ea"/>
                        <a:cs typeface="+mn-cs"/>
                      </a:defRPr>
                    </a:pPr>
                    <a:r>
                      <a:rPr lang="en-US" dirty="0" smtClean="0"/>
                      <a:t>1,0</a:t>
                    </a:r>
                    <a:endParaRPr lang="en-US" dirty="0"/>
                  </a:p>
                </c:rich>
              </c:tx>
              <c:numFmt formatCode="#,##0.0;&quot;-&quot;#,##0.0" sourceLinked="0"/>
              <c:spPr>
                <a:noFill/>
                <a:ln>
                  <a:noFill/>
                </a:ln>
              </c:sp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400B-47FA-876E-B9C20A8162C9}"/>
                </c:ext>
                <c:ext xmlns:c15="http://schemas.microsoft.com/office/drawing/2012/chart" uri="{CE6537A1-D6FC-4f65-9D91-7224C49458BB}">
                  <c15:spPr xmlns:c15="http://schemas.microsoft.com/office/drawing/2012/chart">
                    <a:prstGeom prst="rect">
                      <a:avLst/>
                    </a:prstGeom>
                  </c15:spPr>
                </c:ext>
              </c:extLst>
            </c:dLbl>
            <c:dLbl>
              <c:idx val="1"/>
              <c:layout>
                <c:manualLayout>
                  <c:x val="0"/>
                  <c:y val="-0.42642642642642642"/>
                </c:manualLayout>
              </c:layout>
              <c:tx>
                <c:rich>
                  <a:bodyPr wrap="none"/>
                  <a:lstStyle/>
                  <a:p>
                    <a:pPr>
                      <a:defRPr sz="1200">
                        <a:solidFill>
                          <a:schemeClr val="tx1"/>
                        </a:solidFill>
                        <a:latin typeface="+mn-lt"/>
                        <a:ea typeface="+mn-ea"/>
                        <a:cs typeface="+mn-cs"/>
                      </a:defRPr>
                    </a:pPr>
                    <a:r>
                      <a:rPr lang="en-US" dirty="0" smtClean="0"/>
                      <a:t>1,1</a:t>
                    </a:r>
                    <a:endParaRPr lang="en-US" dirty="0"/>
                  </a:p>
                </c:rich>
              </c:tx>
              <c:numFmt formatCode="#,##0.0;&quot;-&quot;#,##0.0" sourceLinked="0"/>
              <c:spPr>
                <a:noFill/>
                <a:ln>
                  <a:noFill/>
                </a:ln>
              </c:sp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400B-47FA-876E-B9C20A8162C9}"/>
                </c:ext>
                <c:ext xmlns:c15="http://schemas.microsoft.com/office/drawing/2012/chart" uri="{CE6537A1-D6FC-4f65-9D91-7224C49458BB}">
                  <c15:spPr xmlns:c15="http://schemas.microsoft.com/office/drawing/2012/chart">
                    <a:prstGeom prst="rect">
                      <a:avLst/>
                    </a:prstGeom>
                  </c15:spPr>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val>
            <c:numRef>
              <c:f>Sheet1!$A$1:$B$1</c:f>
              <c:numCache>
                <c:formatCode>General</c:formatCode>
                <c:ptCount val="2"/>
                <c:pt idx="0">
                  <c:v>1.4</c:v>
                </c:pt>
                <c:pt idx="1">
                  <c:v>2</c:v>
                </c:pt>
              </c:numCache>
            </c:numRef>
          </c:val>
          <c:extLst xmlns:c16r2="http://schemas.microsoft.com/office/drawing/2015/06/chart">
            <c:ext xmlns:c16="http://schemas.microsoft.com/office/drawing/2014/chart" uri="{C3380CC4-5D6E-409C-BE32-E72D297353CC}">
              <c16:uniqueId val="{00000002-400B-47FA-876E-B9C20A8162C9}"/>
            </c:ext>
          </c:extLst>
        </c:ser>
        <c:dLbls>
          <c:showLegendKey val="0"/>
          <c:showVal val="0"/>
          <c:showCatName val="0"/>
          <c:showSerName val="0"/>
          <c:showPercent val="0"/>
          <c:showBubbleSize val="0"/>
        </c:dLbls>
        <c:gapWidth val="80"/>
        <c:overlap val="100"/>
        <c:axId val="-1886312528"/>
        <c:axId val="-1886321232"/>
      </c:barChart>
      <c:catAx>
        <c:axId val="-1886312528"/>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886321232"/>
        <c:crosses val="min"/>
        <c:auto val="0"/>
        <c:lblAlgn val="ctr"/>
        <c:lblOffset val="100"/>
        <c:noMultiLvlLbl val="0"/>
      </c:catAx>
      <c:valAx>
        <c:axId val="-1886321232"/>
        <c:scaling>
          <c:orientation val="minMax"/>
          <c:max val="2"/>
          <c:min val="0"/>
        </c:scaling>
        <c:delete val="1"/>
        <c:axPos val="l"/>
        <c:numFmt formatCode="General" sourceLinked="1"/>
        <c:majorTickMark val="out"/>
        <c:minorTickMark val="none"/>
        <c:tickLblPos val="nextTo"/>
        <c:crossAx val="-1886312528"/>
        <c:crosses val="min"/>
        <c:crossBetween val="between"/>
      </c:valAx>
    </c:plotArea>
    <c:plotVisOnly val="0"/>
    <c:dispBlanksAs val="gap"/>
    <c:showDLblsOverMax val="1"/>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212389380530973"/>
          <c:y val="0.20061825605132685"/>
          <c:w val="0.73451327433628322"/>
          <c:h val="0.63888986098959843"/>
        </c:manualLayout>
      </c:layout>
      <c:barChart>
        <c:barDir val="col"/>
        <c:grouping val="stacked"/>
        <c:varyColors val="0"/>
        <c:ser>
          <c:idx val="0"/>
          <c:order val="0"/>
          <c:spPr>
            <a:solidFill>
              <a:srgbClr val="002060"/>
            </a:solidFill>
            <a:ln>
              <a:noFill/>
            </a:ln>
          </c:spPr>
          <c:invertIfNegative val="0"/>
          <c:dLbls>
            <c:dLbl>
              <c:idx val="0"/>
              <c:layout>
                <c:manualLayout>
                  <c:x val="0"/>
                  <c:y val="-0.38271604938271603"/>
                </c:manualLayout>
              </c:layout>
              <c:tx>
                <c:rich>
                  <a:bodyPr wrap="none"/>
                  <a:lstStyle/>
                  <a:p>
                    <a:pPr>
                      <a:defRPr sz="1200">
                        <a:solidFill>
                          <a:schemeClr val="tx1"/>
                        </a:solidFill>
                        <a:latin typeface="+mn-lt"/>
                        <a:ea typeface="+mn-ea"/>
                        <a:cs typeface="+mn-cs"/>
                      </a:defRPr>
                    </a:pPr>
                    <a:r>
                      <a:rPr lang="en-US" dirty="0" smtClean="0"/>
                      <a:t>1,5</a:t>
                    </a:r>
                    <a:endParaRPr lang="en-US" dirty="0"/>
                  </a:p>
                </c:rich>
              </c:tx>
              <c:numFmt formatCode="#,##0.0;&quot;-&quot;#,##0.0" sourceLinked="0"/>
              <c:spPr>
                <a:noFill/>
                <a:ln>
                  <a:noFill/>
                </a:ln>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Lst>
            </c:dLbl>
            <c:dLbl>
              <c:idx val="1"/>
              <c:layout>
                <c:manualLayout>
                  <c:x val="7.0609100790321455E-3"/>
                  <c:y val="-0.51913980848230568"/>
                </c:manualLayout>
              </c:layout>
              <c:tx>
                <c:rich>
                  <a:bodyPr wrap="none"/>
                  <a:lstStyle/>
                  <a:p>
                    <a:pPr>
                      <a:defRPr sz="1200">
                        <a:solidFill>
                          <a:schemeClr val="tx1"/>
                        </a:solidFill>
                        <a:latin typeface="+mn-lt"/>
                        <a:ea typeface="+mn-ea"/>
                        <a:cs typeface="+mn-cs"/>
                      </a:defRPr>
                    </a:pPr>
                    <a:r>
                      <a:rPr lang="en-US" dirty="0" smtClean="0"/>
                      <a:t>2,1</a:t>
                    </a:r>
                    <a:endParaRPr lang="en-US" dirty="0"/>
                  </a:p>
                </c:rich>
              </c:tx>
              <c:numFmt formatCode="#,##0.0;&quot;-&quot;#,##0.0" sourceLinked="0"/>
              <c:spPr>
                <a:noFill/>
                <a:ln>
                  <a:noFill/>
                </a:ln>
              </c:sp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B950-4729-A948-541DDF376B6E}"/>
                </c:ext>
                <c:ext xmlns:c15="http://schemas.microsoft.com/office/drawing/2012/chart" uri="{CE6537A1-D6FC-4f65-9D91-7224C49458BB}">
                  <c15:spPr xmlns:c15="http://schemas.microsoft.com/office/drawing/2012/chart">
                    <a:prstGeom prst="rect">
                      <a:avLst/>
                    </a:prstGeom>
                  </c15:spPr>
                  <c15:layout>
                    <c:manualLayout>
                      <c:w val="0.17465133281627454"/>
                      <c:h val="0.13954191615447958"/>
                    </c:manualLayout>
                  </c15:layout>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val>
            <c:numRef>
              <c:f>Sheet1!$A$1:$B$1</c:f>
              <c:numCache>
                <c:formatCode>General</c:formatCode>
                <c:ptCount val="2"/>
                <c:pt idx="0">
                  <c:v>2.4398759999999999</c:v>
                </c:pt>
                <c:pt idx="1">
                  <c:v>3.1018330000000001</c:v>
                </c:pt>
              </c:numCache>
            </c:numRef>
          </c:val>
          <c:extLst xmlns:c16r2="http://schemas.microsoft.com/office/drawing/2015/06/chart">
            <c:ext xmlns:c16="http://schemas.microsoft.com/office/drawing/2014/chart" uri="{C3380CC4-5D6E-409C-BE32-E72D297353CC}">
              <c16:uniqueId val="{00000002-B950-4729-A948-541DDF376B6E}"/>
            </c:ext>
          </c:extLst>
        </c:ser>
        <c:dLbls>
          <c:showLegendKey val="0"/>
          <c:showVal val="0"/>
          <c:showCatName val="0"/>
          <c:showSerName val="0"/>
          <c:showPercent val="0"/>
          <c:showBubbleSize val="0"/>
        </c:dLbls>
        <c:gapWidth val="80"/>
        <c:overlap val="100"/>
        <c:axId val="-1886314160"/>
        <c:axId val="-1886320688"/>
      </c:barChart>
      <c:catAx>
        <c:axId val="-1886314160"/>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886320688"/>
        <c:crosses val="min"/>
        <c:auto val="0"/>
        <c:lblAlgn val="ctr"/>
        <c:lblOffset val="100"/>
        <c:noMultiLvlLbl val="0"/>
      </c:catAx>
      <c:valAx>
        <c:axId val="-1886320688"/>
        <c:scaling>
          <c:orientation val="minMax"/>
          <c:max val="3.1018330000000001"/>
          <c:min val="0"/>
        </c:scaling>
        <c:delete val="1"/>
        <c:axPos val="l"/>
        <c:numFmt formatCode="General" sourceLinked="1"/>
        <c:majorTickMark val="out"/>
        <c:minorTickMark val="none"/>
        <c:tickLblPos val="nextTo"/>
        <c:crossAx val="-1886314160"/>
        <c:crosses val="min"/>
        <c:crossBetween val="between"/>
      </c:valAx>
    </c:plotArea>
    <c:plotVisOnly val="0"/>
    <c:dispBlanksAs val="gap"/>
    <c:showDLblsOverMax val="1"/>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6283348113968705E-2"/>
          <c:y val="4.6928548345810658E-2"/>
          <c:w val="0.85286583977664254"/>
          <c:h val="0.75651171399720374"/>
        </c:manualLayout>
      </c:layout>
      <c:scatterChart>
        <c:scatterStyle val="smoothMarker"/>
        <c:varyColors val="0"/>
        <c:ser>
          <c:idx val="0"/>
          <c:order val="0"/>
          <c:tx>
            <c:strRef>
              <c:f>GSYH!$A$101</c:f>
              <c:strCache>
                <c:ptCount val="1"/>
                <c:pt idx="0">
                  <c:v>Adana</c:v>
                </c:pt>
              </c:strCache>
            </c:strRef>
          </c:tx>
          <c:spPr>
            <a:ln w="31750" cap="rnd">
              <a:solidFill>
                <a:schemeClr val="accent1"/>
              </a:solidFill>
              <a:round/>
            </a:ln>
            <a:effectLst/>
          </c:spPr>
          <c:marker>
            <c:symbol val="none"/>
          </c:marker>
          <c:xVal>
            <c:numRef>
              <c:f>GSYH!$B$100:$R$100</c:f>
              <c:numCache>
                <c:formatCode>General</c:formatCod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numCache>
            </c:numRef>
          </c:xVal>
          <c:yVal>
            <c:numRef>
              <c:f>GSYH!$B$101:$R$101</c:f>
              <c:numCache>
                <c:formatCode>General</c:formatCode>
                <c:ptCount val="17"/>
                <c:pt idx="0">
                  <c:v>11.839365000000001</c:v>
                </c:pt>
                <c:pt idx="1">
                  <c:v>13.799884</c:v>
                </c:pt>
                <c:pt idx="2">
                  <c:v>15.910092000000001</c:v>
                </c:pt>
                <c:pt idx="3">
                  <c:v>17.808703999999999</c:v>
                </c:pt>
                <c:pt idx="4">
                  <c:v>19.914663999999998</c:v>
                </c:pt>
                <c:pt idx="5">
                  <c:v>20.44725</c:v>
                </c:pt>
                <c:pt idx="6">
                  <c:v>24.033702000000002</c:v>
                </c:pt>
                <c:pt idx="7">
                  <c:v>28.353287999999999</c:v>
                </c:pt>
                <c:pt idx="8">
                  <c:v>32.163446999999998</c:v>
                </c:pt>
                <c:pt idx="9">
                  <c:v>36.908828999999997</c:v>
                </c:pt>
                <c:pt idx="10">
                  <c:v>40.676800999999998</c:v>
                </c:pt>
                <c:pt idx="11">
                  <c:v>46.699385999999997</c:v>
                </c:pt>
                <c:pt idx="12">
                  <c:v>52.807198</c:v>
                </c:pt>
                <c:pt idx="13">
                  <c:v>61.022300999999999</c:v>
                </c:pt>
                <c:pt idx="14">
                  <c:v>70.271231</c:v>
                </c:pt>
                <c:pt idx="15">
                  <c:v>81.920045999999999</c:v>
                </c:pt>
                <c:pt idx="16">
                  <c:v>99.235669999999999</c:v>
                </c:pt>
              </c:numCache>
            </c:numRef>
          </c:yVal>
          <c:smooth val="1"/>
        </c:ser>
        <c:ser>
          <c:idx val="1"/>
          <c:order val="1"/>
          <c:tx>
            <c:strRef>
              <c:f>GSYH!$A$102</c:f>
              <c:strCache>
                <c:ptCount val="1"/>
                <c:pt idx="0">
                  <c:v>Gaziantep</c:v>
                </c:pt>
              </c:strCache>
            </c:strRef>
          </c:tx>
          <c:spPr>
            <a:ln w="31750" cap="rnd">
              <a:solidFill>
                <a:schemeClr val="accent2"/>
              </a:solidFill>
              <a:round/>
            </a:ln>
            <a:effectLst/>
          </c:spPr>
          <c:marker>
            <c:symbol val="none"/>
          </c:marker>
          <c:xVal>
            <c:numRef>
              <c:f>GSYH!$B$100:$R$100</c:f>
              <c:numCache>
                <c:formatCode>General</c:formatCod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numCache>
            </c:numRef>
          </c:xVal>
          <c:yVal>
            <c:numRef>
              <c:f>GSYH!$B$102:$R$102</c:f>
              <c:numCache>
                <c:formatCode>General</c:formatCode>
                <c:ptCount val="17"/>
                <c:pt idx="0">
                  <c:v>8.2459340000000001</c:v>
                </c:pt>
                <c:pt idx="1">
                  <c:v>9.4227059999999998</c:v>
                </c:pt>
                <c:pt idx="2">
                  <c:v>11.175587</c:v>
                </c:pt>
                <c:pt idx="3">
                  <c:v>12.213036000000001</c:v>
                </c:pt>
                <c:pt idx="4">
                  <c:v>13.458118000000001</c:v>
                </c:pt>
                <c:pt idx="5">
                  <c:v>13.313098999999999</c:v>
                </c:pt>
                <c:pt idx="6">
                  <c:v>15.957447</c:v>
                </c:pt>
                <c:pt idx="7">
                  <c:v>20.031948</c:v>
                </c:pt>
                <c:pt idx="8">
                  <c:v>24.520146</c:v>
                </c:pt>
                <c:pt idx="9">
                  <c:v>29.901857</c:v>
                </c:pt>
                <c:pt idx="10">
                  <c:v>34.505859000000001</c:v>
                </c:pt>
                <c:pt idx="11">
                  <c:v>41.106824000000003</c:v>
                </c:pt>
                <c:pt idx="12">
                  <c:v>45.50235</c:v>
                </c:pt>
                <c:pt idx="13">
                  <c:v>54.805379000000002</c:v>
                </c:pt>
                <c:pt idx="14">
                  <c:v>67.402191000000002</c:v>
                </c:pt>
                <c:pt idx="15">
                  <c:v>76.814931999999999</c:v>
                </c:pt>
                <c:pt idx="16">
                  <c:v>99.273775999999998</c:v>
                </c:pt>
              </c:numCache>
            </c:numRef>
          </c:yVal>
          <c:smooth val="1"/>
        </c:ser>
        <c:ser>
          <c:idx val="2"/>
          <c:order val="2"/>
          <c:tx>
            <c:strRef>
              <c:f>GSYH!$A$103</c:f>
              <c:strCache>
                <c:ptCount val="1"/>
                <c:pt idx="0">
                  <c:v>Kahramanmaraş</c:v>
                </c:pt>
              </c:strCache>
            </c:strRef>
          </c:tx>
          <c:spPr>
            <a:ln w="31750" cap="rnd">
              <a:solidFill>
                <a:schemeClr val="accent3"/>
              </a:solidFill>
              <a:round/>
            </a:ln>
            <a:effectLst/>
          </c:spPr>
          <c:marker>
            <c:symbol val="none"/>
          </c:marker>
          <c:xVal>
            <c:numRef>
              <c:f>GSYH!$B$100:$R$100</c:f>
              <c:numCache>
                <c:formatCode>General</c:formatCod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numCache>
            </c:numRef>
          </c:xVal>
          <c:yVal>
            <c:numRef>
              <c:f>GSYH!$B$103:$R$103</c:f>
              <c:numCache>
                <c:formatCode>General</c:formatCode>
                <c:ptCount val="17"/>
                <c:pt idx="0">
                  <c:v>5.2463850000000001</c:v>
                </c:pt>
                <c:pt idx="1">
                  <c:v>6.0604230000000001</c:v>
                </c:pt>
                <c:pt idx="2">
                  <c:v>6.3277580000000002</c:v>
                </c:pt>
                <c:pt idx="3">
                  <c:v>7.3303390000000004</c:v>
                </c:pt>
                <c:pt idx="4">
                  <c:v>8.4779060000000008</c:v>
                </c:pt>
                <c:pt idx="5">
                  <c:v>8.8146459999999998</c:v>
                </c:pt>
                <c:pt idx="6">
                  <c:v>10.487429000000001</c:v>
                </c:pt>
                <c:pt idx="7">
                  <c:v>11.851364</c:v>
                </c:pt>
                <c:pt idx="8">
                  <c:v>12.88523</c:v>
                </c:pt>
                <c:pt idx="9">
                  <c:v>15.318073999999999</c:v>
                </c:pt>
                <c:pt idx="10">
                  <c:v>16.807292</c:v>
                </c:pt>
                <c:pt idx="11">
                  <c:v>19.969422000000002</c:v>
                </c:pt>
                <c:pt idx="12">
                  <c:v>22.358898</c:v>
                </c:pt>
                <c:pt idx="13">
                  <c:v>26.497395999999998</c:v>
                </c:pt>
                <c:pt idx="14">
                  <c:v>32.630465999999998</c:v>
                </c:pt>
                <c:pt idx="15">
                  <c:v>39.056021000000001</c:v>
                </c:pt>
                <c:pt idx="16">
                  <c:v>45.767085999999999</c:v>
                </c:pt>
              </c:numCache>
            </c:numRef>
          </c:yVal>
          <c:smooth val="1"/>
        </c:ser>
        <c:ser>
          <c:idx val="3"/>
          <c:order val="3"/>
          <c:tx>
            <c:strRef>
              <c:f>GSYH!$A$104</c:f>
              <c:strCache>
                <c:ptCount val="1"/>
                <c:pt idx="0">
                  <c:v>Şanlıurfa</c:v>
                </c:pt>
              </c:strCache>
            </c:strRef>
          </c:tx>
          <c:spPr>
            <a:ln w="31750" cap="rnd">
              <a:solidFill>
                <a:schemeClr val="accent4"/>
              </a:solidFill>
              <a:round/>
            </a:ln>
            <a:effectLst/>
          </c:spPr>
          <c:marker>
            <c:symbol val="none"/>
          </c:marker>
          <c:xVal>
            <c:numRef>
              <c:f>GSYH!$B$100:$R$100</c:f>
              <c:numCache>
                <c:formatCode>General</c:formatCod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numCache>
            </c:numRef>
          </c:xVal>
          <c:yVal>
            <c:numRef>
              <c:f>GSYH!$B$104:$R$104</c:f>
              <c:numCache>
                <c:formatCode>General</c:formatCode>
                <c:ptCount val="17"/>
                <c:pt idx="0">
                  <c:v>5.2013569999999998</c:v>
                </c:pt>
                <c:pt idx="1">
                  <c:v>5.8793189999999997</c:v>
                </c:pt>
                <c:pt idx="2">
                  <c:v>6.7216610000000001</c:v>
                </c:pt>
                <c:pt idx="3">
                  <c:v>7.3562700000000003</c:v>
                </c:pt>
                <c:pt idx="4">
                  <c:v>8.1488130000000005</c:v>
                </c:pt>
                <c:pt idx="5">
                  <c:v>8.4566239999999997</c:v>
                </c:pt>
                <c:pt idx="6">
                  <c:v>10.880212999999999</c:v>
                </c:pt>
                <c:pt idx="7">
                  <c:v>12.759632999999999</c:v>
                </c:pt>
                <c:pt idx="8">
                  <c:v>14.01721</c:v>
                </c:pt>
                <c:pt idx="9">
                  <c:v>16.275300000000001</c:v>
                </c:pt>
                <c:pt idx="10">
                  <c:v>17.955210999999998</c:v>
                </c:pt>
                <c:pt idx="11">
                  <c:v>21.270349</c:v>
                </c:pt>
                <c:pt idx="12">
                  <c:v>23.387165</c:v>
                </c:pt>
                <c:pt idx="13">
                  <c:v>27.959184</c:v>
                </c:pt>
                <c:pt idx="14">
                  <c:v>31.693746999999998</c:v>
                </c:pt>
                <c:pt idx="15">
                  <c:v>35.886211000000003</c:v>
                </c:pt>
                <c:pt idx="16">
                  <c:v>42.769537999999997</c:v>
                </c:pt>
              </c:numCache>
            </c:numRef>
          </c:yVal>
          <c:smooth val="1"/>
        </c:ser>
        <c:dLbls>
          <c:showLegendKey val="0"/>
          <c:showVal val="0"/>
          <c:showCatName val="0"/>
          <c:showSerName val="0"/>
          <c:showPercent val="0"/>
          <c:showBubbleSize val="0"/>
        </c:dLbls>
        <c:axId val="-1886315248"/>
        <c:axId val="-1886326128"/>
      </c:scatterChart>
      <c:valAx>
        <c:axId val="-1886315248"/>
        <c:scaling>
          <c:orientation val="minMax"/>
        </c:scaling>
        <c:delete val="0"/>
        <c:axPos val="b"/>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886326128"/>
        <c:crosses val="autoZero"/>
        <c:crossBetween val="midCat"/>
      </c:valAx>
      <c:valAx>
        <c:axId val="-1886326128"/>
        <c:scaling>
          <c:orientation val="minMax"/>
        </c:scaling>
        <c:delete val="0"/>
        <c:axPos val="l"/>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88631524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smoothMarker"/>
        <c:varyColors val="0"/>
        <c:ser>
          <c:idx val="0"/>
          <c:order val="0"/>
          <c:tx>
            <c:strRef>
              <c:f>'Kişi başına GSYH'!$A$102</c:f>
              <c:strCache>
                <c:ptCount val="1"/>
                <c:pt idx="0">
                  <c:v>Adana</c:v>
                </c:pt>
              </c:strCache>
            </c:strRef>
          </c:tx>
          <c:spPr>
            <a:ln w="31750" cap="rnd">
              <a:solidFill>
                <a:schemeClr val="accent1"/>
              </a:solidFill>
              <a:round/>
            </a:ln>
            <a:effectLst/>
          </c:spPr>
          <c:marker>
            <c:symbol val="none"/>
          </c:marker>
          <c:xVal>
            <c:numRef>
              <c:f>'Kişi başına GSYH'!$B$101:$R$101</c:f>
              <c:numCache>
                <c:formatCode>General</c:formatCod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numCache>
            </c:numRef>
          </c:xVal>
          <c:yVal>
            <c:numRef>
              <c:f>'Kişi başına GSYH'!$B$102:$R$102</c:f>
              <c:numCache>
                <c:formatCode>General</c:formatCode>
                <c:ptCount val="17"/>
                <c:pt idx="0">
                  <c:v>11.839365000000001</c:v>
                </c:pt>
                <c:pt idx="1">
                  <c:v>13.799884</c:v>
                </c:pt>
                <c:pt idx="2">
                  <c:v>15.910092000000001</c:v>
                </c:pt>
                <c:pt idx="3">
                  <c:v>17.808703999999999</c:v>
                </c:pt>
                <c:pt idx="4">
                  <c:v>19.914663999999998</c:v>
                </c:pt>
                <c:pt idx="5">
                  <c:v>20.44725</c:v>
                </c:pt>
                <c:pt idx="6">
                  <c:v>24.033702000000002</c:v>
                </c:pt>
                <c:pt idx="7">
                  <c:v>28.353287999999999</c:v>
                </c:pt>
                <c:pt idx="8">
                  <c:v>32.163446999999998</c:v>
                </c:pt>
                <c:pt idx="9">
                  <c:v>36.908828999999997</c:v>
                </c:pt>
                <c:pt idx="10">
                  <c:v>40.676800999999998</c:v>
                </c:pt>
                <c:pt idx="11">
                  <c:v>46.699385999999997</c:v>
                </c:pt>
                <c:pt idx="12">
                  <c:v>52.807198</c:v>
                </c:pt>
                <c:pt idx="13">
                  <c:v>61.022300999999999</c:v>
                </c:pt>
                <c:pt idx="14">
                  <c:v>70.271231</c:v>
                </c:pt>
                <c:pt idx="15">
                  <c:v>81.920045999999999</c:v>
                </c:pt>
                <c:pt idx="16">
                  <c:v>99.235669999999999</c:v>
                </c:pt>
              </c:numCache>
            </c:numRef>
          </c:yVal>
          <c:smooth val="1"/>
        </c:ser>
        <c:ser>
          <c:idx val="1"/>
          <c:order val="1"/>
          <c:tx>
            <c:strRef>
              <c:f>'Kişi başına GSYH'!$A$103</c:f>
              <c:strCache>
                <c:ptCount val="1"/>
                <c:pt idx="0">
                  <c:v>Gaziantep</c:v>
                </c:pt>
              </c:strCache>
            </c:strRef>
          </c:tx>
          <c:spPr>
            <a:ln w="31750" cap="rnd">
              <a:solidFill>
                <a:schemeClr val="accent2"/>
              </a:solidFill>
              <a:round/>
            </a:ln>
            <a:effectLst/>
          </c:spPr>
          <c:marker>
            <c:symbol val="none"/>
          </c:marker>
          <c:xVal>
            <c:numRef>
              <c:f>'Kişi başına GSYH'!$B$101:$R$101</c:f>
              <c:numCache>
                <c:formatCode>General</c:formatCod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numCache>
            </c:numRef>
          </c:xVal>
          <c:yVal>
            <c:numRef>
              <c:f>'Kişi başına GSYH'!$B$103:$R$103</c:f>
              <c:numCache>
                <c:formatCode>General</c:formatCode>
                <c:ptCount val="17"/>
                <c:pt idx="0">
                  <c:v>8.2459340000000001</c:v>
                </c:pt>
                <c:pt idx="1">
                  <c:v>9.4227059999999998</c:v>
                </c:pt>
                <c:pt idx="2">
                  <c:v>11.175587</c:v>
                </c:pt>
                <c:pt idx="3">
                  <c:v>12.213036000000001</c:v>
                </c:pt>
                <c:pt idx="4">
                  <c:v>13.458118000000001</c:v>
                </c:pt>
                <c:pt idx="5">
                  <c:v>13.313098999999999</c:v>
                </c:pt>
                <c:pt idx="6">
                  <c:v>15.957447</c:v>
                </c:pt>
                <c:pt idx="7">
                  <c:v>20.031948</c:v>
                </c:pt>
                <c:pt idx="8">
                  <c:v>24.520146</c:v>
                </c:pt>
                <c:pt idx="9">
                  <c:v>29.901857</c:v>
                </c:pt>
                <c:pt idx="10">
                  <c:v>34.505859000000001</c:v>
                </c:pt>
                <c:pt idx="11">
                  <c:v>41.106824000000003</c:v>
                </c:pt>
                <c:pt idx="12">
                  <c:v>45.50235</c:v>
                </c:pt>
                <c:pt idx="13">
                  <c:v>54.805379000000002</c:v>
                </c:pt>
                <c:pt idx="14">
                  <c:v>67.402191000000002</c:v>
                </c:pt>
                <c:pt idx="15">
                  <c:v>76.814931999999999</c:v>
                </c:pt>
                <c:pt idx="16">
                  <c:v>99.273775999999998</c:v>
                </c:pt>
              </c:numCache>
            </c:numRef>
          </c:yVal>
          <c:smooth val="1"/>
        </c:ser>
        <c:ser>
          <c:idx val="2"/>
          <c:order val="2"/>
          <c:tx>
            <c:strRef>
              <c:f>'Kişi başına GSYH'!$A$104</c:f>
              <c:strCache>
                <c:ptCount val="1"/>
                <c:pt idx="0">
                  <c:v>Kahramanmaraş</c:v>
                </c:pt>
              </c:strCache>
            </c:strRef>
          </c:tx>
          <c:spPr>
            <a:ln w="31750" cap="rnd">
              <a:solidFill>
                <a:schemeClr val="accent3"/>
              </a:solidFill>
              <a:round/>
            </a:ln>
            <a:effectLst/>
          </c:spPr>
          <c:marker>
            <c:symbol val="none"/>
          </c:marker>
          <c:xVal>
            <c:numRef>
              <c:f>'Kişi başına GSYH'!$B$101:$R$101</c:f>
              <c:numCache>
                <c:formatCode>General</c:formatCod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numCache>
            </c:numRef>
          </c:xVal>
          <c:yVal>
            <c:numRef>
              <c:f>'Kişi başına GSYH'!$B$104:$R$104</c:f>
              <c:numCache>
                <c:formatCode>General</c:formatCode>
                <c:ptCount val="17"/>
                <c:pt idx="0">
                  <c:v>5.2463850000000001</c:v>
                </c:pt>
                <c:pt idx="1">
                  <c:v>6.0604230000000001</c:v>
                </c:pt>
                <c:pt idx="2">
                  <c:v>6.3277580000000002</c:v>
                </c:pt>
                <c:pt idx="3">
                  <c:v>7.3303390000000004</c:v>
                </c:pt>
                <c:pt idx="4">
                  <c:v>8.4779060000000008</c:v>
                </c:pt>
                <c:pt idx="5">
                  <c:v>8.8146459999999998</c:v>
                </c:pt>
                <c:pt idx="6">
                  <c:v>10.487429000000001</c:v>
                </c:pt>
                <c:pt idx="7">
                  <c:v>11.851364</c:v>
                </c:pt>
                <c:pt idx="8">
                  <c:v>12.88523</c:v>
                </c:pt>
                <c:pt idx="9">
                  <c:v>15.318073999999999</c:v>
                </c:pt>
                <c:pt idx="10">
                  <c:v>16.807292</c:v>
                </c:pt>
                <c:pt idx="11">
                  <c:v>19.969422000000002</c:v>
                </c:pt>
                <c:pt idx="12">
                  <c:v>22.358898</c:v>
                </c:pt>
                <c:pt idx="13">
                  <c:v>26.497395999999998</c:v>
                </c:pt>
                <c:pt idx="14">
                  <c:v>32.630465999999998</c:v>
                </c:pt>
                <c:pt idx="15">
                  <c:v>39.056021000000001</c:v>
                </c:pt>
                <c:pt idx="16">
                  <c:v>45.767085999999999</c:v>
                </c:pt>
              </c:numCache>
            </c:numRef>
          </c:yVal>
          <c:smooth val="1"/>
        </c:ser>
        <c:ser>
          <c:idx val="3"/>
          <c:order val="3"/>
          <c:tx>
            <c:strRef>
              <c:f>'Kişi başına GSYH'!$A$105</c:f>
              <c:strCache>
                <c:ptCount val="1"/>
                <c:pt idx="0">
                  <c:v>Şanlıurfa</c:v>
                </c:pt>
              </c:strCache>
            </c:strRef>
          </c:tx>
          <c:spPr>
            <a:ln w="31750" cap="rnd">
              <a:solidFill>
                <a:schemeClr val="accent4"/>
              </a:solidFill>
              <a:round/>
            </a:ln>
            <a:effectLst/>
          </c:spPr>
          <c:marker>
            <c:symbol val="none"/>
          </c:marker>
          <c:xVal>
            <c:numRef>
              <c:f>'Kişi başına GSYH'!$B$101:$R$101</c:f>
              <c:numCache>
                <c:formatCode>General</c:formatCod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numCache>
            </c:numRef>
          </c:xVal>
          <c:yVal>
            <c:numRef>
              <c:f>'Kişi başına GSYH'!$B$105:$R$105</c:f>
              <c:numCache>
                <c:formatCode>General</c:formatCode>
                <c:ptCount val="17"/>
                <c:pt idx="0">
                  <c:v>5.2013569999999998</c:v>
                </c:pt>
                <c:pt idx="1">
                  <c:v>5.8793189999999997</c:v>
                </c:pt>
                <c:pt idx="2">
                  <c:v>6.7216610000000001</c:v>
                </c:pt>
                <c:pt idx="3">
                  <c:v>7.3562700000000003</c:v>
                </c:pt>
                <c:pt idx="4">
                  <c:v>8.1488130000000005</c:v>
                </c:pt>
                <c:pt idx="5">
                  <c:v>8.4566239999999997</c:v>
                </c:pt>
                <c:pt idx="6">
                  <c:v>10.880212999999999</c:v>
                </c:pt>
                <c:pt idx="7">
                  <c:v>12.759632999999999</c:v>
                </c:pt>
                <c:pt idx="8">
                  <c:v>14.01721</c:v>
                </c:pt>
                <c:pt idx="9">
                  <c:v>16.275300000000001</c:v>
                </c:pt>
                <c:pt idx="10">
                  <c:v>17.955210999999998</c:v>
                </c:pt>
                <c:pt idx="11">
                  <c:v>21.270349</c:v>
                </c:pt>
                <c:pt idx="12">
                  <c:v>23.387165</c:v>
                </c:pt>
                <c:pt idx="13">
                  <c:v>27.959184</c:v>
                </c:pt>
                <c:pt idx="14">
                  <c:v>31.693746999999998</c:v>
                </c:pt>
                <c:pt idx="15">
                  <c:v>35.886211000000003</c:v>
                </c:pt>
                <c:pt idx="16">
                  <c:v>42.769537999999997</c:v>
                </c:pt>
              </c:numCache>
            </c:numRef>
          </c:yVal>
          <c:smooth val="1"/>
        </c:ser>
        <c:dLbls>
          <c:showLegendKey val="0"/>
          <c:showVal val="0"/>
          <c:showCatName val="0"/>
          <c:showSerName val="0"/>
          <c:showPercent val="0"/>
          <c:showBubbleSize val="0"/>
        </c:dLbls>
        <c:axId val="-1886317424"/>
        <c:axId val="-1886311440"/>
      </c:scatterChart>
      <c:valAx>
        <c:axId val="-1886317424"/>
        <c:scaling>
          <c:orientation val="minMax"/>
        </c:scaling>
        <c:delete val="0"/>
        <c:axPos val="b"/>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886311440"/>
        <c:crosses val="autoZero"/>
        <c:crossBetween val="midCat"/>
      </c:valAx>
      <c:valAx>
        <c:axId val="-1886311440"/>
        <c:scaling>
          <c:orientation val="minMax"/>
        </c:scaling>
        <c:delete val="0"/>
        <c:axPos val="l"/>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88631742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866995073891626"/>
          <c:y val="7.2009291521486649E-2"/>
          <c:w val="0.7857142857142857"/>
          <c:h val="0.85598141695702668"/>
        </c:manualLayout>
      </c:layout>
      <c:lineChart>
        <c:grouping val="standard"/>
        <c:varyColors val="0"/>
        <c:ser>
          <c:idx val="0"/>
          <c:order val="0"/>
          <c:spPr>
            <a:ln w="38100" algn="ctr">
              <a:solidFill>
                <a:srgbClr val="FF0000"/>
              </a:solidFill>
              <a:prstDash val="solid"/>
            </a:ln>
          </c:spPr>
          <c:marker>
            <c:symbol val="none"/>
          </c:marker>
          <c:val>
            <c:numRef>
              <c:f>Sheet1!$A$1:$AK$1</c:f>
              <c:numCache>
                <c:formatCode>General</c:formatCode>
                <c:ptCount val="37"/>
                <c:pt idx="0">
                  <c:v>12518.144233999999</c:v>
                </c:pt>
                <c:pt idx="1">
                  <c:v>11086.406447000001</c:v>
                </c:pt>
                <c:pt idx="2">
                  <c:v>12555.129950999999</c:v>
                </c:pt>
                <c:pt idx="3">
                  <c:v>11879.452323000001</c:v>
                </c:pt>
                <c:pt idx="4">
                  <c:v>12288.062236</c:v>
                </c:pt>
                <c:pt idx="5">
                  <c:v>10932.347299000001</c:v>
                </c:pt>
                <c:pt idx="6">
                  <c:v>11389.505301000001</c:v>
                </c:pt>
                <c:pt idx="7">
                  <c:v>8162.103341</c:v>
                </c:pt>
                <c:pt idx="8">
                  <c:v>8727.6585780000005</c:v>
                </c:pt>
                <c:pt idx="9">
                  <c:v>8286.2384550000006</c:v>
                </c:pt>
                <c:pt idx="10">
                  <c:v>8672.7977609999998</c:v>
                </c:pt>
                <c:pt idx="11">
                  <c:v>8677.7583090000007</c:v>
                </c:pt>
                <c:pt idx="12">
                  <c:v>7971.1147730000002</c:v>
                </c:pt>
                <c:pt idx="13">
                  <c:v>7746.6588019999999</c:v>
                </c:pt>
                <c:pt idx="14">
                  <c:v>9545.7041750000008</c:v>
                </c:pt>
                <c:pt idx="15">
                  <c:v>9159.5361499999999</c:v>
                </c:pt>
                <c:pt idx="16">
                  <c:v>9227.1027520000007</c:v>
                </c:pt>
                <c:pt idx="17">
                  <c:v>7954.9544519999999</c:v>
                </c:pt>
                <c:pt idx="18">
                  <c:v>10213.170021</c:v>
                </c:pt>
                <c:pt idx="19">
                  <c:v>7931.2505489999994</c:v>
                </c:pt>
                <c:pt idx="20">
                  <c:v>9107.3912939999991</c:v>
                </c:pt>
                <c:pt idx="21">
                  <c:v>9935.3671300000005</c:v>
                </c:pt>
                <c:pt idx="22">
                  <c:v>9863.6151719999998</c:v>
                </c:pt>
                <c:pt idx="23">
                  <c:v>10625.060663</c:v>
                </c:pt>
                <c:pt idx="24">
                  <c:v>10143.953722999999</c:v>
                </c:pt>
                <c:pt idx="25">
                  <c:v>9611.9327140000005</c:v>
                </c:pt>
                <c:pt idx="26">
                  <c:v>10652.757893999998</c:v>
                </c:pt>
                <c:pt idx="27">
                  <c:v>7348.6346859999994</c:v>
                </c:pt>
                <c:pt idx="28">
                  <c:v>7344.3375340000002</c:v>
                </c:pt>
                <c:pt idx="29">
                  <c:v>9539.4032850000003</c:v>
                </c:pt>
                <c:pt idx="30">
                  <c:v>10369.093965</c:v>
                </c:pt>
                <c:pt idx="31">
                  <c:v>11856.667111999999</c:v>
                </c:pt>
                <c:pt idx="32">
                  <c:v>12379.694507999999</c:v>
                </c:pt>
                <c:pt idx="33">
                  <c:v>12202.191469000001</c:v>
                </c:pt>
                <c:pt idx="34">
                  <c:v>12659.305628</c:v>
                </c:pt>
                <c:pt idx="35">
                  <c:v>12806.827684</c:v>
                </c:pt>
                <c:pt idx="36">
                  <c:v>9872.1402980000003</c:v>
                </c:pt>
              </c:numCache>
            </c:numRef>
          </c:val>
          <c:smooth val="1"/>
          <c:extLst xmlns:c16r2="http://schemas.microsoft.com/office/drawing/2015/06/chart">
            <c:ext xmlns:c16="http://schemas.microsoft.com/office/drawing/2014/chart" uri="{C3380CC4-5D6E-409C-BE32-E72D297353CC}">
              <c16:uniqueId val="{00000000-1EFE-4A01-8526-3DD0244044EB}"/>
            </c:ext>
          </c:extLst>
        </c:ser>
        <c:ser>
          <c:idx val="1"/>
          <c:order val="1"/>
          <c:spPr>
            <a:ln w="38100" algn="ctr">
              <a:solidFill>
                <a:schemeClr val="accent2"/>
              </a:solidFill>
              <a:prstDash val="solid"/>
            </a:ln>
          </c:spPr>
          <c:marker>
            <c:symbol val="none"/>
          </c:marker>
          <c:val>
            <c:numRef>
              <c:f>Sheet1!$A$2:$AK$2</c:f>
              <c:numCache>
                <c:formatCode>General</c:formatCode>
                <c:ptCount val="37"/>
                <c:pt idx="0">
                  <c:v>6227.813247</c:v>
                </c:pt>
                <c:pt idx="1">
                  <c:v>6806.6033360000001</c:v>
                </c:pt>
                <c:pt idx="2">
                  <c:v>8221.3124019999996</c:v>
                </c:pt>
                <c:pt idx="3">
                  <c:v>7329.1330259999995</c:v>
                </c:pt>
                <c:pt idx="4">
                  <c:v>7469.304153</c:v>
                </c:pt>
                <c:pt idx="5">
                  <c:v>6768.4696709999998</c:v>
                </c:pt>
                <c:pt idx="6">
                  <c:v>7350.6794330000002</c:v>
                </c:pt>
                <c:pt idx="7">
                  <c:v>6711.191871</c:v>
                </c:pt>
                <c:pt idx="8">
                  <c:v>7737.4169819999997</c:v>
                </c:pt>
                <c:pt idx="9">
                  <c:v>8332.0741369999996</c:v>
                </c:pt>
                <c:pt idx="10">
                  <c:v>8091.9740710000005</c:v>
                </c:pt>
                <c:pt idx="11">
                  <c:v>7157.4984759999998</c:v>
                </c:pt>
                <c:pt idx="12">
                  <c:v>6640.7001870000004</c:v>
                </c:pt>
                <c:pt idx="13">
                  <c:v>6951.4403890000003</c:v>
                </c:pt>
                <c:pt idx="14">
                  <c:v>8163.5577439999997</c:v>
                </c:pt>
                <c:pt idx="15">
                  <c:v>7363.404716</c:v>
                </c:pt>
                <c:pt idx="16">
                  <c:v>8242.2638499999994</c:v>
                </c:pt>
                <c:pt idx="17">
                  <c:v>5848.9707490000001</c:v>
                </c:pt>
                <c:pt idx="18">
                  <c:v>8011.9797369999997</c:v>
                </c:pt>
                <c:pt idx="19">
                  <c:v>6806.2580880000005</c:v>
                </c:pt>
                <c:pt idx="20">
                  <c:v>7572.2556930000001</c:v>
                </c:pt>
                <c:pt idx="21">
                  <c:v>7937.4551509999992</c:v>
                </c:pt>
                <c:pt idx="22">
                  <c:v>7797.5856449999992</c:v>
                </c:pt>
                <c:pt idx="23">
                  <c:v>7491.76775</c:v>
                </c:pt>
                <c:pt idx="24">
                  <c:v>6914.7481200000002</c:v>
                </c:pt>
                <c:pt idx="25">
                  <c:v>7136.9642460000005</c:v>
                </c:pt>
                <c:pt idx="26">
                  <c:v>6599.6091539999998</c:v>
                </c:pt>
                <c:pt idx="27">
                  <c:v>4031.6929139999997</c:v>
                </c:pt>
                <c:pt idx="28">
                  <c:v>4954.1396320000003</c:v>
                </c:pt>
                <c:pt idx="29">
                  <c:v>6602.8276900000001</c:v>
                </c:pt>
                <c:pt idx="30">
                  <c:v>7347.6489900000006</c:v>
                </c:pt>
                <c:pt idx="31">
                  <c:v>6230.2726979999998</c:v>
                </c:pt>
                <c:pt idx="32">
                  <c:v>7971.0056320000003</c:v>
                </c:pt>
                <c:pt idx="33">
                  <c:v>8828.4096040000004</c:v>
                </c:pt>
                <c:pt idx="34">
                  <c:v>7890.4331030000003</c:v>
                </c:pt>
                <c:pt idx="35">
                  <c:v>8359.1192169999995</c:v>
                </c:pt>
                <c:pt idx="36">
                  <c:v>7165.2691430000004</c:v>
                </c:pt>
              </c:numCache>
            </c:numRef>
          </c:val>
          <c:smooth val="1"/>
          <c:extLst xmlns:c16r2="http://schemas.microsoft.com/office/drawing/2015/06/chart">
            <c:ext xmlns:c16="http://schemas.microsoft.com/office/drawing/2014/chart" uri="{C3380CC4-5D6E-409C-BE32-E72D297353CC}">
              <c16:uniqueId val="{00000001-1EFE-4A01-8526-3DD0244044EB}"/>
            </c:ext>
          </c:extLst>
        </c:ser>
        <c:dLbls>
          <c:showLegendKey val="0"/>
          <c:showVal val="0"/>
          <c:showCatName val="0"/>
          <c:showSerName val="0"/>
          <c:showPercent val="0"/>
          <c:showBubbleSize val="0"/>
        </c:dLbls>
        <c:smooth val="0"/>
        <c:axId val="-1886316336"/>
        <c:axId val="-1886319600"/>
      </c:lineChart>
      <c:catAx>
        <c:axId val="-1886316336"/>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886319600"/>
        <c:crosses val="min"/>
        <c:auto val="0"/>
        <c:lblAlgn val="ctr"/>
        <c:lblOffset val="100"/>
        <c:noMultiLvlLbl val="0"/>
      </c:catAx>
      <c:valAx>
        <c:axId val="-1886319600"/>
        <c:scaling>
          <c:orientation val="minMax"/>
          <c:max val="16000"/>
          <c:min val="0"/>
        </c:scaling>
        <c:delete val="0"/>
        <c:axPos val="l"/>
        <c:majorGridlines>
          <c:spPr>
            <a:ln>
              <a:noFill/>
            </a:ln>
          </c:spPr>
        </c:majorGridlines>
        <c:numFmt formatCode="#,##0;&quot;-&quot;#,##0" sourceLinked="0"/>
        <c:majorTickMark val="out"/>
        <c:minorTickMark val="none"/>
        <c:tickLblPos val="nextTo"/>
        <c:spPr>
          <a:ln w="9525" algn="ctr">
            <a:solidFill>
              <a:schemeClr val="tx1"/>
            </a:solidFill>
            <a:prstDash val="solid"/>
          </a:ln>
        </c:spPr>
        <c:txPr>
          <a:bodyPr wrap="none"/>
          <a:lstStyle/>
          <a:p>
            <a:pPr>
              <a:defRPr sz="1000">
                <a:solidFill>
                  <a:schemeClr val="tx1"/>
                </a:solidFill>
                <a:latin typeface="+mn-lt"/>
                <a:ea typeface="+mn-ea"/>
                <a:cs typeface="+mn-cs"/>
              </a:defRPr>
            </a:pPr>
            <a:endParaRPr lang="tr-TR"/>
          </a:p>
        </c:txPr>
        <c:crossAx val="-1886316336"/>
        <c:crosses val="min"/>
        <c:crossBetween val="midCat"/>
        <c:majorUnit val="4000"/>
      </c:valAx>
    </c:plotArea>
    <c:plotVisOnly val="0"/>
    <c:dispBlanksAs val="gap"/>
    <c:showDLblsOverMax val="1"/>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Kahramanmaraş</a:t>
            </a:r>
            <a:r>
              <a:rPr lang="tr-TR" baseline="0"/>
              <a:t> </a:t>
            </a:r>
            <a:endParaRPr lang="tr-T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lineChart>
        <c:grouping val="stacked"/>
        <c:varyColors val="0"/>
        <c:ser>
          <c:idx val="0"/>
          <c:order val="0"/>
          <c:tx>
            <c:strRef>
              <c:f>İthalat!$S$3</c:f>
              <c:strCache>
                <c:ptCount val="1"/>
                <c:pt idx="0">
                  <c:v>ithalat </c:v>
                </c:pt>
              </c:strCache>
            </c:strRef>
          </c:tx>
          <c:spPr>
            <a:ln w="28575" cap="rnd">
              <a:solidFill>
                <a:srgbClr val="FF0000"/>
              </a:solidFill>
              <a:round/>
            </a:ln>
            <a:effectLst/>
          </c:spPr>
          <c:marker>
            <c:symbol val="none"/>
          </c:marker>
          <c:cat>
            <c:numRef>
              <c:f>İthalat!$R$4:$R$68</c:f>
              <c:numCache>
                <c:formatCode>General</c:formatCode>
                <c:ptCount val="65"/>
                <c:pt idx="0">
                  <c:v>2021</c:v>
                </c:pt>
                <c:pt idx="11">
                  <c:v>2020</c:v>
                </c:pt>
                <c:pt idx="23">
                  <c:v>2019</c:v>
                </c:pt>
                <c:pt idx="35">
                  <c:v>2018</c:v>
                </c:pt>
                <c:pt idx="47">
                  <c:v>2017</c:v>
                </c:pt>
                <c:pt idx="59">
                  <c:v>2016</c:v>
                </c:pt>
              </c:numCache>
            </c:numRef>
          </c:cat>
          <c:val>
            <c:numRef>
              <c:f>İthalat!$S$4:$S$68</c:f>
              <c:numCache>
                <c:formatCode>#,##0</c:formatCode>
                <c:ptCount val="65"/>
                <c:pt idx="0">
                  <c:v>72594</c:v>
                </c:pt>
                <c:pt idx="1">
                  <c:v>69221</c:v>
                </c:pt>
                <c:pt idx="2">
                  <c:v>80501</c:v>
                </c:pt>
                <c:pt idx="3">
                  <c:v>113647</c:v>
                </c:pt>
                <c:pt idx="4">
                  <c:v>122998</c:v>
                </c:pt>
                <c:pt idx="5">
                  <c:v>132834</c:v>
                </c:pt>
                <c:pt idx="6">
                  <c:v>125982</c:v>
                </c:pt>
                <c:pt idx="7">
                  <c:v>118501</c:v>
                </c:pt>
                <c:pt idx="8">
                  <c:v>119933</c:v>
                </c:pt>
                <c:pt idx="9">
                  <c:v>98677</c:v>
                </c:pt>
                <c:pt idx="10">
                  <c:v>165212</c:v>
                </c:pt>
                <c:pt idx="11" formatCode="General">
                  <c:v>83467.741999999998</c:v>
                </c:pt>
                <c:pt idx="12" formatCode="General">
                  <c:v>79052.432000000001</c:v>
                </c:pt>
                <c:pt idx="13" formatCode="General">
                  <c:v>87489.088000000003</c:v>
                </c:pt>
                <c:pt idx="14" formatCode="General">
                  <c:v>84672.68</c:v>
                </c:pt>
                <c:pt idx="15" formatCode="General">
                  <c:v>97189.607999999993</c:v>
                </c:pt>
                <c:pt idx="16" formatCode="General">
                  <c:v>71092.457999999999</c:v>
                </c:pt>
                <c:pt idx="17" formatCode="General">
                  <c:v>91749.585000000006</c:v>
                </c:pt>
                <c:pt idx="18" formatCode="General">
                  <c:v>108356.844</c:v>
                </c:pt>
                <c:pt idx="19" formatCode="General">
                  <c:v>83370.8</c:v>
                </c:pt>
                <c:pt idx="20" formatCode="General">
                  <c:v>62419.133999999998</c:v>
                </c:pt>
                <c:pt idx="21" formatCode="General">
                  <c:v>62092.614999999998</c:v>
                </c:pt>
                <c:pt idx="22" formatCode="General">
                  <c:v>71459.573000000004</c:v>
                </c:pt>
                <c:pt idx="23" formatCode="General">
                  <c:v>49272.85</c:v>
                </c:pt>
                <c:pt idx="24" formatCode="General">
                  <c:v>58402.773000000001</c:v>
                </c:pt>
                <c:pt idx="25" formatCode="General">
                  <c:v>81533.481</c:v>
                </c:pt>
                <c:pt idx="26" formatCode="General">
                  <c:v>103611.982</c:v>
                </c:pt>
                <c:pt idx="27" formatCode="General">
                  <c:v>132974.103</c:v>
                </c:pt>
                <c:pt idx="28" formatCode="General">
                  <c:v>70062.345000000001</c:v>
                </c:pt>
                <c:pt idx="29" formatCode="General">
                  <c:v>138256.93299999999</c:v>
                </c:pt>
                <c:pt idx="30" formatCode="General">
                  <c:v>112170.63</c:v>
                </c:pt>
                <c:pt idx="31" formatCode="General">
                  <c:v>103205.906</c:v>
                </c:pt>
                <c:pt idx="32" formatCode="General">
                  <c:v>98011.865000000005</c:v>
                </c:pt>
                <c:pt idx="33" formatCode="General">
                  <c:v>85913.754000000001</c:v>
                </c:pt>
                <c:pt idx="34" formatCode="General">
                  <c:v>100881.254</c:v>
                </c:pt>
                <c:pt idx="35" formatCode="General">
                  <c:v>95780.788</c:v>
                </c:pt>
                <c:pt idx="36" formatCode="General">
                  <c:v>89788.892999999996</c:v>
                </c:pt>
                <c:pt idx="37" formatCode="General">
                  <c:v>118705.69500000001</c:v>
                </c:pt>
                <c:pt idx="38" formatCode="General">
                  <c:v>114679.64</c:v>
                </c:pt>
                <c:pt idx="39" formatCode="General">
                  <c:v>156322.166</c:v>
                </c:pt>
                <c:pt idx="40" formatCode="General">
                  <c:v>118679.44100000001</c:v>
                </c:pt>
                <c:pt idx="41" formatCode="General">
                  <c:v>103435.37</c:v>
                </c:pt>
                <c:pt idx="42" formatCode="General">
                  <c:v>78617.520999999993</c:v>
                </c:pt>
                <c:pt idx="43" formatCode="General">
                  <c:v>58742.040999999997</c:v>
                </c:pt>
                <c:pt idx="44" formatCode="General">
                  <c:v>51996.457000000002</c:v>
                </c:pt>
                <c:pt idx="45" formatCode="General">
                  <c:v>73695.519</c:v>
                </c:pt>
                <c:pt idx="46" formatCode="General">
                  <c:v>65801.258000000002</c:v>
                </c:pt>
                <c:pt idx="47" formatCode="General">
                  <c:v>86344.429000000004</c:v>
                </c:pt>
                <c:pt idx="48" formatCode="General">
                  <c:v>101397.289</c:v>
                </c:pt>
                <c:pt idx="49" formatCode="General">
                  <c:v>119282.16800000001</c:v>
                </c:pt>
                <c:pt idx="50" formatCode="General">
                  <c:v>99289.919999999998</c:v>
                </c:pt>
                <c:pt idx="51" formatCode="General">
                  <c:v>158722.617</c:v>
                </c:pt>
                <c:pt idx="52" formatCode="General">
                  <c:v>128569.70699999999</c:v>
                </c:pt>
                <c:pt idx="53" formatCode="General">
                  <c:v>147257.05600000001</c:v>
                </c:pt>
                <c:pt idx="54" formatCode="General">
                  <c:v>109561.852</c:v>
                </c:pt>
                <c:pt idx="55" formatCode="General">
                  <c:v>99139.301999999996</c:v>
                </c:pt>
                <c:pt idx="56" formatCode="General">
                  <c:v>96302.512000000002</c:v>
                </c:pt>
                <c:pt idx="57" formatCode="General">
                  <c:v>98718.713000000003</c:v>
                </c:pt>
                <c:pt idx="58" formatCode="General">
                  <c:v>75916.263000000006</c:v>
                </c:pt>
                <c:pt idx="59" formatCode="General">
                  <c:v>78910.414000000004</c:v>
                </c:pt>
                <c:pt idx="60" formatCode="General">
                  <c:v>93747.320999999996</c:v>
                </c:pt>
                <c:pt idx="61" formatCode="General">
                  <c:v>109907.838</c:v>
                </c:pt>
                <c:pt idx="62" formatCode="General">
                  <c:v>111695.838</c:v>
                </c:pt>
                <c:pt idx="63" formatCode="General">
                  <c:v>114554.26300000001</c:v>
                </c:pt>
                <c:pt idx="64" formatCode="General">
                  <c:v>117230.213</c:v>
                </c:pt>
              </c:numCache>
            </c:numRef>
          </c:val>
          <c:smooth val="0"/>
        </c:ser>
        <c:ser>
          <c:idx val="1"/>
          <c:order val="1"/>
          <c:tx>
            <c:strRef>
              <c:f>İthalat!$T$3</c:f>
              <c:strCache>
                <c:ptCount val="1"/>
                <c:pt idx="0">
                  <c:v>ihracat </c:v>
                </c:pt>
              </c:strCache>
            </c:strRef>
          </c:tx>
          <c:spPr>
            <a:ln w="28575" cap="rnd">
              <a:solidFill>
                <a:srgbClr val="333399"/>
              </a:solidFill>
              <a:round/>
            </a:ln>
            <a:effectLst/>
          </c:spPr>
          <c:marker>
            <c:symbol val="none"/>
          </c:marker>
          <c:cat>
            <c:numRef>
              <c:f>İthalat!$R$4:$R$68</c:f>
              <c:numCache>
                <c:formatCode>General</c:formatCode>
                <c:ptCount val="65"/>
                <c:pt idx="0">
                  <c:v>2021</c:v>
                </c:pt>
                <c:pt idx="11">
                  <c:v>2020</c:v>
                </c:pt>
                <c:pt idx="23">
                  <c:v>2019</c:v>
                </c:pt>
                <c:pt idx="35">
                  <c:v>2018</c:v>
                </c:pt>
                <c:pt idx="47">
                  <c:v>2017</c:v>
                </c:pt>
                <c:pt idx="59">
                  <c:v>2016</c:v>
                </c:pt>
              </c:numCache>
            </c:numRef>
          </c:cat>
          <c:val>
            <c:numRef>
              <c:f>İthalat!$T$4:$T$68</c:f>
              <c:numCache>
                <c:formatCode>#,##0</c:formatCode>
                <c:ptCount val="65"/>
                <c:pt idx="0">
                  <c:v>91187</c:v>
                </c:pt>
                <c:pt idx="1">
                  <c:v>90957</c:v>
                </c:pt>
                <c:pt idx="2">
                  <c:v>117351</c:v>
                </c:pt>
                <c:pt idx="3">
                  <c:v>112968</c:v>
                </c:pt>
                <c:pt idx="4">
                  <c:v>87754</c:v>
                </c:pt>
                <c:pt idx="5">
                  <c:v>110698</c:v>
                </c:pt>
                <c:pt idx="6">
                  <c:v>94054</c:v>
                </c:pt>
                <c:pt idx="7">
                  <c:v>114425</c:v>
                </c:pt>
                <c:pt idx="8">
                  <c:v>133294</c:v>
                </c:pt>
                <c:pt idx="9">
                  <c:v>118132</c:v>
                </c:pt>
                <c:pt idx="10">
                  <c:v>129987</c:v>
                </c:pt>
                <c:pt idx="11" formatCode="General">
                  <c:v>75781.183000000005</c:v>
                </c:pt>
                <c:pt idx="12" formatCode="General">
                  <c:v>71406.714000000007</c:v>
                </c:pt>
                <c:pt idx="13" formatCode="General">
                  <c:v>71653.331000000006</c:v>
                </c:pt>
                <c:pt idx="14" formatCode="General">
                  <c:v>42370.017</c:v>
                </c:pt>
                <c:pt idx="15" formatCode="General">
                  <c:v>48753.491999999998</c:v>
                </c:pt>
                <c:pt idx="16" formatCode="General">
                  <c:v>70609.337</c:v>
                </c:pt>
                <c:pt idx="17" formatCode="General">
                  <c:v>79158.356</c:v>
                </c:pt>
                <c:pt idx="18" formatCode="General">
                  <c:v>66179.759000000005</c:v>
                </c:pt>
                <c:pt idx="19" formatCode="General">
                  <c:v>81993.952000000005</c:v>
                </c:pt>
                <c:pt idx="20" formatCode="General">
                  <c:v>84226.717000000004</c:v>
                </c:pt>
                <c:pt idx="21" formatCode="General">
                  <c:v>75837.903999999995</c:v>
                </c:pt>
                <c:pt idx="22" formatCode="General">
                  <c:v>93377.838000000003</c:v>
                </c:pt>
                <c:pt idx="23" formatCode="General">
                  <c:v>77139.512000000002</c:v>
                </c:pt>
                <c:pt idx="24" formatCode="General">
                  <c:v>72589.922999999995</c:v>
                </c:pt>
                <c:pt idx="25" formatCode="General">
                  <c:v>80129.129000000001</c:v>
                </c:pt>
                <c:pt idx="26" formatCode="General">
                  <c:v>88193.668000000005</c:v>
                </c:pt>
                <c:pt idx="27" formatCode="General">
                  <c:v>85445.394</c:v>
                </c:pt>
                <c:pt idx="28" formatCode="General">
                  <c:v>65227.161999999997</c:v>
                </c:pt>
                <c:pt idx="29" formatCode="General">
                  <c:v>76931.873999999996</c:v>
                </c:pt>
                <c:pt idx="30" formatCode="General">
                  <c:v>62382.343999999997</c:v>
                </c:pt>
                <c:pt idx="31" formatCode="General">
                  <c:v>72812.25</c:v>
                </c:pt>
                <c:pt idx="32" formatCode="General">
                  <c:v>76589.024000000005</c:v>
                </c:pt>
                <c:pt idx="33" formatCode="General">
                  <c:v>71825.472999999998</c:v>
                </c:pt>
                <c:pt idx="34" formatCode="General">
                  <c:v>61483.118000000002</c:v>
                </c:pt>
                <c:pt idx="35" formatCode="General">
                  <c:v>86115.75</c:v>
                </c:pt>
                <c:pt idx="36" formatCode="General">
                  <c:v>89388.774000000005</c:v>
                </c:pt>
                <c:pt idx="37" formatCode="General">
                  <c:v>96980.817999999999</c:v>
                </c:pt>
                <c:pt idx="38" formatCode="General">
                  <c:v>84905.233999999997</c:v>
                </c:pt>
                <c:pt idx="39" formatCode="General">
                  <c:v>90209.862999999998</c:v>
                </c:pt>
                <c:pt idx="40" formatCode="General">
                  <c:v>73820.175000000003</c:v>
                </c:pt>
                <c:pt idx="41" formatCode="General">
                  <c:v>78208.441999999995</c:v>
                </c:pt>
                <c:pt idx="42" formatCode="General">
                  <c:v>69666.343999999997</c:v>
                </c:pt>
                <c:pt idx="43" formatCode="General">
                  <c:v>85110.817999999999</c:v>
                </c:pt>
                <c:pt idx="44" formatCode="General">
                  <c:v>82876.595000000001</c:v>
                </c:pt>
                <c:pt idx="45" formatCode="General">
                  <c:v>75195.232999999993</c:v>
                </c:pt>
                <c:pt idx="46" formatCode="General">
                  <c:v>66120.055999999997</c:v>
                </c:pt>
                <c:pt idx="47" formatCode="General">
                  <c:v>79874.137000000002</c:v>
                </c:pt>
                <c:pt idx="48" formatCode="General">
                  <c:v>77008.582999999999</c:v>
                </c:pt>
                <c:pt idx="49" formatCode="General">
                  <c:v>94913.922999999995</c:v>
                </c:pt>
                <c:pt idx="50" formatCode="General">
                  <c:v>77207.391000000003</c:v>
                </c:pt>
                <c:pt idx="51" formatCode="General">
                  <c:v>74072.962</c:v>
                </c:pt>
                <c:pt idx="52" formatCode="General">
                  <c:v>70995.259000000005</c:v>
                </c:pt>
                <c:pt idx="53" formatCode="General">
                  <c:v>70131.92</c:v>
                </c:pt>
                <c:pt idx="54" formatCode="General">
                  <c:v>73461.834000000003</c:v>
                </c:pt>
                <c:pt idx="55" formatCode="General">
                  <c:v>73003.648000000001</c:v>
                </c:pt>
                <c:pt idx="56" formatCode="General">
                  <c:v>81753.395000000004</c:v>
                </c:pt>
                <c:pt idx="57" formatCode="General">
                  <c:v>81406.209000000003</c:v>
                </c:pt>
                <c:pt idx="58" formatCode="General">
                  <c:v>81856.455000000002</c:v>
                </c:pt>
                <c:pt idx="59" formatCode="General">
                  <c:v>70601.301000000007</c:v>
                </c:pt>
                <c:pt idx="60" formatCode="General">
                  <c:v>72943.180999999997</c:v>
                </c:pt>
                <c:pt idx="61" formatCode="General">
                  <c:v>74926.521999999997</c:v>
                </c:pt>
                <c:pt idx="62" formatCode="General">
                  <c:v>70698.236999999994</c:v>
                </c:pt>
                <c:pt idx="63" formatCode="General">
                  <c:v>76724.914000000004</c:v>
                </c:pt>
                <c:pt idx="64" formatCode="General">
                  <c:v>78160.896999999997</c:v>
                </c:pt>
              </c:numCache>
            </c:numRef>
          </c:val>
          <c:smooth val="0"/>
        </c:ser>
        <c:dLbls>
          <c:showLegendKey val="0"/>
          <c:showVal val="0"/>
          <c:showCatName val="0"/>
          <c:showSerName val="0"/>
          <c:showPercent val="0"/>
          <c:showBubbleSize val="0"/>
        </c:dLbls>
        <c:smooth val="0"/>
        <c:axId val="-1886319056"/>
        <c:axId val="-1886311984"/>
      </c:lineChart>
      <c:catAx>
        <c:axId val="-1886319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tr-TR"/>
          </a:p>
        </c:txPr>
        <c:crossAx val="-1886311984"/>
        <c:crosses val="autoZero"/>
        <c:auto val="1"/>
        <c:lblAlgn val="ctr"/>
        <c:lblOffset val="100"/>
        <c:noMultiLvlLbl val="0"/>
      </c:catAx>
      <c:valAx>
        <c:axId val="-188631198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886319056"/>
        <c:crosses val="autoZero"/>
        <c:crossBetween val="between"/>
      </c:valAx>
      <c:spPr>
        <a:noFill/>
        <a:ln>
          <a:noFill/>
        </a:ln>
        <a:effectLst/>
      </c:spPr>
    </c:plotArea>
    <c:legend>
      <c:legendPos val="b"/>
      <c:layout>
        <c:manualLayout>
          <c:xMode val="edge"/>
          <c:yMode val="edge"/>
          <c:x val="0.27135087719298245"/>
          <c:y val="0.82144408445959494"/>
          <c:w val="0.46101140350877196"/>
          <c:h val="9.6015758454137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zero"/>
    <c:showDLblsOverMax val="0"/>
  </c:chart>
  <c:spPr>
    <a:noFill/>
    <a:ln>
      <a:noFill/>
    </a:ln>
    <a:effectLst/>
  </c:spPr>
  <c:txPr>
    <a:bodyPr/>
    <a:lstStyle/>
    <a:p>
      <a:pPr>
        <a:defRPr/>
      </a:pPr>
      <a:endParaRPr lang="tr-TR"/>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Şanlıurfa</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lineChart>
        <c:grouping val="stacked"/>
        <c:varyColors val="0"/>
        <c:ser>
          <c:idx val="0"/>
          <c:order val="0"/>
          <c:tx>
            <c:strRef>
              <c:f>İthalat!$K$5</c:f>
              <c:strCache>
                <c:ptCount val="1"/>
                <c:pt idx="0">
                  <c:v>ithalat </c:v>
                </c:pt>
              </c:strCache>
            </c:strRef>
          </c:tx>
          <c:spPr>
            <a:ln w="28575" cap="rnd">
              <a:solidFill>
                <a:srgbClr val="333399"/>
              </a:solidFill>
              <a:round/>
            </a:ln>
            <a:effectLst/>
          </c:spPr>
          <c:marker>
            <c:symbol val="none"/>
          </c:marker>
          <c:cat>
            <c:numRef>
              <c:f>İthalat!$J$6:$J$76</c:f>
              <c:numCache>
                <c:formatCode>General</c:formatCode>
                <c:ptCount val="71"/>
                <c:pt idx="0">
                  <c:v>2021</c:v>
                </c:pt>
                <c:pt idx="11">
                  <c:v>2020</c:v>
                </c:pt>
                <c:pt idx="23">
                  <c:v>2019</c:v>
                </c:pt>
                <c:pt idx="35">
                  <c:v>2018</c:v>
                </c:pt>
                <c:pt idx="47">
                  <c:v>2017</c:v>
                </c:pt>
                <c:pt idx="59">
                  <c:v>2016</c:v>
                </c:pt>
              </c:numCache>
            </c:numRef>
          </c:cat>
          <c:val>
            <c:numRef>
              <c:f>İthalat!$K$6:$K$76</c:f>
              <c:numCache>
                <c:formatCode>#,##0</c:formatCode>
                <c:ptCount val="71"/>
                <c:pt idx="0">
                  <c:v>30415</c:v>
                </c:pt>
                <c:pt idx="1">
                  <c:v>22859</c:v>
                </c:pt>
                <c:pt idx="2">
                  <c:v>27634</c:v>
                </c:pt>
                <c:pt idx="3">
                  <c:v>28141</c:v>
                </c:pt>
                <c:pt idx="4">
                  <c:v>33483</c:v>
                </c:pt>
                <c:pt idx="5">
                  <c:v>27810</c:v>
                </c:pt>
                <c:pt idx="6">
                  <c:v>30251</c:v>
                </c:pt>
                <c:pt idx="7">
                  <c:v>35406</c:v>
                </c:pt>
                <c:pt idx="8">
                  <c:v>24060</c:v>
                </c:pt>
                <c:pt idx="9">
                  <c:v>25543</c:v>
                </c:pt>
                <c:pt idx="10">
                  <c:v>38851</c:v>
                </c:pt>
                <c:pt idx="11" formatCode="General">
                  <c:v>26132.449000000001</c:v>
                </c:pt>
                <c:pt idx="12" formatCode="General">
                  <c:v>23260.016</c:v>
                </c:pt>
                <c:pt idx="13" formatCode="General">
                  <c:v>19165.621999999999</c:v>
                </c:pt>
                <c:pt idx="14" formatCode="General">
                  <c:v>22010.414000000001</c:v>
                </c:pt>
                <c:pt idx="15" formatCode="General">
                  <c:v>12279.57</c:v>
                </c:pt>
                <c:pt idx="16" formatCode="General">
                  <c:v>15540.305</c:v>
                </c:pt>
                <c:pt idx="17" formatCode="General">
                  <c:v>15984.73</c:v>
                </c:pt>
                <c:pt idx="18" formatCode="General">
                  <c:v>16468.349999999999</c:v>
                </c:pt>
                <c:pt idx="19" formatCode="General">
                  <c:v>18078.184000000001</c:v>
                </c:pt>
                <c:pt idx="20" formatCode="General">
                  <c:v>19395.131000000001</c:v>
                </c:pt>
                <c:pt idx="21" formatCode="General">
                  <c:v>22045.668000000001</c:v>
                </c:pt>
                <c:pt idx="22" formatCode="General">
                  <c:v>21162.167000000001</c:v>
                </c:pt>
                <c:pt idx="23" formatCode="General">
                  <c:v>11159.522000000001</c:v>
                </c:pt>
                <c:pt idx="24" formatCode="General">
                  <c:v>12139.757</c:v>
                </c:pt>
                <c:pt idx="25" formatCode="General">
                  <c:v>17654.437000000002</c:v>
                </c:pt>
                <c:pt idx="26" formatCode="General">
                  <c:v>18426.669000000002</c:v>
                </c:pt>
                <c:pt idx="27" formatCode="General">
                  <c:v>17166.098999999998</c:v>
                </c:pt>
                <c:pt idx="28" formatCode="General">
                  <c:v>12026.789000000001</c:v>
                </c:pt>
                <c:pt idx="29" formatCode="General">
                  <c:v>18279.985000000001</c:v>
                </c:pt>
                <c:pt idx="30" formatCode="General">
                  <c:v>19623.112000000001</c:v>
                </c:pt>
                <c:pt idx="31" formatCode="General">
                  <c:v>19283.816999999999</c:v>
                </c:pt>
                <c:pt idx="32" formatCode="General">
                  <c:v>15702.23</c:v>
                </c:pt>
                <c:pt idx="33" formatCode="General">
                  <c:v>17942.182000000001</c:v>
                </c:pt>
                <c:pt idx="34" formatCode="General">
                  <c:v>23613.532999999999</c:v>
                </c:pt>
                <c:pt idx="35" formatCode="General">
                  <c:v>15234.566000000001</c:v>
                </c:pt>
                <c:pt idx="36" formatCode="General">
                  <c:v>14057.775</c:v>
                </c:pt>
                <c:pt idx="37" formatCode="General">
                  <c:v>11671.349</c:v>
                </c:pt>
                <c:pt idx="38" formatCode="General">
                  <c:v>9263.0990000000002</c:v>
                </c:pt>
                <c:pt idx="39" formatCode="General">
                  <c:v>11733.674000000001</c:v>
                </c:pt>
                <c:pt idx="40" formatCode="General">
                  <c:v>9158.8539999999994</c:v>
                </c:pt>
                <c:pt idx="41" formatCode="General">
                  <c:v>18054.912</c:v>
                </c:pt>
                <c:pt idx="42" formatCode="General">
                  <c:v>23501.712</c:v>
                </c:pt>
                <c:pt idx="43" formatCode="General">
                  <c:v>12741.353999999999</c:v>
                </c:pt>
                <c:pt idx="44" formatCode="General">
                  <c:v>6680.3419999999996</c:v>
                </c:pt>
                <c:pt idx="45" formatCode="General">
                  <c:v>7469.1149999999998</c:v>
                </c:pt>
                <c:pt idx="46" formatCode="General">
                  <c:v>8967.48</c:v>
                </c:pt>
                <c:pt idx="47" formatCode="General">
                  <c:v>15418.534</c:v>
                </c:pt>
                <c:pt idx="48" formatCode="General">
                  <c:v>11603.380999999999</c:v>
                </c:pt>
                <c:pt idx="49" formatCode="General">
                  <c:v>13242.112999999999</c:v>
                </c:pt>
                <c:pt idx="50" formatCode="General">
                  <c:v>11314.632</c:v>
                </c:pt>
                <c:pt idx="51" formatCode="General">
                  <c:v>17178.041000000001</c:v>
                </c:pt>
                <c:pt idx="52" formatCode="General">
                  <c:v>19009.094000000001</c:v>
                </c:pt>
                <c:pt idx="53" formatCode="General">
                  <c:v>14070.603999999999</c:v>
                </c:pt>
                <c:pt idx="54" formatCode="General">
                  <c:v>17106.704000000002</c:v>
                </c:pt>
                <c:pt idx="55" formatCode="General">
                  <c:v>12699.377</c:v>
                </c:pt>
                <c:pt idx="56" formatCode="General">
                  <c:v>11905.985000000001</c:v>
                </c:pt>
                <c:pt idx="57" formatCode="General">
                  <c:v>8572.2919999999995</c:v>
                </c:pt>
                <c:pt idx="58" formatCode="General">
                  <c:v>10377.433000000001</c:v>
                </c:pt>
                <c:pt idx="59" formatCode="General">
                  <c:v>10302.599</c:v>
                </c:pt>
                <c:pt idx="60" formatCode="General">
                  <c:v>20201.278999999999</c:v>
                </c:pt>
                <c:pt idx="61" formatCode="General">
                  <c:v>13989.508</c:v>
                </c:pt>
                <c:pt idx="62" formatCode="General">
                  <c:v>12912.454</c:v>
                </c:pt>
                <c:pt idx="63" formatCode="General">
                  <c:v>13731.857</c:v>
                </c:pt>
                <c:pt idx="64" formatCode="General">
                  <c:v>16270.189</c:v>
                </c:pt>
                <c:pt idx="65" formatCode="General">
                  <c:v>7652.3130000000001</c:v>
                </c:pt>
                <c:pt idx="66" formatCode="General">
                  <c:v>7966.7560000000003</c:v>
                </c:pt>
                <c:pt idx="67" formatCode="General">
                  <c:v>13155.856</c:v>
                </c:pt>
                <c:pt idx="68" formatCode="General">
                  <c:v>7566.0290000000005</c:v>
                </c:pt>
                <c:pt idx="69" formatCode="General">
                  <c:v>9164.0210000000006</c:v>
                </c:pt>
                <c:pt idx="70" formatCode="General">
                  <c:v>8916.5529999999999</c:v>
                </c:pt>
              </c:numCache>
            </c:numRef>
          </c:val>
          <c:smooth val="0"/>
        </c:ser>
        <c:ser>
          <c:idx val="1"/>
          <c:order val="1"/>
          <c:tx>
            <c:strRef>
              <c:f>İthalat!$L$5</c:f>
              <c:strCache>
                <c:ptCount val="1"/>
                <c:pt idx="0">
                  <c:v>ihracat </c:v>
                </c:pt>
              </c:strCache>
            </c:strRef>
          </c:tx>
          <c:spPr>
            <a:ln w="28575" cap="rnd">
              <a:solidFill>
                <a:srgbClr val="FF0000"/>
              </a:solidFill>
              <a:round/>
            </a:ln>
            <a:effectLst/>
          </c:spPr>
          <c:marker>
            <c:symbol val="none"/>
          </c:marker>
          <c:cat>
            <c:numRef>
              <c:f>İthalat!$J$6:$J$76</c:f>
              <c:numCache>
                <c:formatCode>General</c:formatCode>
                <c:ptCount val="71"/>
                <c:pt idx="0">
                  <c:v>2021</c:v>
                </c:pt>
                <c:pt idx="11">
                  <c:v>2020</c:v>
                </c:pt>
                <c:pt idx="23">
                  <c:v>2019</c:v>
                </c:pt>
                <c:pt idx="35">
                  <c:v>2018</c:v>
                </c:pt>
                <c:pt idx="47">
                  <c:v>2017</c:v>
                </c:pt>
                <c:pt idx="59">
                  <c:v>2016</c:v>
                </c:pt>
              </c:numCache>
            </c:numRef>
          </c:cat>
          <c:val>
            <c:numRef>
              <c:f>İthalat!$L$6:$L$76</c:f>
              <c:numCache>
                <c:formatCode>#,##0</c:formatCode>
                <c:ptCount val="71"/>
                <c:pt idx="0">
                  <c:v>15410</c:v>
                </c:pt>
                <c:pt idx="1">
                  <c:v>18326</c:v>
                </c:pt>
                <c:pt idx="2">
                  <c:v>19691</c:v>
                </c:pt>
                <c:pt idx="3">
                  <c:v>18142</c:v>
                </c:pt>
                <c:pt idx="4">
                  <c:v>15847</c:v>
                </c:pt>
                <c:pt idx="5">
                  <c:v>15654</c:v>
                </c:pt>
                <c:pt idx="6">
                  <c:v>13135</c:v>
                </c:pt>
                <c:pt idx="7">
                  <c:v>13396</c:v>
                </c:pt>
                <c:pt idx="8">
                  <c:v>19584</c:v>
                </c:pt>
                <c:pt idx="9">
                  <c:v>18679</c:v>
                </c:pt>
                <c:pt idx="10">
                  <c:v>17133</c:v>
                </c:pt>
                <c:pt idx="11" formatCode="General">
                  <c:v>10986.225</c:v>
                </c:pt>
                <c:pt idx="12" formatCode="General">
                  <c:v>10022.175999999999</c:v>
                </c:pt>
                <c:pt idx="13" formatCode="General">
                  <c:v>10874.743</c:v>
                </c:pt>
                <c:pt idx="14" formatCode="General">
                  <c:v>9753.3029999999999</c:v>
                </c:pt>
                <c:pt idx="15" formatCode="General">
                  <c:v>11176.214</c:v>
                </c:pt>
                <c:pt idx="16" formatCode="General">
                  <c:v>15247.923000000001</c:v>
                </c:pt>
                <c:pt idx="17" formatCode="General">
                  <c:v>11634.825999999999</c:v>
                </c:pt>
                <c:pt idx="18" formatCode="General">
                  <c:v>10326.709999999999</c:v>
                </c:pt>
                <c:pt idx="19" formatCode="General">
                  <c:v>11351.531000000001</c:v>
                </c:pt>
                <c:pt idx="20" formatCode="General">
                  <c:v>18841.253000000001</c:v>
                </c:pt>
                <c:pt idx="21" formatCode="General">
                  <c:v>14203.733</c:v>
                </c:pt>
                <c:pt idx="22" formatCode="General">
                  <c:v>19145.89</c:v>
                </c:pt>
                <c:pt idx="23" formatCode="General">
                  <c:v>10327.514999999999</c:v>
                </c:pt>
                <c:pt idx="24" formatCode="General">
                  <c:v>10324.030000000001</c:v>
                </c:pt>
                <c:pt idx="25" formatCode="General">
                  <c:v>16466.707999999999</c:v>
                </c:pt>
                <c:pt idx="26" formatCode="General">
                  <c:v>12609.462</c:v>
                </c:pt>
                <c:pt idx="27" formatCode="General">
                  <c:v>15704.704</c:v>
                </c:pt>
                <c:pt idx="28" formatCode="General">
                  <c:v>6100.1790000000001</c:v>
                </c:pt>
                <c:pt idx="29" formatCode="General">
                  <c:v>12582.046</c:v>
                </c:pt>
                <c:pt idx="30" formatCode="General">
                  <c:v>10285.678</c:v>
                </c:pt>
                <c:pt idx="31" formatCode="General">
                  <c:v>13445.38</c:v>
                </c:pt>
                <c:pt idx="32" formatCode="General">
                  <c:v>15818.534</c:v>
                </c:pt>
                <c:pt idx="33" formatCode="General">
                  <c:v>17659.062000000002</c:v>
                </c:pt>
                <c:pt idx="34" formatCode="General">
                  <c:v>12550.161</c:v>
                </c:pt>
                <c:pt idx="35" formatCode="General">
                  <c:v>13272.41</c:v>
                </c:pt>
                <c:pt idx="36" formatCode="General">
                  <c:v>13100.379000000001</c:v>
                </c:pt>
                <c:pt idx="37" formatCode="General">
                  <c:v>11867.057000000001</c:v>
                </c:pt>
                <c:pt idx="38" formatCode="General">
                  <c:v>9846.6380000000008</c:v>
                </c:pt>
                <c:pt idx="39" formatCode="General">
                  <c:v>12488.884</c:v>
                </c:pt>
                <c:pt idx="40" formatCode="General">
                  <c:v>10167.083000000001</c:v>
                </c:pt>
                <c:pt idx="41" formatCode="General">
                  <c:v>11062.832</c:v>
                </c:pt>
                <c:pt idx="42" formatCode="General">
                  <c:v>13119.995000000001</c:v>
                </c:pt>
                <c:pt idx="43" formatCode="General">
                  <c:v>13846.312</c:v>
                </c:pt>
                <c:pt idx="44" formatCode="General">
                  <c:v>14940.272000000001</c:v>
                </c:pt>
                <c:pt idx="45" formatCode="General">
                  <c:v>15235.491</c:v>
                </c:pt>
                <c:pt idx="46" formatCode="General">
                  <c:v>11167.338</c:v>
                </c:pt>
                <c:pt idx="47" formatCode="General">
                  <c:v>13588.885</c:v>
                </c:pt>
                <c:pt idx="48" formatCode="General">
                  <c:v>13548.606</c:v>
                </c:pt>
                <c:pt idx="49" formatCode="General">
                  <c:v>15057.236000000001</c:v>
                </c:pt>
                <c:pt idx="50" formatCode="General">
                  <c:v>11583.8</c:v>
                </c:pt>
                <c:pt idx="51" formatCode="General">
                  <c:v>13590.353999999999</c:v>
                </c:pt>
                <c:pt idx="52" formatCode="General">
                  <c:v>9599.8539999999994</c:v>
                </c:pt>
                <c:pt idx="53" formatCode="General">
                  <c:v>8926.5959999999995</c:v>
                </c:pt>
                <c:pt idx="54" formatCode="General">
                  <c:v>10175.286</c:v>
                </c:pt>
                <c:pt idx="55" formatCode="General">
                  <c:v>9687.4969999999994</c:v>
                </c:pt>
                <c:pt idx="56" formatCode="General">
                  <c:v>11545.963</c:v>
                </c:pt>
                <c:pt idx="57" formatCode="General">
                  <c:v>10647.753000000001</c:v>
                </c:pt>
                <c:pt idx="58" formatCode="General">
                  <c:v>15557.098</c:v>
                </c:pt>
                <c:pt idx="59" formatCode="General">
                  <c:v>14336.877</c:v>
                </c:pt>
                <c:pt idx="60" formatCode="General">
                  <c:v>18349.136999999999</c:v>
                </c:pt>
                <c:pt idx="61" formatCode="General">
                  <c:v>20858.03</c:v>
                </c:pt>
                <c:pt idx="62" formatCode="General">
                  <c:v>22323.685000000001</c:v>
                </c:pt>
                <c:pt idx="63" formatCode="General">
                  <c:v>18292.447</c:v>
                </c:pt>
                <c:pt idx="64" formatCode="General">
                  <c:v>15934.891</c:v>
                </c:pt>
                <c:pt idx="65" formatCode="General">
                  <c:v>12064.168</c:v>
                </c:pt>
                <c:pt idx="66" formatCode="General">
                  <c:v>14073.624</c:v>
                </c:pt>
                <c:pt idx="67" formatCode="General">
                  <c:v>12017.234</c:v>
                </c:pt>
                <c:pt idx="68" formatCode="General">
                  <c:v>14958.246999999999</c:v>
                </c:pt>
                <c:pt idx="69" formatCode="General">
                  <c:v>12937.665000000001</c:v>
                </c:pt>
                <c:pt idx="70" formatCode="General">
                  <c:v>15478.535</c:v>
                </c:pt>
              </c:numCache>
            </c:numRef>
          </c:val>
          <c:smooth val="0"/>
        </c:ser>
        <c:dLbls>
          <c:showLegendKey val="0"/>
          <c:showVal val="0"/>
          <c:showCatName val="0"/>
          <c:showSerName val="0"/>
          <c:showPercent val="0"/>
          <c:showBubbleSize val="0"/>
        </c:dLbls>
        <c:smooth val="0"/>
        <c:axId val="-1886316880"/>
        <c:axId val="-1886324496"/>
      </c:lineChart>
      <c:catAx>
        <c:axId val="-1886316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tr-TR"/>
          </a:p>
        </c:txPr>
        <c:crossAx val="-1886324496"/>
        <c:crosses val="autoZero"/>
        <c:auto val="1"/>
        <c:lblAlgn val="ctr"/>
        <c:lblOffset val="100"/>
        <c:noMultiLvlLbl val="0"/>
      </c:catAx>
      <c:valAx>
        <c:axId val="-1886324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886316880"/>
        <c:crosses val="autoZero"/>
        <c:crossBetween val="between"/>
      </c:valAx>
      <c:spPr>
        <a:noFill/>
        <a:ln>
          <a:noFill/>
        </a:ln>
        <a:effectLst/>
      </c:spPr>
    </c:plotArea>
    <c:legend>
      <c:legendPos val="b"/>
      <c:layout>
        <c:manualLayout>
          <c:xMode val="edge"/>
          <c:yMode val="edge"/>
          <c:x val="0.27506432748538012"/>
          <c:y val="0.86086494252873558"/>
          <c:w val="0.44987105263157895"/>
          <c:h val="0.13913505747126437"/>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zero"/>
    <c:showDLblsOverMax val="0"/>
  </c:chart>
  <c:spPr>
    <a:noFill/>
    <a:ln>
      <a:noFill/>
    </a:ln>
    <a:effectLst/>
  </c:spPr>
  <c:txPr>
    <a:bodyPr/>
    <a:lstStyle/>
    <a:p>
      <a:pPr>
        <a:defRPr/>
      </a:pPr>
      <a:endParaRPr lang="tr-TR"/>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Gaziantep</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manualLayout>
          <c:layoutTarget val="inner"/>
          <c:xMode val="edge"/>
          <c:yMode val="edge"/>
          <c:x val="0.1890394817669068"/>
          <c:y val="0.20875000000000005"/>
          <c:w val="0.76796699614675823"/>
          <c:h val="0.58711447581146625"/>
        </c:manualLayout>
      </c:layout>
      <c:lineChart>
        <c:grouping val="standard"/>
        <c:varyColors val="0"/>
        <c:ser>
          <c:idx val="0"/>
          <c:order val="0"/>
          <c:tx>
            <c:strRef>
              <c:f>İthalat!$V$19</c:f>
              <c:strCache>
                <c:ptCount val="1"/>
                <c:pt idx="0">
                  <c:v>ithalat </c:v>
                </c:pt>
              </c:strCache>
            </c:strRef>
          </c:tx>
          <c:spPr>
            <a:ln w="28575" cap="rnd">
              <a:solidFill>
                <a:srgbClr val="002060"/>
              </a:solidFill>
              <a:round/>
            </a:ln>
            <a:effectLst/>
          </c:spPr>
          <c:marker>
            <c:symbol val="none"/>
          </c:marker>
          <c:cat>
            <c:numRef>
              <c:f>İthalat!$U$20:$U$90</c:f>
              <c:numCache>
                <c:formatCode>General</c:formatCode>
                <c:ptCount val="71"/>
                <c:pt idx="0">
                  <c:v>2021</c:v>
                </c:pt>
                <c:pt idx="11">
                  <c:v>2020</c:v>
                </c:pt>
                <c:pt idx="23">
                  <c:v>2019</c:v>
                </c:pt>
                <c:pt idx="35">
                  <c:v>2018</c:v>
                </c:pt>
                <c:pt idx="47">
                  <c:v>2017</c:v>
                </c:pt>
                <c:pt idx="59">
                  <c:v>2016</c:v>
                </c:pt>
              </c:numCache>
            </c:numRef>
          </c:cat>
          <c:val>
            <c:numRef>
              <c:f>İthalat!$V$20:$V$90</c:f>
              <c:numCache>
                <c:formatCode>#,##0</c:formatCode>
                <c:ptCount val="71"/>
                <c:pt idx="0">
                  <c:v>476452.42599999998</c:v>
                </c:pt>
                <c:pt idx="1">
                  <c:v>516583.06900000002</c:v>
                </c:pt>
                <c:pt idx="2">
                  <c:v>640735.37600000005</c:v>
                </c:pt>
                <c:pt idx="3">
                  <c:v>649599.55000000005</c:v>
                </c:pt>
                <c:pt idx="4">
                  <c:v>614600.11800000002</c:v>
                </c:pt>
                <c:pt idx="5">
                  <c:v>723854.56900000002</c:v>
                </c:pt>
                <c:pt idx="6">
                  <c:v>501641.92700000003</c:v>
                </c:pt>
                <c:pt idx="7">
                  <c:v>590415.61899999995</c:v>
                </c:pt>
                <c:pt idx="8">
                  <c:v>618127.27099999995</c:v>
                </c:pt>
                <c:pt idx="9">
                  <c:v>552811.75899999996</c:v>
                </c:pt>
                <c:pt idx="10">
                  <c:v>680918.58</c:v>
                </c:pt>
                <c:pt idx="11">
                  <c:v>421554.24800000002</c:v>
                </c:pt>
                <c:pt idx="12">
                  <c:v>414494.674</c:v>
                </c:pt>
                <c:pt idx="13">
                  <c:v>454263.26299999998</c:v>
                </c:pt>
                <c:pt idx="14">
                  <c:v>476400.19699999999</c:v>
                </c:pt>
                <c:pt idx="15">
                  <c:v>400618.16499999998</c:v>
                </c:pt>
                <c:pt idx="16">
                  <c:v>436266.74699999997</c:v>
                </c:pt>
                <c:pt idx="17">
                  <c:v>423341.05499999999</c:v>
                </c:pt>
                <c:pt idx="18">
                  <c:v>397728.45500000002</c:v>
                </c:pt>
                <c:pt idx="19">
                  <c:v>456525.50300000003</c:v>
                </c:pt>
                <c:pt idx="20">
                  <c:v>374937.45</c:v>
                </c:pt>
                <c:pt idx="21">
                  <c:v>457201.04599999997</c:v>
                </c:pt>
                <c:pt idx="22">
                  <c:v>563606.79099999997</c:v>
                </c:pt>
                <c:pt idx="23">
                  <c:v>378365.71500000003</c:v>
                </c:pt>
                <c:pt idx="24">
                  <c:v>387580.55200000003</c:v>
                </c:pt>
                <c:pt idx="25">
                  <c:v>445192.75199999998</c:v>
                </c:pt>
                <c:pt idx="26">
                  <c:v>458204.88400000002</c:v>
                </c:pt>
                <c:pt idx="27">
                  <c:v>484737.66899999999</c:v>
                </c:pt>
                <c:pt idx="28">
                  <c:v>405154.84100000001</c:v>
                </c:pt>
                <c:pt idx="29">
                  <c:v>458076.96</c:v>
                </c:pt>
                <c:pt idx="30">
                  <c:v>387718.66800000001</c:v>
                </c:pt>
                <c:pt idx="31">
                  <c:v>408985.538</c:v>
                </c:pt>
                <c:pt idx="32">
                  <c:v>397647.93400000001</c:v>
                </c:pt>
                <c:pt idx="33">
                  <c:v>407370.538</c:v>
                </c:pt>
                <c:pt idx="34">
                  <c:v>446596.33899999998</c:v>
                </c:pt>
                <c:pt idx="35">
                  <c:v>449038.14299999998</c:v>
                </c:pt>
                <c:pt idx="36">
                  <c:v>398149.27399999998</c:v>
                </c:pt>
                <c:pt idx="37">
                  <c:v>469912.76699999999</c:v>
                </c:pt>
                <c:pt idx="38">
                  <c:v>466167.86200000002</c:v>
                </c:pt>
                <c:pt idx="39">
                  <c:v>474112.35700000002</c:v>
                </c:pt>
                <c:pt idx="40">
                  <c:v>389094.33899999998</c:v>
                </c:pt>
                <c:pt idx="41">
                  <c:v>438281.973</c:v>
                </c:pt>
                <c:pt idx="42">
                  <c:v>361118.027</c:v>
                </c:pt>
                <c:pt idx="43">
                  <c:v>348878.484</c:v>
                </c:pt>
                <c:pt idx="44">
                  <c:v>399362.82799999998</c:v>
                </c:pt>
                <c:pt idx="45">
                  <c:v>333227.06</c:v>
                </c:pt>
                <c:pt idx="46">
                  <c:v>347132.658</c:v>
                </c:pt>
                <c:pt idx="47">
                  <c:v>390343.522</c:v>
                </c:pt>
                <c:pt idx="48">
                  <c:v>331726.13199999998</c:v>
                </c:pt>
                <c:pt idx="49">
                  <c:v>431250.62199999997</c:v>
                </c:pt>
                <c:pt idx="50">
                  <c:v>450003.73100000003</c:v>
                </c:pt>
                <c:pt idx="51">
                  <c:v>481484.24599999998</c:v>
                </c:pt>
                <c:pt idx="52">
                  <c:v>449135.97100000002</c:v>
                </c:pt>
                <c:pt idx="53">
                  <c:v>428282.90600000002</c:v>
                </c:pt>
                <c:pt idx="54">
                  <c:v>443232.87300000002</c:v>
                </c:pt>
                <c:pt idx="55">
                  <c:v>426534.10399999999</c:v>
                </c:pt>
                <c:pt idx="56">
                  <c:v>398921.41399999999</c:v>
                </c:pt>
                <c:pt idx="57">
                  <c:v>429903.37400000001</c:v>
                </c:pt>
                <c:pt idx="58">
                  <c:v>408004.10499999998</c:v>
                </c:pt>
                <c:pt idx="59">
                  <c:v>361787.61700000003</c:v>
                </c:pt>
                <c:pt idx="60">
                  <c:v>387343.88900000002</c:v>
                </c:pt>
                <c:pt idx="61">
                  <c:v>376893.19500000001</c:v>
                </c:pt>
                <c:pt idx="62">
                  <c:v>388531.36</c:v>
                </c:pt>
                <c:pt idx="63">
                  <c:v>379196.08299999998</c:v>
                </c:pt>
                <c:pt idx="64">
                  <c:v>391559.07900000003</c:v>
                </c:pt>
                <c:pt idx="65">
                  <c:v>352558.32199999999</c:v>
                </c:pt>
                <c:pt idx="66">
                  <c:v>373859.91600000003</c:v>
                </c:pt>
                <c:pt idx="67">
                  <c:v>337224.033</c:v>
                </c:pt>
                <c:pt idx="68">
                  <c:v>331218.80200000003</c:v>
                </c:pt>
                <c:pt idx="69">
                  <c:v>442070.38299999997</c:v>
                </c:pt>
                <c:pt idx="70">
                  <c:v>385115.02799999999</c:v>
                </c:pt>
              </c:numCache>
            </c:numRef>
          </c:val>
          <c:smooth val="0"/>
        </c:ser>
        <c:ser>
          <c:idx val="1"/>
          <c:order val="1"/>
          <c:tx>
            <c:strRef>
              <c:f>İthalat!$W$19</c:f>
              <c:strCache>
                <c:ptCount val="1"/>
                <c:pt idx="0">
                  <c:v>ihracat</c:v>
                </c:pt>
              </c:strCache>
            </c:strRef>
          </c:tx>
          <c:spPr>
            <a:ln w="28575" cap="rnd">
              <a:solidFill>
                <a:srgbClr val="FF0000"/>
              </a:solidFill>
              <a:round/>
            </a:ln>
            <a:effectLst/>
          </c:spPr>
          <c:marker>
            <c:symbol val="none"/>
          </c:marker>
          <c:cat>
            <c:numRef>
              <c:f>İthalat!$U$20:$U$90</c:f>
              <c:numCache>
                <c:formatCode>General</c:formatCode>
                <c:ptCount val="71"/>
                <c:pt idx="0">
                  <c:v>2021</c:v>
                </c:pt>
                <c:pt idx="11">
                  <c:v>2020</c:v>
                </c:pt>
                <c:pt idx="23">
                  <c:v>2019</c:v>
                </c:pt>
                <c:pt idx="35">
                  <c:v>2018</c:v>
                </c:pt>
                <c:pt idx="47">
                  <c:v>2017</c:v>
                </c:pt>
                <c:pt idx="59">
                  <c:v>2016</c:v>
                </c:pt>
              </c:numCache>
            </c:numRef>
          </c:cat>
          <c:val>
            <c:numRef>
              <c:f>İthalat!$W$20:$W$90</c:f>
              <c:numCache>
                <c:formatCode>#,##0</c:formatCode>
                <c:ptCount val="71"/>
                <c:pt idx="0">
                  <c:v>657268.228</c:v>
                </c:pt>
                <c:pt idx="1">
                  <c:v>733424.93</c:v>
                </c:pt>
                <c:pt idx="2">
                  <c:v>856438.67700000003</c:v>
                </c:pt>
                <c:pt idx="3">
                  <c:v>858795.62300000002</c:v>
                </c:pt>
                <c:pt idx="4">
                  <c:v>718219.59400000004</c:v>
                </c:pt>
                <c:pt idx="5">
                  <c:v>883230.07400000002</c:v>
                </c:pt>
                <c:pt idx="6">
                  <c:v>700138.08499999996</c:v>
                </c:pt>
                <c:pt idx="7">
                  <c:v>855205.64500000002</c:v>
                </c:pt>
                <c:pt idx="8">
                  <c:v>898002.13800000004</c:v>
                </c:pt>
                <c:pt idx="9">
                  <c:v>871589.53399999999</c:v>
                </c:pt>
                <c:pt idx="10">
                  <c:v>885053.38500000001</c:v>
                </c:pt>
                <c:pt idx="11">
                  <c:v>640516.63800000004</c:v>
                </c:pt>
                <c:pt idx="12">
                  <c:v>650568.33100000001</c:v>
                </c:pt>
                <c:pt idx="13">
                  <c:v>617409.97699999996</c:v>
                </c:pt>
                <c:pt idx="14">
                  <c:v>497762.34299999999</c:v>
                </c:pt>
                <c:pt idx="15">
                  <c:v>500054.28</c:v>
                </c:pt>
                <c:pt idx="16">
                  <c:v>665282.16099999996</c:v>
                </c:pt>
                <c:pt idx="17">
                  <c:v>748540.77599999995</c:v>
                </c:pt>
                <c:pt idx="18">
                  <c:v>621005.50800000003</c:v>
                </c:pt>
                <c:pt idx="19">
                  <c:v>776731.91899999999</c:v>
                </c:pt>
                <c:pt idx="20">
                  <c:v>818150.65599999996</c:v>
                </c:pt>
                <c:pt idx="21">
                  <c:v>724874.02800000005</c:v>
                </c:pt>
                <c:pt idx="22">
                  <c:v>903926.87899999996</c:v>
                </c:pt>
                <c:pt idx="23">
                  <c:v>611151.75399999996</c:v>
                </c:pt>
                <c:pt idx="24">
                  <c:v>624175.41099999996</c:v>
                </c:pt>
                <c:pt idx="25">
                  <c:v>675605.18700000003</c:v>
                </c:pt>
                <c:pt idx="26">
                  <c:v>692662.728</c:v>
                </c:pt>
                <c:pt idx="27">
                  <c:v>709488.83499999996</c:v>
                </c:pt>
                <c:pt idx="28">
                  <c:v>447329.70799999998</c:v>
                </c:pt>
                <c:pt idx="29">
                  <c:v>685612.46499999997</c:v>
                </c:pt>
                <c:pt idx="30">
                  <c:v>582496.772</c:v>
                </c:pt>
                <c:pt idx="31">
                  <c:v>696482.63399999996</c:v>
                </c:pt>
                <c:pt idx="32">
                  <c:v>734835.81400000001</c:v>
                </c:pt>
                <c:pt idx="33">
                  <c:v>692978.38699999999</c:v>
                </c:pt>
                <c:pt idx="34">
                  <c:v>659052.34299999999</c:v>
                </c:pt>
                <c:pt idx="35">
                  <c:v>538155.92099999997</c:v>
                </c:pt>
                <c:pt idx="36">
                  <c:v>572351.80299999996</c:v>
                </c:pt>
                <c:pt idx="37">
                  <c:v>644877.09299999999</c:v>
                </c:pt>
                <c:pt idx="38">
                  <c:v>584131.55099999998</c:v>
                </c:pt>
                <c:pt idx="39">
                  <c:v>639495.05000000005</c:v>
                </c:pt>
                <c:pt idx="40">
                  <c:v>500236.30499999999</c:v>
                </c:pt>
                <c:pt idx="41">
                  <c:v>577572.40700000001</c:v>
                </c:pt>
                <c:pt idx="42">
                  <c:v>522869.28899999999</c:v>
                </c:pt>
                <c:pt idx="43">
                  <c:v>635062.30200000003</c:v>
                </c:pt>
                <c:pt idx="44">
                  <c:v>676632.946</c:v>
                </c:pt>
                <c:pt idx="45">
                  <c:v>689031.473</c:v>
                </c:pt>
                <c:pt idx="46">
                  <c:v>628534.72499999998</c:v>
                </c:pt>
                <c:pt idx="47">
                  <c:v>531557.94400000002</c:v>
                </c:pt>
                <c:pt idx="48">
                  <c:v>558472.81400000001</c:v>
                </c:pt>
                <c:pt idx="49">
                  <c:v>654347.15099999995</c:v>
                </c:pt>
                <c:pt idx="50">
                  <c:v>578896.08400000003</c:v>
                </c:pt>
                <c:pt idx="51">
                  <c:v>611782.38699999999</c:v>
                </c:pt>
                <c:pt idx="52">
                  <c:v>497954.245</c:v>
                </c:pt>
                <c:pt idx="53">
                  <c:v>508328.65500000003</c:v>
                </c:pt>
                <c:pt idx="54">
                  <c:v>628164.35900000005</c:v>
                </c:pt>
                <c:pt idx="55">
                  <c:v>546804.07400000002</c:v>
                </c:pt>
                <c:pt idx="56">
                  <c:v>631018.76399999997</c:v>
                </c:pt>
                <c:pt idx="57">
                  <c:v>612201.80700000003</c:v>
                </c:pt>
                <c:pt idx="58">
                  <c:v>630655.68599999999</c:v>
                </c:pt>
                <c:pt idx="59">
                  <c:v>453440.06300000002</c:v>
                </c:pt>
                <c:pt idx="60">
                  <c:v>591837.63500000001</c:v>
                </c:pt>
                <c:pt idx="61">
                  <c:v>628102.66599999997</c:v>
                </c:pt>
                <c:pt idx="62">
                  <c:v>584030.92099999997</c:v>
                </c:pt>
                <c:pt idx="63">
                  <c:v>572940.65700000001</c:v>
                </c:pt>
                <c:pt idx="64">
                  <c:v>620082.679</c:v>
                </c:pt>
                <c:pt idx="65">
                  <c:v>406493.72200000001</c:v>
                </c:pt>
                <c:pt idx="66">
                  <c:v>646351.01599999995</c:v>
                </c:pt>
                <c:pt idx="67">
                  <c:v>523150.07699999999</c:v>
                </c:pt>
                <c:pt idx="68">
                  <c:v>630193.48400000005</c:v>
                </c:pt>
                <c:pt idx="69">
                  <c:v>609085.76800000004</c:v>
                </c:pt>
                <c:pt idx="70">
                  <c:v>594870.22699999996</c:v>
                </c:pt>
              </c:numCache>
            </c:numRef>
          </c:val>
          <c:smooth val="0"/>
        </c:ser>
        <c:dLbls>
          <c:showLegendKey val="0"/>
          <c:showVal val="0"/>
          <c:showCatName val="0"/>
          <c:showSerName val="0"/>
          <c:showPercent val="0"/>
          <c:showBubbleSize val="0"/>
        </c:dLbls>
        <c:smooth val="0"/>
        <c:axId val="-1886318512"/>
        <c:axId val="-1886325584"/>
      </c:lineChart>
      <c:catAx>
        <c:axId val="-1886318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tr-TR"/>
          </a:p>
        </c:txPr>
        <c:crossAx val="-1886325584"/>
        <c:crosses val="autoZero"/>
        <c:auto val="1"/>
        <c:lblAlgn val="ctr"/>
        <c:lblOffset val="100"/>
        <c:noMultiLvlLbl val="0"/>
      </c:catAx>
      <c:valAx>
        <c:axId val="-188632558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886318512"/>
        <c:crosses val="autoZero"/>
        <c:crossBetween val="between"/>
      </c:valAx>
      <c:spPr>
        <a:noFill/>
        <a:ln>
          <a:noFill/>
        </a:ln>
        <a:effectLst/>
      </c:spPr>
    </c:plotArea>
    <c:legend>
      <c:legendPos val="b"/>
      <c:layout>
        <c:manualLayout>
          <c:xMode val="edge"/>
          <c:yMode val="edge"/>
          <c:x val="0.20914401756708287"/>
          <c:y val="0.91190084812534522"/>
          <c:w val="0.44813298137238966"/>
          <c:h val="8.809915187465475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Adana</a:t>
            </a:r>
          </a:p>
        </c:rich>
      </c:tx>
      <c:layout>
        <c:manualLayout>
          <c:xMode val="edge"/>
          <c:yMode val="edge"/>
          <c:x val="0.42796561555312362"/>
          <c:y val="0.14630083277779754"/>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lineChart>
        <c:grouping val="standard"/>
        <c:varyColors val="0"/>
        <c:ser>
          <c:idx val="0"/>
          <c:order val="0"/>
          <c:tx>
            <c:strRef>
              <c:f>İthalat!$Y$2</c:f>
              <c:strCache>
                <c:ptCount val="1"/>
                <c:pt idx="0">
                  <c:v>ithalat </c:v>
                </c:pt>
              </c:strCache>
            </c:strRef>
          </c:tx>
          <c:spPr>
            <a:ln w="28575" cap="rnd">
              <a:solidFill>
                <a:srgbClr val="002060"/>
              </a:solidFill>
              <a:round/>
            </a:ln>
            <a:effectLst/>
          </c:spPr>
          <c:marker>
            <c:symbol val="none"/>
          </c:marker>
          <c:cat>
            <c:numRef>
              <c:f>İthalat!$X$3:$X$73</c:f>
              <c:numCache>
                <c:formatCode>General</c:formatCode>
                <c:ptCount val="71"/>
                <c:pt idx="0">
                  <c:v>2021</c:v>
                </c:pt>
                <c:pt idx="11">
                  <c:v>2020</c:v>
                </c:pt>
                <c:pt idx="23">
                  <c:v>2019</c:v>
                </c:pt>
                <c:pt idx="35">
                  <c:v>2018</c:v>
                </c:pt>
                <c:pt idx="47">
                  <c:v>2017</c:v>
                </c:pt>
                <c:pt idx="59">
                  <c:v>2016</c:v>
                </c:pt>
              </c:numCache>
            </c:numRef>
          </c:cat>
          <c:val>
            <c:numRef>
              <c:f>İthalat!$Y$3:$Y$73</c:f>
              <c:numCache>
                <c:formatCode>#,##0</c:formatCode>
                <c:ptCount val="71"/>
                <c:pt idx="0">
                  <c:v>211893.12899999999</c:v>
                </c:pt>
                <c:pt idx="1">
                  <c:v>229929.67499999999</c:v>
                </c:pt>
                <c:pt idx="2">
                  <c:v>269893.79200000002</c:v>
                </c:pt>
                <c:pt idx="3">
                  <c:v>260229.72899999999</c:v>
                </c:pt>
                <c:pt idx="4">
                  <c:v>310004.44799999997</c:v>
                </c:pt>
                <c:pt idx="5">
                  <c:v>290193.85700000002</c:v>
                </c:pt>
                <c:pt idx="6">
                  <c:v>279103.55200000003</c:v>
                </c:pt>
                <c:pt idx="7">
                  <c:v>272057.77</c:v>
                </c:pt>
                <c:pt idx="8">
                  <c:v>375944.37</c:v>
                </c:pt>
                <c:pt idx="9">
                  <c:v>314523.022</c:v>
                </c:pt>
                <c:pt idx="10">
                  <c:v>443569.89899999998</c:v>
                </c:pt>
                <c:pt idx="11">
                  <c:v>170250.87100000001</c:v>
                </c:pt>
                <c:pt idx="12">
                  <c:v>166031.00099999999</c:v>
                </c:pt>
                <c:pt idx="13">
                  <c:v>197402.12100000001</c:v>
                </c:pt>
                <c:pt idx="14">
                  <c:v>150252.65100000001</c:v>
                </c:pt>
                <c:pt idx="15">
                  <c:v>179477.511</c:v>
                </c:pt>
                <c:pt idx="16">
                  <c:v>126030.413</c:v>
                </c:pt>
                <c:pt idx="17">
                  <c:v>178057.62599999999</c:v>
                </c:pt>
                <c:pt idx="18">
                  <c:v>160423.003</c:v>
                </c:pt>
                <c:pt idx="19">
                  <c:v>173195.74600000001</c:v>
                </c:pt>
                <c:pt idx="20">
                  <c:v>188693.06599999999</c:v>
                </c:pt>
                <c:pt idx="21">
                  <c:v>193949.53599999999</c:v>
                </c:pt>
                <c:pt idx="22">
                  <c:v>243354.106</c:v>
                </c:pt>
                <c:pt idx="23">
                  <c:v>136627.258</c:v>
                </c:pt>
                <c:pt idx="24">
                  <c:v>143367.79999999999</c:v>
                </c:pt>
                <c:pt idx="25">
                  <c:v>141583.96100000001</c:v>
                </c:pt>
                <c:pt idx="26">
                  <c:v>180716.552</c:v>
                </c:pt>
                <c:pt idx="27">
                  <c:v>211833.18599999999</c:v>
                </c:pt>
                <c:pt idx="28">
                  <c:v>164031.75399999999</c:v>
                </c:pt>
                <c:pt idx="29">
                  <c:v>220716.861</c:v>
                </c:pt>
                <c:pt idx="30">
                  <c:v>196385.693</c:v>
                </c:pt>
                <c:pt idx="31">
                  <c:v>136856.91099999999</c:v>
                </c:pt>
                <c:pt idx="32">
                  <c:v>178132.902</c:v>
                </c:pt>
                <c:pt idx="33">
                  <c:v>200444.51300000001</c:v>
                </c:pt>
                <c:pt idx="34">
                  <c:v>204036.4</c:v>
                </c:pt>
                <c:pt idx="35">
                  <c:v>210684.49900000001</c:v>
                </c:pt>
                <c:pt idx="36">
                  <c:v>178073.65100000001</c:v>
                </c:pt>
                <c:pt idx="37">
                  <c:v>198518.87599999999</c:v>
                </c:pt>
                <c:pt idx="38">
                  <c:v>189894.07800000001</c:v>
                </c:pt>
                <c:pt idx="39">
                  <c:v>183851.36300000001</c:v>
                </c:pt>
                <c:pt idx="40">
                  <c:v>205199.37599999999</c:v>
                </c:pt>
                <c:pt idx="41">
                  <c:v>189365.95199999999</c:v>
                </c:pt>
                <c:pt idx="42">
                  <c:v>135549.32699999999</c:v>
                </c:pt>
                <c:pt idx="43">
                  <c:v>169074.367</c:v>
                </c:pt>
                <c:pt idx="44">
                  <c:v>133573.49</c:v>
                </c:pt>
                <c:pt idx="45">
                  <c:v>144737.37599999999</c:v>
                </c:pt>
                <c:pt idx="46">
                  <c:v>123886.546</c:v>
                </c:pt>
                <c:pt idx="47">
                  <c:v>135230.65599999999</c:v>
                </c:pt>
                <c:pt idx="48">
                  <c:v>124304.018</c:v>
                </c:pt>
                <c:pt idx="49">
                  <c:v>152659.20800000001</c:v>
                </c:pt>
                <c:pt idx="50">
                  <c:v>152117.353</c:v>
                </c:pt>
                <c:pt idx="51">
                  <c:v>167707.10800000001</c:v>
                </c:pt>
                <c:pt idx="52">
                  <c:v>158491.96900000001</c:v>
                </c:pt>
                <c:pt idx="53">
                  <c:v>219653.16899999999</c:v>
                </c:pt>
                <c:pt idx="54">
                  <c:v>175238.44500000001</c:v>
                </c:pt>
                <c:pt idx="55">
                  <c:v>172856.38200000001</c:v>
                </c:pt>
                <c:pt idx="56">
                  <c:v>179381.14</c:v>
                </c:pt>
                <c:pt idx="57">
                  <c:v>154079.323</c:v>
                </c:pt>
                <c:pt idx="58">
                  <c:v>187912.09400000001</c:v>
                </c:pt>
                <c:pt idx="59">
                  <c:v>105624.717</c:v>
                </c:pt>
                <c:pt idx="60">
                  <c:v>146093.342</c:v>
                </c:pt>
                <c:pt idx="61">
                  <c:v>180107.65299999999</c:v>
                </c:pt>
                <c:pt idx="62">
                  <c:v>155035.82699999999</c:v>
                </c:pt>
                <c:pt idx="63">
                  <c:v>139992.74600000001</c:v>
                </c:pt>
                <c:pt idx="64">
                  <c:v>164860.64499999999</c:v>
                </c:pt>
                <c:pt idx="65">
                  <c:v>123193.178</c:v>
                </c:pt>
                <c:pt idx="66">
                  <c:v>165698.58600000001</c:v>
                </c:pt>
                <c:pt idx="67">
                  <c:v>126215.33100000001</c:v>
                </c:pt>
                <c:pt idx="68">
                  <c:v>111780.514</c:v>
                </c:pt>
                <c:pt idx="69">
                  <c:v>144066.16399999999</c:v>
                </c:pt>
                <c:pt idx="70">
                  <c:v>119679.932</c:v>
                </c:pt>
              </c:numCache>
            </c:numRef>
          </c:val>
          <c:smooth val="0"/>
        </c:ser>
        <c:ser>
          <c:idx val="1"/>
          <c:order val="1"/>
          <c:tx>
            <c:strRef>
              <c:f>İthalat!$Z$2</c:f>
              <c:strCache>
                <c:ptCount val="1"/>
                <c:pt idx="0">
                  <c:v>ihracat </c:v>
                </c:pt>
              </c:strCache>
            </c:strRef>
          </c:tx>
          <c:spPr>
            <a:ln w="28575" cap="rnd">
              <a:solidFill>
                <a:srgbClr val="FF0000"/>
              </a:solidFill>
              <a:round/>
            </a:ln>
            <a:effectLst/>
          </c:spPr>
          <c:marker>
            <c:symbol val="none"/>
          </c:marker>
          <c:cat>
            <c:numRef>
              <c:f>İthalat!$X$3:$X$73</c:f>
              <c:numCache>
                <c:formatCode>General</c:formatCode>
                <c:ptCount val="71"/>
                <c:pt idx="0">
                  <c:v>2021</c:v>
                </c:pt>
                <c:pt idx="11">
                  <c:v>2020</c:v>
                </c:pt>
                <c:pt idx="23">
                  <c:v>2019</c:v>
                </c:pt>
                <c:pt idx="35">
                  <c:v>2018</c:v>
                </c:pt>
                <c:pt idx="47">
                  <c:v>2017</c:v>
                </c:pt>
                <c:pt idx="59">
                  <c:v>2016</c:v>
                </c:pt>
              </c:numCache>
            </c:numRef>
          </c:cat>
          <c:val>
            <c:numRef>
              <c:f>İthalat!$Z$3:$Z$73</c:f>
              <c:numCache>
                <c:formatCode>#,##0</c:formatCode>
                <c:ptCount val="71"/>
                <c:pt idx="0">
                  <c:v>166667.48300000001</c:v>
                </c:pt>
                <c:pt idx="1">
                  <c:v>166898.07800000001</c:v>
                </c:pt>
                <c:pt idx="2">
                  <c:v>199320.557</c:v>
                </c:pt>
                <c:pt idx="3">
                  <c:v>188633.41399999999</c:v>
                </c:pt>
                <c:pt idx="4">
                  <c:v>180298.87100000001</c:v>
                </c:pt>
                <c:pt idx="5">
                  <c:v>209072.50099999999</c:v>
                </c:pt>
                <c:pt idx="6">
                  <c:v>180286.98199999999</c:v>
                </c:pt>
                <c:pt idx="7">
                  <c:v>209473.21299999999</c:v>
                </c:pt>
                <c:pt idx="8">
                  <c:v>218242.45600000001</c:v>
                </c:pt>
                <c:pt idx="9">
                  <c:v>235950.323</c:v>
                </c:pt>
                <c:pt idx="10">
                  <c:v>270158.81300000002</c:v>
                </c:pt>
                <c:pt idx="11">
                  <c:v>159981.628</c:v>
                </c:pt>
                <c:pt idx="12">
                  <c:v>155311.82800000001</c:v>
                </c:pt>
                <c:pt idx="13">
                  <c:v>152874.57500000001</c:v>
                </c:pt>
                <c:pt idx="14">
                  <c:v>113907.291</c:v>
                </c:pt>
                <c:pt idx="15">
                  <c:v>121849.68</c:v>
                </c:pt>
                <c:pt idx="16">
                  <c:v>171005.25099999999</c:v>
                </c:pt>
                <c:pt idx="17">
                  <c:v>162058.389</c:v>
                </c:pt>
                <c:pt idx="18">
                  <c:v>140851.755</c:v>
                </c:pt>
                <c:pt idx="19">
                  <c:v>156622.1</c:v>
                </c:pt>
                <c:pt idx="20">
                  <c:v>171018.076</c:v>
                </c:pt>
                <c:pt idx="21">
                  <c:v>172414.696</c:v>
                </c:pt>
                <c:pt idx="22">
                  <c:v>191184.79</c:v>
                </c:pt>
                <c:pt idx="23">
                  <c:v>161324.663</c:v>
                </c:pt>
                <c:pt idx="24">
                  <c:v>153507.71400000001</c:v>
                </c:pt>
                <c:pt idx="25">
                  <c:v>171413.08199999999</c:v>
                </c:pt>
                <c:pt idx="26">
                  <c:v>161510.856</c:v>
                </c:pt>
                <c:pt idx="27">
                  <c:v>181496.92800000001</c:v>
                </c:pt>
                <c:pt idx="28">
                  <c:v>120751.791</c:v>
                </c:pt>
                <c:pt idx="29">
                  <c:v>170232.005</c:v>
                </c:pt>
                <c:pt idx="30">
                  <c:v>140733.851</c:v>
                </c:pt>
                <c:pt idx="31">
                  <c:v>152237.01199999999</c:v>
                </c:pt>
                <c:pt idx="32">
                  <c:v>190415.17300000001</c:v>
                </c:pt>
                <c:pt idx="33">
                  <c:v>180019.924</c:v>
                </c:pt>
                <c:pt idx="34">
                  <c:v>164120.78899999999</c:v>
                </c:pt>
                <c:pt idx="35">
                  <c:v>152936.17000000001</c:v>
                </c:pt>
                <c:pt idx="36">
                  <c:v>145319.52299999999</c:v>
                </c:pt>
                <c:pt idx="37">
                  <c:v>181439.06200000001</c:v>
                </c:pt>
                <c:pt idx="38">
                  <c:v>158330.777</c:v>
                </c:pt>
                <c:pt idx="39">
                  <c:v>183246.55499999999</c:v>
                </c:pt>
                <c:pt idx="40">
                  <c:v>143050.42800000001</c:v>
                </c:pt>
                <c:pt idx="41">
                  <c:v>157492.35699999999</c:v>
                </c:pt>
                <c:pt idx="42">
                  <c:v>165794.128</c:v>
                </c:pt>
                <c:pt idx="43">
                  <c:v>155823.54199999999</c:v>
                </c:pt>
                <c:pt idx="44">
                  <c:v>195697.41899999999</c:v>
                </c:pt>
                <c:pt idx="45">
                  <c:v>194861.89600000001</c:v>
                </c:pt>
                <c:pt idx="46">
                  <c:v>183706.41699999999</c:v>
                </c:pt>
                <c:pt idx="47">
                  <c:v>131226.56200000001</c:v>
                </c:pt>
                <c:pt idx="48">
                  <c:v>125138.38800000001</c:v>
                </c:pt>
                <c:pt idx="49">
                  <c:v>150348.019</c:v>
                </c:pt>
                <c:pt idx="50">
                  <c:v>140035.32699999999</c:v>
                </c:pt>
                <c:pt idx="51">
                  <c:v>160413.28099999999</c:v>
                </c:pt>
                <c:pt idx="52">
                  <c:v>148557.92199999999</c:v>
                </c:pt>
                <c:pt idx="53">
                  <c:v>126923.179</c:v>
                </c:pt>
                <c:pt idx="54">
                  <c:v>174895.943</c:v>
                </c:pt>
                <c:pt idx="55">
                  <c:v>140682.60800000001</c:v>
                </c:pt>
                <c:pt idx="56">
                  <c:v>178162.557</c:v>
                </c:pt>
                <c:pt idx="57">
                  <c:v>186892.61199999999</c:v>
                </c:pt>
                <c:pt idx="58">
                  <c:v>173394.65</c:v>
                </c:pt>
                <c:pt idx="59">
                  <c:v>122226.553</c:v>
                </c:pt>
                <c:pt idx="60">
                  <c:v>124451.77499999999</c:v>
                </c:pt>
                <c:pt idx="61">
                  <c:v>138079.15299999999</c:v>
                </c:pt>
                <c:pt idx="62">
                  <c:v>133181.45000000001</c:v>
                </c:pt>
                <c:pt idx="63">
                  <c:v>134374.745</c:v>
                </c:pt>
                <c:pt idx="64">
                  <c:v>137389.546</c:v>
                </c:pt>
                <c:pt idx="65">
                  <c:v>96232.317999999999</c:v>
                </c:pt>
                <c:pt idx="66">
                  <c:v>129513.962</c:v>
                </c:pt>
                <c:pt idx="67">
                  <c:v>120848.158</c:v>
                </c:pt>
                <c:pt idx="68">
                  <c:v>144607.28200000001</c:v>
                </c:pt>
                <c:pt idx="69">
                  <c:v>159783.15299999999</c:v>
                </c:pt>
                <c:pt idx="70">
                  <c:v>157224.64000000001</c:v>
                </c:pt>
              </c:numCache>
            </c:numRef>
          </c:val>
          <c:smooth val="0"/>
        </c:ser>
        <c:dLbls>
          <c:showLegendKey val="0"/>
          <c:showVal val="0"/>
          <c:showCatName val="0"/>
          <c:showSerName val="0"/>
          <c:showPercent val="0"/>
          <c:showBubbleSize val="0"/>
        </c:dLbls>
        <c:smooth val="0"/>
        <c:axId val="-1886322864"/>
        <c:axId val="-1886323408"/>
      </c:lineChart>
      <c:catAx>
        <c:axId val="-1886322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886323408"/>
        <c:crosses val="autoZero"/>
        <c:auto val="1"/>
        <c:lblAlgn val="ctr"/>
        <c:lblOffset val="100"/>
        <c:noMultiLvlLbl val="0"/>
      </c:catAx>
      <c:valAx>
        <c:axId val="-188632340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88632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112925917806752"/>
          <c:y val="7.5661708045946519E-2"/>
          <c:w val="0.59276046507080316"/>
          <c:h val="0.67396784671706644"/>
        </c:manualLayout>
      </c:layout>
      <c:lineChart>
        <c:grouping val="standard"/>
        <c:varyColors val="0"/>
        <c:ser>
          <c:idx val="1"/>
          <c:order val="1"/>
          <c:tx>
            <c:strRef>
              <c:f>'4A İl'!$B$89</c:f>
              <c:strCache>
                <c:ptCount val="1"/>
                <c:pt idx="0">
                  <c:v>Kamu Çalışan Sayısı </c:v>
                </c:pt>
              </c:strCache>
            </c:strRef>
          </c:tx>
          <c:spPr>
            <a:ln w="38100" cap="rnd">
              <a:solidFill>
                <a:srgbClr val="FF0000"/>
              </a:solidFill>
              <a:round/>
            </a:ln>
            <a:effectLst/>
          </c:spPr>
          <c:marker>
            <c:symbol val="none"/>
          </c:marker>
          <c:cat>
            <c:numRef>
              <c:f>'4A İl'!$C$87:$FC$87</c:f>
              <c:numCache>
                <c:formatCode>mmm\-yy</c:formatCode>
                <c:ptCount val="157"/>
                <c:pt idx="0">
                  <c:v>39722</c:v>
                </c:pt>
                <c:pt idx="1">
                  <c:v>39753</c:v>
                </c:pt>
                <c:pt idx="2">
                  <c:v>39783</c:v>
                </c:pt>
                <c:pt idx="3">
                  <c:v>39814</c:v>
                </c:pt>
                <c:pt idx="4">
                  <c:v>39845</c:v>
                </c:pt>
                <c:pt idx="5">
                  <c:v>39873</c:v>
                </c:pt>
                <c:pt idx="6">
                  <c:v>39904</c:v>
                </c:pt>
                <c:pt idx="7">
                  <c:v>39934</c:v>
                </c:pt>
                <c:pt idx="8">
                  <c:v>39965</c:v>
                </c:pt>
                <c:pt idx="9">
                  <c:v>39995</c:v>
                </c:pt>
                <c:pt idx="10">
                  <c:v>40026</c:v>
                </c:pt>
                <c:pt idx="11">
                  <c:v>40057</c:v>
                </c:pt>
                <c:pt idx="12">
                  <c:v>40087</c:v>
                </c:pt>
                <c:pt idx="13">
                  <c:v>40118</c:v>
                </c:pt>
                <c:pt idx="14">
                  <c:v>40148</c:v>
                </c:pt>
                <c:pt idx="15">
                  <c:v>40179</c:v>
                </c:pt>
                <c:pt idx="16">
                  <c:v>40210</c:v>
                </c:pt>
                <c:pt idx="17">
                  <c:v>40238</c:v>
                </c:pt>
                <c:pt idx="18">
                  <c:v>40269</c:v>
                </c:pt>
                <c:pt idx="19">
                  <c:v>40299</c:v>
                </c:pt>
                <c:pt idx="20">
                  <c:v>40330</c:v>
                </c:pt>
                <c:pt idx="21">
                  <c:v>40360</c:v>
                </c:pt>
                <c:pt idx="22">
                  <c:v>40391</c:v>
                </c:pt>
                <c:pt idx="23">
                  <c:v>40422</c:v>
                </c:pt>
                <c:pt idx="24">
                  <c:v>40452</c:v>
                </c:pt>
                <c:pt idx="25">
                  <c:v>40483</c:v>
                </c:pt>
                <c:pt idx="26">
                  <c:v>40513</c:v>
                </c:pt>
                <c:pt idx="27">
                  <c:v>40544</c:v>
                </c:pt>
                <c:pt idx="28">
                  <c:v>40575</c:v>
                </c:pt>
                <c:pt idx="29">
                  <c:v>40603</c:v>
                </c:pt>
                <c:pt idx="30">
                  <c:v>40634</c:v>
                </c:pt>
                <c:pt idx="31">
                  <c:v>40664</c:v>
                </c:pt>
                <c:pt idx="32">
                  <c:v>40695</c:v>
                </c:pt>
                <c:pt idx="33">
                  <c:v>40725</c:v>
                </c:pt>
                <c:pt idx="34">
                  <c:v>40756</c:v>
                </c:pt>
                <c:pt idx="35">
                  <c:v>40787</c:v>
                </c:pt>
                <c:pt idx="36">
                  <c:v>40817</c:v>
                </c:pt>
                <c:pt idx="37">
                  <c:v>40848</c:v>
                </c:pt>
                <c:pt idx="38">
                  <c:v>40878</c:v>
                </c:pt>
                <c:pt idx="39">
                  <c:v>40909</c:v>
                </c:pt>
                <c:pt idx="40">
                  <c:v>40940</c:v>
                </c:pt>
                <c:pt idx="41">
                  <c:v>40969</c:v>
                </c:pt>
                <c:pt idx="42">
                  <c:v>41000</c:v>
                </c:pt>
                <c:pt idx="43">
                  <c:v>41030</c:v>
                </c:pt>
                <c:pt idx="44">
                  <c:v>41061</c:v>
                </c:pt>
                <c:pt idx="45">
                  <c:v>41091</c:v>
                </c:pt>
                <c:pt idx="46">
                  <c:v>41122</c:v>
                </c:pt>
                <c:pt idx="47">
                  <c:v>41153</c:v>
                </c:pt>
                <c:pt idx="48">
                  <c:v>41183</c:v>
                </c:pt>
                <c:pt idx="49">
                  <c:v>41214</c:v>
                </c:pt>
                <c:pt idx="50">
                  <c:v>41244</c:v>
                </c:pt>
                <c:pt idx="51">
                  <c:v>41275</c:v>
                </c:pt>
                <c:pt idx="52">
                  <c:v>41306</c:v>
                </c:pt>
                <c:pt idx="53">
                  <c:v>41334</c:v>
                </c:pt>
                <c:pt idx="54">
                  <c:v>41365</c:v>
                </c:pt>
                <c:pt idx="55">
                  <c:v>41395</c:v>
                </c:pt>
                <c:pt idx="56">
                  <c:v>41426</c:v>
                </c:pt>
                <c:pt idx="57">
                  <c:v>41456</c:v>
                </c:pt>
                <c:pt idx="58">
                  <c:v>41487</c:v>
                </c:pt>
                <c:pt idx="59">
                  <c:v>41518</c:v>
                </c:pt>
                <c:pt idx="60">
                  <c:v>41548</c:v>
                </c:pt>
                <c:pt idx="61">
                  <c:v>41579</c:v>
                </c:pt>
                <c:pt idx="62">
                  <c:v>41609</c:v>
                </c:pt>
                <c:pt idx="63">
                  <c:v>41640</c:v>
                </c:pt>
                <c:pt idx="64">
                  <c:v>41671</c:v>
                </c:pt>
                <c:pt idx="65">
                  <c:v>41699</c:v>
                </c:pt>
                <c:pt idx="66">
                  <c:v>41730</c:v>
                </c:pt>
                <c:pt idx="67">
                  <c:v>41760</c:v>
                </c:pt>
                <c:pt idx="68">
                  <c:v>41791</c:v>
                </c:pt>
                <c:pt idx="69">
                  <c:v>41821</c:v>
                </c:pt>
                <c:pt idx="70">
                  <c:v>41852</c:v>
                </c:pt>
                <c:pt idx="71">
                  <c:v>41883</c:v>
                </c:pt>
                <c:pt idx="72">
                  <c:v>41913</c:v>
                </c:pt>
                <c:pt idx="73">
                  <c:v>41944</c:v>
                </c:pt>
                <c:pt idx="74">
                  <c:v>41974</c:v>
                </c:pt>
                <c:pt idx="75">
                  <c:v>42005</c:v>
                </c:pt>
                <c:pt idx="76">
                  <c:v>42036</c:v>
                </c:pt>
                <c:pt idx="77">
                  <c:v>42064</c:v>
                </c:pt>
                <c:pt idx="78">
                  <c:v>42095</c:v>
                </c:pt>
                <c:pt idx="79">
                  <c:v>42125</c:v>
                </c:pt>
                <c:pt idx="80">
                  <c:v>42156</c:v>
                </c:pt>
                <c:pt idx="81">
                  <c:v>42186</c:v>
                </c:pt>
                <c:pt idx="82">
                  <c:v>42217</c:v>
                </c:pt>
                <c:pt idx="83">
                  <c:v>42248</c:v>
                </c:pt>
                <c:pt idx="84">
                  <c:v>42278</c:v>
                </c:pt>
                <c:pt idx="85">
                  <c:v>42309</c:v>
                </c:pt>
                <c:pt idx="86">
                  <c:v>42339</c:v>
                </c:pt>
                <c:pt idx="87">
                  <c:v>42370</c:v>
                </c:pt>
                <c:pt idx="88">
                  <c:v>42401</c:v>
                </c:pt>
                <c:pt idx="89">
                  <c:v>42430</c:v>
                </c:pt>
                <c:pt idx="90">
                  <c:v>42461</c:v>
                </c:pt>
                <c:pt idx="91">
                  <c:v>42491</c:v>
                </c:pt>
                <c:pt idx="92">
                  <c:v>42522</c:v>
                </c:pt>
                <c:pt idx="93">
                  <c:v>42552</c:v>
                </c:pt>
                <c:pt idx="94">
                  <c:v>42583</c:v>
                </c:pt>
                <c:pt idx="95">
                  <c:v>42614</c:v>
                </c:pt>
                <c:pt idx="96">
                  <c:v>42644</c:v>
                </c:pt>
                <c:pt idx="97">
                  <c:v>42675</c:v>
                </c:pt>
                <c:pt idx="98">
                  <c:v>42705</c:v>
                </c:pt>
                <c:pt idx="99">
                  <c:v>42736</c:v>
                </c:pt>
                <c:pt idx="100">
                  <c:v>42767</c:v>
                </c:pt>
                <c:pt idx="101">
                  <c:v>42795</c:v>
                </c:pt>
                <c:pt idx="102">
                  <c:v>42826</c:v>
                </c:pt>
                <c:pt idx="103">
                  <c:v>42856</c:v>
                </c:pt>
                <c:pt idx="104">
                  <c:v>42887</c:v>
                </c:pt>
                <c:pt idx="105">
                  <c:v>42917</c:v>
                </c:pt>
                <c:pt idx="106">
                  <c:v>42948</c:v>
                </c:pt>
                <c:pt idx="107">
                  <c:v>42979</c:v>
                </c:pt>
                <c:pt idx="108">
                  <c:v>43009</c:v>
                </c:pt>
                <c:pt idx="109">
                  <c:v>43040</c:v>
                </c:pt>
                <c:pt idx="110">
                  <c:v>43070</c:v>
                </c:pt>
                <c:pt idx="111">
                  <c:v>43101</c:v>
                </c:pt>
                <c:pt idx="112">
                  <c:v>43132</c:v>
                </c:pt>
                <c:pt idx="113">
                  <c:v>43160</c:v>
                </c:pt>
                <c:pt idx="114">
                  <c:v>43191</c:v>
                </c:pt>
                <c:pt idx="115">
                  <c:v>43221</c:v>
                </c:pt>
                <c:pt idx="116">
                  <c:v>43252</c:v>
                </c:pt>
                <c:pt idx="117">
                  <c:v>43282</c:v>
                </c:pt>
                <c:pt idx="118">
                  <c:v>43313</c:v>
                </c:pt>
                <c:pt idx="119">
                  <c:v>43344</c:v>
                </c:pt>
                <c:pt idx="120">
                  <c:v>43374</c:v>
                </c:pt>
                <c:pt idx="121">
                  <c:v>43405</c:v>
                </c:pt>
                <c:pt idx="122">
                  <c:v>43435</c:v>
                </c:pt>
                <c:pt idx="123">
                  <c:v>43466</c:v>
                </c:pt>
                <c:pt idx="124">
                  <c:v>43497</c:v>
                </c:pt>
                <c:pt idx="125">
                  <c:v>43525</c:v>
                </c:pt>
                <c:pt idx="126">
                  <c:v>43556</c:v>
                </c:pt>
                <c:pt idx="127">
                  <c:v>43586</c:v>
                </c:pt>
                <c:pt idx="128">
                  <c:v>43617</c:v>
                </c:pt>
                <c:pt idx="129">
                  <c:v>43647</c:v>
                </c:pt>
                <c:pt idx="130">
                  <c:v>43678</c:v>
                </c:pt>
                <c:pt idx="131">
                  <c:v>43709</c:v>
                </c:pt>
                <c:pt idx="132">
                  <c:v>43739</c:v>
                </c:pt>
                <c:pt idx="133">
                  <c:v>43770</c:v>
                </c:pt>
                <c:pt idx="134">
                  <c:v>43800</c:v>
                </c:pt>
                <c:pt idx="135">
                  <c:v>43831</c:v>
                </c:pt>
                <c:pt idx="136">
                  <c:v>43862</c:v>
                </c:pt>
                <c:pt idx="137">
                  <c:v>43891</c:v>
                </c:pt>
                <c:pt idx="138">
                  <c:v>43922</c:v>
                </c:pt>
                <c:pt idx="139">
                  <c:v>43952</c:v>
                </c:pt>
                <c:pt idx="140">
                  <c:v>43983</c:v>
                </c:pt>
                <c:pt idx="141">
                  <c:v>44013</c:v>
                </c:pt>
                <c:pt idx="142">
                  <c:v>44044</c:v>
                </c:pt>
                <c:pt idx="143">
                  <c:v>44075</c:v>
                </c:pt>
                <c:pt idx="144">
                  <c:v>44105</c:v>
                </c:pt>
                <c:pt idx="145">
                  <c:v>44136</c:v>
                </c:pt>
                <c:pt idx="146">
                  <c:v>44166</c:v>
                </c:pt>
                <c:pt idx="147">
                  <c:v>44197</c:v>
                </c:pt>
                <c:pt idx="148">
                  <c:v>44228</c:v>
                </c:pt>
                <c:pt idx="149">
                  <c:v>44256</c:v>
                </c:pt>
                <c:pt idx="150">
                  <c:v>44287</c:v>
                </c:pt>
                <c:pt idx="151">
                  <c:v>44317</c:v>
                </c:pt>
                <c:pt idx="152">
                  <c:v>44348</c:v>
                </c:pt>
                <c:pt idx="153">
                  <c:v>44378</c:v>
                </c:pt>
                <c:pt idx="154">
                  <c:v>44409</c:v>
                </c:pt>
                <c:pt idx="155">
                  <c:v>44440</c:v>
                </c:pt>
                <c:pt idx="156">
                  <c:v>44470</c:v>
                </c:pt>
              </c:numCache>
            </c:numRef>
          </c:cat>
          <c:val>
            <c:numRef>
              <c:f>'4A İl'!$C$89:$FC$89</c:f>
              <c:numCache>
                <c:formatCode>#,##0</c:formatCode>
                <c:ptCount val="157"/>
                <c:pt idx="0">
                  <c:v>27551</c:v>
                </c:pt>
                <c:pt idx="1">
                  <c:v>27698</c:v>
                </c:pt>
                <c:pt idx="2">
                  <c:v>27776</c:v>
                </c:pt>
                <c:pt idx="3">
                  <c:v>27818</c:v>
                </c:pt>
                <c:pt idx="4">
                  <c:v>27874</c:v>
                </c:pt>
                <c:pt idx="5">
                  <c:v>32714</c:v>
                </c:pt>
                <c:pt idx="6">
                  <c:v>32566</c:v>
                </c:pt>
                <c:pt idx="7">
                  <c:v>32540</c:v>
                </c:pt>
                <c:pt idx="8">
                  <c:v>32590</c:v>
                </c:pt>
                <c:pt idx="9">
                  <c:v>32419</c:v>
                </c:pt>
                <c:pt idx="10">
                  <c:v>32109</c:v>
                </c:pt>
                <c:pt idx="11">
                  <c:v>32584</c:v>
                </c:pt>
                <c:pt idx="12">
                  <c:v>32861</c:v>
                </c:pt>
                <c:pt idx="13">
                  <c:v>32444</c:v>
                </c:pt>
                <c:pt idx="14">
                  <c:v>32562</c:v>
                </c:pt>
                <c:pt idx="15">
                  <c:v>32337</c:v>
                </c:pt>
                <c:pt idx="16">
                  <c:v>32597</c:v>
                </c:pt>
                <c:pt idx="17">
                  <c:v>32676</c:v>
                </c:pt>
                <c:pt idx="18">
                  <c:v>32505</c:v>
                </c:pt>
                <c:pt idx="19">
                  <c:v>32532</c:v>
                </c:pt>
                <c:pt idx="20">
                  <c:v>32844</c:v>
                </c:pt>
                <c:pt idx="21">
                  <c:v>33185</c:v>
                </c:pt>
                <c:pt idx="22">
                  <c:v>33242</c:v>
                </c:pt>
                <c:pt idx="23">
                  <c:v>33485</c:v>
                </c:pt>
                <c:pt idx="24">
                  <c:v>33758</c:v>
                </c:pt>
                <c:pt idx="25">
                  <c:v>34016</c:v>
                </c:pt>
                <c:pt idx="26">
                  <c:v>34116</c:v>
                </c:pt>
                <c:pt idx="27">
                  <c:v>34607</c:v>
                </c:pt>
                <c:pt idx="28">
                  <c:v>34739</c:v>
                </c:pt>
                <c:pt idx="29">
                  <c:v>34953</c:v>
                </c:pt>
                <c:pt idx="30">
                  <c:v>34858</c:v>
                </c:pt>
                <c:pt idx="31">
                  <c:v>34951</c:v>
                </c:pt>
                <c:pt idx="32">
                  <c:v>36073</c:v>
                </c:pt>
                <c:pt idx="33">
                  <c:v>36524</c:v>
                </c:pt>
                <c:pt idx="34">
                  <c:v>39069</c:v>
                </c:pt>
                <c:pt idx="35">
                  <c:v>39715</c:v>
                </c:pt>
                <c:pt idx="36">
                  <c:v>40386</c:v>
                </c:pt>
                <c:pt idx="37">
                  <c:v>39430</c:v>
                </c:pt>
                <c:pt idx="38">
                  <c:v>40048</c:v>
                </c:pt>
                <c:pt idx="39">
                  <c:v>40290</c:v>
                </c:pt>
                <c:pt idx="40">
                  <c:v>41134</c:v>
                </c:pt>
                <c:pt idx="41">
                  <c:v>41217</c:v>
                </c:pt>
                <c:pt idx="42">
                  <c:v>41027</c:v>
                </c:pt>
                <c:pt idx="43">
                  <c:v>41247</c:v>
                </c:pt>
                <c:pt idx="44">
                  <c:v>41549</c:v>
                </c:pt>
                <c:pt idx="45">
                  <c:v>41399</c:v>
                </c:pt>
                <c:pt idx="46">
                  <c:v>41788</c:v>
                </c:pt>
                <c:pt idx="47">
                  <c:v>42174</c:v>
                </c:pt>
                <c:pt idx="48">
                  <c:v>41220</c:v>
                </c:pt>
                <c:pt idx="49">
                  <c:v>38147</c:v>
                </c:pt>
                <c:pt idx="50">
                  <c:v>43353</c:v>
                </c:pt>
                <c:pt idx="51">
                  <c:v>42711</c:v>
                </c:pt>
                <c:pt idx="52">
                  <c:v>43465</c:v>
                </c:pt>
                <c:pt idx="53">
                  <c:v>43098</c:v>
                </c:pt>
                <c:pt idx="54">
                  <c:v>43047</c:v>
                </c:pt>
                <c:pt idx="55">
                  <c:v>43097</c:v>
                </c:pt>
                <c:pt idx="56">
                  <c:v>43300</c:v>
                </c:pt>
                <c:pt idx="57">
                  <c:v>43467</c:v>
                </c:pt>
                <c:pt idx="58">
                  <c:v>43193</c:v>
                </c:pt>
                <c:pt idx="59">
                  <c:v>44499</c:v>
                </c:pt>
                <c:pt idx="60">
                  <c:v>47337</c:v>
                </c:pt>
                <c:pt idx="61">
                  <c:v>40981</c:v>
                </c:pt>
                <c:pt idx="62">
                  <c:v>46127</c:v>
                </c:pt>
                <c:pt idx="63">
                  <c:v>46812</c:v>
                </c:pt>
                <c:pt idx="64">
                  <c:v>47211</c:v>
                </c:pt>
                <c:pt idx="65">
                  <c:v>47420</c:v>
                </c:pt>
                <c:pt idx="66">
                  <c:v>47311</c:v>
                </c:pt>
                <c:pt idx="67">
                  <c:v>47401</c:v>
                </c:pt>
                <c:pt idx="68">
                  <c:v>47404</c:v>
                </c:pt>
                <c:pt idx="69">
                  <c:v>47385</c:v>
                </c:pt>
                <c:pt idx="70">
                  <c:v>46625</c:v>
                </c:pt>
                <c:pt idx="71">
                  <c:v>47031</c:v>
                </c:pt>
                <c:pt idx="72">
                  <c:v>48790</c:v>
                </c:pt>
                <c:pt idx="73">
                  <c:v>49162</c:v>
                </c:pt>
                <c:pt idx="74">
                  <c:v>48966</c:v>
                </c:pt>
                <c:pt idx="75">
                  <c:v>49185</c:v>
                </c:pt>
                <c:pt idx="76">
                  <c:v>49103</c:v>
                </c:pt>
                <c:pt idx="77">
                  <c:v>49213</c:v>
                </c:pt>
                <c:pt idx="78">
                  <c:v>49269</c:v>
                </c:pt>
                <c:pt idx="79">
                  <c:v>49345</c:v>
                </c:pt>
                <c:pt idx="80">
                  <c:v>49592</c:v>
                </c:pt>
                <c:pt idx="81">
                  <c:v>49653</c:v>
                </c:pt>
                <c:pt idx="82">
                  <c:v>49788</c:v>
                </c:pt>
                <c:pt idx="83">
                  <c:v>49713</c:v>
                </c:pt>
                <c:pt idx="84">
                  <c:v>53046</c:v>
                </c:pt>
                <c:pt idx="85">
                  <c:v>51200</c:v>
                </c:pt>
                <c:pt idx="86">
                  <c:v>51976</c:v>
                </c:pt>
                <c:pt idx="87">
                  <c:v>51540</c:v>
                </c:pt>
                <c:pt idx="88">
                  <c:v>51687</c:v>
                </c:pt>
                <c:pt idx="89">
                  <c:v>51724</c:v>
                </c:pt>
                <c:pt idx="90">
                  <c:v>52536</c:v>
                </c:pt>
                <c:pt idx="91">
                  <c:v>52932</c:v>
                </c:pt>
                <c:pt idx="92">
                  <c:v>53588</c:v>
                </c:pt>
                <c:pt idx="93">
                  <c:v>53326</c:v>
                </c:pt>
                <c:pt idx="94">
                  <c:v>52968</c:v>
                </c:pt>
                <c:pt idx="95">
                  <c:v>53656</c:v>
                </c:pt>
                <c:pt idx="96">
                  <c:v>53361</c:v>
                </c:pt>
                <c:pt idx="97">
                  <c:v>53066</c:v>
                </c:pt>
                <c:pt idx="98">
                  <c:v>53250</c:v>
                </c:pt>
                <c:pt idx="99">
                  <c:v>53008</c:v>
                </c:pt>
                <c:pt idx="100">
                  <c:v>53322</c:v>
                </c:pt>
                <c:pt idx="101">
                  <c:v>53682</c:v>
                </c:pt>
                <c:pt idx="102">
                  <c:v>53671</c:v>
                </c:pt>
                <c:pt idx="103">
                  <c:v>53689</c:v>
                </c:pt>
                <c:pt idx="104">
                  <c:v>56767</c:v>
                </c:pt>
                <c:pt idx="105">
                  <c:v>53908</c:v>
                </c:pt>
                <c:pt idx="106">
                  <c:v>54134</c:v>
                </c:pt>
                <c:pt idx="107">
                  <c:v>53744</c:v>
                </c:pt>
                <c:pt idx="108">
                  <c:v>53534</c:v>
                </c:pt>
                <c:pt idx="109">
                  <c:v>53541</c:v>
                </c:pt>
                <c:pt idx="110">
                  <c:v>53543</c:v>
                </c:pt>
                <c:pt idx="111">
                  <c:v>53531</c:v>
                </c:pt>
                <c:pt idx="112">
                  <c:v>53454</c:v>
                </c:pt>
                <c:pt idx="113">
                  <c:v>53609</c:v>
                </c:pt>
                <c:pt idx="114">
                  <c:v>53588</c:v>
                </c:pt>
                <c:pt idx="115">
                  <c:v>54049</c:v>
                </c:pt>
                <c:pt idx="116">
                  <c:v>54378</c:v>
                </c:pt>
                <c:pt idx="117">
                  <c:v>54404</c:v>
                </c:pt>
                <c:pt idx="118">
                  <c:v>53985</c:v>
                </c:pt>
                <c:pt idx="119">
                  <c:v>53998</c:v>
                </c:pt>
                <c:pt idx="120">
                  <c:v>54326</c:v>
                </c:pt>
                <c:pt idx="121">
                  <c:v>54249</c:v>
                </c:pt>
                <c:pt idx="122">
                  <c:v>54399</c:v>
                </c:pt>
                <c:pt idx="123">
                  <c:v>54406</c:v>
                </c:pt>
                <c:pt idx="124">
                  <c:v>54781</c:v>
                </c:pt>
                <c:pt idx="125">
                  <c:v>54917</c:v>
                </c:pt>
                <c:pt idx="126">
                  <c:v>54894</c:v>
                </c:pt>
                <c:pt idx="127">
                  <c:v>54855</c:v>
                </c:pt>
                <c:pt idx="128">
                  <c:v>54876</c:v>
                </c:pt>
                <c:pt idx="129">
                  <c:v>54627</c:v>
                </c:pt>
                <c:pt idx="130">
                  <c:v>53923</c:v>
                </c:pt>
                <c:pt idx="131">
                  <c:v>53994</c:v>
                </c:pt>
                <c:pt idx="132">
                  <c:v>54444</c:v>
                </c:pt>
                <c:pt idx="133">
                  <c:v>54802</c:v>
                </c:pt>
                <c:pt idx="134">
                  <c:v>55429</c:v>
                </c:pt>
                <c:pt idx="135">
                  <c:v>55446</c:v>
                </c:pt>
                <c:pt idx="136">
                  <c:v>55735</c:v>
                </c:pt>
                <c:pt idx="137">
                  <c:v>55552</c:v>
                </c:pt>
                <c:pt idx="138">
                  <c:v>55849</c:v>
                </c:pt>
                <c:pt idx="139">
                  <c:v>56091</c:v>
                </c:pt>
                <c:pt idx="140">
                  <c:v>56268</c:v>
                </c:pt>
                <c:pt idx="141">
                  <c:v>56065</c:v>
                </c:pt>
                <c:pt idx="142">
                  <c:v>55882</c:v>
                </c:pt>
                <c:pt idx="143">
                  <c:v>55679</c:v>
                </c:pt>
                <c:pt idx="144">
                  <c:v>56278</c:v>
                </c:pt>
                <c:pt idx="145">
                  <c:v>56607</c:v>
                </c:pt>
                <c:pt idx="146">
                  <c:v>56706</c:v>
                </c:pt>
                <c:pt idx="147">
                  <c:v>56901</c:v>
                </c:pt>
                <c:pt idx="148" formatCode="#,##0;[Red]#,##0">
                  <c:v>56803</c:v>
                </c:pt>
                <c:pt idx="149">
                  <c:v>56814</c:v>
                </c:pt>
                <c:pt idx="150">
                  <c:v>56944</c:v>
                </c:pt>
                <c:pt idx="151">
                  <c:v>56945</c:v>
                </c:pt>
                <c:pt idx="152">
                  <c:v>56978</c:v>
                </c:pt>
                <c:pt idx="153">
                  <c:v>56610</c:v>
                </c:pt>
                <c:pt idx="154">
                  <c:v>56885</c:v>
                </c:pt>
                <c:pt idx="155">
                  <c:v>56209</c:v>
                </c:pt>
                <c:pt idx="156">
                  <c:v>56875</c:v>
                </c:pt>
              </c:numCache>
            </c:numRef>
          </c:val>
          <c:smooth val="0"/>
        </c:ser>
        <c:dLbls>
          <c:showLegendKey val="0"/>
          <c:showVal val="0"/>
          <c:showCatName val="0"/>
          <c:showSerName val="0"/>
          <c:showPercent val="0"/>
          <c:showBubbleSize val="0"/>
        </c:dLbls>
        <c:marker val="1"/>
        <c:smooth val="0"/>
        <c:axId val="-32504528"/>
        <c:axId val="-32503440"/>
      </c:lineChart>
      <c:lineChart>
        <c:grouping val="standard"/>
        <c:varyColors val="0"/>
        <c:ser>
          <c:idx val="0"/>
          <c:order val="0"/>
          <c:tx>
            <c:strRef>
              <c:f>'4A İl'!$B$88</c:f>
              <c:strCache>
                <c:ptCount val="1"/>
                <c:pt idx="0">
                  <c:v>Sigortalı Ücretli Sayısı </c:v>
                </c:pt>
              </c:strCache>
            </c:strRef>
          </c:tx>
          <c:spPr>
            <a:ln w="44450" cap="rnd">
              <a:solidFill>
                <a:srgbClr val="0070C0"/>
              </a:solidFill>
              <a:round/>
            </a:ln>
            <a:effectLst/>
          </c:spPr>
          <c:marker>
            <c:symbol val="none"/>
          </c:marker>
          <c:cat>
            <c:numRef>
              <c:f>'4A İl'!$C$87:$FC$87</c:f>
              <c:numCache>
                <c:formatCode>mmm\-yy</c:formatCode>
                <c:ptCount val="157"/>
                <c:pt idx="0">
                  <c:v>39722</c:v>
                </c:pt>
                <c:pt idx="1">
                  <c:v>39753</c:v>
                </c:pt>
                <c:pt idx="2">
                  <c:v>39783</c:v>
                </c:pt>
                <c:pt idx="3">
                  <c:v>39814</c:v>
                </c:pt>
                <c:pt idx="4">
                  <c:v>39845</c:v>
                </c:pt>
                <c:pt idx="5">
                  <c:v>39873</c:v>
                </c:pt>
                <c:pt idx="6">
                  <c:v>39904</c:v>
                </c:pt>
                <c:pt idx="7">
                  <c:v>39934</c:v>
                </c:pt>
                <c:pt idx="8">
                  <c:v>39965</c:v>
                </c:pt>
                <c:pt idx="9">
                  <c:v>39995</c:v>
                </c:pt>
                <c:pt idx="10">
                  <c:v>40026</c:v>
                </c:pt>
                <c:pt idx="11">
                  <c:v>40057</c:v>
                </c:pt>
                <c:pt idx="12">
                  <c:v>40087</c:v>
                </c:pt>
                <c:pt idx="13">
                  <c:v>40118</c:v>
                </c:pt>
                <c:pt idx="14">
                  <c:v>40148</c:v>
                </c:pt>
                <c:pt idx="15">
                  <c:v>40179</c:v>
                </c:pt>
                <c:pt idx="16">
                  <c:v>40210</c:v>
                </c:pt>
                <c:pt idx="17">
                  <c:v>40238</c:v>
                </c:pt>
                <c:pt idx="18">
                  <c:v>40269</c:v>
                </c:pt>
                <c:pt idx="19">
                  <c:v>40299</c:v>
                </c:pt>
                <c:pt idx="20">
                  <c:v>40330</c:v>
                </c:pt>
                <c:pt idx="21">
                  <c:v>40360</c:v>
                </c:pt>
                <c:pt idx="22">
                  <c:v>40391</c:v>
                </c:pt>
                <c:pt idx="23">
                  <c:v>40422</c:v>
                </c:pt>
                <c:pt idx="24">
                  <c:v>40452</c:v>
                </c:pt>
                <c:pt idx="25">
                  <c:v>40483</c:v>
                </c:pt>
                <c:pt idx="26">
                  <c:v>40513</c:v>
                </c:pt>
                <c:pt idx="27">
                  <c:v>40544</c:v>
                </c:pt>
                <c:pt idx="28">
                  <c:v>40575</c:v>
                </c:pt>
                <c:pt idx="29">
                  <c:v>40603</c:v>
                </c:pt>
                <c:pt idx="30">
                  <c:v>40634</c:v>
                </c:pt>
                <c:pt idx="31">
                  <c:v>40664</c:v>
                </c:pt>
                <c:pt idx="32">
                  <c:v>40695</c:v>
                </c:pt>
                <c:pt idx="33">
                  <c:v>40725</c:v>
                </c:pt>
                <c:pt idx="34">
                  <c:v>40756</c:v>
                </c:pt>
                <c:pt idx="35">
                  <c:v>40787</c:v>
                </c:pt>
                <c:pt idx="36">
                  <c:v>40817</c:v>
                </c:pt>
                <c:pt idx="37">
                  <c:v>40848</c:v>
                </c:pt>
                <c:pt idx="38">
                  <c:v>40878</c:v>
                </c:pt>
                <c:pt idx="39">
                  <c:v>40909</c:v>
                </c:pt>
                <c:pt idx="40">
                  <c:v>40940</c:v>
                </c:pt>
                <c:pt idx="41">
                  <c:v>40969</c:v>
                </c:pt>
                <c:pt idx="42">
                  <c:v>41000</c:v>
                </c:pt>
                <c:pt idx="43">
                  <c:v>41030</c:v>
                </c:pt>
                <c:pt idx="44">
                  <c:v>41061</c:v>
                </c:pt>
                <c:pt idx="45">
                  <c:v>41091</c:v>
                </c:pt>
                <c:pt idx="46">
                  <c:v>41122</c:v>
                </c:pt>
                <c:pt idx="47">
                  <c:v>41153</c:v>
                </c:pt>
                <c:pt idx="48">
                  <c:v>41183</c:v>
                </c:pt>
                <c:pt idx="49">
                  <c:v>41214</c:v>
                </c:pt>
                <c:pt idx="50">
                  <c:v>41244</c:v>
                </c:pt>
                <c:pt idx="51">
                  <c:v>41275</c:v>
                </c:pt>
                <c:pt idx="52">
                  <c:v>41306</c:v>
                </c:pt>
                <c:pt idx="53">
                  <c:v>41334</c:v>
                </c:pt>
                <c:pt idx="54">
                  <c:v>41365</c:v>
                </c:pt>
                <c:pt idx="55">
                  <c:v>41395</c:v>
                </c:pt>
                <c:pt idx="56">
                  <c:v>41426</c:v>
                </c:pt>
                <c:pt idx="57">
                  <c:v>41456</c:v>
                </c:pt>
                <c:pt idx="58">
                  <c:v>41487</c:v>
                </c:pt>
                <c:pt idx="59">
                  <c:v>41518</c:v>
                </c:pt>
                <c:pt idx="60">
                  <c:v>41548</c:v>
                </c:pt>
                <c:pt idx="61">
                  <c:v>41579</c:v>
                </c:pt>
                <c:pt idx="62">
                  <c:v>41609</c:v>
                </c:pt>
                <c:pt idx="63">
                  <c:v>41640</c:v>
                </c:pt>
                <c:pt idx="64">
                  <c:v>41671</c:v>
                </c:pt>
                <c:pt idx="65">
                  <c:v>41699</c:v>
                </c:pt>
                <c:pt idx="66">
                  <c:v>41730</c:v>
                </c:pt>
                <c:pt idx="67">
                  <c:v>41760</c:v>
                </c:pt>
                <c:pt idx="68">
                  <c:v>41791</c:v>
                </c:pt>
                <c:pt idx="69">
                  <c:v>41821</c:v>
                </c:pt>
                <c:pt idx="70">
                  <c:v>41852</c:v>
                </c:pt>
                <c:pt idx="71">
                  <c:v>41883</c:v>
                </c:pt>
                <c:pt idx="72">
                  <c:v>41913</c:v>
                </c:pt>
                <c:pt idx="73">
                  <c:v>41944</c:v>
                </c:pt>
                <c:pt idx="74">
                  <c:v>41974</c:v>
                </c:pt>
                <c:pt idx="75">
                  <c:v>42005</c:v>
                </c:pt>
                <c:pt idx="76">
                  <c:v>42036</c:v>
                </c:pt>
                <c:pt idx="77">
                  <c:v>42064</c:v>
                </c:pt>
                <c:pt idx="78">
                  <c:v>42095</c:v>
                </c:pt>
                <c:pt idx="79">
                  <c:v>42125</c:v>
                </c:pt>
                <c:pt idx="80">
                  <c:v>42156</c:v>
                </c:pt>
                <c:pt idx="81">
                  <c:v>42186</c:v>
                </c:pt>
                <c:pt idx="82">
                  <c:v>42217</c:v>
                </c:pt>
                <c:pt idx="83">
                  <c:v>42248</c:v>
                </c:pt>
                <c:pt idx="84">
                  <c:v>42278</c:v>
                </c:pt>
                <c:pt idx="85">
                  <c:v>42309</c:v>
                </c:pt>
                <c:pt idx="86">
                  <c:v>42339</c:v>
                </c:pt>
                <c:pt idx="87">
                  <c:v>42370</c:v>
                </c:pt>
                <c:pt idx="88">
                  <c:v>42401</c:v>
                </c:pt>
                <c:pt idx="89">
                  <c:v>42430</c:v>
                </c:pt>
                <c:pt idx="90">
                  <c:v>42461</c:v>
                </c:pt>
                <c:pt idx="91">
                  <c:v>42491</c:v>
                </c:pt>
                <c:pt idx="92">
                  <c:v>42522</c:v>
                </c:pt>
                <c:pt idx="93">
                  <c:v>42552</c:v>
                </c:pt>
                <c:pt idx="94">
                  <c:v>42583</c:v>
                </c:pt>
                <c:pt idx="95">
                  <c:v>42614</c:v>
                </c:pt>
                <c:pt idx="96">
                  <c:v>42644</c:v>
                </c:pt>
                <c:pt idx="97">
                  <c:v>42675</c:v>
                </c:pt>
                <c:pt idx="98">
                  <c:v>42705</c:v>
                </c:pt>
                <c:pt idx="99">
                  <c:v>42736</c:v>
                </c:pt>
                <c:pt idx="100">
                  <c:v>42767</c:v>
                </c:pt>
                <c:pt idx="101">
                  <c:v>42795</c:v>
                </c:pt>
                <c:pt idx="102">
                  <c:v>42826</c:v>
                </c:pt>
                <c:pt idx="103">
                  <c:v>42856</c:v>
                </c:pt>
                <c:pt idx="104">
                  <c:v>42887</c:v>
                </c:pt>
                <c:pt idx="105">
                  <c:v>42917</c:v>
                </c:pt>
                <c:pt idx="106">
                  <c:v>42948</c:v>
                </c:pt>
                <c:pt idx="107">
                  <c:v>42979</c:v>
                </c:pt>
                <c:pt idx="108">
                  <c:v>43009</c:v>
                </c:pt>
                <c:pt idx="109">
                  <c:v>43040</c:v>
                </c:pt>
                <c:pt idx="110">
                  <c:v>43070</c:v>
                </c:pt>
                <c:pt idx="111">
                  <c:v>43101</c:v>
                </c:pt>
                <c:pt idx="112">
                  <c:v>43132</c:v>
                </c:pt>
                <c:pt idx="113">
                  <c:v>43160</c:v>
                </c:pt>
                <c:pt idx="114">
                  <c:v>43191</c:v>
                </c:pt>
                <c:pt idx="115">
                  <c:v>43221</c:v>
                </c:pt>
                <c:pt idx="116">
                  <c:v>43252</c:v>
                </c:pt>
                <c:pt idx="117">
                  <c:v>43282</c:v>
                </c:pt>
                <c:pt idx="118">
                  <c:v>43313</c:v>
                </c:pt>
                <c:pt idx="119">
                  <c:v>43344</c:v>
                </c:pt>
                <c:pt idx="120">
                  <c:v>43374</c:v>
                </c:pt>
                <c:pt idx="121">
                  <c:v>43405</c:v>
                </c:pt>
                <c:pt idx="122">
                  <c:v>43435</c:v>
                </c:pt>
                <c:pt idx="123">
                  <c:v>43466</c:v>
                </c:pt>
                <c:pt idx="124">
                  <c:v>43497</c:v>
                </c:pt>
                <c:pt idx="125">
                  <c:v>43525</c:v>
                </c:pt>
                <c:pt idx="126">
                  <c:v>43556</c:v>
                </c:pt>
                <c:pt idx="127">
                  <c:v>43586</c:v>
                </c:pt>
                <c:pt idx="128">
                  <c:v>43617</c:v>
                </c:pt>
                <c:pt idx="129">
                  <c:v>43647</c:v>
                </c:pt>
                <c:pt idx="130">
                  <c:v>43678</c:v>
                </c:pt>
                <c:pt idx="131">
                  <c:v>43709</c:v>
                </c:pt>
                <c:pt idx="132">
                  <c:v>43739</c:v>
                </c:pt>
                <c:pt idx="133">
                  <c:v>43770</c:v>
                </c:pt>
                <c:pt idx="134">
                  <c:v>43800</c:v>
                </c:pt>
                <c:pt idx="135">
                  <c:v>43831</c:v>
                </c:pt>
                <c:pt idx="136">
                  <c:v>43862</c:v>
                </c:pt>
                <c:pt idx="137">
                  <c:v>43891</c:v>
                </c:pt>
                <c:pt idx="138">
                  <c:v>43922</c:v>
                </c:pt>
                <c:pt idx="139">
                  <c:v>43952</c:v>
                </c:pt>
                <c:pt idx="140">
                  <c:v>43983</c:v>
                </c:pt>
                <c:pt idx="141">
                  <c:v>44013</c:v>
                </c:pt>
                <c:pt idx="142">
                  <c:v>44044</c:v>
                </c:pt>
                <c:pt idx="143">
                  <c:v>44075</c:v>
                </c:pt>
                <c:pt idx="144">
                  <c:v>44105</c:v>
                </c:pt>
                <c:pt idx="145">
                  <c:v>44136</c:v>
                </c:pt>
                <c:pt idx="146">
                  <c:v>44166</c:v>
                </c:pt>
                <c:pt idx="147">
                  <c:v>44197</c:v>
                </c:pt>
                <c:pt idx="148">
                  <c:v>44228</c:v>
                </c:pt>
                <c:pt idx="149">
                  <c:v>44256</c:v>
                </c:pt>
                <c:pt idx="150">
                  <c:v>44287</c:v>
                </c:pt>
                <c:pt idx="151">
                  <c:v>44317</c:v>
                </c:pt>
                <c:pt idx="152">
                  <c:v>44348</c:v>
                </c:pt>
                <c:pt idx="153">
                  <c:v>44378</c:v>
                </c:pt>
                <c:pt idx="154">
                  <c:v>44409</c:v>
                </c:pt>
                <c:pt idx="155">
                  <c:v>44440</c:v>
                </c:pt>
                <c:pt idx="156">
                  <c:v>44470</c:v>
                </c:pt>
              </c:numCache>
            </c:numRef>
          </c:cat>
          <c:val>
            <c:numRef>
              <c:f>'4A İl'!$C$88:$FC$88</c:f>
              <c:numCache>
                <c:formatCode>#,##0</c:formatCode>
                <c:ptCount val="157"/>
                <c:pt idx="0">
                  <c:v>136776</c:v>
                </c:pt>
                <c:pt idx="1">
                  <c:v>137358</c:v>
                </c:pt>
                <c:pt idx="2">
                  <c:v>135454</c:v>
                </c:pt>
                <c:pt idx="3">
                  <c:v>130362</c:v>
                </c:pt>
                <c:pt idx="4">
                  <c:v>129624</c:v>
                </c:pt>
                <c:pt idx="5">
                  <c:v>131125</c:v>
                </c:pt>
                <c:pt idx="6">
                  <c:v>129202</c:v>
                </c:pt>
                <c:pt idx="7">
                  <c:v>130393</c:v>
                </c:pt>
                <c:pt idx="8">
                  <c:v>133013</c:v>
                </c:pt>
                <c:pt idx="9">
                  <c:v>133160</c:v>
                </c:pt>
                <c:pt idx="10">
                  <c:v>134435</c:v>
                </c:pt>
                <c:pt idx="11">
                  <c:v>136203</c:v>
                </c:pt>
                <c:pt idx="12">
                  <c:v>139164</c:v>
                </c:pt>
                <c:pt idx="13">
                  <c:v>140221</c:v>
                </c:pt>
                <c:pt idx="14">
                  <c:v>143045</c:v>
                </c:pt>
                <c:pt idx="15">
                  <c:v>142384</c:v>
                </c:pt>
                <c:pt idx="16">
                  <c:v>143694</c:v>
                </c:pt>
                <c:pt idx="17">
                  <c:v>147063</c:v>
                </c:pt>
                <c:pt idx="18">
                  <c:v>148937</c:v>
                </c:pt>
                <c:pt idx="19">
                  <c:v>151687</c:v>
                </c:pt>
                <c:pt idx="20">
                  <c:v>155428</c:v>
                </c:pt>
                <c:pt idx="21">
                  <c:v>157171</c:v>
                </c:pt>
                <c:pt idx="22">
                  <c:v>157416</c:v>
                </c:pt>
                <c:pt idx="23">
                  <c:v>158635</c:v>
                </c:pt>
                <c:pt idx="24">
                  <c:v>160716</c:v>
                </c:pt>
                <c:pt idx="25">
                  <c:v>161284</c:v>
                </c:pt>
                <c:pt idx="26">
                  <c:v>165257</c:v>
                </c:pt>
                <c:pt idx="27">
                  <c:v>165076</c:v>
                </c:pt>
                <c:pt idx="28">
                  <c:v>167643</c:v>
                </c:pt>
                <c:pt idx="29">
                  <c:v>173823</c:v>
                </c:pt>
                <c:pt idx="30">
                  <c:v>176674</c:v>
                </c:pt>
                <c:pt idx="31">
                  <c:v>179842</c:v>
                </c:pt>
                <c:pt idx="32">
                  <c:v>184867</c:v>
                </c:pt>
                <c:pt idx="33">
                  <c:v>183982</c:v>
                </c:pt>
                <c:pt idx="34">
                  <c:v>182512</c:v>
                </c:pt>
                <c:pt idx="35">
                  <c:v>188250</c:v>
                </c:pt>
                <c:pt idx="36">
                  <c:v>190244</c:v>
                </c:pt>
                <c:pt idx="37">
                  <c:v>192396</c:v>
                </c:pt>
                <c:pt idx="38">
                  <c:v>196633</c:v>
                </c:pt>
                <c:pt idx="39">
                  <c:v>198620</c:v>
                </c:pt>
                <c:pt idx="40">
                  <c:v>200263</c:v>
                </c:pt>
                <c:pt idx="41">
                  <c:v>207279</c:v>
                </c:pt>
                <c:pt idx="42">
                  <c:v>210810</c:v>
                </c:pt>
                <c:pt idx="43">
                  <c:v>214155</c:v>
                </c:pt>
                <c:pt idx="44">
                  <c:v>220012</c:v>
                </c:pt>
                <c:pt idx="45">
                  <c:v>221101</c:v>
                </c:pt>
                <c:pt idx="46">
                  <c:v>217982</c:v>
                </c:pt>
                <c:pt idx="47">
                  <c:v>226296</c:v>
                </c:pt>
                <c:pt idx="48">
                  <c:v>223004</c:v>
                </c:pt>
                <c:pt idx="49">
                  <c:v>231317</c:v>
                </c:pt>
                <c:pt idx="50">
                  <c:v>232089</c:v>
                </c:pt>
                <c:pt idx="51">
                  <c:v>235193</c:v>
                </c:pt>
                <c:pt idx="52">
                  <c:v>234730</c:v>
                </c:pt>
                <c:pt idx="53">
                  <c:v>241245</c:v>
                </c:pt>
                <c:pt idx="54">
                  <c:v>245534</c:v>
                </c:pt>
                <c:pt idx="55">
                  <c:v>247996</c:v>
                </c:pt>
                <c:pt idx="56">
                  <c:v>251633</c:v>
                </c:pt>
                <c:pt idx="57">
                  <c:v>252566</c:v>
                </c:pt>
                <c:pt idx="58">
                  <c:v>249877</c:v>
                </c:pt>
                <c:pt idx="59">
                  <c:v>254297</c:v>
                </c:pt>
                <c:pt idx="60">
                  <c:v>247073</c:v>
                </c:pt>
                <c:pt idx="61">
                  <c:v>252783</c:v>
                </c:pt>
                <c:pt idx="62">
                  <c:v>254107</c:v>
                </c:pt>
                <c:pt idx="63">
                  <c:v>256063</c:v>
                </c:pt>
                <c:pt idx="64">
                  <c:v>257598</c:v>
                </c:pt>
                <c:pt idx="65">
                  <c:v>260186</c:v>
                </c:pt>
                <c:pt idx="66">
                  <c:v>261357</c:v>
                </c:pt>
                <c:pt idx="67">
                  <c:v>261509</c:v>
                </c:pt>
                <c:pt idx="68">
                  <c:v>265002</c:v>
                </c:pt>
                <c:pt idx="69">
                  <c:v>256422</c:v>
                </c:pt>
                <c:pt idx="70">
                  <c:v>261515</c:v>
                </c:pt>
                <c:pt idx="71">
                  <c:v>266461</c:v>
                </c:pt>
                <c:pt idx="72">
                  <c:v>263985</c:v>
                </c:pt>
                <c:pt idx="73">
                  <c:v>267742</c:v>
                </c:pt>
                <c:pt idx="74">
                  <c:v>269316</c:v>
                </c:pt>
                <c:pt idx="75">
                  <c:v>264741</c:v>
                </c:pt>
                <c:pt idx="76">
                  <c:v>263807</c:v>
                </c:pt>
                <c:pt idx="77">
                  <c:v>265844</c:v>
                </c:pt>
                <c:pt idx="78">
                  <c:v>268766</c:v>
                </c:pt>
                <c:pt idx="79">
                  <c:v>271600</c:v>
                </c:pt>
                <c:pt idx="80">
                  <c:v>272897</c:v>
                </c:pt>
                <c:pt idx="81">
                  <c:v>267225</c:v>
                </c:pt>
                <c:pt idx="82">
                  <c:v>269468</c:v>
                </c:pt>
                <c:pt idx="83">
                  <c:v>265484</c:v>
                </c:pt>
                <c:pt idx="84">
                  <c:v>272203</c:v>
                </c:pt>
                <c:pt idx="85">
                  <c:v>272731</c:v>
                </c:pt>
                <c:pt idx="86">
                  <c:v>271807</c:v>
                </c:pt>
                <c:pt idx="87">
                  <c:v>263394</c:v>
                </c:pt>
                <c:pt idx="88">
                  <c:v>265830</c:v>
                </c:pt>
                <c:pt idx="89">
                  <c:v>267561</c:v>
                </c:pt>
                <c:pt idx="90">
                  <c:v>269268</c:v>
                </c:pt>
                <c:pt idx="91">
                  <c:v>269946</c:v>
                </c:pt>
                <c:pt idx="92">
                  <c:v>267257</c:v>
                </c:pt>
                <c:pt idx="93">
                  <c:v>262059</c:v>
                </c:pt>
                <c:pt idx="94">
                  <c:v>261423</c:v>
                </c:pt>
                <c:pt idx="95">
                  <c:v>262109</c:v>
                </c:pt>
                <c:pt idx="96">
                  <c:v>268629</c:v>
                </c:pt>
                <c:pt idx="97">
                  <c:v>269026</c:v>
                </c:pt>
                <c:pt idx="98">
                  <c:v>267027</c:v>
                </c:pt>
                <c:pt idx="99">
                  <c:v>259179</c:v>
                </c:pt>
                <c:pt idx="100">
                  <c:v>259683</c:v>
                </c:pt>
                <c:pt idx="101">
                  <c:v>267604</c:v>
                </c:pt>
                <c:pt idx="102">
                  <c:v>272627</c:v>
                </c:pt>
                <c:pt idx="103">
                  <c:v>274440</c:v>
                </c:pt>
                <c:pt idx="104">
                  <c:v>272014</c:v>
                </c:pt>
                <c:pt idx="105">
                  <c:v>275960</c:v>
                </c:pt>
                <c:pt idx="106">
                  <c:v>276958</c:v>
                </c:pt>
                <c:pt idx="107">
                  <c:v>286240</c:v>
                </c:pt>
                <c:pt idx="108">
                  <c:v>291451</c:v>
                </c:pt>
                <c:pt idx="109">
                  <c:v>293115</c:v>
                </c:pt>
                <c:pt idx="110">
                  <c:v>295467</c:v>
                </c:pt>
                <c:pt idx="111">
                  <c:v>291657</c:v>
                </c:pt>
                <c:pt idx="112">
                  <c:v>291337</c:v>
                </c:pt>
                <c:pt idx="113">
                  <c:v>293917</c:v>
                </c:pt>
                <c:pt idx="114">
                  <c:v>294647</c:v>
                </c:pt>
                <c:pt idx="115">
                  <c:v>295502</c:v>
                </c:pt>
                <c:pt idx="116">
                  <c:v>289747</c:v>
                </c:pt>
                <c:pt idx="117">
                  <c:v>290043</c:v>
                </c:pt>
                <c:pt idx="118">
                  <c:v>287340</c:v>
                </c:pt>
                <c:pt idx="119">
                  <c:v>294987</c:v>
                </c:pt>
                <c:pt idx="120">
                  <c:v>296261</c:v>
                </c:pt>
                <c:pt idx="121">
                  <c:v>295570</c:v>
                </c:pt>
                <c:pt idx="122">
                  <c:v>292283</c:v>
                </c:pt>
                <c:pt idx="123">
                  <c:v>285913</c:v>
                </c:pt>
                <c:pt idx="124">
                  <c:v>288247</c:v>
                </c:pt>
                <c:pt idx="125">
                  <c:v>291765</c:v>
                </c:pt>
                <c:pt idx="126">
                  <c:v>294445</c:v>
                </c:pt>
                <c:pt idx="127">
                  <c:v>292398</c:v>
                </c:pt>
                <c:pt idx="128">
                  <c:v>288767</c:v>
                </c:pt>
                <c:pt idx="129">
                  <c:v>284920</c:v>
                </c:pt>
                <c:pt idx="130">
                  <c:v>283796</c:v>
                </c:pt>
                <c:pt idx="131">
                  <c:v>290303</c:v>
                </c:pt>
                <c:pt idx="132">
                  <c:v>296181</c:v>
                </c:pt>
                <c:pt idx="133">
                  <c:v>297317</c:v>
                </c:pt>
                <c:pt idx="134">
                  <c:v>299808</c:v>
                </c:pt>
                <c:pt idx="135">
                  <c:v>298398</c:v>
                </c:pt>
                <c:pt idx="136">
                  <c:v>300977</c:v>
                </c:pt>
                <c:pt idx="137">
                  <c:v>304069</c:v>
                </c:pt>
                <c:pt idx="138">
                  <c:v>296372</c:v>
                </c:pt>
                <c:pt idx="139">
                  <c:v>297839</c:v>
                </c:pt>
                <c:pt idx="140">
                  <c:v>310898</c:v>
                </c:pt>
                <c:pt idx="141">
                  <c:v>308158</c:v>
                </c:pt>
                <c:pt idx="142">
                  <c:v>315378</c:v>
                </c:pt>
                <c:pt idx="143">
                  <c:v>321032</c:v>
                </c:pt>
                <c:pt idx="144">
                  <c:v>332561</c:v>
                </c:pt>
                <c:pt idx="145">
                  <c:v>329913</c:v>
                </c:pt>
                <c:pt idx="146">
                  <c:v>334977</c:v>
                </c:pt>
                <c:pt idx="147">
                  <c:v>334057</c:v>
                </c:pt>
                <c:pt idx="148">
                  <c:v>336960</c:v>
                </c:pt>
                <c:pt idx="149">
                  <c:v>343419</c:v>
                </c:pt>
                <c:pt idx="150">
                  <c:v>350439</c:v>
                </c:pt>
                <c:pt idx="151">
                  <c:v>350363</c:v>
                </c:pt>
                <c:pt idx="152">
                  <c:v>351466</c:v>
                </c:pt>
                <c:pt idx="153">
                  <c:v>347742</c:v>
                </c:pt>
                <c:pt idx="154">
                  <c:v>352513</c:v>
                </c:pt>
                <c:pt idx="155">
                  <c:v>356447</c:v>
                </c:pt>
                <c:pt idx="156">
                  <c:v>357484</c:v>
                </c:pt>
              </c:numCache>
            </c:numRef>
          </c:val>
          <c:smooth val="0"/>
        </c:ser>
        <c:dLbls>
          <c:showLegendKey val="0"/>
          <c:showVal val="0"/>
          <c:showCatName val="0"/>
          <c:showSerName val="0"/>
          <c:showPercent val="0"/>
          <c:showBubbleSize val="0"/>
        </c:dLbls>
        <c:marker val="1"/>
        <c:smooth val="0"/>
        <c:axId val="-32505072"/>
        <c:axId val="-32502896"/>
      </c:lineChart>
      <c:dateAx>
        <c:axId val="-32504528"/>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2503440"/>
        <c:crosses val="autoZero"/>
        <c:auto val="1"/>
        <c:lblOffset val="100"/>
        <c:baseTimeUnit val="months"/>
      </c:dateAx>
      <c:valAx>
        <c:axId val="-32503440"/>
        <c:scaling>
          <c:orientation val="minMax"/>
          <c:max val="40000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tr-TR" baseline="0" dirty="0"/>
                  <a:t>  </a:t>
                </a:r>
                <a:r>
                  <a:rPr lang="tr-TR" sz="800" baseline="0" dirty="0" err="1"/>
                  <a:t>SigortalıÜcretli</a:t>
                </a:r>
                <a:r>
                  <a:rPr lang="tr-TR" sz="800" baseline="0" dirty="0"/>
                  <a:t> Sayıs</a:t>
                </a:r>
                <a:r>
                  <a:rPr lang="tr-TR" sz="800" dirty="0"/>
                  <a:t>ı</a:t>
                </a:r>
              </a:p>
            </c:rich>
          </c:tx>
          <c:layout>
            <c:manualLayout>
              <c:xMode val="edge"/>
              <c:yMode val="edge"/>
              <c:x val="6.4293931096407367E-2"/>
              <c:y val="0.27808694913148579"/>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tr-TR"/>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tr-TR"/>
          </a:p>
        </c:txPr>
        <c:crossAx val="-32504528"/>
        <c:crosses val="autoZero"/>
        <c:crossBetween val="between"/>
      </c:valAx>
      <c:valAx>
        <c:axId val="-32502896"/>
        <c:scaling>
          <c:orientation val="minMax"/>
        </c:scaling>
        <c:delete val="0"/>
        <c:axPos val="r"/>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r>
                  <a:rPr lang="tr-TR" sz="800"/>
                  <a:t>kamu</a:t>
                </a:r>
                <a:r>
                  <a:rPr lang="tr-TR" sz="800" baseline="0"/>
                  <a:t> Çalışan Sayısı </a:t>
                </a:r>
                <a:r>
                  <a:rPr lang="tr-TR" sz="800"/>
                  <a:t>ı</a:t>
                </a:r>
              </a:p>
            </c:rich>
          </c:tx>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tr-TR"/>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2505072"/>
        <c:crosses val="max"/>
        <c:crossBetween val="between"/>
      </c:valAx>
      <c:dateAx>
        <c:axId val="-32505072"/>
        <c:scaling>
          <c:orientation val="minMax"/>
        </c:scaling>
        <c:delete val="1"/>
        <c:axPos val="b"/>
        <c:numFmt formatCode="mmm\-yy" sourceLinked="1"/>
        <c:majorTickMark val="out"/>
        <c:minorTickMark val="none"/>
        <c:tickLblPos val="nextTo"/>
        <c:crossAx val="-32502896"/>
        <c:crosses val="autoZero"/>
        <c:auto val="1"/>
        <c:lblOffset val="100"/>
        <c:baseTimeUnit val="months"/>
      </c:dateAx>
      <c:spPr>
        <a:noFill/>
        <a:ln>
          <a:noFill/>
        </a:ln>
        <a:effectLst/>
      </c:spPr>
    </c:plotArea>
    <c:plotVisOnly val="1"/>
    <c:dispBlanksAs val="zero"/>
    <c:showDLblsOverMax val="0"/>
  </c:chart>
  <c:spPr>
    <a:noFill/>
    <a:ln>
      <a:noFill/>
    </a:ln>
    <a:effectLst/>
  </c:spPr>
  <c:txPr>
    <a:bodyPr/>
    <a:lstStyle/>
    <a:p>
      <a:pPr>
        <a:defRPr/>
      </a:pPr>
      <a:endParaRPr lang="tr-TR"/>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6833815063126"/>
          <c:y val="3.9586062157847386E-2"/>
          <c:w val="0.59975410671644946"/>
          <c:h val="0.77638319518126431"/>
        </c:manualLayout>
      </c:layout>
      <c:lineChart>
        <c:grouping val="standard"/>
        <c:varyColors val="0"/>
        <c:ser>
          <c:idx val="1"/>
          <c:order val="1"/>
          <c:tx>
            <c:strRef>
              <c:f>'4B Esnaf'!$B$90</c:f>
              <c:strCache>
                <c:ptCount val="1"/>
                <c:pt idx="0">
                  <c:v>Çiftçi </c:v>
                </c:pt>
              </c:strCache>
            </c:strRef>
          </c:tx>
          <c:spPr>
            <a:ln w="28575" cap="rnd">
              <a:solidFill>
                <a:srgbClr val="FF0000"/>
              </a:solidFill>
              <a:round/>
            </a:ln>
            <a:effectLst/>
          </c:spPr>
          <c:marker>
            <c:symbol val="none"/>
          </c:marker>
          <c:cat>
            <c:numRef>
              <c:f>'4B Esnaf'!$C$88:$FC$88</c:f>
              <c:numCache>
                <c:formatCode>mmm\-yy</c:formatCode>
                <c:ptCount val="157"/>
                <c:pt idx="0">
                  <c:v>39722</c:v>
                </c:pt>
                <c:pt idx="1">
                  <c:v>39753</c:v>
                </c:pt>
                <c:pt idx="2">
                  <c:v>39783</c:v>
                </c:pt>
                <c:pt idx="3">
                  <c:v>39814</c:v>
                </c:pt>
                <c:pt idx="4">
                  <c:v>39845</c:v>
                </c:pt>
                <c:pt idx="5">
                  <c:v>39873</c:v>
                </c:pt>
                <c:pt idx="6">
                  <c:v>39904</c:v>
                </c:pt>
                <c:pt idx="7">
                  <c:v>39934</c:v>
                </c:pt>
                <c:pt idx="8">
                  <c:v>39965</c:v>
                </c:pt>
                <c:pt idx="9">
                  <c:v>39995</c:v>
                </c:pt>
                <c:pt idx="10">
                  <c:v>40026</c:v>
                </c:pt>
                <c:pt idx="11">
                  <c:v>40057</c:v>
                </c:pt>
                <c:pt idx="12">
                  <c:v>40087</c:v>
                </c:pt>
                <c:pt idx="13">
                  <c:v>40118</c:v>
                </c:pt>
                <c:pt idx="14">
                  <c:v>40148</c:v>
                </c:pt>
                <c:pt idx="15">
                  <c:v>40179</c:v>
                </c:pt>
                <c:pt idx="16">
                  <c:v>40210</c:v>
                </c:pt>
                <c:pt idx="17">
                  <c:v>40238</c:v>
                </c:pt>
                <c:pt idx="18">
                  <c:v>40269</c:v>
                </c:pt>
                <c:pt idx="19">
                  <c:v>40299</c:v>
                </c:pt>
                <c:pt idx="20">
                  <c:v>40330</c:v>
                </c:pt>
                <c:pt idx="21">
                  <c:v>40360</c:v>
                </c:pt>
                <c:pt idx="22">
                  <c:v>40391</c:v>
                </c:pt>
                <c:pt idx="23">
                  <c:v>40422</c:v>
                </c:pt>
                <c:pt idx="24">
                  <c:v>40452</c:v>
                </c:pt>
                <c:pt idx="25">
                  <c:v>40483</c:v>
                </c:pt>
                <c:pt idx="26">
                  <c:v>40513</c:v>
                </c:pt>
                <c:pt idx="27">
                  <c:v>40544</c:v>
                </c:pt>
                <c:pt idx="28">
                  <c:v>40575</c:v>
                </c:pt>
                <c:pt idx="29">
                  <c:v>40603</c:v>
                </c:pt>
                <c:pt idx="30">
                  <c:v>40634</c:v>
                </c:pt>
                <c:pt idx="31">
                  <c:v>40664</c:v>
                </c:pt>
                <c:pt idx="32">
                  <c:v>40695</c:v>
                </c:pt>
                <c:pt idx="33">
                  <c:v>40725</c:v>
                </c:pt>
                <c:pt idx="34">
                  <c:v>40756</c:v>
                </c:pt>
                <c:pt idx="35">
                  <c:v>40787</c:v>
                </c:pt>
                <c:pt idx="36">
                  <c:v>40817</c:v>
                </c:pt>
                <c:pt idx="37">
                  <c:v>40848</c:v>
                </c:pt>
                <c:pt idx="38">
                  <c:v>40878</c:v>
                </c:pt>
                <c:pt idx="39">
                  <c:v>40909</c:v>
                </c:pt>
                <c:pt idx="40">
                  <c:v>40940</c:v>
                </c:pt>
                <c:pt idx="41">
                  <c:v>40969</c:v>
                </c:pt>
                <c:pt idx="42">
                  <c:v>41000</c:v>
                </c:pt>
                <c:pt idx="43">
                  <c:v>41030</c:v>
                </c:pt>
                <c:pt idx="44">
                  <c:v>41061</c:v>
                </c:pt>
                <c:pt idx="45">
                  <c:v>41091</c:v>
                </c:pt>
                <c:pt idx="46">
                  <c:v>41122</c:v>
                </c:pt>
                <c:pt idx="47">
                  <c:v>41153</c:v>
                </c:pt>
                <c:pt idx="48">
                  <c:v>41183</c:v>
                </c:pt>
                <c:pt idx="49">
                  <c:v>41214</c:v>
                </c:pt>
                <c:pt idx="50">
                  <c:v>41244</c:v>
                </c:pt>
                <c:pt idx="51">
                  <c:v>41275</c:v>
                </c:pt>
                <c:pt idx="52">
                  <c:v>41306</c:v>
                </c:pt>
                <c:pt idx="53">
                  <c:v>41334</c:v>
                </c:pt>
                <c:pt idx="54">
                  <c:v>41365</c:v>
                </c:pt>
                <c:pt idx="55">
                  <c:v>41395</c:v>
                </c:pt>
                <c:pt idx="56">
                  <c:v>41426</c:v>
                </c:pt>
                <c:pt idx="57">
                  <c:v>41456</c:v>
                </c:pt>
                <c:pt idx="58">
                  <c:v>41487</c:v>
                </c:pt>
                <c:pt idx="59">
                  <c:v>41518</c:v>
                </c:pt>
                <c:pt idx="60">
                  <c:v>41548</c:v>
                </c:pt>
                <c:pt idx="61">
                  <c:v>41579</c:v>
                </c:pt>
                <c:pt idx="62">
                  <c:v>41609</c:v>
                </c:pt>
                <c:pt idx="63">
                  <c:v>41640</c:v>
                </c:pt>
                <c:pt idx="64">
                  <c:v>41671</c:v>
                </c:pt>
                <c:pt idx="65">
                  <c:v>41699</c:v>
                </c:pt>
                <c:pt idx="66">
                  <c:v>41730</c:v>
                </c:pt>
                <c:pt idx="67">
                  <c:v>41760</c:v>
                </c:pt>
                <c:pt idx="68">
                  <c:v>41791</c:v>
                </c:pt>
                <c:pt idx="69">
                  <c:v>41821</c:v>
                </c:pt>
                <c:pt idx="70">
                  <c:v>41852</c:v>
                </c:pt>
                <c:pt idx="71">
                  <c:v>41883</c:v>
                </c:pt>
                <c:pt idx="72">
                  <c:v>41913</c:v>
                </c:pt>
                <c:pt idx="73">
                  <c:v>41944</c:v>
                </c:pt>
                <c:pt idx="74">
                  <c:v>41974</c:v>
                </c:pt>
                <c:pt idx="75">
                  <c:v>42005</c:v>
                </c:pt>
                <c:pt idx="76">
                  <c:v>42036</c:v>
                </c:pt>
                <c:pt idx="77">
                  <c:v>42064</c:v>
                </c:pt>
                <c:pt idx="78">
                  <c:v>42095</c:v>
                </c:pt>
                <c:pt idx="79">
                  <c:v>42125</c:v>
                </c:pt>
                <c:pt idx="80">
                  <c:v>42156</c:v>
                </c:pt>
                <c:pt idx="81">
                  <c:v>42186</c:v>
                </c:pt>
                <c:pt idx="82">
                  <c:v>42217</c:v>
                </c:pt>
                <c:pt idx="83">
                  <c:v>42248</c:v>
                </c:pt>
                <c:pt idx="84">
                  <c:v>42278</c:v>
                </c:pt>
                <c:pt idx="85">
                  <c:v>42309</c:v>
                </c:pt>
                <c:pt idx="86">
                  <c:v>42339</c:v>
                </c:pt>
                <c:pt idx="87">
                  <c:v>42370</c:v>
                </c:pt>
                <c:pt idx="88">
                  <c:v>42401</c:v>
                </c:pt>
                <c:pt idx="89">
                  <c:v>42430</c:v>
                </c:pt>
                <c:pt idx="90">
                  <c:v>42461</c:v>
                </c:pt>
                <c:pt idx="91">
                  <c:v>42491</c:v>
                </c:pt>
                <c:pt idx="92">
                  <c:v>42522</c:v>
                </c:pt>
                <c:pt idx="93">
                  <c:v>42552</c:v>
                </c:pt>
                <c:pt idx="94">
                  <c:v>42583</c:v>
                </c:pt>
                <c:pt idx="95">
                  <c:v>42614</c:v>
                </c:pt>
                <c:pt idx="96">
                  <c:v>42644</c:v>
                </c:pt>
                <c:pt idx="97">
                  <c:v>42675</c:v>
                </c:pt>
                <c:pt idx="98">
                  <c:v>42705</c:v>
                </c:pt>
                <c:pt idx="99">
                  <c:v>42736</c:v>
                </c:pt>
                <c:pt idx="100">
                  <c:v>42767</c:v>
                </c:pt>
                <c:pt idx="101">
                  <c:v>42795</c:v>
                </c:pt>
                <c:pt idx="102">
                  <c:v>42826</c:v>
                </c:pt>
                <c:pt idx="103">
                  <c:v>42856</c:v>
                </c:pt>
                <c:pt idx="104">
                  <c:v>42887</c:v>
                </c:pt>
                <c:pt idx="105">
                  <c:v>42917</c:v>
                </c:pt>
                <c:pt idx="106">
                  <c:v>42948</c:v>
                </c:pt>
                <c:pt idx="107">
                  <c:v>42979</c:v>
                </c:pt>
                <c:pt idx="108">
                  <c:v>43009</c:v>
                </c:pt>
                <c:pt idx="109">
                  <c:v>43040</c:v>
                </c:pt>
                <c:pt idx="110">
                  <c:v>43070</c:v>
                </c:pt>
                <c:pt idx="111">
                  <c:v>43101</c:v>
                </c:pt>
                <c:pt idx="112">
                  <c:v>43132</c:v>
                </c:pt>
                <c:pt idx="113">
                  <c:v>43160</c:v>
                </c:pt>
                <c:pt idx="114">
                  <c:v>43191</c:v>
                </c:pt>
                <c:pt idx="115">
                  <c:v>43221</c:v>
                </c:pt>
                <c:pt idx="116">
                  <c:v>43252</c:v>
                </c:pt>
                <c:pt idx="117">
                  <c:v>43282</c:v>
                </c:pt>
                <c:pt idx="118">
                  <c:v>43313</c:v>
                </c:pt>
                <c:pt idx="119">
                  <c:v>43344</c:v>
                </c:pt>
                <c:pt idx="120">
                  <c:v>43374</c:v>
                </c:pt>
                <c:pt idx="121">
                  <c:v>43405</c:v>
                </c:pt>
                <c:pt idx="122">
                  <c:v>43435</c:v>
                </c:pt>
                <c:pt idx="123">
                  <c:v>43466</c:v>
                </c:pt>
                <c:pt idx="124">
                  <c:v>43497</c:v>
                </c:pt>
                <c:pt idx="125">
                  <c:v>43525</c:v>
                </c:pt>
                <c:pt idx="126">
                  <c:v>43556</c:v>
                </c:pt>
                <c:pt idx="127">
                  <c:v>43586</c:v>
                </c:pt>
                <c:pt idx="128">
                  <c:v>43617</c:v>
                </c:pt>
                <c:pt idx="129">
                  <c:v>43647</c:v>
                </c:pt>
                <c:pt idx="130">
                  <c:v>43678</c:v>
                </c:pt>
                <c:pt idx="131">
                  <c:v>43709</c:v>
                </c:pt>
                <c:pt idx="132">
                  <c:v>43739</c:v>
                </c:pt>
                <c:pt idx="133">
                  <c:v>43770</c:v>
                </c:pt>
                <c:pt idx="134">
                  <c:v>43800</c:v>
                </c:pt>
                <c:pt idx="135">
                  <c:v>43831</c:v>
                </c:pt>
                <c:pt idx="136">
                  <c:v>43862</c:v>
                </c:pt>
                <c:pt idx="137">
                  <c:v>43891</c:v>
                </c:pt>
                <c:pt idx="138">
                  <c:v>43922</c:v>
                </c:pt>
                <c:pt idx="139">
                  <c:v>43952</c:v>
                </c:pt>
                <c:pt idx="140">
                  <c:v>43983</c:v>
                </c:pt>
                <c:pt idx="141">
                  <c:v>44013</c:v>
                </c:pt>
                <c:pt idx="142">
                  <c:v>44044</c:v>
                </c:pt>
                <c:pt idx="143">
                  <c:v>44075</c:v>
                </c:pt>
                <c:pt idx="144">
                  <c:v>44105</c:v>
                </c:pt>
                <c:pt idx="145">
                  <c:v>44136</c:v>
                </c:pt>
                <c:pt idx="146">
                  <c:v>44166</c:v>
                </c:pt>
                <c:pt idx="147">
                  <c:v>44197</c:v>
                </c:pt>
                <c:pt idx="148">
                  <c:v>44228</c:v>
                </c:pt>
                <c:pt idx="149">
                  <c:v>44256</c:v>
                </c:pt>
                <c:pt idx="150">
                  <c:v>44287</c:v>
                </c:pt>
                <c:pt idx="151">
                  <c:v>44317</c:v>
                </c:pt>
                <c:pt idx="152">
                  <c:v>44348</c:v>
                </c:pt>
                <c:pt idx="153">
                  <c:v>44378</c:v>
                </c:pt>
                <c:pt idx="154">
                  <c:v>44409</c:v>
                </c:pt>
                <c:pt idx="155">
                  <c:v>44440</c:v>
                </c:pt>
                <c:pt idx="156">
                  <c:v>44470</c:v>
                </c:pt>
              </c:numCache>
            </c:numRef>
          </c:cat>
          <c:val>
            <c:numRef>
              <c:f>'4B Esnaf'!$C$90:$FC$90</c:f>
              <c:numCache>
                <c:formatCode>#,##0</c:formatCode>
                <c:ptCount val="157"/>
                <c:pt idx="0">
                  <c:v>17667</c:v>
                </c:pt>
                <c:pt idx="1">
                  <c:v>17807</c:v>
                </c:pt>
                <c:pt idx="2">
                  <c:v>17844</c:v>
                </c:pt>
                <c:pt idx="3">
                  <c:v>18298</c:v>
                </c:pt>
                <c:pt idx="4">
                  <c:v>18463</c:v>
                </c:pt>
                <c:pt idx="5">
                  <c:v>18703</c:v>
                </c:pt>
                <c:pt idx="6">
                  <c:v>18816</c:v>
                </c:pt>
                <c:pt idx="7">
                  <c:v>18986</c:v>
                </c:pt>
                <c:pt idx="8">
                  <c:v>19348</c:v>
                </c:pt>
                <c:pt idx="9">
                  <c:v>16204</c:v>
                </c:pt>
                <c:pt idx="10">
                  <c:v>16404</c:v>
                </c:pt>
                <c:pt idx="11">
                  <c:v>16661</c:v>
                </c:pt>
                <c:pt idx="12">
                  <c:v>16920</c:v>
                </c:pt>
                <c:pt idx="13">
                  <c:v>16949</c:v>
                </c:pt>
                <c:pt idx="14">
                  <c:v>14586</c:v>
                </c:pt>
                <c:pt idx="15">
                  <c:v>15162</c:v>
                </c:pt>
                <c:pt idx="16">
                  <c:v>15737</c:v>
                </c:pt>
                <c:pt idx="17">
                  <c:v>16213</c:v>
                </c:pt>
                <c:pt idx="18">
                  <c:v>16519</c:v>
                </c:pt>
                <c:pt idx="19">
                  <c:v>16606</c:v>
                </c:pt>
                <c:pt idx="20">
                  <c:v>16868</c:v>
                </c:pt>
                <c:pt idx="21">
                  <c:v>17634</c:v>
                </c:pt>
                <c:pt idx="22">
                  <c:v>17994</c:v>
                </c:pt>
                <c:pt idx="23">
                  <c:v>18741</c:v>
                </c:pt>
                <c:pt idx="24">
                  <c:v>18686</c:v>
                </c:pt>
                <c:pt idx="25">
                  <c:v>18728</c:v>
                </c:pt>
                <c:pt idx="26">
                  <c:v>18882</c:v>
                </c:pt>
                <c:pt idx="27">
                  <c:v>19096</c:v>
                </c:pt>
                <c:pt idx="28">
                  <c:v>21525</c:v>
                </c:pt>
                <c:pt idx="29">
                  <c:v>19585</c:v>
                </c:pt>
                <c:pt idx="30">
                  <c:v>20167</c:v>
                </c:pt>
                <c:pt idx="31">
                  <c:v>20292</c:v>
                </c:pt>
                <c:pt idx="32">
                  <c:v>19959</c:v>
                </c:pt>
                <c:pt idx="33">
                  <c:v>19933</c:v>
                </c:pt>
                <c:pt idx="34">
                  <c:v>19848</c:v>
                </c:pt>
                <c:pt idx="35">
                  <c:v>19598</c:v>
                </c:pt>
                <c:pt idx="36">
                  <c:v>19673</c:v>
                </c:pt>
                <c:pt idx="37">
                  <c:v>19648</c:v>
                </c:pt>
                <c:pt idx="38">
                  <c:v>19333</c:v>
                </c:pt>
                <c:pt idx="39">
                  <c:v>19608</c:v>
                </c:pt>
                <c:pt idx="40">
                  <c:v>19868</c:v>
                </c:pt>
                <c:pt idx="41">
                  <c:v>19845</c:v>
                </c:pt>
                <c:pt idx="42">
                  <c:v>19746</c:v>
                </c:pt>
                <c:pt idx="43">
                  <c:v>19839</c:v>
                </c:pt>
                <c:pt idx="44">
                  <c:v>19850</c:v>
                </c:pt>
                <c:pt idx="45">
                  <c:v>19898</c:v>
                </c:pt>
                <c:pt idx="46">
                  <c:v>19212</c:v>
                </c:pt>
                <c:pt idx="47">
                  <c:v>19971</c:v>
                </c:pt>
                <c:pt idx="48">
                  <c:v>20586</c:v>
                </c:pt>
                <c:pt idx="49">
                  <c:v>20405</c:v>
                </c:pt>
                <c:pt idx="50">
                  <c:v>20258</c:v>
                </c:pt>
                <c:pt idx="51">
                  <c:v>20143</c:v>
                </c:pt>
                <c:pt idx="52">
                  <c:v>20006</c:v>
                </c:pt>
                <c:pt idx="53">
                  <c:v>19911</c:v>
                </c:pt>
                <c:pt idx="54">
                  <c:v>19840</c:v>
                </c:pt>
                <c:pt idx="55">
                  <c:v>19770</c:v>
                </c:pt>
                <c:pt idx="56">
                  <c:v>19639</c:v>
                </c:pt>
                <c:pt idx="57">
                  <c:v>19508</c:v>
                </c:pt>
                <c:pt idx="58">
                  <c:v>19240</c:v>
                </c:pt>
                <c:pt idx="59">
                  <c:v>19000</c:v>
                </c:pt>
                <c:pt idx="60">
                  <c:v>18851</c:v>
                </c:pt>
                <c:pt idx="61">
                  <c:v>18543</c:v>
                </c:pt>
                <c:pt idx="62">
                  <c:v>18322</c:v>
                </c:pt>
                <c:pt idx="63">
                  <c:v>18224</c:v>
                </c:pt>
                <c:pt idx="64">
                  <c:v>18457</c:v>
                </c:pt>
                <c:pt idx="65">
                  <c:v>18445</c:v>
                </c:pt>
                <c:pt idx="66">
                  <c:v>18077</c:v>
                </c:pt>
                <c:pt idx="67">
                  <c:v>18024</c:v>
                </c:pt>
                <c:pt idx="68">
                  <c:v>18024</c:v>
                </c:pt>
                <c:pt idx="69">
                  <c:v>18364</c:v>
                </c:pt>
                <c:pt idx="70">
                  <c:v>18235</c:v>
                </c:pt>
                <c:pt idx="71">
                  <c:v>18190</c:v>
                </c:pt>
                <c:pt idx="72">
                  <c:v>18181</c:v>
                </c:pt>
                <c:pt idx="73">
                  <c:v>17745</c:v>
                </c:pt>
                <c:pt idx="74">
                  <c:v>17622</c:v>
                </c:pt>
                <c:pt idx="75">
                  <c:v>17479</c:v>
                </c:pt>
                <c:pt idx="76">
                  <c:v>18056</c:v>
                </c:pt>
                <c:pt idx="77">
                  <c:v>17842</c:v>
                </c:pt>
                <c:pt idx="78">
                  <c:v>17457</c:v>
                </c:pt>
                <c:pt idx="79">
                  <c:v>17531</c:v>
                </c:pt>
                <c:pt idx="80">
                  <c:v>17300</c:v>
                </c:pt>
                <c:pt idx="81">
                  <c:v>17250</c:v>
                </c:pt>
                <c:pt idx="82">
                  <c:v>11066</c:v>
                </c:pt>
                <c:pt idx="83">
                  <c:v>17097</c:v>
                </c:pt>
                <c:pt idx="84">
                  <c:v>17041</c:v>
                </c:pt>
                <c:pt idx="85">
                  <c:v>17029</c:v>
                </c:pt>
                <c:pt idx="86">
                  <c:v>17018</c:v>
                </c:pt>
                <c:pt idx="87">
                  <c:v>17019</c:v>
                </c:pt>
                <c:pt idx="88">
                  <c:v>16342</c:v>
                </c:pt>
                <c:pt idx="89">
                  <c:v>16180</c:v>
                </c:pt>
                <c:pt idx="90">
                  <c:v>16070</c:v>
                </c:pt>
                <c:pt idx="91">
                  <c:v>16053</c:v>
                </c:pt>
                <c:pt idx="92">
                  <c:v>15978</c:v>
                </c:pt>
                <c:pt idx="93">
                  <c:v>15924</c:v>
                </c:pt>
                <c:pt idx="94">
                  <c:v>15888</c:v>
                </c:pt>
                <c:pt idx="95">
                  <c:v>15829</c:v>
                </c:pt>
                <c:pt idx="96">
                  <c:v>15798</c:v>
                </c:pt>
                <c:pt idx="97">
                  <c:v>15749</c:v>
                </c:pt>
                <c:pt idx="98">
                  <c:v>15649</c:v>
                </c:pt>
                <c:pt idx="99">
                  <c:v>15644</c:v>
                </c:pt>
                <c:pt idx="100">
                  <c:v>15620</c:v>
                </c:pt>
                <c:pt idx="101">
                  <c:v>15905</c:v>
                </c:pt>
                <c:pt idx="102">
                  <c:v>16122</c:v>
                </c:pt>
                <c:pt idx="103">
                  <c:v>16149</c:v>
                </c:pt>
                <c:pt idx="104">
                  <c:v>16078</c:v>
                </c:pt>
                <c:pt idx="105">
                  <c:v>17381</c:v>
                </c:pt>
                <c:pt idx="106">
                  <c:v>17121</c:v>
                </c:pt>
                <c:pt idx="107">
                  <c:v>15871</c:v>
                </c:pt>
                <c:pt idx="108">
                  <c:v>15775</c:v>
                </c:pt>
                <c:pt idx="109">
                  <c:v>15700</c:v>
                </c:pt>
                <c:pt idx="110">
                  <c:v>15653</c:v>
                </c:pt>
                <c:pt idx="111">
                  <c:v>15762</c:v>
                </c:pt>
                <c:pt idx="112">
                  <c:v>15934</c:v>
                </c:pt>
                <c:pt idx="113">
                  <c:v>15877</c:v>
                </c:pt>
                <c:pt idx="114">
                  <c:v>15830</c:v>
                </c:pt>
                <c:pt idx="115">
                  <c:v>15877</c:v>
                </c:pt>
                <c:pt idx="116">
                  <c:v>15436</c:v>
                </c:pt>
                <c:pt idx="117">
                  <c:v>15991</c:v>
                </c:pt>
                <c:pt idx="118">
                  <c:v>16115</c:v>
                </c:pt>
                <c:pt idx="119">
                  <c:v>15883</c:v>
                </c:pt>
                <c:pt idx="120">
                  <c:v>16276</c:v>
                </c:pt>
                <c:pt idx="121">
                  <c:v>16180</c:v>
                </c:pt>
                <c:pt idx="122">
                  <c:v>15872</c:v>
                </c:pt>
                <c:pt idx="123">
                  <c:v>15927</c:v>
                </c:pt>
                <c:pt idx="124">
                  <c:v>15718</c:v>
                </c:pt>
                <c:pt idx="125">
                  <c:v>15487</c:v>
                </c:pt>
                <c:pt idx="126">
                  <c:v>15096</c:v>
                </c:pt>
                <c:pt idx="127">
                  <c:v>15274</c:v>
                </c:pt>
                <c:pt idx="128">
                  <c:v>15633</c:v>
                </c:pt>
                <c:pt idx="129">
                  <c:v>15852</c:v>
                </c:pt>
                <c:pt idx="130">
                  <c:v>14798</c:v>
                </c:pt>
                <c:pt idx="131">
                  <c:v>14401</c:v>
                </c:pt>
                <c:pt idx="132">
                  <c:v>14084</c:v>
                </c:pt>
                <c:pt idx="133">
                  <c:v>13486</c:v>
                </c:pt>
                <c:pt idx="134">
                  <c:v>13680</c:v>
                </c:pt>
                <c:pt idx="135">
                  <c:v>13749</c:v>
                </c:pt>
                <c:pt idx="136">
                  <c:v>13368</c:v>
                </c:pt>
                <c:pt idx="137">
                  <c:v>13330</c:v>
                </c:pt>
                <c:pt idx="138">
                  <c:v>13344</c:v>
                </c:pt>
                <c:pt idx="139">
                  <c:v>13346</c:v>
                </c:pt>
                <c:pt idx="140">
                  <c:v>13413</c:v>
                </c:pt>
                <c:pt idx="141">
                  <c:v>13388</c:v>
                </c:pt>
                <c:pt idx="142">
                  <c:v>13265</c:v>
                </c:pt>
                <c:pt idx="143">
                  <c:v>13144</c:v>
                </c:pt>
                <c:pt idx="144">
                  <c:v>13119</c:v>
                </c:pt>
                <c:pt idx="145">
                  <c:v>12943</c:v>
                </c:pt>
                <c:pt idx="146">
                  <c:v>12721</c:v>
                </c:pt>
                <c:pt idx="147">
                  <c:v>13107</c:v>
                </c:pt>
                <c:pt idx="148">
                  <c:v>12972</c:v>
                </c:pt>
                <c:pt idx="149">
                  <c:v>12879</c:v>
                </c:pt>
                <c:pt idx="150">
                  <c:v>12777</c:v>
                </c:pt>
                <c:pt idx="151">
                  <c:v>12665</c:v>
                </c:pt>
                <c:pt idx="152">
                  <c:v>12705</c:v>
                </c:pt>
                <c:pt idx="153">
                  <c:v>12924</c:v>
                </c:pt>
                <c:pt idx="154">
                  <c:v>12691</c:v>
                </c:pt>
                <c:pt idx="155">
                  <c:v>12536</c:v>
                </c:pt>
                <c:pt idx="156">
                  <c:v>12045</c:v>
                </c:pt>
              </c:numCache>
            </c:numRef>
          </c:val>
          <c:smooth val="0"/>
        </c:ser>
        <c:dLbls>
          <c:showLegendKey val="0"/>
          <c:showVal val="0"/>
          <c:showCatName val="0"/>
          <c:showSerName val="0"/>
          <c:showPercent val="0"/>
          <c:showBubbleSize val="0"/>
        </c:dLbls>
        <c:marker val="1"/>
        <c:smooth val="0"/>
        <c:axId val="-32506160"/>
        <c:axId val="-32499632"/>
      </c:lineChart>
      <c:lineChart>
        <c:grouping val="standard"/>
        <c:varyColors val="0"/>
        <c:ser>
          <c:idx val="0"/>
          <c:order val="0"/>
          <c:tx>
            <c:strRef>
              <c:f>'4B Esnaf'!$B$89</c:f>
              <c:strCache>
                <c:ptCount val="1"/>
                <c:pt idx="0">
                  <c:v>Esnaf </c:v>
                </c:pt>
              </c:strCache>
            </c:strRef>
          </c:tx>
          <c:spPr>
            <a:ln w="38100" cap="rnd">
              <a:solidFill>
                <a:srgbClr val="0070C0"/>
              </a:solidFill>
              <a:round/>
            </a:ln>
            <a:effectLst/>
          </c:spPr>
          <c:marker>
            <c:symbol val="none"/>
          </c:marker>
          <c:cat>
            <c:numRef>
              <c:f>'4B Esnaf'!$C$88:$FC$88</c:f>
              <c:numCache>
                <c:formatCode>mmm\-yy</c:formatCode>
                <c:ptCount val="157"/>
                <c:pt idx="0">
                  <c:v>39722</c:v>
                </c:pt>
                <c:pt idx="1">
                  <c:v>39753</c:v>
                </c:pt>
                <c:pt idx="2">
                  <c:v>39783</c:v>
                </c:pt>
                <c:pt idx="3">
                  <c:v>39814</c:v>
                </c:pt>
                <c:pt idx="4">
                  <c:v>39845</c:v>
                </c:pt>
                <c:pt idx="5">
                  <c:v>39873</c:v>
                </c:pt>
                <c:pt idx="6">
                  <c:v>39904</c:v>
                </c:pt>
                <c:pt idx="7">
                  <c:v>39934</c:v>
                </c:pt>
                <c:pt idx="8">
                  <c:v>39965</c:v>
                </c:pt>
                <c:pt idx="9">
                  <c:v>39995</c:v>
                </c:pt>
                <c:pt idx="10">
                  <c:v>40026</c:v>
                </c:pt>
                <c:pt idx="11">
                  <c:v>40057</c:v>
                </c:pt>
                <c:pt idx="12">
                  <c:v>40087</c:v>
                </c:pt>
                <c:pt idx="13">
                  <c:v>40118</c:v>
                </c:pt>
                <c:pt idx="14">
                  <c:v>40148</c:v>
                </c:pt>
                <c:pt idx="15">
                  <c:v>40179</c:v>
                </c:pt>
                <c:pt idx="16">
                  <c:v>40210</c:v>
                </c:pt>
                <c:pt idx="17">
                  <c:v>40238</c:v>
                </c:pt>
                <c:pt idx="18">
                  <c:v>40269</c:v>
                </c:pt>
                <c:pt idx="19">
                  <c:v>40299</c:v>
                </c:pt>
                <c:pt idx="20">
                  <c:v>40330</c:v>
                </c:pt>
                <c:pt idx="21">
                  <c:v>40360</c:v>
                </c:pt>
                <c:pt idx="22">
                  <c:v>40391</c:v>
                </c:pt>
                <c:pt idx="23">
                  <c:v>40422</c:v>
                </c:pt>
                <c:pt idx="24">
                  <c:v>40452</c:v>
                </c:pt>
                <c:pt idx="25">
                  <c:v>40483</c:v>
                </c:pt>
                <c:pt idx="26">
                  <c:v>40513</c:v>
                </c:pt>
                <c:pt idx="27">
                  <c:v>40544</c:v>
                </c:pt>
                <c:pt idx="28">
                  <c:v>40575</c:v>
                </c:pt>
                <c:pt idx="29">
                  <c:v>40603</c:v>
                </c:pt>
                <c:pt idx="30">
                  <c:v>40634</c:v>
                </c:pt>
                <c:pt idx="31">
                  <c:v>40664</c:v>
                </c:pt>
                <c:pt idx="32">
                  <c:v>40695</c:v>
                </c:pt>
                <c:pt idx="33">
                  <c:v>40725</c:v>
                </c:pt>
                <c:pt idx="34">
                  <c:v>40756</c:v>
                </c:pt>
                <c:pt idx="35">
                  <c:v>40787</c:v>
                </c:pt>
                <c:pt idx="36">
                  <c:v>40817</c:v>
                </c:pt>
                <c:pt idx="37">
                  <c:v>40848</c:v>
                </c:pt>
                <c:pt idx="38">
                  <c:v>40878</c:v>
                </c:pt>
                <c:pt idx="39">
                  <c:v>40909</c:v>
                </c:pt>
                <c:pt idx="40">
                  <c:v>40940</c:v>
                </c:pt>
                <c:pt idx="41">
                  <c:v>40969</c:v>
                </c:pt>
                <c:pt idx="42">
                  <c:v>41000</c:v>
                </c:pt>
                <c:pt idx="43">
                  <c:v>41030</c:v>
                </c:pt>
                <c:pt idx="44">
                  <c:v>41061</c:v>
                </c:pt>
                <c:pt idx="45">
                  <c:v>41091</c:v>
                </c:pt>
                <c:pt idx="46">
                  <c:v>41122</c:v>
                </c:pt>
                <c:pt idx="47">
                  <c:v>41153</c:v>
                </c:pt>
                <c:pt idx="48">
                  <c:v>41183</c:v>
                </c:pt>
                <c:pt idx="49">
                  <c:v>41214</c:v>
                </c:pt>
                <c:pt idx="50">
                  <c:v>41244</c:v>
                </c:pt>
                <c:pt idx="51">
                  <c:v>41275</c:v>
                </c:pt>
                <c:pt idx="52">
                  <c:v>41306</c:v>
                </c:pt>
                <c:pt idx="53">
                  <c:v>41334</c:v>
                </c:pt>
                <c:pt idx="54">
                  <c:v>41365</c:v>
                </c:pt>
                <c:pt idx="55">
                  <c:v>41395</c:v>
                </c:pt>
                <c:pt idx="56">
                  <c:v>41426</c:v>
                </c:pt>
                <c:pt idx="57">
                  <c:v>41456</c:v>
                </c:pt>
                <c:pt idx="58">
                  <c:v>41487</c:v>
                </c:pt>
                <c:pt idx="59">
                  <c:v>41518</c:v>
                </c:pt>
                <c:pt idx="60">
                  <c:v>41548</c:v>
                </c:pt>
                <c:pt idx="61">
                  <c:v>41579</c:v>
                </c:pt>
                <c:pt idx="62">
                  <c:v>41609</c:v>
                </c:pt>
                <c:pt idx="63">
                  <c:v>41640</c:v>
                </c:pt>
                <c:pt idx="64">
                  <c:v>41671</c:v>
                </c:pt>
                <c:pt idx="65">
                  <c:v>41699</c:v>
                </c:pt>
                <c:pt idx="66">
                  <c:v>41730</c:v>
                </c:pt>
                <c:pt idx="67">
                  <c:v>41760</c:v>
                </c:pt>
                <c:pt idx="68">
                  <c:v>41791</c:v>
                </c:pt>
                <c:pt idx="69">
                  <c:v>41821</c:v>
                </c:pt>
                <c:pt idx="70">
                  <c:v>41852</c:v>
                </c:pt>
                <c:pt idx="71">
                  <c:v>41883</c:v>
                </c:pt>
                <c:pt idx="72">
                  <c:v>41913</c:v>
                </c:pt>
                <c:pt idx="73">
                  <c:v>41944</c:v>
                </c:pt>
                <c:pt idx="74">
                  <c:v>41974</c:v>
                </c:pt>
                <c:pt idx="75">
                  <c:v>42005</c:v>
                </c:pt>
                <c:pt idx="76">
                  <c:v>42036</c:v>
                </c:pt>
                <c:pt idx="77">
                  <c:v>42064</c:v>
                </c:pt>
                <c:pt idx="78">
                  <c:v>42095</c:v>
                </c:pt>
                <c:pt idx="79">
                  <c:v>42125</c:v>
                </c:pt>
                <c:pt idx="80">
                  <c:v>42156</c:v>
                </c:pt>
                <c:pt idx="81">
                  <c:v>42186</c:v>
                </c:pt>
                <c:pt idx="82">
                  <c:v>42217</c:v>
                </c:pt>
                <c:pt idx="83">
                  <c:v>42248</c:v>
                </c:pt>
                <c:pt idx="84">
                  <c:v>42278</c:v>
                </c:pt>
                <c:pt idx="85">
                  <c:v>42309</c:v>
                </c:pt>
                <c:pt idx="86">
                  <c:v>42339</c:v>
                </c:pt>
                <c:pt idx="87">
                  <c:v>42370</c:v>
                </c:pt>
                <c:pt idx="88">
                  <c:v>42401</c:v>
                </c:pt>
                <c:pt idx="89">
                  <c:v>42430</c:v>
                </c:pt>
                <c:pt idx="90">
                  <c:v>42461</c:v>
                </c:pt>
                <c:pt idx="91">
                  <c:v>42491</c:v>
                </c:pt>
                <c:pt idx="92">
                  <c:v>42522</c:v>
                </c:pt>
                <c:pt idx="93">
                  <c:v>42552</c:v>
                </c:pt>
                <c:pt idx="94">
                  <c:v>42583</c:v>
                </c:pt>
                <c:pt idx="95">
                  <c:v>42614</c:v>
                </c:pt>
                <c:pt idx="96">
                  <c:v>42644</c:v>
                </c:pt>
                <c:pt idx="97">
                  <c:v>42675</c:v>
                </c:pt>
                <c:pt idx="98">
                  <c:v>42705</c:v>
                </c:pt>
                <c:pt idx="99">
                  <c:v>42736</c:v>
                </c:pt>
                <c:pt idx="100">
                  <c:v>42767</c:v>
                </c:pt>
                <c:pt idx="101">
                  <c:v>42795</c:v>
                </c:pt>
                <c:pt idx="102">
                  <c:v>42826</c:v>
                </c:pt>
                <c:pt idx="103">
                  <c:v>42856</c:v>
                </c:pt>
                <c:pt idx="104">
                  <c:v>42887</c:v>
                </c:pt>
                <c:pt idx="105">
                  <c:v>42917</c:v>
                </c:pt>
                <c:pt idx="106">
                  <c:v>42948</c:v>
                </c:pt>
                <c:pt idx="107">
                  <c:v>42979</c:v>
                </c:pt>
                <c:pt idx="108">
                  <c:v>43009</c:v>
                </c:pt>
                <c:pt idx="109">
                  <c:v>43040</c:v>
                </c:pt>
                <c:pt idx="110">
                  <c:v>43070</c:v>
                </c:pt>
                <c:pt idx="111">
                  <c:v>43101</c:v>
                </c:pt>
                <c:pt idx="112">
                  <c:v>43132</c:v>
                </c:pt>
                <c:pt idx="113">
                  <c:v>43160</c:v>
                </c:pt>
                <c:pt idx="114">
                  <c:v>43191</c:v>
                </c:pt>
                <c:pt idx="115">
                  <c:v>43221</c:v>
                </c:pt>
                <c:pt idx="116">
                  <c:v>43252</c:v>
                </c:pt>
                <c:pt idx="117">
                  <c:v>43282</c:v>
                </c:pt>
                <c:pt idx="118">
                  <c:v>43313</c:v>
                </c:pt>
                <c:pt idx="119">
                  <c:v>43344</c:v>
                </c:pt>
                <c:pt idx="120">
                  <c:v>43374</c:v>
                </c:pt>
                <c:pt idx="121">
                  <c:v>43405</c:v>
                </c:pt>
                <c:pt idx="122">
                  <c:v>43435</c:v>
                </c:pt>
                <c:pt idx="123">
                  <c:v>43466</c:v>
                </c:pt>
                <c:pt idx="124">
                  <c:v>43497</c:v>
                </c:pt>
                <c:pt idx="125">
                  <c:v>43525</c:v>
                </c:pt>
                <c:pt idx="126">
                  <c:v>43556</c:v>
                </c:pt>
                <c:pt idx="127">
                  <c:v>43586</c:v>
                </c:pt>
                <c:pt idx="128">
                  <c:v>43617</c:v>
                </c:pt>
                <c:pt idx="129">
                  <c:v>43647</c:v>
                </c:pt>
                <c:pt idx="130">
                  <c:v>43678</c:v>
                </c:pt>
                <c:pt idx="131">
                  <c:v>43709</c:v>
                </c:pt>
                <c:pt idx="132">
                  <c:v>43739</c:v>
                </c:pt>
                <c:pt idx="133">
                  <c:v>43770</c:v>
                </c:pt>
                <c:pt idx="134">
                  <c:v>43800</c:v>
                </c:pt>
                <c:pt idx="135">
                  <c:v>43831</c:v>
                </c:pt>
                <c:pt idx="136">
                  <c:v>43862</c:v>
                </c:pt>
                <c:pt idx="137">
                  <c:v>43891</c:v>
                </c:pt>
                <c:pt idx="138">
                  <c:v>43922</c:v>
                </c:pt>
                <c:pt idx="139">
                  <c:v>43952</c:v>
                </c:pt>
                <c:pt idx="140">
                  <c:v>43983</c:v>
                </c:pt>
                <c:pt idx="141">
                  <c:v>44013</c:v>
                </c:pt>
                <c:pt idx="142">
                  <c:v>44044</c:v>
                </c:pt>
                <c:pt idx="143">
                  <c:v>44075</c:v>
                </c:pt>
                <c:pt idx="144">
                  <c:v>44105</c:v>
                </c:pt>
                <c:pt idx="145">
                  <c:v>44136</c:v>
                </c:pt>
                <c:pt idx="146">
                  <c:v>44166</c:v>
                </c:pt>
                <c:pt idx="147">
                  <c:v>44197</c:v>
                </c:pt>
                <c:pt idx="148">
                  <c:v>44228</c:v>
                </c:pt>
                <c:pt idx="149">
                  <c:v>44256</c:v>
                </c:pt>
                <c:pt idx="150">
                  <c:v>44287</c:v>
                </c:pt>
                <c:pt idx="151">
                  <c:v>44317</c:v>
                </c:pt>
                <c:pt idx="152">
                  <c:v>44348</c:v>
                </c:pt>
                <c:pt idx="153">
                  <c:v>44378</c:v>
                </c:pt>
                <c:pt idx="154">
                  <c:v>44409</c:v>
                </c:pt>
                <c:pt idx="155">
                  <c:v>44440</c:v>
                </c:pt>
                <c:pt idx="156">
                  <c:v>44470</c:v>
                </c:pt>
              </c:numCache>
            </c:numRef>
          </c:cat>
          <c:val>
            <c:numRef>
              <c:f>'4B Esnaf'!$C$89:$FC$89</c:f>
              <c:numCache>
                <c:formatCode>#,##0</c:formatCode>
                <c:ptCount val="157"/>
                <c:pt idx="0">
                  <c:v>32762</c:v>
                </c:pt>
                <c:pt idx="1">
                  <c:v>32849</c:v>
                </c:pt>
                <c:pt idx="2">
                  <c:v>32852</c:v>
                </c:pt>
                <c:pt idx="3">
                  <c:v>32894</c:v>
                </c:pt>
                <c:pt idx="4">
                  <c:v>33135</c:v>
                </c:pt>
                <c:pt idx="5">
                  <c:v>33296</c:v>
                </c:pt>
                <c:pt idx="6">
                  <c:v>33630</c:v>
                </c:pt>
                <c:pt idx="7">
                  <c:v>33943</c:v>
                </c:pt>
                <c:pt idx="8">
                  <c:v>35727</c:v>
                </c:pt>
                <c:pt idx="9">
                  <c:v>33684</c:v>
                </c:pt>
                <c:pt idx="10">
                  <c:v>29873</c:v>
                </c:pt>
                <c:pt idx="11">
                  <c:v>31220</c:v>
                </c:pt>
                <c:pt idx="12">
                  <c:v>31314</c:v>
                </c:pt>
                <c:pt idx="13">
                  <c:v>30762</c:v>
                </c:pt>
                <c:pt idx="14">
                  <c:v>28210</c:v>
                </c:pt>
                <c:pt idx="15">
                  <c:v>28788</c:v>
                </c:pt>
                <c:pt idx="16">
                  <c:v>29173</c:v>
                </c:pt>
                <c:pt idx="17">
                  <c:v>29502</c:v>
                </c:pt>
                <c:pt idx="18">
                  <c:v>29887</c:v>
                </c:pt>
                <c:pt idx="19">
                  <c:v>30301</c:v>
                </c:pt>
                <c:pt idx="20">
                  <c:v>30469</c:v>
                </c:pt>
                <c:pt idx="21">
                  <c:v>31479.957260400435</c:v>
                </c:pt>
                <c:pt idx="22">
                  <c:v>32088.288416530559</c:v>
                </c:pt>
                <c:pt idx="23">
                  <c:v>31664.75446</c:v>
                </c:pt>
                <c:pt idx="24">
                  <c:v>32100.655802900001</c:v>
                </c:pt>
                <c:pt idx="25">
                  <c:v>32454.666802554901</c:v>
                </c:pt>
                <c:pt idx="26">
                  <c:v>33257.532169999999</c:v>
                </c:pt>
                <c:pt idx="27">
                  <c:v>33647.150848438068</c:v>
                </c:pt>
                <c:pt idx="28">
                  <c:v>34086.495525263745</c:v>
                </c:pt>
                <c:pt idx="29">
                  <c:v>34839.67757808946</c:v>
                </c:pt>
                <c:pt idx="30">
                  <c:v>35571.743221758894</c:v>
                </c:pt>
                <c:pt idx="31">
                  <c:v>35856.063679452949</c:v>
                </c:pt>
                <c:pt idx="32">
                  <c:v>36031.734684068084</c:v>
                </c:pt>
                <c:pt idx="33">
                  <c:v>36139.229142224605</c:v>
                </c:pt>
                <c:pt idx="34">
                  <c:v>36302</c:v>
                </c:pt>
                <c:pt idx="35">
                  <c:v>36081</c:v>
                </c:pt>
                <c:pt idx="36">
                  <c:v>36275</c:v>
                </c:pt>
                <c:pt idx="37">
                  <c:v>36458</c:v>
                </c:pt>
                <c:pt idx="38">
                  <c:v>36585</c:v>
                </c:pt>
                <c:pt idx="39">
                  <c:v>37188</c:v>
                </c:pt>
                <c:pt idx="40">
                  <c:v>37926</c:v>
                </c:pt>
                <c:pt idx="41">
                  <c:v>38091</c:v>
                </c:pt>
                <c:pt idx="42">
                  <c:v>38248</c:v>
                </c:pt>
                <c:pt idx="43">
                  <c:v>38604</c:v>
                </c:pt>
                <c:pt idx="44">
                  <c:v>39347</c:v>
                </c:pt>
                <c:pt idx="45">
                  <c:v>39309</c:v>
                </c:pt>
                <c:pt idx="46">
                  <c:v>39364</c:v>
                </c:pt>
                <c:pt idx="47">
                  <c:v>39545</c:v>
                </c:pt>
                <c:pt idx="48">
                  <c:v>38944</c:v>
                </c:pt>
                <c:pt idx="49">
                  <c:v>38820</c:v>
                </c:pt>
                <c:pt idx="50">
                  <c:v>38446</c:v>
                </c:pt>
                <c:pt idx="51">
                  <c:v>38658</c:v>
                </c:pt>
                <c:pt idx="52">
                  <c:v>39286.291780590633</c:v>
                </c:pt>
                <c:pt idx="53">
                  <c:v>39644</c:v>
                </c:pt>
                <c:pt idx="54">
                  <c:v>39968</c:v>
                </c:pt>
                <c:pt idx="55">
                  <c:v>40264</c:v>
                </c:pt>
                <c:pt idx="56">
                  <c:v>40508</c:v>
                </c:pt>
                <c:pt idx="57">
                  <c:v>40672</c:v>
                </c:pt>
                <c:pt idx="58">
                  <c:v>40464</c:v>
                </c:pt>
                <c:pt idx="59">
                  <c:v>40039</c:v>
                </c:pt>
                <c:pt idx="60">
                  <c:v>39730</c:v>
                </c:pt>
                <c:pt idx="61">
                  <c:v>39127</c:v>
                </c:pt>
                <c:pt idx="62">
                  <c:v>38630</c:v>
                </c:pt>
                <c:pt idx="63">
                  <c:v>38345</c:v>
                </c:pt>
                <c:pt idx="64">
                  <c:v>40397</c:v>
                </c:pt>
                <c:pt idx="65">
                  <c:v>40507</c:v>
                </c:pt>
                <c:pt idx="66">
                  <c:v>40027</c:v>
                </c:pt>
                <c:pt idx="67">
                  <c:v>40081</c:v>
                </c:pt>
                <c:pt idx="68">
                  <c:v>40097</c:v>
                </c:pt>
                <c:pt idx="69">
                  <c:v>41201</c:v>
                </c:pt>
                <c:pt idx="70">
                  <c:v>41320</c:v>
                </c:pt>
                <c:pt idx="71">
                  <c:v>41606</c:v>
                </c:pt>
                <c:pt idx="72">
                  <c:v>42234</c:v>
                </c:pt>
                <c:pt idx="73">
                  <c:v>41872</c:v>
                </c:pt>
                <c:pt idx="74">
                  <c:v>41477</c:v>
                </c:pt>
                <c:pt idx="75">
                  <c:v>41748</c:v>
                </c:pt>
                <c:pt idx="76">
                  <c:v>43053</c:v>
                </c:pt>
                <c:pt idx="77">
                  <c:v>42904</c:v>
                </c:pt>
                <c:pt idx="78">
                  <c:v>41436</c:v>
                </c:pt>
                <c:pt idx="79">
                  <c:v>42837</c:v>
                </c:pt>
                <c:pt idx="80">
                  <c:v>42386</c:v>
                </c:pt>
                <c:pt idx="81">
                  <c:v>42676</c:v>
                </c:pt>
                <c:pt idx="82">
                  <c:v>42778</c:v>
                </c:pt>
                <c:pt idx="83">
                  <c:v>43573</c:v>
                </c:pt>
                <c:pt idx="84">
                  <c:v>43494</c:v>
                </c:pt>
                <c:pt idx="85">
                  <c:v>43506</c:v>
                </c:pt>
                <c:pt idx="86">
                  <c:v>43727</c:v>
                </c:pt>
                <c:pt idx="87">
                  <c:v>43039</c:v>
                </c:pt>
                <c:pt idx="88">
                  <c:v>41839</c:v>
                </c:pt>
                <c:pt idx="89">
                  <c:v>41690</c:v>
                </c:pt>
                <c:pt idx="90">
                  <c:v>41578</c:v>
                </c:pt>
                <c:pt idx="91">
                  <c:v>41804</c:v>
                </c:pt>
                <c:pt idx="92">
                  <c:v>41836</c:v>
                </c:pt>
                <c:pt idx="93">
                  <c:v>42016</c:v>
                </c:pt>
                <c:pt idx="94">
                  <c:v>42220</c:v>
                </c:pt>
                <c:pt idx="95">
                  <c:v>42468</c:v>
                </c:pt>
                <c:pt idx="96">
                  <c:v>42622</c:v>
                </c:pt>
                <c:pt idx="97">
                  <c:v>42914</c:v>
                </c:pt>
                <c:pt idx="98">
                  <c:v>42936</c:v>
                </c:pt>
                <c:pt idx="99">
                  <c:v>37811</c:v>
                </c:pt>
                <c:pt idx="100">
                  <c:v>42748</c:v>
                </c:pt>
                <c:pt idx="101">
                  <c:v>43285</c:v>
                </c:pt>
                <c:pt idx="102">
                  <c:v>43936</c:v>
                </c:pt>
                <c:pt idx="103">
                  <c:v>44341</c:v>
                </c:pt>
                <c:pt idx="104">
                  <c:v>44730</c:v>
                </c:pt>
                <c:pt idx="105">
                  <c:v>45875</c:v>
                </c:pt>
                <c:pt idx="106">
                  <c:v>46197</c:v>
                </c:pt>
                <c:pt idx="107">
                  <c:v>44741</c:v>
                </c:pt>
                <c:pt idx="108">
                  <c:v>44796</c:v>
                </c:pt>
                <c:pt idx="109">
                  <c:v>45156</c:v>
                </c:pt>
                <c:pt idx="110">
                  <c:v>45553</c:v>
                </c:pt>
                <c:pt idx="111">
                  <c:v>45252</c:v>
                </c:pt>
                <c:pt idx="112">
                  <c:v>46665</c:v>
                </c:pt>
                <c:pt idx="113">
                  <c:v>46378</c:v>
                </c:pt>
                <c:pt idx="114">
                  <c:v>46709</c:v>
                </c:pt>
                <c:pt idx="115">
                  <c:v>46650</c:v>
                </c:pt>
                <c:pt idx="116">
                  <c:v>44828</c:v>
                </c:pt>
                <c:pt idx="117">
                  <c:v>48003</c:v>
                </c:pt>
                <c:pt idx="118">
                  <c:v>47491</c:v>
                </c:pt>
                <c:pt idx="119">
                  <c:v>47718</c:v>
                </c:pt>
                <c:pt idx="120">
                  <c:v>49618</c:v>
                </c:pt>
                <c:pt idx="121">
                  <c:v>49672</c:v>
                </c:pt>
                <c:pt idx="122">
                  <c:v>48691</c:v>
                </c:pt>
                <c:pt idx="123">
                  <c:v>47477</c:v>
                </c:pt>
                <c:pt idx="124">
                  <c:v>48321</c:v>
                </c:pt>
                <c:pt idx="125">
                  <c:v>48553</c:v>
                </c:pt>
                <c:pt idx="126">
                  <c:v>48264</c:v>
                </c:pt>
                <c:pt idx="127">
                  <c:v>49816</c:v>
                </c:pt>
                <c:pt idx="128">
                  <c:v>50709</c:v>
                </c:pt>
                <c:pt idx="129">
                  <c:v>48319</c:v>
                </c:pt>
                <c:pt idx="130">
                  <c:v>49904</c:v>
                </c:pt>
                <c:pt idx="131">
                  <c:v>50362</c:v>
                </c:pt>
                <c:pt idx="132">
                  <c:v>50019</c:v>
                </c:pt>
                <c:pt idx="133">
                  <c:v>50575</c:v>
                </c:pt>
                <c:pt idx="134">
                  <c:v>50596</c:v>
                </c:pt>
                <c:pt idx="135">
                  <c:v>50802</c:v>
                </c:pt>
                <c:pt idx="136">
                  <c:v>50998</c:v>
                </c:pt>
                <c:pt idx="137">
                  <c:v>51606</c:v>
                </c:pt>
                <c:pt idx="138">
                  <c:v>52178</c:v>
                </c:pt>
                <c:pt idx="139">
                  <c:v>52602</c:v>
                </c:pt>
                <c:pt idx="140">
                  <c:v>52912</c:v>
                </c:pt>
                <c:pt idx="141">
                  <c:v>53321</c:v>
                </c:pt>
                <c:pt idx="142">
                  <c:v>54110</c:v>
                </c:pt>
                <c:pt idx="143">
                  <c:v>54491</c:v>
                </c:pt>
                <c:pt idx="144">
                  <c:v>54888</c:v>
                </c:pt>
                <c:pt idx="145">
                  <c:v>54694</c:v>
                </c:pt>
                <c:pt idx="146">
                  <c:v>52476</c:v>
                </c:pt>
                <c:pt idx="147">
                  <c:v>55665</c:v>
                </c:pt>
                <c:pt idx="148">
                  <c:v>56367</c:v>
                </c:pt>
                <c:pt idx="149">
                  <c:v>56891</c:v>
                </c:pt>
                <c:pt idx="150">
                  <c:v>57409</c:v>
                </c:pt>
                <c:pt idx="151">
                  <c:v>56965</c:v>
                </c:pt>
                <c:pt idx="152">
                  <c:v>57876</c:v>
                </c:pt>
                <c:pt idx="153">
                  <c:v>57718</c:v>
                </c:pt>
                <c:pt idx="154">
                  <c:v>58724</c:v>
                </c:pt>
                <c:pt idx="155">
                  <c:v>59065</c:v>
                </c:pt>
                <c:pt idx="156">
                  <c:v>58966</c:v>
                </c:pt>
              </c:numCache>
            </c:numRef>
          </c:val>
          <c:smooth val="0"/>
        </c:ser>
        <c:dLbls>
          <c:showLegendKey val="0"/>
          <c:showVal val="0"/>
          <c:showCatName val="0"/>
          <c:showSerName val="0"/>
          <c:showPercent val="0"/>
          <c:showBubbleSize val="0"/>
        </c:dLbls>
        <c:upDownBars>
          <c:gapWidth val="150"/>
          <c:upBars>
            <c:spPr>
              <a:solidFill>
                <a:schemeClr val="lt1"/>
              </a:solidFill>
              <a:ln w="9525">
                <a:solidFill>
                  <a:schemeClr val="tx1">
                    <a:lumMod val="15000"/>
                    <a:lumOff val="85000"/>
                  </a:schemeClr>
                </a:solidFill>
              </a:ln>
              <a:effectLst/>
            </c:spPr>
          </c:upBars>
          <c:downBars>
            <c:spPr>
              <a:solidFill>
                <a:schemeClr val="dk1">
                  <a:lumMod val="65000"/>
                  <a:lumOff val="35000"/>
                </a:schemeClr>
              </a:solidFill>
              <a:ln w="9525">
                <a:solidFill>
                  <a:schemeClr val="tx1">
                    <a:lumMod val="65000"/>
                    <a:lumOff val="35000"/>
                  </a:schemeClr>
                </a:solidFill>
              </a:ln>
              <a:effectLst/>
            </c:spPr>
          </c:downBars>
        </c:upDownBars>
        <c:marker val="1"/>
        <c:smooth val="0"/>
        <c:axId val="-32497456"/>
        <c:axId val="-32505616"/>
      </c:lineChart>
      <c:dateAx>
        <c:axId val="-32506160"/>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2499632"/>
        <c:crosses val="autoZero"/>
        <c:auto val="1"/>
        <c:lblOffset val="100"/>
        <c:baseTimeUnit val="months"/>
      </c:dateAx>
      <c:valAx>
        <c:axId val="-32499632"/>
        <c:scaling>
          <c:orientation val="minMax"/>
          <c:max val="6000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tr-TR"/>
                  <a:t>Çiftçi</a:t>
                </a:r>
                <a:r>
                  <a:rPr lang="tr-TR" baseline="0"/>
                  <a:t> Çalışan Sayısı </a:t>
                </a:r>
                <a:endParaRPr lang="tr-T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tr-TR"/>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2506160"/>
        <c:crosses val="autoZero"/>
        <c:crossBetween val="between"/>
      </c:valAx>
      <c:valAx>
        <c:axId val="-32505616"/>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tr-TR"/>
                  <a:t>Esnaf</a:t>
                </a:r>
                <a:r>
                  <a:rPr lang="tr-TR" baseline="0"/>
                  <a:t> Çalışan Sayıs</a:t>
                </a:r>
                <a:r>
                  <a:rPr lang="tr-TR"/>
                  <a:t>ı</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tr-TR"/>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2497456"/>
        <c:crosses val="max"/>
        <c:crossBetween val="between"/>
      </c:valAx>
      <c:dateAx>
        <c:axId val="-32497456"/>
        <c:scaling>
          <c:orientation val="minMax"/>
        </c:scaling>
        <c:delete val="1"/>
        <c:axPos val="b"/>
        <c:numFmt formatCode="mmm\-yy" sourceLinked="1"/>
        <c:majorTickMark val="out"/>
        <c:minorTickMark val="none"/>
        <c:tickLblPos val="nextTo"/>
        <c:crossAx val="-32505616"/>
        <c:crosses val="autoZero"/>
        <c:auto val="1"/>
        <c:lblOffset val="100"/>
        <c:baseTimeUnit val="months"/>
      </c:dateAx>
      <c:spPr>
        <a:noFill/>
        <a:ln>
          <a:noFill/>
        </a:ln>
        <a:effectLst/>
      </c:spPr>
    </c:plotArea>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8025371828521428E-2"/>
          <c:y val="0.17997739865850101"/>
          <c:w val="0.87753018372703417"/>
          <c:h val="0.65945173519976674"/>
        </c:manualLayout>
      </c:layout>
      <c:barChart>
        <c:barDir val="col"/>
        <c:grouping val="clustered"/>
        <c:varyColors val="0"/>
        <c:ser>
          <c:idx val="0"/>
          <c:order val="0"/>
          <c:tx>
            <c:strRef>
              <c:f>'İşsizlik sigortası başvurusu'!$ES$62</c:f>
              <c:strCache>
                <c:ptCount val="1"/>
                <c:pt idx="0">
                  <c:v>işsizlik sigortası başvuru</c:v>
                </c:pt>
              </c:strCache>
            </c:strRef>
          </c:tx>
          <c:spPr>
            <a:solidFill>
              <a:srgbClr val="333399"/>
            </a:solidFill>
            <a:ln>
              <a:noFill/>
            </a:ln>
            <a:effectLst/>
          </c:spPr>
          <c:invertIfNegative val="0"/>
          <c:cat>
            <c:numRef>
              <c:f>'İşsizlik sigortası başvurusu'!$ER$63:$ER$98</c:f>
              <c:numCache>
                <c:formatCode>mmm\-yy</c:formatCode>
                <c:ptCount val="36"/>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numCache>
            </c:numRef>
          </c:cat>
          <c:val>
            <c:numRef>
              <c:f>'İşsizlik sigortası başvurusu'!$ES$63:$ES$98</c:f>
              <c:numCache>
                <c:formatCode>General</c:formatCode>
                <c:ptCount val="36"/>
                <c:pt idx="0">
                  <c:v>4654</c:v>
                </c:pt>
                <c:pt idx="1">
                  <c:v>3499</c:v>
                </c:pt>
                <c:pt idx="2">
                  <c:v>2975</c:v>
                </c:pt>
                <c:pt idx="3">
                  <c:v>2977</c:v>
                </c:pt>
                <c:pt idx="4">
                  <c:v>3327</c:v>
                </c:pt>
                <c:pt idx="5">
                  <c:v>2977</c:v>
                </c:pt>
                <c:pt idx="6">
                  <c:v>4496</c:v>
                </c:pt>
                <c:pt idx="7">
                  <c:v>2840</c:v>
                </c:pt>
                <c:pt idx="8">
                  <c:v>3238</c:v>
                </c:pt>
                <c:pt idx="9">
                  <c:v>3290</c:v>
                </c:pt>
                <c:pt idx="10">
                  <c:v>2925</c:v>
                </c:pt>
                <c:pt idx="11">
                  <c:v>3242</c:v>
                </c:pt>
                <c:pt idx="12">
                  <c:v>3662</c:v>
                </c:pt>
                <c:pt idx="13">
                  <c:v>2785</c:v>
                </c:pt>
                <c:pt idx="14">
                  <c:v>4643</c:v>
                </c:pt>
                <c:pt idx="15">
                  <c:v>8355</c:v>
                </c:pt>
                <c:pt idx="16">
                  <c:v>3480</c:v>
                </c:pt>
                <c:pt idx="17">
                  <c:v>1183</c:v>
                </c:pt>
                <c:pt idx="18">
                  <c:v>2279</c:v>
                </c:pt>
                <c:pt idx="19">
                  <c:v>1553</c:v>
                </c:pt>
                <c:pt idx="20">
                  <c:v>1740</c:v>
                </c:pt>
                <c:pt idx="21">
                  <c:v>1588</c:v>
                </c:pt>
                <c:pt idx="22">
                  <c:v>1742</c:v>
                </c:pt>
                <c:pt idx="23">
                  <c:v>2422</c:v>
                </c:pt>
                <c:pt idx="24">
                  <c:v>2242</c:v>
                </c:pt>
                <c:pt idx="25">
                  <c:v>1707</c:v>
                </c:pt>
                <c:pt idx="26">
                  <c:v>1891</c:v>
                </c:pt>
                <c:pt idx="27" formatCode="#,##0">
                  <c:v>2096</c:v>
                </c:pt>
                <c:pt idx="28" formatCode="#,##0">
                  <c:v>1969</c:v>
                </c:pt>
                <c:pt idx="29" formatCode="#,##0">
                  <c:v>2156</c:v>
                </c:pt>
                <c:pt idx="30" formatCode="#,##0">
                  <c:v>5194</c:v>
                </c:pt>
                <c:pt idx="31" formatCode="#,##0">
                  <c:v>3725</c:v>
                </c:pt>
                <c:pt idx="32" formatCode="#,##0">
                  <c:v>3456</c:v>
                </c:pt>
                <c:pt idx="33" formatCode="#,##0">
                  <c:v>3182</c:v>
                </c:pt>
                <c:pt idx="34" formatCode="#,##0">
                  <c:v>3172</c:v>
                </c:pt>
                <c:pt idx="35" formatCode="#,##0">
                  <c:v>4006</c:v>
                </c:pt>
              </c:numCache>
            </c:numRef>
          </c:val>
        </c:ser>
        <c:dLbls>
          <c:showLegendKey val="0"/>
          <c:showVal val="0"/>
          <c:showCatName val="0"/>
          <c:showSerName val="0"/>
          <c:showPercent val="0"/>
          <c:showBubbleSize val="0"/>
        </c:dLbls>
        <c:gapWidth val="150"/>
        <c:axId val="-1886317968"/>
        <c:axId val="-1886314704"/>
      </c:barChart>
      <c:lineChart>
        <c:grouping val="standard"/>
        <c:varyColors val="0"/>
        <c:ser>
          <c:idx val="1"/>
          <c:order val="1"/>
          <c:tx>
            <c:strRef>
              <c:f>'İşsizlik sigortası başvurusu'!$ET$62</c:f>
              <c:strCache>
                <c:ptCount val="1"/>
                <c:pt idx="0">
                  <c:v>işsizlik sigortası geri ödeme</c:v>
                </c:pt>
              </c:strCache>
            </c:strRef>
          </c:tx>
          <c:spPr>
            <a:ln w="28575" cap="rnd">
              <a:solidFill>
                <a:srgbClr val="FF0000"/>
              </a:solidFill>
              <a:round/>
            </a:ln>
            <a:effectLst/>
          </c:spPr>
          <c:marker>
            <c:symbol val="none"/>
          </c:marker>
          <c:cat>
            <c:numRef>
              <c:f>'İşsizlik sigortası başvurusu'!$ER$63:$ER$98</c:f>
              <c:numCache>
                <c:formatCode>mmm\-yy</c:formatCode>
                <c:ptCount val="36"/>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numCache>
            </c:numRef>
          </c:cat>
          <c:val>
            <c:numRef>
              <c:f>'İşsizlik sigortası başvurusu'!$ET$63:$ET$98</c:f>
              <c:numCache>
                <c:formatCode>General</c:formatCode>
                <c:ptCount val="36"/>
                <c:pt idx="0">
                  <c:v>2554</c:v>
                </c:pt>
                <c:pt idx="1">
                  <c:v>1888</c:v>
                </c:pt>
                <c:pt idx="2">
                  <c:v>1653</c:v>
                </c:pt>
                <c:pt idx="3">
                  <c:v>1664</c:v>
                </c:pt>
                <c:pt idx="4">
                  <c:v>1816</c:v>
                </c:pt>
                <c:pt idx="5">
                  <c:v>1607</c:v>
                </c:pt>
                <c:pt idx="6">
                  <c:v>2409</c:v>
                </c:pt>
                <c:pt idx="7">
                  <c:v>1521</c:v>
                </c:pt>
                <c:pt idx="8">
                  <c:v>1852</c:v>
                </c:pt>
                <c:pt idx="9">
                  <c:v>1881</c:v>
                </c:pt>
                <c:pt idx="10">
                  <c:v>1569</c:v>
                </c:pt>
                <c:pt idx="11">
                  <c:v>1886</c:v>
                </c:pt>
                <c:pt idx="12">
                  <c:v>2202</c:v>
                </c:pt>
                <c:pt idx="13">
                  <c:v>1513</c:v>
                </c:pt>
                <c:pt idx="14">
                  <c:v>1747</c:v>
                </c:pt>
                <c:pt idx="15">
                  <c:v>1224</c:v>
                </c:pt>
                <c:pt idx="16">
                  <c:v>167</c:v>
                </c:pt>
                <c:pt idx="17">
                  <c:v>431</c:v>
                </c:pt>
                <c:pt idx="18">
                  <c:v>635</c:v>
                </c:pt>
                <c:pt idx="19">
                  <c:v>489</c:v>
                </c:pt>
                <c:pt idx="20">
                  <c:v>692</c:v>
                </c:pt>
                <c:pt idx="21">
                  <c:v>610</c:v>
                </c:pt>
                <c:pt idx="22">
                  <c:v>647</c:v>
                </c:pt>
                <c:pt idx="23">
                  <c:v>720</c:v>
                </c:pt>
                <c:pt idx="24">
                  <c:v>711</c:v>
                </c:pt>
                <c:pt idx="25">
                  <c:v>536</c:v>
                </c:pt>
                <c:pt idx="26">
                  <c:v>661</c:v>
                </c:pt>
                <c:pt idx="27">
                  <c:v>794</c:v>
                </c:pt>
                <c:pt idx="28">
                  <c:v>600</c:v>
                </c:pt>
                <c:pt idx="29">
                  <c:v>697</c:v>
                </c:pt>
                <c:pt idx="30" formatCode="#,##0">
                  <c:v>2822</c:v>
                </c:pt>
                <c:pt idx="31" formatCode="#,##0">
                  <c:v>2013</c:v>
                </c:pt>
                <c:pt idx="32" formatCode="#,##0">
                  <c:v>1830</c:v>
                </c:pt>
                <c:pt idx="33" formatCode="#,##0">
                  <c:v>1715</c:v>
                </c:pt>
                <c:pt idx="34" formatCode="#,##0">
                  <c:v>1733</c:v>
                </c:pt>
                <c:pt idx="35" formatCode="#,##0">
                  <c:v>2271</c:v>
                </c:pt>
              </c:numCache>
            </c:numRef>
          </c:val>
          <c:smooth val="0"/>
        </c:ser>
        <c:dLbls>
          <c:showLegendKey val="0"/>
          <c:showVal val="0"/>
          <c:showCatName val="0"/>
          <c:showSerName val="0"/>
          <c:showPercent val="0"/>
          <c:showBubbleSize val="0"/>
        </c:dLbls>
        <c:marker val="1"/>
        <c:smooth val="0"/>
        <c:axId val="-2004603872"/>
        <c:axId val="-1886325040"/>
      </c:lineChart>
      <c:dateAx>
        <c:axId val="-1886317968"/>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886314704"/>
        <c:crosses val="autoZero"/>
        <c:auto val="1"/>
        <c:lblOffset val="100"/>
        <c:baseTimeUnit val="months"/>
      </c:dateAx>
      <c:valAx>
        <c:axId val="-188631470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886317968"/>
        <c:crosses val="autoZero"/>
        <c:crossBetween val="between"/>
      </c:valAx>
      <c:valAx>
        <c:axId val="-1886325040"/>
        <c:scaling>
          <c:orientation val="minMax"/>
        </c:scaling>
        <c:delete val="1"/>
        <c:axPos val="r"/>
        <c:numFmt formatCode="General" sourceLinked="1"/>
        <c:majorTickMark val="none"/>
        <c:minorTickMark val="none"/>
        <c:tickLblPos val="nextTo"/>
        <c:crossAx val="-2004603872"/>
        <c:crosses val="max"/>
        <c:crossBetween val="between"/>
      </c:valAx>
      <c:dateAx>
        <c:axId val="-2004603872"/>
        <c:scaling>
          <c:orientation val="minMax"/>
        </c:scaling>
        <c:delete val="1"/>
        <c:axPos val="b"/>
        <c:numFmt formatCode="mmm\-yy" sourceLinked="1"/>
        <c:majorTickMark val="out"/>
        <c:minorTickMark val="none"/>
        <c:tickLblPos val="nextTo"/>
        <c:crossAx val="-1886325040"/>
        <c:crosses val="autoZero"/>
        <c:auto val="1"/>
        <c:lblOffset val="100"/>
        <c:baseTimeUnit val="months"/>
      </c:date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937542961448144"/>
          <c:y val="8.0177316594907289E-2"/>
          <c:w val="0.69340980512695005"/>
          <c:h val="0.79061860199771439"/>
        </c:manualLayout>
      </c:layout>
      <c:barChart>
        <c:barDir val="col"/>
        <c:grouping val="clustered"/>
        <c:varyColors val="0"/>
        <c:ser>
          <c:idx val="0"/>
          <c:order val="0"/>
          <c:tx>
            <c:strRef>
              <c:f>'Sabit yatırım tutarı'!$A$3</c:f>
              <c:strCache>
                <c:ptCount val="1"/>
                <c:pt idx="0">
                  <c:v>Gaziantep</c:v>
                </c:pt>
              </c:strCache>
            </c:strRef>
          </c:tx>
          <c:spPr>
            <a:solidFill>
              <a:schemeClr val="tx2">
                <a:lumMod val="75000"/>
              </a:schemeClr>
            </a:solidFill>
            <a:ln>
              <a:noFill/>
            </a:ln>
            <a:effectLst/>
          </c:spPr>
          <c:invertIfNegative val="0"/>
          <c:cat>
            <c:numRef>
              <c:f>'Sabit yatırım tutarı'!$B$2:$G$2</c:f>
              <c:numCache>
                <c:formatCode>General</c:formatCode>
                <c:ptCount val="6"/>
                <c:pt idx="0">
                  <c:v>2016</c:v>
                </c:pt>
                <c:pt idx="1">
                  <c:v>2017</c:v>
                </c:pt>
                <c:pt idx="2">
                  <c:v>2018</c:v>
                </c:pt>
                <c:pt idx="3">
                  <c:v>2019</c:v>
                </c:pt>
                <c:pt idx="4">
                  <c:v>2020</c:v>
                </c:pt>
                <c:pt idx="5">
                  <c:v>2021</c:v>
                </c:pt>
              </c:numCache>
            </c:numRef>
          </c:cat>
          <c:val>
            <c:numRef>
              <c:f>'Sabit yatırım tutarı'!$B$3:$G$3</c:f>
              <c:numCache>
                <c:formatCode>General</c:formatCode>
                <c:ptCount val="6"/>
                <c:pt idx="0">
                  <c:v>2257.3659044000001</c:v>
                </c:pt>
                <c:pt idx="1">
                  <c:v>3334.4638089999985</c:v>
                </c:pt>
                <c:pt idx="2">
                  <c:v>6817.7788968199993</c:v>
                </c:pt>
                <c:pt idx="3">
                  <c:v>8499.0110433400023</c:v>
                </c:pt>
                <c:pt idx="4">
                  <c:v>13260.953624000005</c:v>
                </c:pt>
                <c:pt idx="5" formatCode="#,##0">
                  <c:v>6402</c:v>
                </c:pt>
              </c:numCache>
            </c:numRef>
          </c:val>
        </c:ser>
        <c:dLbls>
          <c:showLegendKey val="0"/>
          <c:showVal val="0"/>
          <c:showCatName val="0"/>
          <c:showSerName val="0"/>
          <c:showPercent val="0"/>
          <c:showBubbleSize val="0"/>
        </c:dLbls>
        <c:gapWidth val="219"/>
        <c:overlap val="-27"/>
        <c:axId val="-2004609312"/>
        <c:axId val="-2004608768"/>
      </c:barChart>
      <c:catAx>
        <c:axId val="-200460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2004608768"/>
        <c:crosses val="autoZero"/>
        <c:auto val="1"/>
        <c:lblAlgn val="ctr"/>
        <c:lblOffset val="100"/>
        <c:noMultiLvlLbl val="0"/>
      </c:catAx>
      <c:valAx>
        <c:axId val="-2004608768"/>
        <c:scaling>
          <c:orientation val="minMax"/>
          <c:max val="2000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2004609312"/>
        <c:crosses val="autoZero"/>
        <c:crossBetween val="between"/>
        <c:majorUnit val="5000"/>
      </c:valAx>
      <c:spPr>
        <a:noFill/>
        <a:ln w="0">
          <a:solidFill>
            <a:srgbClr val="FFFFFF"/>
          </a:solidFill>
        </a:ln>
        <a:effectLst>
          <a:softEdge rad="457200"/>
        </a:effectLst>
      </c:spPr>
    </c:plotArea>
    <c:plotVisOnly val="1"/>
    <c:dispBlanksAs val="gap"/>
    <c:showDLblsOverMax val="0"/>
  </c:chart>
  <c:spPr>
    <a:noFill/>
    <a:ln>
      <a:noFill/>
    </a:ln>
    <a:effectLst/>
  </c:spPr>
  <c:txPr>
    <a:bodyPr/>
    <a:lstStyle/>
    <a:p>
      <a:pPr>
        <a:defRPr/>
      </a:pPr>
      <a:endParaRPr lang="tr-TR"/>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692149302696057"/>
          <c:y val="4.751210783805479E-2"/>
          <c:w val="0.77395762369586174"/>
          <c:h val="0.76788117376818577"/>
        </c:manualLayout>
      </c:layout>
      <c:barChart>
        <c:barDir val="col"/>
        <c:grouping val="clustered"/>
        <c:varyColors val="0"/>
        <c:ser>
          <c:idx val="0"/>
          <c:order val="0"/>
          <c:tx>
            <c:strRef>
              <c:f>'Belge adedi'!$A$3</c:f>
              <c:strCache>
                <c:ptCount val="1"/>
                <c:pt idx="0">
                  <c:v>Gaziantep</c:v>
                </c:pt>
              </c:strCache>
            </c:strRef>
          </c:tx>
          <c:spPr>
            <a:solidFill>
              <a:srgbClr val="002060"/>
            </a:solidFill>
            <a:ln>
              <a:noFill/>
            </a:ln>
            <a:effectLst/>
          </c:spPr>
          <c:invertIfNegative val="0"/>
          <c:cat>
            <c:numRef>
              <c:f>'Belge adedi'!$B$2:$G$2</c:f>
              <c:numCache>
                <c:formatCode>General</c:formatCode>
                <c:ptCount val="6"/>
                <c:pt idx="0">
                  <c:v>2016</c:v>
                </c:pt>
                <c:pt idx="1">
                  <c:v>2017</c:v>
                </c:pt>
                <c:pt idx="2">
                  <c:v>2018</c:v>
                </c:pt>
                <c:pt idx="3">
                  <c:v>2019</c:v>
                </c:pt>
                <c:pt idx="4">
                  <c:v>2020</c:v>
                </c:pt>
                <c:pt idx="5">
                  <c:v>2021</c:v>
                </c:pt>
              </c:numCache>
            </c:numRef>
          </c:cat>
          <c:val>
            <c:numRef>
              <c:f>'Belge adedi'!$B$3:$G$3</c:f>
              <c:numCache>
                <c:formatCode>General</c:formatCode>
                <c:ptCount val="6"/>
                <c:pt idx="0">
                  <c:v>172</c:v>
                </c:pt>
                <c:pt idx="1">
                  <c:v>186</c:v>
                </c:pt>
                <c:pt idx="2">
                  <c:v>175</c:v>
                </c:pt>
                <c:pt idx="3">
                  <c:v>152</c:v>
                </c:pt>
                <c:pt idx="4">
                  <c:v>390</c:v>
                </c:pt>
                <c:pt idx="5">
                  <c:v>263</c:v>
                </c:pt>
              </c:numCache>
            </c:numRef>
          </c:val>
        </c:ser>
        <c:dLbls>
          <c:showLegendKey val="0"/>
          <c:showVal val="0"/>
          <c:showCatName val="0"/>
          <c:showSerName val="0"/>
          <c:showPercent val="0"/>
          <c:showBubbleSize val="0"/>
        </c:dLbls>
        <c:gapWidth val="219"/>
        <c:overlap val="-27"/>
        <c:axId val="-2004607680"/>
        <c:axId val="-2004607136"/>
      </c:barChart>
      <c:catAx>
        <c:axId val="-2004607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2004607136"/>
        <c:crosses val="autoZero"/>
        <c:auto val="1"/>
        <c:lblAlgn val="ctr"/>
        <c:lblOffset val="100"/>
        <c:noMultiLvlLbl val="0"/>
      </c:catAx>
      <c:valAx>
        <c:axId val="-2004607136"/>
        <c:scaling>
          <c:orientation val="minMax"/>
          <c:max val="60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20046076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tr-TR"/>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589063440976005"/>
          <c:y val="5.0654612053477058E-2"/>
          <c:w val="0.75358882015817374"/>
          <c:h val="0.84251818326526806"/>
        </c:manualLayout>
      </c:layout>
      <c:barChart>
        <c:barDir val="col"/>
        <c:grouping val="clustered"/>
        <c:varyColors val="0"/>
        <c:ser>
          <c:idx val="0"/>
          <c:order val="0"/>
          <c:tx>
            <c:strRef>
              <c:f>İstihdam!$A$3</c:f>
              <c:strCache>
                <c:ptCount val="1"/>
                <c:pt idx="0">
                  <c:v>Gaziantep</c:v>
                </c:pt>
              </c:strCache>
            </c:strRef>
          </c:tx>
          <c:spPr>
            <a:solidFill>
              <a:schemeClr val="accent1">
                <a:lumMod val="50000"/>
              </a:schemeClr>
            </a:solidFill>
            <a:ln>
              <a:noFill/>
            </a:ln>
            <a:effectLst/>
          </c:spPr>
          <c:invertIfNegative val="0"/>
          <c:cat>
            <c:numRef>
              <c:f>İstihdam!$B$2:$G$2</c:f>
              <c:numCache>
                <c:formatCode>General</c:formatCode>
                <c:ptCount val="6"/>
                <c:pt idx="0">
                  <c:v>2016</c:v>
                </c:pt>
                <c:pt idx="1">
                  <c:v>2017</c:v>
                </c:pt>
                <c:pt idx="2">
                  <c:v>2018</c:v>
                </c:pt>
                <c:pt idx="3">
                  <c:v>2019</c:v>
                </c:pt>
                <c:pt idx="4">
                  <c:v>2020</c:v>
                </c:pt>
                <c:pt idx="5">
                  <c:v>2021</c:v>
                </c:pt>
              </c:numCache>
            </c:numRef>
          </c:cat>
          <c:val>
            <c:numRef>
              <c:f>İstihdam!$B$3:$G$3</c:f>
              <c:numCache>
                <c:formatCode>General</c:formatCode>
                <c:ptCount val="6"/>
                <c:pt idx="0">
                  <c:v>3226</c:v>
                </c:pt>
                <c:pt idx="1">
                  <c:v>4420</c:v>
                </c:pt>
                <c:pt idx="2">
                  <c:v>5924</c:v>
                </c:pt>
                <c:pt idx="3">
                  <c:v>3900</c:v>
                </c:pt>
                <c:pt idx="4">
                  <c:v>8111</c:v>
                </c:pt>
                <c:pt idx="5">
                  <c:v>5328</c:v>
                </c:pt>
              </c:numCache>
            </c:numRef>
          </c:val>
        </c:ser>
        <c:dLbls>
          <c:showLegendKey val="0"/>
          <c:showVal val="0"/>
          <c:showCatName val="0"/>
          <c:showSerName val="0"/>
          <c:showPercent val="0"/>
          <c:showBubbleSize val="0"/>
        </c:dLbls>
        <c:gapWidth val="219"/>
        <c:overlap val="-27"/>
        <c:axId val="-2004606048"/>
        <c:axId val="-2004610400"/>
      </c:barChart>
      <c:catAx>
        <c:axId val="-2004606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2004610400"/>
        <c:crosses val="autoZero"/>
        <c:auto val="1"/>
        <c:lblAlgn val="ctr"/>
        <c:lblOffset val="100"/>
        <c:noMultiLvlLbl val="0"/>
      </c:catAx>
      <c:valAx>
        <c:axId val="-2004610400"/>
        <c:scaling>
          <c:orientation val="minMax"/>
          <c:max val="1400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20046060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tr-TR"/>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108976561175925"/>
          <c:y val="4.1758412942199771E-2"/>
          <c:w val="0.80942206831475905"/>
          <c:h val="0.79424233692164303"/>
        </c:manualLayout>
      </c:layout>
      <c:barChart>
        <c:barDir val="col"/>
        <c:grouping val="stacked"/>
        <c:varyColors val="0"/>
        <c:ser>
          <c:idx val="1"/>
          <c:order val="0"/>
          <c:tx>
            <c:strRef>
              <c:f>Sayfa1!$C$1</c:f>
              <c:strCache>
                <c:ptCount val="1"/>
                <c:pt idx="0">
                  <c:v>Tarım</c:v>
                </c:pt>
              </c:strCache>
            </c:strRef>
          </c:tx>
          <c:invertIfNegative val="0"/>
          <c:cat>
            <c:multiLvlStrRef>
              <c:f>Sayfa1!$A$2:$B$9</c:f>
              <c:multiLvlStrCache>
                <c:ptCount val="8"/>
                <c:lvl>
                  <c:pt idx="0">
                    <c:v>2004</c:v>
                  </c:pt>
                  <c:pt idx="1">
                    <c:v>2020</c:v>
                  </c:pt>
                  <c:pt idx="2">
                    <c:v>2004</c:v>
                  </c:pt>
                  <c:pt idx="3">
                    <c:v>2020</c:v>
                  </c:pt>
                  <c:pt idx="4">
                    <c:v>2004</c:v>
                  </c:pt>
                  <c:pt idx="5">
                    <c:v>2020</c:v>
                  </c:pt>
                  <c:pt idx="6">
                    <c:v>2004</c:v>
                  </c:pt>
                  <c:pt idx="7">
                    <c:v>2020</c:v>
                  </c:pt>
                </c:lvl>
                <c:lvl>
                  <c:pt idx="0">
                    <c:v>Gaziantep</c:v>
                  </c:pt>
                  <c:pt idx="2">
                    <c:v>Şanlıurfa</c:v>
                  </c:pt>
                  <c:pt idx="4">
                    <c:v>Adana</c:v>
                  </c:pt>
                  <c:pt idx="6">
                    <c:v>Kahramanmaraş</c:v>
                  </c:pt>
                </c:lvl>
              </c:multiLvlStrCache>
            </c:multiLvlStrRef>
          </c:cat>
          <c:val>
            <c:numRef>
              <c:f>Sayfa1!$C$2:$C$9</c:f>
              <c:numCache>
                <c:formatCode>0</c:formatCode>
                <c:ptCount val="8"/>
                <c:pt idx="0">
                  <c:v>736843</c:v>
                </c:pt>
                <c:pt idx="1">
                  <c:v>1667553</c:v>
                </c:pt>
                <c:pt idx="2">
                  <c:v>2225944</c:v>
                </c:pt>
                <c:pt idx="3">
                  <c:v>3395675</c:v>
                </c:pt>
                <c:pt idx="4">
                  <c:v>2248488</c:v>
                </c:pt>
                <c:pt idx="5">
                  <c:v>3049804</c:v>
                </c:pt>
                <c:pt idx="6">
                  <c:v>1199617</c:v>
                </c:pt>
                <c:pt idx="7">
                  <c:v>1561971</c:v>
                </c:pt>
              </c:numCache>
            </c:numRef>
          </c:val>
        </c:ser>
        <c:ser>
          <c:idx val="2"/>
          <c:order val="1"/>
          <c:tx>
            <c:strRef>
              <c:f>Sayfa1!$D$1</c:f>
              <c:strCache>
                <c:ptCount val="1"/>
                <c:pt idx="0">
                  <c:v>Sanayi</c:v>
                </c:pt>
              </c:strCache>
            </c:strRef>
          </c:tx>
          <c:invertIfNegative val="0"/>
          <c:cat>
            <c:multiLvlStrRef>
              <c:f>Sayfa1!$A$2:$B$9</c:f>
              <c:multiLvlStrCache>
                <c:ptCount val="8"/>
                <c:lvl>
                  <c:pt idx="0">
                    <c:v>2004</c:v>
                  </c:pt>
                  <c:pt idx="1">
                    <c:v>2020</c:v>
                  </c:pt>
                  <c:pt idx="2">
                    <c:v>2004</c:v>
                  </c:pt>
                  <c:pt idx="3">
                    <c:v>2020</c:v>
                  </c:pt>
                  <c:pt idx="4">
                    <c:v>2004</c:v>
                  </c:pt>
                  <c:pt idx="5">
                    <c:v>2020</c:v>
                  </c:pt>
                  <c:pt idx="6">
                    <c:v>2004</c:v>
                  </c:pt>
                  <c:pt idx="7">
                    <c:v>2020</c:v>
                  </c:pt>
                </c:lvl>
                <c:lvl>
                  <c:pt idx="0">
                    <c:v>Gaziantep</c:v>
                  </c:pt>
                  <c:pt idx="2">
                    <c:v>Şanlıurfa</c:v>
                  </c:pt>
                  <c:pt idx="4">
                    <c:v>Adana</c:v>
                  </c:pt>
                  <c:pt idx="6">
                    <c:v>Kahramanmaraş</c:v>
                  </c:pt>
                </c:lvl>
              </c:multiLvlStrCache>
            </c:multiLvlStrRef>
          </c:cat>
          <c:val>
            <c:numRef>
              <c:f>Sayfa1!$D$2:$D$9</c:f>
              <c:numCache>
                <c:formatCode>0</c:formatCode>
                <c:ptCount val="8"/>
                <c:pt idx="0">
                  <c:v>3631908</c:v>
                </c:pt>
                <c:pt idx="1">
                  <c:v>11750957</c:v>
                </c:pt>
                <c:pt idx="2">
                  <c:v>410939</c:v>
                </c:pt>
                <c:pt idx="3">
                  <c:v>1455124</c:v>
                </c:pt>
                <c:pt idx="4">
                  <c:v>2664399</c:v>
                </c:pt>
                <c:pt idx="5">
                  <c:v>7626805</c:v>
                </c:pt>
                <c:pt idx="6">
                  <c:v>2227219</c:v>
                </c:pt>
                <c:pt idx="7">
                  <c:v>4553801</c:v>
                </c:pt>
              </c:numCache>
            </c:numRef>
          </c:val>
        </c:ser>
        <c:ser>
          <c:idx val="3"/>
          <c:order val="2"/>
          <c:tx>
            <c:strRef>
              <c:f>Sayfa1!$E$1</c:f>
              <c:strCache>
                <c:ptCount val="1"/>
                <c:pt idx="0">
                  <c:v>İmalat</c:v>
                </c:pt>
              </c:strCache>
            </c:strRef>
          </c:tx>
          <c:invertIfNegative val="0"/>
          <c:cat>
            <c:multiLvlStrRef>
              <c:f>Sayfa1!$A$2:$B$9</c:f>
              <c:multiLvlStrCache>
                <c:ptCount val="8"/>
                <c:lvl>
                  <c:pt idx="0">
                    <c:v>2004</c:v>
                  </c:pt>
                  <c:pt idx="1">
                    <c:v>2020</c:v>
                  </c:pt>
                  <c:pt idx="2">
                    <c:v>2004</c:v>
                  </c:pt>
                  <c:pt idx="3">
                    <c:v>2020</c:v>
                  </c:pt>
                  <c:pt idx="4">
                    <c:v>2004</c:v>
                  </c:pt>
                  <c:pt idx="5">
                    <c:v>2020</c:v>
                  </c:pt>
                  <c:pt idx="6">
                    <c:v>2004</c:v>
                  </c:pt>
                  <c:pt idx="7">
                    <c:v>2020</c:v>
                  </c:pt>
                </c:lvl>
                <c:lvl>
                  <c:pt idx="0">
                    <c:v>Gaziantep</c:v>
                  </c:pt>
                  <c:pt idx="2">
                    <c:v>Şanlıurfa</c:v>
                  </c:pt>
                  <c:pt idx="4">
                    <c:v>Adana</c:v>
                  </c:pt>
                  <c:pt idx="6">
                    <c:v>Kahramanmaraş</c:v>
                  </c:pt>
                </c:lvl>
              </c:multiLvlStrCache>
            </c:multiLvlStrRef>
          </c:cat>
          <c:val>
            <c:numRef>
              <c:f>Sayfa1!$E$2:$E$9</c:f>
              <c:numCache>
                <c:formatCode>0</c:formatCode>
                <c:ptCount val="8"/>
                <c:pt idx="0">
                  <c:v>3394099</c:v>
                </c:pt>
                <c:pt idx="1">
                  <c:v>11035629</c:v>
                </c:pt>
                <c:pt idx="2">
                  <c:v>280643</c:v>
                </c:pt>
                <c:pt idx="3">
                  <c:v>870632</c:v>
                </c:pt>
                <c:pt idx="4">
                  <c:v>2097162</c:v>
                </c:pt>
                <c:pt idx="5">
                  <c:v>5876041</c:v>
                </c:pt>
                <c:pt idx="6">
                  <c:v>1398289</c:v>
                </c:pt>
                <c:pt idx="7">
                  <c:v>3407819</c:v>
                </c:pt>
              </c:numCache>
            </c:numRef>
          </c:val>
        </c:ser>
        <c:ser>
          <c:idx val="4"/>
          <c:order val="3"/>
          <c:tx>
            <c:strRef>
              <c:f>Sayfa1!$F$1</c:f>
              <c:strCache>
                <c:ptCount val="1"/>
                <c:pt idx="0">
                  <c:v>İnşaat</c:v>
                </c:pt>
              </c:strCache>
            </c:strRef>
          </c:tx>
          <c:invertIfNegative val="0"/>
          <c:cat>
            <c:multiLvlStrRef>
              <c:f>Sayfa1!$A$2:$B$9</c:f>
              <c:multiLvlStrCache>
                <c:ptCount val="8"/>
                <c:lvl>
                  <c:pt idx="0">
                    <c:v>2004</c:v>
                  </c:pt>
                  <c:pt idx="1">
                    <c:v>2020</c:v>
                  </c:pt>
                  <c:pt idx="2">
                    <c:v>2004</c:v>
                  </c:pt>
                  <c:pt idx="3">
                    <c:v>2020</c:v>
                  </c:pt>
                  <c:pt idx="4">
                    <c:v>2004</c:v>
                  </c:pt>
                  <c:pt idx="5">
                    <c:v>2020</c:v>
                  </c:pt>
                  <c:pt idx="6">
                    <c:v>2004</c:v>
                  </c:pt>
                  <c:pt idx="7">
                    <c:v>2020</c:v>
                  </c:pt>
                </c:lvl>
                <c:lvl>
                  <c:pt idx="0">
                    <c:v>Gaziantep</c:v>
                  </c:pt>
                  <c:pt idx="2">
                    <c:v>Şanlıurfa</c:v>
                  </c:pt>
                  <c:pt idx="4">
                    <c:v>Adana</c:v>
                  </c:pt>
                  <c:pt idx="6">
                    <c:v>Kahramanmaraş</c:v>
                  </c:pt>
                </c:lvl>
              </c:multiLvlStrCache>
            </c:multiLvlStrRef>
          </c:cat>
          <c:val>
            <c:numRef>
              <c:f>Sayfa1!$F$2:$F$9</c:f>
              <c:numCache>
                <c:formatCode>0</c:formatCode>
                <c:ptCount val="8"/>
                <c:pt idx="0">
                  <c:v>1395579</c:v>
                </c:pt>
                <c:pt idx="1">
                  <c:v>4070626</c:v>
                </c:pt>
                <c:pt idx="2">
                  <c:v>1308903</c:v>
                </c:pt>
                <c:pt idx="3">
                  <c:v>1911728</c:v>
                </c:pt>
                <c:pt idx="4">
                  <c:v>2161616</c:v>
                </c:pt>
                <c:pt idx="5">
                  <c:v>4188894</c:v>
                </c:pt>
                <c:pt idx="6">
                  <c:v>1129155</c:v>
                </c:pt>
                <c:pt idx="7">
                  <c:v>2668156</c:v>
                </c:pt>
              </c:numCache>
            </c:numRef>
          </c:val>
        </c:ser>
        <c:ser>
          <c:idx val="5"/>
          <c:order val="4"/>
          <c:tx>
            <c:strRef>
              <c:f>Sayfa1!$G$1</c:f>
              <c:strCache>
                <c:ptCount val="1"/>
                <c:pt idx="0">
                  <c:v>Hizmetler</c:v>
                </c:pt>
              </c:strCache>
            </c:strRef>
          </c:tx>
          <c:invertIfNegative val="0"/>
          <c:cat>
            <c:multiLvlStrRef>
              <c:f>Sayfa1!$A$2:$B$9</c:f>
              <c:multiLvlStrCache>
                <c:ptCount val="8"/>
                <c:lvl>
                  <c:pt idx="0">
                    <c:v>2004</c:v>
                  </c:pt>
                  <c:pt idx="1">
                    <c:v>2020</c:v>
                  </c:pt>
                  <c:pt idx="2">
                    <c:v>2004</c:v>
                  </c:pt>
                  <c:pt idx="3">
                    <c:v>2020</c:v>
                  </c:pt>
                  <c:pt idx="4">
                    <c:v>2004</c:v>
                  </c:pt>
                  <c:pt idx="5">
                    <c:v>2020</c:v>
                  </c:pt>
                  <c:pt idx="6">
                    <c:v>2004</c:v>
                  </c:pt>
                  <c:pt idx="7">
                    <c:v>2020</c:v>
                  </c:pt>
                </c:lvl>
                <c:lvl>
                  <c:pt idx="0">
                    <c:v>Gaziantep</c:v>
                  </c:pt>
                  <c:pt idx="2">
                    <c:v>Şanlıurfa</c:v>
                  </c:pt>
                  <c:pt idx="4">
                    <c:v>Adana</c:v>
                  </c:pt>
                  <c:pt idx="6">
                    <c:v>Kahramanmaraş</c:v>
                  </c:pt>
                </c:lvl>
              </c:multiLvlStrCache>
            </c:multiLvlStrRef>
          </c:cat>
          <c:val>
            <c:numRef>
              <c:f>Sayfa1!$G$2:$G$9</c:f>
              <c:numCache>
                <c:formatCode>0</c:formatCode>
                <c:ptCount val="8"/>
                <c:pt idx="0">
                  <c:v>2907357</c:v>
                </c:pt>
                <c:pt idx="1">
                  <c:v>7282585</c:v>
                </c:pt>
                <c:pt idx="2">
                  <c:v>1367364</c:v>
                </c:pt>
                <c:pt idx="3">
                  <c:v>2911312</c:v>
                </c:pt>
                <c:pt idx="4">
                  <c:v>4866855</c:v>
                </c:pt>
                <c:pt idx="5">
                  <c:v>9485637</c:v>
                </c:pt>
                <c:pt idx="6">
                  <c:v>1039131</c:v>
                </c:pt>
                <c:pt idx="7">
                  <c:v>2225325</c:v>
                </c:pt>
              </c:numCache>
            </c:numRef>
          </c:val>
        </c:ser>
        <c:ser>
          <c:idx val="6"/>
          <c:order val="5"/>
          <c:tx>
            <c:strRef>
              <c:f>Sayfa1!$H$1</c:f>
              <c:strCache>
                <c:ptCount val="1"/>
                <c:pt idx="0">
                  <c:v>Bilgi ve iletişim</c:v>
                </c:pt>
              </c:strCache>
            </c:strRef>
          </c:tx>
          <c:invertIfNegative val="0"/>
          <c:cat>
            <c:multiLvlStrRef>
              <c:f>Sayfa1!$A$2:$B$9</c:f>
              <c:multiLvlStrCache>
                <c:ptCount val="8"/>
                <c:lvl>
                  <c:pt idx="0">
                    <c:v>2004</c:v>
                  </c:pt>
                  <c:pt idx="1">
                    <c:v>2020</c:v>
                  </c:pt>
                  <c:pt idx="2">
                    <c:v>2004</c:v>
                  </c:pt>
                  <c:pt idx="3">
                    <c:v>2020</c:v>
                  </c:pt>
                  <c:pt idx="4">
                    <c:v>2004</c:v>
                  </c:pt>
                  <c:pt idx="5">
                    <c:v>2020</c:v>
                  </c:pt>
                  <c:pt idx="6">
                    <c:v>2004</c:v>
                  </c:pt>
                  <c:pt idx="7">
                    <c:v>2020</c:v>
                  </c:pt>
                </c:lvl>
                <c:lvl>
                  <c:pt idx="0">
                    <c:v>Gaziantep</c:v>
                  </c:pt>
                  <c:pt idx="2">
                    <c:v>Şanlıurfa</c:v>
                  </c:pt>
                  <c:pt idx="4">
                    <c:v>Adana</c:v>
                  </c:pt>
                  <c:pt idx="6">
                    <c:v>Kahramanmaraş</c:v>
                  </c:pt>
                </c:lvl>
              </c:multiLvlStrCache>
            </c:multiLvlStrRef>
          </c:cat>
          <c:val>
            <c:numRef>
              <c:f>Sayfa1!$H$2:$H$9</c:f>
              <c:numCache>
                <c:formatCode>0</c:formatCode>
                <c:ptCount val="8"/>
                <c:pt idx="0">
                  <c:v>110132</c:v>
                </c:pt>
                <c:pt idx="1">
                  <c:v>133290</c:v>
                </c:pt>
                <c:pt idx="2">
                  <c:v>83862</c:v>
                </c:pt>
                <c:pt idx="3">
                  <c:v>68177</c:v>
                </c:pt>
                <c:pt idx="4">
                  <c:v>248406</c:v>
                </c:pt>
                <c:pt idx="5">
                  <c:v>520755</c:v>
                </c:pt>
                <c:pt idx="6">
                  <c:v>51896</c:v>
                </c:pt>
                <c:pt idx="7">
                  <c:v>85602</c:v>
                </c:pt>
              </c:numCache>
            </c:numRef>
          </c:val>
        </c:ser>
        <c:ser>
          <c:idx val="7"/>
          <c:order val="6"/>
          <c:tx>
            <c:strRef>
              <c:f>Sayfa1!$I$1</c:f>
              <c:strCache>
                <c:ptCount val="1"/>
                <c:pt idx="0">
                  <c:v>Finans ve sigortacılık</c:v>
                </c:pt>
              </c:strCache>
            </c:strRef>
          </c:tx>
          <c:invertIfNegative val="0"/>
          <c:cat>
            <c:multiLvlStrRef>
              <c:f>Sayfa1!$A$2:$B$9</c:f>
              <c:multiLvlStrCache>
                <c:ptCount val="8"/>
                <c:lvl>
                  <c:pt idx="0">
                    <c:v>2004</c:v>
                  </c:pt>
                  <c:pt idx="1">
                    <c:v>2020</c:v>
                  </c:pt>
                  <c:pt idx="2">
                    <c:v>2004</c:v>
                  </c:pt>
                  <c:pt idx="3">
                    <c:v>2020</c:v>
                  </c:pt>
                  <c:pt idx="4">
                    <c:v>2004</c:v>
                  </c:pt>
                  <c:pt idx="5">
                    <c:v>2020</c:v>
                  </c:pt>
                  <c:pt idx="6">
                    <c:v>2004</c:v>
                  </c:pt>
                  <c:pt idx="7">
                    <c:v>2020</c:v>
                  </c:pt>
                </c:lvl>
                <c:lvl>
                  <c:pt idx="0">
                    <c:v>Gaziantep</c:v>
                  </c:pt>
                  <c:pt idx="2">
                    <c:v>Şanlıurfa</c:v>
                  </c:pt>
                  <c:pt idx="4">
                    <c:v>Adana</c:v>
                  </c:pt>
                  <c:pt idx="6">
                    <c:v>Kahramanmaraş</c:v>
                  </c:pt>
                </c:lvl>
              </c:multiLvlStrCache>
            </c:multiLvlStrRef>
          </c:cat>
          <c:val>
            <c:numRef>
              <c:f>Sayfa1!$I$2:$I$9</c:f>
              <c:numCache>
                <c:formatCode>0</c:formatCode>
                <c:ptCount val="8"/>
                <c:pt idx="0">
                  <c:v>157132</c:v>
                </c:pt>
                <c:pt idx="1">
                  <c:v>864331</c:v>
                </c:pt>
                <c:pt idx="2">
                  <c:v>52524</c:v>
                </c:pt>
                <c:pt idx="3">
                  <c:v>295617</c:v>
                </c:pt>
                <c:pt idx="4">
                  <c:v>372823</c:v>
                </c:pt>
                <c:pt idx="5">
                  <c:v>1405085</c:v>
                </c:pt>
                <c:pt idx="6">
                  <c:v>66962</c:v>
                </c:pt>
                <c:pt idx="7">
                  <c:v>315653</c:v>
                </c:pt>
              </c:numCache>
            </c:numRef>
          </c:val>
        </c:ser>
        <c:dLbls>
          <c:showLegendKey val="0"/>
          <c:showVal val="0"/>
          <c:showCatName val="0"/>
          <c:showSerName val="0"/>
          <c:showPercent val="0"/>
          <c:showBubbleSize val="0"/>
        </c:dLbls>
        <c:gapWidth val="55"/>
        <c:overlap val="100"/>
        <c:axId val="-2004609856"/>
        <c:axId val="-2004606592"/>
      </c:barChart>
      <c:catAx>
        <c:axId val="-2004609856"/>
        <c:scaling>
          <c:orientation val="minMax"/>
        </c:scaling>
        <c:delete val="0"/>
        <c:axPos val="b"/>
        <c:numFmt formatCode="General" sourceLinked="1"/>
        <c:majorTickMark val="none"/>
        <c:minorTickMark val="none"/>
        <c:tickLblPos val="nextTo"/>
        <c:crossAx val="-2004606592"/>
        <c:crosses val="autoZero"/>
        <c:auto val="1"/>
        <c:lblAlgn val="ctr"/>
        <c:lblOffset val="100"/>
        <c:noMultiLvlLbl val="0"/>
      </c:catAx>
      <c:valAx>
        <c:axId val="-2004606592"/>
        <c:scaling>
          <c:orientation val="minMax"/>
        </c:scaling>
        <c:delete val="0"/>
        <c:axPos val="l"/>
        <c:majorGridlines/>
        <c:numFmt formatCode="0" sourceLinked="1"/>
        <c:majorTickMark val="none"/>
        <c:minorTickMark val="none"/>
        <c:tickLblPos val="nextTo"/>
        <c:crossAx val="-2004609856"/>
        <c:crosses val="autoZero"/>
        <c:crossBetween val="between"/>
      </c:valAx>
    </c:plotArea>
    <c:legend>
      <c:legendPos val="r"/>
      <c:layout>
        <c:manualLayout>
          <c:xMode val="edge"/>
          <c:yMode val="edge"/>
          <c:x val="0.29595104276886852"/>
          <c:y val="2.8762846082746211E-2"/>
          <c:w val="0.66681800900541888"/>
          <c:h val="0.14886840748406763"/>
        </c:manualLayout>
      </c:layout>
      <c:overlay val="0"/>
    </c:legend>
    <c:plotVisOnly val="1"/>
    <c:dispBlanksAs val="gap"/>
    <c:showDLblsOverMax val="0"/>
  </c:chart>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'İşlenen tarım alanı'!$A$94</c:f>
              <c:strCache>
                <c:ptCount val="1"/>
                <c:pt idx="0">
                  <c:v>Adana</c:v>
                </c:pt>
              </c:strCache>
            </c:strRef>
          </c:tx>
          <c:marker>
            <c:symbol val="none"/>
          </c:marker>
          <c:cat>
            <c:strRef>
              <c:f>'İşlenen tarım alanı'!$B$93:$R$93</c:f>
              <c:strCach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strCache>
            </c:strRef>
          </c:cat>
          <c:val>
            <c:numRef>
              <c:f>'İşlenen tarım alanı'!$B$94:$R$94</c:f>
              <c:numCache>
                <c:formatCode>#,##0</c:formatCode>
                <c:ptCount val="17"/>
                <c:pt idx="0">
                  <c:v>551656</c:v>
                </c:pt>
                <c:pt idx="1">
                  <c:v>549124</c:v>
                </c:pt>
                <c:pt idx="2">
                  <c:v>513934</c:v>
                </c:pt>
                <c:pt idx="3">
                  <c:v>503405</c:v>
                </c:pt>
                <c:pt idx="4">
                  <c:v>501884</c:v>
                </c:pt>
                <c:pt idx="5">
                  <c:v>506801</c:v>
                </c:pt>
                <c:pt idx="6">
                  <c:v>492374</c:v>
                </c:pt>
                <c:pt idx="7">
                  <c:v>435794</c:v>
                </c:pt>
                <c:pt idx="8">
                  <c:v>418449</c:v>
                </c:pt>
                <c:pt idx="9">
                  <c:v>409053</c:v>
                </c:pt>
                <c:pt idx="10">
                  <c:v>430698</c:v>
                </c:pt>
                <c:pt idx="11">
                  <c:v>421460</c:v>
                </c:pt>
                <c:pt idx="12">
                  <c:v>423036</c:v>
                </c:pt>
                <c:pt idx="13">
                  <c:v>427031</c:v>
                </c:pt>
                <c:pt idx="14">
                  <c:v>411390</c:v>
                </c:pt>
                <c:pt idx="15">
                  <c:v>398199</c:v>
                </c:pt>
                <c:pt idx="16">
                  <c:v>397801</c:v>
                </c:pt>
              </c:numCache>
            </c:numRef>
          </c:val>
          <c:smooth val="0"/>
        </c:ser>
        <c:ser>
          <c:idx val="1"/>
          <c:order val="1"/>
          <c:tx>
            <c:strRef>
              <c:f>'İşlenen tarım alanı'!$A$95</c:f>
              <c:strCache>
                <c:ptCount val="1"/>
                <c:pt idx="0">
                  <c:v>Gaziantep</c:v>
                </c:pt>
              </c:strCache>
            </c:strRef>
          </c:tx>
          <c:marker>
            <c:symbol val="none"/>
          </c:marker>
          <c:cat>
            <c:strRef>
              <c:f>'İşlenen tarım alanı'!$B$93:$R$93</c:f>
              <c:strCach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strCache>
            </c:strRef>
          </c:cat>
          <c:val>
            <c:numRef>
              <c:f>'İşlenen tarım alanı'!$B$95:$R$95</c:f>
              <c:numCache>
                <c:formatCode>#,##0</c:formatCode>
                <c:ptCount val="17"/>
                <c:pt idx="0">
                  <c:v>221715</c:v>
                </c:pt>
                <c:pt idx="1">
                  <c:v>215012</c:v>
                </c:pt>
                <c:pt idx="2">
                  <c:v>202041</c:v>
                </c:pt>
                <c:pt idx="3">
                  <c:v>200985</c:v>
                </c:pt>
                <c:pt idx="4">
                  <c:v>170893</c:v>
                </c:pt>
                <c:pt idx="5">
                  <c:v>165118</c:v>
                </c:pt>
                <c:pt idx="6">
                  <c:v>160499</c:v>
                </c:pt>
                <c:pt idx="7">
                  <c:v>159053</c:v>
                </c:pt>
                <c:pt idx="8">
                  <c:v>163603</c:v>
                </c:pt>
                <c:pt idx="9">
                  <c:v>160799</c:v>
                </c:pt>
                <c:pt idx="10">
                  <c:v>161273</c:v>
                </c:pt>
                <c:pt idx="11">
                  <c:v>158068</c:v>
                </c:pt>
                <c:pt idx="12">
                  <c:v>149660</c:v>
                </c:pt>
                <c:pt idx="13">
                  <c:v>143468</c:v>
                </c:pt>
                <c:pt idx="14">
                  <c:v>135312</c:v>
                </c:pt>
                <c:pt idx="15">
                  <c:v>132044</c:v>
                </c:pt>
                <c:pt idx="16">
                  <c:v>132392</c:v>
                </c:pt>
              </c:numCache>
            </c:numRef>
          </c:val>
          <c:smooth val="0"/>
        </c:ser>
        <c:ser>
          <c:idx val="2"/>
          <c:order val="2"/>
          <c:tx>
            <c:strRef>
              <c:f>'İşlenen tarım alanı'!$A$96</c:f>
              <c:strCache>
                <c:ptCount val="1"/>
                <c:pt idx="0">
                  <c:v>Kahramanmaraş</c:v>
                </c:pt>
              </c:strCache>
            </c:strRef>
          </c:tx>
          <c:marker>
            <c:symbol val="none"/>
          </c:marker>
          <c:cat>
            <c:strRef>
              <c:f>'İşlenen tarım alanı'!$B$93:$R$93</c:f>
              <c:strCach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strCache>
            </c:strRef>
          </c:cat>
          <c:val>
            <c:numRef>
              <c:f>'İşlenen tarım alanı'!$B$96:$R$96</c:f>
              <c:numCache>
                <c:formatCode>#,##0</c:formatCode>
                <c:ptCount val="17"/>
                <c:pt idx="0">
                  <c:v>393701</c:v>
                </c:pt>
                <c:pt idx="1">
                  <c:v>370730</c:v>
                </c:pt>
                <c:pt idx="2">
                  <c:v>349037</c:v>
                </c:pt>
                <c:pt idx="3">
                  <c:v>330734</c:v>
                </c:pt>
                <c:pt idx="4">
                  <c:v>314578</c:v>
                </c:pt>
                <c:pt idx="5">
                  <c:v>296323</c:v>
                </c:pt>
                <c:pt idx="6">
                  <c:v>299915</c:v>
                </c:pt>
                <c:pt idx="7">
                  <c:v>310472</c:v>
                </c:pt>
                <c:pt idx="8">
                  <c:v>255652</c:v>
                </c:pt>
                <c:pt idx="9">
                  <c:v>287209</c:v>
                </c:pt>
                <c:pt idx="10">
                  <c:v>296966</c:v>
                </c:pt>
                <c:pt idx="11">
                  <c:v>291688</c:v>
                </c:pt>
                <c:pt idx="12">
                  <c:v>288430</c:v>
                </c:pt>
                <c:pt idx="13">
                  <c:v>290926</c:v>
                </c:pt>
                <c:pt idx="14">
                  <c:v>300012</c:v>
                </c:pt>
                <c:pt idx="15">
                  <c:v>291789</c:v>
                </c:pt>
                <c:pt idx="16">
                  <c:v>296814</c:v>
                </c:pt>
              </c:numCache>
            </c:numRef>
          </c:val>
          <c:smooth val="0"/>
        </c:ser>
        <c:ser>
          <c:idx val="3"/>
          <c:order val="3"/>
          <c:tx>
            <c:strRef>
              <c:f>'İşlenen tarım alanı'!$A$97</c:f>
              <c:strCache>
                <c:ptCount val="1"/>
                <c:pt idx="0">
                  <c:v>Şanlıurfa</c:v>
                </c:pt>
              </c:strCache>
            </c:strRef>
          </c:tx>
          <c:marker>
            <c:symbol val="none"/>
          </c:marker>
          <c:cat>
            <c:strRef>
              <c:f>'İşlenen tarım alanı'!$B$93:$R$93</c:f>
              <c:strCach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strCache>
            </c:strRef>
          </c:cat>
          <c:val>
            <c:numRef>
              <c:f>'İşlenen tarım alanı'!$B$97:$R$97</c:f>
              <c:numCache>
                <c:formatCode>#,##0</c:formatCode>
                <c:ptCount val="17"/>
                <c:pt idx="0">
                  <c:v>1092075</c:v>
                </c:pt>
                <c:pt idx="1">
                  <c:v>1081280</c:v>
                </c:pt>
                <c:pt idx="2">
                  <c:v>1041997</c:v>
                </c:pt>
                <c:pt idx="3">
                  <c:v>1019174</c:v>
                </c:pt>
                <c:pt idx="4">
                  <c:v>1039815</c:v>
                </c:pt>
                <c:pt idx="5">
                  <c:v>1078246</c:v>
                </c:pt>
                <c:pt idx="6">
                  <c:v>1155384</c:v>
                </c:pt>
                <c:pt idx="7">
                  <c:v>1033697</c:v>
                </c:pt>
                <c:pt idx="8">
                  <c:v>957294</c:v>
                </c:pt>
                <c:pt idx="9">
                  <c:v>1105240</c:v>
                </c:pt>
                <c:pt idx="10">
                  <c:v>1066906</c:v>
                </c:pt>
                <c:pt idx="11">
                  <c:v>1058443</c:v>
                </c:pt>
                <c:pt idx="12">
                  <c:v>1014279</c:v>
                </c:pt>
                <c:pt idx="13">
                  <c:v>964535</c:v>
                </c:pt>
                <c:pt idx="14">
                  <c:v>897014</c:v>
                </c:pt>
                <c:pt idx="15">
                  <c:v>912439</c:v>
                </c:pt>
                <c:pt idx="16">
                  <c:v>884358</c:v>
                </c:pt>
              </c:numCache>
            </c:numRef>
          </c:val>
          <c:smooth val="0"/>
        </c:ser>
        <c:dLbls>
          <c:showLegendKey val="0"/>
          <c:showVal val="0"/>
          <c:showCatName val="0"/>
          <c:showSerName val="0"/>
          <c:showPercent val="0"/>
          <c:showBubbleSize val="0"/>
        </c:dLbls>
        <c:smooth val="0"/>
        <c:axId val="-2004610944"/>
        <c:axId val="-2004604960"/>
      </c:lineChart>
      <c:catAx>
        <c:axId val="-2004610944"/>
        <c:scaling>
          <c:orientation val="minMax"/>
        </c:scaling>
        <c:delete val="0"/>
        <c:axPos val="b"/>
        <c:numFmt formatCode="General" sourceLinked="0"/>
        <c:majorTickMark val="out"/>
        <c:minorTickMark val="none"/>
        <c:tickLblPos val="nextTo"/>
        <c:crossAx val="-2004604960"/>
        <c:crosses val="autoZero"/>
        <c:auto val="1"/>
        <c:lblAlgn val="ctr"/>
        <c:lblOffset val="100"/>
        <c:noMultiLvlLbl val="0"/>
      </c:catAx>
      <c:valAx>
        <c:axId val="-2004604960"/>
        <c:scaling>
          <c:orientation val="minMax"/>
        </c:scaling>
        <c:delete val="0"/>
        <c:axPos val="l"/>
        <c:majorGridlines/>
        <c:numFmt formatCode="#,##0" sourceLinked="1"/>
        <c:majorTickMark val="out"/>
        <c:minorTickMark val="none"/>
        <c:tickLblPos val="nextTo"/>
        <c:crossAx val="-2004610944"/>
        <c:crosses val="autoZero"/>
        <c:crossBetween val="between"/>
      </c:valAx>
      <c:spPr>
        <a:noFill/>
        <a:ln w="25400">
          <a:noFill/>
        </a:ln>
      </c:spPr>
    </c:plotArea>
    <c:legend>
      <c:legendPos val="r"/>
      <c:overlay val="0"/>
    </c:legend>
    <c:plotVisOnly val="1"/>
    <c:dispBlanksAs val="gap"/>
    <c:showDLblsOverMax val="0"/>
  </c:chart>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sz="1800" b="1">
                <a:solidFill>
                  <a:schemeClr val="tx1"/>
                </a:solidFill>
              </a:rPr>
              <a:t>Lisanslı</a:t>
            </a:r>
            <a:r>
              <a:rPr lang="tr-TR" sz="1800" b="1" baseline="0">
                <a:solidFill>
                  <a:schemeClr val="tx1"/>
                </a:solidFill>
              </a:rPr>
              <a:t> Elektrik Üretimi</a:t>
            </a:r>
            <a:endParaRPr lang="tr-TR" sz="1800" b="1">
              <a:solidFill>
                <a:schemeClr val="tx1"/>
              </a:solidFill>
            </a:endParaRPr>
          </a:p>
        </c:rich>
      </c:tx>
      <c:layout>
        <c:manualLayout>
          <c:xMode val="edge"/>
          <c:yMode val="edge"/>
          <c:x val="0.38181233595800523"/>
          <c:y val="2.777777777777777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'Lisanslı elektrik üretimi'!$B$2</c:f>
              <c:strCache>
                <c:ptCount val="1"/>
                <c:pt idx="0">
                  <c:v>Üretim (GWh)</c:v>
                </c:pt>
              </c:strCache>
            </c:strRef>
          </c:tx>
          <c:spPr>
            <a:solidFill>
              <a:schemeClr val="accent1"/>
            </a:solidFill>
            <a:ln>
              <a:noFill/>
            </a:ln>
            <a:effectLst/>
          </c:spPr>
          <c:invertIfNegative val="0"/>
          <c:cat>
            <c:strRef>
              <c:f>'Lisanslı elektrik üretimi'!$A$3:$A$7</c:f>
              <c:strCache>
                <c:ptCount val="5"/>
                <c:pt idx="0">
                  <c:v>ADANA</c:v>
                </c:pt>
                <c:pt idx="1">
                  <c:v>ŞANLIURFA</c:v>
                </c:pt>
                <c:pt idx="2">
                  <c:v>KAHRAMANMARAŞ</c:v>
                </c:pt>
                <c:pt idx="3">
                  <c:v>İSTANBUL</c:v>
                </c:pt>
                <c:pt idx="4">
                  <c:v>GAZİANTEP</c:v>
                </c:pt>
              </c:strCache>
            </c:strRef>
          </c:cat>
          <c:val>
            <c:numRef>
              <c:f>'Lisanslı elektrik üretimi'!$B$3:$B$7</c:f>
              <c:numCache>
                <c:formatCode>#,##0.00</c:formatCode>
                <c:ptCount val="5"/>
                <c:pt idx="0">
                  <c:v>18864.62</c:v>
                </c:pt>
                <c:pt idx="1">
                  <c:v>10004.5</c:v>
                </c:pt>
                <c:pt idx="2">
                  <c:v>8843.4500000000007</c:v>
                </c:pt>
                <c:pt idx="3">
                  <c:v>7339.09</c:v>
                </c:pt>
                <c:pt idx="4">
                  <c:v>995.58</c:v>
                </c:pt>
              </c:numCache>
            </c:numRef>
          </c:val>
        </c:ser>
        <c:ser>
          <c:idx val="1"/>
          <c:order val="1"/>
          <c:tx>
            <c:strRef>
              <c:f>'Lisanslı elektrik üretimi'!$C$2</c:f>
              <c:strCache>
                <c:ptCount val="1"/>
                <c:pt idx="0">
                  <c:v>İlin Türkiye içindeki payı (%)</c:v>
                </c:pt>
              </c:strCache>
            </c:strRef>
          </c:tx>
          <c:spPr>
            <a:solidFill>
              <a:schemeClr val="accent2"/>
            </a:solidFill>
            <a:ln>
              <a:noFill/>
            </a:ln>
            <a:effectLst/>
          </c:spPr>
          <c:invertIfNegative val="0"/>
          <c:cat>
            <c:strRef>
              <c:f>'Lisanslı elektrik üretimi'!$A$3:$A$7</c:f>
              <c:strCache>
                <c:ptCount val="5"/>
                <c:pt idx="0">
                  <c:v>ADANA</c:v>
                </c:pt>
                <c:pt idx="1">
                  <c:v>ŞANLIURFA</c:v>
                </c:pt>
                <c:pt idx="2">
                  <c:v>KAHRAMANMARAŞ</c:v>
                </c:pt>
                <c:pt idx="3">
                  <c:v>İSTANBUL</c:v>
                </c:pt>
                <c:pt idx="4">
                  <c:v>GAZİANTEP</c:v>
                </c:pt>
              </c:strCache>
            </c:strRef>
          </c:cat>
          <c:val>
            <c:numRef>
              <c:f>'Lisanslı elektrik üretimi'!$C$3:$C$7</c:f>
              <c:numCache>
                <c:formatCode>General</c:formatCode>
                <c:ptCount val="5"/>
                <c:pt idx="0">
                  <c:v>6.41</c:v>
                </c:pt>
                <c:pt idx="1">
                  <c:v>3.4</c:v>
                </c:pt>
                <c:pt idx="2">
                  <c:v>3.01</c:v>
                </c:pt>
                <c:pt idx="3">
                  <c:v>2.5</c:v>
                </c:pt>
                <c:pt idx="4">
                  <c:v>0.34</c:v>
                </c:pt>
              </c:numCache>
            </c:numRef>
          </c:val>
        </c:ser>
        <c:dLbls>
          <c:showLegendKey val="0"/>
          <c:showVal val="0"/>
          <c:showCatName val="0"/>
          <c:showSerName val="0"/>
          <c:showPercent val="0"/>
          <c:showBubbleSize val="0"/>
        </c:dLbls>
        <c:gapWidth val="219"/>
        <c:overlap val="-35"/>
        <c:axId val="-32502352"/>
        <c:axId val="-32508880"/>
      </c:barChart>
      <c:catAx>
        <c:axId val="-32502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2508880"/>
        <c:crossesAt val="0"/>
        <c:auto val="1"/>
        <c:lblAlgn val="ctr"/>
        <c:lblOffset val="100"/>
        <c:noMultiLvlLbl val="0"/>
      </c:catAx>
      <c:valAx>
        <c:axId val="-3250888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250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r>
              <a:rPr lang="tr-TR" sz="1800" b="1" dirty="0">
                <a:solidFill>
                  <a:schemeClr val="tx1"/>
                </a:solidFill>
              </a:rPr>
              <a:t>Lisanslı</a:t>
            </a:r>
            <a:r>
              <a:rPr lang="tr-TR" sz="1800" b="1" baseline="0" dirty="0">
                <a:solidFill>
                  <a:schemeClr val="tx1"/>
                </a:solidFill>
              </a:rPr>
              <a:t> Elektrik Üretimi</a:t>
            </a:r>
            <a:endParaRPr lang="tr-TR" sz="1800" b="1" dirty="0">
              <a:solidFill>
                <a:schemeClr val="tx1"/>
              </a:solidFill>
            </a:endParaRPr>
          </a:p>
        </c:rich>
      </c:tx>
      <c:layout>
        <c:manualLayout>
          <c:xMode val="edge"/>
          <c:yMode val="edge"/>
          <c:x val="0.38181233595800523"/>
          <c:y val="2.7777777777777776E-2"/>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'Lisanslı elektrik üretimi'!$B$2</c:f>
              <c:strCache>
                <c:ptCount val="1"/>
                <c:pt idx="0">
                  <c:v>Üretim (GWh)</c:v>
                </c:pt>
              </c:strCache>
            </c:strRef>
          </c:tx>
          <c:spPr>
            <a:solidFill>
              <a:schemeClr val="accent1"/>
            </a:solidFill>
            <a:ln>
              <a:noFill/>
            </a:ln>
            <a:effectLst/>
          </c:spPr>
          <c:invertIfNegative val="0"/>
          <c:cat>
            <c:strRef>
              <c:f>'Lisanslı elektrik üretimi'!$A$3:$A$7</c:f>
              <c:strCache>
                <c:ptCount val="5"/>
                <c:pt idx="0">
                  <c:v>ADANA</c:v>
                </c:pt>
                <c:pt idx="1">
                  <c:v>ŞANLIURFA</c:v>
                </c:pt>
                <c:pt idx="2">
                  <c:v>KAHRAMANMARAŞ</c:v>
                </c:pt>
                <c:pt idx="3">
                  <c:v>İSTANBUL</c:v>
                </c:pt>
                <c:pt idx="4">
                  <c:v>GAZİANTEP</c:v>
                </c:pt>
              </c:strCache>
            </c:strRef>
          </c:cat>
          <c:val>
            <c:numRef>
              <c:f>'Lisanslı elektrik üretimi'!$B$3:$B$7</c:f>
              <c:numCache>
                <c:formatCode>#,##0.00</c:formatCode>
                <c:ptCount val="5"/>
                <c:pt idx="0">
                  <c:v>18864.62</c:v>
                </c:pt>
                <c:pt idx="1">
                  <c:v>10004.5</c:v>
                </c:pt>
                <c:pt idx="2">
                  <c:v>8843.4500000000007</c:v>
                </c:pt>
                <c:pt idx="3">
                  <c:v>7339.09</c:v>
                </c:pt>
                <c:pt idx="4">
                  <c:v>995.58</c:v>
                </c:pt>
              </c:numCache>
            </c:numRef>
          </c:val>
        </c:ser>
        <c:ser>
          <c:idx val="1"/>
          <c:order val="1"/>
          <c:tx>
            <c:strRef>
              <c:f>'Lisanslı elektrik üretimi'!$C$2</c:f>
              <c:strCache>
                <c:ptCount val="1"/>
                <c:pt idx="0">
                  <c:v>İlin Türkiye içindeki payı (%)</c:v>
                </c:pt>
              </c:strCache>
            </c:strRef>
          </c:tx>
          <c:spPr>
            <a:solidFill>
              <a:schemeClr val="accent2"/>
            </a:solidFill>
            <a:ln>
              <a:noFill/>
            </a:ln>
            <a:effectLst/>
          </c:spPr>
          <c:invertIfNegative val="0"/>
          <c:cat>
            <c:strRef>
              <c:f>'Lisanslı elektrik üretimi'!$A$3:$A$7</c:f>
              <c:strCache>
                <c:ptCount val="5"/>
                <c:pt idx="0">
                  <c:v>ADANA</c:v>
                </c:pt>
                <c:pt idx="1">
                  <c:v>ŞANLIURFA</c:v>
                </c:pt>
                <c:pt idx="2">
                  <c:v>KAHRAMANMARAŞ</c:v>
                </c:pt>
                <c:pt idx="3">
                  <c:v>İSTANBUL</c:v>
                </c:pt>
                <c:pt idx="4">
                  <c:v>GAZİANTEP</c:v>
                </c:pt>
              </c:strCache>
            </c:strRef>
          </c:cat>
          <c:val>
            <c:numRef>
              <c:f>'Lisanslı elektrik üretimi'!$C$3:$C$7</c:f>
              <c:numCache>
                <c:formatCode>General</c:formatCode>
                <c:ptCount val="5"/>
                <c:pt idx="0">
                  <c:v>6.41</c:v>
                </c:pt>
                <c:pt idx="1">
                  <c:v>3.4</c:v>
                </c:pt>
                <c:pt idx="2">
                  <c:v>3.01</c:v>
                </c:pt>
                <c:pt idx="3">
                  <c:v>2.5</c:v>
                </c:pt>
                <c:pt idx="4">
                  <c:v>0.34</c:v>
                </c:pt>
              </c:numCache>
            </c:numRef>
          </c:val>
        </c:ser>
        <c:dLbls>
          <c:showLegendKey val="0"/>
          <c:showVal val="0"/>
          <c:showCatName val="0"/>
          <c:showSerName val="0"/>
          <c:showPercent val="0"/>
          <c:showBubbleSize val="0"/>
        </c:dLbls>
        <c:gapWidth val="219"/>
        <c:overlap val="-35"/>
        <c:axId val="-32509424"/>
        <c:axId val="-32498000"/>
      </c:barChart>
      <c:catAx>
        <c:axId val="-32509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2498000"/>
        <c:crossesAt val="0"/>
        <c:auto val="1"/>
        <c:lblAlgn val="ctr"/>
        <c:lblOffset val="100"/>
        <c:noMultiLvlLbl val="0"/>
      </c:catAx>
      <c:valAx>
        <c:axId val="-3249800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250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sz="1800" b="1" dirty="0">
                <a:solidFill>
                  <a:schemeClr val="tx1"/>
                </a:solidFill>
              </a:rPr>
              <a:t>Lisansız</a:t>
            </a:r>
            <a:r>
              <a:rPr lang="tr-TR" sz="1800" b="1" baseline="0" dirty="0">
                <a:solidFill>
                  <a:schemeClr val="tx1"/>
                </a:solidFill>
              </a:rPr>
              <a:t> </a:t>
            </a:r>
            <a:r>
              <a:rPr lang="tr-TR" sz="1800" b="1" baseline="0" dirty="0" smtClean="0">
                <a:solidFill>
                  <a:schemeClr val="tx1"/>
                </a:solidFill>
              </a:rPr>
              <a:t>Elektrik </a:t>
            </a:r>
            <a:r>
              <a:rPr lang="tr-TR" sz="1800" b="1" baseline="0" dirty="0">
                <a:solidFill>
                  <a:schemeClr val="tx1"/>
                </a:solidFill>
              </a:rPr>
              <a:t>Üretimi </a:t>
            </a:r>
            <a:endParaRPr lang="tr-TR" sz="1800" b="1" dirty="0">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'Lisanssız elektrik üretimi'!$B$2</c:f>
              <c:strCache>
                <c:ptCount val="1"/>
                <c:pt idx="0">
                  <c:v>İhtiyaç fazlası olarak sisteme verilen enerji miktarı  (MWh)</c:v>
                </c:pt>
              </c:strCache>
            </c:strRef>
          </c:tx>
          <c:spPr>
            <a:solidFill>
              <a:schemeClr val="accent1"/>
            </a:solidFill>
            <a:ln cap="rnd">
              <a:solidFill>
                <a:schemeClr val="tx1">
                  <a:lumMod val="15000"/>
                  <a:lumOff val="85000"/>
                </a:schemeClr>
              </a:solidFill>
            </a:ln>
            <a:effectLst/>
          </c:spPr>
          <c:invertIfNegative val="0"/>
          <c:cat>
            <c:strRef>
              <c:f>'Lisanssız elektrik üretimi'!$A$3:$A$7</c:f>
              <c:strCache>
                <c:ptCount val="5"/>
                <c:pt idx="0">
                  <c:v>ŞANLIURFA</c:v>
                </c:pt>
                <c:pt idx="1">
                  <c:v>KAHRAMANMARAŞ</c:v>
                </c:pt>
                <c:pt idx="2">
                  <c:v>GAZİANTEP</c:v>
                </c:pt>
                <c:pt idx="3">
                  <c:v>ADANA</c:v>
                </c:pt>
                <c:pt idx="4">
                  <c:v>İSTANBUL</c:v>
                </c:pt>
              </c:strCache>
            </c:strRef>
          </c:cat>
          <c:val>
            <c:numRef>
              <c:f>'Lisanssız elektrik üretimi'!$B$3:$B$7</c:f>
              <c:numCache>
                <c:formatCode>#,##0.00</c:formatCode>
                <c:ptCount val="5"/>
                <c:pt idx="0">
                  <c:v>654198.16</c:v>
                </c:pt>
                <c:pt idx="1">
                  <c:v>347107.64</c:v>
                </c:pt>
                <c:pt idx="2">
                  <c:v>267375.61</c:v>
                </c:pt>
                <c:pt idx="3">
                  <c:v>204527.18</c:v>
                </c:pt>
                <c:pt idx="4" formatCode="General">
                  <c:v>7693.51</c:v>
                </c:pt>
              </c:numCache>
            </c:numRef>
          </c:val>
        </c:ser>
        <c:ser>
          <c:idx val="1"/>
          <c:order val="1"/>
          <c:tx>
            <c:strRef>
              <c:f>'Lisanssız elektrik üretimi'!$C$2</c:f>
              <c:strCache>
                <c:ptCount val="1"/>
                <c:pt idx="0">
                  <c:v>İlin Türkiye içindeki payı (%)</c:v>
                </c:pt>
              </c:strCache>
            </c:strRef>
          </c:tx>
          <c:spPr>
            <a:solidFill>
              <a:schemeClr val="accent2"/>
            </a:solidFill>
            <a:ln>
              <a:noFill/>
            </a:ln>
            <a:effectLst/>
          </c:spPr>
          <c:invertIfNegative val="0"/>
          <c:cat>
            <c:strRef>
              <c:f>'Lisanssız elektrik üretimi'!$A$3:$A$7</c:f>
              <c:strCache>
                <c:ptCount val="5"/>
                <c:pt idx="0">
                  <c:v>ŞANLIURFA</c:v>
                </c:pt>
                <c:pt idx="1">
                  <c:v>KAHRAMANMARAŞ</c:v>
                </c:pt>
                <c:pt idx="2">
                  <c:v>GAZİANTEP</c:v>
                </c:pt>
                <c:pt idx="3">
                  <c:v>ADANA</c:v>
                </c:pt>
                <c:pt idx="4">
                  <c:v>İSTANBUL</c:v>
                </c:pt>
              </c:strCache>
            </c:strRef>
          </c:cat>
          <c:val>
            <c:numRef>
              <c:f>'Lisanssız elektrik üretimi'!$C$3:$C$7</c:f>
              <c:numCache>
                <c:formatCode>General</c:formatCode>
                <c:ptCount val="5"/>
                <c:pt idx="0">
                  <c:v>5.82</c:v>
                </c:pt>
                <c:pt idx="1">
                  <c:v>3.09</c:v>
                </c:pt>
                <c:pt idx="2">
                  <c:v>2.38</c:v>
                </c:pt>
                <c:pt idx="3">
                  <c:v>1.82</c:v>
                </c:pt>
                <c:pt idx="4">
                  <c:v>7.0000000000000007E-2</c:v>
                </c:pt>
              </c:numCache>
            </c:numRef>
          </c:val>
        </c:ser>
        <c:dLbls>
          <c:showLegendKey val="0"/>
          <c:showVal val="0"/>
          <c:showCatName val="0"/>
          <c:showSerName val="0"/>
          <c:showPercent val="0"/>
          <c:showBubbleSize val="0"/>
        </c:dLbls>
        <c:gapWidth val="219"/>
        <c:overlap val="-27"/>
        <c:axId val="-32511056"/>
        <c:axId val="-32501808"/>
      </c:barChart>
      <c:catAx>
        <c:axId val="-32511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2501808"/>
        <c:crossesAt val="0"/>
        <c:auto val="1"/>
        <c:lblAlgn val="ctr"/>
        <c:lblOffset val="100"/>
        <c:noMultiLvlLbl val="0"/>
      </c:catAx>
      <c:valAx>
        <c:axId val="-32501808"/>
        <c:scaling>
          <c:orientation val="minMax"/>
        </c:scaling>
        <c:delete val="0"/>
        <c:axPos val="l"/>
        <c:majorGridlines>
          <c:spPr>
            <a:ln w="317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251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'Elektrik tüketimi'!$A$3</c:f>
              <c:strCache>
                <c:ptCount val="1"/>
                <c:pt idx="0">
                  <c:v>ADANA</c:v>
                </c:pt>
              </c:strCache>
            </c:strRef>
          </c:tx>
          <c:spPr>
            <a:solidFill>
              <a:schemeClr val="accent1">
                <a:shade val="58000"/>
              </a:schemeClr>
            </a:solidFill>
            <a:ln>
              <a:noFill/>
            </a:ln>
            <a:effectLst/>
          </c:spPr>
          <c:invertIfNegative val="0"/>
          <c:cat>
            <c:strRef>
              <c:f>'Elektrik tüketimi'!$B$2:$G$2</c:f>
              <c:strCache>
                <c:ptCount val="6"/>
                <c:pt idx="0">
                  <c:v>Aydınlatma</c:v>
                </c:pt>
                <c:pt idx="1">
                  <c:v>Mesken</c:v>
                </c:pt>
                <c:pt idx="2">
                  <c:v>Sanayi</c:v>
                </c:pt>
                <c:pt idx="3">
                  <c:v>Tarımsal Sulama</c:v>
                </c:pt>
                <c:pt idx="4">
                  <c:v>Ticarethane</c:v>
                </c:pt>
                <c:pt idx="5">
                  <c:v>Genel Toplam</c:v>
                </c:pt>
              </c:strCache>
            </c:strRef>
          </c:cat>
          <c:val>
            <c:numRef>
              <c:f>'Elektrik tüketimi'!$B$3:$G$3</c:f>
              <c:numCache>
                <c:formatCode>#,##0.00</c:formatCode>
                <c:ptCount val="6"/>
                <c:pt idx="0">
                  <c:v>122231</c:v>
                </c:pt>
                <c:pt idx="1">
                  <c:v>1977459</c:v>
                </c:pt>
                <c:pt idx="2">
                  <c:v>3374489</c:v>
                </c:pt>
                <c:pt idx="3">
                  <c:v>178531</c:v>
                </c:pt>
                <c:pt idx="4">
                  <c:v>1499523</c:v>
                </c:pt>
                <c:pt idx="5">
                  <c:v>7152233</c:v>
                </c:pt>
              </c:numCache>
            </c:numRef>
          </c:val>
        </c:ser>
        <c:ser>
          <c:idx val="1"/>
          <c:order val="1"/>
          <c:tx>
            <c:strRef>
              <c:f>'Elektrik tüketimi'!$A$4</c:f>
              <c:strCache>
                <c:ptCount val="1"/>
                <c:pt idx="0">
                  <c:v>GAZİANTEP</c:v>
                </c:pt>
              </c:strCache>
            </c:strRef>
          </c:tx>
          <c:spPr>
            <a:solidFill>
              <a:schemeClr val="accent1">
                <a:shade val="86000"/>
              </a:schemeClr>
            </a:solidFill>
            <a:ln>
              <a:noFill/>
            </a:ln>
            <a:effectLst/>
          </c:spPr>
          <c:invertIfNegative val="0"/>
          <c:cat>
            <c:strRef>
              <c:f>'Elektrik tüketimi'!$B$2:$G$2</c:f>
              <c:strCache>
                <c:ptCount val="6"/>
                <c:pt idx="0">
                  <c:v>Aydınlatma</c:v>
                </c:pt>
                <c:pt idx="1">
                  <c:v>Mesken</c:v>
                </c:pt>
                <c:pt idx="2">
                  <c:v>Sanayi</c:v>
                </c:pt>
                <c:pt idx="3">
                  <c:v>Tarımsal Sulama</c:v>
                </c:pt>
                <c:pt idx="4">
                  <c:v>Ticarethane</c:v>
                </c:pt>
                <c:pt idx="5">
                  <c:v>Genel Toplam</c:v>
                </c:pt>
              </c:strCache>
            </c:strRef>
          </c:cat>
          <c:val>
            <c:numRef>
              <c:f>'Elektrik tüketimi'!$B$4:$G$4</c:f>
              <c:numCache>
                <c:formatCode>#,##0.00</c:formatCode>
                <c:ptCount val="6"/>
                <c:pt idx="0">
                  <c:v>91310</c:v>
                </c:pt>
                <c:pt idx="1">
                  <c:v>1338973</c:v>
                </c:pt>
                <c:pt idx="2">
                  <c:v>5577939</c:v>
                </c:pt>
                <c:pt idx="3">
                  <c:v>119905</c:v>
                </c:pt>
                <c:pt idx="4">
                  <c:v>1025212</c:v>
                </c:pt>
                <c:pt idx="5">
                  <c:v>8153338</c:v>
                </c:pt>
              </c:numCache>
            </c:numRef>
          </c:val>
        </c:ser>
        <c:ser>
          <c:idx val="2"/>
          <c:order val="2"/>
          <c:tx>
            <c:strRef>
              <c:f>'Elektrik tüketimi'!$A$5</c:f>
              <c:strCache>
                <c:ptCount val="1"/>
                <c:pt idx="0">
                  <c:v>KAHRAMANMARAŞ</c:v>
                </c:pt>
              </c:strCache>
            </c:strRef>
          </c:tx>
          <c:spPr>
            <a:solidFill>
              <a:schemeClr val="accent1">
                <a:lumMod val="50000"/>
              </a:schemeClr>
            </a:solidFill>
            <a:ln>
              <a:noFill/>
            </a:ln>
            <a:effectLst/>
          </c:spPr>
          <c:invertIfNegative val="0"/>
          <c:cat>
            <c:strRef>
              <c:f>'Elektrik tüketimi'!$B$2:$G$2</c:f>
              <c:strCache>
                <c:ptCount val="6"/>
                <c:pt idx="0">
                  <c:v>Aydınlatma</c:v>
                </c:pt>
                <c:pt idx="1">
                  <c:v>Mesken</c:v>
                </c:pt>
                <c:pt idx="2">
                  <c:v>Sanayi</c:v>
                </c:pt>
                <c:pt idx="3">
                  <c:v>Tarımsal Sulama</c:v>
                </c:pt>
                <c:pt idx="4">
                  <c:v>Ticarethane</c:v>
                </c:pt>
                <c:pt idx="5">
                  <c:v>Genel Toplam</c:v>
                </c:pt>
              </c:strCache>
            </c:strRef>
          </c:cat>
          <c:val>
            <c:numRef>
              <c:f>'Elektrik tüketimi'!$B$5:$G$5</c:f>
              <c:numCache>
                <c:formatCode>#,##0.00</c:formatCode>
                <c:ptCount val="6"/>
                <c:pt idx="0">
                  <c:v>74172</c:v>
                </c:pt>
                <c:pt idx="1">
                  <c:v>569611</c:v>
                </c:pt>
                <c:pt idx="2">
                  <c:v>2546242</c:v>
                </c:pt>
                <c:pt idx="3">
                  <c:v>73965</c:v>
                </c:pt>
                <c:pt idx="4">
                  <c:v>518642</c:v>
                </c:pt>
                <c:pt idx="5">
                  <c:v>3782632</c:v>
                </c:pt>
              </c:numCache>
            </c:numRef>
          </c:val>
        </c:ser>
        <c:ser>
          <c:idx val="3"/>
          <c:order val="3"/>
          <c:tx>
            <c:strRef>
              <c:f>'Elektrik tüketimi'!$A$6</c:f>
              <c:strCache>
                <c:ptCount val="1"/>
                <c:pt idx="0">
                  <c:v>ŞANLIURFA</c:v>
                </c:pt>
              </c:strCache>
            </c:strRef>
          </c:tx>
          <c:spPr>
            <a:solidFill>
              <a:schemeClr val="accent1">
                <a:tint val="58000"/>
              </a:schemeClr>
            </a:solidFill>
            <a:ln>
              <a:noFill/>
            </a:ln>
            <a:effectLst/>
          </c:spPr>
          <c:invertIfNegative val="0"/>
          <c:cat>
            <c:strRef>
              <c:f>'Elektrik tüketimi'!$B$2:$G$2</c:f>
              <c:strCache>
                <c:ptCount val="6"/>
                <c:pt idx="0">
                  <c:v>Aydınlatma</c:v>
                </c:pt>
                <c:pt idx="1">
                  <c:v>Mesken</c:v>
                </c:pt>
                <c:pt idx="2">
                  <c:v>Sanayi</c:v>
                </c:pt>
                <c:pt idx="3">
                  <c:v>Tarımsal Sulama</c:v>
                </c:pt>
                <c:pt idx="4">
                  <c:v>Ticarethane</c:v>
                </c:pt>
                <c:pt idx="5">
                  <c:v>Genel Toplam</c:v>
                </c:pt>
              </c:strCache>
            </c:strRef>
          </c:cat>
          <c:val>
            <c:numRef>
              <c:f>'Elektrik tüketimi'!$B$6:$G$6</c:f>
              <c:numCache>
                <c:formatCode>#,##0.00</c:formatCode>
                <c:ptCount val="6"/>
                <c:pt idx="0">
                  <c:v>58434</c:v>
                </c:pt>
                <c:pt idx="1">
                  <c:v>1122199</c:v>
                </c:pt>
                <c:pt idx="2">
                  <c:v>804014</c:v>
                </c:pt>
                <c:pt idx="3">
                  <c:v>2532902</c:v>
                </c:pt>
                <c:pt idx="4">
                  <c:v>832909</c:v>
                </c:pt>
                <c:pt idx="5">
                  <c:v>5350458</c:v>
                </c:pt>
              </c:numCache>
            </c:numRef>
          </c:val>
        </c:ser>
        <c:dLbls>
          <c:showLegendKey val="0"/>
          <c:showVal val="0"/>
          <c:showCatName val="0"/>
          <c:showSerName val="0"/>
          <c:showPercent val="0"/>
          <c:showBubbleSize val="0"/>
        </c:dLbls>
        <c:gapWidth val="219"/>
        <c:overlap val="-27"/>
        <c:axId val="-32501264"/>
        <c:axId val="-32507248"/>
      </c:barChart>
      <c:catAx>
        <c:axId val="-32501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2507248"/>
        <c:crosses val="autoZero"/>
        <c:auto val="1"/>
        <c:lblAlgn val="ctr"/>
        <c:lblOffset val="100"/>
        <c:noMultiLvlLbl val="0"/>
      </c:catAx>
      <c:valAx>
        <c:axId val="-3250724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2501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8691588785046728E-2"/>
          <c:y val="5.6140350877192984E-2"/>
          <c:w val="0.98056074766355139"/>
          <c:h val="0.81754385964912279"/>
        </c:manualLayout>
      </c:layout>
      <c:barChart>
        <c:barDir val="col"/>
        <c:grouping val="stacked"/>
        <c:varyColors val="0"/>
        <c:ser>
          <c:idx val="0"/>
          <c:order val="0"/>
          <c:spPr>
            <a:solidFill>
              <a:srgbClr val="C00000"/>
            </a:solidFill>
            <a:ln w="12700" algn="ctr">
              <a:solidFill>
                <a:schemeClr val="bg1"/>
              </a:solidFill>
              <a:prstDash val="solid"/>
            </a:ln>
          </c:spPr>
          <c:invertIfNegative val="0"/>
          <c:val>
            <c:numRef>
              <c:f>Sheet1!$A$1:$J$1</c:f>
              <c:numCache>
                <c:formatCode>General</c:formatCode>
                <c:ptCount val="10"/>
                <c:pt idx="0">
                  <c:v>47697</c:v>
                </c:pt>
                <c:pt idx="1">
                  <c:v>47571</c:v>
                </c:pt>
                <c:pt idx="2">
                  <c:v>161705</c:v>
                </c:pt>
                <c:pt idx="3">
                  <c:v>65569</c:v>
                </c:pt>
                <c:pt idx="4">
                  <c:v>160696</c:v>
                </c:pt>
                <c:pt idx="5">
                  <c:v>125427</c:v>
                </c:pt>
                <c:pt idx="6">
                  <c:v>84583</c:v>
                </c:pt>
                <c:pt idx="7">
                  <c:v>6308</c:v>
                </c:pt>
                <c:pt idx="8">
                  <c:v>1025</c:v>
                </c:pt>
                <c:pt idx="9">
                  <c:v>7929</c:v>
                </c:pt>
              </c:numCache>
            </c:numRef>
          </c:val>
          <c:extLst xmlns:c16r2="http://schemas.microsoft.com/office/drawing/2015/06/chart">
            <c:ext xmlns:c16="http://schemas.microsoft.com/office/drawing/2014/chart" uri="{C3380CC4-5D6E-409C-BE32-E72D297353CC}">
              <c16:uniqueId val="{00000000-378B-4405-9F22-52CEC7292403}"/>
            </c:ext>
          </c:extLst>
        </c:ser>
        <c:ser>
          <c:idx val="1"/>
          <c:order val="1"/>
          <c:spPr>
            <a:solidFill>
              <a:srgbClr val="002060"/>
            </a:solidFill>
            <a:ln w="12700" algn="ctr">
              <a:solidFill>
                <a:schemeClr val="bg1"/>
              </a:solidFill>
              <a:prstDash val="solid"/>
            </a:ln>
          </c:spPr>
          <c:invertIfNegative val="0"/>
          <c:val>
            <c:numRef>
              <c:f>Sheet1!$A$2:$J$2</c:f>
              <c:numCache>
                <c:formatCode>General</c:formatCode>
                <c:ptCount val="10"/>
                <c:pt idx="0">
                  <c:v>15978</c:v>
                </c:pt>
                <c:pt idx="1">
                  <c:v>15978</c:v>
                </c:pt>
                <c:pt idx="2">
                  <c:v>96603</c:v>
                </c:pt>
                <c:pt idx="3">
                  <c:v>107062</c:v>
                </c:pt>
                <c:pt idx="4">
                  <c:v>207947</c:v>
                </c:pt>
                <c:pt idx="5">
                  <c:v>163845</c:v>
                </c:pt>
                <c:pt idx="6">
                  <c:v>97391</c:v>
                </c:pt>
                <c:pt idx="7">
                  <c:v>9967</c:v>
                </c:pt>
                <c:pt idx="8">
                  <c:v>1644</c:v>
                </c:pt>
                <c:pt idx="9">
                  <c:v>6780</c:v>
                </c:pt>
              </c:numCache>
            </c:numRef>
          </c:val>
          <c:extLst xmlns:c16r2="http://schemas.microsoft.com/office/drawing/2015/06/chart">
            <c:ext xmlns:c16="http://schemas.microsoft.com/office/drawing/2014/chart" uri="{C3380CC4-5D6E-409C-BE32-E72D297353CC}">
              <c16:uniqueId val="{00000001-378B-4405-9F22-52CEC7292403}"/>
            </c:ext>
          </c:extLst>
        </c:ser>
        <c:dLbls>
          <c:showLegendKey val="0"/>
          <c:showVal val="0"/>
          <c:showCatName val="0"/>
          <c:showSerName val="0"/>
          <c:showPercent val="0"/>
          <c:showBubbleSize val="0"/>
        </c:dLbls>
        <c:gapWidth val="80"/>
        <c:overlap val="100"/>
        <c:axId val="-2004608224"/>
        <c:axId val="-2004605504"/>
      </c:barChart>
      <c:catAx>
        <c:axId val="-2004608224"/>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2004605504"/>
        <c:crosses val="min"/>
        <c:auto val="0"/>
        <c:lblAlgn val="ctr"/>
        <c:lblOffset val="100"/>
        <c:noMultiLvlLbl val="0"/>
      </c:catAx>
      <c:valAx>
        <c:axId val="-2004605504"/>
        <c:scaling>
          <c:orientation val="minMax"/>
          <c:max val="615441"/>
          <c:min val="0"/>
        </c:scaling>
        <c:delete val="1"/>
        <c:axPos val="l"/>
        <c:numFmt formatCode="General" sourceLinked="1"/>
        <c:majorTickMark val="out"/>
        <c:minorTickMark val="none"/>
        <c:tickLblPos val="nextTo"/>
        <c:crossAx val="-2004608224"/>
        <c:crosses val="min"/>
        <c:crossBetween val="between"/>
      </c:valAx>
    </c:plotArea>
    <c:plotVisOnly val="0"/>
    <c:dispBlanksAs val="gap"/>
    <c:showDLblsOverMax val="1"/>
  </c:chart>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7196261682242994E-3"/>
          <c:y val="6.6496163682864456E-2"/>
          <c:w val="0.98056074766355139"/>
          <c:h val="0.86700767263427114"/>
        </c:manualLayout>
      </c:layout>
      <c:barChart>
        <c:barDir val="col"/>
        <c:grouping val="stacked"/>
        <c:varyColors val="0"/>
        <c:ser>
          <c:idx val="0"/>
          <c:order val="0"/>
          <c:spPr>
            <a:solidFill>
              <a:srgbClr val="C00000"/>
            </a:solidFill>
            <a:ln w="12700" algn="ctr">
              <a:solidFill>
                <a:schemeClr val="bg1"/>
              </a:solidFill>
              <a:prstDash val="solid"/>
            </a:ln>
          </c:spPr>
          <c:invertIfNegative val="0"/>
          <c:val>
            <c:numRef>
              <c:f>Sheet1!$A$1:$J$1</c:f>
              <c:numCache>
                <c:formatCode>General</c:formatCode>
                <c:ptCount val="10"/>
                <c:pt idx="0">
                  <c:v>90457</c:v>
                </c:pt>
                <c:pt idx="1">
                  <c:v>59286</c:v>
                </c:pt>
                <c:pt idx="2">
                  <c:v>392822</c:v>
                </c:pt>
                <c:pt idx="3">
                  <c:v>97947</c:v>
                </c:pt>
                <c:pt idx="4">
                  <c:v>54159</c:v>
                </c:pt>
                <c:pt idx="5">
                  <c:v>165883</c:v>
                </c:pt>
                <c:pt idx="6">
                  <c:v>51805</c:v>
                </c:pt>
                <c:pt idx="7">
                  <c:v>2809</c:v>
                </c:pt>
                <c:pt idx="8">
                  <c:v>611</c:v>
                </c:pt>
                <c:pt idx="9">
                  <c:v>50542</c:v>
                </c:pt>
              </c:numCache>
            </c:numRef>
          </c:val>
          <c:extLst xmlns:c16r2="http://schemas.microsoft.com/office/drawing/2015/06/chart">
            <c:ext xmlns:c16="http://schemas.microsoft.com/office/drawing/2014/chart" uri="{C3380CC4-5D6E-409C-BE32-E72D297353CC}">
              <c16:uniqueId val="{00000000-C725-4BC7-8232-7DC6770121CF}"/>
            </c:ext>
          </c:extLst>
        </c:ser>
        <c:ser>
          <c:idx val="1"/>
          <c:order val="1"/>
          <c:spPr>
            <a:solidFill>
              <a:srgbClr val="002060"/>
            </a:solidFill>
            <a:ln w="12700" algn="ctr">
              <a:solidFill>
                <a:schemeClr val="bg1"/>
              </a:solidFill>
              <a:prstDash val="solid"/>
            </a:ln>
          </c:spPr>
          <c:invertIfNegative val="0"/>
          <c:val>
            <c:numRef>
              <c:f>Sheet1!$A$2:$J$2</c:f>
              <c:numCache>
                <c:formatCode>General</c:formatCode>
                <c:ptCount val="10"/>
                <c:pt idx="0">
                  <c:v>20635</c:v>
                </c:pt>
                <c:pt idx="1">
                  <c:v>34609</c:v>
                </c:pt>
                <c:pt idx="2">
                  <c:v>337265</c:v>
                </c:pt>
                <c:pt idx="3">
                  <c:v>102017</c:v>
                </c:pt>
                <c:pt idx="4">
                  <c:v>84252</c:v>
                </c:pt>
                <c:pt idx="5">
                  <c:v>223180</c:v>
                </c:pt>
                <c:pt idx="6">
                  <c:v>80312</c:v>
                </c:pt>
                <c:pt idx="7">
                  <c:v>4545</c:v>
                </c:pt>
                <c:pt idx="8">
                  <c:v>1256</c:v>
                </c:pt>
                <c:pt idx="9">
                  <c:v>60082</c:v>
                </c:pt>
              </c:numCache>
            </c:numRef>
          </c:val>
          <c:extLst xmlns:c16r2="http://schemas.microsoft.com/office/drawing/2015/06/chart">
            <c:ext xmlns:c16="http://schemas.microsoft.com/office/drawing/2014/chart" uri="{C3380CC4-5D6E-409C-BE32-E72D297353CC}">
              <c16:uniqueId val="{00000001-C725-4BC7-8232-7DC6770121CF}"/>
            </c:ext>
          </c:extLst>
        </c:ser>
        <c:dLbls>
          <c:showLegendKey val="0"/>
          <c:showVal val="0"/>
          <c:showCatName val="0"/>
          <c:showSerName val="0"/>
          <c:showPercent val="0"/>
          <c:showBubbleSize val="0"/>
        </c:dLbls>
        <c:gapWidth val="80"/>
        <c:overlap val="100"/>
        <c:axId val="-2004604416"/>
        <c:axId val="-1812213664"/>
      </c:barChart>
      <c:catAx>
        <c:axId val="-2004604416"/>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812213664"/>
        <c:crosses val="min"/>
        <c:auto val="0"/>
        <c:lblAlgn val="ctr"/>
        <c:lblOffset val="100"/>
        <c:noMultiLvlLbl val="0"/>
      </c:catAx>
      <c:valAx>
        <c:axId val="-1812213664"/>
        <c:scaling>
          <c:orientation val="minMax"/>
          <c:max val="730087"/>
          <c:min val="0"/>
        </c:scaling>
        <c:delete val="1"/>
        <c:axPos val="l"/>
        <c:numFmt formatCode="General" sourceLinked="1"/>
        <c:majorTickMark val="out"/>
        <c:minorTickMark val="none"/>
        <c:tickLblPos val="nextTo"/>
        <c:crossAx val="-2004604416"/>
        <c:crosses val="min"/>
        <c:crossBetween val="between"/>
      </c:valAx>
    </c:plotArea>
    <c:plotVisOnly val="0"/>
    <c:dispBlanksAs val="gap"/>
    <c:showDLblsOverMax val="1"/>
  </c:chart>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7196261682242994E-3"/>
          <c:y val="0.21870286576168929"/>
          <c:w val="0.98056074766355139"/>
          <c:h val="0.70286576168929105"/>
        </c:manualLayout>
      </c:layout>
      <c:barChart>
        <c:barDir val="col"/>
        <c:grouping val="stacked"/>
        <c:varyColors val="0"/>
        <c:dLbls>
          <c:showLegendKey val="0"/>
          <c:showVal val="0"/>
          <c:showCatName val="0"/>
          <c:showSerName val="0"/>
          <c:showPercent val="0"/>
          <c:showBubbleSize val="0"/>
        </c:dLbls>
        <c:gapWidth val="80"/>
        <c:overlap val="100"/>
        <c:axId val="-1812211488"/>
        <c:axId val="-1812213120"/>
      </c:barChart>
      <c:catAx>
        <c:axId val="-1812211488"/>
        <c:scaling>
          <c:orientation val="minMax"/>
        </c:scaling>
        <c:delete val="0"/>
        <c:axPos val="b"/>
        <c:majorTickMark val="none"/>
        <c:minorTickMark val="none"/>
        <c:tickLblPos val="none"/>
        <c:spPr>
          <a:ln w="9525" algn="ctr">
            <a:solidFill>
              <a:schemeClr val="tx1"/>
            </a:solidFill>
            <a:prstDash val="solid"/>
          </a:ln>
        </c:spPr>
        <c:crossAx val="-1812213120"/>
        <c:crosses val="min"/>
        <c:auto val="0"/>
        <c:lblAlgn val="ctr"/>
        <c:lblOffset val="100"/>
        <c:noMultiLvlLbl val="0"/>
      </c:catAx>
      <c:valAx>
        <c:axId val="-1812213120"/>
        <c:scaling>
          <c:orientation val="minMax"/>
          <c:max val="26.130291201293439"/>
          <c:min val="0"/>
        </c:scaling>
        <c:delete val="1"/>
        <c:axPos val="l"/>
        <c:numFmt formatCode="General" sourceLinked="1"/>
        <c:majorTickMark val="out"/>
        <c:minorTickMark val="none"/>
        <c:tickLblPos val="nextTo"/>
        <c:crossAx val="-1812211488"/>
        <c:crosses val="min"/>
        <c:crossBetween val="between"/>
      </c:valAx>
    </c:plotArea>
    <c:plotVisOnly val="0"/>
    <c:dispBlanksAs val="gap"/>
    <c:showDLblsOverMax val="1"/>
  </c:chart>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'Bitirilen eğitim durumu'!$A$4</c:f>
              <c:strCache>
                <c:ptCount val="1"/>
              </c:strCache>
            </c:strRef>
          </c:tx>
          <c:spPr>
            <a:solidFill>
              <a:schemeClr val="accent1"/>
            </a:solidFill>
            <a:ln>
              <a:noFill/>
            </a:ln>
            <a:effectLst/>
            <a:sp3d/>
          </c:spPr>
          <c:invertIfNegative val="0"/>
          <c:cat>
            <c:strRef>
              <c:f>'Bitirilen eğitim durumu'!$B$3:$K$3</c:f>
              <c:strCache>
                <c:ptCount val="10"/>
                <c:pt idx="0">
                  <c:v>Okuma yazma bilmeyen</c:v>
                </c:pt>
                <c:pt idx="1">
                  <c:v>Okuma yazma bilen fakat bir okul bitirmeyen</c:v>
                </c:pt>
                <c:pt idx="2">
                  <c:v>İlkokul</c:v>
                </c:pt>
                <c:pt idx="3">
                  <c:v>İlköğretim </c:v>
                </c:pt>
                <c:pt idx="4">
                  <c:v>Ortaokul ve dengi meslek okulu</c:v>
                </c:pt>
                <c:pt idx="5">
                  <c:v>Lise ve dengi meslek okulu</c:v>
                </c:pt>
                <c:pt idx="6">
                  <c:v>Yüksekokul veya fakülte</c:v>
                </c:pt>
                <c:pt idx="7">
                  <c:v>Yüksek lisans (5 veya 6 yıllık fakülteler dahil)                                                                                                                                                                                                </c:v>
                </c:pt>
                <c:pt idx="8">
                  <c:v>Doktora                                                                                                                                                                                                                                      Doctorate</c:v>
                </c:pt>
                <c:pt idx="9">
                  <c:v>Bilinmeyen                                                                                                                                                                                                                                Unknown</c:v>
                </c:pt>
              </c:strCache>
            </c:strRef>
          </c:cat>
          <c:val>
            <c:numRef>
              <c:f>'Bitirilen eğitim durumu'!$B$4:$K$4</c:f>
              <c:numCache>
                <c:formatCode>General</c:formatCode>
                <c:ptCount val="10"/>
                <c:pt idx="0">
                  <c:v>0</c:v>
                </c:pt>
                <c:pt idx="1">
                  <c:v>0</c:v>
                </c:pt>
                <c:pt idx="2">
                  <c:v>0</c:v>
                </c:pt>
                <c:pt idx="3">
                  <c:v>0</c:v>
                </c:pt>
                <c:pt idx="4">
                  <c:v>0</c:v>
                </c:pt>
                <c:pt idx="5">
                  <c:v>0</c:v>
                </c:pt>
                <c:pt idx="6">
                  <c:v>0</c:v>
                </c:pt>
                <c:pt idx="7">
                  <c:v>0</c:v>
                </c:pt>
                <c:pt idx="8">
                  <c:v>0</c:v>
                </c:pt>
                <c:pt idx="9">
                  <c:v>0</c:v>
                </c:pt>
              </c:numCache>
            </c:numRef>
          </c:val>
        </c:ser>
        <c:ser>
          <c:idx val="1"/>
          <c:order val="1"/>
          <c:tx>
            <c:strRef>
              <c:f>'Bitirilen eğitim durumu'!$A$5</c:f>
              <c:strCache>
                <c:ptCount val="1"/>
                <c:pt idx="0">
                  <c:v>2008</c:v>
                </c:pt>
              </c:strCache>
            </c:strRef>
          </c:tx>
          <c:spPr>
            <a:solidFill>
              <a:srgbClr val="FF0000"/>
            </a:solidFill>
            <a:ln>
              <a:noFill/>
            </a:ln>
            <a:effectLst/>
            <a:sp3d/>
          </c:spPr>
          <c:invertIfNegative val="0"/>
          <c:cat>
            <c:strRef>
              <c:f>'Bitirilen eğitim durumu'!$B$3:$K$3</c:f>
              <c:strCache>
                <c:ptCount val="10"/>
                <c:pt idx="0">
                  <c:v>Okuma yazma bilmeyen</c:v>
                </c:pt>
                <c:pt idx="1">
                  <c:v>Okuma yazma bilen fakat bir okul bitirmeyen</c:v>
                </c:pt>
                <c:pt idx="2">
                  <c:v>İlkokul</c:v>
                </c:pt>
                <c:pt idx="3">
                  <c:v>İlköğretim </c:v>
                </c:pt>
                <c:pt idx="4">
                  <c:v>Ortaokul ve dengi meslek okulu</c:v>
                </c:pt>
                <c:pt idx="5">
                  <c:v>Lise ve dengi meslek okulu</c:v>
                </c:pt>
                <c:pt idx="6">
                  <c:v>Yüksekokul veya fakülte</c:v>
                </c:pt>
                <c:pt idx="7">
                  <c:v>Yüksek lisans (5 veya 6 yıllık fakülteler dahil)                                                                                                                                                                                                </c:v>
                </c:pt>
                <c:pt idx="8">
                  <c:v>Doktora                                                                                                                                                                                                                                      Doctorate</c:v>
                </c:pt>
                <c:pt idx="9">
                  <c:v>Bilinmeyen                                                                                                                                                                                                                                Unknown</c:v>
                </c:pt>
              </c:strCache>
            </c:strRef>
          </c:cat>
          <c:val>
            <c:numRef>
              <c:f>'Bitirilen eğitim durumu'!$B$5:$K$5</c:f>
              <c:numCache>
                <c:formatCode>General</c:formatCode>
                <c:ptCount val="10"/>
                <c:pt idx="0">
                  <c:v>130056</c:v>
                </c:pt>
                <c:pt idx="1">
                  <c:v>100987</c:v>
                </c:pt>
                <c:pt idx="2">
                  <c:v>346182</c:v>
                </c:pt>
                <c:pt idx="3">
                  <c:v>142439</c:v>
                </c:pt>
                <c:pt idx="4">
                  <c:v>43674</c:v>
                </c:pt>
                <c:pt idx="5">
                  <c:v>140400</c:v>
                </c:pt>
                <c:pt idx="6">
                  <c:v>41735</c:v>
                </c:pt>
                <c:pt idx="7">
                  <c:v>2143</c:v>
                </c:pt>
                <c:pt idx="8">
                  <c:v>644</c:v>
                </c:pt>
                <c:pt idx="9">
                  <c:v>94507</c:v>
                </c:pt>
              </c:numCache>
            </c:numRef>
          </c:val>
        </c:ser>
        <c:ser>
          <c:idx val="2"/>
          <c:order val="2"/>
          <c:tx>
            <c:strRef>
              <c:f>'Bitirilen eğitim durumu'!$A$6</c:f>
              <c:strCache>
                <c:ptCount val="1"/>
                <c:pt idx="0">
                  <c:v>2020</c:v>
                </c:pt>
              </c:strCache>
            </c:strRef>
          </c:tx>
          <c:spPr>
            <a:solidFill>
              <a:srgbClr val="333399"/>
            </a:solidFill>
            <a:ln>
              <a:noFill/>
            </a:ln>
            <a:effectLst/>
            <a:sp3d/>
          </c:spPr>
          <c:invertIfNegative val="0"/>
          <c:cat>
            <c:strRef>
              <c:f>'Bitirilen eğitim durumu'!$B$3:$K$3</c:f>
              <c:strCache>
                <c:ptCount val="10"/>
                <c:pt idx="0">
                  <c:v>Okuma yazma bilmeyen</c:v>
                </c:pt>
                <c:pt idx="1">
                  <c:v>Okuma yazma bilen fakat bir okul bitirmeyen</c:v>
                </c:pt>
                <c:pt idx="2">
                  <c:v>İlkokul</c:v>
                </c:pt>
                <c:pt idx="3">
                  <c:v>İlköğretim </c:v>
                </c:pt>
                <c:pt idx="4">
                  <c:v>Ortaokul ve dengi meslek okulu</c:v>
                </c:pt>
                <c:pt idx="5">
                  <c:v>Lise ve dengi meslek okulu</c:v>
                </c:pt>
                <c:pt idx="6">
                  <c:v>Yüksekokul veya fakülte</c:v>
                </c:pt>
                <c:pt idx="7">
                  <c:v>Yüksek lisans (5 veya 6 yıllık fakülteler dahil)                                                                                                                                                                                                </c:v>
                </c:pt>
                <c:pt idx="8">
                  <c:v>Doktora                                                                                                                                                                                                                                      Doctorate</c:v>
                </c:pt>
                <c:pt idx="9">
                  <c:v>Bilinmeyen                                                                                                                                                                                                                                Unknown</c:v>
                </c:pt>
              </c:strCache>
            </c:strRef>
          </c:cat>
          <c:val>
            <c:numRef>
              <c:f>'Bitirilen eğitim durumu'!$B$6:$K$6</c:f>
              <c:numCache>
                <c:formatCode>General</c:formatCode>
                <c:ptCount val="10"/>
                <c:pt idx="0">
                  <c:v>52775</c:v>
                </c:pt>
                <c:pt idx="1">
                  <c:v>63675</c:v>
                </c:pt>
                <c:pt idx="2">
                  <c:v>258308</c:v>
                </c:pt>
                <c:pt idx="3">
                  <c:v>172631</c:v>
                </c:pt>
                <c:pt idx="4">
                  <c:v>368643</c:v>
                </c:pt>
                <c:pt idx="5">
                  <c:v>289272</c:v>
                </c:pt>
                <c:pt idx="6">
                  <c:v>182514</c:v>
                </c:pt>
                <c:pt idx="7">
                  <c:v>16275</c:v>
                </c:pt>
                <c:pt idx="8">
                  <c:v>2669</c:v>
                </c:pt>
                <c:pt idx="9">
                  <c:v>14709</c:v>
                </c:pt>
              </c:numCache>
            </c:numRef>
          </c:val>
        </c:ser>
        <c:dLbls>
          <c:showLegendKey val="0"/>
          <c:showVal val="0"/>
          <c:showCatName val="0"/>
          <c:showSerName val="0"/>
          <c:showPercent val="0"/>
          <c:showBubbleSize val="0"/>
        </c:dLbls>
        <c:gapWidth val="141"/>
        <c:gapDepth val="132"/>
        <c:shape val="box"/>
        <c:axId val="-1812212576"/>
        <c:axId val="-1812217472"/>
        <c:axId val="0"/>
      </c:bar3DChart>
      <c:catAx>
        <c:axId val="-1812212576"/>
        <c:scaling>
          <c:orientation val="minMax"/>
        </c:scaling>
        <c:delete val="0"/>
        <c:axPos val="b"/>
        <c:numFmt formatCode="General" sourceLinked="1"/>
        <c:majorTickMark val="none"/>
        <c:minorTickMark val="none"/>
        <c:tickLblPos val="nextTo"/>
        <c:spPr>
          <a:noFill/>
          <a:ln>
            <a:noFill/>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812217472"/>
        <c:crosses val="autoZero"/>
        <c:auto val="1"/>
        <c:lblAlgn val="ctr"/>
        <c:lblOffset val="100"/>
        <c:noMultiLvlLbl val="0"/>
      </c:catAx>
      <c:valAx>
        <c:axId val="-181221747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1812212576"/>
        <c:crosses val="autoZero"/>
        <c:crossBetween val="between"/>
      </c:valAx>
      <c:spPr>
        <a:noFill/>
        <a:ln>
          <a:noFill/>
        </a:ln>
        <a:effectLst/>
      </c:spPr>
    </c:plotArea>
    <c:legend>
      <c:legendPos val="b"/>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noFill/>
    <a:ln>
      <a:noFill/>
    </a:ln>
    <a:effectLst/>
  </c:spPr>
  <c:txPr>
    <a:bodyPr/>
    <a:lstStyle/>
    <a:p>
      <a:pPr>
        <a:defRPr/>
      </a:pPr>
      <a:endParaRPr lang="tr-TR"/>
    </a:p>
  </c:txPr>
  <c:externalData r:id="rId4">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sz="1000"/>
              <a:t>Hastane</a:t>
            </a:r>
            <a:r>
              <a:rPr lang="tr-TR" sz="1000" baseline="0"/>
              <a:t> yatak sayısı </a:t>
            </a:r>
            <a:endParaRPr lang="en-US" sz="100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'Hastane yatak sayısı'!$A$3</c:f>
              <c:strCache>
                <c:ptCount val="1"/>
                <c:pt idx="0">
                  <c:v>Gaziantep</c:v>
                </c:pt>
              </c:strCache>
            </c:strRef>
          </c:tx>
          <c:spPr>
            <a:solidFill>
              <a:schemeClr val="accent1"/>
            </a:solidFill>
            <a:ln>
              <a:noFill/>
            </a:ln>
            <a:effectLst/>
          </c:spPr>
          <c:invertIfNegative val="0"/>
          <c:cat>
            <c:numRef>
              <c:f>'Hastane yatak sayısı'!$B$2:$S$2</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'Hastane yatak sayısı'!$B$3:$S$3</c:f>
              <c:numCache>
                <c:formatCode>#,##0</c:formatCode>
                <c:ptCount val="18"/>
                <c:pt idx="0">
                  <c:v>2154</c:v>
                </c:pt>
                <c:pt idx="1">
                  <c:v>2073</c:v>
                </c:pt>
                <c:pt idx="2">
                  <c:v>2117</c:v>
                </c:pt>
                <c:pt idx="3">
                  <c:v>2295</c:v>
                </c:pt>
                <c:pt idx="4">
                  <c:v>2661</c:v>
                </c:pt>
                <c:pt idx="5">
                  <c:v>2869</c:v>
                </c:pt>
                <c:pt idx="6">
                  <c:v>3171</c:v>
                </c:pt>
                <c:pt idx="7">
                  <c:v>3383</c:v>
                </c:pt>
                <c:pt idx="8">
                  <c:v>3892</c:v>
                </c:pt>
                <c:pt idx="9">
                  <c:v>4101</c:v>
                </c:pt>
                <c:pt idx="10">
                  <c:v>4342</c:v>
                </c:pt>
                <c:pt idx="11">
                  <c:v>4450</c:v>
                </c:pt>
                <c:pt idx="12">
                  <c:v>4611</c:v>
                </c:pt>
                <c:pt idx="13">
                  <c:v>4611</c:v>
                </c:pt>
                <c:pt idx="14">
                  <c:v>5653</c:v>
                </c:pt>
                <c:pt idx="15">
                  <c:v>5878</c:v>
                </c:pt>
                <c:pt idx="16">
                  <c:v>6015</c:v>
                </c:pt>
                <c:pt idx="17">
                  <c:v>6265</c:v>
                </c:pt>
              </c:numCache>
            </c:numRef>
          </c:val>
        </c:ser>
        <c:dLbls>
          <c:showLegendKey val="0"/>
          <c:showVal val="0"/>
          <c:showCatName val="0"/>
          <c:showSerName val="0"/>
          <c:showPercent val="0"/>
          <c:showBubbleSize val="0"/>
        </c:dLbls>
        <c:gapWidth val="219"/>
        <c:overlap val="-27"/>
        <c:axId val="-32496912"/>
        <c:axId val="-32508336"/>
      </c:barChart>
      <c:catAx>
        <c:axId val="-32496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2508336"/>
        <c:crosses val="autoZero"/>
        <c:auto val="1"/>
        <c:lblAlgn val="ctr"/>
        <c:lblOffset val="100"/>
        <c:noMultiLvlLbl val="0"/>
      </c:catAx>
      <c:valAx>
        <c:axId val="-3250833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24969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withinLinear" id="14">
  <a:schemeClr val="accent1"/>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AD7E6BB5-0606-4FF1-8F55-4C856F879520}" type="datetimeFigureOut">
              <a:rPr lang="tr-TR" smtClean="0"/>
              <a:t>9.03.2022</a:t>
            </a:fld>
            <a:endParaRPr lang="tr-TR"/>
          </a:p>
        </p:txBody>
      </p:sp>
      <p:sp>
        <p:nvSpPr>
          <p:cNvPr id="4" name="Slayt Görüntüsü Yer Tutucusu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788AD067-E62F-4E0B-978E-30782434F393}" type="slidenum">
              <a:rPr lang="tr-TR" smtClean="0"/>
              <a:t>‹#›</a:t>
            </a:fld>
            <a:endParaRPr lang="tr-TR"/>
          </a:p>
        </p:txBody>
      </p:sp>
    </p:spTree>
    <p:extLst>
      <p:ext uri="{BB962C8B-B14F-4D97-AF65-F5344CB8AC3E}">
        <p14:creationId xmlns:p14="http://schemas.microsoft.com/office/powerpoint/2010/main" val="3960267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31DCBD-2142-432B-9628-267721B34B48}" type="slidenum">
              <a:rPr lang="tr-TR" smtClean="0">
                <a:solidFill>
                  <a:prstClr val="black"/>
                </a:solidFill>
              </a:rPr>
              <a:pPr/>
              <a:t>56</a:t>
            </a:fld>
            <a:endParaRPr lang="tr-TR">
              <a:solidFill>
                <a:prstClr val="black"/>
              </a:solidFill>
            </a:endParaRPr>
          </a:p>
        </p:txBody>
      </p:sp>
    </p:spTree>
    <p:extLst>
      <p:ext uri="{BB962C8B-B14F-4D97-AF65-F5344CB8AC3E}">
        <p14:creationId xmlns:p14="http://schemas.microsoft.com/office/powerpoint/2010/main" val="355035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31DCBD-2142-432B-9628-267721B34B48}" type="slidenum">
              <a:rPr lang="tr-TR" smtClean="0">
                <a:solidFill>
                  <a:prstClr val="black"/>
                </a:solidFill>
              </a:rPr>
              <a:pPr/>
              <a:t>57</a:t>
            </a:fld>
            <a:endParaRPr lang="tr-TR">
              <a:solidFill>
                <a:prstClr val="black"/>
              </a:solidFill>
            </a:endParaRPr>
          </a:p>
        </p:txBody>
      </p:sp>
    </p:spTree>
    <p:extLst>
      <p:ext uri="{BB962C8B-B14F-4D97-AF65-F5344CB8AC3E}">
        <p14:creationId xmlns:p14="http://schemas.microsoft.com/office/powerpoint/2010/main" val="1054395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B31DCBD-2142-432B-9628-267721B34B48}" type="slidenum">
              <a:rPr lang="tr-TR" smtClean="0">
                <a:solidFill>
                  <a:prstClr val="black"/>
                </a:solidFill>
              </a:rPr>
              <a:pPr/>
              <a:t>58</a:t>
            </a:fld>
            <a:endParaRPr lang="tr-TR">
              <a:solidFill>
                <a:prstClr val="black"/>
              </a:solidFill>
            </a:endParaRPr>
          </a:p>
        </p:txBody>
      </p:sp>
    </p:spTree>
    <p:extLst>
      <p:ext uri="{BB962C8B-B14F-4D97-AF65-F5344CB8AC3E}">
        <p14:creationId xmlns:p14="http://schemas.microsoft.com/office/powerpoint/2010/main" val="2154929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31DCBD-2142-432B-9628-267721B34B48}" type="slidenum">
              <a:rPr lang="tr-TR" smtClean="0">
                <a:solidFill>
                  <a:prstClr val="black"/>
                </a:solidFill>
              </a:rPr>
              <a:pPr/>
              <a:t>59</a:t>
            </a:fld>
            <a:endParaRPr lang="tr-TR">
              <a:solidFill>
                <a:prstClr val="black"/>
              </a:solidFill>
            </a:endParaRPr>
          </a:p>
        </p:txBody>
      </p:sp>
    </p:spTree>
    <p:extLst>
      <p:ext uri="{BB962C8B-B14F-4D97-AF65-F5344CB8AC3E}">
        <p14:creationId xmlns:p14="http://schemas.microsoft.com/office/powerpoint/2010/main" val="3781650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31DCBD-2142-432B-9628-267721B34B48}" type="slidenum">
              <a:rPr lang="tr-TR" smtClean="0">
                <a:solidFill>
                  <a:prstClr val="black"/>
                </a:solidFill>
              </a:rPr>
              <a:pPr/>
              <a:t>61</a:t>
            </a:fld>
            <a:endParaRPr lang="tr-TR">
              <a:solidFill>
                <a:prstClr val="black"/>
              </a:solidFill>
            </a:endParaRPr>
          </a:p>
        </p:txBody>
      </p:sp>
    </p:spTree>
    <p:extLst>
      <p:ext uri="{BB962C8B-B14F-4D97-AF65-F5344CB8AC3E}">
        <p14:creationId xmlns:p14="http://schemas.microsoft.com/office/powerpoint/2010/main" val="1651463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31DCBD-2142-432B-9628-267721B34B48}" type="slidenum">
              <a:rPr lang="tr-TR" smtClean="0">
                <a:solidFill>
                  <a:prstClr val="black"/>
                </a:solidFill>
              </a:rPr>
              <a:pPr/>
              <a:t>62</a:t>
            </a:fld>
            <a:endParaRPr lang="tr-TR">
              <a:solidFill>
                <a:prstClr val="black"/>
              </a:solidFill>
            </a:endParaRPr>
          </a:p>
        </p:txBody>
      </p:sp>
    </p:spTree>
    <p:extLst>
      <p:ext uri="{BB962C8B-B14F-4D97-AF65-F5344CB8AC3E}">
        <p14:creationId xmlns:p14="http://schemas.microsoft.com/office/powerpoint/2010/main" val="32822201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4.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4.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image" Target="../media/image4.emf"/><Relationship Id="rId5" Type="http://schemas.openxmlformats.org/officeDocument/2006/relationships/oleObject" Target="../embeddings/oleObject4.bin"/><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graphicFrame>
        <p:nvGraphicFramePr>
          <p:cNvPr id="4" name="Nesne 3"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130" name="think-cell Slide" r:id="rId5" imgW="416" imgH="416" progId="TCLayout.ActiveDocument.1">
                  <p:embed/>
                </p:oleObj>
              </mc:Choice>
              <mc:Fallback>
                <p:oleObj name="think-cell Slide" r:id="rId5" imgW="416" imgH="4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Dikdörtgen 5" hidden="1"/>
          <p:cNvSpPr/>
          <p:nvPr userDrawn="1">
            <p:custDataLst>
              <p:tags r:id="rId3"/>
            </p:custDataLst>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fontAlgn="base">
              <a:spcBef>
                <a:spcPct val="0"/>
              </a:spcBef>
              <a:spcAft>
                <a:spcPct val="0"/>
              </a:spcAft>
            </a:pPr>
            <a:endParaRPr lang="en-GB" sz="3200" b="1" dirty="0">
              <a:solidFill>
                <a:srgbClr val="000000"/>
              </a:solidFill>
              <a:sym typeface="Tahoma" panose="020B0604030504040204" pitchFamily="34" charset="0"/>
            </a:endParaRPr>
          </a:p>
        </p:txBody>
      </p:sp>
      <p:sp>
        <p:nvSpPr>
          <p:cNvPr id="2" name="1 Başlık"/>
          <p:cNvSpPr>
            <a:spLocks noGrp="1"/>
          </p:cNvSpPr>
          <p:nvPr>
            <p:ph type="ctrTitle"/>
          </p:nvPr>
        </p:nvSpPr>
        <p:spPr>
          <a:xfrm>
            <a:off x="685800" y="2130427"/>
            <a:ext cx="7772400" cy="1470025"/>
          </a:xfrm>
        </p:spPr>
        <p:txBody>
          <a:bodyPr vert="horz"/>
          <a:lstStyle/>
          <a:p>
            <a:r>
              <a:rPr lang="tr-TR" noProof="0" dirty="0" smtClean="0"/>
              <a:t>Asıl başlık stili için tıklatın</a:t>
            </a:r>
            <a:endParaRPr lang="tr-TR" noProof="0" dirty="0"/>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noProof="0" dirty="0" smtClean="0"/>
              <a:t>Asıl alt başlık stilini düzenlemek için tıklatın</a:t>
            </a:r>
            <a:endParaRPr lang="tr-TR" noProof="0" dirty="0"/>
          </a:p>
        </p:txBody>
      </p:sp>
      <p:sp>
        <p:nvSpPr>
          <p:cNvPr id="5" name="Rectangle 6"/>
          <p:cNvSpPr>
            <a:spLocks noGrp="1" noChangeArrowheads="1"/>
          </p:cNvSpPr>
          <p:nvPr>
            <p:ph type="sldNum" sz="quarter" idx="11"/>
          </p:nvPr>
        </p:nvSpPr>
        <p:spPr>
          <a:ln/>
        </p:spPr>
        <p:txBody>
          <a:bodyPr/>
          <a:lstStyle>
            <a:lvl1pPr>
              <a:defRPr/>
            </a:lvl1pPr>
          </a:lstStyle>
          <a:p>
            <a:pPr>
              <a:defRPr/>
            </a:pPr>
            <a:r>
              <a:rPr lang="en-GB" dirty="0" err="1" smtClean="0"/>
              <a:t>Sl</a:t>
            </a:r>
            <a:r>
              <a:rPr lang="tr-TR" dirty="0" err="1" smtClean="0"/>
              <a:t>ayt</a:t>
            </a:r>
            <a:r>
              <a:rPr lang="en-GB" dirty="0" smtClean="0"/>
              <a:t> </a:t>
            </a:r>
            <a:fld id="{17286940-BB50-483C-B1B4-B9FC1265AEE0}" type="slidenum">
              <a:rPr lang="en-GB" smtClean="0"/>
              <a:pPr>
                <a:defRPr/>
              </a:pPr>
              <a:t>‹#›</a:t>
            </a:fld>
            <a:endParaRPr lang="en-GB" dirty="0"/>
          </a:p>
        </p:txBody>
      </p:sp>
    </p:spTree>
    <p:extLst>
      <p:ext uri="{BB962C8B-B14F-4D97-AF65-F5344CB8AC3E}">
        <p14:creationId xmlns:p14="http://schemas.microsoft.com/office/powerpoint/2010/main" val="384939538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şlık ve İçerik">
    <p:spTree>
      <p:nvGrpSpPr>
        <p:cNvPr id="1" name=""/>
        <p:cNvGrpSpPr/>
        <p:nvPr/>
      </p:nvGrpSpPr>
      <p:grpSpPr>
        <a:xfrm>
          <a:off x="0" y="0"/>
          <a:ext cx="0" cy="0"/>
          <a:chOff x="0" y="0"/>
          <a:chExt cx="0" cy="0"/>
        </a:xfrm>
      </p:grpSpPr>
      <p:graphicFrame>
        <p:nvGraphicFramePr>
          <p:cNvPr id="6" name="Nesne 5" hidden="1"/>
          <p:cNvGraphicFramePr>
            <a:graphicFrameLocks noChangeAspect="1"/>
          </p:cNvGraphicFramePr>
          <p:nvPr userDrawn="1">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54" name="think-cell Slide" r:id="rId5" imgW="416" imgH="416" progId="TCLayout.ActiveDocument.1">
                  <p:embed/>
                </p:oleObj>
              </mc:Choice>
              <mc:Fallback>
                <p:oleObj name="think-cell Slide" r:id="rId5" imgW="416" imgH="41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Dikdörtgen 3" hidden="1"/>
          <p:cNvSpPr/>
          <p:nvPr userDrawn="1">
            <p:custDataLst>
              <p:tags r:id="rId3"/>
            </p:custDataLst>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fontAlgn="base">
              <a:spcBef>
                <a:spcPct val="0"/>
              </a:spcBef>
              <a:spcAft>
                <a:spcPct val="0"/>
              </a:spcAft>
            </a:pPr>
            <a:endParaRPr lang="en-GB" sz="3200" b="1" dirty="0">
              <a:solidFill>
                <a:srgbClr val="000000"/>
              </a:solidFill>
              <a:sym typeface="Tahoma" panose="020B0604030504040204" pitchFamily="34" charset="0"/>
            </a:endParaRPr>
          </a:p>
        </p:txBody>
      </p:sp>
      <p:sp>
        <p:nvSpPr>
          <p:cNvPr id="2" name="1 Başlık"/>
          <p:cNvSpPr>
            <a:spLocks noGrp="1"/>
          </p:cNvSpPr>
          <p:nvPr>
            <p:ph type="title"/>
          </p:nvPr>
        </p:nvSpPr>
        <p:spPr/>
        <p:txBody>
          <a:bodyPr vert="horz"/>
          <a:lstStyle/>
          <a:p>
            <a:r>
              <a:rPr lang="tr-TR" noProof="0" dirty="0" smtClean="0"/>
              <a:t>Asıl başlık stili için tıklatın</a:t>
            </a:r>
            <a:endParaRPr lang="tr-TR" noProof="0" dirty="0"/>
          </a:p>
        </p:txBody>
      </p:sp>
      <p:sp>
        <p:nvSpPr>
          <p:cNvPr id="3" name="2 İçerik Yer Tutucusu"/>
          <p:cNvSpPr>
            <a:spLocks noGrp="1"/>
          </p:cNvSpPr>
          <p:nvPr>
            <p:ph idx="1"/>
          </p:nvPr>
        </p:nvSpPr>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tr-TR" dirty="0" smtClean="0"/>
              <a:t>Asıl metin stillerini düzenlemek için tıklatın</a:t>
            </a:r>
          </a:p>
          <a:p>
            <a:pPr lvl="1"/>
            <a:r>
              <a:rPr lang="tr-TR" noProof="0" dirty="0" smtClean="0"/>
              <a:t>İkinci</a:t>
            </a:r>
            <a:r>
              <a:rPr lang="tr-TR" dirty="0" smtClean="0"/>
              <a:t>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5" name="Rectangle 6"/>
          <p:cNvSpPr>
            <a:spLocks noGrp="1" noChangeArrowheads="1"/>
          </p:cNvSpPr>
          <p:nvPr>
            <p:ph type="sldNum" sz="quarter" idx="11"/>
          </p:nvPr>
        </p:nvSpPr>
        <p:spPr>
          <a:ln/>
        </p:spPr>
        <p:txBody>
          <a:bodyPr/>
          <a:lstStyle>
            <a:lvl1pPr>
              <a:defRPr/>
            </a:lvl1pPr>
          </a:lstStyle>
          <a:p>
            <a:pPr>
              <a:defRPr/>
            </a:pPr>
            <a:r>
              <a:rPr lang="en-GB" dirty="0" err="1" smtClean="0"/>
              <a:t>Sl</a:t>
            </a:r>
            <a:r>
              <a:rPr lang="tr-TR" dirty="0" err="1" smtClean="0"/>
              <a:t>ayt</a:t>
            </a:r>
            <a:r>
              <a:rPr lang="en-GB" dirty="0" smtClean="0"/>
              <a:t> </a:t>
            </a:r>
            <a:fld id="{4671AB6C-D4B8-4F11-8867-B5C2B23781FF}" type="slidenum">
              <a:rPr lang="en-GB" smtClean="0"/>
              <a:pPr>
                <a:defRPr/>
              </a:pPr>
              <a:t>‹#›</a:t>
            </a:fld>
            <a:endParaRPr lang="en-GB" dirty="0"/>
          </a:p>
        </p:txBody>
      </p:sp>
    </p:spTree>
    <p:extLst>
      <p:ext uri="{BB962C8B-B14F-4D97-AF65-F5344CB8AC3E}">
        <p14:creationId xmlns:p14="http://schemas.microsoft.com/office/powerpoint/2010/main" val="25605364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aşlık ve İçerik">
    <p:spTree>
      <p:nvGrpSpPr>
        <p:cNvPr id="1" name=""/>
        <p:cNvGrpSpPr/>
        <p:nvPr/>
      </p:nvGrpSpPr>
      <p:grpSpPr>
        <a:xfrm>
          <a:off x="0" y="0"/>
          <a:ext cx="0" cy="0"/>
          <a:chOff x="0" y="0"/>
          <a:chExt cx="0" cy="0"/>
        </a:xfrm>
      </p:grpSpPr>
      <p:graphicFrame>
        <p:nvGraphicFramePr>
          <p:cNvPr id="6" name="Nesne 5" hidden="1"/>
          <p:cNvGraphicFramePr>
            <a:graphicFrameLocks noChangeAspect="1"/>
          </p:cNvGraphicFramePr>
          <p:nvPr userDrawn="1">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78" name="think-cell Slide" r:id="rId5" imgW="416" imgH="416" progId="TCLayout.ActiveDocument.1">
                  <p:embed/>
                </p:oleObj>
              </mc:Choice>
              <mc:Fallback>
                <p:oleObj name="think-cell Slide" r:id="rId5" imgW="416" imgH="41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Dikdörtgen 3" hidden="1"/>
          <p:cNvSpPr/>
          <p:nvPr userDrawn="1">
            <p:custDataLst>
              <p:tags r:id="rId3"/>
            </p:custDataLst>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fontAlgn="base">
              <a:spcBef>
                <a:spcPct val="0"/>
              </a:spcBef>
              <a:spcAft>
                <a:spcPct val="0"/>
              </a:spcAft>
            </a:pPr>
            <a:endParaRPr lang="en-GB" sz="3200" b="1" dirty="0">
              <a:solidFill>
                <a:srgbClr val="000000"/>
              </a:solidFill>
              <a:sym typeface="Tahoma" panose="020B0604030504040204" pitchFamily="34" charset="0"/>
            </a:endParaRPr>
          </a:p>
        </p:txBody>
      </p:sp>
      <p:sp>
        <p:nvSpPr>
          <p:cNvPr id="2" name="1 Başlık"/>
          <p:cNvSpPr>
            <a:spLocks noGrp="1"/>
          </p:cNvSpPr>
          <p:nvPr>
            <p:ph type="title"/>
          </p:nvPr>
        </p:nvSpPr>
        <p:spPr/>
        <p:txBody>
          <a:bodyPr vert="horz"/>
          <a:lstStyle/>
          <a:p>
            <a:r>
              <a:rPr lang="tr-TR" noProof="0" dirty="0" smtClean="0"/>
              <a:t>Asıl başlık stili için tıklatın</a:t>
            </a:r>
            <a:endParaRPr lang="tr-TR" noProof="0" dirty="0"/>
          </a:p>
        </p:txBody>
      </p:sp>
      <p:sp>
        <p:nvSpPr>
          <p:cNvPr id="3" name="2 İçerik Yer Tutucusu"/>
          <p:cNvSpPr>
            <a:spLocks noGrp="1"/>
          </p:cNvSpPr>
          <p:nvPr>
            <p:ph idx="1"/>
          </p:nvPr>
        </p:nvSpPr>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tr-TR" dirty="0" smtClean="0"/>
              <a:t>Asıl metin stillerini düzenlemek için tıklatın</a:t>
            </a:r>
          </a:p>
          <a:p>
            <a:pPr lvl="1"/>
            <a:r>
              <a:rPr lang="tr-TR" noProof="0" dirty="0" smtClean="0"/>
              <a:t>İkinci</a:t>
            </a:r>
            <a:r>
              <a:rPr lang="tr-TR" dirty="0" smtClean="0"/>
              <a:t>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5" name="Rectangle 6"/>
          <p:cNvSpPr>
            <a:spLocks noGrp="1" noChangeArrowheads="1"/>
          </p:cNvSpPr>
          <p:nvPr>
            <p:ph type="sldNum" sz="quarter" idx="11"/>
          </p:nvPr>
        </p:nvSpPr>
        <p:spPr>
          <a:ln/>
        </p:spPr>
        <p:txBody>
          <a:bodyPr/>
          <a:lstStyle>
            <a:lvl1pPr>
              <a:defRPr/>
            </a:lvl1pPr>
          </a:lstStyle>
          <a:p>
            <a:pPr>
              <a:defRPr/>
            </a:pPr>
            <a:r>
              <a:rPr lang="en-GB" dirty="0" err="1" smtClean="0"/>
              <a:t>Sl</a:t>
            </a:r>
            <a:r>
              <a:rPr lang="tr-TR" dirty="0" err="1" smtClean="0"/>
              <a:t>ayt</a:t>
            </a:r>
            <a:r>
              <a:rPr lang="en-GB" dirty="0" smtClean="0"/>
              <a:t> </a:t>
            </a:r>
            <a:fld id="{4671AB6C-D4B8-4F11-8867-B5C2B23781FF}" type="slidenum">
              <a:rPr lang="en-GB" smtClean="0"/>
              <a:pPr>
                <a:defRPr/>
              </a:pPr>
              <a:t>‹#›</a:t>
            </a:fld>
            <a:endParaRPr lang="en-GB" dirty="0"/>
          </a:p>
        </p:txBody>
      </p:sp>
    </p:spTree>
    <p:extLst>
      <p:ext uri="{BB962C8B-B14F-4D97-AF65-F5344CB8AC3E}">
        <p14:creationId xmlns:p14="http://schemas.microsoft.com/office/powerpoint/2010/main" val="420751479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20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lIns="0" tIns="0" rIns="0" bIns="0"/>
          <a:lstStyle>
            <a:lvl1pPr algn="ctr">
              <a:defRPr>
                <a:solidFill>
                  <a:schemeClr val="tx1">
                    <a:tint val="75000"/>
                  </a:schemeClr>
                </a:solidFill>
              </a:defRPr>
            </a:lvl1pPr>
          </a:lstStyle>
          <a:p>
            <a:endParaRPr>
              <a:solidFill>
                <a:srgbClr val="000000">
                  <a:tint val="75000"/>
                </a:srgbClr>
              </a:solidFill>
            </a:endParaRPr>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solidFill>
                  <a:srgbClr val="000000">
                    <a:tint val="75000"/>
                  </a:srgbClr>
                </a:solidFill>
              </a:rPr>
              <a:pPr/>
              <a:t>3/9/2022</a:t>
            </a:fld>
            <a:endParaRPr lang="en-US">
              <a:solidFill>
                <a:srgbClr val="000000">
                  <a:tint val="75000"/>
                </a:srgb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srgbClr val="000000">
                    <a:tint val="75000"/>
                  </a:srgbClr>
                </a:solidFill>
              </a:rPr>
              <a:pPr/>
              <a:t>‹#›</a:t>
            </a:fld>
            <a:endParaRPr>
              <a:solidFill>
                <a:srgbClr val="000000">
                  <a:tint val="75000"/>
                </a:srgbClr>
              </a:solidFill>
            </a:endParaRPr>
          </a:p>
        </p:txBody>
      </p:sp>
    </p:spTree>
    <p:extLst>
      <p:ext uri="{BB962C8B-B14F-4D97-AF65-F5344CB8AC3E}">
        <p14:creationId xmlns:p14="http://schemas.microsoft.com/office/powerpoint/2010/main" val="4127557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43076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609281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102576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43644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0091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12927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471458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750917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166942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2225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340435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513106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2918167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261092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802617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641358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660073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7029581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909725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6878209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67706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6236073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999938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0103546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472822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523008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6223405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819649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992062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8402211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422334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6458344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376868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2102684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9193124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228222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821027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5448082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0495846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0828791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508565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26041462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0767845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316610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469904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038119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5797498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6819574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8441648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7458318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118444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79993863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293683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8199793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9307609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07051770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2012640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8948547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92135548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6031425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58389262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51940324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9900635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3958385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5820328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566022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233292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0688910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1981387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362992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32276680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2682623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926769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4246579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6748872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81772257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2284475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72719613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9742394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8474581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94420596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8425660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82906255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0795033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0888164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49807039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94171518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9857296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1686966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07682517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4483099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4279824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4954320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8279399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200749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64334111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547078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2892970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689349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52219703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8816135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48456974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51804853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5467722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4910511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0631273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6133669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1664213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0882354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03148702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68675308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07715128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869611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2614990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11393482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04385664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3712966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7518660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43907496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5080968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3759284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69478089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550030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04436674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20759356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2448529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4589643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10512332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03535596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59604438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595129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72413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3698157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14427157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1381256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11619871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29960925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6444986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26337654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0439645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9654809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75502460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64556309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83261674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17352869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827694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1278375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492894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72696446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1904349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6442700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33165488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01234440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6419334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3008575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21875082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50197998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69641587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09298334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83337841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8752537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036785600"/>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13760420"/>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51950139"/>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85544040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668816523"/>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459759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95952226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16405309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84078145"/>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73078951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014874648"/>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54226866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96955682"/>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8336219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18269292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12863673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4928611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31169719"/>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99094245"/>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35218061"/>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85066953"/>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4824627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34020065"/>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639100877"/>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655313760"/>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481187183"/>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091071857"/>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5945213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90618186"/>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818936803"/>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49742303"/>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73393191"/>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15194725"/>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537143968"/>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89515832"/>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049929073"/>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420920392"/>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045191579"/>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5278854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29718141"/>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843015783"/>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8651698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080755"/>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232055329"/>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44757142"/>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19279719"/>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874176040"/>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08002581"/>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071625436"/>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50291001"/>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70487746"/>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65219702"/>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713072049"/>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56322878"/>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31858109"/>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61214387"/>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26434925"/>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041248005"/>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09109131"/>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731621546"/>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97418667"/>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88432563"/>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096804037"/>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544072128"/>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018306654"/>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79973887"/>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81704087"/>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08007006"/>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88377149"/>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02039301"/>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36690700"/>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476538523"/>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974772775"/>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669987534"/>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82008198"/>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17121909"/>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11643350"/>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31797447"/>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458144445"/>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870555446"/>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64470109"/>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187408729"/>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414845885"/>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282094409"/>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644797914"/>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23565916"/>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779501183"/>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834494202"/>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1112618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916568617"/>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864916987"/>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090055548"/>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859726817"/>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103521177"/>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375228641"/>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76821606"/>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57820705"/>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467178764"/>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843499044"/>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9045134"/>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48107043"/>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34053069"/>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68023428"/>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29200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ags" Target="../tags/tag1.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vmlDrawing" Target="../drawings/vmlDrawing1.vml"/><Relationship Id="rId11" Type="http://schemas.openxmlformats.org/officeDocument/2006/relationships/image" Target="../media/image2.png"/><Relationship Id="rId5" Type="http://schemas.openxmlformats.org/officeDocument/2006/relationships/theme" Target="../theme/theme1.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2.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2.xml"/><Relationship Id="rId7" Type="http://schemas.openxmlformats.org/officeDocument/2006/relationships/image" Target="../media/image5.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3.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7.xml"/><Relationship Id="rId7" Type="http://schemas.openxmlformats.org/officeDocument/2006/relationships/image" Target="../media/image5.pn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4.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2.xml"/><Relationship Id="rId7" Type="http://schemas.openxmlformats.org/officeDocument/2006/relationships/image" Target="../media/image5.png"/><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7.xml"/><Relationship Id="rId7" Type="http://schemas.openxmlformats.org/officeDocument/2006/relationships/image" Target="../media/image5.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6.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32.xml"/><Relationship Id="rId7" Type="http://schemas.openxmlformats.org/officeDocument/2006/relationships/image" Target="../media/image5.png"/><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theme" Target="../theme/theme7.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37.xml"/><Relationship Id="rId7" Type="http://schemas.openxmlformats.org/officeDocument/2006/relationships/image" Target="../media/image5.png"/><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theme" Target="../theme/theme8.xml"/><Relationship Id="rId5" Type="http://schemas.openxmlformats.org/officeDocument/2006/relationships/slideLayout" Target="../slideLayouts/slideLayout39.xml"/><Relationship Id="rId4" Type="http://schemas.openxmlformats.org/officeDocument/2006/relationships/slideLayout" Target="../slideLayouts/slideLayout38.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42.xml"/><Relationship Id="rId7" Type="http://schemas.openxmlformats.org/officeDocument/2006/relationships/image" Target="../media/image5.png"/><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theme" Target="../theme/theme9.xml"/><Relationship Id="rId5" Type="http://schemas.openxmlformats.org/officeDocument/2006/relationships/slideLayout" Target="../slideLayouts/slideLayout44.xml"/><Relationship Id="rId4" Type="http://schemas.openxmlformats.org/officeDocument/2006/relationships/slideLayout" Target="../slideLayouts/slideLayout43.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47.xml"/><Relationship Id="rId7" Type="http://schemas.openxmlformats.org/officeDocument/2006/relationships/image" Target="../media/image5.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theme" Target="../theme/theme10.xml"/><Relationship Id="rId5" Type="http://schemas.openxmlformats.org/officeDocument/2006/relationships/slideLayout" Target="../slideLayouts/slideLayout49.xml"/><Relationship Id="rId4" Type="http://schemas.openxmlformats.org/officeDocument/2006/relationships/slideLayout" Target="../slideLayouts/slideLayout48.xml"/></Relationships>
</file>

<file path=ppt/slideMasters/_rels/slideMaster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52.xml"/><Relationship Id="rId7" Type="http://schemas.openxmlformats.org/officeDocument/2006/relationships/image" Target="../media/image5.png"/><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theme" Target="../theme/theme11.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57.xml"/><Relationship Id="rId7" Type="http://schemas.openxmlformats.org/officeDocument/2006/relationships/image" Target="../media/image5.png"/><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theme" Target="../theme/theme12.xml"/><Relationship Id="rId5" Type="http://schemas.openxmlformats.org/officeDocument/2006/relationships/slideLayout" Target="../slideLayouts/slideLayout59.xml"/><Relationship Id="rId4" Type="http://schemas.openxmlformats.org/officeDocument/2006/relationships/slideLayout" Target="../slideLayouts/slideLayout58.xml"/></Relationships>
</file>

<file path=ppt/slideMasters/_rels/slideMaster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62.xml"/><Relationship Id="rId7" Type="http://schemas.openxmlformats.org/officeDocument/2006/relationships/image" Target="../media/image5.png"/><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theme" Target="../theme/theme13.xml"/><Relationship Id="rId5" Type="http://schemas.openxmlformats.org/officeDocument/2006/relationships/slideLayout" Target="../slideLayouts/slideLayout64.xml"/><Relationship Id="rId4" Type="http://schemas.openxmlformats.org/officeDocument/2006/relationships/slideLayout" Target="../slideLayouts/slideLayout63.xml"/></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67.xml"/><Relationship Id="rId7" Type="http://schemas.openxmlformats.org/officeDocument/2006/relationships/image" Target="../media/image5.pn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theme" Target="../theme/theme14.xml"/><Relationship Id="rId5" Type="http://schemas.openxmlformats.org/officeDocument/2006/relationships/slideLayout" Target="../slideLayouts/slideLayout69.xml"/><Relationship Id="rId4" Type="http://schemas.openxmlformats.org/officeDocument/2006/relationships/slideLayout" Target="../slideLayouts/slideLayout68.xml"/></Relationships>
</file>

<file path=ppt/slideMasters/_rels/slideMaster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72.xml"/><Relationship Id="rId7" Type="http://schemas.openxmlformats.org/officeDocument/2006/relationships/image" Target="../media/image5.png"/><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theme" Target="../theme/theme15.xml"/><Relationship Id="rId5" Type="http://schemas.openxmlformats.org/officeDocument/2006/relationships/slideLayout" Target="../slideLayouts/slideLayout74.xml"/><Relationship Id="rId4" Type="http://schemas.openxmlformats.org/officeDocument/2006/relationships/slideLayout" Target="../slideLayouts/slideLayout73.xml"/></Relationships>
</file>

<file path=ppt/slideMasters/_rels/slideMaster1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77.xml"/><Relationship Id="rId7" Type="http://schemas.openxmlformats.org/officeDocument/2006/relationships/image" Target="../media/image5.png"/><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theme" Target="../theme/theme16.xml"/><Relationship Id="rId5" Type="http://schemas.openxmlformats.org/officeDocument/2006/relationships/slideLayout" Target="../slideLayouts/slideLayout79.xml"/><Relationship Id="rId4" Type="http://schemas.openxmlformats.org/officeDocument/2006/relationships/slideLayout" Target="../slideLayouts/slideLayout78.xml"/></Relationships>
</file>

<file path=ppt/slideMasters/_rels/slideMaster1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82.xml"/><Relationship Id="rId7" Type="http://schemas.openxmlformats.org/officeDocument/2006/relationships/image" Target="../media/image5.png"/><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theme" Target="../theme/theme17.xml"/><Relationship Id="rId5" Type="http://schemas.openxmlformats.org/officeDocument/2006/relationships/slideLayout" Target="../slideLayouts/slideLayout84.xml"/><Relationship Id="rId4" Type="http://schemas.openxmlformats.org/officeDocument/2006/relationships/slideLayout" Target="../slideLayouts/slideLayout83.xml"/></Relationships>
</file>

<file path=ppt/slideMasters/_rels/slideMaster1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87.xml"/><Relationship Id="rId7" Type="http://schemas.openxmlformats.org/officeDocument/2006/relationships/image" Target="../media/image5.png"/><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theme" Target="../theme/theme18.xml"/><Relationship Id="rId5" Type="http://schemas.openxmlformats.org/officeDocument/2006/relationships/slideLayout" Target="../slideLayouts/slideLayout89.xml"/><Relationship Id="rId4" Type="http://schemas.openxmlformats.org/officeDocument/2006/relationships/slideLayout" Target="../slideLayouts/slideLayout88.xml"/></Relationships>
</file>

<file path=ppt/slideMasters/_rels/slideMaster1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92.xml"/><Relationship Id="rId7" Type="http://schemas.openxmlformats.org/officeDocument/2006/relationships/image" Target="../media/image5.png"/><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theme" Target="../theme/theme19.xml"/><Relationship Id="rId5" Type="http://schemas.openxmlformats.org/officeDocument/2006/relationships/slideLayout" Target="../slideLayouts/slideLayout94.xml"/><Relationship Id="rId4" Type="http://schemas.openxmlformats.org/officeDocument/2006/relationships/slideLayout" Target="../slideLayouts/slideLayout93.xml"/></Relationships>
</file>

<file path=ppt/slideMasters/_rels/slideMaster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97.xml"/><Relationship Id="rId7" Type="http://schemas.openxmlformats.org/officeDocument/2006/relationships/image" Target="../media/image5.png"/><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theme" Target="../theme/theme20.xml"/><Relationship Id="rId5" Type="http://schemas.openxmlformats.org/officeDocument/2006/relationships/slideLayout" Target="../slideLayouts/slideLayout99.xml"/><Relationship Id="rId4" Type="http://schemas.openxmlformats.org/officeDocument/2006/relationships/slideLayout" Target="../slideLayouts/slideLayout98.xml"/></Relationships>
</file>

<file path=ppt/slideMasters/_rels/slideMaster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02.xml"/><Relationship Id="rId7" Type="http://schemas.openxmlformats.org/officeDocument/2006/relationships/image" Target="../media/image5.png"/><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theme" Target="../theme/theme21.xml"/><Relationship Id="rId5" Type="http://schemas.openxmlformats.org/officeDocument/2006/relationships/slideLayout" Target="../slideLayouts/slideLayout104.xml"/><Relationship Id="rId4" Type="http://schemas.openxmlformats.org/officeDocument/2006/relationships/slideLayout" Target="../slideLayouts/slideLayout103.xml"/></Relationships>
</file>

<file path=ppt/slideMasters/_rels/slideMaster2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07.xml"/><Relationship Id="rId7" Type="http://schemas.openxmlformats.org/officeDocument/2006/relationships/image" Target="../media/image5.png"/><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theme" Target="../theme/theme22.xml"/><Relationship Id="rId5" Type="http://schemas.openxmlformats.org/officeDocument/2006/relationships/slideLayout" Target="../slideLayouts/slideLayout109.xml"/><Relationship Id="rId4" Type="http://schemas.openxmlformats.org/officeDocument/2006/relationships/slideLayout" Target="../slideLayouts/slideLayout108.xml"/></Relationships>
</file>

<file path=ppt/slideMasters/_rels/slideMaster2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12.xml"/><Relationship Id="rId7" Type="http://schemas.openxmlformats.org/officeDocument/2006/relationships/image" Target="../media/image5.png"/><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theme" Target="../theme/theme23.xml"/><Relationship Id="rId5" Type="http://schemas.openxmlformats.org/officeDocument/2006/relationships/slideLayout" Target="../slideLayouts/slideLayout114.xml"/><Relationship Id="rId4" Type="http://schemas.openxmlformats.org/officeDocument/2006/relationships/slideLayout" Target="../slideLayouts/slideLayout113.xml"/></Relationships>
</file>

<file path=ppt/slideMasters/_rels/slideMaster2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17.xml"/><Relationship Id="rId7" Type="http://schemas.openxmlformats.org/officeDocument/2006/relationships/image" Target="../media/image5.png"/><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theme" Target="../theme/theme24.xml"/><Relationship Id="rId5" Type="http://schemas.openxmlformats.org/officeDocument/2006/relationships/slideLayout" Target="../slideLayouts/slideLayout119.xml"/><Relationship Id="rId4" Type="http://schemas.openxmlformats.org/officeDocument/2006/relationships/slideLayout" Target="../slideLayouts/slideLayout118.xml"/></Relationships>
</file>

<file path=ppt/slideMasters/_rels/slideMaster2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22.xml"/><Relationship Id="rId7" Type="http://schemas.openxmlformats.org/officeDocument/2006/relationships/image" Target="../media/image5.png"/><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theme" Target="../theme/theme25.xml"/><Relationship Id="rId5" Type="http://schemas.openxmlformats.org/officeDocument/2006/relationships/slideLayout" Target="../slideLayouts/slideLayout124.xml"/><Relationship Id="rId4" Type="http://schemas.openxmlformats.org/officeDocument/2006/relationships/slideLayout" Target="../slideLayouts/slideLayout123.xml"/></Relationships>
</file>

<file path=ppt/slideMasters/_rels/slideMaster2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27.xml"/><Relationship Id="rId7" Type="http://schemas.openxmlformats.org/officeDocument/2006/relationships/image" Target="../media/image5.png"/><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theme" Target="../theme/theme26.xml"/><Relationship Id="rId5" Type="http://schemas.openxmlformats.org/officeDocument/2006/relationships/slideLayout" Target="../slideLayouts/slideLayout129.xml"/><Relationship Id="rId4" Type="http://schemas.openxmlformats.org/officeDocument/2006/relationships/slideLayout" Target="../slideLayouts/slideLayout128.xml"/></Relationships>
</file>

<file path=ppt/slideMasters/_rels/slideMaster2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32.xml"/><Relationship Id="rId7" Type="http://schemas.openxmlformats.org/officeDocument/2006/relationships/image" Target="../media/image5.png"/><Relationship Id="rId2" Type="http://schemas.openxmlformats.org/officeDocument/2006/relationships/slideLayout" Target="../slideLayouts/slideLayout131.xml"/><Relationship Id="rId1" Type="http://schemas.openxmlformats.org/officeDocument/2006/relationships/slideLayout" Target="../slideLayouts/slideLayout130.xml"/><Relationship Id="rId6" Type="http://schemas.openxmlformats.org/officeDocument/2006/relationships/theme" Target="../theme/theme27.xml"/><Relationship Id="rId5" Type="http://schemas.openxmlformats.org/officeDocument/2006/relationships/slideLayout" Target="../slideLayouts/slideLayout134.xml"/><Relationship Id="rId4" Type="http://schemas.openxmlformats.org/officeDocument/2006/relationships/slideLayout" Target="../slideLayouts/slideLayout133.xml"/></Relationships>
</file>

<file path=ppt/slideMasters/_rels/slideMaster2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37.xml"/><Relationship Id="rId7" Type="http://schemas.openxmlformats.org/officeDocument/2006/relationships/image" Target="../media/image5.png"/><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theme" Target="../theme/theme28.xml"/><Relationship Id="rId5" Type="http://schemas.openxmlformats.org/officeDocument/2006/relationships/slideLayout" Target="../slideLayouts/slideLayout139.xml"/><Relationship Id="rId4" Type="http://schemas.openxmlformats.org/officeDocument/2006/relationships/slideLayout" Target="../slideLayouts/slideLayout138.xml"/></Relationships>
</file>

<file path=ppt/slideMasters/_rels/slideMaster2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42.xml"/><Relationship Id="rId7" Type="http://schemas.openxmlformats.org/officeDocument/2006/relationships/image" Target="../media/image5.png"/><Relationship Id="rId2" Type="http://schemas.openxmlformats.org/officeDocument/2006/relationships/slideLayout" Target="../slideLayouts/slideLayout141.xml"/><Relationship Id="rId1" Type="http://schemas.openxmlformats.org/officeDocument/2006/relationships/slideLayout" Target="../slideLayouts/slideLayout140.xml"/><Relationship Id="rId6" Type="http://schemas.openxmlformats.org/officeDocument/2006/relationships/theme" Target="../theme/theme29.xml"/><Relationship Id="rId5" Type="http://schemas.openxmlformats.org/officeDocument/2006/relationships/slideLayout" Target="../slideLayouts/slideLayout144.xml"/><Relationship Id="rId4" Type="http://schemas.openxmlformats.org/officeDocument/2006/relationships/slideLayout" Target="../slideLayouts/slideLayout143.xml"/></Relationships>
</file>

<file path=ppt/slideMasters/_rels/slideMaster3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47.xml"/><Relationship Id="rId7" Type="http://schemas.openxmlformats.org/officeDocument/2006/relationships/image" Target="../media/image5.png"/><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theme" Target="../theme/theme30.xml"/><Relationship Id="rId5" Type="http://schemas.openxmlformats.org/officeDocument/2006/relationships/slideLayout" Target="../slideLayouts/slideLayout149.xml"/><Relationship Id="rId4" Type="http://schemas.openxmlformats.org/officeDocument/2006/relationships/slideLayout" Target="../slideLayouts/slideLayout148.xml"/></Relationships>
</file>

<file path=ppt/slideMasters/_rels/slideMaster3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52.xml"/><Relationship Id="rId7" Type="http://schemas.openxmlformats.org/officeDocument/2006/relationships/image" Target="../media/image5.png"/><Relationship Id="rId2" Type="http://schemas.openxmlformats.org/officeDocument/2006/relationships/slideLayout" Target="../slideLayouts/slideLayout151.xml"/><Relationship Id="rId1" Type="http://schemas.openxmlformats.org/officeDocument/2006/relationships/slideLayout" Target="../slideLayouts/slideLayout150.xml"/><Relationship Id="rId6" Type="http://schemas.openxmlformats.org/officeDocument/2006/relationships/theme" Target="../theme/theme31.xml"/><Relationship Id="rId5" Type="http://schemas.openxmlformats.org/officeDocument/2006/relationships/slideLayout" Target="../slideLayouts/slideLayout154.xml"/><Relationship Id="rId4" Type="http://schemas.openxmlformats.org/officeDocument/2006/relationships/slideLayout" Target="../slideLayouts/slideLayout153.xml"/></Relationships>
</file>

<file path=ppt/slideMasters/_rels/slideMaster3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57.xml"/><Relationship Id="rId7" Type="http://schemas.openxmlformats.org/officeDocument/2006/relationships/image" Target="../media/image5.png"/><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theme" Target="../theme/theme32.xml"/><Relationship Id="rId5" Type="http://schemas.openxmlformats.org/officeDocument/2006/relationships/slideLayout" Target="../slideLayouts/slideLayout159.xml"/><Relationship Id="rId4" Type="http://schemas.openxmlformats.org/officeDocument/2006/relationships/slideLayout" Target="../slideLayouts/slideLayout158.xml"/></Relationships>
</file>

<file path=ppt/slideMasters/_rels/slideMaster3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62.xml"/><Relationship Id="rId7" Type="http://schemas.openxmlformats.org/officeDocument/2006/relationships/image" Target="../media/image5.png"/><Relationship Id="rId2" Type="http://schemas.openxmlformats.org/officeDocument/2006/relationships/slideLayout" Target="../slideLayouts/slideLayout161.xml"/><Relationship Id="rId1" Type="http://schemas.openxmlformats.org/officeDocument/2006/relationships/slideLayout" Target="../slideLayouts/slideLayout160.xml"/><Relationship Id="rId6" Type="http://schemas.openxmlformats.org/officeDocument/2006/relationships/theme" Target="../theme/theme33.xml"/><Relationship Id="rId5" Type="http://schemas.openxmlformats.org/officeDocument/2006/relationships/slideLayout" Target="../slideLayouts/slideLayout164.xml"/><Relationship Id="rId4" Type="http://schemas.openxmlformats.org/officeDocument/2006/relationships/slideLayout" Target="../slideLayouts/slideLayout163.xml"/></Relationships>
</file>

<file path=ppt/slideMasters/_rels/slideMaster3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67.xml"/><Relationship Id="rId7" Type="http://schemas.openxmlformats.org/officeDocument/2006/relationships/image" Target="../media/image5.png"/><Relationship Id="rId2" Type="http://schemas.openxmlformats.org/officeDocument/2006/relationships/slideLayout" Target="../slideLayouts/slideLayout166.xml"/><Relationship Id="rId1" Type="http://schemas.openxmlformats.org/officeDocument/2006/relationships/slideLayout" Target="../slideLayouts/slideLayout165.xml"/><Relationship Id="rId6" Type="http://schemas.openxmlformats.org/officeDocument/2006/relationships/theme" Target="../theme/theme34.xml"/><Relationship Id="rId5" Type="http://schemas.openxmlformats.org/officeDocument/2006/relationships/slideLayout" Target="../slideLayouts/slideLayout169.xml"/><Relationship Id="rId4" Type="http://schemas.openxmlformats.org/officeDocument/2006/relationships/slideLayout" Target="../slideLayouts/slideLayout168.xml"/></Relationships>
</file>

<file path=ppt/slideMasters/_rels/slideMaster3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72.xml"/><Relationship Id="rId7" Type="http://schemas.openxmlformats.org/officeDocument/2006/relationships/image" Target="../media/image5.png"/><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theme" Target="../theme/theme35.xml"/><Relationship Id="rId5" Type="http://schemas.openxmlformats.org/officeDocument/2006/relationships/slideLayout" Target="../slideLayouts/slideLayout174.xml"/><Relationship Id="rId4" Type="http://schemas.openxmlformats.org/officeDocument/2006/relationships/slideLayout" Target="../slideLayouts/slideLayout173.xml"/></Relationships>
</file>

<file path=ppt/slideMasters/_rels/slideMaster3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77.xml"/><Relationship Id="rId7" Type="http://schemas.openxmlformats.org/officeDocument/2006/relationships/image" Target="../media/image5.png"/><Relationship Id="rId2" Type="http://schemas.openxmlformats.org/officeDocument/2006/relationships/slideLayout" Target="../slideLayouts/slideLayout176.xml"/><Relationship Id="rId1" Type="http://schemas.openxmlformats.org/officeDocument/2006/relationships/slideLayout" Target="../slideLayouts/slideLayout175.xml"/><Relationship Id="rId6" Type="http://schemas.openxmlformats.org/officeDocument/2006/relationships/theme" Target="../theme/theme36.xml"/><Relationship Id="rId5" Type="http://schemas.openxmlformats.org/officeDocument/2006/relationships/slideLayout" Target="../slideLayouts/slideLayout179.xml"/><Relationship Id="rId4" Type="http://schemas.openxmlformats.org/officeDocument/2006/relationships/slideLayout" Target="../slideLayouts/slideLayout178.xml"/></Relationships>
</file>

<file path=ppt/slideMasters/_rels/slideMaster3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82.xml"/><Relationship Id="rId7" Type="http://schemas.openxmlformats.org/officeDocument/2006/relationships/image" Target="../media/image5.png"/><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theme" Target="../theme/theme37.xml"/><Relationship Id="rId5" Type="http://schemas.openxmlformats.org/officeDocument/2006/relationships/slideLayout" Target="../slideLayouts/slideLayout184.xml"/><Relationship Id="rId4" Type="http://schemas.openxmlformats.org/officeDocument/2006/relationships/slideLayout" Target="../slideLayouts/slideLayout183.xml"/></Relationships>
</file>

<file path=ppt/slideMasters/_rels/slideMaster3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87.xml"/><Relationship Id="rId7" Type="http://schemas.openxmlformats.org/officeDocument/2006/relationships/image" Target="../media/image5.png"/><Relationship Id="rId2" Type="http://schemas.openxmlformats.org/officeDocument/2006/relationships/slideLayout" Target="../slideLayouts/slideLayout186.xml"/><Relationship Id="rId1" Type="http://schemas.openxmlformats.org/officeDocument/2006/relationships/slideLayout" Target="../slideLayouts/slideLayout185.xml"/><Relationship Id="rId6" Type="http://schemas.openxmlformats.org/officeDocument/2006/relationships/theme" Target="../theme/theme38.xml"/><Relationship Id="rId5" Type="http://schemas.openxmlformats.org/officeDocument/2006/relationships/slideLayout" Target="../slideLayouts/slideLayout189.xml"/><Relationship Id="rId4" Type="http://schemas.openxmlformats.org/officeDocument/2006/relationships/slideLayout" Target="../slideLayouts/slideLayout188.xml"/></Relationships>
</file>

<file path=ppt/slideMasters/_rels/slideMaster3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92.xml"/><Relationship Id="rId7" Type="http://schemas.openxmlformats.org/officeDocument/2006/relationships/image" Target="../media/image5.png"/><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theme" Target="../theme/theme39.xml"/><Relationship Id="rId5" Type="http://schemas.openxmlformats.org/officeDocument/2006/relationships/slideLayout" Target="../slideLayouts/slideLayout194.xml"/><Relationship Id="rId4" Type="http://schemas.openxmlformats.org/officeDocument/2006/relationships/slideLayout" Target="../slideLayouts/slideLayout193.xml"/></Relationships>
</file>

<file path=ppt/slideMasters/_rels/slideMaster4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97.xml"/><Relationship Id="rId7" Type="http://schemas.openxmlformats.org/officeDocument/2006/relationships/image" Target="../media/image5.png"/><Relationship Id="rId2" Type="http://schemas.openxmlformats.org/officeDocument/2006/relationships/slideLayout" Target="../slideLayouts/slideLayout196.xml"/><Relationship Id="rId1" Type="http://schemas.openxmlformats.org/officeDocument/2006/relationships/slideLayout" Target="../slideLayouts/slideLayout195.xml"/><Relationship Id="rId6" Type="http://schemas.openxmlformats.org/officeDocument/2006/relationships/theme" Target="../theme/theme40.xml"/><Relationship Id="rId5" Type="http://schemas.openxmlformats.org/officeDocument/2006/relationships/slideLayout" Target="../slideLayouts/slideLayout199.xml"/><Relationship Id="rId4" Type="http://schemas.openxmlformats.org/officeDocument/2006/relationships/slideLayout" Target="../slideLayouts/slideLayout198.xml"/></Relationships>
</file>

<file path=ppt/slideMasters/_rels/slideMaster4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02.xml"/><Relationship Id="rId7" Type="http://schemas.openxmlformats.org/officeDocument/2006/relationships/image" Target="../media/image5.png"/><Relationship Id="rId2" Type="http://schemas.openxmlformats.org/officeDocument/2006/relationships/slideLayout" Target="../slideLayouts/slideLayout201.xml"/><Relationship Id="rId1" Type="http://schemas.openxmlformats.org/officeDocument/2006/relationships/slideLayout" Target="../slideLayouts/slideLayout200.xml"/><Relationship Id="rId6" Type="http://schemas.openxmlformats.org/officeDocument/2006/relationships/theme" Target="../theme/theme41.xml"/><Relationship Id="rId5" Type="http://schemas.openxmlformats.org/officeDocument/2006/relationships/slideLayout" Target="../slideLayouts/slideLayout204.xml"/><Relationship Id="rId4" Type="http://schemas.openxmlformats.org/officeDocument/2006/relationships/slideLayout" Target="../slideLayouts/slideLayout203.xml"/></Relationships>
</file>

<file path=ppt/slideMasters/_rels/slideMaster4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07.xml"/><Relationship Id="rId7" Type="http://schemas.openxmlformats.org/officeDocument/2006/relationships/image" Target="../media/image5.png"/><Relationship Id="rId2" Type="http://schemas.openxmlformats.org/officeDocument/2006/relationships/slideLayout" Target="../slideLayouts/slideLayout206.xml"/><Relationship Id="rId1" Type="http://schemas.openxmlformats.org/officeDocument/2006/relationships/slideLayout" Target="../slideLayouts/slideLayout205.xml"/><Relationship Id="rId6" Type="http://schemas.openxmlformats.org/officeDocument/2006/relationships/theme" Target="../theme/theme42.xml"/><Relationship Id="rId5" Type="http://schemas.openxmlformats.org/officeDocument/2006/relationships/slideLayout" Target="../slideLayouts/slideLayout209.xml"/><Relationship Id="rId4" Type="http://schemas.openxmlformats.org/officeDocument/2006/relationships/slideLayout" Target="../slideLayouts/slideLayout208.xml"/></Relationships>
</file>

<file path=ppt/slideMasters/_rels/slideMaster4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12.xml"/><Relationship Id="rId7" Type="http://schemas.openxmlformats.org/officeDocument/2006/relationships/image" Target="../media/image5.png"/><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theme" Target="../theme/theme43.xml"/><Relationship Id="rId5" Type="http://schemas.openxmlformats.org/officeDocument/2006/relationships/slideLayout" Target="../slideLayouts/slideLayout214.xml"/><Relationship Id="rId4" Type="http://schemas.openxmlformats.org/officeDocument/2006/relationships/slideLayout" Target="../slideLayouts/slideLayout213.xml"/></Relationships>
</file>

<file path=ppt/slideMasters/_rels/slideMaster4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17.xml"/><Relationship Id="rId7" Type="http://schemas.openxmlformats.org/officeDocument/2006/relationships/image" Target="../media/image5.png"/><Relationship Id="rId2" Type="http://schemas.openxmlformats.org/officeDocument/2006/relationships/slideLayout" Target="../slideLayouts/slideLayout216.xml"/><Relationship Id="rId1" Type="http://schemas.openxmlformats.org/officeDocument/2006/relationships/slideLayout" Target="../slideLayouts/slideLayout215.xml"/><Relationship Id="rId6" Type="http://schemas.openxmlformats.org/officeDocument/2006/relationships/theme" Target="../theme/theme44.xml"/><Relationship Id="rId5" Type="http://schemas.openxmlformats.org/officeDocument/2006/relationships/slideLayout" Target="../slideLayouts/slideLayout219.xml"/><Relationship Id="rId4" Type="http://schemas.openxmlformats.org/officeDocument/2006/relationships/slideLayout" Target="../slideLayouts/slideLayout218.xml"/></Relationships>
</file>

<file path=ppt/slideMasters/_rels/slideMaster4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22.xml"/><Relationship Id="rId7" Type="http://schemas.openxmlformats.org/officeDocument/2006/relationships/image" Target="../media/image5.png"/><Relationship Id="rId2" Type="http://schemas.openxmlformats.org/officeDocument/2006/relationships/slideLayout" Target="../slideLayouts/slideLayout221.xml"/><Relationship Id="rId1" Type="http://schemas.openxmlformats.org/officeDocument/2006/relationships/slideLayout" Target="../slideLayouts/slideLayout220.xml"/><Relationship Id="rId6" Type="http://schemas.openxmlformats.org/officeDocument/2006/relationships/theme" Target="../theme/theme45.xml"/><Relationship Id="rId5" Type="http://schemas.openxmlformats.org/officeDocument/2006/relationships/slideLayout" Target="../slideLayouts/slideLayout224.xml"/><Relationship Id="rId4" Type="http://schemas.openxmlformats.org/officeDocument/2006/relationships/slideLayout" Target="../slideLayouts/slideLayout223.xml"/></Relationships>
</file>

<file path=ppt/slideMasters/_rels/slideMaster4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27.xml"/><Relationship Id="rId7" Type="http://schemas.openxmlformats.org/officeDocument/2006/relationships/image" Target="../media/image5.png"/><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theme" Target="../theme/theme46.xml"/><Relationship Id="rId5" Type="http://schemas.openxmlformats.org/officeDocument/2006/relationships/slideLayout" Target="../slideLayouts/slideLayout229.xml"/><Relationship Id="rId4" Type="http://schemas.openxmlformats.org/officeDocument/2006/relationships/slideLayout" Target="../slideLayouts/slideLayout228.xml"/></Relationships>
</file>

<file path=ppt/slideMasters/_rels/slideMaster4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32.xml"/><Relationship Id="rId7" Type="http://schemas.openxmlformats.org/officeDocument/2006/relationships/image" Target="../media/image5.png"/><Relationship Id="rId2" Type="http://schemas.openxmlformats.org/officeDocument/2006/relationships/slideLayout" Target="../slideLayouts/slideLayout231.xml"/><Relationship Id="rId1" Type="http://schemas.openxmlformats.org/officeDocument/2006/relationships/slideLayout" Target="../slideLayouts/slideLayout230.xml"/><Relationship Id="rId6" Type="http://schemas.openxmlformats.org/officeDocument/2006/relationships/theme" Target="../theme/theme47.xml"/><Relationship Id="rId5" Type="http://schemas.openxmlformats.org/officeDocument/2006/relationships/slideLayout" Target="../slideLayouts/slideLayout234.xml"/><Relationship Id="rId4" Type="http://schemas.openxmlformats.org/officeDocument/2006/relationships/slideLayout" Target="../slideLayouts/slideLayout233.xml"/></Relationships>
</file>

<file path=ppt/slideMasters/_rels/slideMaster4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37.xml"/><Relationship Id="rId7" Type="http://schemas.openxmlformats.org/officeDocument/2006/relationships/image" Target="../media/image5.png"/><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theme" Target="../theme/theme48.xml"/><Relationship Id="rId5" Type="http://schemas.openxmlformats.org/officeDocument/2006/relationships/slideLayout" Target="../slideLayouts/slideLayout239.xml"/><Relationship Id="rId4" Type="http://schemas.openxmlformats.org/officeDocument/2006/relationships/slideLayout" Target="../slideLayouts/slideLayout238.xml"/></Relationships>
</file>

<file path=ppt/slideMasters/_rels/slideMaster4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42.xml"/><Relationship Id="rId7" Type="http://schemas.openxmlformats.org/officeDocument/2006/relationships/image" Target="../media/image5.png"/><Relationship Id="rId2" Type="http://schemas.openxmlformats.org/officeDocument/2006/relationships/slideLayout" Target="../slideLayouts/slideLayout241.xml"/><Relationship Id="rId1" Type="http://schemas.openxmlformats.org/officeDocument/2006/relationships/slideLayout" Target="../slideLayouts/slideLayout240.xml"/><Relationship Id="rId6" Type="http://schemas.openxmlformats.org/officeDocument/2006/relationships/theme" Target="../theme/theme49.xml"/><Relationship Id="rId5" Type="http://schemas.openxmlformats.org/officeDocument/2006/relationships/slideLayout" Target="../slideLayouts/slideLayout244.xml"/><Relationship Id="rId4" Type="http://schemas.openxmlformats.org/officeDocument/2006/relationships/slideLayout" Target="../slideLayouts/slideLayout243.xml"/></Relationships>
</file>

<file path=ppt/slideMasters/_rels/slideMaster5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47.xml"/><Relationship Id="rId7" Type="http://schemas.openxmlformats.org/officeDocument/2006/relationships/image" Target="../media/image5.png"/><Relationship Id="rId2" Type="http://schemas.openxmlformats.org/officeDocument/2006/relationships/slideLayout" Target="../slideLayouts/slideLayout246.xml"/><Relationship Id="rId1" Type="http://schemas.openxmlformats.org/officeDocument/2006/relationships/slideLayout" Target="../slideLayouts/slideLayout245.xml"/><Relationship Id="rId6" Type="http://schemas.openxmlformats.org/officeDocument/2006/relationships/theme" Target="../theme/theme50.xml"/><Relationship Id="rId5" Type="http://schemas.openxmlformats.org/officeDocument/2006/relationships/slideLayout" Target="../slideLayouts/slideLayout249.xml"/><Relationship Id="rId4" Type="http://schemas.openxmlformats.org/officeDocument/2006/relationships/slideLayout" Target="../slideLayouts/slideLayout248.xml"/></Relationships>
</file>

<file path=ppt/slideMasters/_rels/slideMaster5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52.xml"/><Relationship Id="rId7" Type="http://schemas.openxmlformats.org/officeDocument/2006/relationships/image" Target="../media/image5.png"/><Relationship Id="rId2" Type="http://schemas.openxmlformats.org/officeDocument/2006/relationships/slideLayout" Target="../slideLayouts/slideLayout251.xml"/><Relationship Id="rId1" Type="http://schemas.openxmlformats.org/officeDocument/2006/relationships/slideLayout" Target="../slideLayouts/slideLayout250.xml"/><Relationship Id="rId6" Type="http://schemas.openxmlformats.org/officeDocument/2006/relationships/theme" Target="../theme/theme51.xml"/><Relationship Id="rId5" Type="http://schemas.openxmlformats.org/officeDocument/2006/relationships/slideLayout" Target="../slideLayouts/slideLayout254.xml"/><Relationship Id="rId4" Type="http://schemas.openxmlformats.org/officeDocument/2006/relationships/slideLayout" Target="../slideLayouts/slideLayout253.xml"/></Relationships>
</file>

<file path=ppt/slideMasters/_rels/slideMaster5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57.xml"/><Relationship Id="rId7" Type="http://schemas.openxmlformats.org/officeDocument/2006/relationships/image" Target="../media/image5.png"/><Relationship Id="rId2" Type="http://schemas.openxmlformats.org/officeDocument/2006/relationships/slideLayout" Target="../slideLayouts/slideLayout256.xml"/><Relationship Id="rId1" Type="http://schemas.openxmlformats.org/officeDocument/2006/relationships/slideLayout" Target="../slideLayouts/slideLayout255.xml"/><Relationship Id="rId6" Type="http://schemas.openxmlformats.org/officeDocument/2006/relationships/theme" Target="../theme/theme52.xml"/><Relationship Id="rId5" Type="http://schemas.openxmlformats.org/officeDocument/2006/relationships/slideLayout" Target="../slideLayouts/slideLayout259.xml"/><Relationship Id="rId4" Type="http://schemas.openxmlformats.org/officeDocument/2006/relationships/slideLayout" Target="../slideLayouts/slideLayout258.xml"/></Relationships>
</file>

<file path=ppt/slideMasters/_rels/slideMaster5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62.xml"/><Relationship Id="rId7" Type="http://schemas.openxmlformats.org/officeDocument/2006/relationships/image" Target="../media/image5.png"/><Relationship Id="rId2" Type="http://schemas.openxmlformats.org/officeDocument/2006/relationships/slideLayout" Target="../slideLayouts/slideLayout261.xml"/><Relationship Id="rId1" Type="http://schemas.openxmlformats.org/officeDocument/2006/relationships/slideLayout" Target="../slideLayouts/slideLayout260.xml"/><Relationship Id="rId6" Type="http://schemas.openxmlformats.org/officeDocument/2006/relationships/theme" Target="../theme/theme53.xml"/><Relationship Id="rId5" Type="http://schemas.openxmlformats.org/officeDocument/2006/relationships/slideLayout" Target="../slideLayouts/slideLayout264.xml"/><Relationship Id="rId4" Type="http://schemas.openxmlformats.org/officeDocument/2006/relationships/slideLayout" Target="../slideLayouts/slideLayout263.xml"/></Relationships>
</file>

<file path=ppt/slideMasters/_rels/slideMaster5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67.xml"/><Relationship Id="rId7" Type="http://schemas.openxmlformats.org/officeDocument/2006/relationships/image" Target="../media/image5.png"/><Relationship Id="rId2" Type="http://schemas.openxmlformats.org/officeDocument/2006/relationships/slideLayout" Target="../slideLayouts/slideLayout266.xml"/><Relationship Id="rId1" Type="http://schemas.openxmlformats.org/officeDocument/2006/relationships/slideLayout" Target="../slideLayouts/slideLayout265.xml"/><Relationship Id="rId6" Type="http://schemas.openxmlformats.org/officeDocument/2006/relationships/theme" Target="../theme/theme54.xml"/><Relationship Id="rId5" Type="http://schemas.openxmlformats.org/officeDocument/2006/relationships/slideLayout" Target="../slideLayouts/slideLayout269.xml"/><Relationship Id="rId4" Type="http://schemas.openxmlformats.org/officeDocument/2006/relationships/slideLayout" Target="../slideLayouts/slideLayout2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9" name="8 Nesne" hidden="1"/>
          <p:cNvGraphicFramePr>
            <a:graphicFrameLocks noChangeAspect="1"/>
          </p:cNvGraphicFramePr>
          <p:nvPr>
            <p:custDataLst>
              <p:tags r:id="rId7"/>
            </p:custDataLst>
            <p:extLst/>
          </p:nvPr>
        </p:nvGraphicFramePr>
        <p:xfrm>
          <a:off x="1588" y="1590"/>
          <a:ext cx="1587" cy="1587"/>
        </p:xfrm>
        <a:graphic>
          <a:graphicData uri="http://schemas.openxmlformats.org/presentationml/2006/ole">
            <mc:AlternateContent xmlns:mc="http://schemas.openxmlformats.org/markup-compatibility/2006">
              <mc:Choice xmlns:v="urn:schemas-microsoft-com:vml" Requires="v">
                <p:oleObj spid="_x0000_s1106" name="think-cell Slide" r:id="rId9" imgW="270" imgH="270" progId="TCLayout.ActiveDocument.1">
                  <p:embed/>
                </p:oleObj>
              </mc:Choice>
              <mc:Fallback>
                <p:oleObj name="think-cell Slide" r:id="rId9" imgW="270" imgH="27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8" y="1590"/>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Dikdörtgen 1" hidden="1"/>
          <p:cNvSpPr/>
          <p:nvPr>
            <p:custDataLst>
              <p:tags r:id="rId8"/>
            </p:custDataLst>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fontAlgn="base">
              <a:spcBef>
                <a:spcPct val="0"/>
              </a:spcBef>
              <a:spcAft>
                <a:spcPct val="0"/>
              </a:spcAft>
            </a:pPr>
            <a:endParaRPr lang="en-GB" sz="3200" b="1" dirty="0">
              <a:solidFill>
                <a:srgbClr val="000000"/>
              </a:solidFill>
              <a:sym typeface="Tahoma" panose="020B0604030504040204" pitchFamily="34" charset="0"/>
            </a:endParaRPr>
          </a:p>
        </p:txBody>
      </p:sp>
      <p:sp>
        <p:nvSpPr>
          <p:cNvPr id="1031" name="Rectangle 7"/>
          <p:cNvSpPr>
            <a:spLocks noChangeArrowheads="1"/>
          </p:cNvSpPr>
          <p:nvPr/>
        </p:nvSpPr>
        <p:spPr bwMode="auto">
          <a:xfrm>
            <a:off x="0" y="0"/>
            <a:ext cx="9144000" cy="533400"/>
          </a:xfrm>
          <a:prstGeom prst="rect">
            <a:avLst/>
          </a:prstGeom>
          <a:solidFill>
            <a:srgbClr val="1F318D"/>
          </a:solidFill>
          <a:ln w="38100">
            <a:noFill/>
            <a:miter lim="800000"/>
            <a:headEnd/>
            <a:tailEnd/>
          </a:ln>
          <a:effectLst/>
        </p:spPr>
        <p:txBody>
          <a:bodyPr wrap="none" anchor="ctr"/>
          <a:lstStyle/>
          <a:p>
            <a:pPr fontAlgn="base">
              <a:spcBef>
                <a:spcPct val="0"/>
              </a:spcBef>
              <a:spcAft>
                <a:spcPct val="0"/>
              </a:spcAft>
              <a:defRPr/>
            </a:pPr>
            <a:endParaRPr lang="en-GB" sz="4000" b="1" dirty="0">
              <a:solidFill>
                <a:srgbClr val="000000"/>
              </a:solidFill>
              <a:latin typeface="Arial" charset="0"/>
            </a:endParaRPr>
          </a:p>
        </p:txBody>
      </p:sp>
      <p:pic>
        <p:nvPicPr>
          <p:cNvPr id="1027" name="Picture 9" descr="bar"/>
          <p:cNvPicPr>
            <a:picLocks noChangeAspect="1" noChangeArrowheads="1"/>
          </p:cNvPicPr>
          <p:nvPr/>
        </p:nvPicPr>
        <p:blipFill>
          <a:blip r:embed="rId11" cstate="print"/>
          <a:srcRect l="-209" t="59564"/>
          <a:stretch>
            <a:fillRect/>
          </a:stretch>
        </p:blipFill>
        <p:spPr bwMode="auto">
          <a:xfrm>
            <a:off x="-19050" y="538165"/>
            <a:ext cx="9163050" cy="147637"/>
          </a:xfrm>
          <a:prstGeom prst="rect">
            <a:avLst/>
          </a:prstGeom>
          <a:noFill/>
          <a:ln w="9525">
            <a:noFill/>
            <a:miter lim="800000"/>
            <a:headEnd/>
            <a:tailEnd/>
          </a:ln>
        </p:spPr>
      </p:pic>
      <p:sp>
        <p:nvSpPr>
          <p:cNvPr id="1028" name="Rectangle 2"/>
          <p:cNvSpPr>
            <a:spLocks noGrp="1" noChangeArrowheads="1"/>
          </p:cNvSpPr>
          <p:nvPr>
            <p:ph type="title"/>
          </p:nvPr>
        </p:nvSpPr>
        <p:spPr bwMode="auto">
          <a:xfrm>
            <a:off x="304800" y="762000"/>
            <a:ext cx="8534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noProof="0" dirty="0" err="1" smtClean="0"/>
              <a:t>Click</a:t>
            </a:r>
            <a:r>
              <a:rPr lang="tr-TR" noProof="0" dirty="0" smtClean="0"/>
              <a:t> to </a:t>
            </a:r>
            <a:r>
              <a:rPr lang="tr-TR" noProof="0" dirty="0" err="1" smtClean="0"/>
              <a:t>edit</a:t>
            </a:r>
            <a:r>
              <a:rPr lang="tr-TR" noProof="0" dirty="0" smtClean="0"/>
              <a:t> Master </a:t>
            </a:r>
            <a:r>
              <a:rPr lang="tr-TR" noProof="0" dirty="0" err="1" smtClean="0"/>
              <a:t>title</a:t>
            </a:r>
            <a:r>
              <a:rPr lang="tr-TR" noProof="0" dirty="0" smtClean="0"/>
              <a:t> </a:t>
            </a:r>
            <a:r>
              <a:rPr lang="tr-TR" noProof="0" dirty="0" err="1" smtClean="0"/>
              <a:t>style</a:t>
            </a:r>
            <a:endParaRPr lang="tr-TR" noProof="0" dirty="0"/>
          </a:p>
        </p:txBody>
      </p:sp>
      <p:sp>
        <p:nvSpPr>
          <p:cNvPr id="1029" name="Rectangle 3"/>
          <p:cNvSpPr>
            <a:spLocks noGrp="1" noChangeArrowheads="1"/>
          </p:cNvSpPr>
          <p:nvPr>
            <p:ph type="body" idx="1"/>
          </p:nvPr>
        </p:nvSpPr>
        <p:spPr bwMode="auto">
          <a:xfrm>
            <a:off x="304800" y="1752600"/>
            <a:ext cx="85344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noProof="0" dirty="0" err="1" smtClean="0"/>
              <a:t>Click</a:t>
            </a:r>
            <a:r>
              <a:rPr lang="tr-TR" noProof="0" dirty="0" smtClean="0"/>
              <a:t> to </a:t>
            </a:r>
            <a:r>
              <a:rPr lang="tr-TR" noProof="0" dirty="0" err="1" smtClean="0"/>
              <a:t>edit</a:t>
            </a:r>
            <a:r>
              <a:rPr lang="tr-TR" noProof="0" dirty="0" smtClean="0"/>
              <a:t> Master </a:t>
            </a:r>
            <a:r>
              <a:rPr lang="tr-TR" noProof="0" dirty="0" err="1" smtClean="0"/>
              <a:t>text</a:t>
            </a:r>
            <a:r>
              <a:rPr lang="tr-TR" noProof="0" dirty="0" smtClean="0"/>
              <a:t> </a:t>
            </a:r>
            <a:r>
              <a:rPr lang="tr-TR" noProof="0" dirty="0" err="1" smtClean="0"/>
              <a:t>styles</a:t>
            </a:r>
            <a:endParaRPr lang="tr-TR" noProof="0" dirty="0" smtClean="0"/>
          </a:p>
          <a:p>
            <a:pPr lvl="1"/>
            <a:r>
              <a:rPr lang="tr-TR" noProof="0" dirty="0" smtClean="0"/>
              <a:t>Second </a:t>
            </a:r>
            <a:r>
              <a:rPr lang="tr-TR" noProof="0" dirty="0" err="1" smtClean="0"/>
              <a:t>level</a:t>
            </a:r>
            <a:endParaRPr lang="tr-TR" noProof="0" dirty="0" smtClean="0"/>
          </a:p>
          <a:p>
            <a:pPr lvl="2"/>
            <a:r>
              <a:rPr lang="tr-TR" noProof="0" dirty="0" smtClean="0"/>
              <a:t>Third </a:t>
            </a:r>
            <a:r>
              <a:rPr lang="tr-TR" noProof="0" dirty="0" err="1" smtClean="0"/>
              <a:t>level</a:t>
            </a:r>
            <a:endParaRPr lang="tr-TR" noProof="0" dirty="0" smtClean="0"/>
          </a:p>
          <a:p>
            <a:pPr lvl="3"/>
            <a:r>
              <a:rPr lang="tr-TR" noProof="0" dirty="0" err="1" smtClean="0"/>
              <a:t>Fourth</a:t>
            </a:r>
            <a:r>
              <a:rPr lang="tr-TR" noProof="0" dirty="0" smtClean="0"/>
              <a:t> </a:t>
            </a:r>
            <a:r>
              <a:rPr lang="tr-TR" noProof="0" dirty="0" err="1" smtClean="0"/>
              <a:t>level</a:t>
            </a:r>
            <a:endParaRPr lang="tr-TR" noProof="0" dirty="0" smtClean="0"/>
          </a:p>
          <a:p>
            <a:pPr lvl="4"/>
            <a:r>
              <a:rPr lang="tr-TR" noProof="0" dirty="0" err="1" smtClean="0"/>
              <a:t>Fifth</a:t>
            </a:r>
            <a:r>
              <a:rPr lang="tr-TR" noProof="0" dirty="0" smtClean="0"/>
              <a:t> </a:t>
            </a:r>
            <a:r>
              <a:rPr lang="tr-TR" noProof="0" dirty="0" err="1" smtClean="0"/>
              <a:t>level</a:t>
            </a:r>
            <a:endParaRPr lang="tr-TR" noProof="0" dirty="0"/>
          </a:p>
        </p:txBody>
      </p:sp>
      <p:sp>
        <p:nvSpPr>
          <p:cNvPr id="1030" name="Rectangle 6"/>
          <p:cNvSpPr>
            <a:spLocks noGrp="1" noChangeArrowheads="1"/>
          </p:cNvSpPr>
          <p:nvPr>
            <p:ph type="sldNum" sz="quarter" idx="4"/>
          </p:nvPr>
        </p:nvSpPr>
        <p:spPr bwMode="auto">
          <a:xfrm>
            <a:off x="8305800" y="2"/>
            <a:ext cx="838200" cy="5365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400" b="0">
                <a:solidFill>
                  <a:srgbClr val="CBDDEB"/>
                </a:solidFill>
                <a:latin typeface="+mj-lt"/>
                <a:cs typeface="Arial" charset="0"/>
              </a:defRPr>
            </a:lvl1pPr>
          </a:lstStyle>
          <a:p>
            <a:pPr fontAlgn="base">
              <a:spcBef>
                <a:spcPct val="0"/>
              </a:spcBef>
              <a:spcAft>
                <a:spcPct val="0"/>
              </a:spcAft>
              <a:defRPr/>
            </a:pPr>
            <a:r>
              <a:rPr lang="en-GB" dirty="0" smtClean="0"/>
              <a:t>S</a:t>
            </a:r>
            <a:r>
              <a:rPr lang="tr-TR" dirty="0" err="1" smtClean="0"/>
              <a:t>layt</a:t>
            </a:r>
            <a:r>
              <a:rPr lang="en-GB" dirty="0" smtClean="0"/>
              <a:t> </a:t>
            </a:r>
            <a:fld id="{C39B09D5-369E-45D8-98BF-F8D06858155A}" type="slidenum">
              <a:rPr lang="en-GB" smtClean="0"/>
              <a:pPr fontAlgn="base">
                <a:spcBef>
                  <a:spcPct val="0"/>
                </a:spcBef>
                <a:spcAft>
                  <a:spcPct val="0"/>
                </a:spcAft>
                <a:defRPr/>
              </a:pPr>
              <a:t>‹#›</a:t>
            </a:fld>
            <a:endParaRPr lang="en-GB" dirty="0"/>
          </a:p>
        </p:txBody>
      </p:sp>
      <p:sp>
        <p:nvSpPr>
          <p:cNvPr id="1041" name="Line 17"/>
          <p:cNvSpPr>
            <a:spLocks noChangeShapeType="1"/>
          </p:cNvSpPr>
          <p:nvPr/>
        </p:nvSpPr>
        <p:spPr bwMode="auto">
          <a:xfrm>
            <a:off x="8267700" y="95252"/>
            <a:ext cx="0" cy="347663"/>
          </a:xfrm>
          <a:prstGeom prst="line">
            <a:avLst/>
          </a:prstGeom>
          <a:noFill/>
          <a:ln w="31750">
            <a:solidFill>
              <a:schemeClr val="bg1"/>
            </a:solidFill>
            <a:round/>
            <a:headEnd/>
            <a:tailEnd/>
          </a:ln>
          <a:effectLst/>
        </p:spPr>
        <p:txBody>
          <a:bodyPr/>
          <a:lstStyle/>
          <a:p>
            <a:pPr fontAlgn="base">
              <a:spcBef>
                <a:spcPct val="0"/>
              </a:spcBef>
              <a:spcAft>
                <a:spcPct val="0"/>
              </a:spcAft>
              <a:defRPr/>
            </a:pPr>
            <a:endParaRPr lang="en-GB" sz="4000" b="1" dirty="0">
              <a:solidFill>
                <a:srgbClr val="000000"/>
              </a:solidFill>
              <a:latin typeface="Arial" charset="0"/>
            </a:endParaRPr>
          </a:p>
        </p:txBody>
      </p:sp>
      <p:pic>
        <p:nvPicPr>
          <p:cNvPr id="1033" name="Picture 18" descr="Untitled-1"/>
          <p:cNvPicPr>
            <a:picLocks noChangeAspect="1" noChangeArrowheads="1"/>
          </p:cNvPicPr>
          <p:nvPr/>
        </p:nvPicPr>
        <p:blipFill>
          <a:blip r:embed="rId12" cstate="print"/>
          <a:srcRect/>
          <a:stretch>
            <a:fillRect/>
          </a:stretch>
        </p:blipFill>
        <p:spPr bwMode="auto">
          <a:xfrm>
            <a:off x="228600" y="66675"/>
            <a:ext cx="1219200" cy="431800"/>
          </a:xfrm>
          <a:prstGeom prst="rect">
            <a:avLst/>
          </a:prstGeom>
          <a:noFill/>
          <a:ln w="9525">
            <a:noFill/>
            <a:miter lim="800000"/>
            <a:headEnd/>
            <a:tailEnd/>
          </a:ln>
        </p:spPr>
      </p:pic>
    </p:spTree>
    <p:extLst>
      <p:ext uri="{BB962C8B-B14F-4D97-AF65-F5344CB8AC3E}">
        <p14:creationId xmlns:p14="http://schemas.microsoft.com/office/powerpoint/2010/main" val="92608389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Lst>
  <p:timing>
    <p:tnLst>
      <p:par>
        <p:cTn id="1" dur="indefinite" restart="never" nodeType="tmRoot"/>
      </p:par>
    </p:tnLst>
  </p:timing>
  <p:hf hdr="0" ftr="0" dt="0"/>
  <p:txStyles>
    <p:title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p:titleStyle>
    <p:body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272284526"/>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8077031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848922324"/>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58340964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43873045"/>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04309485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715409027"/>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9829300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33036652"/>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74285192"/>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10078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83375400"/>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97452051"/>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657351481"/>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62863567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06256945"/>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10539250"/>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48591823"/>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442003442"/>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18048344"/>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579050300"/>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64749334"/>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98269150"/>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378128266"/>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075304934"/>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08641135"/>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11095300"/>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003810932"/>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822107000"/>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394714092"/>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32367200"/>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62110198"/>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42798072"/>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789699671"/>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23046937"/>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636766488"/>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99992308"/>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290955624"/>
      </p:ext>
    </p:extLst>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06377840"/>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233384938"/>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836949120"/>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6359892"/>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647568954"/>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512928278"/>
      </p:ext>
    </p:extLst>
  </p:cSld>
  <p:clrMap bg1="lt1" tx1="dk1" bg2="lt2" tx2="dk2" accent1="accent1" accent2="accent2" accent3="accent3" accent4="accent4" accent5="accent5" accent6="accent6" hlink="hlink" folHlink="folHlink"/>
  <p:sldLayoutIdLst>
    <p:sldLayoutId id="2147483930" r:id="rId1"/>
    <p:sldLayoutId id="2147483931" r:id="rId2"/>
    <p:sldLayoutId id="2147483932" r:id="rId3"/>
    <p:sldLayoutId id="2147483933" r:id="rId4"/>
    <p:sldLayoutId id="214748393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681285912"/>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73326247"/>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690198367"/>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97184901"/>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69400516"/>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106134895"/>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897604937"/>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19583757"/>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3/9/2022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046266761"/>
      </p:ext>
    </p:extLst>
  </p:cSld>
  <p:clrMap bg1="lt1" tx1="dk1" bg2="lt2" tx2="dk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png"/><Relationship Id="rId3" Type="http://schemas.openxmlformats.org/officeDocument/2006/relationships/slideLayout" Target="../slideLayouts/slideLayout1.xml"/><Relationship Id="rId7" Type="http://schemas.microsoft.com/office/2007/relationships/hdphoto" Target="../media/hdphoto1.wdp"/><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tags" Target="../tags/tag9.xml"/><Relationship Id="rId16" Type="http://schemas.openxmlformats.org/officeDocument/2006/relationships/image" Target="../media/image17.png"/><Relationship Id="rId1" Type="http://schemas.openxmlformats.org/officeDocument/2006/relationships/vmlDrawing" Target="../drawings/vmlDrawing5.vml"/><Relationship Id="rId6" Type="http://schemas.openxmlformats.org/officeDocument/2006/relationships/image" Target="../media/image8.png"/><Relationship Id="rId11" Type="http://schemas.openxmlformats.org/officeDocument/2006/relationships/image" Target="../media/image12.png"/><Relationship Id="rId5" Type="http://schemas.openxmlformats.org/officeDocument/2006/relationships/image" Target="../media/image7.emf"/><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oleObject" Target="../embeddings/oleObject5.bin"/><Relationship Id="rId9" Type="http://schemas.openxmlformats.org/officeDocument/2006/relationships/image" Target="../media/image10.png"/><Relationship Id="rId14"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40.xml.rels><?xml version="1.0" encoding="UTF-8" standalone="yes"?>
<Relationships xmlns="http://schemas.openxmlformats.org/package/2006/relationships"><Relationship Id="rId2" Type="http://schemas.openxmlformats.org/officeDocument/2006/relationships/hyperlink" Target="https://www.resmigazete.gov.tr/eskiler/2021/04/20210430M1-1.htm" TargetMode="External"/><Relationship Id="rId1" Type="http://schemas.openxmlformats.org/officeDocument/2006/relationships/slideLayout" Target="../slideLayouts/slideLayout19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0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0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21.xml"/></Relationships>
</file>

<file path=ppt/slides/_rels/slide4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2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31.xml"/></Relationships>
</file>

<file path=ppt/slides/_rels/slide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36.xml"/></Relationships>
</file>

<file path=ppt/slides/_rels/slide4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4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5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6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66.xml"/></Relationships>
</file>

<file path=ppt/slides/_rels/slide55.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slideLayout" Target="../slideLayouts/slideLayout2.xml"/><Relationship Id="rId7" Type="http://schemas.microsoft.com/office/2007/relationships/hdphoto" Target="../media/hdphoto2.wdp"/><Relationship Id="rId2" Type="http://schemas.openxmlformats.org/officeDocument/2006/relationships/tags" Target="../tags/tag10.xml"/><Relationship Id="rId1" Type="http://schemas.openxmlformats.org/officeDocument/2006/relationships/vmlDrawing" Target="../drawings/vmlDrawing6.vml"/><Relationship Id="rId6" Type="http://schemas.openxmlformats.org/officeDocument/2006/relationships/image" Target="../media/image23.png"/><Relationship Id="rId5" Type="http://schemas.openxmlformats.org/officeDocument/2006/relationships/image" Target="../media/image7.emf"/><Relationship Id="rId4" Type="http://schemas.openxmlformats.org/officeDocument/2006/relationships/oleObject" Target="../embeddings/oleObject6.bin"/><Relationship Id="rId9" Type="http://schemas.openxmlformats.org/officeDocument/2006/relationships/image" Target="../media/image25.png"/></Relationships>
</file>

<file path=ppt/slides/_rels/slide56.xml.rels><?xml version="1.0" encoding="UTF-8" standalone="yes"?>
<Relationships xmlns="http://schemas.openxmlformats.org/package/2006/relationships"><Relationship Id="rId13" Type="http://schemas.openxmlformats.org/officeDocument/2006/relationships/tags" Target="../tags/tag22.xml"/><Relationship Id="rId18" Type="http://schemas.openxmlformats.org/officeDocument/2006/relationships/tags" Target="../tags/tag27.xml"/><Relationship Id="rId26" Type="http://schemas.openxmlformats.org/officeDocument/2006/relationships/tags" Target="../tags/tag35.xml"/><Relationship Id="rId39" Type="http://schemas.openxmlformats.org/officeDocument/2006/relationships/tags" Target="../tags/tag48.xml"/><Relationship Id="rId21" Type="http://schemas.openxmlformats.org/officeDocument/2006/relationships/tags" Target="../tags/tag30.xml"/><Relationship Id="rId34" Type="http://schemas.openxmlformats.org/officeDocument/2006/relationships/tags" Target="../tags/tag43.xml"/><Relationship Id="rId42" Type="http://schemas.openxmlformats.org/officeDocument/2006/relationships/notesSlide" Target="../notesSlides/notesSlide1.xml"/><Relationship Id="rId47" Type="http://schemas.openxmlformats.org/officeDocument/2006/relationships/chart" Target="../charts/chart3.xml"/><Relationship Id="rId50" Type="http://schemas.openxmlformats.org/officeDocument/2006/relationships/chart" Target="../charts/chart6.xml"/><Relationship Id="rId7" Type="http://schemas.openxmlformats.org/officeDocument/2006/relationships/tags" Target="../tags/tag16.xml"/><Relationship Id="rId2" Type="http://schemas.openxmlformats.org/officeDocument/2006/relationships/tags" Target="../tags/tag11.xml"/><Relationship Id="rId16" Type="http://schemas.openxmlformats.org/officeDocument/2006/relationships/tags" Target="../tags/tag25.xml"/><Relationship Id="rId29" Type="http://schemas.openxmlformats.org/officeDocument/2006/relationships/tags" Target="../tags/tag38.xml"/><Relationship Id="rId11" Type="http://schemas.openxmlformats.org/officeDocument/2006/relationships/tags" Target="../tags/tag20.xml"/><Relationship Id="rId24" Type="http://schemas.openxmlformats.org/officeDocument/2006/relationships/tags" Target="../tags/tag33.xml"/><Relationship Id="rId32" Type="http://schemas.openxmlformats.org/officeDocument/2006/relationships/tags" Target="../tags/tag41.xml"/><Relationship Id="rId37" Type="http://schemas.openxmlformats.org/officeDocument/2006/relationships/tags" Target="../tags/tag46.xml"/><Relationship Id="rId40" Type="http://schemas.openxmlformats.org/officeDocument/2006/relationships/tags" Target="../tags/tag49.xml"/><Relationship Id="rId45" Type="http://schemas.openxmlformats.org/officeDocument/2006/relationships/chart" Target="../charts/chart1.xml"/><Relationship Id="rId5" Type="http://schemas.openxmlformats.org/officeDocument/2006/relationships/tags" Target="../tags/tag14.xml"/><Relationship Id="rId15" Type="http://schemas.openxmlformats.org/officeDocument/2006/relationships/tags" Target="../tags/tag24.xml"/><Relationship Id="rId23" Type="http://schemas.openxmlformats.org/officeDocument/2006/relationships/tags" Target="../tags/tag32.xml"/><Relationship Id="rId28" Type="http://schemas.openxmlformats.org/officeDocument/2006/relationships/tags" Target="../tags/tag37.xml"/><Relationship Id="rId36" Type="http://schemas.openxmlformats.org/officeDocument/2006/relationships/tags" Target="../tags/tag45.xml"/><Relationship Id="rId49" Type="http://schemas.openxmlformats.org/officeDocument/2006/relationships/chart" Target="../charts/chart5.xml"/><Relationship Id="rId10" Type="http://schemas.openxmlformats.org/officeDocument/2006/relationships/tags" Target="../tags/tag19.xml"/><Relationship Id="rId19" Type="http://schemas.openxmlformats.org/officeDocument/2006/relationships/tags" Target="../tags/tag28.xml"/><Relationship Id="rId31" Type="http://schemas.openxmlformats.org/officeDocument/2006/relationships/tags" Target="../tags/tag40.xml"/><Relationship Id="rId44" Type="http://schemas.openxmlformats.org/officeDocument/2006/relationships/image" Target="../media/image7.emf"/><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tags" Target="../tags/tag23.xml"/><Relationship Id="rId22" Type="http://schemas.openxmlformats.org/officeDocument/2006/relationships/tags" Target="../tags/tag31.xml"/><Relationship Id="rId27" Type="http://schemas.openxmlformats.org/officeDocument/2006/relationships/tags" Target="../tags/tag36.xml"/><Relationship Id="rId30" Type="http://schemas.openxmlformats.org/officeDocument/2006/relationships/tags" Target="../tags/tag39.xml"/><Relationship Id="rId35" Type="http://schemas.openxmlformats.org/officeDocument/2006/relationships/tags" Target="../tags/tag44.xml"/><Relationship Id="rId43" Type="http://schemas.openxmlformats.org/officeDocument/2006/relationships/oleObject" Target="../embeddings/oleObject7.bin"/><Relationship Id="rId48" Type="http://schemas.openxmlformats.org/officeDocument/2006/relationships/chart" Target="../charts/chart4.xml"/><Relationship Id="rId8" Type="http://schemas.openxmlformats.org/officeDocument/2006/relationships/tags" Target="../tags/tag17.xml"/><Relationship Id="rId3" Type="http://schemas.openxmlformats.org/officeDocument/2006/relationships/tags" Target="../tags/tag12.xml"/><Relationship Id="rId12" Type="http://schemas.openxmlformats.org/officeDocument/2006/relationships/tags" Target="../tags/tag21.xml"/><Relationship Id="rId17" Type="http://schemas.openxmlformats.org/officeDocument/2006/relationships/tags" Target="../tags/tag26.xml"/><Relationship Id="rId25" Type="http://schemas.openxmlformats.org/officeDocument/2006/relationships/tags" Target="../tags/tag34.xml"/><Relationship Id="rId33" Type="http://schemas.openxmlformats.org/officeDocument/2006/relationships/tags" Target="../tags/tag42.xml"/><Relationship Id="rId38" Type="http://schemas.openxmlformats.org/officeDocument/2006/relationships/tags" Target="../tags/tag47.xml"/><Relationship Id="rId46" Type="http://schemas.openxmlformats.org/officeDocument/2006/relationships/chart" Target="../charts/chart2.xml"/><Relationship Id="rId20" Type="http://schemas.openxmlformats.org/officeDocument/2006/relationships/tags" Target="../tags/tag29.xml"/><Relationship Id="rId41"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tags" Target="../tags/tag15.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0.xml"/><Relationship Id="rId1" Type="http://schemas.openxmlformats.org/officeDocument/2006/relationships/vmlDrawing" Target="../drawings/vmlDrawing8.vml"/><Relationship Id="rId6" Type="http://schemas.openxmlformats.org/officeDocument/2006/relationships/image" Target="../media/image7.emf"/><Relationship Id="rId5" Type="http://schemas.openxmlformats.org/officeDocument/2006/relationships/oleObject" Target="../embeddings/oleObject8.bin"/><Relationship Id="rId4" Type="http://schemas.openxmlformats.org/officeDocument/2006/relationships/notesSlide" Target="../notesSlides/notesSlide2.xml"/></Relationships>
</file>

<file path=ppt/slides/_rels/slide58.xml.rels><?xml version="1.0" encoding="UTF-8" standalone="yes"?>
<Relationships xmlns="http://schemas.openxmlformats.org/package/2006/relationships"><Relationship Id="rId13" Type="http://schemas.openxmlformats.org/officeDocument/2006/relationships/tags" Target="../tags/tag62.xml"/><Relationship Id="rId18" Type="http://schemas.openxmlformats.org/officeDocument/2006/relationships/tags" Target="../tags/tag67.xml"/><Relationship Id="rId26" Type="http://schemas.openxmlformats.org/officeDocument/2006/relationships/tags" Target="../tags/tag75.xml"/><Relationship Id="rId3" Type="http://schemas.openxmlformats.org/officeDocument/2006/relationships/tags" Target="../tags/tag52.xml"/><Relationship Id="rId21" Type="http://schemas.openxmlformats.org/officeDocument/2006/relationships/tags" Target="../tags/tag70.xml"/><Relationship Id="rId34" Type="http://schemas.openxmlformats.org/officeDocument/2006/relationships/chart" Target="../charts/chart7.xml"/><Relationship Id="rId7" Type="http://schemas.openxmlformats.org/officeDocument/2006/relationships/tags" Target="../tags/tag56.xml"/><Relationship Id="rId12" Type="http://schemas.openxmlformats.org/officeDocument/2006/relationships/tags" Target="../tags/tag61.xml"/><Relationship Id="rId17" Type="http://schemas.openxmlformats.org/officeDocument/2006/relationships/tags" Target="../tags/tag66.xml"/><Relationship Id="rId25" Type="http://schemas.openxmlformats.org/officeDocument/2006/relationships/tags" Target="../tags/tag74.xml"/><Relationship Id="rId33" Type="http://schemas.openxmlformats.org/officeDocument/2006/relationships/image" Target="../media/image7.emf"/><Relationship Id="rId2" Type="http://schemas.openxmlformats.org/officeDocument/2006/relationships/tags" Target="../tags/tag51.xml"/><Relationship Id="rId16" Type="http://schemas.openxmlformats.org/officeDocument/2006/relationships/tags" Target="../tags/tag65.xml"/><Relationship Id="rId20" Type="http://schemas.openxmlformats.org/officeDocument/2006/relationships/tags" Target="../tags/tag69.xml"/><Relationship Id="rId29" Type="http://schemas.openxmlformats.org/officeDocument/2006/relationships/tags" Target="../tags/tag78.xml"/><Relationship Id="rId1" Type="http://schemas.openxmlformats.org/officeDocument/2006/relationships/vmlDrawing" Target="../drawings/vmlDrawing9.vml"/><Relationship Id="rId6" Type="http://schemas.openxmlformats.org/officeDocument/2006/relationships/tags" Target="../tags/tag55.xml"/><Relationship Id="rId11" Type="http://schemas.openxmlformats.org/officeDocument/2006/relationships/tags" Target="../tags/tag60.xml"/><Relationship Id="rId24" Type="http://schemas.openxmlformats.org/officeDocument/2006/relationships/tags" Target="../tags/tag73.xml"/><Relationship Id="rId32" Type="http://schemas.openxmlformats.org/officeDocument/2006/relationships/oleObject" Target="../embeddings/oleObject9.bin"/><Relationship Id="rId5" Type="http://schemas.openxmlformats.org/officeDocument/2006/relationships/tags" Target="../tags/tag54.xml"/><Relationship Id="rId15" Type="http://schemas.openxmlformats.org/officeDocument/2006/relationships/tags" Target="../tags/tag64.xml"/><Relationship Id="rId23" Type="http://schemas.openxmlformats.org/officeDocument/2006/relationships/tags" Target="../tags/tag72.xml"/><Relationship Id="rId28" Type="http://schemas.openxmlformats.org/officeDocument/2006/relationships/tags" Target="../tags/tag77.xml"/><Relationship Id="rId10" Type="http://schemas.openxmlformats.org/officeDocument/2006/relationships/tags" Target="../tags/tag59.xml"/><Relationship Id="rId19" Type="http://schemas.openxmlformats.org/officeDocument/2006/relationships/tags" Target="../tags/tag68.xml"/><Relationship Id="rId31" Type="http://schemas.openxmlformats.org/officeDocument/2006/relationships/notesSlide" Target="../notesSlides/notesSlide3.xml"/><Relationship Id="rId4" Type="http://schemas.openxmlformats.org/officeDocument/2006/relationships/tags" Target="../tags/tag53.xml"/><Relationship Id="rId9" Type="http://schemas.openxmlformats.org/officeDocument/2006/relationships/tags" Target="../tags/tag58.xml"/><Relationship Id="rId14" Type="http://schemas.openxmlformats.org/officeDocument/2006/relationships/tags" Target="../tags/tag63.xml"/><Relationship Id="rId22" Type="http://schemas.openxmlformats.org/officeDocument/2006/relationships/tags" Target="../tags/tag71.xml"/><Relationship Id="rId27" Type="http://schemas.openxmlformats.org/officeDocument/2006/relationships/tags" Target="../tags/tag76.xml"/><Relationship Id="rId30" Type="http://schemas.openxmlformats.org/officeDocument/2006/relationships/slideLayout" Target="../slideLayouts/slideLayout2.xml"/><Relationship Id="rId35" Type="http://schemas.openxmlformats.org/officeDocument/2006/relationships/chart" Target="../charts/chart8.xml"/><Relationship Id="rId8" Type="http://schemas.openxmlformats.org/officeDocument/2006/relationships/tags" Target="../tags/tag57.xml"/></Relationships>
</file>

<file path=ppt/slides/_rels/slide59.xml.rels><?xml version="1.0" encoding="UTF-8" standalone="yes"?>
<Relationships xmlns="http://schemas.openxmlformats.org/package/2006/relationships"><Relationship Id="rId8" Type="http://schemas.openxmlformats.org/officeDocument/2006/relationships/tags" Target="../tags/tag85.xml"/><Relationship Id="rId13" Type="http://schemas.openxmlformats.org/officeDocument/2006/relationships/tags" Target="../tags/tag90.xml"/><Relationship Id="rId18" Type="http://schemas.openxmlformats.org/officeDocument/2006/relationships/oleObject" Target="../embeddings/oleObject10.bin"/><Relationship Id="rId3" Type="http://schemas.openxmlformats.org/officeDocument/2006/relationships/tags" Target="../tags/tag80.xml"/><Relationship Id="rId21" Type="http://schemas.openxmlformats.org/officeDocument/2006/relationships/chart" Target="../charts/chart10.xml"/><Relationship Id="rId7" Type="http://schemas.openxmlformats.org/officeDocument/2006/relationships/tags" Target="../tags/tag84.xml"/><Relationship Id="rId12" Type="http://schemas.openxmlformats.org/officeDocument/2006/relationships/tags" Target="../tags/tag89.xml"/><Relationship Id="rId17" Type="http://schemas.openxmlformats.org/officeDocument/2006/relationships/notesSlide" Target="../notesSlides/notesSlide4.xml"/><Relationship Id="rId2" Type="http://schemas.openxmlformats.org/officeDocument/2006/relationships/tags" Target="../tags/tag79.xml"/><Relationship Id="rId16" Type="http://schemas.openxmlformats.org/officeDocument/2006/relationships/slideLayout" Target="../slideLayouts/slideLayout2.xml"/><Relationship Id="rId20" Type="http://schemas.openxmlformats.org/officeDocument/2006/relationships/chart" Target="../charts/chart9.xml"/><Relationship Id="rId1" Type="http://schemas.openxmlformats.org/officeDocument/2006/relationships/vmlDrawing" Target="../drawings/vmlDrawing10.vml"/><Relationship Id="rId6" Type="http://schemas.openxmlformats.org/officeDocument/2006/relationships/tags" Target="../tags/tag83.xml"/><Relationship Id="rId11" Type="http://schemas.openxmlformats.org/officeDocument/2006/relationships/tags" Target="../tags/tag88.xml"/><Relationship Id="rId24" Type="http://schemas.openxmlformats.org/officeDocument/2006/relationships/chart" Target="../charts/chart13.xml"/><Relationship Id="rId5" Type="http://schemas.openxmlformats.org/officeDocument/2006/relationships/tags" Target="../tags/tag82.xml"/><Relationship Id="rId15" Type="http://schemas.openxmlformats.org/officeDocument/2006/relationships/tags" Target="../tags/tag92.xml"/><Relationship Id="rId23" Type="http://schemas.openxmlformats.org/officeDocument/2006/relationships/chart" Target="../charts/chart12.xml"/><Relationship Id="rId10" Type="http://schemas.openxmlformats.org/officeDocument/2006/relationships/tags" Target="../tags/tag87.xml"/><Relationship Id="rId19" Type="http://schemas.openxmlformats.org/officeDocument/2006/relationships/image" Target="../media/image7.emf"/><Relationship Id="rId4" Type="http://schemas.openxmlformats.org/officeDocument/2006/relationships/tags" Target="../tags/tag81.xml"/><Relationship Id="rId9" Type="http://schemas.openxmlformats.org/officeDocument/2006/relationships/tags" Target="../tags/tag86.xml"/><Relationship Id="rId14" Type="http://schemas.openxmlformats.org/officeDocument/2006/relationships/tags" Target="../tags/tag91.xml"/><Relationship Id="rId22" Type="http://schemas.openxmlformats.org/officeDocument/2006/relationships/chart" Target="../charts/chart11.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3.xml"/><Relationship Id="rId1" Type="http://schemas.openxmlformats.org/officeDocument/2006/relationships/vmlDrawing" Target="../drawings/vmlDrawing11.vml"/><Relationship Id="rId5" Type="http://schemas.openxmlformats.org/officeDocument/2006/relationships/image" Target="../media/image26.emf"/><Relationship Id="rId4" Type="http://schemas.openxmlformats.org/officeDocument/2006/relationships/oleObject" Target="../embeddings/oleObject11.bin"/></Relationships>
</file>

<file path=ppt/slides/_rels/slide61.xml.rels><?xml version="1.0" encoding="UTF-8" standalone="yes"?>
<Relationships xmlns="http://schemas.openxmlformats.org/package/2006/relationships"><Relationship Id="rId8" Type="http://schemas.openxmlformats.org/officeDocument/2006/relationships/tags" Target="../tags/tag100.xml"/><Relationship Id="rId13" Type="http://schemas.openxmlformats.org/officeDocument/2006/relationships/tags" Target="../tags/tag105.xml"/><Relationship Id="rId18" Type="http://schemas.openxmlformats.org/officeDocument/2006/relationships/tags" Target="../tags/tag110.xml"/><Relationship Id="rId26" Type="http://schemas.openxmlformats.org/officeDocument/2006/relationships/tags" Target="../tags/tag118.xml"/><Relationship Id="rId3" Type="http://schemas.openxmlformats.org/officeDocument/2006/relationships/tags" Target="../tags/tag95.xml"/><Relationship Id="rId21" Type="http://schemas.openxmlformats.org/officeDocument/2006/relationships/tags" Target="../tags/tag113.xml"/><Relationship Id="rId7" Type="http://schemas.openxmlformats.org/officeDocument/2006/relationships/tags" Target="../tags/tag99.xml"/><Relationship Id="rId12" Type="http://schemas.openxmlformats.org/officeDocument/2006/relationships/tags" Target="../tags/tag104.xml"/><Relationship Id="rId17" Type="http://schemas.openxmlformats.org/officeDocument/2006/relationships/tags" Target="../tags/tag109.xml"/><Relationship Id="rId25" Type="http://schemas.openxmlformats.org/officeDocument/2006/relationships/tags" Target="../tags/tag117.xml"/><Relationship Id="rId2" Type="http://schemas.openxmlformats.org/officeDocument/2006/relationships/tags" Target="../tags/tag94.xml"/><Relationship Id="rId16" Type="http://schemas.openxmlformats.org/officeDocument/2006/relationships/tags" Target="../tags/tag108.xml"/><Relationship Id="rId20" Type="http://schemas.openxmlformats.org/officeDocument/2006/relationships/tags" Target="../tags/tag112.xml"/><Relationship Id="rId29" Type="http://schemas.openxmlformats.org/officeDocument/2006/relationships/oleObject" Target="../embeddings/oleObject12.bin"/><Relationship Id="rId1" Type="http://schemas.openxmlformats.org/officeDocument/2006/relationships/vmlDrawing" Target="../drawings/vmlDrawing12.vml"/><Relationship Id="rId6" Type="http://schemas.openxmlformats.org/officeDocument/2006/relationships/tags" Target="../tags/tag98.xml"/><Relationship Id="rId11" Type="http://schemas.openxmlformats.org/officeDocument/2006/relationships/tags" Target="../tags/tag103.xml"/><Relationship Id="rId24" Type="http://schemas.openxmlformats.org/officeDocument/2006/relationships/tags" Target="../tags/tag116.xml"/><Relationship Id="rId32" Type="http://schemas.openxmlformats.org/officeDocument/2006/relationships/chart" Target="../charts/chart15.xml"/><Relationship Id="rId5" Type="http://schemas.openxmlformats.org/officeDocument/2006/relationships/tags" Target="../tags/tag97.xml"/><Relationship Id="rId15" Type="http://schemas.openxmlformats.org/officeDocument/2006/relationships/tags" Target="../tags/tag107.xml"/><Relationship Id="rId23" Type="http://schemas.openxmlformats.org/officeDocument/2006/relationships/tags" Target="../tags/tag115.xml"/><Relationship Id="rId28" Type="http://schemas.openxmlformats.org/officeDocument/2006/relationships/notesSlide" Target="../notesSlides/notesSlide5.xml"/><Relationship Id="rId10" Type="http://schemas.openxmlformats.org/officeDocument/2006/relationships/tags" Target="../tags/tag102.xml"/><Relationship Id="rId19" Type="http://schemas.openxmlformats.org/officeDocument/2006/relationships/tags" Target="../tags/tag111.xml"/><Relationship Id="rId31" Type="http://schemas.openxmlformats.org/officeDocument/2006/relationships/chart" Target="../charts/chart14.xml"/><Relationship Id="rId4" Type="http://schemas.openxmlformats.org/officeDocument/2006/relationships/tags" Target="../tags/tag96.xml"/><Relationship Id="rId9" Type="http://schemas.openxmlformats.org/officeDocument/2006/relationships/tags" Target="../tags/tag101.xml"/><Relationship Id="rId14" Type="http://schemas.openxmlformats.org/officeDocument/2006/relationships/tags" Target="../tags/tag106.xml"/><Relationship Id="rId22" Type="http://schemas.openxmlformats.org/officeDocument/2006/relationships/tags" Target="../tags/tag114.xml"/><Relationship Id="rId27" Type="http://schemas.openxmlformats.org/officeDocument/2006/relationships/slideLayout" Target="../slideLayouts/slideLayout2.xml"/><Relationship Id="rId30" Type="http://schemas.openxmlformats.org/officeDocument/2006/relationships/image" Target="../media/image7.emf"/></Relationships>
</file>

<file path=ppt/slides/_rels/slide62.xml.rels><?xml version="1.0" encoding="UTF-8" standalone="yes"?>
<Relationships xmlns="http://schemas.openxmlformats.org/package/2006/relationships"><Relationship Id="rId13" Type="http://schemas.openxmlformats.org/officeDocument/2006/relationships/tags" Target="../tags/tag130.xml"/><Relationship Id="rId18" Type="http://schemas.openxmlformats.org/officeDocument/2006/relationships/tags" Target="../tags/tag135.xml"/><Relationship Id="rId26" Type="http://schemas.openxmlformats.org/officeDocument/2006/relationships/tags" Target="../tags/tag143.xml"/><Relationship Id="rId39" Type="http://schemas.openxmlformats.org/officeDocument/2006/relationships/slideLayout" Target="../slideLayouts/slideLayout2.xml"/><Relationship Id="rId21" Type="http://schemas.openxmlformats.org/officeDocument/2006/relationships/tags" Target="../tags/tag138.xml"/><Relationship Id="rId34" Type="http://schemas.openxmlformats.org/officeDocument/2006/relationships/tags" Target="../tags/tag151.xml"/><Relationship Id="rId42" Type="http://schemas.openxmlformats.org/officeDocument/2006/relationships/image" Target="../media/image7.emf"/><Relationship Id="rId7" Type="http://schemas.openxmlformats.org/officeDocument/2006/relationships/tags" Target="../tags/tag124.xml"/><Relationship Id="rId2" Type="http://schemas.openxmlformats.org/officeDocument/2006/relationships/tags" Target="../tags/tag119.xml"/><Relationship Id="rId16" Type="http://schemas.openxmlformats.org/officeDocument/2006/relationships/tags" Target="../tags/tag133.xml"/><Relationship Id="rId20" Type="http://schemas.openxmlformats.org/officeDocument/2006/relationships/tags" Target="../tags/tag137.xml"/><Relationship Id="rId29" Type="http://schemas.openxmlformats.org/officeDocument/2006/relationships/tags" Target="../tags/tag146.xml"/><Relationship Id="rId41" Type="http://schemas.openxmlformats.org/officeDocument/2006/relationships/oleObject" Target="../embeddings/oleObject13.bin"/><Relationship Id="rId1" Type="http://schemas.openxmlformats.org/officeDocument/2006/relationships/vmlDrawing" Target="../drawings/vmlDrawing13.vml"/><Relationship Id="rId6" Type="http://schemas.openxmlformats.org/officeDocument/2006/relationships/tags" Target="../tags/tag123.xml"/><Relationship Id="rId11" Type="http://schemas.openxmlformats.org/officeDocument/2006/relationships/tags" Target="../tags/tag128.xml"/><Relationship Id="rId24" Type="http://schemas.openxmlformats.org/officeDocument/2006/relationships/tags" Target="../tags/tag141.xml"/><Relationship Id="rId32" Type="http://schemas.openxmlformats.org/officeDocument/2006/relationships/tags" Target="../tags/tag149.xml"/><Relationship Id="rId37" Type="http://schemas.openxmlformats.org/officeDocument/2006/relationships/tags" Target="../tags/tag154.xml"/><Relationship Id="rId40" Type="http://schemas.openxmlformats.org/officeDocument/2006/relationships/notesSlide" Target="../notesSlides/notesSlide6.xml"/><Relationship Id="rId5" Type="http://schemas.openxmlformats.org/officeDocument/2006/relationships/tags" Target="../tags/tag122.xml"/><Relationship Id="rId15" Type="http://schemas.openxmlformats.org/officeDocument/2006/relationships/tags" Target="../tags/tag132.xml"/><Relationship Id="rId23" Type="http://schemas.openxmlformats.org/officeDocument/2006/relationships/tags" Target="../tags/tag140.xml"/><Relationship Id="rId28" Type="http://schemas.openxmlformats.org/officeDocument/2006/relationships/tags" Target="../tags/tag145.xml"/><Relationship Id="rId36" Type="http://schemas.openxmlformats.org/officeDocument/2006/relationships/tags" Target="../tags/tag153.xml"/><Relationship Id="rId10" Type="http://schemas.openxmlformats.org/officeDocument/2006/relationships/tags" Target="../tags/tag127.xml"/><Relationship Id="rId19" Type="http://schemas.openxmlformats.org/officeDocument/2006/relationships/tags" Target="../tags/tag136.xml"/><Relationship Id="rId31" Type="http://schemas.openxmlformats.org/officeDocument/2006/relationships/tags" Target="../tags/tag148.xml"/><Relationship Id="rId4" Type="http://schemas.openxmlformats.org/officeDocument/2006/relationships/tags" Target="../tags/tag121.xml"/><Relationship Id="rId9" Type="http://schemas.openxmlformats.org/officeDocument/2006/relationships/tags" Target="../tags/tag126.xml"/><Relationship Id="rId14" Type="http://schemas.openxmlformats.org/officeDocument/2006/relationships/tags" Target="../tags/tag131.xml"/><Relationship Id="rId22" Type="http://schemas.openxmlformats.org/officeDocument/2006/relationships/tags" Target="../tags/tag139.xml"/><Relationship Id="rId27" Type="http://schemas.openxmlformats.org/officeDocument/2006/relationships/tags" Target="../tags/tag144.xml"/><Relationship Id="rId30" Type="http://schemas.openxmlformats.org/officeDocument/2006/relationships/tags" Target="../tags/tag147.xml"/><Relationship Id="rId35" Type="http://schemas.openxmlformats.org/officeDocument/2006/relationships/tags" Target="../tags/tag152.xml"/><Relationship Id="rId43" Type="http://schemas.openxmlformats.org/officeDocument/2006/relationships/chart" Target="../charts/chart16.xml"/><Relationship Id="rId8" Type="http://schemas.openxmlformats.org/officeDocument/2006/relationships/tags" Target="../tags/tag125.xml"/><Relationship Id="rId3" Type="http://schemas.openxmlformats.org/officeDocument/2006/relationships/tags" Target="../tags/tag120.xml"/><Relationship Id="rId12" Type="http://schemas.openxmlformats.org/officeDocument/2006/relationships/tags" Target="../tags/tag129.xml"/><Relationship Id="rId17" Type="http://schemas.openxmlformats.org/officeDocument/2006/relationships/tags" Target="../tags/tag134.xml"/><Relationship Id="rId25" Type="http://schemas.openxmlformats.org/officeDocument/2006/relationships/tags" Target="../tags/tag142.xml"/><Relationship Id="rId33" Type="http://schemas.openxmlformats.org/officeDocument/2006/relationships/tags" Target="../tags/tag150.xml"/><Relationship Id="rId38" Type="http://schemas.openxmlformats.org/officeDocument/2006/relationships/tags" Target="../tags/tag155.xml"/></Relationships>
</file>

<file path=ppt/slides/_rels/slide63.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tags" Target="../tags/tag167.xml"/><Relationship Id="rId18" Type="http://schemas.openxmlformats.org/officeDocument/2006/relationships/chart" Target="../charts/chart17.xml"/><Relationship Id="rId3" Type="http://schemas.openxmlformats.org/officeDocument/2006/relationships/tags" Target="../tags/tag157.xml"/><Relationship Id="rId7" Type="http://schemas.openxmlformats.org/officeDocument/2006/relationships/tags" Target="../tags/tag161.xml"/><Relationship Id="rId12" Type="http://schemas.openxmlformats.org/officeDocument/2006/relationships/tags" Target="../tags/tag166.xml"/><Relationship Id="rId17" Type="http://schemas.openxmlformats.org/officeDocument/2006/relationships/image" Target="../media/image7.emf"/><Relationship Id="rId2" Type="http://schemas.openxmlformats.org/officeDocument/2006/relationships/tags" Target="../tags/tag156.xml"/><Relationship Id="rId16" Type="http://schemas.openxmlformats.org/officeDocument/2006/relationships/oleObject" Target="../embeddings/oleObject14.bin"/><Relationship Id="rId20" Type="http://schemas.openxmlformats.org/officeDocument/2006/relationships/chart" Target="../charts/chart19.xml"/><Relationship Id="rId1" Type="http://schemas.openxmlformats.org/officeDocument/2006/relationships/vmlDrawing" Target="../drawings/vmlDrawing14.vml"/><Relationship Id="rId6" Type="http://schemas.openxmlformats.org/officeDocument/2006/relationships/tags" Target="../tags/tag160.xml"/><Relationship Id="rId11" Type="http://schemas.openxmlformats.org/officeDocument/2006/relationships/tags" Target="../tags/tag165.xml"/><Relationship Id="rId5" Type="http://schemas.openxmlformats.org/officeDocument/2006/relationships/tags" Target="../tags/tag159.xml"/><Relationship Id="rId15" Type="http://schemas.openxmlformats.org/officeDocument/2006/relationships/slideLayout" Target="../slideLayouts/slideLayout2.xml"/><Relationship Id="rId10" Type="http://schemas.openxmlformats.org/officeDocument/2006/relationships/tags" Target="../tags/tag164.xml"/><Relationship Id="rId19" Type="http://schemas.openxmlformats.org/officeDocument/2006/relationships/chart" Target="../charts/chart18.xml"/><Relationship Id="rId4" Type="http://schemas.openxmlformats.org/officeDocument/2006/relationships/tags" Target="../tags/tag158.xml"/><Relationship Id="rId9" Type="http://schemas.openxmlformats.org/officeDocument/2006/relationships/tags" Target="../tags/tag163.xml"/><Relationship Id="rId14" Type="http://schemas.openxmlformats.org/officeDocument/2006/relationships/tags" Target="../tags/tag168.xml"/></Relationships>
</file>

<file path=ppt/slides/_rels/slide64.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slideLayout" Target="../slideLayouts/slideLayout2.xml"/><Relationship Id="rId7" Type="http://schemas.microsoft.com/office/2007/relationships/hdphoto" Target="../media/hdphoto2.wdp"/><Relationship Id="rId2" Type="http://schemas.openxmlformats.org/officeDocument/2006/relationships/tags" Target="../tags/tag169.xml"/><Relationship Id="rId1" Type="http://schemas.openxmlformats.org/officeDocument/2006/relationships/vmlDrawing" Target="../drawings/vmlDrawing15.vml"/><Relationship Id="rId6" Type="http://schemas.openxmlformats.org/officeDocument/2006/relationships/image" Target="../media/image23.png"/><Relationship Id="rId5" Type="http://schemas.openxmlformats.org/officeDocument/2006/relationships/image" Target="../media/image7.emf"/><Relationship Id="rId4" Type="http://schemas.openxmlformats.org/officeDocument/2006/relationships/oleObject" Target="../embeddings/oleObject15.bin"/><Relationship Id="rId9" Type="http://schemas.openxmlformats.org/officeDocument/2006/relationships/image" Target="../media/image25.png"/></Relationships>
</file>

<file path=ppt/slides/_rels/slide65.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0.xml"/><Relationship Id="rId1" Type="http://schemas.openxmlformats.org/officeDocument/2006/relationships/vmlDrawing" Target="../drawings/vmlDrawing16.vml"/><Relationship Id="rId6" Type="http://schemas.openxmlformats.org/officeDocument/2006/relationships/chart" Target="../charts/chart21.xml"/><Relationship Id="rId5" Type="http://schemas.openxmlformats.org/officeDocument/2006/relationships/image" Target="../media/image7.emf"/><Relationship Id="rId4" Type="http://schemas.openxmlformats.org/officeDocument/2006/relationships/oleObject" Target="../embeddings/oleObject16.bin"/></Relationships>
</file>

<file path=ppt/slides/_rels/slide67.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2.xml"/><Relationship Id="rId4" Type="http://schemas.openxmlformats.org/officeDocument/2006/relationships/chart" Target="../charts/chart24.xml"/></Relationships>
</file>

<file path=ppt/slides/_rels/slide68.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1.xml"/><Relationship Id="rId1" Type="http://schemas.openxmlformats.org/officeDocument/2006/relationships/vmlDrawing" Target="../drawings/vmlDrawing17.vml"/><Relationship Id="rId5" Type="http://schemas.openxmlformats.org/officeDocument/2006/relationships/image" Target="../media/image26.emf"/><Relationship Id="rId4" Type="http://schemas.openxmlformats.org/officeDocument/2006/relationships/oleObject" Target="../embeddings/oleObject17.bin"/></Relationships>
</file>

<file path=ppt/slides/_rels/slide70.xml.rels><?xml version="1.0" encoding="UTF-8" standalone="yes"?>
<Relationships xmlns="http://schemas.openxmlformats.org/package/2006/relationships"><Relationship Id="rId13" Type="http://schemas.openxmlformats.org/officeDocument/2006/relationships/tags" Target="../tags/tag183.xml"/><Relationship Id="rId18" Type="http://schemas.openxmlformats.org/officeDocument/2006/relationships/tags" Target="../tags/tag188.xml"/><Relationship Id="rId26" Type="http://schemas.openxmlformats.org/officeDocument/2006/relationships/tags" Target="../tags/tag196.xml"/><Relationship Id="rId39" Type="http://schemas.openxmlformats.org/officeDocument/2006/relationships/slideLayout" Target="../slideLayouts/slideLayout2.xml"/><Relationship Id="rId21" Type="http://schemas.openxmlformats.org/officeDocument/2006/relationships/tags" Target="../tags/tag191.xml"/><Relationship Id="rId34" Type="http://schemas.openxmlformats.org/officeDocument/2006/relationships/tags" Target="../tags/tag204.xml"/><Relationship Id="rId42" Type="http://schemas.openxmlformats.org/officeDocument/2006/relationships/chart" Target="../charts/chart26.xml"/><Relationship Id="rId7" Type="http://schemas.openxmlformats.org/officeDocument/2006/relationships/tags" Target="../tags/tag177.xml"/><Relationship Id="rId2" Type="http://schemas.openxmlformats.org/officeDocument/2006/relationships/tags" Target="../tags/tag172.xml"/><Relationship Id="rId16" Type="http://schemas.openxmlformats.org/officeDocument/2006/relationships/tags" Target="../tags/tag186.xml"/><Relationship Id="rId20" Type="http://schemas.openxmlformats.org/officeDocument/2006/relationships/tags" Target="../tags/tag190.xml"/><Relationship Id="rId29" Type="http://schemas.openxmlformats.org/officeDocument/2006/relationships/tags" Target="../tags/tag199.xml"/><Relationship Id="rId41" Type="http://schemas.openxmlformats.org/officeDocument/2006/relationships/image" Target="../media/image7.emf"/><Relationship Id="rId1" Type="http://schemas.openxmlformats.org/officeDocument/2006/relationships/vmlDrawing" Target="../drawings/vmlDrawing18.vml"/><Relationship Id="rId6" Type="http://schemas.openxmlformats.org/officeDocument/2006/relationships/tags" Target="../tags/tag176.xml"/><Relationship Id="rId11" Type="http://schemas.openxmlformats.org/officeDocument/2006/relationships/tags" Target="../tags/tag181.xml"/><Relationship Id="rId24" Type="http://schemas.openxmlformats.org/officeDocument/2006/relationships/tags" Target="../tags/tag194.xml"/><Relationship Id="rId32" Type="http://schemas.openxmlformats.org/officeDocument/2006/relationships/tags" Target="../tags/tag202.xml"/><Relationship Id="rId37" Type="http://schemas.openxmlformats.org/officeDocument/2006/relationships/tags" Target="../tags/tag207.xml"/><Relationship Id="rId40" Type="http://schemas.openxmlformats.org/officeDocument/2006/relationships/oleObject" Target="../embeddings/oleObject18.bin"/><Relationship Id="rId5" Type="http://schemas.openxmlformats.org/officeDocument/2006/relationships/tags" Target="../tags/tag175.xml"/><Relationship Id="rId15" Type="http://schemas.openxmlformats.org/officeDocument/2006/relationships/tags" Target="../tags/tag185.xml"/><Relationship Id="rId23" Type="http://schemas.openxmlformats.org/officeDocument/2006/relationships/tags" Target="../tags/tag193.xml"/><Relationship Id="rId28" Type="http://schemas.openxmlformats.org/officeDocument/2006/relationships/tags" Target="../tags/tag198.xml"/><Relationship Id="rId36" Type="http://schemas.openxmlformats.org/officeDocument/2006/relationships/tags" Target="../tags/tag206.xml"/><Relationship Id="rId10" Type="http://schemas.openxmlformats.org/officeDocument/2006/relationships/tags" Target="../tags/tag180.xml"/><Relationship Id="rId19" Type="http://schemas.openxmlformats.org/officeDocument/2006/relationships/tags" Target="../tags/tag189.xml"/><Relationship Id="rId31" Type="http://schemas.openxmlformats.org/officeDocument/2006/relationships/tags" Target="../tags/tag201.xml"/><Relationship Id="rId4" Type="http://schemas.openxmlformats.org/officeDocument/2006/relationships/tags" Target="../tags/tag174.xml"/><Relationship Id="rId9" Type="http://schemas.openxmlformats.org/officeDocument/2006/relationships/tags" Target="../tags/tag179.xml"/><Relationship Id="rId14" Type="http://schemas.openxmlformats.org/officeDocument/2006/relationships/tags" Target="../tags/tag184.xml"/><Relationship Id="rId22" Type="http://schemas.openxmlformats.org/officeDocument/2006/relationships/tags" Target="../tags/tag192.xml"/><Relationship Id="rId27" Type="http://schemas.openxmlformats.org/officeDocument/2006/relationships/tags" Target="../tags/tag197.xml"/><Relationship Id="rId30" Type="http://schemas.openxmlformats.org/officeDocument/2006/relationships/tags" Target="../tags/tag200.xml"/><Relationship Id="rId35" Type="http://schemas.openxmlformats.org/officeDocument/2006/relationships/tags" Target="../tags/tag205.xml"/><Relationship Id="rId43" Type="http://schemas.openxmlformats.org/officeDocument/2006/relationships/chart" Target="../charts/chart27.xml"/><Relationship Id="rId8" Type="http://schemas.openxmlformats.org/officeDocument/2006/relationships/tags" Target="../tags/tag178.xml"/><Relationship Id="rId3" Type="http://schemas.openxmlformats.org/officeDocument/2006/relationships/tags" Target="../tags/tag173.xml"/><Relationship Id="rId12" Type="http://schemas.openxmlformats.org/officeDocument/2006/relationships/tags" Target="../tags/tag182.xml"/><Relationship Id="rId17" Type="http://schemas.openxmlformats.org/officeDocument/2006/relationships/tags" Target="../tags/tag187.xml"/><Relationship Id="rId25" Type="http://schemas.openxmlformats.org/officeDocument/2006/relationships/tags" Target="../tags/tag195.xml"/><Relationship Id="rId33" Type="http://schemas.openxmlformats.org/officeDocument/2006/relationships/tags" Target="../tags/tag203.xml"/><Relationship Id="rId38" Type="http://schemas.openxmlformats.org/officeDocument/2006/relationships/tags" Target="../tags/tag208.xml"/></Relationships>
</file>

<file path=ppt/slides/_rels/slide71.xml.rels><?xml version="1.0" encoding="UTF-8" standalone="yes"?>
<Relationships xmlns="http://schemas.openxmlformats.org/package/2006/relationships"><Relationship Id="rId8" Type="http://schemas.openxmlformats.org/officeDocument/2006/relationships/tags" Target="../tags/tag215.xml"/><Relationship Id="rId13" Type="http://schemas.openxmlformats.org/officeDocument/2006/relationships/tags" Target="../tags/tag220.xml"/><Relationship Id="rId18" Type="http://schemas.openxmlformats.org/officeDocument/2006/relationships/chart" Target="../charts/chart29.xml"/><Relationship Id="rId3" Type="http://schemas.openxmlformats.org/officeDocument/2006/relationships/tags" Target="../tags/tag210.xml"/><Relationship Id="rId7" Type="http://schemas.openxmlformats.org/officeDocument/2006/relationships/tags" Target="../tags/tag214.xml"/><Relationship Id="rId12" Type="http://schemas.openxmlformats.org/officeDocument/2006/relationships/tags" Target="../tags/tag219.xml"/><Relationship Id="rId17" Type="http://schemas.openxmlformats.org/officeDocument/2006/relationships/chart" Target="../charts/chart28.xml"/><Relationship Id="rId2" Type="http://schemas.openxmlformats.org/officeDocument/2006/relationships/tags" Target="../tags/tag209.xml"/><Relationship Id="rId16" Type="http://schemas.openxmlformats.org/officeDocument/2006/relationships/image" Target="../media/image7.emf"/><Relationship Id="rId1" Type="http://schemas.openxmlformats.org/officeDocument/2006/relationships/vmlDrawing" Target="../drawings/vmlDrawing19.vml"/><Relationship Id="rId6" Type="http://schemas.openxmlformats.org/officeDocument/2006/relationships/tags" Target="../tags/tag213.xml"/><Relationship Id="rId11" Type="http://schemas.openxmlformats.org/officeDocument/2006/relationships/tags" Target="../tags/tag218.xml"/><Relationship Id="rId5" Type="http://schemas.openxmlformats.org/officeDocument/2006/relationships/tags" Target="../tags/tag212.xml"/><Relationship Id="rId15" Type="http://schemas.openxmlformats.org/officeDocument/2006/relationships/oleObject" Target="../embeddings/oleObject19.bin"/><Relationship Id="rId10" Type="http://schemas.openxmlformats.org/officeDocument/2006/relationships/tags" Target="../tags/tag217.xml"/><Relationship Id="rId4" Type="http://schemas.openxmlformats.org/officeDocument/2006/relationships/tags" Target="../tags/tag211.xml"/><Relationship Id="rId9" Type="http://schemas.openxmlformats.org/officeDocument/2006/relationships/tags" Target="../tags/tag216.xml"/><Relationship Id="rId14"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3" Type="http://schemas.openxmlformats.org/officeDocument/2006/relationships/tags" Target="../tags/tag232.xml"/><Relationship Id="rId18" Type="http://schemas.openxmlformats.org/officeDocument/2006/relationships/tags" Target="../tags/tag237.xml"/><Relationship Id="rId26" Type="http://schemas.openxmlformats.org/officeDocument/2006/relationships/tags" Target="../tags/tag245.xml"/><Relationship Id="rId39" Type="http://schemas.openxmlformats.org/officeDocument/2006/relationships/tags" Target="../tags/tag258.xml"/><Relationship Id="rId21" Type="http://schemas.openxmlformats.org/officeDocument/2006/relationships/tags" Target="../tags/tag240.xml"/><Relationship Id="rId34" Type="http://schemas.openxmlformats.org/officeDocument/2006/relationships/tags" Target="../tags/tag253.xml"/><Relationship Id="rId42" Type="http://schemas.openxmlformats.org/officeDocument/2006/relationships/oleObject" Target="../embeddings/oleObject20.bin"/><Relationship Id="rId7" Type="http://schemas.openxmlformats.org/officeDocument/2006/relationships/tags" Target="../tags/tag226.xml"/><Relationship Id="rId2" Type="http://schemas.openxmlformats.org/officeDocument/2006/relationships/tags" Target="../tags/tag221.xml"/><Relationship Id="rId16" Type="http://schemas.openxmlformats.org/officeDocument/2006/relationships/tags" Target="../tags/tag235.xml"/><Relationship Id="rId20" Type="http://schemas.openxmlformats.org/officeDocument/2006/relationships/tags" Target="../tags/tag239.xml"/><Relationship Id="rId29" Type="http://schemas.openxmlformats.org/officeDocument/2006/relationships/tags" Target="../tags/tag248.xml"/><Relationship Id="rId41"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tags" Target="../tags/tag225.xml"/><Relationship Id="rId11" Type="http://schemas.openxmlformats.org/officeDocument/2006/relationships/tags" Target="../tags/tag230.xml"/><Relationship Id="rId24" Type="http://schemas.openxmlformats.org/officeDocument/2006/relationships/tags" Target="../tags/tag243.xml"/><Relationship Id="rId32" Type="http://schemas.openxmlformats.org/officeDocument/2006/relationships/tags" Target="../tags/tag251.xml"/><Relationship Id="rId37" Type="http://schemas.openxmlformats.org/officeDocument/2006/relationships/tags" Target="../tags/tag256.xml"/><Relationship Id="rId40" Type="http://schemas.openxmlformats.org/officeDocument/2006/relationships/tags" Target="../tags/tag259.xml"/><Relationship Id="rId5" Type="http://schemas.openxmlformats.org/officeDocument/2006/relationships/tags" Target="../tags/tag224.xml"/><Relationship Id="rId15" Type="http://schemas.openxmlformats.org/officeDocument/2006/relationships/tags" Target="../tags/tag234.xml"/><Relationship Id="rId23" Type="http://schemas.openxmlformats.org/officeDocument/2006/relationships/tags" Target="../tags/tag242.xml"/><Relationship Id="rId28" Type="http://schemas.openxmlformats.org/officeDocument/2006/relationships/tags" Target="../tags/tag247.xml"/><Relationship Id="rId36" Type="http://schemas.openxmlformats.org/officeDocument/2006/relationships/tags" Target="../tags/tag255.xml"/><Relationship Id="rId10" Type="http://schemas.openxmlformats.org/officeDocument/2006/relationships/tags" Target="../tags/tag229.xml"/><Relationship Id="rId19" Type="http://schemas.openxmlformats.org/officeDocument/2006/relationships/tags" Target="../tags/tag238.xml"/><Relationship Id="rId31" Type="http://schemas.openxmlformats.org/officeDocument/2006/relationships/tags" Target="../tags/tag250.xml"/><Relationship Id="rId44" Type="http://schemas.openxmlformats.org/officeDocument/2006/relationships/chart" Target="../charts/chart30.xml"/><Relationship Id="rId4" Type="http://schemas.openxmlformats.org/officeDocument/2006/relationships/tags" Target="../tags/tag223.xml"/><Relationship Id="rId9" Type="http://schemas.openxmlformats.org/officeDocument/2006/relationships/tags" Target="../tags/tag228.xml"/><Relationship Id="rId14" Type="http://schemas.openxmlformats.org/officeDocument/2006/relationships/tags" Target="../tags/tag233.xml"/><Relationship Id="rId22" Type="http://schemas.openxmlformats.org/officeDocument/2006/relationships/tags" Target="../tags/tag241.xml"/><Relationship Id="rId27" Type="http://schemas.openxmlformats.org/officeDocument/2006/relationships/tags" Target="../tags/tag246.xml"/><Relationship Id="rId30" Type="http://schemas.openxmlformats.org/officeDocument/2006/relationships/tags" Target="../tags/tag249.xml"/><Relationship Id="rId35" Type="http://schemas.openxmlformats.org/officeDocument/2006/relationships/tags" Target="../tags/tag254.xml"/><Relationship Id="rId43" Type="http://schemas.openxmlformats.org/officeDocument/2006/relationships/image" Target="../media/image7.emf"/><Relationship Id="rId8" Type="http://schemas.openxmlformats.org/officeDocument/2006/relationships/tags" Target="../tags/tag227.xml"/><Relationship Id="rId3" Type="http://schemas.openxmlformats.org/officeDocument/2006/relationships/tags" Target="../tags/tag222.xml"/><Relationship Id="rId12" Type="http://schemas.openxmlformats.org/officeDocument/2006/relationships/tags" Target="../tags/tag231.xml"/><Relationship Id="rId17" Type="http://schemas.openxmlformats.org/officeDocument/2006/relationships/tags" Target="../tags/tag236.xml"/><Relationship Id="rId25" Type="http://schemas.openxmlformats.org/officeDocument/2006/relationships/tags" Target="../tags/tag244.xml"/><Relationship Id="rId33" Type="http://schemas.openxmlformats.org/officeDocument/2006/relationships/tags" Target="../tags/tag252.xml"/><Relationship Id="rId38" Type="http://schemas.openxmlformats.org/officeDocument/2006/relationships/tags" Target="../tags/tag2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Nesne 8"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02" name="think-cell Slide" r:id="rId4" imgW="444" imgH="446" progId="TCLayout.ActiveDocument.1">
                  <p:embed/>
                </p:oleObj>
              </mc:Choice>
              <mc:Fallback>
                <p:oleObj name="think-cell Slide" r:id="rId4" imgW="444" imgH="44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6 Başlık"/>
          <p:cNvSpPr txBox="1">
            <a:spLocks/>
          </p:cNvSpPr>
          <p:nvPr/>
        </p:nvSpPr>
        <p:spPr>
          <a:xfrm>
            <a:off x="537358" y="2468965"/>
            <a:ext cx="8318863" cy="19681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tr-TR" sz="3600" b="1" dirty="0" smtClean="0">
                <a:solidFill>
                  <a:srgbClr val="002060"/>
                </a:solidFill>
                <a:ea typeface="Tahoma" panose="020B0604030504040204" pitchFamily="34" charset="0"/>
                <a:cs typeface="Tahoma" panose="020B0604030504040204" pitchFamily="34" charset="0"/>
              </a:rPr>
              <a:t>Akademik Danışmanlar Projesi</a:t>
            </a:r>
            <a:r>
              <a:rPr lang="tr-TR" sz="3200" b="1" dirty="0" smtClean="0">
                <a:solidFill>
                  <a:srgbClr val="FFC000"/>
                </a:solidFill>
                <a:ea typeface="Tahoma" panose="020B0604030504040204" pitchFamily="34" charset="0"/>
                <a:cs typeface="Tahoma" panose="020B0604030504040204" pitchFamily="34" charset="0"/>
              </a:rPr>
              <a:t/>
            </a:r>
            <a:br>
              <a:rPr lang="tr-TR" sz="3200" b="1" dirty="0" smtClean="0">
                <a:solidFill>
                  <a:srgbClr val="FFC000"/>
                </a:solidFill>
                <a:ea typeface="Tahoma" panose="020B0604030504040204" pitchFamily="34" charset="0"/>
                <a:cs typeface="Tahoma" panose="020B0604030504040204" pitchFamily="34" charset="0"/>
              </a:rPr>
            </a:br>
            <a:endParaRPr lang="tr-TR" sz="1200" b="1" dirty="0">
              <a:solidFill>
                <a:srgbClr val="000000"/>
              </a:solidFill>
              <a:ea typeface="Tahoma" panose="020B0604030504040204" pitchFamily="34" charset="0"/>
              <a:cs typeface="Tahoma" panose="020B0604030504040204" pitchFamily="34" charset="0"/>
            </a:endParaRPr>
          </a:p>
        </p:txBody>
      </p:sp>
      <p:sp>
        <p:nvSpPr>
          <p:cNvPr id="8" name="Rectangle 6"/>
          <p:cNvSpPr txBox="1">
            <a:spLocks noChangeArrowheads="1"/>
          </p:cNvSpPr>
          <p:nvPr/>
        </p:nvSpPr>
        <p:spPr bwMode="auto">
          <a:xfrm>
            <a:off x="2388867" y="4325159"/>
            <a:ext cx="6400800" cy="473966"/>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marL="0" indent="0" algn="r" rtl="0" eaLnBrk="1" fontAlgn="base" hangingPunct="1">
              <a:spcBef>
                <a:spcPct val="20000"/>
              </a:spcBef>
              <a:spcAft>
                <a:spcPct val="0"/>
              </a:spcAft>
              <a:buClr>
                <a:srgbClr val="E60000"/>
              </a:buClr>
              <a:buSzPct val="85000"/>
              <a:buFont typeface="Wingdings" pitchFamily="2" charset="2"/>
              <a:buNone/>
              <a:defRPr sz="3200" b="1">
                <a:solidFill>
                  <a:srgbClr val="002060"/>
                </a:solidFill>
                <a:latin typeface="+mn-lt"/>
                <a:ea typeface="+mn-ea"/>
                <a:cs typeface="+mn-cs"/>
              </a:defRPr>
            </a:lvl1pPr>
            <a:lvl2pPr marL="457200" indent="0" algn="ctr" rtl="0" eaLnBrk="1" fontAlgn="base" hangingPunct="1">
              <a:spcBef>
                <a:spcPct val="20000"/>
              </a:spcBef>
              <a:spcAft>
                <a:spcPct val="0"/>
              </a:spcAft>
              <a:buClr>
                <a:srgbClr val="1F318D"/>
              </a:buClr>
              <a:buSzPct val="90000"/>
              <a:buFont typeface="Wingdings" pitchFamily="2" charset="2"/>
              <a:buNone/>
              <a:defRPr sz="2800">
                <a:solidFill>
                  <a:schemeClr val="tx1"/>
                </a:solidFill>
                <a:latin typeface="+mn-lt"/>
                <a:cs typeface="+mn-cs"/>
              </a:defRPr>
            </a:lvl2pPr>
            <a:lvl3pPr marL="914400" indent="0" algn="ctr" rtl="0" eaLnBrk="1" fontAlgn="base" hangingPunct="1">
              <a:spcBef>
                <a:spcPct val="20000"/>
              </a:spcBef>
              <a:spcAft>
                <a:spcPct val="0"/>
              </a:spcAft>
              <a:buNone/>
              <a:defRPr sz="2400">
                <a:solidFill>
                  <a:schemeClr val="tx1"/>
                </a:solidFill>
                <a:latin typeface="+mn-lt"/>
                <a:cs typeface="+mn-cs"/>
              </a:defRPr>
            </a:lvl3pPr>
            <a:lvl4pPr marL="1371600" indent="0" algn="ctr" rtl="0" eaLnBrk="1" fontAlgn="base" hangingPunct="1">
              <a:spcBef>
                <a:spcPct val="20000"/>
              </a:spcBef>
              <a:spcAft>
                <a:spcPct val="0"/>
              </a:spcAft>
              <a:buNone/>
              <a:defRPr sz="2000">
                <a:solidFill>
                  <a:schemeClr val="tx1"/>
                </a:solidFill>
                <a:latin typeface="+mn-lt"/>
                <a:cs typeface="+mn-cs"/>
              </a:defRPr>
            </a:lvl4pPr>
            <a:lvl5pPr marL="1828800" indent="0" algn="ctr" rtl="0" eaLnBrk="1" fontAlgn="base" hangingPunct="1">
              <a:spcBef>
                <a:spcPct val="20000"/>
              </a:spcBef>
              <a:spcAft>
                <a:spcPct val="0"/>
              </a:spcAft>
              <a:buNone/>
              <a:defRPr sz="2000">
                <a:solidFill>
                  <a:schemeClr val="tx1"/>
                </a:solidFill>
                <a:latin typeface="+mn-lt"/>
                <a:cs typeface="+mn-cs"/>
              </a:defRPr>
            </a:lvl5pPr>
            <a:lvl6pPr marL="2286000" indent="0" algn="ctr" rtl="0" eaLnBrk="1" fontAlgn="base" hangingPunct="1">
              <a:spcBef>
                <a:spcPct val="20000"/>
              </a:spcBef>
              <a:spcAft>
                <a:spcPct val="0"/>
              </a:spcAft>
              <a:buNone/>
              <a:defRPr sz="2000">
                <a:solidFill>
                  <a:schemeClr val="tx1"/>
                </a:solidFill>
                <a:latin typeface="+mn-lt"/>
                <a:cs typeface="+mn-cs"/>
              </a:defRPr>
            </a:lvl6pPr>
            <a:lvl7pPr marL="2743200" indent="0" algn="ctr" rtl="0" eaLnBrk="1" fontAlgn="base" hangingPunct="1">
              <a:spcBef>
                <a:spcPct val="20000"/>
              </a:spcBef>
              <a:spcAft>
                <a:spcPct val="0"/>
              </a:spcAft>
              <a:buNone/>
              <a:defRPr sz="2000">
                <a:solidFill>
                  <a:schemeClr val="tx1"/>
                </a:solidFill>
                <a:latin typeface="+mn-lt"/>
                <a:cs typeface="+mn-cs"/>
              </a:defRPr>
            </a:lvl7pPr>
            <a:lvl8pPr marL="3200400" indent="0" algn="ctr" rtl="0" eaLnBrk="1" fontAlgn="base" hangingPunct="1">
              <a:spcBef>
                <a:spcPct val="20000"/>
              </a:spcBef>
              <a:spcAft>
                <a:spcPct val="0"/>
              </a:spcAft>
              <a:buNone/>
              <a:defRPr sz="2000">
                <a:solidFill>
                  <a:schemeClr val="tx1"/>
                </a:solidFill>
                <a:latin typeface="+mn-lt"/>
                <a:cs typeface="+mn-cs"/>
              </a:defRPr>
            </a:lvl8pPr>
            <a:lvl9pPr marL="3657600" indent="0" algn="ctr" rtl="0" eaLnBrk="1" fontAlgn="base" hangingPunct="1">
              <a:spcBef>
                <a:spcPct val="20000"/>
              </a:spcBef>
              <a:spcAft>
                <a:spcPct val="0"/>
              </a:spcAft>
              <a:buNone/>
              <a:defRPr sz="2000">
                <a:solidFill>
                  <a:schemeClr val="tx1"/>
                </a:solidFill>
                <a:latin typeface="+mn-lt"/>
                <a:cs typeface="+mn-cs"/>
              </a:defRPr>
            </a:lvl9pPr>
          </a:lstStyle>
          <a:p>
            <a:r>
              <a:rPr lang="tr-TR" sz="2800" i="1" dirty="0" smtClean="0">
                <a:solidFill>
                  <a:srgbClr val="FFC000"/>
                </a:solidFill>
                <a:ea typeface="Tahoma" panose="020B0604030504040204" pitchFamily="34" charset="0"/>
                <a:cs typeface="Tahoma" panose="020B0604030504040204" pitchFamily="34" charset="0"/>
              </a:rPr>
              <a:t>Gaziantep İli</a:t>
            </a:r>
          </a:p>
        </p:txBody>
      </p:sp>
      <p:sp>
        <p:nvSpPr>
          <p:cNvPr id="3" name="Dikdörtgen 2"/>
          <p:cNvSpPr/>
          <p:nvPr/>
        </p:nvSpPr>
        <p:spPr bwMode="auto">
          <a:xfrm>
            <a:off x="0" y="0"/>
            <a:ext cx="9144000" cy="100012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tr-TR" sz="4000" b="1">
              <a:solidFill>
                <a:srgbClr val="000000"/>
              </a:solidFill>
              <a:latin typeface="Arial" charset="0"/>
            </a:endParaRPr>
          </a:p>
        </p:txBody>
      </p:sp>
      <p:pic>
        <p:nvPicPr>
          <p:cNvPr id="11" name="Resim 10"/>
          <p:cNvPicPr>
            <a:picLocks noChangeAspect="1"/>
          </p:cNvPicPr>
          <p:nvPr/>
        </p:nvPicPr>
        <p:blipFill>
          <a:blip r:embed="rId6">
            <a:extLst>
              <a:ext uri="{BEBA8EAE-BF5A-486C-A8C5-ECC9F3942E4B}">
                <a14:imgProps xmlns:a14="http://schemas.microsoft.com/office/drawing/2010/main">
                  <a14:imgLayer r:embed="rId7">
                    <a14:imgEffect>
                      <a14:brightnessContrast contrast="5000"/>
                    </a14:imgEffect>
                  </a14:imgLayer>
                </a14:imgProps>
              </a:ext>
              <a:ext uri="{28A0092B-C50C-407E-A947-70E740481C1C}">
                <a14:useLocalDpi xmlns:a14="http://schemas.microsoft.com/office/drawing/2010/main" val="0"/>
              </a:ext>
            </a:extLst>
          </a:blip>
          <a:stretch>
            <a:fillRect/>
          </a:stretch>
        </p:blipFill>
        <p:spPr>
          <a:xfrm>
            <a:off x="1058211" y="724299"/>
            <a:ext cx="2451130" cy="1044000"/>
          </a:xfrm>
          <a:prstGeom prst="rect">
            <a:avLst/>
          </a:prstGeom>
          <a:solidFill>
            <a:schemeClr val="bg1">
              <a:alpha val="95000"/>
            </a:schemeClr>
          </a:solidFill>
        </p:spPr>
      </p:pic>
      <p:sp>
        <p:nvSpPr>
          <p:cNvPr id="2" name="Dikdörtgen 1"/>
          <p:cNvSpPr/>
          <p:nvPr/>
        </p:nvSpPr>
        <p:spPr>
          <a:xfrm>
            <a:off x="343394" y="0"/>
            <a:ext cx="193964" cy="6858000"/>
          </a:xfrm>
          <a:prstGeom prst="rect">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FFFF"/>
              </a:solidFill>
            </a:endParaRPr>
          </a:p>
        </p:txBody>
      </p:sp>
      <p:sp>
        <p:nvSpPr>
          <p:cNvPr id="12" name="Dikdörtgen 11"/>
          <p:cNvSpPr/>
          <p:nvPr/>
        </p:nvSpPr>
        <p:spPr>
          <a:xfrm>
            <a:off x="575952" y="0"/>
            <a:ext cx="193964" cy="6858000"/>
          </a:xfrm>
          <a:prstGeom prst="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FFFF"/>
              </a:solidFill>
            </a:endParaRPr>
          </a:p>
        </p:txBody>
      </p:sp>
      <p:pic>
        <p:nvPicPr>
          <p:cNvPr id="4" name="Resim 3"/>
          <p:cNvPicPr>
            <a:picLocks noChangeAspect="1"/>
          </p:cNvPicPr>
          <p:nvPr/>
        </p:nvPicPr>
        <p:blipFill rotWithShape="1">
          <a:blip r:embed="rId8" cstate="print">
            <a:extLst>
              <a:ext uri="{28A0092B-C50C-407E-A947-70E740481C1C}">
                <a14:useLocalDpi xmlns:a14="http://schemas.microsoft.com/office/drawing/2010/main" val="0"/>
              </a:ext>
            </a:extLst>
          </a:blip>
          <a:srcRect t="61290" r="67302" b="8237"/>
          <a:stretch/>
        </p:blipFill>
        <p:spPr>
          <a:xfrm>
            <a:off x="4025630" y="157538"/>
            <a:ext cx="2407273" cy="1133522"/>
          </a:xfrm>
          <a:prstGeom prst="rect">
            <a:avLst/>
          </a:prstGeom>
        </p:spPr>
      </p:pic>
      <p:pic>
        <p:nvPicPr>
          <p:cNvPr id="5" name="Resim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41054" y="619510"/>
            <a:ext cx="1063756" cy="1063756"/>
          </a:xfrm>
          <a:prstGeom prst="rect">
            <a:avLst/>
          </a:prstGeom>
        </p:spPr>
      </p:pic>
      <p:pic>
        <p:nvPicPr>
          <p:cNvPr id="3232" name="Picture 16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664086" y="6169741"/>
            <a:ext cx="540000" cy="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Resim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58211" y="6157920"/>
            <a:ext cx="504000" cy="504000"/>
          </a:xfrm>
          <a:prstGeom prst="rect">
            <a:avLst/>
          </a:prstGeom>
        </p:spPr>
      </p:pic>
      <p:pic>
        <p:nvPicPr>
          <p:cNvPr id="16" name="Resim 15" descr="GSO"/>
          <p:cNvPicPr/>
          <p:nvPr/>
        </p:nvPicPr>
        <p:blipFill rotWithShape="1">
          <a:blip r:embed="rId12" cstate="print">
            <a:extLst>
              <a:ext uri="{28A0092B-C50C-407E-A947-70E740481C1C}">
                <a14:useLocalDpi xmlns:a14="http://schemas.microsoft.com/office/drawing/2010/main" val="0"/>
              </a:ext>
            </a:extLst>
          </a:blip>
          <a:srcRect r="69263"/>
          <a:stretch/>
        </p:blipFill>
        <p:spPr bwMode="auto">
          <a:xfrm>
            <a:off x="3396130" y="6167422"/>
            <a:ext cx="540000" cy="540000"/>
          </a:xfrm>
          <a:prstGeom prst="rect">
            <a:avLst/>
          </a:prstGeom>
          <a:noFill/>
          <a:ln>
            <a:noFill/>
          </a:ln>
          <a:extLst>
            <a:ext uri="{53640926-AAD7-44D8-BBD7-CCE9431645EC}">
              <a14:shadowObscured xmlns:a14="http://schemas.microsoft.com/office/drawing/2010/main"/>
            </a:ext>
          </a:extLst>
        </p:spPr>
      </p:pic>
      <p:pic>
        <p:nvPicPr>
          <p:cNvPr id="17" name="Resim 16" descr="https://www.gtb.org.tr/logo/logo.png"/>
          <p:cNvPicPr/>
          <p:nvPr/>
        </p:nvPicPr>
        <p:blipFill rotWithShape="1">
          <a:blip r:embed="rId13">
            <a:extLst>
              <a:ext uri="{28A0092B-C50C-407E-A947-70E740481C1C}">
                <a14:useLocalDpi xmlns:a14="http://schemas.microsoft.com/office/drawing/2010/main" val="0"/>
              </a:ext>
            </a:extLst>
          </a:blip>
          <a:srcRect r="76190"/>
          <a:stretch/>
        </p:blipFill>
        <p:spPr bwMode="auto">
          <a:xfrm>
            <a:off x="4068000" y="6115678"/>
            <a:ext cx="540000" cy="540000"/>
          </a:xfrm>
          <a:prstGeom prst="rect">
            <a:avLst/>
          </a:prstGeom>
          <a:noFill/>
          <a:ln>
            <a:noFill/>
          </a:ln>
          <a:extLst>
            <a:ext uri="{53640926-AAD7-44D8-BBD7-CCE9431645EC}">
              <a14:shadowObscured xmlns:a14="http://schemas.microsoft.com/office/drawing/2010/main"/>
            </a:ext>
          </a:extLst>
        </p:spPr>
      </p:pic>
      <p:pic>
        <p:nvPicPr>
          <p:cNvPr id="3235" name="Picture 16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650720" y="6115732"/>
            <a:ext cx="540000" cy="605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36" name="Picture 16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336408" y="6153865"/>
            <a:ext cx="540000" cy="514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37" name="Picture 165"/>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985503" y="6129344"/>
            <a:ext cx="540000" cy="514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39" name="Picture 167"/>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396664" y="6185795"/>
            <a:ext cx="1101174" cy="43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30075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 y="921765"/>
            <a:ext cx="1223645" cy="513715"/>
          </a:xfrm>
          <a:prstGeom prst="rect">
            <a:avLst/>
          </a:prstGeom>
        </p:spPr>
        <p:txBody>
          <a:bodyPr vert="horz" wrap="square" lIns="0" tIns="13335" rIns="0" bIns="0" rtlCol="0">
            <a:spAutoFit/>
          </a:bodyPr>
          <a:lstStyle/>
          <a:p>
            <a:pPr marL="12700">
              <a:lnSpc>
                <a:spcPct val="100000"/>
              </a:lnSpc>
              <a:spcBef>
                <a:spcPts val="105"/>
              </a:spcBef>
            </a:pPr>
            <a:r>
              <a:rPr sz="3200" spc="-5" dirty="0"/>
              <a:t>İçe</a:t>
            </a:r>
            <a:r>
              <a:rPr sz="3200" spc="5" dirty="0"/>
              <a:t>r</a:t>
            </a:r>
            <a:r>
              <a:rPr sz="3200" dirty="0"/>
              <a:t>ik</a:t>
            </a:r>
            <a:endParaRPr sz="3200"/>
          </a:p>
        </p:txBody>
      </p:sp>
      <p:sp>
        <p:nvSpPr>
          <p:cNvPr id="3" name="object 3"/>
          <p:cNvSpPr txBox="1"/>
          <p:nvPr/>
        </p:nvSpPr>
        <p:spPr>
          <a:xfrm>
            <a:off x="383540" y="1642338"/>
            <a:ext cx="7922260" cy="2936701"/>
          </a:xfrm>
          <a:prstGeom prst="rect">
            <a:avLst/>
          </a:prstGeom>
        </p:spPr>
        <p:txBody>
          <a:bodyPr vert="horz" wrap="square" lIns="0" tIns="165100" rIns="0" bIns="0" rtlCol="0">
            <a:spAutoFit/>
          </a:bodyPr>
          <a:lstStyle/>
          <a:p>
            <a:pPr marL="355600" indent="-342900">
              <a:buClr>
                <a:srgbClr val="E60000"/>
              </a:buClr>
              <a:buSzPct val="85000"/>
              <a:buFont typeface="Wingdings"/>
              <a:buChar char=""/>
              <a:tabLst>
                <a:tab pos="354965" algn="l"/>
                <a:tab pos="355600" algn="l"/>
              </a:tabLst>
            </a:pPr>
            <a:r>
              <a:rPr sz="2000" spc="-5" dirty="0">
                <a:solidFill>
                  <a:prstClr val="black"/>
                </a:solidFill>
                <a:latin typeface="Tahoma"/>
                <a:cs typeface="Tahoma"/>
              </a:rPr>
              <a:t>Büyüme, </a:t>
            </a:r>
            <a:r>
              <a:rPr sz="2000" dirty="0">
                <a:solidFill>
                  <a:prstClr val="black"/>
                </a:solidFill>
                <a:latin typeface="Tahoma"/>
                <a:cs typeface="Tahoma"/>
              </a:rPr>
              <a:t>Üretim ve</a:t>
            </a:r>
            <a:r>
              <a:rPr sz="2000" spc="-30" dirty="0">
                <a:solidFill>
                  <a:prstClr val="black"/>
                </a:solidFill>
                <a:latin typeface="Tahoma"/>
                <a:cs typeface="Tahoma"/>
              </a:rPr>
              <a:t> </a:t>
            </a:r>
            <a:r>
              <a:rPr sz="2000" spc="-5" dirty="0">
                <a:solidFill>
                  <a:prstClr val="black"/>
                </a:solidFill>
                <a:latin typeface="Tahoma"/>
                <a:cs typeface="Tahoma"/>
              </a:rPr>
              <a:t>Satışlar</a:t>
            </a:r>
            <a:endParaRPr sz="2000" dirty="0">
              <a:solidFill>
                <a:prstClr val="black"/>
              </a:solidFill>
              <a:latin typeface="Tahoma"/>
              <a:cs typeface="Tahoma"/>
            </a:endParaRPr>
          </a:p>
          <a:p>
            <a:pPr marL="355600" indent="-342900">
              <a:buClr>
                <a:srgbClr val="E60000"/>
              </a:buClr>
              <a:buSzPct val="85000"/>
              <a:buFont typeface="Wingdings"/>
              <a:buChar char=""/>
              <a:tabLst>
                <a:tab pos="354965" algn="l"/>
                <a:tab pos="355600" algn="l"/>
              </a:tabLst>
            </a:pPr>
            <a:r>
              <a:rPr sz="2000" spc="-5" dirty="0">
                <a:solidFill>
                  <a:prstClr val="black"/>
                </a:solidFill>
                <a:latin typeface="Tahoma"/>
                <a:cs typeface="Tahoma"/>
              </a:rPr>
              <a:t>Dış </a:t>
            </a:r>
            <a:r>
              <a:rPr sz="2000" dirty="0">
                <a:solidFill>
                  <a:prstClr val="black"/>
                </a:solidFill>
                <a:latin typeface="Tahoma"/>
                <a:cs typeface="Tahoma"/>
              </a:rPr>
              <a:t>Ticaret ve </a:t>
            </a:r>
            <a:r>
              <a:rPr sz="2000" spc="-5" dirty="0">
                <a:solidFill>
                  <a:prstClr val="black"/>
                </a:solidFill>
                <a:latin typeface="Tahoma"/>
                <a:cs typeface="Tahoma"/>
              </a:rPr>
              <a:t>Ödemeler</a:t>
            </a:r>
            <a:r>
              <a:rPr sz="2000" spc="-25" dirty="0">
                <a:solidFill>
                  <a:prstClr val="black"/>
                </a:solidFill>
                <a:latin typeface="Tahoma"/>
                <a:cs typeface="Tahoma"/>
              </a:rPr>
              <a:t> </a:t>
            </a:r>
            <a:r>
              <a:rPr sz="2000" spc="-5" dirty="0">
                <a:solidFill>
                  <a:prstClr val="black"/>
                </a:solidFill>
                <a:latin typeface="Tahoma"/>
                <a:cs typeface="Tahoma"/>
              </a:rPr>
              <a:t>Dengesi</a:t>
            </a:r>
            <a:endParaRPr sz="2000" dirty="0">
              <a:solidFill>
                <a:prstClr val="black"/>
              </a:solidFill>
              <a:latin typeface="Tahoma"/>
              <a:cs typeface="Tahoma"/>
            </a:endParaRPr>
          </a:p>
          <a:p>
            <a:pPr marL="355600" indent="-342900">
              <a:buClr>
                <a:srgbClr val="E60000"/>
              </a:buClr>
              <a:buSzPct val="85000"/>
              <a:buFont typeface="Wingdings"/>
              <a:buChar char=""/>
              <a:tabLst>
                <a:tab pos="354965" algn="l"/>
                <a:tab pos="355600" algn="l"/>
              </a:tabLst>
            </a:pPr>
            <a:r>
              <a:rPr sz="2000" spc="-5" dirty="0">
                <a:solidFill>
                  <a:prstClr val="black"/>
                </a:solidFill>
                <a:latin typeface="Tahoma"/>
                <a:cs typeface="Tahoma"/>
              </a:rPr>
              <a:t>İstihdam </a:t>
            </a:r>
            <a:r>
              <a:rPr sz="2000" dirty="0">
                <a:solidFill>
                  <a:prstClr val="black"/>
                </a:solidFill>
                <a:latin typeface="Tahoma"/>
                <a:cs typeface="Tahoma"/>
              </a:rPr>
              <a:t>ve</a:t>
            </a:r>
            <a:r>
              <a:rPr sz="2000" spc="-20" dirty="0">
                <a:solidFill>
                  <a:prstClr val="black"/>
                </a:solidFill>
                <a:latin typeface="Tahoma"/>
                <a:cs typeface="Tahoma"/>
              </a:rPr>
              <a:t> </a:t>
            </a:r>
            <a:r>
              <a:rPr sz="2000" spc="-5" dirty="0">
                <a:solidFill>
                  <a:prstClr val="black"/>
                </a:solidFill>
                <a:latin typeface="Tahoma"/>
                <a:cs typeface="Tahoma"/>
              </a:rPr>
              <a:t>İşsizlik</a:t>
            </a:r>
            <a:endParaRPr sz="2000" dirty="0">
              <a:solidFill>
                <a:prstClr val="black"/>
              </a:solidFill>
              <a:latin typeface="Tahoma"/>
              <a:cs typeface="Tahoma"/>
            </a:endParaRPr>
          </a:p>
          <a:p>
            <a:pPr marL="355600" indent="-342900">
              <a:buClr>
                <a:srgbClr val="E60000"/>
              </a:buClr>
              <a:buSzPct val="85000"/>
              <a:buFont typeface="Wingdings"/>
              <a:buChar char=""/>
              <a:tabLst>
                <a:tab pos="354965" algn="l"/>
                <a:tab pos="355600" algn="l"/>
              </a:tabLst>
            </a:pPr>
            <a:r>
              <a:rPr sz="2000" dirty="0">
                <a:solidFill>
                  <a:prstClr val="black"/>
                </a:solidFill>
                <a:latin typeface="Tahoma"/>
                <a:cs typeface="Tahoma"/>
              </a:rPr>
              <a:t>Kamu</a:t>
            </a:r>
            <a:r>
              <a:rPr sz="2000" spc="-20" dirty="0">
                <a:solidFill>
                  <a:prstClr val="black"/>
                </a:solidFill>
                <a:latin typeface="Tahoma"/>
                <a:cs typeface="Tahoma"/>
              </a:rPr>
              <a:t> </a:t>
            </a:r>
            <a:r>
              <a:rPr sz="2000" dirty="0">
                <a:solidFill>
                  <a:prstClr val="black"/>
                </a:solidFill>
                <a:latin typeface="Tahoma"/>
                <a:cs typeface="Tahoma"/>
              </a:rPr>
              <a:t>Maliyesi</a:t>
            </a:r>
          </a:p>
          <a:p>
            <a:pPr marL="355600" indent="-342900">
              <a:buClr>
                <a:srgbClr val="E60000"/>
              </a:buClr>
              <a:buSzPct val="85000"/>
              <a:buFont typeface="Wingdings"/>
              <a:buChar char=""/>
              <a:tabLst>
                <a:tab pos="354965" algn="l"/>
                <a:tab pos="355600" algn="l"/>
              </a:tabLst>
            </a:pPr>
            <a:r>
              <a:rPr sz="2000" spc="-5" dirty="0">
                <a:solidFill>
                  <a:prstClr val="black"/>
                </a:solidFill>
                <a:latin typeface="Tahoma"/>
                <a:cs typeface="Tahoma"/>
              </a:rPr>
              <a:t>Enflasyon</a:t>
            </a:r>
            <a:endParaRPr sz="2000" dirty="0">
              <a:solidFill>
                <a:prstClr val="black"/>
              </a:solidFill>
              <a:latin typeface="Tahoma"/>
              <a:cs typeface="Tahoma"/>
            </a:endParaRPr>
          </a:p>
          <a:p>
            <a:pPr marL="355600" indent="-342900">
              <a:buClr>
                <a:srgbClr val="E60000"/>
              </a:buClr>
              <a:buSzPct val="85000"/>
              <a:buFont typeface="Wingdings"/>
              <a:buChar char=""/>
              <a:tabLst>
                <a:tab pos="354965" algn="l"/>
                <a:tab pos="355600" algn="l"/>
              </a:tabLst>
            </a:pPr>
            <a:r>
              <a:rPr sz="2000" spc="-5" dirty="0">
                <a:solidFill>
                  <a:prstClr val="black"/>
                </a:solidFill>
                <a:latin typeface="Tahoma"/>
                <a:cs typeface="Tahoma"/>
              </a:rPr>
              <a:t>Kredi </a:t>
            </a:r>
            <a:r>
              <a:rPr sz="2000" dirty="0">
                <a:solidFill>
                  <a:prstClr val="black"/>
                </a:solidFill>
                <a:latin typeface="Tahoma"/>
                <a:cs typeface="Tahoma"/>
              </a:rPr>
              <a:t>ve</a:t>
            </a:r>
            <a:r>
              <a:rPr sz="2000" spc="-5" dirty="0">
                <a:solidFill>
                  <a:prstClr val="black"/>
                </a:solidFill>
                <a:latin typeface="Tahoma"/>
                <a:cs typeface="Tahoma"/>
              </a:rPr>
              <a:t> </a:t>
            </a:r>
            <a:r>
              <a:rPr sz="2000" dirty="0">
                <a:solidFill>
                  <a:prstClr val="black"/>
                </a:solidFill>
                <a:latin typeface="Tahoma"/>
                <a:cs typeface="Tahoma"/>
              </a:rPr>
              <a:t>Mevduat</a:t>
            </a:r>
          </a:p>
          <a:p>
            <a:pPr marL="355600" indent="-342900">
              <a:buClr>
                <a:srgbClr val="E60000"/>
              </a:buClr>
              <a:buSzPct val="85000"/>
              <a:buFont typeface="Wingdings"/>
              <a:buChar char=""/>
              <a:tabLst>
                <a:tab pos="354965" algn="l"/>
                <a:tab pos="355600" algn="l"/>
              </a:tabLst>
            </a:pPr>
            <a:r>
              <a:rPr sz="2000" spc="-5" dirty="0">
                <a:solidFill>
                  <a:prstClr val="black"/>
                </a:solidFill>
                <a:latin typeface="Tahoma"/>
                <a:cs typeface="Tahoma"/>
              </a:rPr>
              <a:t>Finansal Piyasa</a:t>
            </a:r>
            <a:r>
              <a:rPr sz="2000" spc="-35" dirty="0">
                <a:solidFill>
                  <a:prstClr val="black"/>
                </a:solidFill>
                <a:latin typeface="Tahoma"/>
                <a:cs typeface="Tahoma"/>
              </a:rPr>
              <a:t> </a:t>
            </a:r>
            <a:r>
              <a:rPr sz="2000" spc="-5" dirty="0">
                <a:solidFill>
                  <a:prstClr val="black"/>
                </a:solidFill>
                <a:latin typeface="Tahoma"/>
                <a:cs typeface="Tahoma"/>
              </a:rPr>
              <a:t>Göstergeleri</a:t>
            </a:r>
            <a:endParaRPr sz="2000" dirty="0">
              <a:solidFill>
                <a:prstClr val="black"/>
              </a:solidFill>
              <a:latin typeface="Tahoma"/>
              <a:cs typeface="Tahoma"/>
            </a:endParaRPr>
          </a:p>
          <a:p>
            <a:pPr marL="355600" indent="-342900">
              <a:buClr>
                <a:srgbClr val="E60000"/>
              </a:buClr>
              <a:buSzPct val="85000"/>
              <a:buFont typeface="Wingdings"/>
              <a:buChar char=""/>
              <a:tabLst>
                <a:tab pos="354965" algn="l"/>
                <a:tab pos="355600" algn="l"/>
              </a:tabLst>
            </a:pPr>
            <a:r>
              <a:rPr sz="2000" dirty="0">
                <a:solidFill>
                  <a:prstClr val="black"/>
                </a:solidFill>
                <a:latin typeface="Tahoma"/>
                <a:cs typeface="Tahoma"/>
              </a:rPr>
              <a:t>TCMB </a:t>
            </a:r>
            <a:r>
              <a:rPr sz="2000" spc="-5" dirty="0">
                <a:solidFill>
                  <a:prstClr val="black"/>
                </a:solidFill>
                <a:latin typeface="Tahoma"/>
                <a:cs typeface="Tahoma"/>
              </a:rPr>
              <a:t>Piyasa </a:t>
            </a:r>
            <a:r>
              <a:rPr sz="2000" dirty="0">
                <a:solidFill>
                  <a:prstClr val="black"/>
                </a:solidFill>
                <a:latin typeface="Tahoma"/>
                <a:cs typeface="Tahoma"/>
              </a:rPr>
              <a:t>Katılımcıları </a:t>
            </a:r>
            <a:r>
              <a:rPr sz="2000" spc="-5" dirty="0">
                <a:solidFill>
                  <a:prstClr val="black"/>
                </a:solidFill>
                <a:latin typeface="Tahoma"/>
                <a:cs typeface="Tahoma"/>
              </a:rPr>
              <a:t>Anketi: Seçilmiş Göstergeler</a:t>
            </a:r>
            <a:endParaRPr sz="2000" dirty="0">
              <a:solidFill>
                <a:prstClr val="black"/>
              </a:solidFill>
              <a:latin typeface="Tahoma"/>
              <a:cs typeface="Tahoma"/>
            </a:endParaRPr>
          </a:p>
          <a:p>
            <a:pPr marL="355600" indent="-342900">
              <a:buClr>
                <a:srgbClr val="E60000"/>
              </a:buClr>
              <a:buSzPct val="85000"/>
              <a:buFont typeface="Wingdings"/>
              <a:buChar char=""/>
              <a:tabLst>
                <a:tab pos="354965" algn="l"/>
                <a:tab pos="355600" algn="l"/>
              </a:tabLst>
            </a:pPr>
            <a:r>
              <a:rPr sz="2000" spc="-5" dirty="0">
                <a:solidFill>
                  <a:prstClr val="black"/>
                </a:solidFill>
                <a:latin typeface="Tahoma"/>
                <a:cs typeface="Tahoma"/>
              </a:rPr>
              <a:t>Genel</a:t>
            </a:r>
            <a:r>
              <a:rPr sz="2000" spc="-10" dirty="0">
                <a:solidFill>
                  <a:prstClr val="black"/>
                </a:solidFill>
                <a:latin typeface="Tahoma"/>
                <a:cs typeface="Tahoma"/>
              </a:rPr>
              <a:t> </a:t>
            </a:r>
            <a:r>
              <a:rPr sz="2000" spc="-5" dirty="0">
                <a:solidFill>
                  <a:prstClr val="black"/>
                </a:solidFill>
                <a:latin typeface="Tahoma"/>
                <a:cs typeface="Tahoma"/>
              </a:rPr>
              <a:t>Değerlendirme</a:t>
            </a:r>
            <a:endParaRPr sz="2000" dirty="0">
              <a:solidFill>
                <a:prstClr val="black"/>
              </a:solidFill>
              <a:latin typeface="Tahoma"/>
              <a:cs typeface="Tahoma"/>
            </a:endParaRPr>
          </a:p>
        </p:txBody>
      </p:sp>
      <p:sp>
        <p:nvSpPr>
          <p:cNvPr id="4" name="object 4"/>
          <p:cNvSpPr txBox="1"/>
          <p:nvPr/>
        </p:nvSpPr>
        <p:spPr>
          <a:xfrm>
            <a:off x="8385809" y="147015"/>
            <a:ext cx="559435"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80" dirty="0">
                <a:solidFill>
                  <a:srgbClr val="CADDEB"/>
                </a:solidFill>
                <a:latin typeface="Tahoma"/>
                <a:cs typeface="Tahoma"/>
              </a:rPr>
              <a:t> </a:t>
            </a:r>
            <a:r>
              <a:rPr sz="1400" dirty="0">
                <a:solidFill>
                  <a:srgbClr val="CADDEB"/>
                </a:solidFill>
                <a:latin typeface="Tahoma"/>
                <a:cs typeface="Tahoma"/>
              </a:rPr>
              <a:t>2</a:t>
            </a:r>
            <a:endParaRPr sz="1400">
              <a:solidFill>
                <a:prstClr val="black"/>
              </a:solidFill>
              <a:latin typeface="Tahoma"/>
              <a:cs typeface="Tahoma"/>
            </a:endParaRPr>
          </a:p>
        </p:txBody>
      </p:sp>
      <p:sp>
        <p:nvSpPr>
          <p:cNvPr id="5" name="Dikdörtgen 4"/>
          <p:cNvSpPr/>
          <p:nvPr/>
        </p:nvSpPr>
        <p:spPr>
          <a:xfrm>
            <a:off x="315686" y="5562600"/>
            <a:ext cx="8640444" cy="954107"/>
          </a:xfrm>
          <a:prstGeom prst="rect">
            <a:avLst/>
          </a:prstGeom>
        </p:spPr>
        <p:txBody>
          <a:bodyPr wrap="square">
            <a:spAutoFit/>
          </a:bodyPr>
          <a:lstStyle/>
          <a:p>
            <a:r>
              <a:rPr lang="en-US" sz="1400" dirty="0"/>
              <a:t>Bu </a:t>
            </a:r>
            <a:r>
              <a:rPr lang="en-US" sz="1400" dirty="0" err="1"/>
              <a:t>sunum</a:t>
            </a:r>
            <a:r>
              <a:rPr lang="en-US" sz="1400" dirty="0"/>
              <a:t>, TOBB </a:t>
            </a:r>
            <a:r>
              <a:rPr lang="en-US" sz="1400" dirty="0" err="1"/>
              <a:t>ve</a:t>
            </a:r>
            <a:r>
              <a:rPr lang="en-US" sz="1400" dirty="0"/>
              <a:t> TEPAV </a:t>
            </a:r>
            <a:r>
              <a:rPr lang="en-US" sz="1400" dirty="0" err="1"/>
              <a:t>ortaklığında</a:t>
            </a:r>
            <a:r>
              <a:rPr lang="en-US" sz="1400" dirty="0"/>
              <a:t> </a:t>
            </a:r>
            <a:r>
              <a:rPr lang="en-US" sz="1400" dirty="0" err="1"/>
              <a:t>yürütülen</a:t>
            </a:r>
            <a:r>
              <a:rPr lang="en-US" sz="1400" dirty="0"/>
              <a:t> </a:t>
            </a:r>
            <a:r>
              <a:rPr lang="en-US" sz="1400" dirty="0" err="1"/>
              <a:t>Akademik</a:t>
            </a:r>
            <a:r>
              <a:rPr lang="en-US" sz="1400" dirty="0"/>
              <a:t> </a:t>
            </a:r>
            <a:r>
              <a:rPr lang="en-US" sz="1400" dirty="0" err="1"/>
              <a:t>Danışmanlar</a:t>
            </a:r>
            <a:r>
              <a:rPr lang="en-US" sz="1400" dirty="0"/>
              <a:t> </a:t>
            </a:r>
            <a:r>
              <a:rPr lang="en-US" sz="1400" dirty="0" err="1"/>
              <a:t>Projesi</a:t>
            </a:r>
            <a:r>
              <a:rPr lang="en-US" sz="1400" dirty="0"/>
              <a:t> </a:t>
            </a:r>
            <a:r>
              <a:rPr lang="en-US" sz="1400" dirty="0" err="1"/>
              <a:t>kapsamında</a:t>
            </a:r>
            <a:r>
              <a:rPr lang="en-US" sz="1400" dirty="0"/>
              <a:t> </a:t>
            </a:r>
            <a:r>
              <a:rPr lang="tr-TR" sz="1400" dirty="0"/>
              <a:t>Gaziantep</a:t>
            </a:r>
            <a:r>
              <a:rPr lang="en-US" sz="1400" dirty="0"/>
              <a:t> </a:t>
            </a:r>
            <a:r>
              <a:rPr lang="en-US" sz="1400" dirty="0" err="1"/>
              <a:t>Akademik</a:t>
            </a:r>
            <a:r>
              <a:rPr lang="en-US" sz="1400" dirty="0"/>
              <a:t> </a:t>
            </a:r>
            <a:r>
              <a:rPr lang="en-US" sz="1400" dirty="0" err="1"/>
              <a:t>Danışmanı</a:t>
            </a:r>
            <a:r>
              <a:rPr lang="en-US" sz="1400" dirty="0"/>
              <a:t> </a:t>
            </a:r>
            <a:r>
              <a:rPr lang="tr-TR" sz="1400" dirty="0"/>
              <a:t>Prof. Dr. Hüseyin BOZKURT</a:t>
            </a:r>
            <a:r>
              <a:rPr lang="en-US" sz="1400" dirty="0"/>
              <a:t> </a:t>
            </a:r>
            <a:r>
              <a:rPr lang="en-US" sz="1400" dirty="0" err="1"/>
              <a:t>tarafından</a:t>
            </a:r>
            <a:r>
              <a:rPr lang="en-US" sz="1400" dirty="0"/>
              <a:t> </a:t>
            </a:r>
            <a:r>
              <a:rPr lang="en-US" sz="1400" dirty="0" err="1"/>
              <a:t>hazırlanmıştır</a:t>
            </a:r>
            <a:r>
              <a:rPr lang="en-US" sz="1400" dirty="0"/>
              <a:t>.</a:t>
            </a:r>
            <a:endParaRPr lang="tr-TR" sz="1400" dirty="0"/>
          </a:p>
          <a:p>
            <a:r>
              <a:rPr lang="en-US" sz="1400" dirty="0" err="1"/>
              <a:t>İçerik</a:t>
            </a:r>
            <a:r>
              <a:rPr lang="en-US" sz="1400" dirty="0"/>
              <a:t> </a:t>
            </a:r>
            <a:r>
              <a:rPr lang="en-US" sz="1400" dirty="0" err="1"/>
              <a:t>tamamıyla</a:t>
            </a:r>
            <a:r>
              <a:rPr lang="en-US" sz="1400" dirty="0"/>
              <a:t> </a:t>
            </a:r>
            <a:r>
              <a:rPr lang="en-US" sz="1400" dirty="0" err="1"/>
              <a:t>Akademik</a:t>
            </a:r>
            <a:r>
              <a:rPr lang="en-US" sz="1400" dirty="0"/>
              <a:t> </a:t>
            </a:r>
            <a:r>
              <a:rPr lang="en-US" sz="1400" dirty="0" err="1"/>
              <a:t>Danışmanın</a:t>
            </a:r>
            <a:r>
              <a:rPr lang="en-US" sz="1400" dirty="0"/>
              <a:t> </a:t>
            </a:r>
            <a:r>
              <a:rPr lang="en-US" sz="1400" dirty="0" err="1"/>
              <a:t>sorumluluğu</a:t>
            </a:r>
            <a:r>
              <a:rPr lang="en-US" sz="1400" dirty="0"/>
              <a:t> </a:t>
            </a:r>
            <a:r>
              <a:rPr lang="en-US" sz="1400" dirty="0" err="1"/>
              <a:t>altında</a:t>
            </a:r>
            <a:r>
              <a:rPr lang="en-US" sz="1400" dirty="0"/>
              <a:t> </a:t>
            </a:r>
            <a:r>
              <a:rPr lang="en-US" sz="1400" dirty="0" err="1"/>
              <a:t>olup</a:t>
            </a:r>
            <a:r>
              <a:rPr lang="en-US" sz="1400" dirty="0"/>
              <a:t> TOBB </a:t>
            </a:r>
            <a:r>
              <a:rPr lang="en-US" sz="1400" dirty="0" err="1"/>
              <a:t>ve</a:t>
            </a:r>
            <a:r>
              <a:rPr lang="en-US" sz="1400" dirty="0"/>
              <a:t> </a:t>
            </a:r>
            <a:r>
              <a:rPr lang="en-US" sz="1400" dirty="0" err="1"/>
              <a:t>TEPAV’ın</a:t>
            </a:r>
            <a:r>
              <a:rPr lang="en-US" sz="1400" dirty="0"/>
              <a:t> </a:t>
            </a:r>
            <a:r>
              <a:rPr lang="en-US" sz="1400" dirty="0" err="1"/>
              <a:t>görüşlerini</a:t>
            </a:r>
            <a:r>
              <a:rPr lang="en-US" sz="1400" dirty="0"/>
              <a:t> </a:t>
            </a:r>
            <a:r>
              <a:rPr lang="en-US" sz="1400" dirty="0" err="1"/>
              <a:t>yansıtmak</a:t>
            </a:r>
            <a:r>
              <a:rPr lang="en-US" sz="1400" dirty="0"/>
              <a:t> </a:t>
            </a:r>
            <a:r>
              <a:rPr lang="en-US" sz="1400" dirty="0" err="1"/>
              <a:t>zorunda</a:t>
            </a:r>
            <a:r>
              <a:rPr lang="en-US" sz="1400" dirty="0"/>
              <a:t> </a:t>
            </a:r>
            <a:r>
              <a:rPr lang="en-US" sz="1400" dirty="0" err="1"/>
              <a:t>değildir</a:t>
            </a:r>
            <a:r>
              <a:rPr lang="en-US" sz="1400" dirty="0"/>
              <a:t>.</a:t>
            </a:r>
          </a:p>
        </p:txBody>
      </p:sp>
    </p:spTree>
    <p:extLst>
      <p:ext uri="{BB962C8B-B14F-4D97-AF65-F5344CB8AC3E}">
        <p14:creationId xmlns:p14="http://schemas.microsoft.com/office/powerpoint/2010/main" val="3396107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 y="921765"/>
            <a:ext cx="5588000" cy="513715"/>
          </a:xfrm>
          <a:prstGeom prst="rect">
            <a:avLst/>
          </a:prstGeom>
        </p:spPr>
        <p:txBody>
          <a:bodyPr vert="horz" wrap="square" lIns="0" tIns="13335" rIns="0" bIns="0" rtlCol="0">
            <a:spAutoFit/>
          </a:bodyPr>
          <a:lstStyle/>
          <a:p>
            <a:pPr marL="12700">
              <a:lnSpc>
                <a:spcPct val="100000"/>
              </a:lnSpc>
              <a:spcBef>
                <a:spcPts val="105"/>
              </a:spcBef>
            </a:pPr>
            <a:r>
              <a:rPr sz="3200" spc="-5" dirty="0"/>
              <a:t>Büyüme, </a:t>
            </a:r>
            <a:r>
              <a:rPr sz="3200" dirty="0"/>
              <a:t>Üretim ve</a:t>
            </a:r>
            <a:r>
              <a:rPr sz="3200" spc="-105" dirty="0"/>
              <a:t> </a:t>
            </a:r>
            <a:r>
              <a:rPr sz="3200" spc="-5" dirty="0"/>
              <a:t>Satışlar</a:t>
            </a:r>
            <a:endParaRPr sz="3200"/>
          </a:p>
        </p:txBody>
      </p:sp>
      <p:sp>
        <p:nvSpPr>
          <p:cNvPr id="3" name="object 3"/>
          <p:cNvSpPr txBox="1"/>
          <p:nvPr/>
        </p:nvSpPr>
        <p:spPr>
          <a:xfrm>
            <a:off x="383540" y="1543220"/>
            <a:ext cx="4555490" cy="4859655"/>
          </a:xfrm>
          <a:prstGeom prst="rect">
            <a:avLst/>
          </a:prstGeom>
        </p:spPr>
        <p:txBody>
          <a:bodyPr vert="horz" wrap="square" lIns="0" tIns="182245" rIns="0" bIns="0" rtlCol="0">
            <a:spAutoFit/>
          </a:bodyPr>
          <a:lstStyle/>
          <a:p>
            <a:pPr marL="355600" indent="-342900">
              <a:spcBef>
                <a:spcPts val="1435"/>
              </a:spcBef>
              <a:buClr>
                <a:srgbClr val="C00000"/>
              </a:buClr>
              <a:buSzPct val="85000"/>
              <a:buFont typeface="Wingdings"/>
              <a:buChar char=""/>
              <a:tabLst>
                <a:tab pos="354965" algn="l"/>
                <a:tab pos="355600" algn="l"/>
              </a:tabLst>
            </a:pPr>
            <a:r>
              <a:rPr sz="2000" spc="-5" dirty="0">
                <a:solidFill>
                  <a:prstClr val="black"/>
                </a:solidFill>
                <a:latin typeface="Tahoma"/>
                <a:cs typeface="Tahoma"/>
              </a:rPr>
              <a:t>Gayri Safi Yurt İçi </a:t>
            </a:r>
            <a:r>
              <a:rPr sz="2000" dirty="0">
                <a:solidFill>
                  <a:prstClr val="black"/>
                </a:solidFill>
                <a:latin typeface="Tahoma"/>
                <a:cs typeface="Tahoma"/>
              </a:rPr>
              <a:t>Hasıla </a:t>
            </a:r>
            <a:r>
              <a:rPr sz="2000" spc="-5" dirty="0">
                <a:solidFill>
                  <a:prstClr val="black"/>
                </a:solidFill>
                <a:latin typeface="Tahoma"/>
                <a:cs typeface="Tahoma"/>
              </a:rPr>
              <a:t>(GSYİH)</a:t>
            </a:r>
            <a:endParaRPr sz="2000">
              <a:solidFill>
                <a:prstClr val="black"/>
              </a:solidFill>
              <a:latin typeface="Tahoma"/>
              <a:cs typeface="Tahoma"/>
            </a:endParaRPr>
          </a:p>
          <a:p>
            <a:pPr marL="756285" lvl="1" indent="-287020">
              <a:spcBef>
                <a:spcPts val="1195"/>
              </a:spcBef>
              <a:buClr>
                <a:srgbClr val="C00000"/>
              </a:buClr>
              <a:buSzPct val="88888"/>
              <a:buFont typeface="Wingdings"/>
              <a:buChar char=""/>
              <a:tabLst>
                <a:tab pos="756285" algn="l"/>
                <a:tab pos="756920" algn="l"/>
              </a:tabLst>
            </a:pPr>
            <a:r>
              <a:rPr spc="-5" dirty="0">
                <a:solidFill>
                  <a:prstClr val="black"/>
                </a:solidFill>
                <a:latin typeface="Tahoma"/>
                <a:cs typeface="Tahoma"/>
              </a:rPr>
              <a:t>GSYİH büyümesi</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spc="-5" dirty="0">
                <a:solidFill>
                  <a:prstClr val="black"/>
                </a:solidFill>
                <a:latin typeface="Tahoma"/>
                <a:cs typeface="Tahoma"/>
              </a:rPr>
              <a:t>Üretim ve </a:t>
            </a:r>
            <a:r>
              <a:rPr dirty="0">
                <a:solidFill>
                  <a:prstClr val="black"/>
                </a:solidFill>
                <a:latin typeface="Tahoma"/>
                <a:cs typeface="Tahoma"/>
              </a:rPr>
              <a:t>harcama </a:t>
            </a:r>
            <a:r>
              <a:rPr spc="-5" dirty="0">
                <a:solidFill>
                  <a:prstClr val="black"/>
                </a:solidFill>
                <a:latin typeface="Tahoma"/>
                <a:cs typeface="Tahoma"/>
              </a:rPr>
              <a:t>yönünden</a:t>
            </a:r>
            <a:r>
              <a:rPr spc="-35" dirty="0">
                <a:solidFill>
                  <a:prstClr val="black"/>
                </a:solidFill>
                <a:latin typeface="Tahoma"/>
                <a:cs typeface="Tahoma"/>
              </a:rPr>
              <a:t> </a:t>
            </a:r>
            <a:r>
              <a:rPr spc="-5" dirty="0">
                <a:solidFill>
                  <a:prstClr val="black"/>
                </a:solidFill>
                <a:latin typeface="Tahoma"/>
                <a:cs typeface="Tahoma"/>
              </a:rPr>
              <a:t>katkılar</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spc="-5" dirty="0">
                <a:solidFill>
                  <a:prstClr val="black"/>
                </a:solidFill>
                <a:latin typeface="Tahoma"/>
                <a:cs typeface="Tahoma"/>
              </a:rPr>
              <a:t>Potansiyel GSYİH</a:t>
            </a:r>
            <a:r>
              <a:rPr spc="-20" dirty="0">
                <a:solidFill>
                  <a:prstClr val="black"/>
                </a:solidFill>
                <a:latin typeface="Tahoma"/>
                <a:cs typeface="Tahoma"/>
              </a:rPr>
              <a:t> </a:t>
            </a:r>
            <a:r>
              <a:rPr spc="-5" dirty="0">
                <a:solidFill>
                  <a:prstClr val="black"/>
                </a:solidFill>
                <a:latin typeface="Tahoma"/>
                <a:cs typeface="Tahoma"/>
              </a:rPr>
              <a:t>Endeksi</a:t>
            </a:r>
            <a:endParaRPr>
              <a:solidFill>
                <a:prstClr val="black"/>
              </a:solidFill>
              <a:latin typeface="Tahoma"/>
              <a:cs typeface="Tahoma"/>
            </a:endParaRPr>
          </a:p>
          <a:p>
            <a:pPr marL="355600" indent="-342900">
              <a:spcBef>
                <a:spcPts val="1205"/>
              </a:spcBef>
              <a:buClr>
                <a:srgbClr val="C00000"/>
              </a:buClr>
              <a:buSzPct val="85000"/>
              <a:buFont typeface="Wingdings"/>
              <a:buChar char=""/>
              <a:tabLst>
                <a:tab pos="354965" algn="l"/>
                <a:tab pos="355600" algn="l"/>
              </a:tabLst>
            </a:pPr>
            <a:r>
              <a:rPr sz="2000" dirty="0">
                <a:solidFill>
                  <a:prstClr val="black"/>
                </a:solidFill>
                <a:latin typeface="Tahoma"/>
                <a:cs typeface="Tahoma"/>
              </a:rPr>
              <a:t>Üretim</a:t>
            </a:r>
            <a:endParaRPr sz="2000">
              <a:solidFill>
                <a:prstClr val="black"/>
              </a:solidFill>
              <a:latin typeface="Tahoma"/>
              <a:cs typeface="Tahoma"/>
            </a:endParaRPr>
          </a:p>
          <a:p>
            <a:pPr marL="756285" lvl="1" indent="-287020">
              <a:spcBef>
                <a:spcPts val="1195"/>
              </a:spcBef>
              <a:buClr>
                <a:srgbClr val="C00000"/>
              </a:buClr>
              <a:buSzPct val="88888"/>
              <a:buFont typeface="Wingdings"/>
              <a:buChar char=""/>
              <a:tabLst>
                <a:tab pos="756285" algn="l"/>
                <a:tab pos="756920" algn="l"/>
              </a:tabLst>
            </a:pPr>
            <a:r>
              <a:rPr dirty="0">
                <a:solidFill>
                  <a:prstClr val="black"/>
                </a:solidFill>
                <a:latin typeface="Tahoma"/>
                <a:cs typeface="Tahoma"/>
              </a:rPr>
              <a:t>Sanayi </a:t>
            </a:r>
            <a:r>
              <a:rPr spc="-5" dirty="0">
                <a:solidFill>
                  <a:prstClr val="black"/>
                </a:solidFill>
                <a:latin typeface="Tahoma"/>
                <a:cs typeface="Tahoma"/>
              </a:rPr>
              <a:t>Üretim Endeksi</a:t>
            </a:r>
            <a:r>
              <a:rPr spc="-10" dirty="0">
                <a:solidFill>
                  <a:prstClr val="black"/>
                </a:solidFill>
                <a:latin typeface="Tahoma"/>
                <a:cs typeface="Tahoma"/>
              </a:rPr>
              <a:t> </a:t>
            </a:r>
            <a:r>
              <a:rPr spc="-5" dirty="0">
                <a:solidFill>
                  <a:prstClr val="black"/>
                </a:solidFill>
                <a:latin typeface="Tahoma"/>
                <a:cs typeface="Tahoma"/>
              </a:rPr>
              <a:t>(SÜE)</a:t>
            </a:r>
            <a:endParaRPr>
              <a:solidFill>
                <a:prstClr val="black"/>
              </a:solidFill>
              <a:latin typeface="Tahoma"/>
              <a:cs typeface="Tahoma"/>
            </a:endParaRPr>
          </a:p>
          <a:p>
            <a:pPr marL="756285" lvl="1" indent="-287020">
              <a:spcBef>
                <a:spcPts val="1205"/>
              </a:spcBef>
              <a:buClr>
                <a:srgbClr val="C00000"/>
              </a:buClr>
              <a:buSzPct val="88888"/>
              <a:buFont typeface="Wingdings"/>
              <a:buChar char=""/>
              <a:tabLst>
                <a:tab pos="756285" algn="l"/>
                <a:tab pos="756920" algn="l"/>
              </a:tabLst>
            </a:pPr>
            <a:r>
              <a:rPr spc="-5" dirty="0">
                <a:solidFill>
                  <a:prstClr val="black"/>
                </a:solidFill>
                <a:latin typeface="Tahoma"/>
                <a:cs typeface="Tahoma"/>
              </a:rPr>
              <a:t>Öncü</a:t>
            </a:r>
            <a:r>
              <a:rPr spc="-15" dirty="0">
                <a:solidFill>
                  <a:prstClr val="black"/>
                </a:solidFill>
                <a:latin typeface="Tahoma"/>
                <a:cs typeface="Tahoma"/>
              </a:rPr>
              <a:t> </a:t>
            </a:r>
            <a:r>
              <a:rPr spc="-5" dirty="0">
                <a:solidFill>
                  <a:prstClr val="black"/>
                </a:solidFill>
                <a:latin typeface="Tahoma"/>
                <a:cs typeface="Tahoma"/>
              </a:rPr>
              <a:t>göstergeler</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dirty="0">
                <a:solidFill>
                  <a:prstClr val="black"/>
                </a:solidFill>
                <a:latin typeface="Tahoma"/>
                <a:cs typeface="Tahoma"/>
              </a:rPr>
              <a:t>Kapasite </a:t>
            </a:r>
            <a:r>
              <a:rPr spc="-5" dirty="0">
                <a:solidFill>
                  <a:prstClr val="black"/>
                </a:solidFill>
                <a:latin typeface="Tahoma"/>
                <a:cs typeface="Tahoma"/>
              </a:rPr>
              <a:t>Kullanım Oranı</a:t>
            </a:r>
            <a:r>
              <a:rPr spc="15" dirty="0">
                <a:solidFill>
                  <a:prstClr val="black"/>
                </a:solidFill>
                <a:latin typeface="Tahoma"/>
                <a:cs typeface="Tahoma"/>
              </a:rPr>
              <a:t> </a:t>
            </a:r>
            <a:r>
              <a:rPr spc="-5" dirty="0">
                <a:solidFill>
                  <a:prstClr val="black"/>
                </a:solidFill>
                <a:latin typeface="Tahoma"/>
                <a:cs typeface="Tahoma"/>
              </a:rPr>
              <a:t>(KKO)</a:t>
            </a:r>
            <a:endParaRPr>
              <a:solidFill>
                <a:prstClr val="black"/>
              </a:solidFill>
              <a:latin typeface="Tahoma"/>
              <a:cs typeface="Tahoma"/>
            </a:endParaRPr>
          </a:p>
          <a:p>
            <a:pPr marL="355600" indent="-342900">
              <a:spcBef>
                <a:spcPts val="1200"/>
              </a:spcBef>
              <a:buClr>
                <a:srgbClr val="C00000"/>
              </a:buClr>
              <a:buSzPct val="85000"/>
              <a:buFont typeface="Wingdings"/>
              <a:buChar char=""/>
              <a:tabLst>
                <a:tab pos="354965" algn="l"/>
                <a:tab pos="355600" algn="l"/>
              </a:tabLst>
            </a:pPr>
            <a:r>
              <a:rPr sz="2000" dirty="0">
                <a:solidFill>
                  <a:prstClr val="black"/>
                </a:solidFill>
                <a:latin typeface="Tahoma"/>
                <a:cs typeface="Tahoma"/>
              </a:rPr>
              <a:t>Satışlar</a:t>
            </a:r>
            <a:endParaRPr sz="2000">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spc="-5" dirty="0">
                <a:solidFill>
                  <a:prstClr val="black"/>
                </a:solidFill>
                <a:latin typeface="Tahoma"/>
                <a:cs typeface="Tahoma"/>
              </a:rPr>
              <a:t>Perakende </a:t>
            </a:r>
            <a:r>
              <a:rPr dirty="0">
                <a:solidFill>
                  <a:prstClr val="black"/>
                </a:solidFill>
                <a:latin typeface="Tahoma"/>
                <a:cs typeface="Tahoma"/>
              </a:rPr>
              <a:t>Satış </a:t>
            </a:r>
            <a:r>
              <a:rPr spc="-5" dirty="0">
                <a:solidFill>
                  <a:prstClr val="black"/>
                </a:solidFill>
                <a:latin typeface="Tahoma"/>
                <a:cs typeface="Tahoma"/>
              </a:rPr>
              <a:t>Hacim</a:t>
            </a:r>
            <a:r>
              <a:rPr spc="-65" dirty="0">
                <a:solidFill>
                  <a:prstClr val="black"/>
                </a:solidFill>
                <a:latin typeface="Tahoma"/>
                <a:cs typeface="Tahoma"/>
              </a:rPr>
              <a:t> </a:t>
            </a:r>
            <a:r>
              <a:rPr spc="-5" dirty="0">
                <a:solidFill>
                  <a:prstClr val="black"/>
                </a:solidFill>
                <a:latin typeface="Tahoma"/>
                <a:cs typeface="Tahoma"/>
              </a:rPr>
              <a:t>Endeksi</a:t>
            </a:r>
            <a:endParaRPr>
              <a:solidFill>
                <a:prstClr val="black"/>
              </a:solidFill>
              <a:latin typeface="Tahoma"/>
              <a:cs typeface="Tahoma"/>
            </a:endParaRPr>
          </a:p>
          <a:p>
            <a:pPr marL="355600" indent="-342900">
              <a:spcBef>
                <a:spcPts val="1205"/>
              </a:spcBef>
              <a:buClr>
                <a:srgbClr val="C00000"/>
              </a:buClr>
              <a:buSzPct val="85000"/>
              <a:buFont typeface="Wingdings"/>
              <a:buChar char=""/>
              <a:tabLst>
                <a:tab pos="354965" algn="l"/>
                <a:tab pos="355600" algn="l"/>
              </a:tabLst>
            </a:pPr>
            <a:r>
              <a:rPr sz="2000" dirty="0">
                <a:solidFill>
                  <a:prstClr val="black"/>
                </a:solidFill>
                <a:latin typeface="Tahoma"/>
                <a:cs typeface="Tahoma"/>
              </a:rPr>
              <a:t>Ekonomik </a:t>
            </a:r>
            <a:r>
              <a:rPr sz="2000" spc="-5" dirty="0">
                <a:solidFill>
                  <a:prstClr val="black"/>
                </a:solidFill>
                <a:latin typeface="Tahoma"/>
                <a:cs typeface="Tahoma"/>
              </a:rPr>
              <a:t>Güven</a:t>
            </a:r>
            <a:r>
              <a:rPr sz="2000" spc="-35" dirty="0">
                <a:solidFill>
                  <a:prstClr val="black"/>
                </a:solidFill>
                <a:latin typeface="Tahoma"/>
                <a:cs typeface="Tahoma"/>
              </a:rPr>
              <a:t> </a:t>
            </a:r>
            <a:r>
              <a:rPr sz="2000" spc="-5" dirty="0">
                <a:solidFill>
                  <a:prstClr val="black"/>
                </a:solidFill>
                <a:latin typeface="Tahoma"/>
                <a:cs typeface="Tahoma"/>
              </a:rPr>
              <a:t>Endeksi</a:t>
            </a:r>
            <a:endParaRPr sz="2000">
              <a:solidFill>
                <a:prstClr val="black"/>
              </a:solidFill>
              <a:latin typeface="Tahoma"/>
              <a:cs typeface="Tahoma"/>
            </a:endParaRPr>
          </a:p>
        </p:txBody>
      </p:sp>
      <p:sp>
        <p:nvSpPr>
          <p:cNvPr id="4" name="object 4"/>
          <p:cNvSpPr txBox="1"/>
          <p:nvPr/>
        </p:nvSpPr>
        <p:spPr>
          <a:xfrm>
            <a:off x="8385809" y="147015"/>
            <a:ext cx="559435"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80" dirty="0">
                <a:solidFill>
                  <a:srgbClr val="CADDEB"/>
                </a:solidFill>
                <a:latin typeface="Tahoma"/>
                <a:cs typeface="Tahoma"/>
              </a:rPr>
              <a:t> </a:t>
            </a:r>
            <a:r>
              <a:rPr sz="1400" dirty="0">
                <a:solidFill>
                  <a:srgbClr val="CADDEB"/>
                </a:solidFill>
                <a:latin typeface="Tahoma"/>
                <a:cs typeface="Tahoma"/>
              </a:rPr>
              <a:t>3</a:t>
            </a:r>
            <a:endParaRPr sz="1400">
              <a:solidFill>
                <a:prstClr val="black"/>
              </a:solidFill>
              <a:latin typeface="Tahoma"/>
              <a:cs typeface="Tahoma"/>
            </a:endParaRPr>
          </a:p>
        </p:txBody>
      </p:sp>
    </p:spTree>
    <p:extLst>
      <p:ext uri="{BB962C8B-B14F-4D97-AF65-F5344CB8AC3E}">
        <p14:creationId xmlns:p14="http://schemas.microsoft.com/office/powerpoint/2010/main" val="3291295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2890" y="755650"/>
            <a:ext cx="8065134" cy="574675"/>
          </a:xfrm>
          <a:prstGeom prst="rect">
            <a:avLst/>
          </a:prstGeom>
        </p:spPr>
        <p:txBody>
          <a:bodyPr vert="horz" wrap="square" lIns="0" tIns="12700" rIns="0" bIns="0" rtlCol="0">
            <a:spAutoFit/>
          </a:bodyPr>
          <a:lstStyle/>
          <a:p>
            <a:pPr marL="12700">
              <a:lnSpc>
                <a:spcPct val="100000"/>
              </a:lnSpc>
              <a:spcBef>
                <a:spcPts val="100"/>
              </a:spcBef>
            </a:pPr>
            <a:r>
              <a:rPr dirty="0"/>
              <a:t>2021 </a:t>
            </a:r>
            <a:r>
              <a:rPr spc="-5" dirty="0"/>
              <a:t>yılı üçüncü çeyrek </a:t>
            </a:r>
            <a:r>
              <a:rPr dirty="0"/>
              <a:t>büyüme </a:t>
            </a:r>
            <a:r>
              <a:rPr spc="-5" dirty="0"/>
              <a:t>oranı </a:t>
            </a:r>
            <a:r>
              <a:rPr dirty="0"/>
              <a:t>%7,4 </a:t>
            </a:r>
            <a:r>
              <a:rPr spc="-5" dirty="0"/>
              <a:t>oranında</a:t>
            </a:r>
            <a:r>
              <a:rPr spc="-55" dirty="0"/>
              <a:t> </a:t>
            </a:r>
            <a:r>
              <a:rPr spc="-5" dirty="0"/>
              <a:t>gerçekleşmiştir.</a:t>
            </a:r>
          </a:p>
          <a:p>
            <a:pPr marL="12700">
              <a:lnSpc>
                <a:spcPct val="100000"/>
              </a:lnSpc>
            </a:pPr>
            <a:r>
              <a:rPr b="0" dirty="0">
                <a:latin typeface="Tahoma"/>
                <a:cs typeface="Tahoma"/>
              </a:rPr>
              <a:t>Ana </a:t>
            </a:r>
            <a:r>
              <a:rPr b="0" spc="-5" dirty="0">
                <a:latin typeface="Tahoma"/>
                <a:cs typeface="Tahoma"/>
              </a:rPr>
              <a:t>eğilim </a:t>
            </a:r>
            <a:r>
              <a:rPr b="0" dirty="0">
                <a:latin typeface="Tahoma"/>
                <a:cs typeface="Tahoma"/>
              </a:rPr>
              <a:t>büyümenin bu </a:t>
            </a:r>
            <a:r>
              <a:rPr b="0" spc="-5" dirty="0">
                <a:latin typeface="Tahoma"/>
                <a:cs typeface="Tahoma"/>
              </a:rPr>
              <a:t>çeyrekte </a:t>
            </a:r>
            <a:r>
              <a:rPr b="0" dirty="0">
                <a:latin typeface="Tahoma"/>
                <a:cs typeface="Tahoma"/>
              </a:rPr>
              <a:t>de devam </a:t>
            </a:r>
            <a:r>
              <a:rPr b="0" spc="-5" dirty="0">
                <a:latin typeface="Tahoma"/>
                <a:cs typeface="Tahoma"/>
              </a:rPr>
              <a:t>ettiğini</a:t>
            </a:r>
            <a:r>
              <a:rPr b="0" spc="-10" dirty="0">
                <a:latin typeface="Tahoma"/>
                <a:cs typeface="Tahoma"/>
              </a:rPr>
              <a:t> </a:t>
            </a:r>
            <a:r>
              <a:rPr b="0" spc="-5" dirty="0">
                <a:latin typeface="Tahoma"/>
                <a:cs typeface="Tahoma"/>
              </a:rPr>
              <a:t>göstermektedir.</a:t>
            </a:r>
          </a:p>
        </p:txBody>
      </p:sp>
      <p:sp>
        <p:nvSpPr>
          <p:cNvPr id="3" name="object 3"/>
          <p:cNvSpPr txBox="1"/>
          <p:nvPr/>
        </p:nvSpPr>
        <p:spPr>
          <a:xfrm>
            <a:off x="191211" y="6383223"/>
            <a:ext cx="2560320" cy="208279"/>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20" dirty="0">
                <a:solidFill>
                  <a:prstClr val="black"/>
                </a:solidFill>
                <a:latin typeface="Tahoma"/>
                <a:cs typeface="Tahoma"/>
              </a:rPr>
              <a:t>TEPAV</a:t>
            </a:r>
            <a:r>
              <a:rPr sz="1200" spc="25"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grpSp>
        <p:nvGrpSpPr>
          <p:cNvPr id="4" name="object 4"/>
          <p:cNvGrpSpPr/>
          <p:nvPr/>
        </p:nvGrpSpPr>
        <p:grpSpPr>
          <a:xfrm>
            <a:off x="482917" y="2167127"/>
            <a:ext cx="3482975" cy="2268220"/>
            <a:chOff x="482917" y="2167127"/>
            <a:chExt cx="3482975" cy="2268220"/>
          </a:xfrm>
        </p:grpSpPr>
        <p:sp>
          <p:nvSpPr>
            <p:cNvPr id="5" name="object 5"/>
            <p:cNvSpPr/>
            <p:nvPr/>
          </p:nvSpPr>
          <p:spPr>
            <a:xfrm>
              <a:off x="557784" y="2167127"/>
              <a:ext cx="3333115" cy="2268220"/>
            </a:xfrm>
            <a:custGeom>
              <a:avLst/>
              <a:gdLst/>
              <a:ahLst/>
              <a:cxnLst/>
              <a:rect l="l" t="t" r="r" b="b"/>
              <a:pathLst>
                <a:path w="3333115" h="2268220">
                  <a:moveTo>
                    <a:pt x="175260" y="1540764"/>
                  </a:moveTo>
                  <a:lnTo>
                    <a:pt x="0" y="1540764"/>
                  </a:lnTo>
                  <a:lnTo>
                    <a:pt x="0" y="1714500"/>
                  </a:lnTo>
                  <a:lnTo>
                    <a:pt x="175260" y="1714500"/>
                  </a:lnTo>
                  <a:lnTo>
                    <a:pt x="175260" y="1540764"/>
                  </a:lnTo>
                  <a:close/>
                </a:path>
                <a:path w="3333115" h="2268220">
                  <a:moveTo>
                    <a:pt x="490728" y="1540764"/>
                  </a:moveTo>
                  <a:lnTo>
                    <a:pt x="315468" y="1540764"/>
                  </a:lnTo>
                  <a:lnTo>
                    <a:pt x="315468" y="1652016"/>
                  </a:lnTo>
                  <a:lnTo>
                    <a:pt x="490728" y="1652016"/>
                  </a:lnTo>
                  <a:lnTo>
                    <a:pt x="490728" y="1540764"/>
                  </a:lnTo>
                  <a:close/>
                </a:path>
                <a:path w="3333115" h="2268220">
                  <a:moveTo>
                    <a:pt x="806196" y="1470660"/>
                  </a:moveTo>
                  <a:lnTo>
                    <a:pt x="630936" y="1470660"/>
                  </a:lnTo>
                  <a:lnTo>
                    <a:pt x="630936" y="1540764"/>
                  </a:lnTo>
                  <a:lnTo>
                    <a:pt x="806196" y="1540764"/>
                  </a:lnTo>
                  <a:lnTo>
                    <a:pt x="806196" y="1470660"/>
                  </a:lnTo>
                  <a:close/>
                </a:path>
                <a:path w="3333115" h="2268220">
                  <a:moveTo>
                    <a:pt x="1123188" y="1120140"/>
                  </a:moveTo>
                  <a:lnTo>
                    <a:pt x="946404" y="1120140"/>
                  </a:lnTo>
                  <a:lnTo>
                    <a:pt x="946404" y="1540764"/>
                  </a:lnTo>
                  <a:lnTo>
                    <a:pt x="1123188" y="1540764"/>
                  </a:lnTo>
                  <a:lnTo>
                    <a:pt x="1123188" y="1120140"/>
                  </a:lnTo>
                  <a:close/>
                </a:path>
                <a:path w="3333115" h="2268220">
                  <a:moveTo>
                    <a:pt x="1438656" y="1231392"/>
                  </a:moveTo>
                  <a:lnTo>
                    <a:pt x="1263396" y="1231392"/>
                  </a:lnTo>
                  <a:lnTo>
                    <a:pt x="1263396" y="1540764"/>
                  </a:lnTo>
                  <a:lnTo>
                    <a:pt x="1438656" y="1540764"/>
                  </a:lnTo>
                  <a:lnTo>
                    <a:pt x="1438656" y="1231392"/>
                  </a:lnTo>
                  <a:close/>
                </a:path>
                <a:path w="3333115" h="2268220">
                  <a:moveTo>
                    <a:pt x="1754124" y="1540764"/>
                  </a:moveTo>
                  <a:lnTo>
                    <a:pt x="1578864" y="1540764"/>
                  </a:lnTo>
                  <a:lnTo>
                    <a:pt x="1578864" y="2267712"/>
                  </a:lnTo>
                  <a:lnTo>
                    <a:pt x="1754124" y="2267712"/>
                  </a:lnTo>
                  <a:lnTo>
                    <a:pt x="1754124" y="1540764"/>
                  </a:lnTo>
                  <a:close/>
                </a:path>
                <a:path w="3333115" h="2268220">
                  <a:moveTo>
                    <a:pt x="2069592" y="1098804"/>
                  </a:moveTo>
                  <a:lnTo>
                    <a:pt x="1894332" y="1098804"/>
                  </a:lnTo>
                  <a:lnTo>
                    <a:pt x="1894332" y="1540764"/>
                  </a:lnTo>
                  <a:lnTo>
                    <a:pt x="2069592" y="1540764"/>
                  </a:lnTo>
                  <a:lnTo>
                    <a:pt x="2069592" y="1098804"/>
                  </a:lnTo>
                  <a:close/>
                </a:path>
                <a:path w="3333115" h="2268220">
                  <a:moveTo>
                    <a:pt x="2385060" y="1106424"/>
                  </a:moveTo>
                  <a:lnTo>
                    <a:pt x="2209800" y="1106424"/>
                  </a:lnTo>
                  <a:lnTo>
                    <a:pt x="2209800" y="1540764"/>
                  </a:lnTo>
                  <a:lnTo>
                    <a:pt x="2385060" y="1540764"/>
                  </a:lnTo>
                  <a:lnTo>
                    <a:pt x="2385060" y="1106424"/>
                  </a:lnTo>
                  <a:close/>
                </a:path>
                <a:path w="3333115" h="2268220">
                  <a:moveTo>
                    <a:pt x="2702052" y="1022604"/>
                  </a:moveTo>
                  <a:lnTo>
                    <a:pt x="2525268" y="1022604"/>
                  </a:lnTo>
                  <a:lnTo>
                    <a:pt x="2525268" y="1540764"/>
                  </a:lnTo>
                  <a:lnTo>
                    <a:pt x="2702052" y="1540764"/>
                  </a:lnTo>
                  <a:lnTo>
                    <a:pt x="2702052" y="1022604"/>
                  </a:lnTo>
                  <a:close/>
                </a:path>
                <a:path w="3333115" h="2268220">
                  <a:moveTo>
                    <a:pt x="3017520" y="0"/>
                  </a:moveTo>
                  <a:lnTo>
                    <a:pt x="2842260" y="0"/>
                  </a:lnTo>
                  <a:lnTo>
                    <a:pt x="2842260" y="1540764"/>
                  </a:lnTo>
                  <a:lnTo>
                    <a:pt x="3017520" y="1540764"/>
                  </a:lnTo>
                  <a:lnTo>
                    <a:pt x="3017520" y="0"/>
                  </a:lnTo>
                  <a:close/>
                </a:path>
                <a:path w="3333115" h="2268220">
                  <a:moveTo>
                    <a:pt x="3332988" y="1022604"/>
                  </a:moveTo>
                  <a:lnTo>
                    <a:pt x="3157728" y="1022604"/>
                  </a:lnTo>
                  <a:lnTo>
                    <a:pt x="3157728" y="1540764"/>
                  </a:lnTo>
                  <a:lnTo>
                    <a:pt x="3332988" y="1540764"/>
                  </a:lnTo>
                  <a:lnTo>
                    <a:pt x="3332988" y="1022604"/>
                  </a:lnTo>
                  <a:close/>
                </a:path>
              </a:pathLst>
            </a:custGeom>
            <a:solidFill>
              <a:srgbClr val="001F5F"/>
            </a:solidFill>
          </p:spPr>
          <p:txBody>
            <a:bodyPr wrap="square" lIns="0" tIns="0" rIns="0" bIns="0" rtlCol="0"/>
            <a:lstStyle/>
            <a:p>
              <a:endParaRPr>
                <a:solidFill>
                  <a:prstClr val="black"/>
                </a:solidFill>
              </a:endParaRPr>
            </a:p>
          </p:txBody>
        </p:sp>
        <p:sp>
          <p:nvSpPr>
            <p:cNvPr id="6" name="object 6"/>
            <p:cNvSpPr/>
            <p:nvPr/>
          </p:nvSpPr>
          <p:spPr>
            <a:xfrm>
              <a:off x="487680" y="3707891"/>
              <a:ext cx="3473450" cy="0"/>
            </a:xfrm>
            <a:custGeom>
              <a:avLst/>
              <a:gdLst/>
              <a:ahLst/>
              <a:cxnLst/>
              <a:rect l="l" t="t" r="r" b="b"/>
              <a:pathLst>
                <a:path w="3473450">
                  <a:moveTo>
                    <a:pt x="0" y="0"/>
                  </a:moveTo>
                  <a:lnTo>
                    <a:pt x="3473196" y="0"/>
                  </a:lnTo>
                </a:path>
              </a:pathLst>
            </a:custGeom>
            <a:ln w="9144">
              <a:solidFill>
                <a:srgbClr val="000000"/>
              </a:solidFill>
            </a:ln>
          </p:spPr>
          <p:txBody>
            <a:bodyPr wrap="square" lIns="0" tIns="0" rIns="0" bIns="0" rtlCol="0"/>
            <a:lstStyle/>
            <a:p>
              <a:endParaRPr>
                <a:solidFill>
                  <a:prstClr val="black"/>
                </a:solidFill>
              </a:endParaRPr>
            </a:p>
          </p:txBody>
        </p:sp>
      </p:grpSp>
      <p:sp>
        <p:nvSpPr>
          <p:cNvPr id="7" name="object 7"/>
          <p:cNvSpPr txBox="1"/>
          <p:nvPr/>
        </p:nvSpPr>
        <p:spPr>
          <a:xfrm>
            <a:off x="475792" y="3826255"/>
            <a:ext cx="655320" cy="208279"/>
          </a:xfrm>
          <a:prstGeom prst="rect">
            <a:avLst/>
          </a:prstGeom>
        </p:spPr>
        <p:txBody>
          <a:bodyPr vert="horz" wrap="square" lIns="0" tIns="12700" rIns="0" bIns="0" rtlCol="0">
            <a:spAutoFit/>
          </a:bodyPr>
          <a:lstStyle/>
          <a:p>
            <a:pPr marL="38100">
              <a:spcBef>
                <a:spcPts val="100"/>
              </a:spcBef>
            </a:pPr>
            <a:r>
              <a:rPr baseline="-23148" dirty="0">
                <a:solidFill>
                  <a:prstClr val="black"/>
                </a:solidFill>
                <a:latin typeface="Arial"/>
                <a:cs typeface="Arial"/>
              </a:rPr>
              <a:t>-2,5</a:t>
            </a:r>
            <a:r>
              <a:rPr spc="52" baseline="-23148" dirty="0">
                <a:solidFill>
                  <a:prstClr val="black"/>
                </a:solidFill>
                <a:latin typeface="Arial"/>
                <a:cs typeface="Arial"/>
              </a:rPr>
              <a:t> </a:t>
            </a:r>
            <a:r>
              <a:rPr sz="1200" spc="-5" dirty="0">
                <a:solidFill>
                  <a:prstClr val="black"/>
                </a:solidFill>
                <a:latin typeface="Arial"/>
                <a:cs typeface="Arial"/>
              </a:rPr>
              <a:t>-1,6</a:t>
            </a:r>
            <a:endParaRPr sz="1200">
              <a:solidFill>
                <a:prstClr val="black"/>
              </a:solidFill>
              <a:latin typeface="Arial"/>
              <a:cs typeface="Arial"/>
            </a:endParaRPr>
          </a:p>
        </p:txBody>
      </p:sp>
      <p:sp>
        <p:nvSpPr>
          <p:cNvPr id="8" name="object 8"/>
          <p:cNvSpPr txBox="1"/>
          <p:nvPr/>
        </p:nvSpPr>
        <p:spPr>
          <a:xfrm>
            <a:off x="1158341" y="3411092"/>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dirty="0">
                <a:solidFill>
                  <a:prstClr val="black"/>
                </a:solidFill>
                <a:latin typeface="Arial"/>
                <a:cs typeface="Arial"/>
              </a:rPr>
              <a:t>,0</a:t>
            </a:r>
            <a:endParaRPr sz="1200">
              <a:solidFill>
                <a:prstClr val="black"/>
              </a:solidFill>
              <a:latin typeface="Arial"/>
              <a:cs typeface="Arial"/>
            </a:endParaRPr>
          </a:p>
        </p:txBody>
      </p:sp>
      <p:sp>
        <p:nvSpPr>
          <p:cNvPr id="9" name="object 9"/>
          <p:cNvSpPr txBox="1"/>
          <p:nvPr/>
        </p:nvSpPr>
        <p:spPr>
          <a:xfrm>
            <a:off x="1474088" y="3061461"/>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6</a:t>
            </a:r>
            <a:r>
              <a:rPr sz="1200" dirty="0">
                <a:solidFill>
                  <a:prstClr val="black"/>
                </a:solidFill>
                <a:latin typeface="Arial"/>
                <a:cs typeface="Arial"/>
              </a:rPr>
              <a:t>,0</a:t>
            </a:r>
            <a:endParaRPr sz="1200">
              <a:solidFill>
                <a:prstClr val="black"/>
              </a:solidFill>
              <a:latin typeface="Arial"/>
              <a:cs typeface="Arial"/>
            </a:endParaRPr>
          </a:p>
        </p:txBody>
      </p:sp>
      <p:sp>
        <p:nvSpPr>
          <p:cNvPr id="10" name="object 10"/>
          <p:cNvSpPr txBox="1"/>
          <p:nvPr/>
        </p:nvSpPr>
        <p:spPr>
          <a:xfrm>
            <a:off x="1789938" y="3173095"/>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4</a:t>
            </a:r>
            <a:r>
              <a:rPr sz="1200" dirty="0">
                <a:solidFill>
                  <a:prstClr val="black"/>
                </a:solidFill>
                <a:latin typeface="Arial"/>
                <a:cs typeface="Arial"/>
              </a:rPr>
              <a:t>,4</a:t>
            </a:r>
            <a:endParaRPr sz="1200">
              <a:solidFill>
                <a:prstClr val="black"/>
              </a:solidFill>
              <a:latin typeface="Arial"/>
              <a:cs typeface="Arial"/>
            </a:endParaRPr>
          </a:p>
        </p:txBody>
      </p:sp>
      <p:sp>
        <p:nvSpPr>
          <p:cNvPr id="11" name="object 11"/>
          <p:cNvSpPr txBox="1"/>
          <p:nvPr/>
        </p:nvSpPr>
        <p:spPr>
          <a:xfrm>
            <a:off x="2037969" y="4442205"/>
            <a:ext cx="37338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-10</a:t>
            </a:r>
            <a:r>
              <a:rPr sz="1200" dirty="0">
                <a:solidFill>
                  <a:prstClr val="black"/>
                </a:solidFill>
                <a:latin typeface="Arial"/>
                <a:cs typeface="Arial"/>
              </a:rPr>
              <a:t>,4</a:t>
            </a:r>
            <a:endParaRPr sz="1200">
              <a:solidFill>
                <a:prstClr val="black"/>
              </a:solidFill>
              <a:latin typeface="Arial"/>
              <a:cs typeface="Arial"/>
            </a:endParaRPr>
          </a:p>
        </p:txBody>
      </p:sp>
      <p:sp>
        <p:nvSpPr>
          <p:cNvPr id="12" name="object 12"/>
          <p:cNvSpPr txBox="1"/>
          <p:nvPr/>
        </p:nvSpPr>
        <p:spPr>
          <a:xfrm>
            <a:off x="2421763" y="3046603"/>
            <a:ext cx="553720" cy="208279"/>
          </a:xfrm>
          <a:prstGeom prst="rect">
            <a:avLst/>
          </a:prstGeom>
        </p:spPr>
        <p:txBody>
          <a:bodyPr vert="horz" wrap="square" lIns="0" tIns="12700" rIns="0" bIns="0" rtlCol="0">
            <a:spAutoFit/>
          </a:bodyPr>
          <a:lstStyle/>
          <a:p>
            <a:pPr marL="12700">
              <a:spcBef>
                <a:spcPts val="100"/>
              </a:spcBef>
            </a:pPr>
            <a:r>
              <a:rPr spc="-7" baseline="2314" dirty="0">
                <a:solidFill>
                  <a:prstClr val="black"/>
                </a:solidFill>
                <a:latin typeface="Arial"/>
                <a:cs typeface="Arial"/>
              </a:rPr>
              <a:t>6,3</a:t>
            </a:r>
            <a:r>
              <a:rPr spc="127" baseline="2314" dirty="0">
                <a:solidFill>
                  <a:prstClr val="black"/>
                </a:solidFill>
                <a:latin typeface="Arial"/>
                <a:cs typeface="Arial"/>
              </a:rPr>
              <a:t> </a:t>
            </a:r>
            <a:r>
              <a:rPr sz="1200" spc="-5" dirty="0">
                <a:solidFill>
                  <a:prstClr val="black"/>
                </a:solidFill>
                <a:latin typeface="Arial"/>
                <a:cs typeface="Arial"/>
              </a:rPr>
              <a:t>6,2</a:t>
            </a:r>
            <a:endParaRPr sz="1200">
              <a:solidFill>
                <a:prstClr val="black"/>
              </a:solidFill>
              <a:latin typeface="Arial"/>
              <a:cs typeface="Arial"/>
            </a:endParaRPr>
          </a:p>
        </p:txBody>
      </p:sp>
      <p:sp>
        <p:nvSpPr>
          <p:cNvPr id="13" name="object 13"/>
          <p:cNvSpPr txBox="1"/>
          <p:nvPr/>
        </p:nvSpPr>
        <p:spPr>
          <a:xfrm>
            <a:off x="3053333" y="2963417"/>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7</a:t>
            </a:r>
            <a:r>
              <a:rPr sz="1200" dirty="0">
                <a:solidFill>
                  <a:prstClr val="black"/>
                </a:solidFill>
                <a:latin typeface="Arial"/>
                <a:cs typeface="Arial"/>
              </a:rPr>
              <a:t>,4</a:t>
            </a:r>
            <a:endParaRPr sz="1200">
              <a:solidFill>
                <a:prstClr val="black"/>
              </a:solidFill>
              <a:latin typeface="Arial"/>
              <a:cs typeface="Arial"/>
            </a:endParaRPr>
          </a:p>
        </p:txBody>
      </p:sp>
      <p:sp>
        <p:nvSpPr>
          <p:cNvPr id="14" name="object 14"/>
          <p:cNvSpPr txBox="1"/>
          <p:nvPr/>
        </p:nvSpPr>
        <p:spPr>
          <a:xfrm>
            <a:off x="3326638" y="1940814"/>
            <a:ext cx="323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22</a:t>
            </a:r>
            <a:r>
              <a:rPr sz="1200" dirty="0">
                <a:solidFill>
                  <a:prstClr val="black"/>
                </a:solidFill>
                <a:latin typeface="Arial"/>
                <a:cs typeface="Arial"/>
              </a:rPr>
              <a:t>,0</a:t>
            </a:r>
            <a:endParaRPr sz="1200">
              <a:solidFill>
                <a:prstClr val="black"/>
              </a:solidFill>
              <a:latin typeface="Arial"/>
              <a:cs typeface="Arial"/>
            </a:endParaRPr>
          </a:p>
        </p:txBody>
      </p:sp>
      <p:sp>
        <p:nvSpPr>
          <p:cNvPr id="15" name="object 15"/>
          <p:cNvSpPr txBox="1"/>
          <p:nvPr/>
        </p:nvSpPr>
        <p:spPr>
          <a:xfrm>
            <a:off x="3684778" y="2963417"/>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7</a:t>
            </a:r>
            <a:r>
              <a:rPr sz="1200" dirty="0">
                <a:solidFill>
                  <a:prstClr val="black"/>
                </a:solidFill>
                <a:latin typeface="Arial"/>
                <a:cs typeface="Arial"/>
              </a:rPr>
              <a:t>,4</a:t>
            </a:r>
            <a:endParaRPr sz="1200">
              <a:solidFill>
                <a:prstClr val="black"/>
              </a:solidFill>
              <a:latin typeface="Arial"/>
              <a:cs typeface="Arial"/>
            </a:endParaRPr>
          </a:p>
        </p:txBody>
      </p:sp>
      <p:sp>
        <p:nvSpPr>
          <p:cNvPr id="16" name="object 16"/>
          <p:cNvSpPr txBox="1"/>
          <p:nvPr/>
        </p:nvSpPr>
        <p:spPr>
          <a:xfrm>
            <a:off x="551290" y="4682390"/>
            <a:ext cx="114363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2019-Ç1</a:t>
            </a:r>
            <a:endParaRPr sz="1200">
              <a:solidFill>
                <a:prstClr val="black"/>
              </a:solidFill>
              <a:latin typeface="Arial"/>
              <a:cs typeface="Arial"/>
            </a:endParaRPr>
          </a:p>
          <a:p>
            <a:pPr marL="12700">
              <a:spcBef>
                <a:spcPts val="1045"/>
              </a:spcBef>
            </a:pPr>
            <a:r>
              <a:rPr sz="1200" spc="-5" dirty="0">
                <a:solidFill>
                  <a:prstClr val="black"/>
                </a:solidFill>
                <a:latin typeface="Arial"/>
                <a:cs typeface="Arial"/>
              </a:rPr>
              <a:t>2019-Ç2</a:t>
            </a:r>
            <a:endParaRPr sz="1200">
              <a:solidFill>
                <a:prstClr val="black"/>
              </a:solidFill>
              <a:latin typeface="Arial"/>
              <a:cs typeface="Arial"/>
            </a:endParaRPr>
          </a:p>
          <a:p>
            <a:pPr marL="12700">
              <a:spcBef>
                <a:spcPts val="1050"/>
              </a:spcBef>
            </a:pPr>
            <a:r>
              <a:rPr sz="1200" spc="-5" dirty="0">
                <a:solidFill>
                  <a:prstClr val="black"/>
                </a:solidFill>
                <a:latin typeface="Arial"/>
                <a:cs typeface="Arial"/>
              </a:rPr>
              <a:t>2019-Ç3</a:t>
            </a:r>
            <a:endParaRPr sz="1200">
              <a:solidFill>
                <a:prstClr val="black"/>
              </a:solidFill>
              <a:latin typeface="Arial"/>
              <a:cs typeface="Arial"/>
            </a:endParaRPr>
          </a:p>
          <a:p>
            <a:pPr marL="12700">
              <a:spcBef>
                <a:spcPts val="1045"/>
              </a:spcBef>
            </a:pPr>
            <a:r>
              <a:rPr sz="1200" spc="-5" dirty="0">
                <a:solidFill>
                  <a:prstClr val="black"/>
                </a:solidFill>
                <a:latin typeface="Arial"/>
                <a:cs typeface="Arial"/>
              </a:rPr>
              <a:t>2019-Ç4</a:t>
            </a:r>
            <a:endParaRPr sz="1200">
              <a:solidFill>
                <a:prstClr val="black"/>
              </a:solidFill>
              <a:latin typeface="Arial"/>
              <a:cs typeface="Arial"/>
            </a:endParaRPr>
          </a:p>
        </p:txBody>
      </p:sp>
      <p:sp>
        <p:nvSpPr>
          <p:cNvPr id="17" name="object 17"/>
          <p:cNvSpPr txBox="1"/>
          <p:nvPr/>
        </p:nvSpPr>
        <p:spPr>
          <a:xfrm>
            <a:off x="2445343" y="4682390"/>
            <a:ext cx="145986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2020-Ç3</a:t>
            </a:r>
            <a:endParaRPr sz="1200">
              <a:solidFill>
                <a:prstClr val="black"/>
              </a:solidFill>
              <a:latin typeface="Arial"/>
              <a:cs typeface="Arial"/>
            </a:endParaRPr>
          </a:p>
          <a:p>
            <a:pPr marL="12700">
              <a:spcBef>
                <a:spcPts val="1050"/>
              </a:spcBef>
            </a:pPr>
            <a:r>
              <a:rPr sz="1200" spc="-5" dirty="0">
                <a:solidFill>
                  <a:prstClr val="black"/>
                </a:solidFill>
                <a:latin typeface="Arial"/>
                <a:cs typeface="Arial"/>
              </a:rPr>
              <a:t>2020-Ç4</a:t>
            </a:r>
            <a:endParaRPr sz="1200">
              <a:solidFill>
                <a:prstClr val="black"/>
              </a:solidFill>
              <a:latin typeface="Arial"/>
              <a:cs typeface="Arial"/>
            </a:endParaRPr>
          </a:p>
          <a:p>
            <a:pPr marL="12700">
              <a:spcBef>
                <a:spcPts val="1045"/>
              </a:spcBef>
            </a:pPr>
            <a:r>
              <a:rPr sz="1200" spc="-5" dirty="0">
                <a:solidFill>
                  <a:prstClr val="black"/>
                </a:solidFill>
                <a:latin typeface="Arial"/>
                <a:cs typeface="Arial"/>
              </a:rPr>
              <a:t>2021-Ç1</a:t>
            </a:r>
            <a:endParaRPr sz="1200">
              <a:solidFill>
                <a:prstClr val="black"/>
              </a:solidFill>
              <a:latin typeface="Arial"/>
              <a:cs typeface="Arial"/>
            </a:endParaRPr>
          </a:p>
          <a:p>
            <a:pPr marL="12700">
              <a:spcBef>
                <a:spcPts val="1050"/>
              </a:spcBef>
            </a:pPr>
            <a:r>
              <a:rPr sz="1200" spc="-5" dirty="0">
                <a:solidFill>
                  <a:prstClr val="black"/>
                </a:solidFill>
                <a:latin typeface="Arial"/>
                <a:cs typeface="Arial"/>
              </a:rPr>
              <a:t>2021-Ç2</a:t>
            </a:r>
            <a:endParaRPr sz="1200">
              <a:solidFill>
                <a:prstClr val="black"/>
              </a:solidFill>
              <a:latin typeface="Arial"/>
              <a:cs typeface="Arial"/>
            </a:endParaRPr>
          </a:p>
          <a:p>
            <a:pPr marL="12700">
              <a:spcBef>
                <a:spcPts val="1045"/>
              </a:spcBef>
            </a:pPr>
            <a:r>
              <a:rPr sz="1200" spc="-5" dirty="0">
                <a:solidFill>
                  <a:prstClr val="black"/>
                </a:solidFill>
                <a:latin typeface="Arial"/>
                <a:cs typeface="Arial"/>
              </a:rPr>
              <a:t>2021-Ç3</a:t>
            </a:r>
            <a:endParaRPr sz="1200">
              <a:solidFill>
                <a:prstClr val="black"/>
              </a:solidFill>
              <a:latin typeface="Arial"/>
              <a:cs typeface="Arial"/>
            </a:endParaRPr>
          </a:p>
        </p:txBody>
      </p:sp>
      <p:sp>
        <p:nvSpPr>
          <p:cNvPr id="18" name="object 18"/>
          <p:cNvSpPr txBox="1"/>
          <p:nvPr/>
        </p:nvSpPr>
        <p:spPr>
          <a:xfrm>
            <a:off x="1815042" y="4682390"/>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2020-Ç1</a:t>
            </a:r>
            <a:endParaRPr sz="1200">
              <a:solidFill>
                <a:prstClr val="black"/>
              </a:solidFill>
              <a:latin typeface="Arial"/>
              <a:cs typeface="Arial"/>
            </a:endParaRPr>
          </a:p>
        </p:txBody>
      </p:sp>
      <p:sp>
        <p:nvSpPr>
          <p:cNvPr id="19" name="object 19"/>
          <p:cNvSpPr txBox="1"/>
          <p:nvPr/>
        </p:nvSpPr>
        <p:spPr>
          <a:xfrm>
            <a:off x="2131018" y="4682390"/>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2020-Ç2</a:t>
            </a:r>
            <a:endParaRPr sz="1200">
              <a:solidFill>
                <a:prstClr val="black"/>
              </a:solidFill>
              <a:latin typeface="Arial"/>
              <a:cs typeface="Arial"/>
            </a:endParaRPr>
          </a:p>
        </p:txBody>
      </p:sp>
      <p:sp>
        <p:nvSpPr>
          <p:cNvPr id="20" name="object 20"/>
          <p:cNvSpPr/>
          <p:nvPr/>
        </p:nvSpPr>
        <p:spPr>
          <a:xfrm>
            <a:off x="0" y="1493519"/>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a:solidFill>
                <a:prstClr val="black"/>
              </a:solidFill>
            </a:endParaRPr>
          </a:p>
        </p:txBody>
      </p:sp>
      <p:sp>
        <p:nvSpPr>
          <p:cNvPr id="21" name="object 21"/>
          <p:cNvSpPr txBox="1"/>
          <p:nvPr/>
        </p:nvSpPr>
        <p:spPr>
          <a:xfrm>
            <a:off x="2600960" y="1524380"/>
            <a:ext cx="3908425"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Tahoma"/>
                <a:cs typeface="Tahoma"/>
              </a:rPr>
              <a:t>GSYİH büyüme </a:t>
            </a:r>
            <a:r>
              <a:rPr sz="1600" spc="-10" dirty="0">
                <a:solidFill>
                  <a:srgbClr val="FFFFFF"/>
                </a:solidFill>
                <a:latin typeface="Tahoma"/>
                <a:cs typeface="Tahoma"/>
              </a:rPr>
              <a:t>hızı </a:t>
            </a:r>
            <a:r>
              <a:rPr sz="1600" spc="-5" dirty="0">
                <a:solidFill>
                  <a:srgbClr val="FFFFFF"/>
                </a:solidFill>
                <a:latin typeface="Tahoma"/>
                <a:cs typeface="Tahoma"/>
              </a:rPr>
              <a:t>(%) 2019 Ç1 - 2021</a:t>
            </a:r>
            <a:r>
              <a:rPr sz="1600" spc="60" dirty="0">
                <a:solidFill>
                  <a:srgbClr val="FFFFFF"/>
                </a:solidFill>
                <a:latin typeface="Tahoma"/>
                <a:cs typeface="Tahoma"/>
              </a:rPr>
              <a:t> </a:t>
            </a:r>
            <a:r>
              <a:rPr sz="1600" spc="-5" dirty="0">
                <a:solidFill>
                  <a:srgbClr val="FFFFFF"/>
                </a:solidFill>
                <a:latin typeface="Tahoma"/>
                <a:cs typeface="Tahoma"/>
              </a:rPr>
              <a:t>Ç3</a:t>
            </a:r>
            <a:endParaRPr sz="1600">
              <a:solidFill>
                <a:prstClr val="black"/>
              </a:solidFill>
              <a:latin typeface="Tahoma"/>
              <a:cs typeface="Tahoma"/>
            </a:endParaRPr>
          </a:p>
        </p:txBody>
      </p:sp>
      <p:grpSp>
        <p:nvGrpSpPr>
          <p:cNvPr id="22" name="object 22"/>
          <p:cNvGrpSpPr/>
          <p:nvPr/>
        </p:nvGrpSpPr>
        <p:grpSpPr>
          <a:xfrm>
            <a:off x="4766881" y="2167127"/>
            <a:ext cx="3888104" cy="2268220"/>
            <a:chOff x="4766881" y="2167127"/>
            <a:chExt cx="3888104" cy="2268220"/>
          </a:xfrm>
        </p:grpSpPr>
        <p:sp>
          <p:nvSpPr>
            <p:cNvPr id="23" name="object 23"/>
            <p:cNvSpPr/>
            <p:nvPr/>
          </p:nvSpPr>
          <p:spPr>
            <a:xfrm>
              <a:off x="4850892" y="2167127"/>
              <a:ext cx="3721735" cy="2268220"/>
            </a:xfrm>
            <a:custGeom>
              <a:avLst/>
              <a:gdLst/>
              <a:ahLst/>
              <a:cxnLst/>
              <a:rect l="l" t="t" r="r" b="b"/>
              <a:pathLst>
                <a:path w="3721734" h="2268220">
                  <a:moveTo>
                    <a:pt x="195072" y="1210056"/>
                  </a:moveTo>
                  <a:lnTo>
                    <a:pt x="0" y="1210056"/>
                  </a:lnTo>
                  <a:lnTo>
                    <a:pt x="0" y="1368552"/>
                  </a:lnTo>
                  <a:lnTo>
                    <a:pt x="195072" y="1368552"/>
                  </a:lnTo>
                  <a:lnTo>
                    <a:pt x="195072" y="1210056"/>
                  </a:lnTo>
                  <a:close/>
                </a:path>
                <a:path w="3721734" h="2268220">
                  <a:moveTo>
                    <a:pt x="548640" y="1170432"/>
                  </a:moveTo>
                  <a:lnTo>
                    <a:pt x="352044" y="1170432"/>
                  </a:lnTo>
                  <a:lnTo>
                    <a:pt x="352044" y="1368552"/>
                  </a:lnTo>
                  <a:lnTo>
                    <a:pt x="548640" y="1368552"/>
                  </a:lnTo>
                  <a:lnTo>
                    <a:pt x="548640" y="1170432"/>
                  </a:lnTo>
                  <a:close/>
                </a:path>
                <a:path w="3721734" h="2268220">
                  <a:moveTo>
                    <a:pt x="900684" y="1365516"/>
                  </a:moveTo>
                  <a:lnTo>
                    <a:pt x="704088" y="1365516"/>
                  </a:lnTo>
                  <a:lnTo>
                    <a:pt x="704088" y="1368552"/>
                  </a:lnTo>
                  <a:lnTo>
                    <a:pt x="900684" y="1368552"/>
                  </a:lnTo>
                  <a:lnTo>
                    <a:pt x="900684" y="1365516"/>
                  </a:lnTo>
                  <a:close/>
                </a:path>
                <a:path w="3721734" h="2268220">
                  <a:moveTo>
                    <a:pt x="1252728" y="1255776"/>
                  </a:moveTo>
                  <a:lnTo>
                    <a:pt x="1057656" y="1255776"/>
                  </a:lnTo>
                  <a:lnTo>
                    <a:pt x="1057656" y="1368552"/>
                  </a:lnTo>
                  <a:lnTo>
                    <a:pt x="1252728" y="1368552"/>
                  </a:lnTo>
                  <a:lnTo>
                    <a:pt x="1252728" y="1255776"/>
                  </a:lnTo>
                  <a:close/>
                </a:path>
                <a:path w="3721734" h="2268220">
                  <a:moveTo>
                    <a:pt x="1606296" y="1331976"/>
                  </a:moveTo>
                  <a:lnTo>
                    <a:pt x="1409700" y="1331976"/>
                  </a:lnTo>
                  <a:lnTo>
                    <a:pt x="1409700" y="1368552"/>
                  </a:lnTo>
                  <a:lnTo>
                    <a:pt x="1606296" y="1368552"/>
                  </a:lnTo>
                  <a:lnTo>
                    <a:pt x="1606296" y="1331976"/>
                  </a:lnTo>
                  <a:close/>
                </a:path>
                <a:path w="3721734" h="2268220">
                  <a:moveTo>
                    <a:pt x="1958340" y="1368552"/>
                  </a:moveTo>
                  <a:lnTo>
                    <a:pt x="1761731" y="1368552"/>
                  </a:lnTo>
                  <a:lnTo>
                    <a:pt x="1761731" y="2267712"/>
                  </a:lnTo>
                  <a:lnTo>
                    <a:pt x="1958340" y="2267712"/>
                  </a:lnTo>
                  <a:lnTo>
                    <a:pt x="1958340" y="1368552"/>
                  </a:lnTo>
                  <a:close/>
                </a:path>
                <a:path w="3721734" h="2268220">
                  <a:moveTo>
                    <a:pt x="2310384" y="0"/>
                  </a:moveTo>
                  <a:lnTo>
                    <a:pt x="2115312" y="0"/>
                  </a:lnTo>
                  <a:lnTo>
                    <a:pt x="2115312" y="1368552"/>
                  </a:lnTo>
                  <a:lnTo>
                    <a:pt x="2310384" y="1368552"/>
                  </a:lnTo>
                  <a:lnTo>
                    <a:pt x="2310384" y="0"/>
                  </a:lnTo>
                  <a:close/>
                </a:path>
                <a:path w="3721734" h="2268220">
                  <a:moveTo>
                    <a:pt x="2663952" y="1269492"/>
                  </a:moveTo>
                  <a:lnTo>
                    <a:pt x="2467356" y="1269492"/>
                  </a:lnTo>
                  <a:lnTo>
                    <a:pt x="2467356" y="1368552"/>
                  </a:lnTo>
                  <a:lnTo>
                    <a:pt x="2663952" y="1368552"/>
                  </a:lnTo>
                  <a:lnTo>
                    <a:pt x="2663952" y="1269492"/>
                  </a:lnTo>
                  <a:close/>
                </a:path>
                <a:path w="3721734" h="2268220">
                  <a:moveTo>
                    <a:pt x="3015996" y="1165860"/>
                  </a:moveTo>
                  <a:lnTo>
                    <a:pt x="2819400" y="1165860"/>
                  </a:lnTo>
                  <a:lnTo>
                    <a:pt x="2819400" y="1368552"/>
                  </a:lnTo>
                  <a:lnTo>
                    <a:pt x="3015996" y="1368552"/>
                  </a:lnTo>
                  <a:lnTo>
                    <a:pt x="3015996" y="1165860"/>
                  </a:lnTo>
                  <a:close/>
                </a:path>
                <a:path w="3721734" h="2268220">
                  <a:moveTo>
                    <a:pt x="3368040" y="1243584"/>
                  </a:moveTo>
                  <a:lnTo>
                    <a:pt x="3172968" y="1243584"/>
                  </a:lnTo>
                  <a:lnTo>
                    <a:pt x="3172968" y="1368552"/>
                  </a:lnTo>
                  <a:lnTo>
                    <a:pt x="3368040" y="1368552"/>
                  </a:lnTo>
                  <a:lnTo>
                    <a:pt x="3368040" y="1243584"/>
                  </a:lnTo>
                  <a:close/>
                </a:path>
                <a:path w="3721734" h="2268220">
                  <a:moveTo>
                    <a:pt x="3721608" y="1143000"/>
                  </a:moveTo>
                  <a:lnTo>
                    <a:pt x="3525012" y="1143000"/>
                  </a:lnTo>
                  <a:lnTo>
                    <a:pt x="3525012" y="1368552"/>
                  </a:lnTo>
                  <a:lnTo>
                    <a:pt x="3721608" y="1368552"/>
                  </a:lnTo>
                  <a:lnTo>
                    <a:pt x="3721608" y="1143000"/>
                  </a:lnTo>
                  <a:close/>
                </a:path>
              </a:pathLst>
            </a:custGeom>
            <a:solidFill>
              <a:srgbClr val="001F5F"/>
            </a:solidFill>
          </p:spPr>
          <p:txBody>
            <a:bodyPr wrap="square" lIns="0" tIns="0" rIns="0" bIns="0" rtlCol="0"/>
            <a:lstStyle/>
            <a:p>
              <a:endParaRPr>
                <a:solidFill>
                  <a:prstClr val="black"/>
                </a:solidFill>
              </a:endParaRPr>
            </a:p>
          </p:txBody>
        </p:sp>
        <p:sp>
          <p:nvSpPr>
            <p:cNvPr id="24" name="object 24"/>
            <p:cNvSpPr/>
            <p:nvPr/>
          </p:nvSpPr>
          <p:spPr>
            <a:xfrm>
              <a:off x="4771644" y="3535680"/>
              <a:ext cx="3878579" cy="0"/>
            </a:xfrm>
            <a:custGeom>
              <a:avLst/>
              <a:gdLst/>
              <a:ahLst/>
              <a:cxnLst/>
              <a:rect l="l" t="t" r="r" b="b"/>
              <a:pathLst>
                <a:path w="3878579">
                  <a:moveTo>
                    <a:pt x="0" y="0"/>
                  </a:moveTo>
                  <a:lnTo>
                    <a:pt x="3878579" y="0"/>
                  </a:lnTo>
                </a:path>
              </a:pathLst>
            </a:custGeom>
            <a:ln w="9144">
              <a:solidFill>
                <a:srgbClr val="000000"/>
              </a:solidFill>
            </a:ln>
          </p:spPr>
          <p:txBody>
            <a:bodyPr wrap="square" lIns="0" tIns="0" rIns="0" bIns="0" rtlCol="0"/>
            <a:lstStyle/>
            <a:p>
              <a:endParaRPr>
                <a:solidFill>
                  <a:prstClr val="black"/>
                </a:solidFill>
              </a:endParaRPr>
            </a:p>
          </p:txBody>
        </p:sp>
      </p:grpSp>
      <p:sp>
        <p:nvSpPr>
          <p:cNvPr id="25" name="object 25"/>
          <p:cNvSpPr txBox="1"/>
          <p:nvPr/>
        </p:nvSpPr>
        <p:spPr>
          <a:xfrm>
            <a:off x="4830571" y="3151378"/>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dirty="0">
                <a:solidFill>
                  <a:prstClr val="black"/>
                </a:solidFill>
                <a:latin typeface="Arial"/>
                <a:cs typeface="Arial"/>
              </a:rPr>
              <a:t>,9</a:t>
            </a:r>
            <a:endParaRPr sz="1200">
              <a:solidFill>
                <a:prstClr val="black"/>
              </a:solidFill>
              <a:latin typeface="Arial"/>
              <a:cs typeface="Arial"/>
            </a:endParaRPr>
          </a:p>
        </p:txBody>
      </p:sp>
      <p:sp>
        <p:nvSpPr>
          <p:cNvPr id="26" name="object 26"/>
          <p:cNvSpPr txBox="1"/>
          <p:nvPr/>
        </p:nvSpPr>
        <p:spPr>
          <a:xfrm>
            <a:off x="5183251" y="3110610"/>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a:t>
            </a:r>
            <a:r>
              <a:rPr sz="1200" dirty="0">
                <a:solidFill>
                  <a:prstClr val="black"/>
                </a:solidFill>
                <a:latin typeface="Arial"/>
                <a:cs typeface="Arial"/>
              </a:rPr>
              <a:t>,4</a:t>
            </a:r>
            <a:endParaRPr sz="1200">
              <a:solidFill>
                <a:prstClr val="black"/>
              </a:solidFill>
              <a:latin typeface="Arial"/>
              <a:cs typeface="Arial"/>
            </a:endParaRPr>
          </a:p>
        </p:txBody>
      </p:sp>
      <p:sp>
        <p:nvSpPr>
          <p:cNvPr id="27" name="object 27"/>
          <p:cNvSpPr txBox="1"/>
          <p:nvPr/>
        </p:nvSpPr>
        <p:spPr>
          <a:xfrm>
            <a:off x="5535548" y="3306317"/>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0</a:t>
            </a:r>
            <a:r>
              <a:rPr sz="1200" dirty="0">
                <a:solidFill>
                  <a:prstClr val="black"/>
                </a:solidFill>
                <a:latin typeface="Arial"/>
                <a:cs typeface="Arial"/>
              </a:rPr>
              <a:t>,1</a:t>
            </a:r>
            <a:endParaRPr sz="1200">
              <a:solidFill>
                <a:prstClr val="black"/>
              </a:solidFill>
              <a:latin typeface="Arial"/>
              <a:cs typeface="Arial"/>
            </a:endParaRPr>
          </a:p>
        </p:txBody>
      </p:sp>
      <p:sp>
        <p:nvSpPr>
          <p:cNvPr id="28" name="object 28"/>
          <p:cNvSpPr txBox="1"/>
          <p:nvPr/>
        </p:nvSpPr>
        <p:spPr>
          <a:xfrm>
            <a:off x="5888228" y="3195954"/>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dirty="0">
                <a:solidFill>
                  <a:prstClr val="black"/>
                </a:solidFill>
                <a:latin typeface="Arial"/>
                <a:cs typeface="Arial"/>
              </a:rPr>
              <a:t>,4</a:t>
            </a:r>
            <a:endParaRPr sz="1200">
              <a:solidFill>
                <a:prstClr val="black"/>
              </a:solidFill>
              <a:latin typeface="Arial"/>
              <a:cs typeface="Arial"/>
            </a:endParaRPr>
          </a:p>
        </p:txBody>
      </p:sp>
      <p:sp>
        <p:nvSpPr>
          <p:cNvPr id="29" name="object 29"/>
          <p:cNvSpPr txBox="1"/>
          <p:nvPr/>
        </p:nvSpPr>
        <p:spPr>
          <a:xfrm>
            <a:off x="6240907" y="3272409"/>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0</a:t>
            </a:r>
            <a:r>
              <a:rPr sz="1200" dirty="0">
                <a:solidFill>
                  <a:prstClr val="black"/>
                </a:solidFill>
                <a:latin typeface="Arial"/>
                <a:cs typeface="Arial"/>
              </a:rPr>
              <a:t>,4</a:t>
            </a:r>
            <a:endParaRPr sz="1200">
              <a:solidFill>
                <a:prstClr val="black"/>
              </a:solidFill>
              <a:latin typeface="Arial"/>
              <a:cs typeface="Arial"/>
            </a:endParaRPr>
          </a:p>
        </p:txBody>
      </p:sp>
      <p:sp>
        <p:nvSpPr>
          <p:cNvPr id="30" name="object 30"/>
          <p:cNvSpPr txBox="1"/>
          <p:nvPr/>
        </p:nvSpPr>
        <p:spPr>
          <a:xfrm>
            <a:off x="6525894" y="4442586"/>
            <a:ext cx="37338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-10</a:t>
            </a:r>
            <a:r>
              <a:rPr sz="1200" dirty="0">
                <a:solidFill>
                  <a:prstClr val="black"/>
                </a:solidFill>
                <a:latin typeface="Arial"/>
                <a:cs typeface="Arial"/>
              </a:rPr>
              <a:t>,8</a:t>
            </a:r>
            <a:endParaRPr sz="1200">
              <a:solidFill>
                <a:prstClr val="black"/>
              </a:solidFill>
              <a:latin typeface="Arial"/>
              <a:cs typeface="Arial"/>
            </a:endParaRPr>
          </a:p>
        </p:txBody>
      </p:sp>
      <p:sp>
        <p:nvSpPr>
          <p:cNvPr id="31" name="object 31"/>
          <p:cNvSpPr txBox="1"/>
          <p:nvPr/>
        </p:nvSpPr>
        <p:spPr>
          <a:xfrm>
            <a:off x="6903846" y="1940509"/>
            <a:ext cx="32385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1</a:t>
            </a:r>
            <a:r>
              <a:rPr sz="1200" spc="5" dirty="0">
                <a:solidFill>
                  <a:prstClr val="black"/>
                </a:solidFill>
                <a:latin typeface="Arial"/>
                <a:cs typeface="Arial"/>
              </a:rPr>
              <a:t>6</a:t>
            </a:r>
            <a:r>
              <a:rPr sz="1200" dirty="0">
                <a:solidFill>
                  <a:prstClr val="black"/>
                </a:solidFill>
                <a:latin typeface="Arial"/>
                <a:cs typeface="Arial"/>
              </a:rPr>
              <a:t>,4</a:t>
            </a:r>
            <a:endParaRPr sz="1200">
              <a:solidFill>
                <a:prstClr val="black"/>
              </a:solidFill>
              <a:latin typeface="Arial"/>
              <a:cs typeface="Arial"/>
            </a:endParaRPr>
          </a:p>
        </p:txBody>
      </p:sp>
      <p:sp>
        <p:nvSpPr>
          <p:cNvPr id="32" name="object 32"/>
          <p:cNvSpPr txBox="1"/>
          <p:nvPr/>
        </p:nvSpPr>
        <p:spPr>
          <a:xfrm>
            <a:off x="7298817" y="3209035"/>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dirty="0">
                <a:solidFill>
                  <a:prstClr val="black"/>
                </a:solidFill>
                <a:latin typeface="Arial"/>
                <a:cs typeface="Arial"/>
              </a:rPr>
              <a:t>,2</a:t>
            </a:r>
            <a:endParaRPr sz="1200">
              <a:solidFill>
                <a:prstClr val="black"/>
              </a:solidFill>
              <a:latin typeface="Arial"/>
              <a:cs typeface="Arial"/>
            </a:endParaRPr>
          </a:p>
        </p:txBody>
      </p:sp>
      <p:sp>
        <p:nvSpPr>
          <p:cNvPr id="33" name="object 33"/>
          <p:cNvSpPr txBox="1"/>
          <p:nvPr/>
        </p:nvSpPr>
        <p:spPr>
          <a:xfrm>
            <a:off x="7651495" y="3106623"/>
            <a:ext cx="238125"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2,4</a:t>
            </a:r>
            <a:endParaRPr sz="1200">
              <a:solidFill>
                <a:prstClr val="black"/>
              </a:solidFill>
              <a:latin typeface="Arial"/>
              <a:cs typeface="Arial"/>
            </a:endParaRPr>
          </a:p>
        </p:txBody>
      </p:sp>
      <p:sp>
        <p:nvSpPr>
          <p:cNvPr id="34" name="object 34"/>
          <p:cNvSpPr txBox="1"/>
          <p:nvPr/>
        </p:nvSpPr>
        <p:spPr>
          <a:xfrm>
            <a:off x="8004175" y="3185540"/>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dirty="0">
                <a:solidFill>
                  <a:prstClr val="black"/>
                </a:solidFill>
                <a:latin typeface="Arial"/>
                <a:cs typeface="Arial"/>
              </a:rPr>
              <a:t>,5</a:t>
            </a:r>
            <a:endParaRPr sz="1200">
              <a:solidFill>
                <a:prstClr val="black"/>
              </a:solidFill>
              <a:latin typeface="Arial"/>
              <a:cs typeface="Arial"/>
            </a:endParaRPr>
          </a:p>
        </p:txBody>
      </p:sp>
      <p:sp>
        <p:nvSpPr>
          <p:cNvPr id="35" name="object 35"/>
          <p:cNvSpPr txBox="1"/>
          <p:nvPr/>
        </p:nvSpPr>
        <p:spPr>
          <a:xfrm>
            <a:off x="8356854" y="3083763"/>
            <a:ext cx="238125"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2,7</a:t>
            </a:r>
            <a:endParaRPr sz="1200">
              <a:solidFill>
                <a:prstClr val="black"/>
              </a:solidFill>
              <a:latin typeface="Arial"/>
              <a:cs typeface="Arial"/>
            </a:endParaRPr>
          </a:p>
        </p:txBody>
      </p:sp>
      <p:sp>
        <p:nvSpPr>
          <p:cNvPr id="36" name="object 36"/>
          <p:cNvSpPr txBox="1"/>
          <p:nvPr/>
        </p:nvSpPr>
        <p:spPr>
          <a:xfrm>
            <a:off x="6618054" y="4682390"/>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2020-Ç2</a:t>
            </a:r>
            <a:endParaRPr sz="1200">
              <a:solidFill>
                <a:prstClr val="black"/>
              </a:solidFill>
              <a:latin typeface="Arial"/>
              <a:cs typeface="Arial"/>
            </a:endParaRPr>
          </a:p>
        </p:txBody>
      </p:sp>
      <p:sp>
        <p:nvSpPr>
          <p:cNvPr id="37" name="object 37"/>
          <p:cNvSpPr txBox="1"/>
          <p:nvPr/>
        </p:nvSpPr>
        <p:spPr>
          <a:xfrm>
            <a:off x="5913078" y="4682390"/>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2019-Ç4</a:t>
            </a:r>
            <a:endParaRPr sz="1200">
              <a:solidFill>
                <a:prstClr val="black"/>
              </a:solidFill>
              <a:latin typeface="Arial"/>
              <a:cs typeface="Arial"/>
            </a:endParaRPr>
          </a:p>
        </p:txBody>
      </p:sp>
      <p:sp>
        <p:nvSpPr>
          <p:cNvPr id="38" name="object 38"/>
          <p:cNvSpPr txBox="1"/>
          <p:nvPr/>
        </p:nvSpPr>
        <p:spPr>
          <a:xfrm>
            <a:off x="4855676" y="4682390"/>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2019-Ç1</a:t>
            </a:r>
            <a:endParaRPr sz="1200">
              <a:solidFill>
                <a:prstClr val="black"/>
              </a:solidFill>
              <a:latin typeface="Arial"/>
              <a:cs typeface="Arial"/>
            </a:endParaRPr>
          </a:p>
        </p:txBody>
      </p:sp>
      <p:sp>
        <p:nvSpPr>
          <p:cNvPr id="39" name="object 39"/>
          <p:cNvSpPr txBox="1"/>
          <p:nvPr/>
        </p:nvSpPr>
        <p:spPr>
          <a:xfrm>
            <a:off x="5207974" y="4682390"/>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2019-Ç2</a:t>
            </a:r>
            <a:endParaRPr sz="1200">
              <a:solidFill>
                <a:prstClr val="black"/>
              </a:solidFill>
              <a:latin typeface="Arial"/>
              <a:cs typeface="Arial"/>
            </a:endParaRPr>
          </a:p>
        </p:txBody>
      </p:sp>
      <p:sp>
        <p:nvSpPr>
          <p:cNvPr id="40" name="object 40"/>
          <p:cNvSpPr txBox="1"/>
          <p:nvPr/>
        </p:nvSpPr>
        <p:spPr>
          <a:xfrm>
            <a:off x="7324556" y="4682390"/>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2020-Ç4</a:t>
            </a:r>
            <a:endParaRPr sz="1200">
              <a:solidFill>
                <a:prstClr val="black"/>
              </a:solidFill>
              <a:latin typeface="Arial"/>
              <a:cs typeface="Arial"/>
            </a:endParaRPr>
          </a:p>
        </p:txBody>
      </p:sp>
      <p:sp>
        <p:nvSpPr>
          <p:cNvPr id="41" name="object 41"/>
          <p:cNvSpPr txBox="1"/>
          <p:nvPr/>
        </p:nvSpPr>
        <p:spPr>
          <a:xfrm>
            <a:off x="6265376" y="4682390"/>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2020-Ç1</a:t>
            </a:r>
            <a:endParaRPr sz="1200">
              <a:solidFill>
                <a:prstClr val="black"/>
              </a:solidFill>
              <a:latin typeface="Arial"/>
              <a:cs typeface="Arial"/>
            </a:endParaRPr>
          </a:p>
        </p:txBody>
      </p:sp>
      <p:sp>
        <p:nvSpPr>
          <p:cNvPr id="42" name="object 42"/>
          <p:cNvSpPr txBox="1"/>
          <p:nvPr/>
        </p:nvSpPr>
        <p:spPr>
          <a:xfrm>
            <a:off x="5560653" y="4682390"/>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2019-Ç3</a:t>
            </a:r>
            <a:endParaRPr sz="1200">
              <a:solidFill>
                <a:prstClr val="black"/>
              </a:solidFill>
              <a:latin typeface="Arial"/>
              <a:cs typeface="Arial"/>
            </a:endParaRPr>
          </a:p>
        </p:txBody>
      </p:sp>
      <p:sp>
        <p:nvSpPr>
          <p:cNvPr id="43" name="object 43"/>
          <p:cNvSpPr txBox="1"/>
          <p:nvPr/>
        </p:nvSpPr>
        <p:spPr>
          <a:xfrm>
            <a:off x="6971601" y="4682440"/>
            <a:ext cx="196215" cy="611505"/>
          </a:xfrm>
          <a:prstGeom prst="rect">
            <a:avLst/>
          </a:prstGeom>
        </p:spPr>
        <p:txBody>
          <a:bodyPr vert="vert270" wrap="square" lIns="0" tIns="0" rIns="0" bIns="0" rtlCol="0">
            <a:spAutoFit/>
          </a:bodyPr>
          <a:lstStyle/>
          <a:p>
            <a:pPr marL="12700">
              <a:lnSpc>
                <a:spcPts val="1430"/>
              </a:lnSpc>
            </a:pPr>
            <a:r>
              <a:rPr sz="1200" spc="-5" dirty="0">
                <a:solidFill>
                  <a:prstClr val="black"/>
                </a:solidFill>
                <a:latin typeface="Arial"/>
                <a:cs typeface="Arial"/>
              </a:rPr>
              <a:t>2020-Ç3</a:t>
            </a:r>
            <a:endParaRPr sz="1200">
              <a:solidFill>
                <a:prstClr val="black"/>
              </a:solidFill>
              <a:latin typeface="Arial"/>
              <a:cs typeface="Arial"/>
            </a:endParaRPr>
          </a:p>
        </p:txBody>
      </p:sp>
      <p:sp>
        <p:nvSpPr>
          <p:cNvPr id="44" name="object 44"/>
          <p:cNvSpPr txBox="1"/>
          <p:nvPr/>
        </p:nvSpPr>
        <p:spPr>
          <a:xfrm>
            <a:off x="7676854" y="4682390"/>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2021-Ç1</a:t>
            </a:r>
            <a:endParaRPr sz="1200">
              <a:solidFill>
                <a:prstClr val="black"/>
              </a:solidFill>
              <a:latin typeface="Arial"/>
              <a:cs typeface="Arial"/>
            </a:endParaRPr>
          </a:p>
        </p:txBody>
      </p:sp>
      <p:sp>
        <p:nvSpPr>
          <p:cNvPr id="45" name="object 45"/>
          <p:cNvSpPr txBox="1"/>
          <p:nvPr/>
        </p:nvSpPr>
        <p:spPr>
          <a:xfrm>
            <a:off x="8029533" y="4682390"/>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2021-Ç2</a:t>
            </a:r>
            <a:endParaRPr sz="1200">
              <a:solidFill>
                <a:prstClr val="black"/>
              </a:solidFill>
              <a:latin typeface="Arial"/>
              <a:cs typeface="Arial"/>
            </a:endParaRPr>
          </a:p>
        </p:txBody>
      </p:sp>
      <p:sp>
        <p:nvSpPr>
          <p:cNvPr id="46" name="object 46"/>
          <p:cNvSpPr txBox="1"/>
          <p:nvPr/>
        </p:nvSpPr>
        <p:spPr>
          <a:xfrm>
            <a:off x="8381958" y="4682390"/>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2021-Ç3</a:t>
            </a:r>
            <a:endParaRPr sz="1200">
              <a:solidFill>
                <a:prstClr val="black"/>
              </a:solidFill>
              <a:latin typeface="Arial"/>
              <a:cs typeface="Arial"/>
            </a:endParaRPr>
          </a:p>
        </p:txBody>
      </p:sp>
      <p:sp>
        <p:nvSpPr>
          <p:cNvPr id="47" name="object 47"/>
          <p:cNvSpPr txBox="1"/>
          <p:nvPr/>
        </p:nvSpPr>
        <p:spPr>
          <a:xfrm>
            <a:off x="846531" y="5638901"/>
            <a:ext cx="2753995" cy="453390"/>
          </a:xfrm>
          <a:prstGeom prst="rect">
            <a:avLst/>
          </a:prstGeom>
        </p:spPr>
        <p:txBody>
          <a:bodyPr vert="horz" wrap="square" lIns="0" tIns="12700" rIns="0" bIns="0" rtlCol="0">
            <a:spAutoFit/>
          </a:bodyPr>
          <a:lstStyle/>
          <a:p>
            <a:pPr algn="ctr">
              <a:spcBef>
                <a:spcPts val="100"/>
              </a:spcBef>
            </a:pPr>
            <a:r>
              <a:rPr sz="1400" spc="5" dirty="0">
                <a:solidFill>
                  <a:prstClr val="black"/>
                </a:solidFill>
                <a:latin typeface="Tahoma"/>
                <a:cs typeface="Tahoma"/>
              </a:rPr>
              <a:t>Bir </a:t>
            </a:r>
            <a:r>
              <a:rPr sz="1400" dirty="0">
                <a:solidFill>
                  <a:prstClr val="black"/>
                </a:solidFill>
                <a:latin typeface="Tahoma"/>
                <a:cs typeface="Tahoma"/>
              </a:rPr>
              <a:t>önceki </a:t>
            </a:r>
            <a:r>
              <a:rPr sz="1400" spc="-5" dirty="0">
                <a:solidFill>
                  <a:prstClr val="black"/>
                </a:solidFill>
                <a:latin typeface="Tahoma"/>
                <a:cs typeface="Tahoma"/>
              </a:rPr>
              <a:t>yılın </a:t>
            </a:r>
            <a:r>
              <a:rPr sz="1400" spc="-10" dirty="0">
                <a:solidFill>
                  <a:prstClr val="black"/>
                </a:solidFill>
                <a:latin typeface="Tahoma"/>
                <a:cs typeface="Tahoma"/>
              </a:rPr>
              <a:t>aynı </a:t>
            </a:r>
            <a:r>
              <a:rPr sz="1400" spc="-5" dirty="0">
                <a:solidFill>
                  <a:prstClr val="black"/>
                </a:solidFill>
                <a:latin typeface="Tahoma"/>
                <a:cs typeface="Tahoma"/>
              </a:rPr>
              <a:t>çeyreğine</a:t>
            </a:r>
            <a:r>
              <a:rPr sz="1400" spc="-35" dirty="0">
                <a:solidFill>
                  <a:prstClr val="black"/>
                </a:solidFill>
                <a:latin typeface="Tahoma"/>
                <a:cs typeface="Tahoma"/>
              </a:rPr>
              <a:t> </a:t>
            </a:r>
            <a:r>
              <a:rPr sz="1400" spc="-5" dirty="0">
                <a:solidFill>
                  <a:prstClr val="black"/>
                </a:solidFill>
                <a:latin typeface="Tahoma"/>
                <a:cs typeface="Tahoma"/>
              </a:rPr>
              <a:t>göre</a:t>
            </a:r>
            <a:endParaRPr sz="1400">
              <a:solidFill>
                <a:prstClr val="black"/>
              </a:solidFill>
              <a:latin typeface="Tahoma"/>
              <a:cs typeface="Tahoma"/>
            </a:endParaRPr>
          </a:p>
          <a:p>
            <a:pPr marL="635" algn="ctr">
              <a:spcBef>
                <a:spcPts val="5"/>
              </a:spcBef>
            </a:pPr>
            <a:r>
              <a:rPr sz="1400" dirty="0">
                <a:solidFill>
                  <a:prstClr val="black"/>
                </a:solidFill>
                <a:latin typeface="Tahoma"/>
                <a:cs typeface="Tahoma"/>
              </a:rPr>
              <a:t>değişim</a:t>
            </a:r>
            <a:endParaRPr sz="1400">
              <a:solidFill>
                <a:prstClr val="black"/>
              </a:solidFill>
              <a:latin typeface="Tahoma"/>
              <a:cs typeface="Tahoma"/>
            </a:endParaRPr>
          </a:p>
        </p:txBody>
      </p:sp>
      <p:sp>
        <p:nvSpPr>
          <p:cNvPr id="48" name="object 48"/>
          <p:cNvSpPr txBox="1"/>
          <p:nvPr/>
        </p:nvSpPr>
        <p:spPr>
          <a:xfrm>
            <a:off x="4967096" y="5638901"/>
            <a:ext cx="3335020" cy="453390"/>
          </a:xfrm>
          <a:prstGeom prst="rect">
            <a:avLst/>
          </a:prstGeom>
        </p:spPr>
        <p:txBody>
          <a:bodyPr vert="horz" wrap="square" lIns="0" tIns="12700" rIns="0" bIns="0" rtlCol="0">
            <a:spAutoFit/>
          </a:bodyPr>
          <a:lstStyle/>
          <a:p>
            <a:pPr algn="ctr">
              <a:spcBef>
                <a:spcPts val="100"/>
              </a:spcBef>
            </a:pPr>
            <a:r>
              <a:rPr sz="1400" spc="5" dirty="0">
                <a:solidFill>
                  <a:prstClr val="black"/>
                </a:solidFill>
                <a:latin typeface="Tahoma"/>
                <a:cs typeface="Tahoma"/>
              </a:rPr>
              <a:t>Bir </a:t>
            </a:r>
            <a:r>
              <a:rPr sz="1400" dirty="0">
                <a:solidFill>
                  <a:prstClr val="black"/>
                </a:solidFill>
                <a:latin typeface="Tahoma"/>
                <a:cs typeface="Tahoma"/>
              </a:rPr>
              <a:t>önceki </a:t>
            </a:r>
            <a:r>
              <a:rPr sz="1400" spc="-5" dirty="0">
                <a:solidFill>
                  <a:prstClr val="black"/>
                </a:solidFill>
                <a:latin typeface="Tahoma"/>
                <a:cs typeface="Tahoma"/>
              </a:rPr>
              <a:t>çeyreğe göre</a:t>
            </a:r>
            <a:r>
              <a:rPr sz="1400" spc="-65" dirty="0">
                <a:solidFill>
                  <a:prstClr val="black"/>
                </a:solidFill>
                <a:latin typeface="Tahoma"/>
                <a:cs typeface="Tahoma"/>
              </a:rPr>
              <a:t> </a:t>
            </a:r>
            <a:r>
              <a:rPr sz="1400" dirty="0">
                <a:solidFill>
                  <a:prstClr val="black"/>
                </a:solidFill>
                <a:latin typeface="Tahoma"/>
                <a:cs typeface="Tahoma"/>
              </a:rPr>
              <a:t>değişim</a:t>
            </a:r>
            <a:endParaRPr sz="1400">
              <a:solidFill>
                <a:prstClr val="black"/>
              </a:solidFill>
              <a:latin typeface="Tahoma"/>
              <a:cs typeface="Tahoma"/>
            </a:endParaRPr>
          </a:p>
          <a:p>
            <a:pPr algn="ctr">
              <a:spcBef>
                <a:spcPts val="5"/>
              </a:spcBef>
            </a:pPr>
            <a:r>
              <a:rPr sz="1400" dirty="0">
                <a:solidFill>
                  <a:prstClr val="black"/>
                </a:solidFill>
                <a:latin typeface="Tahoma"/>
                <a:cs typeface="Tahoma"/>
              </a:rPr>
              <a:t>(mevsim </a:t>
            </a:r>
            <a:r>
              <a:rPr sz="1400" spc="-10" dirty="0">
                <a:solidFill>
                  <a:prstClr val="black"/>
                </a:solidFill>
                <a:latin typeface="Tahoma"/>
                <a:cs typeface="Tahoma"/>
              </a:rPr>
              <a:t>ve </a:t>
            </a:r>
            <a:r>
              <a:rPr sz="1400" spc="-5" dirty="0">
                <a:solidFill>
                  <a:prstClr val="black"/>
                </a:solidFill>
                <a:latin typeface="Tahoma"/>
                <a:cs typeface="Tahoma"/>
              </a:rPr>
              <a:t>takvim </a:t>
            </a:r>
            <a:r>
              <a:rPr sz="1400" dirty="0">
                <a:solidFill>
                  <a:prstClr val="black"/>
                </a:solidFill>
                <a:latin typeface="Tahoma"/>
                <a:cs typeface="Tahoma"/>
              </a:rPr>
              <a:t>etkisinden</a:t>
            </a:r>
            <a:r>
              <a:rPr sz="1400" spc="-10" dirty="0">
                <a:solidFill>
                  <a:prstClr val="black"/>
                </a:solidFill>
                <a:latin typeface="Tahoma"/>
                <a:cs typeface="Tahoma"/>
              </a:rPr>
              <a:t> </a:t>
            </a:r>
            <a:r>
              <a:rPr sz="1400" spc="-5" dirty="0">
                <a:solidFill>
                  <a:prstClr val="black"/>
                </a:solidFill>
                <a:latin typeface="Tahoma"/>
                <a:cs typeface="Tahoma"/>
              </a:rPr>
              <a:t>arındırılmış)</a:t>
            </a:r>
            <a:endParaRPr sz="1400">
              <a:solidFill>
                <a:prstClr val="black"/>
              </a:solidFill>
              <a:latin typeface="Tahoma"/>
              <a:cs typeface="Tahoma"/>
            </a:endParaRPr>
          </a:p>
        </p:txBody>
      </p:sp>
      <p:sp>
        <p:nvSpPr>
          <p:cNvPr id="49" name="object 49"/>
          <p:cNvSpPr/>
          <p:nvPr/>
        </p:nvSpPr>
        <p:spPr>
          <a:xfrm>
            <a:off x="1743455" y="2109216"/>
            <a:ext cx="1272540" cy="2468880"/>
          </a:xfrm>
          <a:custGeom>
            <a:avLst/>
            <a:gdLst/>
            <a:ahLst/>
            <a:cxnLst/>
            <a:rect l="l" t="t" r="r" b="b"/>
            <a:pathLst>
              <a:path w="1272539" h="2468879">
                <a:moveTo>
                  <a:pt x="1272539" y="0"/>
                </a:moveTo>
                <a:lnTo>
                  <a:pt x="1272539" y="2468880"/>
                </a:lnTo>
              </a:path>
              <a:path w="1272539" h="2468879">
                <a:moveTo>
                  <a:pt x="0" y="0"/>
                </a:moveTo>
                <a:lnTo>
                  <a:pt x="0" y="2468880"/>
                </a:lnTo>
              </a:path>
            </a:pathLst>
          </a:custGeom>
          <a:ln w="9144">
            <a:solidFill>
              <a:srgbClr val="7E7E7E"/>
            </a:solidFill>
            <a:prstDash val="sysDash"/>
          </a:ln>
        </p:spPr>
        <p:txBody>
          <a:bodyPr wrap="square" lIns="0" tIns="0" rIns="0" bIns="0" rtlCol="0"/>
          <a:lstStyle/>
          <a:p>
            <a:endParaRPr>
              <a:solidFill>
                <a:prstClr val="black"/>
              </a:solidFill>
            </a:endParaRPr>
          </a:p>
        </p:txBody>
      </p:sp>
      <p:sp>
        <p:nvSpPr>
          <p:cNvPr id="50" name="object 50"/>
          <p:cNvSpPr/>
          <p:nvPr/>
        </p:nvSpPr>
        <p:spPr>
          <a:xfrm>
            <a:off x="4423409" y="2109977"/>
            <a:ext cx="3810" cy="3168015"/>
          </a:xfrm>
          <a:custGeom>
            <a:avLst/>
            <a:gdLst/>
            <a:ahLst/>
            <a:cxnLst/>
            <a:rect l="l" t="t" r="r" b="b"/>
            <a:pathLst>
              <a:path w="3810" h="3168015">
                <a:moveTo>
                  <a:pt x="3428" y="0"/>
                </a:moveTo>
                <a:lnTo>
                  <a:pt x="0" y="3168015"/>
                </a:lnTo>
              </a:path>
            </a:pathLst>
          </a:custGeom>
          <a:ln w="19812">
            <a:solidFill>
              <a:srgbClr val="001F5F"/>
            </a:solidFill>
            <a:prstDash val="sysDash"/>
          </a:ln>
        </p:spPr>
        <p:txBody>
          <a:bodyPr wrap="square" lIns="0" tIns="0" rIns="0" bIns="0" rtlCol="0"/>
          <a:lstStyle/>
          <a:p>
            <a:endParaRPr>
              <a:solidFill>
                <a:prstClr val="black"/>
              </a:solidFill>
            </a:endParaRPr>
          </a:p>
        </p:txBody>
      </p:sp>
      <p:sp>
        <p:nvSpPr>
          <p:cNvPr id="51" name="object 51"/>
          <p:cNvSpPr/>
          <p:nvPr/>
        </p:nvSpPr>
        <p:spPr>
          <a:xfrm>
            <a:off x="6175247" y="2109216"/>
            <a:ext cx="1397635" cy="2468880"/>
          </a:xfrm>
          <a:custGeom>
            <a:avLst/>
            <a:gdLst/>
            <a:ahLst/>
            <a:cxnLst/>
            <a:rect l="l" t="t" r="r" b="b"/>
            <a:pathLst>
              <a:path w="1397634" h="2468879">
                <a:moveTo>
                  <a:pt x="0" y="0"/>
                </a:moveTo>
                <a:lnTo>
                  <a:pt x="0" y="2468880"/>
                </a:lnTo>
              </a:path>
              <a:path w="1397634" h="2468879">
                <a:moveTo>
                  <a:pt x="1397507" y="0"/>
                </a:moveTo>
                <a:lnTo>
                  <a:pt x="1397507" y="2468880"/>
                </a:lnTo>
              </a:path>
            </a:pathLst>
          </a:custGeom>
          <a:ln w="9144">
            <a:solidFill>
              <a:srgbClr val="7E7E7E"/>
            </a:solidFill>
            <a:prstDash val="sysDash"/>
          </a:ln>
        </p:spPr>
        <p:txBody>
          <a:bodyPr wrap="square" lIns="0" tIns="0" rIns="0" bIns="0" rtlCol="0"/>
          <a:lstStyle/>
          <a:p>
            <a:endParaRPr>
              <a:solidFill>
                <a:prstClr val="black"/>
              </a:solidFill>
            </a:endParaRPr>
          </a:p>
        </p:txBody>
      </p:sp>
      <p:sp>
        <p:nvSpPr>
          <p:cNvPr id="52" name="object 52"/>
          <p:cNvSpPr txBox="1"/>
          <p:nvPr/>
        </p:nvSpPr>
        <p:spPr>
          <a:xfrm>
            <a:off x="8385809" y="147015"/>
            <a:ext cx="559435"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80" dirty="0">
                <a:solidFill>
                  <a:srgbClr val="CADDEB"/>
                </a:solidFill>
                <a:latin typeface="Tahoma"/>
                <a:cs typeface="Tahoma"/>
              </a:rPr>
              <a:t> </a:t>
            </a:r>
            <a:r>
              <a:rPr sz="1400" dirty="0">
                <a:solidFill>
                  <a:srgbClr val="CADDEB"/>
                </a:solidFill>
                <a:latin typeface="Tahoma"/>
                <a:cs typeface="Tahoma"/>
              </a:rPr>
              <a:t>4</a:t>
            </a:r>
            <a:endParaRPr sz="1400">
              <a:solidFill>
                <a:prstClr val="black"/>
              </a:solidFill>
              <a:latin typeface="Tahoma"/>
              <a:cs typeface="Tahoma"/>
            </a:endParaRPr>
          </a:p>
        </p:txBody>
      </p:sp>
    </p:spTree>
    <p:extLst>
      <p:ext uri="{BB962C8B-B14F-4D97-AF65-F5344CB8AC3E}">
        <p14:creationId xmlns:p14="http://schemas.microsoft.com/office/powerpoint/2010/main" val="263387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820877"/>
            <a:ext cx="6764655" cy="575310"/>
          </a:xfrm>
          <a:prstGeom prst="rect">
            <a:avLst/>
          </a:prstGeom>
        </p:spPr>
        <p:txBody>
          <a:bodyPr vert="horz" wrap="square" lIns="0" tIns="12700" rIns="0" bIns="0" rtlCol="0">
            <a:spAutoFit/>
          </a:bodyPr>
          <a:lstStyle/>
          <a:p>
            <a:pPr marL="12700">
              <a:lnSpc>
                <a:spcPct val="100000"/>
              </a:lnSpc>
              <a:spcBef>
                <a:spcPts val="100"/>
              </a:spcBef>
            </a:pPr>
            <a:r>
              <a:rPr dirty="0"/>
              <a:t>Hizmetler ve </a:t>
            </a:r>
            <a:r>
              <a:rPr spc="-5" dirty="0"/>
              <a:t>sanayi büyümeyi sürükleyen </a:t>
            </a:r>
            <a:r>
              <a:rPr dirty="0"/>
              <a:t>ana</a:t>
            </a:r>
            <a:r>
              <a:rPr spc="-45" dirty="0"/>
              <a:t> </a:t>
            </a:r>
            <a:r>
              <a:rPr spc="-5" dirty="0"/>
              <a:t>sektörlerdir.</a:t>
            </a:r>
          </a:p>
          <a:p>
            <a:pPr marL="12700">
              <a:lnSpc>
                <a:spcPct val="100000"/>
              </a:lnSpc>
              <a:spcBef>
                <a:spcPts val="5"/>
              </a:spcBef>
            </a:pPr>
            <a:r>
              <a:rPr b="0" spc="-5" dirty="0">
                <a:latin typeface="Tahoma"/>
                <a:cs typeface="Tahoma"/>
              </a:rPr>
              <a:t>Tarım ve </a:t>
            </a:r>
            <a:r>
              <a:rPr b="0" dirty="0">
                <a:latin typeface="Tahoma"/>
                <a:cs typeface="Tahoma"/>
              </a:rPr>
              <a:t>inşaat </a:t>
            </a:r>
            <a:r>
              <a:rPr b="0" spc="-5" dirty="0">
                <a:latin typeface="Tahoma"/>
                <a:cs typeface="Tahoma"/>
              </a:rPr>
              <a:t>sektörleri </a:t>
            </a:r>
            <a:r>
              <a:rPr b="0" dirty="0">
                <a:latin typeface="Tahoma"/>
                <a:cs typeface="Tahoma"/>
              </a:rPr>
              <a:t>ise</a:t>
            </a:r>
            <a:r>
              <a:rPr b="0" spc="10" dirty="0">
                <a:latin typeface="Tahoma"/>
                <a:cs typeface="Tahoma"/>
              </a:rPr>
              <a:t> </a:t>
            </a:r>
            <a:r>
              <a:rPr b="0" spc="-5" dirty="0">
                <a:latin typeface="Tahoma"/>
                <a:cs typeface="Tahoma"/>
              </a:rPr>
              <a:t>daralmıştır.</a:t>
            </a:r>
          </a:p>
        </p:txBody>
      </p:sp>
      <p:sp>
        <p:nvSpPr>
          <p:cNvPr id="3" name="object 3"/>
          <p:cNvSpPr/>
          <p:nvPr/>
        </p:nvSpPr>
        <p:spPr>
          <a:xfrm>
            <a:off x="0" y="1626107"/>
            <a:ext cx="9144000" cy="340360"/>
          </a:xfrm>
          <a:custGeom>
            <a:avLst/>
            <a:gdLst/>
            <a:ahLst/>
            <a:cxnLst/>
            <a:rect l="l" t="t" r="r" b="b"/>
            <a:pathLst>
              <a:path w="9144000" h="340360">
                <a:moveTo>
                  <a:pt x="0" y="339851"/>
                </a:moveTo>
                <a:lnTo>
                  <a:pt x="9144000" y="339851"/>
                </a:lnTo>
                <a:lnTo>
                  <a:pt x="9144000" y="0"/>
                </a:lnTo>
                <a:lnTo>
                  <a:pt x="0" y="0"/>
                </a:lnTo>
                <a:lnTo>
                  <a:pt x="0" y="339851"/>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444804" y="1657349"/>
            <a:ext cx="8282940"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Tahoma"/>
                <a:cs typeface="Tahoma"/>
              </a:rPr>
              <a:t>GSYİH </a:t>
            </a:r>
            <a:r>
              <a:rPr sz="1600" spc="-10" dirty="0">
                <a:solidFill>
                  <a:srgbClr val="FFFFFF"/>
                </a:solidFill>
                <a:latin typeface="Tahoma"/>
                <a:cs typeface="Tahoma"/>
              </a:rPr>
              <a:t>iktisadi faaliyet kolları </a:t>
            </a:r>
            <a:r>
              <a:rPr sz="1600" spc="-5" dirty="0">
                <a:solidFill>
                  <a:srgbClr val="FFFFFF"/>
                </a:solidFill>
                <a:latin typeface="Tahoma"/>
                <a:cs typeface="Tahoma"/>
              </a:rPr>
              <a:t>(bir </a:t>
            </a:r>
            <a:r>
              <a:rPr sz="1600" spc="-10" dirty="0">
                <a:solidFill>
                  <a:srgbClr val="FFFFFF"/>
                </a:solidFill>
                <a:latin typeface="Tahoma"/>
                <a:cs typeface="Tahoma"/>
              </a:rPr>
              <a:t>önceki yılın aynı çeyreğine göre değişim oranı, </a:t>
            </a:r>
            <a:r>
              <a:rPr sz="1600" spc="-5" dirty="0">
                <a:solidFill>
                  <a:srgbClr val="FFFFFF"/>
                </a:solidFill>
                <a:latin typeface="Tahoma"/>
                <a:cs typeface="Tahoma"/>
              </a:rPr>
              <a:t>%) 2021</a:t>
            </a:r>
            <a:r>
              <a:rPr sz="1600" spc="370" dirty="0">
                <a:solidFill>
                  <a:srgbClr val="FFFFFF"/>
                </a:solidFill>
                <a:latin typeface="Tahoma"/>
                <a:cs typeface="Tahoma"/>
              </a:rPr>
              <a:t> </a:t>
            </a:r>
            <a:r>
              <a:rPr sz="1600" spc="-5" dirty="0">
                <a:solidFill>
                  <a:srgbClr val="FFFFFF"/>
                </a:solidFill>
                <a:latin typeface="Tahoma"/>
                <a:cs typeface="Tahoma"/>
              </a:rPr>
              <a:t>Ç3</a:t>
            </a:r>
            <a:endParaRPr sz="1600">
              <a:solidFill>
                <a:prstClr val="black"/>
              </a:solidFill>
              <a:latin typeface="Tahoma"/>
              <a:cs typeface="Tahoma"/>
            </a:endParaRPr>
          </a:p>
        </p:txBody>
      </p:sp>
      <p:grpSp>
        <p:nvGrpSpPr>
          <p:cNvPr id="5" name="object 5"/>
          <p:cNvGrpSpPr/>
          <p:nvPr/>
        </p:nvGrpSpPr>
        <p:grpSpPr>
          <a:xfrm>
            <a:off x="827341" y="2651760"/>
            <a:ext cx="7846059" cy="2734310"/>
            <a:chOff x="827341" y="2651760"/>
            <a:chExt cx="7846059" cy="2734310"/>
          </a:xfrm>
        </p:grpSpPr>
        <p:sp>
          <p:nvSpPr>
            <p:cNvPr id="6" name="object 6"/>
            <p:cNvSpPr/>
            <p:nvPr/>
          </p:nvSpPr>
          <p:spPr>
            <a:xfrm>
              <a:off x="1005840" y="2651759"/>
              <a:ext cx="7487920" cy="2734310"/>
            </a:xfrm>
            <a:custGeom>
              <a:avLst/>
              <a:gdLst/>
              <a:ahLst/>
              <a:cxnLst/>
              <a:rect l="l" t="t" r="r" b="b"/>
              <a:pathLst>
                <a:path w="7487920" h="2734310">
                  <a:moveTo>
                    <a:pt x="435864" y="1533144"/>
                  </a:moveTo>
                  <a:lnTo>
                    <a:pt x="0" y="1533144"/>
                  </a:lnTo>
                  <a:lnTo>
                    <a:pt x="0" y="1889760"/>
                  </a:lnTo>
                  <a:lnTo>
                    <a:pt x="435864" y="1889760"/>
                  </a:lnTo>
                  <a:lnTo>
                    <a:pt x="435864" y="1533144"/>
                  </a:lnTo>
                  <a:close/>
                </a:path>
                <a:path w="7487920" h="2734310">
                  <a:moveTo>
                    <a:pt x="1219200" y="929640"/>
                  </a:moveTo>
                  <a:lnTo>
                    <a:pt x="783336" y="929640"/>
                  </a:lnTo>
                  <a:lnTo>
                    <a:pt x="783336" y="1533144"/>
                  </a:lnTo>
                  <a:lnTo>
                    <a:pt x="1219200" y="1533144"/>
                  </a:lnTo>
                  <a:lnTo>
                    <a:pt x="1219200" y="929640"/>
                  </a:lnTo>
                  <a:close/>
                </a:path>
                <a:path w="7487920" h="2734310">
                  <a:moveTo>
                    <a:pt x="2002536" y="1533144"/>
                  </a:moveTo>
                  <a:lnTo>
                    <a:pt x="1566672" y="1533144"/>
                  </a:lnTo>
                  <a:lnTo>
                    <a:pt x="1566672" y="1937004"/>
                  </a:lnTo>
                  <a:lnTo>
                    <a:pt x="2002536" y="1937004"/>
                  </a:lnTo>
                  <a:lnTo>
                    <a:pt x="2002536" y="1533144"/>
                  </a:lnTo>
                  <a:close/>
                </a:path>
                <a:path w="7487920" h="2734310">
                  <a:moveTo>
                    <a:pt x="2785872" y="283464"/>
                  </a:moveTo>
                  <a:lnTo>
                    <a:pt x="2351532" y="283464"/>
                  </a:lnTo>
                  <a:lnTo>
                    <a:pt x="2351532" y="1533144"/>
                  </a:lnTo>
                  <a:lnTo>
                    <a:pt x="2785872" y="1533144"/>
                  </a:lnTo>
                  <a:lnTo>
                    <a:pt x="2785872" y="283464"/>
                  </a:lnTo>
                  <a:close/>
                </a:path>
                <a:path w="7487920" h="2734310">
                  <a:moveTo>
                    <a:pt x="3569208" y="169164"/>
                  </a:moveTo>
                  <a:lnTo>
                    <a:pt x="3134868" y="169164"/>
                  </a:lnTo>
                  <a:lnTo>
                    <a:pt x="3134868" y="1533144"/>
                  </a:lnTo>
                  <a:lnTo>
                    <a:pt x="3569208" y="1533144"/>
                  </a:lnTo>
                  <a:lnTo>
                    <a:pt x="3569208" y="169164"/>
                  </a:lnTo>
                  <a:close/>
                </a:path>
                <a:path w="7487920" h="2734310">
                  <a:moveTo>
                    <a:pt x="4354068" y="1533144"/>
                  </a:moveTo>
                  <a:lnTo>
                    <a:pt x="3918204" y="1533144"/>
                  </a:lnTo>
                  <a:lnTo>
                    <a:pt x="3918204" y="2734056"/>
                  </a:lnTo>
                  <a:lnTo>
                    <a:pt x="4354068" y="2734056"/>
                  </a:lnTo>
                  <a:lnTo>
                    <a:pt x="4354068" y="1533144"/>
                  </a:lnTo>
                  <a:close/>
                </a:path>
                <a:path w="7487920" h="2734310">
                  <a:moveTo>
                    <a:pt x="5137404" y="1249680"/>
                  </a:moveTo>
                  <a:lnTo>
                    <a:pt x="4701540" y="1249680"/>
                  </a:lnTo>
                  <a:lnTo>
                    <a:pt x="4701540" y="1533144"/>
                  </a:lnTo>
                  <a:lnTo>
                    <a:pt x="5137404" y="1533144"/>
                  </a:lnTo>
                  <a:lnTo>
                    <a:pt x="5137404" y="1249680"/>
                  </a:lnTo>
                  <a:close/>
                </a:path>
                <a:path w="7487920" h="2734310">
                  <a:moveTo>
                    <a:pt x="5920740" y="0"/>
                  </a:moveTo>
                  <a:lnTo>
                    <a:pt x="5484876" y="0"/>
                  </a:lnTo>
                  <a:lnTo>
                    <a:pt x="5484876" y="1533144"/>
                  </a:lnTo>
                  <a:lnTo>
                    <a:pt x="5920740" y="1533144"/>
                  </a:lnTo>
                  <a:lnTo>
                    <a:pt x="5920740" y="0"/>
                  </a:lnTo>
                  <a:close/>
                </a:path>
                <a:path w="7487920" h="2734310">
                  <a:moveTo>
                    <a:pt x="6704076" y="1031748"/>
                  </a:moveTo>
                  <a:lnTo>
                    <a:pt x="6268212" y="1031748"/>
                  </a:lnTo>
                  <a:lnTo>
                    <a:pt x="6268212" y="1533144"/>
                  </a:lnTo>
                  <a:lnTo>
                    <a:pt x="6704076" y="1533144"/>
                  </a:lnTo>
                  <a:lnTo>
                    <a:pt x="6704076" y="1031748"/>
                  </a:lnTo>
                  <a:close/>
                </a:path>
                <a:path w="7487920" h="2734310">
                  <a:moveTo>
                    <a:pt x="7487412" y="826008"/>
                  </a:moveTo>
                  <a:lnTo>
                    <a:pt x="7053072" y="826008"/>
                  </a:lnTo>
                  <a:lnTo>
                    <a:pt x="7053072" y="1533144"/>
                  </a:lnTo>
                  <a:lnTo>
                    <a:pt x="7487412" y="1533144"/>
                  </a:lnTo>
                  <a:lnTo>
                    <a:pt x="7487412" y="826008"/>
                  </a:lnTo>
                  <a:close/>
                </a:path>
              </a:pathLst>
            </a:custGeom>
            <a:solidFill>
              <a:srgbClr val="001F5F"/>
            </a:solidFill>
          </p:spPr>
          <p:txBody>
            <a:bodyPr wrap="square" lIns="0" tIns="0" rIns="0" bIns="0" rtlCol="0"/>
            <a:lstStyle/>
            <a:p>
              <a:endParaRPr>
                <a:solidFill>
                  <a:prstClr val="black"/>
                </a:solidFill>
              </a:endParaRPr>
            </a:p>
          </p:txBody>
        </p:sp>
        <p:sp>
          <p:nvSpPr>
            <p:cNvPr id="7" name="object 7"/>
            <p:cNvSpPr/>
            <p:nvPr/>
          </p:nvSpPr>
          <p:spPr>
            <a:xfrm>
              <a:off x="832103" y="4184904"/>
              <a:ext cx="7836534" cy="0"/>
            </a:xfrm>
            <a:custGeom>
              <a:avLst/>
              <a:gdLst/>
              <a:ahLst/>
              <a:cxnLst/>
              <a:rect l="l" t="t" r="r" b="b"/>
              <a:pathLst>
                <a:path w="7836534">
                  <a:moveTo>
                    <a:pt x="0" y="0"/>
                  </a:moveTo>
                  <a:lnTo>
                    <a:pt x="7836408" y="0"/>
                  </a:lnTo>
                </a:path>
              </a:pathLst>
            </a:custGeom>
            <a:ln w="9144">
              <a:solidFill>
                <a:srgbClr val="000000"/>
              </a:solidFill>
            </a:ln>
          </p:spPr>
          <p:txBody>
            <a:bodyPr wrap="square" lIns="0" tIns="0" rIns="0" bIns="0" rtlCol="0"/>
            <a:lstStyle/>
            <a:p>
              <a:endParaRPr>
                <a:solidFill>
                  <a:prstClr val="black"/>
                </a:solidFill>
              </a:endParaRPr>
            </a:p>
          </p:txBody>
        </p:sp>
      </p:grpSp>
      <p:sp>
        <p:nvSpPr>
          <p:cNvPr id="8" name="object 8"/>
          <p:cNvSpPr txBox="1"/>
          <p:nvPr/>
        </p:nvSpPr>
        <p:spPr>
          <a:xfrm>
            <a:off x="1077264" y="4554728"/>
            <a:ext cx="29337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a:t>
            </a:r>
            <a:r>
              <a:rPr sz="1200" dirty="0">
                <a:solidFill>
                  <a:prstClr val="black"/>
                </a:solidFill>
                <a:latin typeface="Tahoma"/>
                <a:cs typeface="Tahoma"/>
              </a:rPr>
              <a:t>5</a:t>
            </a:r>
            <a:r>
              <a:rPr sz="1200" spc="-5" dirty="0">
                <a:solidFill>
                  <a:prstClr val="black"/>
                </a:solidFill>
                <a:latin typeface="Tahoma"/>
                <a:cs typeface="Tahoma"/>
              </a:rPr>
              <a:t>,9</a:t>
            </a:r>
            <a:endParaRPr sz="1200">
              <a:solidFill>
                <a:prstClr val="black"/>
              </a:solidFill>
              <a:latin typeface="Tahoma"/>
              <a:cs typeface="Tahoma"/>
            </a:endParaRPr>
          </a:p>
        </p:txBody>
      </p:sp>
      <p:sp>
        <p:nvSpPr>
          <p:cNvPr id="9" name="object 9"/>
          <p:cNvSpPr txBox="1"/>
          <p:nvPr/>
        </p:nvSpPr>
        <p:spPr>
          <a:xfrm>
            <a:off x="1846833" y="3359911"/>
            <a:ext cx="3225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10</a:t>
            </a:r>
            <a:r>
              <a:rPr sz="1200" spc="-5" dirty="0">
                <a:solidFill>
                  <a:prstClr val="black"/>
                </a:solidFill>
                <a:latin typeface="Tahoma"/>
                <a:cs typeface="Tahoma"/>
              </a:rPr>
              <a:t>,0</a:t>
            </a:r>
            <a:endParaRPr sz="1200">
              <a:solidFill>
                <a:prstClr val="black"/>
              </a:solidFill>
              <a:latin typeface="Tahoma"/>
              <a:cs typeface="Tahoma"/>
            </a:endParaRPr>
          </a:p>
        </p:txBody>
      </p:sp>
      <p:sp>
        <p:nvSpPr>
          <p:cNvPr id="10" name="object 10"/>
          <p:cNvSpPr txBox="1"/>
          <p:nvPr/>
        </p:nvSpPr>
        <p:spPr>
          <a:xfrm>
            <a:off x="2646426" y="4601082"/>
            <a:ext cx="29019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a:t>
            </a:r>
            <a:r>
              <a:rPr sz="1200" dirty="0">
                <a:solidFill>
                  <a:prstClr val="black"/>
                </a:solidFill>
                <a:latin typeface="Tahoma"/>
                <a:cs typeface="Tahoma"/>
              </a:rPr>
              <a:t>6</a:t>
            </a:r>
            <a:r>
              <a:rPr sz="1200" spc="-35" dirty="0">
                <a:solidFill>
                  <a:prstClr val="black"/>
                </a:solidFill>
                <a:latin typeface="Tahoma"/>
                <a:cs typeface="Tahoma"/>
              </a:rPr>
              <a:t>,</a:t>
            </a:r>
            <a:r>
              <a:rPr sz="1200" dirty="0">
                <a:solidFill>
                  <a:prstClr val="black"/>
                </a:solidFill>
                <a:latin typeface="Tahoma"/>
                <a:cs typeface="Tahoma"/>
              </a:rPr>
              <a:t>7</a:t>
            </a:r>
            <a:endParaRPr sz="1200">
              <a:solidFill>
                <a:prstClr val="black"/>
              </a:solidFill>
              <a:latin typeface="Tahoma"/>
              <a:cs typeface="Tahoma"/>
            </a:endParaRPr>
          </a:p>
        </p:txBody>
      </p:sp>
      <p:sp>
        <p:nvSpPr>
          <p:cNvPr id="11" name="object 11"/>
          <p:cNvSpPr txBox="1"/>
          <p:nvPr/>
        </p:nvSpPr>
        <p:spPr>
          <a:xfrm>
            <a:off x="3416300" y="2714066"/>
            <a:ext cx="319405"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a:t>
            </a:r>
            <a:r>
              <a:rPr sz="1200" spc="5" dirty="0">
                <a:solidFill>
                  <a:prstClr val="black"/>
                </a:solidFill>
                <a:latin typeface="Tahoma"/>
                <a:cs typeface="Tahoma"/>
              </a:rPr>
              <a:t>0</a:t>
            </a:r>
            <a:r>
              <a:rPr sz="1200" spc="-30" dirty="0">
                <a:solidFill>
                  <a:prstClr val="black"/>
                </a:solidFill>
                <a:latin typeface="Tahoma"/>
                <a:cs typeface="Tahoma"/>
              </a:rPr>
              <a:t>,</a:t>
            </a:r>
            <a:r>
              <a:rPr sz="1200" dirty="0">
                <a:solidFill>
                  <a:prstClr val="black"/>
                </a:solidFill>
                <a:latin typeface="Tahoma"/>
                <a:cs typeface="Tahoma"/>
              </a:rPr>
              <a:t>7</a:t>
            </a:r>
            <a:endParaRPr sz="1200">
              <a:solidFill>
                <a:prstClr val="black"/>
              </a:solidFill>
              <a:latin typeface="Tahoma"/>
              <a:cs typeface="Tahoma"/>
            </a:endParaRPr>
          </a:p>
        </p:txBody>
      </p:sp>
      <p:sp>
        <p:nvSpPr>
          <p:cNvPr id="12" name="object 12"/>
          <p:cNvSpPr txBox="1"/>
          <p:nvPr/>
        </p:nvSpPr>
        <p:spPr>
          <a:xfrm>
            <a:off x="4198111" y="2597861"/>
            <a:ext cx="321945"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a:t>
            </a:r>
            <a:r>
              <a:rPr sz="1200" spc="5" dirty="0">
                <a:solidFill>
                  <a:prstClr val="black"/>
                </a:solidFill>
                <a:latin typeface="Tahoma"/>
                <a:cs typeface="Tahoma"/>
              </a:rPr>
              <a:t>2</a:t>
            </a:r>
            <a:r>
              <a:rPr sz="1200" spc="-5" dirty="0">
                <a:solidFill>
                  <a:prstClr val="black"/>
                </a:solidFill>
                <a:latin typeface="Tahoma"/>
                <a:cs typeface="Tahoma"/>
              </a:rPr>
              <a:t>,</a:t>
            </a:r>
            <a:r>
              <a:rPr sz="1200" dirty="0">
                <a:solidFill>
                  <a:prstClr val="black"/>
                </a:solidFill>
                <a:latin typeface="Tahoma"/>
                <a:cs typeface="Tahoma"/>
              </a:rPr>
              <a:t>6</a:t>
            </a:r>
            <a:endParaRPr sz="1200">
              <a:solidFill>
                <a:prstClr val="black"/>
              </a:solidFill>
              <a:latin typeface="Tahoma"/>
              <a:cs typeface="Tahoma"/>
            </a:endParaRPr>
          </a:p>
        </p:txBody>
      </p:sp>
      <p:sp>
        <p:nvSpPr>
          <p:cNvPr id="13" name="object 13"/>
          <p:cNvSpPr txBox="1"/>
          <p:nvPr/>
        </p:nvSpPr>
        <p:spPr>
          <a:xfrm>
            <a:off x="5809615" y="3678682"/>
            <a:ext cx="2901950" cy="208279"/>
          </a:xfrm>
          <a:prstGeom prst="rect">
            <a:avLst/>
          </a:prstGeom>
        </p:spPr>
        <p:txBody>
          <a:bodyPr vert="horz" wrap="square" lIns="0" tIns="12700" rIns="0" bIns="0" rtlCol="0">
            <a:spAutoFit/>
          </a:bodyPr>
          <a:lstStyle/>
          <a:p>
            <a:pPr marL="12700">
              <a:spcBef>
                <a:spcPts val="100"/>
              </a:spcBef>
              <a:tabLst>
                <a:tab pos="2901315" algn="l"/>
              </a:tabLst>
            </a:pPr>
            <a:r>
              <a:rPr sz="1200" spc="-15" dirty="0">
                <a:solidFill>
                  <a:prstClr val="black"/>
                </a:solidFill>
                <a:latin typeface="Tahoma"/>
                <a:cs typeface="Tahoma"/>
              </a:rPr>
              <a:t>4,7</a:t>
            </a:r>
            <a:r>
              <a:rPr sz="1200" spc="-175" dirty="0">
                <a:solidFill>
                  <a:prstClr val="black"/>
                </a:solidFill>
                <a:latin typeface="Tahoma"/>
                <a:cs typeface="Tahoma"/>
              </a:rPr>
              <a:t> </a:t>
            </a:r>
            <a:r>
              <a:rPr sz="1200" dirty="0">
                <a:solidFill>
                  <a:prstClr val="black"/>
                </a:solidFill>
                <a:latin typeface="Tahoma"/>
                <a:cs typeface="Tahoma"/>
              </a:rPr>
              <a:t> 	</a:t>
            </a:r>
            <a:endParaRPr sz="1200">
              <a:solidFill>
                <a:prstClr val="black"/>
              </a:solidFill>
              <a:latin typeface="Tahoma"/>
              <a:cs typeface="Tahoma"/>
            </a:endParaRPr>
          </a:p>
        </p:txBody>
      </p:sp>
      <p:sp>
        <p:nvSpPr>
          <p:cNvPr id="14" name="object 14"/>
          <p:cNvSpPr txBox="1"/>
          <p:nvPr/>
        </p:nvSpPr>
        <p:spPr>
          <a:xfrm>
            <a:off x="6549390" y="2429636"/>
            <a:ext cx="3225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25</a:t>
            </a:r>
            <a:r>
              <a:rPr sz="1200" spc="-5" dirty="0">
                <a:solidFill>
                  <a:prstClr val="black"/>
                </a:solidFill>
                <a:latin typeface="Tahoma"/>
                <a:cs typeface="Tahoma"/>
              </a:rPr>
              <a:t>,4</a:t>
            </a:r>
            <a:endParaRPr sz="1200">
              <a:solidFill>
                <a:prstClr val="black"/>
              </a:solidFill>
              <a:latin typeface="Tahoma"/>
              <a:cs typeface="Tahoma"/>
            </a:endParaRPr>
          </a:p>
        </p:txBody>
      </p:sp>
      <p:sp>
        <p:nvSpPr>
          <p:cNvPr id="15" name="object 15"/>
          <p:cNvSpPr txBox="1"/>
          <p:nvPr/>
        </p:nvSpPr>
        <p:spPr>
          <a:xfrm>
            <a:off x="7374763" y="3462020"/>
            <a:ext cx="23876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8</a:t>
            </a:r>
            <a:r>
              <a:rPr sz="1200" spc="-5" dirty="0">
                <a:solidFill>
                  <a:prstClr val="black"/>
                </a:solidFill>
                <a:latin typeface="Tahoma"/>
                <a:cs typeface="Tahoma"/>
              </a:rPr>
              <a:t>,3</a:t>
            </a:r>
            <a:endParaRPr sz="1200">
              <a:solidFill>
                <a:prstClr val="black"/>
              </a:solidFill>
              <a:latin typeface="Tahoma"/>
              <a:cs typeface="Tahoma"/>
            </a:endParaRPr>
          </a:p>
        </p:txBody>
      </p:sp>
      <p:sp>
        <p:nvSpPr>
          <p:cNvPr id="16" name="object 16"/>
          <p:cNvSpPr txBox="1"/>
          <p:nvPr/>
        </p:nvSpPr>
        <p:spPr>
          <a:xfrm>
            <a:off x="8118475" y="3256279"/>
            <a:ext cx="31877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11</a:t>
            </a:r>
            <a:r>
              <a:rPr sz="1200" spc="-35" dirty="0">
                <a:solidFill>
                  <a:prstClr val="black"/>
                </a:solidFill>
                <a:latin typeface="Tahoma"/>
                <a:cs typeface="Tahoma"/>
              </a:rPr>
              <a:t>,</a:t>
            </a:r>
            <a:r>
              <a:rPr sz="1200" dirty="0">
                <a:solidFill>
                  <a:prstClr val="black"/>
                </a:solidFill>
                <a:latin typeface="Tahoma"/>
                <a:cs typeface="Tahoma"/>
              </a:rPr>
              <a:t>7</a:t>
            </a:r>
            <a:endParaRPr sz="1200">
              <a:solidFill>
                <a:prstClr val="black"/>
              </a:solidFill>
              <a:latin typeface="Tahoma"/>
              <a:cs typeface="Tahoma"/>
            </a:endParaRPr>
          </a:p>
        </p:txBody>
      </p:sp>
      <p:sp>
        <p:nvSpPr>
          <p:cNvPr id="17" name="object 17"/>
          <p:cNvSpPr/>
          <p:nvPr/>
        </p:nvSpPr>
        <p:spPr>
          <a:xfrm>
            <a:off x="652272" y="3680459"/>
            <a:ext cx="129539" cy="152400"/>
          </a:xfrm>
          <a:custGeom>
            <a:avLst/>
            <a:gdLst/>
            <a:ahLst/>
            <a:cxnLst/>
            <a:rect l="l" t="t" r="r" b="b"/>
            <a:pathLst>
              <a:path w="129540" h="152400">
                <a:moveTo>
                  <a:pt x="0" y="0"/>
                </a:moveTo>
                <a:lnTo>
                  <a:pt x="0" y="152400"/>
                </a:lnTo>
                <a:lnTo>
                  <a:pt x="129540" y="76200"/>
                </a:lnTo>
                <a:lnTo>
                  <a:pt x="0" y="0"/>
                </a:lnTo>
                <a:close/>
              </a:path>
            </a:pathLst>
          </a:custGeom>
          <a:solidFill>
            <a:srgbClr val="000000"/>
          </a:solidFill>
        </p:spPr>
        <p:txBody>
          <a:bodyPr wrap="square" lIns="0" tIns="0" rIns="0" bIns="0" rtlCol="0"/>
          <a:lstStyle/>
          <a:p>
            <a:endParaRPr>
              <a:solidFill>
                <a:prstClr val="black"/>
              </a:solidFill>
            </a:endParaRPr>
          </a:p>
        </p:txBody>
      </p:sp>
      <p:sp>
        <p:nvSpPr>
          <p:cNvPr id="18" name="object 18"/>
          <p:cNvSpPr/>
          <p:nvPr/>
        </p:nvSpPr>
        <p:spPr>
          <a:xfrm>
            <a:off x="6056376" y="3756659"/>
            <a:ext cx="2611755" cy="0"/>
          </a:xfrm>
          <a:custGeom>
            <a:avLst/>
            <a:gdLst/>
            <a:ahLst/>
            <a:cxnLst/>
            <a:rect l="l" t="t" r="r" b="b"/>
            <a:pathLst>
              <a:path w="2611754">
                <a:moveTo>
                  <a:pt x="2611501" y="0"/>
                </a:moveTo>
                <a:lnTo>
                  <a:pt x="0" y="0"/>
                </a:lnTo>
              </a:path>
            </a:pathLst>
          </a:custGeom>
          <a:ln w="9144">
            <a:solidFill>
              <a:srgbClr val="A30000"/>
            </a:solidFill>
            <a:prstDash val="sysDash"/>
          </a:ln>
        </p:spPr>
        <p:txBody>
          <a:bodyPr wrap="square" lIns="0" tIns="0" rIns="0" bIns="0" rtlCol="0"/>
          <a:lstStyle/>
          <a:p>
            <a:endParaRPr>
              <a:solidFill>
                <a:prstClr val="black"/>
              </a:solidFill>
            </a:endParaRPr>
          </a:p>
        </p:txBody>
      </p:sp>
      <p:sp>
        <p:nvSpPr>
          <p:cNvPr id="19" name="object 19"/>
          <p:cNvSpPr txBox="1"/>
          <p:nvPr/>
        </p:nvSpPr>
        <p:spPr>
          <a:xfrm>
            <a:off x="4808982" y="5346953"/>
            <a:ext cx="1525905" cy="676910"/>
          </a:xfrm>
          <a:prstGeom prst="rect">
            <a:avLst/>
          </a:prstGeom>
        </p:spPr>
        <p:txBody>
          <a:bodyPr vert="horz" wrap="square" lIns="0" tIns="63500" rIns="0" bIns="0" rtlCol="0">
            <a:spAutoFit/>
          </a:bodyPr>
          <a:lstStyle/>
          <a:p>
            <a:pPr marL="157480">
              <a:spcBef>
                <a:spcPts val="500"/>
              </a:spcBef>
            </a:pPr>
            <a:r>
              <a:rPr sz="1200" spc="-5" dirty="0">
                <a:solidFill>
                  <a:prstClr val="black"/>
                </a:solidFill>
                <a:latin typeface="Tahoma"/>
                <a:cs typeface="Tahoma"/>
              </a:rPr>
              <a:t>-19,9</a:t>
            </a:r>
            <a:endParaRPr sz="1200">
              <a:solidFill>
                <a:prstClr val="black"/>
              </a:solidFill>
              <a:latin typeface="Tahoma"/>
              <a:cs typeface="Tahoma"/>
            </a:endParaRPr>
          </a:p>
          <a:p>
            <a:pPr marL="104139" marR="5080" indent="-92075">
              <a:spcBef>
                <a:spcPts val="405"/>
              </a:spcBef>
            </a:pPr>
            <a:r>
              <a:rPr sz="1200" spc="-5" dirty="0">
                <a:solidFill>
                  <a:prstClr val="black"/>
                </a:solidFill>
                <a:latin typeface="Tahoma"/>
                <a:cs typeface="Tahoma"/>
              </a:rPr>
              <a:t>Finans </a:t>
            </a:r>
            <a:r>
              <a:rPr sz="1200" dirty="0">
                <a:solidFill>
                  <a:prstClr val="black"/>
                </a:solidFill>
                <a:latin typeface="Tahoma"/>
                <a:cs typeface="Tahoma"/>
              </a:rPr>
              <a:t>ve</a:t>
            </a:r>
            <a:r>
              <a:rPr sz="1200" spc="-254" dirty="0">
                <a:solidFill>
                  <a:prstClr val="black"/>
                </a:solidFill>
                <a:latin typeface="Tahoma"/>
                <a:cs typeface="Tahoma"/>
              </a:rPr>
              <a:t> </a:t>
            </a:r>
            <a:r>
              <a:rPr sz="1200" dirty="0">
                <a:solidFill>
                  <a:prstClr val="black"/>
                </a:solidFill>
                <a:latin typeface="Tahoma"/>
                <a:cs typeface="Tahoma"/>
              </a:rPr>
              <a:t>Gayrimenkul  </a:t>
            </a:r>
            <a:r>
              <a:rPr sz="1200" spc="-5" dirty="0">
                <a:solidFill>
                  <a:prstClr val="black"/>
                </a:solidFill>
                <a:latin typeface="Tahoma"/>
                <a:cs typeface="Tahoma"/>
              </a:rPr>
              <a:t>sigorta</a:t>
            </a:r>
            <a:endParaRPr sz="1200">
              <a:solidFill>
                <a:prstClr val="black"/>
              </a:solidFill>
              <a:latin typeface="Tahoma"/>
              <a:cs typeface="Tahoma"/>
            </a:endParaRPr>
          </a:p>
        </p:txBody>
      </p:sp>
      <p:sp>
        <p:nvSpPr>
          <p:cNvPr id="30" name="object 30"/>
          <p:cNvSpPr txBox="1"/>
          <p:nvPr/>
        </p:nvSpPr>
        <p:spPr>
          <a:xfrm>
            <a:off x="44602" y="6625345"/>
            <a:ext cx="2623820"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TÜİK, </a:t>
            </a:r>
            <a:r>
              <a:rPr sz="1200" spc="-35" dirty="0">
                <a:solidFill>
                  <a:prstClr val="black"/>
                </a:solidFill>
                <a:latin typeface="Arial"/>
                <a:cs typeface="Arial"/>
              </a:rPr>
              <a:t>TEPAV</a:t>
            </a:r>
            <a:r>
              <a:rPr sz="1200" spc="-75"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
        <p:nvSpPr>
          <p:cNvPr id="20" name="object 20"/>
          <p:cNvSpPr txBox="1"/>
          <p:nvPr/>
        </p:nvSpPr>
        <p:spPr>
          <a:xfrm>
            <a:off x="4102353" y="5632196"/>
            <a:ext cx="509270" cy="391160"/>
          </a:xfrm>
          <a:prstGeom prst="rect">
            <a:avLst/>
          </a:prstGeom>
        </p:spPr>
        <p:txBody>
          <a:bodyPr vert="horz" wrap="square" lIns="0" tIns="12700" rIns="0" bIns="0" rtlCol="0">
            <a:spAutoFit/>
          </a:bodyPr>
          <a:lstStyle/>
          <a:p>
            <a:pPr marL="20320" marR="5080" indent="-7620">
              <a:spcBef>
                <a:spcPts val="100"/>
              </a:spcBef>
            </a:pPr>
            <a:r>
              <a:rPr sz="1200" spc="-5" dirty="0">
                <a:solidFill>
                  <a:prstClr val="black"/>
                </a:solidFill>
                <a:latin typeface="Tahoma"/>
                <a:cs typeface="Tahoma"/>
              </a:rPr>
              <a:t>Bilgi</a:t>
            </a:r>
            <a:r>
              <a:rPr sz="1200" spc="-75" dirty="0">
                <a:solidFill>
                  <a:prstClr val="black"/>
                </a:solidFill>
                <a:latin typeface="Tahoma"/>
                <a:cs typeface="Tahoma"/>
              </a:rPr>
              <a:t> </a:t>
            </a:r>
            <a:r>
              <a:rPr sz="1200" spc="-5" dirty="0">
                <a:solidFill>
                  <a:prstClr val="black"/>
                </a:solidFill>
                <a:latin typeface="Tahoma"/>
                <a:cs typeface="Tahoma"/>
              </a:rPr>
              <a:t>ve  il</a:t>
            </a:r>
            <a:r>
              <a:rPr sz="1200" dirty="0">
                <a:solidFill>
                  <a:prstClr val="black"/>
                </a:solidFill>
                <a:latin typeface="Tahoma"/>
                <a:cs typeface="Tahoma"/>
              </a:rPr>
              <a:t>e</a:t>
            </a:r>
            <a:r>
              <a:rPr sz="1200" spc="-10" dirty="0">
                <a:solidFill>
                  <a:prstClr val="black"/>
                </a:solidFill>
                <a:latin typeface="Tahoma"/>
                <a:cs typeface="Tahoma"/>
              </a:rPr>
              <a:t>t</a:t>
            </a:r>
            <a:r>
              <a:rPr sz="1200" dirty="0">
                <a:solidFill>
                  <a:prstClr val="black"/>
                </a:solidFill>
                <a:latin typeface="Tahoma"/>
                <a:cs typeface="Tahoma"/>
              </a:rPr>
              <a:t>i</a:t>
            </a:r>
            <a:r>
              <a:rPr sz="1200" spc="5" dirty="0">
                <a:solidFill>
                  <a:prstClr val="black"/>
                </a:solidFill>
                <a:latin typeface="Tahoma"/>
                <a:cs typeface="Tahoma"/>
              </a:rPr>
              <a:t>ş</a:t>
            </a:r>
            <a:r>
              <a:rPr sz="1200" spc="-5" dirty="0">
                <a:solidFill>
                  <a:prstClr val="black"/>
                </a:solidFill>
                <a:latin typeface="Tahoma"/>
                <a:cs typeface="Tahoma"/>
              </a:rPr>
              <a:t>im</a:t>
            </a:r>
            <a:endParaRPr sz="1200">
              <a:solidFill>
                <a:prstClr val="black"/>
              </a:solidFill>
              <a:latin typeface="Tahoma"/>
              <a:cs typeface="Tahoma"/>
            </a:endParaRPr>
          </a:p>
        </p:txBody>
      </p:sp>
      <p:sp>
        <p:nvSpPr>
          <p:cNvPr id="21" name="object 21"/>
          <p:cNvSpPr txBox="1"/>
          <p:nvPr/>
        </p:nvSpPr>
        <p:spPr>
          <a:xfrm>
            <a:off x="8014843" y="5632196"/>
            <a:ext cx="473075" cy="391160"/>
          </a:xfrm>
          <a:prstGeom prst="rect">
            <a:avLst/>
          </a:prstGeom>
        </p:spPr>
        <p:txBody>
          <a:bodyPr vert="horz" wrap="square" lIns="0" tIns="12700" rIns="0" bIns="0" rtlCol="0">
            <a:spAutoFit/>
          </a:bodyPr>
          <a:lstStyle/>
          <a:p>
            <a:pPr marL="12700" marR="5080" indent="68580">
              <a:spcBef>
                <a:spcPts val="100"/>
              </a:spcBef>
            </a:pPr>
            <a:r>
              <a:rPr sz="1200" spc="-5" dirty="0">
                <a:solidFill>
                  <a:prstClr val="black"/>
                </a:solidFill>
                <a:latin typeface="Tahoma"/>
                <a:cs typeface="Tahoma"/>
              </a:rPr>
              <a:t>Diğer  </a:t>
            </a:r>
            <a:r>
              <a:rPr sz="1200" dirty="0">
                <a:solidFill>
                  <a:prstClr val="black"/>
                </a:solidFill>
                <a:latin typeface="Tahoma"/>
                <a:cs typeface="Tahoma"/>
              </a:rPr>
              <a:t>hizmet</a:t>
            </a:r>
            <a:endParaRPr sz="1200">
              <a:solidFill>
                <a:prstClr val="black"/>
              </a:solidFill>
              <a:latin typeface="Tahoma"/>
              <a:cs typeface="Tahoma"/>
            </a:endParaRPr>
          </a:p>
        </p:txBody>
      </p:sp>
      <p:sp>
        <p:nvSpPr>
          <p:cNvPr id="22" name="object 22"/>
          <p:cNvSpPr txBox="1"/>
          <p:nvPr/>
        </p:nvSpPr>
        <p:spPr>
          <a:xfrm>
            <a:off x="827024" y="5632196"/>
            <a:ext cx="790575" cy="574675"/>
          </a:xfrm>
          <a:prstGeom prst="rect">
            <a:avLst/>
          </a:prstGeom>
        </p:spPr>
        <p:txBody>
          <a:bodyPr vert="horz" wrap="square" lIns="0" tIns="12700" rIns="0" bIns="0" rtlCol="0">
            <a:spAutoFit/>
          </a:bodyPr>
          <a:lstStyle/>
          <a:p>
            <a:pPr marL="12700" marR="5080" indent="-1905" algn="ctr">
              <a:spcBef>
                <a:spcPts val="100"/>
              </a:spcBef>
            </a:pPr>
            <a:r>
              <a:rPr sz="1200" spc="-10" dirty="0">
                <a:solidFill>
                  <a:prstClr val="black"/>
                </a:solidFill>
                <a:latin typeface="Tahoma"/>
                <a:cs typeface="Tahoma"/>
              </a:rPr>
              <a:t>Tarım,  </a:t>
            </a:r>
            <a:r>
              <a:rPr sz="1200" spc="-5" dirty="0">
                <a:solidFill>
                  <a:prstClr val="black"/>
                </a:solidFill>
                <a:latin typeface="Tahoma"/>
                <a:cs typeface="Tahoma"/>
              </a:rPr>
              <a:t>ormancılık  ve</a:t>
            </a:r>
            <a:r>
              <a:rPr sz="1200" spc="-50" dirty="0">
                <a:solidFill>
                  <a:prstClr val="black"/>
                </a:solidFill>
                <a:latin typeface="Tahoma"/>
                <a:cs typeface="Tahoma"/>
              </a:rPr>
              <a:t> </a:t>
            </a:r>
            <a:r>
              <a:rPr sz="1200" spc="-5" dirty="0">
                <a:solidFill>
                  <a:prstClr val="black"/>
                </a:solidFill>
                <a:latin typeface="Tahoma"/>
                <a:cs typeface="Tahoma"/>
              </a:rPr>
              <a:t>balıkçılık</a:t>
            </a:r>
            <a:endParaRPr sz="1200">
              <a:solidFill>
                <a:prstClr val="black"/>
              </a:solidFill>
              <a:latin typeface="Tahoma"/>
              <a:cs typeface="Tahoma"/>
            </a:endParaRPr>
          </a:p>
        </p:txBody>
      </p:sp>
      <p:sp>
        <p:nvSpPr>
          <p:cNvPr id="23" name="object 23"/>
          <p:cNvSpPr txBox="1"/>
          <p:nvPr/>
        </p:nvSpPr>
        <p:spPr>
          <a:xfrm>
            <a:off x="6425310" y="5632196"/>
            <a:ext cx="565150" cy="757555"/>
          </a:xfrm>
          <a:prstGeom prst="rect">
            <a:avLst/>
          </a:prstGeom>
        </p:spPr>
        <p:txBody>
          <a:bodyPr vert="horz" wrap="square" lIns="0" tIns="12700" rIns="0" bIns="0" rtlCol="0">
            <a:spAutoFit/>
          </a:bodyPr>
          <a:lstStyle/>
          <a:p>
            <a:pPr marL="33655" marR="5080" indent="-21590">
              <a:spcBef>
                <a:spcPts val="100"/>
              </a:spcBef>
            </a:pPr>
            <a:r>
              <a:rPr sz="1200" dirty="0">
                <a:solidFill>
                  <a:prstClr val="black"/>
                </a:solidFill>
                <a:latin typeface="Tahoma"/>
                <a:cs typeface="Tahoma"/>
              </a:rPr>
              <a:t>Me</a:t>
            </a:r>
            <a:r>
              <a:rPr sz="1200" spc="5" dirty="0">
                <a:solidFill>
                  <a:prstClr val="black"/>
                </a:solidFill>
                <a:latin typeface="Tahoma"/>
                <a:cs typeface="Tahoma"/>
              </a:rPr>
              <a:t>s</a:t>
            </a:r>
            <a:r>
              <a:rPr sz="1200" dirty="0">
                <a:solidFill>
                  <a:prstClr val="black"/>
                </a:solidFill>
                <a:latin typeface="Tahoma"/>
                <a:cs typeface="Tahoma"/>
              </a:rPr>
              <a:t>l</a:t>
            </a:r>
            <a:r>
              <a:rPr sz="1200" spc="5" dirty="0">
                <a:solidFill>
                  <a:prstClr val="black"/>
                </a:solidFill>
                <a:latin typeface="Tahoma"/>
                <a:cs typeface="Tahoma"/>
              </a:rPr>
              <a:t>e</a:t>
            </a:r>
            <a:r>
              <a:rPr sz="1200" spc="-10" dirty="0">
                <a:solidFill>
                  <a:prstClr val="black"/>
                </a:solidFill>
                <a:latin typeface="Tahoma"/>
                <a:cs typeface="Tahoma"/>
              </a:rPr>
              <a:t>k</a:t>
            </a:r>
            <a:r>
              <a:rPr sz="1200" spc="-5" dirty="0">
                <a:solidFill>
                  <a:prstClr val="black"/>
                </a:solidFill>
                <a:latin typeface="Tahoma"/>
                <a:cs typeface="Tahoma"/>
              </a:rPr>
              <a:t>i,  idari ve  destek  </a:t>
            </a:r>
            <a:r>
              <a:rPr sz="1200" dirty="0">
                <a:solidFill>
                  <a:prstClr val="black"/>
                </a:solidFill>
                <a:latin typeface="Tahoma"/>
                <a:cs typeface="Tahoma"/>
              </a:rPr>
              <a:t>hizmet</a:t>
            </a:r>
            <a:endParaRPr sz="1200">
              <a:solidFill>
                <a:prstClr val="black"/>
              </a:solidFill>
              <a:latin typeface="Tahoma"/>
              <a:cs typeface="Tahoma"/>
            </a:endParaRPr>
          </a:p>
        </p:txBody>
      </p:sp>
      <p:sp>
        <p:nvSpPr>
          <p:cNvPr id="24" name="object 24"/>
          <p:cNvSpPr txBox="1"/>
          <p:nvPr/>
        </p:nvSpPr>
        <p:spPr>
          <a:xfrm>
            <a:off x="1751202" y="5632196"/>
            <a:ext cx="46545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S</a:t>
            </a:r>
            <a:r>
              <a:rPr sz="1200" spc="-10" dirty="0">
                <a:solidFill>
                  <a:prstClr val="black"/>
                </a:solidFill>
                <a:latin typeface="Tahoma"/>
                <a:cs typeface="Tahoma"/>
              </a:rPr>
              <a:t>a</a:t>
            </a:r>
            <a:r>
              <a:rPr sz="1200" spc="-5" dirty="0">
                <a:solidFill>
                  <a:prstClr val="black"/>
                </a:solidFill>
                <a:latin typeface="Tahoma"/>
                <a:cs typeface="Tahoma"/>
              </a:rPr>
              <a:t>n</a:t>
            </a:r>
            <a:r>
              <a:rPr sz="1200" spc="-10" dirty="0">
                <a:solidFill>
                  <a:prstClr val="black"/>
                </a:solidFill>
                <a:latin typeface="Tahoma"/>
                <a:cs typeface="Tahoma"/>
              </a:rPr>
              <a:t>ayi</a:t>
            </a:r>
            <a:endParaRPr sz="1200">
              <a:solidFill>
                <a:prstClr val="black"/>
              </a:solidFill>
              <a:latin typeface="Tahoma"/>
              <a:cs typeface="Tahoma"/>
            </a:endParaRPr>
          </a:p>
        </p:txBody>
      </p:sp>
      <p:sp>
        <p:nvSpPr>
          <p:cNvPr id="25" name="object 25"/>
          <p:cNvSpPr txBox="1"/>
          <p:nvPr/>
        </p:nvSpPr>
        <p:spPr>
          <a:xfrm>
            <a:off x="2543301" y="5632196"/>
            <a:ext cx="445134"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İn</a:t>
            </a:r>
            <a:r>
              <a:rPr sz="1200" dirty="0">
                <a:solidFill>
                  <a:prstClr val="black"/>
                </a:solidFill>
                <a:latin typeface="Tahoma"/>
                <a:cs typeface="Tahoma"/>
              </a:rPr>
              <a:t>ş</a:t>
            </a:r>
            <a:r>
              <a:rPr sz="1200" spc="-10" dirty="0">
                <a:solidFill>
                  <a:prstClr val="black"/>
                </a:solidFill>
                <a:latin typeface="Tahoma"/>
                <a:cs typeface="Tahoma"/>
              </a:rPr>
              <a:t>aa</a:t>
            </a:r>
            <a:r>
              <a:rPr sz="1200" dirty="0">
                <a:solidFill>
                  <a:prstClr val="black"/>
                </a:solidFill>
                <a:latin typeface="Tahoma"/>
                <a:cs typeface="Tahoma"/>
              </a:rPr>
              <a:t>t</a:t>
            </a:r>
            <a:endParaRPr sz="1200">
              <a:solidFill>
                <a:prstClr val="black"/>
              </a:solidFill>
              <a:latin typeface="Tahoma"/>
              <a:cs typeface="Tahoma"/>
            </a:endParaRPr>
          </a:p>
        </p:txBody>
      </p:sp>
      <p:sp>
        <p:nvSpPr>
          <p:cNvPr id="26" name="object 26"/>
          <p:cNvSpPr txBox="1"/>
          <p:nvPr/>
        </p:nvSpPr>
        <p:spPr>
          <a:xfrm>
            <a:off x="3218179" y="5632196"/>
            <a:ext cx="66103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Hizmetler</a:t>
            </a:r>
            <a:endParaRPr sz="1200">
              <a:solidFill>
                <a:prstClr val="black"/>
              </a:solidFill>
              <a:latin typeface="Tahoma"/>
              <a:cs typeface="Tahoma"/>
            </a:endParaRPr>
          </a:p>
        </p:txBody>
      </p:sp>
      <p:sp>
        <p:nvSpPr>
          <p:cNvPr id="27" name="object 27"/>
          <p:cNvSpPr txBox="1"/>
          <p:nvPr/>
        </p:nvSpPr>
        <p:spPr>
          <a:xfrm>
            <a:off x="7171690" y="5632196"/>
            <a:ext cx="644525" cy="940435"/>
          </a:xfrm>
          <a:prstGeom prst="rect">
            <a:avLst/>
          </a:prstGeom>
        </p:spPr>
        <p:txBody>
          <a:bodyPr vert="horz" wrap="square" lIns="0" tIns="12700" rIns="0" bIns="0" rtlCol="0">
            <a:spAutoFit/>
          </a:bodyPr>
          <a:lstStyle/>
          <a:p>
            <a:pPr marL="12700" marR="5080" indent="-1905" algn="ctr">
              <a:spcBef>
                <a:spcPts val="100"/>
              </a:spcBef>
            </a:pPr>
            <a:r>
              <a:rPr sz="1200" spc="-5" dirty="0">
                <a:solidFill>
                  <a:prstClr val="black"/>
                </a:solidFill>
                <a:latin typeface="Tahoma"/>
                <a:cs typeface="Tahoma"/>
              </a:rPr>
              <a:t>Kamu  yön</a:t>
            </a:r>
            <a:r>
              <a:rPr sz="1200" dirty="0">
                <a:solidFill>
                  <a:prstClr val="black"/>
                </a:solidFill>
                <a:latin typeface="Tahoma"/>
                <a:cs typeface="Tahoma"/>
              </a:rPr>
              <a:t>e</a:t>
            </a:r>
            <a:r>
              <a:rPr sz="1200" spc="-10" dirty="0">
                <a:solidFill>
                  <a:prstClr val="black"/>
                </a:solidFill>
                <a:latin typeface="Tahoma"/>
                <a:cs typeface="Tahoma"/>
              </a:rPr>
              <a:t>t</a:t>
            </a:r>
            <a:r>
              <a:rPr sz="1200" spc="-5" dirty="0">
                <a:solidFill>
                  <a:prstClr val="black"/>
                </a:solidFill>
                <a:latin typeface="Tahoma"/>
                <a:cs typeface="Tahoma"/>
              </a:rPr>
              <a:t>imi,  eğitim,  insan  sağlığı</a:t>
            </a:r>
            <a:endParaRPr sz="1200">
              <a:solidFill>
                <a:prstClr val="black"/>
              </a:solidFill>
              <a:latin typeface="Tahoma"/>
              <a:cs typeface="Tahoma"/>
            </a:endParaRPr>
          </a:p>
        </p:txBody>
      </p:sp>
      <p:sp>
        <p:nvSpPr>
          <p:cNvPr id="28" name="object 28"/>
          <p:cNvSpPr txBox="1"/>
          <p:nvPr/>
        </p:nvSpPr>
        <p:spPr>
          <a:xfrm>
            <a:off x="87274" y="3559809"/>
            <a:ext cx="5755005" cy="391160"/>
          </a:xfrm>
          <a:prstGeom prst="rect">
            <a:avLst/>
          </a:prstGeom>
        </p:spPr>
        <p:txBody>
          <a:bodyPr vert="horz" wrap="square" lIns="0" tIns="12700" rIns="0" bIns="0" rtlCol="0">
            <a:spAutoFit/>
          </a:bodyPr>
          <a:lstStyle/>
          <a:p>
            <a:pPr marL="12700">
              <a:spcBef>
                <a:spcPts val="100"/>
              </a:spcBef>
              <a:tabLst>
                <a:tab pos="744220" algn="l"/>
                <a:tab pos="5741670" algn="l"/>
              </a:tabLst>
            </a:pPr>
            <a:r>
              <a:rPr sz="1200" b="1" spc="-5" dirty="0">
                <a:solidFill>
                  <a:srgbClr val="C00000"/>
                </a:solidFill>
                <a:latin typeface="Tahoma"/>
                <a:cs typeface="Tahoma"/>
              </a:rPr>
              <a:t>GSYİH	</a:t>
            </a:r>
            <a:r>
              <a:rPr sz="1200" u="dash" spc="-5" dirty="0">
                <a:solidFill>
                  <a:srgbClr val="C00000"/>
                </a:solidFill>
                <a:uFill>
                  <a:solidFill>
                    <a:srgbClr val="A30000"/>
                  </a:solidFill>
                </a:uFill>
                <a:latin typeface="Times New Roman"/>
                <a:cs typeface="Times New Roman"/>
              </a:rPr>
              <a:t> 	</a:t>
            </a:r>
            <a:endParaRPr sz="1200">
              <a:solidFill>
                <a:prstClr val="black"/>
              </a:solidFill>
              <a:latin typeface="Times New Roman"/>
              <a:cs typeface="Times New Roman"/>
            </a:endParaRPr>
          </a:p>
          <a:p>
            <a:pPr marL="271780"/>
            <a:r>
              <a:rPr sz="1200" b="1" dirty="0">
                <a:solidFill>
                  <a:srgbClr val="C00000"/>
                </a:solidFill>
                <a:latin typeface="Tahoma"/>
                <a:cs typeface="Tahoma"/>
              </a:rPr>
              <a:t>7,4</a:t>
            </a:r>
            <a:endParaRPr sz="1200">
              <a:solidFill>
                <a:prstClr val="black"/>
              </a:solidFill>
              <a:latin typeface="Tahoma"/>
              <a:cs typeface="Tahoma"/>
            </a:endParaRPr>
          </a:p>
        </p:txBody>
      </p:sp>
      <p:sp>
        <p:nvSpPr>
          <p:cNvPr id="29" name="object 29"/>
          <p:cNvSpPr txBox="1"/>
          <p:nvPr/>
        </p:nvSpPr>
        <p:spPr>
          <a:xfrm>
            <a:off x="8385809" y="147015"/>
            <a:ext cx="559435"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80" dirty="0">
                <a:solidFill>
                  <a:srgbClr val="CADDEB"/>
                </a:solidFill>
                <a:latin typeface="Tahoma"/>
                <a:cs typeface="Tahoma"/>
              </a:rPr>
              <a:t> </a:t>
            </a:r>
            <a:r>
              <a:rPr sz="1400" dirty="0">
                <a:solidFill>
                  <a:srgbClr val="CADDEB"/>
                </a:solidFill>
                <a:latin typeface="Tahoma"/>
                <a:cs typeface="Tahoma"/>
              </a:rPr>
              <a:t>5</a:t>
            </a:r>
            <a:endParaRPr sz="1400">
              <a:solidFill>
                <a:prstClr val="black"/>
              </a:solidFill>
              <a:latin typeface="Tahoma"/>
              <a:cs typeface="Tahoma"/>
            </a:endParaRPr>
          </a:p>
        </p:txBody>
      </p:sp>
    </p:spTree>
    <p:extLst>
      <p:ext uri="{BB962C8B-B14F-4D97-AF65-F5344CB8AC3E}">
        <p14:creationId xmlns:p14="http://schemas.microsoft.com/office/powerpoint/2010/main" val="3390559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798320"/>
            <a:ext cx="9144000" cy="323215"/>
          </a:xfrm>
          <a:custGeom>
            <a:avLst/>
            <a:gdLst/>
            <a:ahLst/>
            <a:cxnLst/>
            <a:rect l="l" t="t" r="r" b="b"/>
            <a:pathLst>
              <a:path w="9144000" h="323214">
                <a:moveTo>
                  <a:pt x="0" y="0"/>
                </a:moveTo>
                <a:lnTo>
                  <a:pt x="0" y="323088"/>
                </a:lnTo>
                <a:lnTo>
                  <a:pt x="9143999" y="323088"/>
                </a:lnTo>
                <a:lnTo>
                  <a:pt x="9143999" y="0"/>
                </a:lnTo>
                <a:lnTo>
                  <a:pt x="0" y="0"/>
                </a:lnTo>
                <a:close/>
              </a:path>
            </a:pathLst>
          </a:custGeom>
          <a:solidFill>
            <a:srgbClr val="001F5F"/>
          </a:solidFill>
        </p:spPr>
        <p:txBody>
          <a:bodyPr wrap="square" lIns="0" tIns="0" rIns="0" bIns="0" rtlCol="0"/>
          <a:lstStyle/>
          <a:p>
            <a:endParaRPr>
              <a:solidFill>
                <a:prstClr val="black"/>
              </a:solidFill>
            </a:endParaRPr>
          </a:p>
        </p:txBody>
      </p:sp>
      <p:sp>
        <p:nvSpPr>
          <p:cNvPr id="3" name="object 3"/>
          <p:cNvSpPr txBox="1"/>
          <p:nvPr/>
        </p:nvSpPr>
        <p:spPr>
          <a:xfrm>
            <a:off x="67767" y="1828876"/>
            <a:ext cx="8975090" cy="254635"/>
          </a:xfrm>
          <a:prstGeom prst="rect">
            <a:avLst/>
          </a:prstGeom>
        </p:spPr>
        <p:txBody>
          <a:bodyPr vert="horz" wrap="square" lIns="0" tIns="12700" rIns="0" bIns="0" rtlCol="0">
            <a:spAutoFit/>
          </a:bodyPr>
          <a:lstStyle/>
          <a:p>
            <a:pPr marL="12700">
              <a:spcBef>
                <a:spcPts val="100"/>
              </a:spcBef>
            </a:pPr>
            <a:r>
              <a:rPr sz="1500" spc="-5" dirty="0">
                <a:solidFill>
                  <a:srgbClr val="FFFFFF"/>
                </a:solidFill>
                <a:latin typeface="Tahoma"/>
                <a:cs typeface="Tahoma"/>
              </a:rPr>
              <a:t>GSYİH harcama yöntemiyle bileşenler </a:t>
            </a:r>
            <a:r>
              <a:rPr sz="1500" dirty="0">
                <a:solidFill>
                  <a:srgbClr val="FFFFFF"/>
                </a:solidFill>
                <a:latin typeface="Tahoma"/>
                <a:cs typeface="Tahoma"/>
              </a:rPr>
              <a:t>(bir </a:t>
            </a:r>
            <a:r>
              <a:rPr sz="1500" spc="-5" dirty="0">
                <a:solidFill>
                  <a:srgbClr val="FFFFFF"/>
                </a:solidFill>
                <a:latin typeface="Tahoma"/>
                <a:cs typeface="Tahoma"/>
              </a:rPr>
              <a:t>önceki yılın aynı çeyreğine göre </a:t>
            </a:r>
            <a:r>
              <a:rPr sz="1500" dirty="0">
                <a:solidFill>
                  <a:srgbClr val="FFFFFF"/>
                </a:solidFill>
                <a:latin typeface="Tahoma"/>
                <a:cs typeface="Tahoma"/>
              </a:rPr>
              <a:t>değişim, %) </a:t>
            </a:r>
            <a:r>
              <a:rPr sz="1500" spc="-5" dirty="0">
                <a:solidFill>
                  <a:srgbClr val="FFFFFF"/>
                </a:solidFill>
                <a:latin typeface="Tahoma"/>
                <a:cs typeface="Tahoma"/>
              </a:rPr>
              <a:t>2020 </a:t>
            </a:r>
            <a:r>
              <a:rPr sz="1500" dirty="0">
                <a:solidFill>
                  <a:srgbClr val="FFFFFF"/>
                </a:solidFill>
                <a:latin typeface="Tahoma"/>
                <a:cs typeface="Tahoma"/>
              </a:rPr>
              <a:t>Ç1 – </a:t>
            </a:r>
            <a:r>
              <a:rPr sz="1500" spc="-5" dirty="0">
                <a:solidFill>
                  <a:srgbClr val="FFFFFF"/>
                </a:solidFill>
                <a:latin typeface="Tahoma"/>
                <a:cs typeface="Tahoma"/>
              </a:rPr>
              <a:t>2021</a:t>
            </a:r>
            <a:r>
              <a:rPr sz="1500" spc="85" dirty="0">
                <a:solidFill>
                  <a:srgbClr val="FFFFFF"/>
                </a:solidFill>
                <a:latin typeface="Tahoma"/>
                <a:cs typeface="Tahoma"/>
              </a:rPr>
              <a:t> </a:t>
            </a:r>
            <a:r>
              <a:rPr sz="1500" dirty="0">
                <a:solidFill>
                  <a:srgbClr val="FFFFFF"/>
                </a:solidFill>
                <a:latin typeface="Tahoma"/>
                <a:cs typeface="Tahoma"/>
              </a:rPr>
              <a:t>Ç3</a:t>
            </a:r>
            <a:endParaRPr sz="1500">
              <a:solidFill>
                <a:prstClr val="black"/>
              </a:solidFill>
              <a:latin typeface="Tahoma"/>
              <a:cs typeface="Tahoma"/>
            </a:endParaRPr>
          </a:p>
        </p:txBody>
      </p:sp>
      <p:grpSp>
        <p:nvGrpSpPr>
          <p:cNvPr id="4" name="object 4"/>
          <p:cNvGrpSpPr/>
          <p:nvPr/>
        </p:nvGrpSpPr>
        <p:grpSpPr>
          <a:xfrm>
            <a:off x="731519" y="2558795"/>
            <a:ext cx="7990840" cy="2613660"/>
            <a:chOff x="731519" y="2558795"/>
            <a:chExt cx="7990840" cy="2613660"/>
          </a:xfrm>
        </p:grpSpPr>
        <p:sp>
          <p:nvSpPr>
            <p:cNvPr id="5" name="object 5"/>
            <p:cNvSpPr/>
            <p:nvPr/>
          </p:nvSpPr>
          <p:spPr>
            <a:xfrm>
              <a:off x="868679" y="4192523"/>
              <a:ext cx="195580" cy="106680"/>
            </a:xfrm>
            <a:custGeom>
              <a:avLst/>
              <a:gdLst/>
              <a:ahLst/>
              <a:cxnLst/>
              <a:rect l="l" t="t" r="r" b="b"/>
              <a:pathLst>
                <a:path w="195580" h="106679">
                  <a:moveTo>
                    <a:pt x="195072" y="0"/>
                  </a:moveTo>
                  <a:lnTo>
                    <a:pt x="0" y="0"/>
                  </a:lnTo>
                  <a:lnTo>
                    <a:pt x="0" y="106680"/>
                  </a:lnTo>
                  <a:lnTo>
                    <a:pt x="195072" y="106680"/>
                  </a:lnTo>
                  <a:lnTo>
                    <a:pt x="195072" y="0"/>
                  </a:lnTo>
                  <a:close/>
                </a:path>
              </a:pathLst>
            </a:custGeom>
            <a:solidFill>
              <a:srgbClr val="A80000"/>
            </a:solidFill>
          </p:spPr>
          <p:txBody>
            <a:bodyPr wrap="square" lIns="0" tIns="0" rIns="0" bIns="0" rtlCol="0"/>
            <a:lstStyle/>
            <a:p>
              <a:endParaRPr>
                <a:solidFill>
                  <a:prstClr val="black"/>
                </a:solidFill>
              </a:endParaRPr>
            </a:p>
          </p:txBody>
        </p:sp>
        <p:sp>
          <p:nvSpPr>
            <p:cNvPr id="6" name="object 6"/>
            <p:cNvSpPr/>
            <p:nvPr/>
          </p:nvSpPr>
          <p:spPr>
            <a:xfrm>
              <a:off x="1063751" y="4236719"/>
              <a:ext cx="195580" cy="62865"/>
            </a:xfrm>
            <a:custGeom>
              <a:avLst/>
              <a:gdLst/>
              <a:ahLst/>
              <a:cxnLst/>
              <a:rect l="l" t="t" r="r" b="b"/>
              <a:pathLst>
                <a:path w="195580" h="62864">
                  <a:moveTo>
                    <a:pt x="195072" y="0"/>
                  </a:moveTo>
                  <a:lnTo>
                    <a:pt x="0" y="0"/>
                  </a:lnTo>
                  <a:lnTo>
                    <a:pt x="0" y="62483"/>
                  </a:lnTo>
                  <a:lnTo>
                    <a:pt x="195072" y="62483"/>
                  </a:lnTo>
                  <a:lnTo>
                    <a:pt x="195072" y="0"/>
                  </a:lnTo>
                  <a:close/>
                </a:path>
              </a:pathLst>
            </a:custGeom>
            <a:solidFill>
              <a:srgbClr val="001F5F"/>
            </a:solidFill>
          </p:spPr>
          <p:txBody>
            <a:bodyPr wrap="square" lIns="0" tIns="0" rIns="0" bIns="0" rtlCol="0"/>
            <a:lstStyle/>
            <a:p>
              <a:endParaRPr>
                <a:solidFill>
                  <a:prstClr val="black"/>
                </a:solidFill>
              </a:endParaRPr>
            </a:p>
          </p:txBody>
        </p:sp>
        <p:sp>
          <p:nvSpPr>
            <p:cNvPr id="7" name="object 7"/>
            <p:cNvSpPr/>
            <p:nvPr/>
          </p:nvSpPr>
          <p:spPr>
            <a:xfrm>
              <a:off x="1063751" y="4236719"/>
              <a:ext cx="195580" cy="62865"/>
            </a:xfrm>
            <a:custGeom>
              <a:avLst/>
              <a:gdLst/>
              <a:ahLst/>
              <a:cxnLst/>
              <a:rect l="l" t="t" r="r" b="b"/>
              <a:pathLst>
                <a:path w="195580" h="62864">
                  <a:moveTo>
                    <a:pt x="0" y="62483"/>
                  </a:moveTo>
                  <a:lnTo>
                    <a:pt x="195072" y="62483"/>
                  </a:lnTo>
                  <a:lnTo>
                    <a:pt x="195072" y="0"/>
                  </a:lnTo>
                  <a:lnTo>
                    <a:pt x="0" y="0"/>
                  </a:lnTo>
                  <a:lnTo>
                    <a:pt x="0" y="62483"/>
                  </a:lnTo>
                  <a:close/>
                </a:path>
              </a:pathLst>
            </a:custGeom>
            <a:ln w="6096">
              <a:solidFill>
                <a:srgbClr val="FFFFFF"/>
              </a:solidFill>
            </a:ln>
          </p:spPr>
          <p:txBody>
            <a:bodyPr wrap="square" lIns="0" tIns="0" rIns="0" bIns="0" rtlCol="0"/>
            <a:lstStyle/>
            <a:p>
              <a:endParaRPr>
                <a:solidFill>
                  <a:prstClr val="black"/>
                </a:solidFill>
              </a:endParaRPr>
            </a:p>
          </p:txBody>
        </p:sp>
        <p:sp>
          <p:nvSpPr>
            <p:cNvPr id="8" name="object 8"/>
            <p:cNvSpPr/>
            <p:nvPr/>
          </p:nvSpPr>
          <p:spPr>
            <a:xfrm>
              <a:off x="1258823" y="4299204"/>
              <a:ext cx="196850" cy="12700"/>
            </a:xfrm>
            <a:custGeom>
              <a:avLst/>
              <a:gdLst/>
              <a:ahLst/>
              <a:cxnLst/>
              <a:rect l="l" t="t" r="r" b="b"/>
              <a:pathLst>
                <a:path w="196850" h="12700">
                  <a:moveTo>
                    <a:pt x="196596" y="0"/>
                  </a:moveTo>
                  <a:lnTo>
                    <a:pt x="0" y="0"/>
                  </a:lnTo>
                  <a:lnTo>
                    <a:pt x="0" y="12191"/>
                  </a:lnTo>
                  <a:lnTo>
                    <a:pt x="196596" y="12191"/>
                  </a:lnTo>
                  <a:lnTo>
                    <a:pt x="196596" y="0"/>
                  </a:lnTo>
                  <a:close/>
                </a:path>
              </a:pathLst>
            </a:custGeom>
            <a:solidFill>
              <a:srgbClr val="808080"/>
            </a:solidFill>
          </p:spPr>
          <p:txBody>
            <a:bodyPr wrap="square" lIns="0" tIns="0" rIns="0" bIns="0" rtlCol="0"/>
            <a:lstStyle/>
            <a:p>
              <a:endParaRPr>
                <a:solidFill>
                  <a:prstClr val="black"/>
                </a:solidFill>
              </a:endParaRPr>
            </a:p>
          </p:txBody>
        </p:sp>
        <p:sp>
          <p:nvSpPr>
            <p:cNvPr id="9" name="object 9"/>
            <p:cNvSpPr/>
            <p:nvPr/>
          </p:nvSpPr>
          <p:spPr>
            <a:xfrm>
              <a:off x="1258823" y="4299204"/>
              <a:ext cx="196850" cy="12700"/>
            </a:xfrm>
            <a:custGeom>
              <a:avLst/>
              <a:gdLst/>
              <a:ahLst/>
              <a:cxnLst/>
              <a:rect l="l" t="t" r="r" b="b"/>
              <a:pathLst>
                <a:path w="196850" h="12700">
                  <a:moveTo>
                    <a:pt x="0" y="12191"/>
                  </a:moveTo>
                  <a:lnTo>
                    <a:pt x="196596" y="12191"/>
                  </a:lnTo>
                  <a:lnTo>
                    <a:pt x="196596" y="0"/>
                  </a:lnTo>
                  <a:lnTo>
                    <a:pt x="0" y="0"/>
                  </a:lnTo>
                  <a:lnTo>
                    <a:pt x="0" y="12191"/>
                  </a:lnTo>
                  <a:close/>
                </a:path>
              </a:pathLst>
            </a:custGeom>
            <a:ln w="6096">
              <a:solidFill>
                <a:srgbClr val="FFFFFF"/>
              </a:solidFill>
            </a:ln>
          </p:spPr>
          <p:txBody>
            <a:bodyPr wrap="square" lIns="0" tIns="0" rIns="0" bIns="0" rtlCol="0"/>
            <a:lstStyle/>
            <a:p>
              <a:endParaRPr>
                <a:solidFill>
                  <a:prstClr val="black"/>
                </a:solidFill>
              </a:endParaRPr>
            </a:p>
          </p:txBody>
        </p:sp>
        <p:sp>
          <p:nvSpPr>
            <p:cNvPr id="10" name="object 10"/>
            <p:cNvSpPr/>
            <p:nvPr/>
          </p:nvSpPr>
          <p:spPr>
            <a:xfrm>
              <a:off x="1455419" y="4299203"/>
              <a:ext cx="195580" cy="22860"/>
            </a:xfrm>
            <a:custGeom>
              <a:avLst/>
              <a:gdLst/>
              <a:ahLst/>
              <a:cxnLst/>
              <a:rect l="l" t="t" r="r" b="b"/>
              <a:pathLst>
                <a:path w="195580" h="22860">
                  <a:moveTo>
                    <a:pt x="195071" y="0"/>
                  </a:moveTo>
                  <a:lnTo>
                    <a:pt x="0" y="0"/>
                  </a:lnTo>
                  <a:lnTo>
                    <a:pt x="0" y="22860"/>
                  </a:lnTo>
                  <a:lnTo>
                    <a:pt x="195071" y="22860"/>
                  </a:lnTo>
                  <a:lnTo>
                    <a:pt x="195071" y="0"/>
                  </a:lnTo>
                  <a:close/>
                </a:path>
              </a:pathLst>
            </a:custGeom>
            <a:solidFill>
              <a:srgbClr val="00776F"/>
            </a:solidFill>
          </p:spPr>
          <p:txBody>
            <a:bodyPr wrap="square" lIns="0" tIns="0" rIns="0" bIns="0" rtlCol="0"/>
            <a:lstStyle/>
            <a:p>
              <a:endParaRPr>
                <a:solidFill>
                  <a:prstClr val="black"/>
                </a:solidFill>
              </a:endParaRPr>
            </a:p>
          </p:txBody>
        </p:sp>
        <p:sp>
          <p:nvSpPr>
            <p:cNvPr id="11" name="object 11"/>
            <p:cNvSpPr/>
            <p:nvPr/>
          </p:nvSpPr>
          <p:spPr>
            <a:xfrm>
              <a:off x="1455419" y="4299203"/>
              <a:ext cx="195580" cy="22860"/>
            </a:xfrm>
            <a:custGeom>
              <a:avLst/>
              <a:gdLst/>
              <a:ahLst/>
              <a:cxnLst/>
              <a:rect l="l" t="t" r="r" b="b"/>
              <a:pathLst>
                <a:path w="195580" h="22860">
                  <a:moveTo>
                    <a:pt x="0" y="22860"/>
                  </a:moveTo>
                  <a:lnTo>
                    <a:pt x="195071" y="22860"/>
                  </a:lnTo>
                  <a:lnTo>
                    <a:pt x="195071" y="0"/>
                  </a:lnTo>
                  <a:lnTo>
                    <a:pt x="0" y="0"/>
                  </a:lnTo>
                  <a:lnTo>
                    <a:pt x="0" y="22860"/>
                  </a:lnTo>
                  <a:close/>
                </a:path>
              </a:pathLst>
            </a:custGeom>
            <a:ln w="6096">
              <a:solidFill>
                <a:srgbClr val="FFFFFF"/>
              </a:solidFill>
            </a:ln>
          </p:spPr>
          <p:txBody>
            <a:bodyPr wrap="square" lIns="0" tIns="0" rIns="0" bIns="0" rtlCol="0"/>
            <a:lstStyle/>
            <a:p>
              <a:endParaRPr>
                <a:solidFill>
                  <a:prstClr val="black"/>
                </a:solidFill>
              </a:endParaRPr>
            </a:p>
          </p:txBody>
        </p:sp>
        <p:sp>
          <p:nvSpPr>
            <p:cNvPr id="12" name="object 12"/>
            <p:cNvSpPr/>
            <p:nvPr/>
          </p:nvSpPr>
          <p:spPr>
            <a:xfrm>
              <a:off x="1650491" y="3829811"/>
              <a:ext cx="195580" cy="469900"/>
            </a:xfrm>
            <a:custGeom>
              <a:avLst/>
              <a:gdLst/>
              <a:ahLst/>
              <a:cxnLst/>
              <a:rect l="l" t="t" r="r" b="b"/>
              <a:pathLst>
                <a:path w="195580" h="469900">
                  <a:moveTo>
                    <a:pt x="195071" y="0"/>
                  </a:moveTo>
                  <a:lnTo>
                    <a:pt x="0" y="0"/>
                  </a:lnTo>
                  <a:lnTo>
                    <a:pt x="0" y="469392"/>
                  </a:lnTo>
                  <a:lnTo>
                    <a:pt x="195071" y="469392"/>
                  </a:lnTo>
                  <a:lnTo>
                    <a:pt x="195071" y="0"/>
                  </a:lnTo>
                  <a:close/>
                </a:path>
              </a:pathLst>
            </a:custGeom>
            <a:solidFill>
              <a:srgbClr val="D5580D"/>
            </a:solidFill>
          </p:spPr>
          <p:txBody>
            <a:bodyPr wrap="square" lIns="0" tIns="0" rIns="0" bIns="0" rtlCol="0"/>
            <a:lstStyle/>
            <a:p>
              <a:endParaRPr>
                <a:solidFill>
                  <a:prstClr val="black"/>
                </a:solidFill>
              </a:endParaRPr>
            </a:p>
          </p:txBody>
        </p:sp>
        <p:sp>
          <p:nvSpPr>
            <p:cNvPr id="13" name="object 13"/>
            <p:cNvSpPr/>
            <p:nvPr/>
          </p:nvSpPr>
          <p:spPr>
            <a:xfrm>
              <a:off x="1650491" y="3829811"/>
              <a:ext cx="195580" cy="469900"/>
            </a:xfrm>
            <a:custGeom>
              <a:avLst/>
              <a:gdLst/>
              <a:ahLst/>
              <a:cxnLst/>
              <a:rect l="l" t="t" r="r" b="b"/>
              <a:pathLst>
                <a:path w="195580" h="469900">
                  <a:moveTo>
                    <a:pt x="0" y="469392"/>
                  </a:moveTo>
                  <a:lnTo>
                    <a:pt x="195071" y="469392"/>
                  </a:lnTo>
                  <a:lnTo>
                    <a:pt x="195071" y="0"/>
                  </a:lnTo>
                  <a:lnTo>
                    <a:pt x="0" y="0"/>
                  </a:lnTo>
                  <a:lnTo>
                    <a:pt x="0" y="469392"/>
                  </a:lnTo>
                  <a:close/>
                </a:path>
              </a:pathLst>
            </a:custGeom>
            <a:ln w="6096">
              <a:solidFill>
                <a:srgbClr val="FFFFFF"/>
              </a:solidFill>
            </a:ln>
          </p:spPr>
          <p:txBody>
            <a:bodyPr wrap="square" lIns="0" tIns="0" rIns="0" bIns="0" rtlCol="0"/>
            <a:lstStyle/>
            <a:p>
              <a:endParaRPr>
                <a:solidFill>
                  <a:prstClr val="black"/>
                </a:solidFill>
              </a:endParaRPr>
            </a:p>
          </p:txBody>
        </p:sp>
        <p:sp>
          <p:nvSpPr>
            <p:cNvPr id="14" name="object 14"/>
            <p:cNvSpPr/>
            <p:nvPr/>
          </p:nvSpPr>
          <p:spPr>
            <a:xfrm>
              <a:off x="2001011" y="4299203"/>
              <a:ext cx="196850" cy="200025"/>
            </a:xfrm>
            <a:custGeom>
              <a:avLst/>
              <a:gdLst/>
              <a:ahLst/>
              <a:cxnLst/>
              <a:rect l="l" t="t" r="r" b="b"/>
              <a:pathLst>
                <a:path w="196850" h="200025">
                  <a:moveTo>
                    <a:pt x="196595" y="0"/>
                  </a:moveTo>
                  <a:lnTo>
                    <a:pt x="0" y="0"/>
                  </a:lnTo>
                  <a:lnTo>
                    <a:pt x="0" y="199644"/>
                  </a:lnTo>
                  <a:lnTo>
                    <a:pt x="196595" y="199644"/>
                  </a:lnTo>
                  <a:lnTo>
                    <a:pt x="196595" y="0"/>
                  </a:lnTo>
                  <a:close/>
                </a:path>
              </a:pathLst>
            </a:custGeom>
            <a:solidFill>
              <a:srgbClr val="A80000"/>
            </a:solidFill>
          </p:spPr>
          <p:txBody>
            <a:bodyPr wrap="square" lIns="0" tIns="0" rIns="0" bIns="0" rtlCol="0"/>
            <a:lstStyle/>
            <a:p>
              <a:endParaRPr>
                <a:solidFill>
                  <a:prstClr val="black"/>
                </a:solidFill>
              </a:endParaRPr>
            </a:p>
          </p:txBody>
        </p:sp>
        <p:sp>
          <p:nvSpPr>
            <p:cNvPr id="15" name="object 15"/>
            <p:cNvSpPr/>
            <p:nvPr/>
          </p:nvSpPr>
          <p:spPr>
            <a:xfrm>
              <a:off x="2197608" y="4299203"/>
              <a:ext cx="195580" cy="6350"/>
            </a:xfrm>
            <a:custGeom>
              <a:avLst/>
              <a:gdLst/>
              <a:ahLst/>
              <a:cxnLst/>
              <a:rect l="l" t="t" r="r" b="b"/>
              <a:pathLst>
                <a:path w="195580" h="6350">
                  <a:moveTo>
                    <a:pt x="195071" y="0"/>
                  </a:moveTo>
                  <a:lnTo>
                    <a:pt x="0" y="0"/>
                  </a:lnTo>
                  <a:lnTo>
                    <a:pt x="0" y="6096"/>
                  </a:lnTo>
                  <a:lnTo>
                    <a:pt x="195071" y="6096"/>
                  </a:lnTo>
                  <a:lnTo>
                    <a:pt x="195071" y="0"/>
                  </a:lnTo>
                  <a:close/>
                </a:path>
              </a:pathLst>
            </a:custGeom>
            <a:solidFill>
              <a:srgbClr val="001F5F"/>
            </a:solidFill>
          </p:spPr>
          <p:txBody>
            <a:bodyPr wrap="square" lIns="0" tIns="0" rIns="0" bIns="0" rtlCol="0"/>
            <a:lstStyle/>
            <a:p>
              <a:endParaRPr>
                <a:solidFill>
                  <a:prstClr val="black"/>
                </a:solidFill>
              </a:endParaRPr>
            </a:p>
          </p:txBody>
        </p:sp>
        <p:sp>
          <p:nvSpPr>
            <p:cNvPr id="16" name="object 16"/>
            <p:cNvSpPr/>
            <p:nvPr/>
          </p:nvSpPr>
          <p:spPr>
            <a:xfrm>
              <a:off x="2194559" y="4297679"/>
              <a:ext cx="201295" cy="6350"/>
            </a:xfrm>
            <a:custGeom>
              <a:avLst/>
              <a:gdLst/>
              <a:ahLst/>
              <a:cxnLst/>
              <a:rect l="l" t="t" r="r" b="b"/>
              <a:pathLst>
                <a:path w="201294" h="6350">
                  <a:moveTo>
                    <a:pt x="0" y="6096"/>
                  </a:moveTo>
                  <a:lnTo>
                    <a:pt x="201168" y="6096"/>
                  </a:lnTo>
                </a:path>
                <a:path w="201294" h="6350">
                  <a:moveTo>
                    <a:pt x="0" y="0"/>
                  </a:moveTo>
                  <a:lnTo>
                    <a:pt x="201168" y="0"/>
                  </a:lnTo>
                </a:path>
              </a:pathLst>
            </a:custGeom>
            <a:ln w="9144">
              <a:solidFill>
                <a:srgbClr val="FFFFFF"/>
              </a:solidFill>
            </a:ln>
          </p:spPr>
          <p:txBody>
            <a:bodyPr wrap="square" lIns="0" tIns="0" rIns="0" bIns="0" rtlCol="0"/>
            <a:lstStyle/>
            <a:p>
              <a:endParaRPr>
                <a:solidFill>
                  <a:prstClr val="black"/>
                </a:solidFill>
              </a:endParaRPr>
            </a:p>
          </p:txBody>
        </p:sp>
        <p:sp>
          <p:nvSpPr>
            <p:cNvPr id="17" name="object 17"/>
            <p:cNvSpPr/>
            <p:nvPr/>
          </p:nvSpPr>
          <p:spPr>
            <a:xfrm>
              <a:off x="2392680" y="4299203"/>
              <a:ext cx="195580" cy="128270"/>
            </a:xfrm>
            <a:custGeom>
              <a:avLst/>
              <a:gdLst/>
              <a:ahLst/>
              <a:cxnLst/>
              <a:rect l="l" t="t" r="r" b="b"/>
              <a:pathLst>
                <a:path w="195580" h="128270">
                  <a:moveTo>
                    <a:pt x="195071" y="0"/>
                  </a:moveTo>
                  <a:lnTo>
                    <a:pt x="0" y="0"/>
                  </a:lnTo>
                  <a:lnTo>
                    <a:pt x="0" y="128016"/>
                  </a:lnTo>
                  <a:lnTo>
                    <a:pt x="195071" y="128016"/>
                  </a:lnTo>
                  <a:lnTo>
                    <a:pt x="195071" y="0"/>
                  </a:lnTo>
                  <a:close/>
                </a:path>
              </a:pathLst>
            </a:custGeom>
            <a:solidFill>
              <a:srgbClr val="808080"/>
            </a:solidFill>
          </p:spPr>
          <p:txBody>
            <a:bodyPr wrap="square" lIns="0" tIns="0" rIns="0" bIns="0" rtlCol="0"/>
            <a:lstStyle/>
            <a:p>
              <a:endParaRPr>
                <a:solidFill>
                  <a:prstClr val="black"/>
                </a:solidFill>
              </a:endParaRPr>
            </a:p>
          </p:txBody>
        </p:sp>
        <p:sp>
          <p:nvSpPr>
            <p:cNvPr id="18" name="object 18"/>
            <p:cNvSpPr/>
            <p:nvPr/>
          </p:nvSpPr>
          <p:spPr>
            <a:xfrm>
              <a:off x="2392680" y="4299203"/>
              <a:ext cx="195580" cy="128270"/>
            </a:xfrm>
            <a:custGeom>
              <a:avLst/>
              <a:gdLst/>
              <a:ahLst/>
              <a:cxnLst/>
              <a:rect l="l" t="t" r="r" b="b"/>
              <a:pathLst>
                <a:path w="195580" h="128270">
                  <a:moveTo>
                    <a:pt x="0" y="128016"/>
                  </a:moveTo>
                  <a:lnTo>
                    <a:pt x="195071" y="128016"/>
                  </a:lnTo>
                  <a:lnTo>
                    <a:pt x="195071" y="0"/>
                  </a:lnTo>
                  <a:lnTo>
                    <a:pt x="0" y="0"/>
                  </a:lnTo>
                  <a:lnTo>
                    <a:pt x="0" y="128016"/>
                  </a:lnTo>
                  <a:close/>
                </a:path>
              </a:pathLst>
            </a:custGeom>
            <a:ln w="6096">
              <a:solidFill>
                <a:srgbClr val="FFFFFF"/>
              </a:solidFill>
            </a:ln>
          </p:spPr>
          <p:txBody>
            <a:bodyPr wrap="square" lIns="0" tIns="0" rIns="0" bIns="0" rtlCol="0"/>
            <a:lstStyle/>
            <a:p>
              <a:endParaRPr>
                <a:solidFill>
                  <a:prstClr val="black"/>
                </a:solidFill>
              </a:endParaRPr>
            </a:p>
          </p:txBody>
        </p:sp>
        <p:sp>
          <p:nvSpPr>
            <p:cNvPr id="19" name="object 19"/>
            <p:cNvSpPr/>
            <p:nvPr/>
          </p:nvSpPr>
          <p:spPr>
            <a:xfrm>
              <a:off x="2587752" y="4299203"/>
              <a:ext cx="195580" cy="789940"/>
            </a:xfrm>
            <a:custGeom>
              <a:avLst/>
              <a:gdLst/>
              <a:ahLst/>
              <a:cxnLst/>
              <a:rect l="l" t="t" r="r" b="b"/>
              <a:pathLst>
                <a:path w="195580" h="789939">
                  <a:moveTo>
                    <a:pt x="195072" y="0"/>
                  </a:moveTo>
                  <a:lnTo>
                    <a:pt x="0" y="0"/>
                  </a:lnTo>
                  <a:lnTo>
                    <a:pt x="0" y="789432"/>
                  </a:lnTo>
                  <a:lnTo>
                    <a:pt x="195072" y="789432"/>
                  </a:lnTo>
                  <a:lnTo>
                    <a:pt x="195072" y="0"/>
                  </a:lnTo>
                  <a:close/>
                </a:path>
              </a:pathLst>
            </a:custGeom>
            <a:solidFill>
              <a:srgbClr val="00776F"/>
            </a:solidFill>
          </p:spPr>
          <p:txBody>
            <a:bodyPr wrap="square" lIns="0" tIns="0" rIns="0" bIns="0" rtlCol="0"/>
            <a:lstStyle/>
            <a:p>
              <a:endParaRPr>
                <a:solidFill>
                  <a:prstClr val="black"/>
                </a:solidFill>
              </a:endParaRPr>
            </a:p>
          </p:txBody>
        </p:sp>
        <p:sp>
          <p:nvSpPr>
            <p:cNvPr id="20" name="object 20"/>
            <p:cNvSpPr/>
            <p:nvPr/>
          </p:nvSpPr>
          <p:spPr>
            <a:xfrm>
              <a:off x="2587752" y="4299203"/>
              <a:ext cx="195580" cy="789940"/>
            </a:xfrm>
            <a:custGeom>
              <a:avLst/>
              <a:gdLst/>
              <a:ahLst/>
              <a:cxnLst/>
              <a:rect l="l" t="t" r="r" b="b"/>
              <a:pathLst>
                <a:path w="195580" h="789939">
                  <a:moveTo>
                    <a:pt x="0" y="789432"/>
                  </a:moveTo>
                  <a:lnTo>
                    <a:pt x="195072" y="789432"/>
                  </a:lnTo>
                  <a:lnTo>
                    <a:pt x="195072" y="0"/>
                  </a:lnTo>
                  <a:lnTo>
                    <a:pt x="0" y="0"/>
                  </a:lnTo>
                  <a:lnTo>
                    <a:pt x="0" y="789432"/>
                  </a:lnTo>
                  <a:close/>
                </a:path>
              </a:pathLst>
            </a:custGeom>
            <a:ln w="6095">
              <a:solidFill>
                <a:srgbClr val="FFFFFF"/>
              </a:solidFill>
            </a:ln>
          </p:spPr>
          <p:txBody>
            <a:bodyPr wrap="square" lIns="0" tIns="0" rIns="0" bIns="0" rtlCol="0"/>
            <a:lstStyle/>
            <a:p>
              <a:endParaRPr>
                <a:solidFill>
                  <a:prstClr val="black"/>
                </a:solidFill>
              </a:endParaRPr>
            </a:p>
          </p:txBody>
        </p:sp>
        <p:sp>
          <p:nvSpPr>
            <p:cNvPr id="21" name="object 21"/>
            <p:cNvSpPr/>
            <p:nvPr/>
          </p:nvSpPr>
          <p:spPr>
            <a:xfrm>
              <a:off x="2782824" y="4299203"/>
              <a:ext cx="195580" cy="175260"/>
            </a:xfrm>
            <a:custGeom>
              <a:avLst/>
              <a:gdLst/>
              <a:ahLst/>
              <a:cxnLst/>
              <a:rect l="l" t="t" r="r" b="b"/>
              <a:pathLst>
                <a:path w="195580" h="175260">
                  <a:moveTo>
                    <a:pt x="195072" y="0"/>
                  </a:moveTo>
                  <a:lnTo>
                    <a:pt x="0" y="0"/>
                  </a:lnTo>
                  <a:lnTo>
                    <a:pt x="0" y="175260"/>
                  </a:lnTo>
                  <a:lnTo>
                    <a:pt x="195072" y="175260"/>
                  </a:lnTo>
                  <a:lnTo>
                    <a:pt x="195072" y="0"/>
                  </a:lnTo>
                  <a:close/>
                </a:path>
              </a:pathLst>
            </a:custGeom>
            <a:solidFill>
              <a:srgbClr val="D5580D"/>
            </a:solidFill>
          </p:spPr>
          <p:txBody>
            <a:bodyPr wrap="square" lIns="0" tIns="0" rIns="0" bIns="0" rtlCol="0"/>
            <a:lstStyle/>
            <a:p>
              <a:endParaRPr>
                <a:solidFill>
                  <a:prstClr val="black"/>
                </a:solidFill>
              </a:endParaRPr>
            </a:p>
          </p:txBody>
        </p:sp>
        <p:sp>
          <p:nvSpPr>
            <p:cNvPr id="22" name="object 22"/>
            <p:cNvSpPr/>
            <p:nvPr/>
          </p:nvSpPr>
          <p:spPr>
            <a:xfrm>
              <a:off x="2782824" y="4299203"/>
              <a:ext cx="195580" cy="175260"/>
            </a:xfrm>
            <a:custGeom>
              <a:avLst/>
              <a:gdLst/>
              <a:ahLst/>
              <a:cxnLst/>
              <a:rect l="l" t="t" r="r" b="b"/>
              <a:pathLst>
                <a:path w="195580" h="175260">
                  <a:moveTo>
                    <a:pt x="0" y="175260"/>
                  </a:moveTo>
                  <a:lnTo>
                    <a:pt x="195072" y="175260"/>
                  </a:lnTo>
                  <a:lnTo>
                    <a:pt x="195072" y="0"/>
                  </a:lnTo>
                  <a:lnTo>
                    <a:pt x="0" y="0"/>
                  </a:lnTo>
                  <a:lnTo>
                    <a:pt x="0" y="175260"/>
                  </a:lnTo>
                  <a:close/>
                </a:path>
              </a:pathLst>
            </a:custGeom>
            <a:ln w="6096">
              <a:solidFill>
                <a:srgbClr val="FFFFFF"/>
              </a:solidFill>
            </a:ln>
          </p:spPr>
          <p:txBody>
            <a:bodyPr wrap="square" lIns="0" tIns="0" rIns="0" bIns="0" rtlCol="0"/>
            <a:lstStyle/>
            <a:p>
              <a:endParaRPr>
                <a:solidFill>
                  <a:prstClr val="black"/>
                </a:solidFill>
              </a:endParaRPr>
            </a:p>
          </p:txBody>
        </p:sp>
        <p:sp>
          <p:nvSpPr>
            <p:cNvPr id="23" name="object 23"/>
            <p:cNvSpPr/>
            <p:nvPr/>
          </p:nvSpPr>
          <p:spPr>
            <a:xfrm>
              <a:off x="3134868" y="4116323"/>
              <a:ext cx="195580" cy="182880"/>
            </a:xfrm>
            <a:custGeom>
              <a:avLst/>
              <a:gdLst/>
              <a:ahLst/>
              <a:cxnLst/>
              <a:rect l="l" t="t" r="r" b="b"/>
              <a:pathLst>
                <a:path w="195579" h="182879">
                  <a:moveTo>
                    <a:pt x="195071" y="0"/>
                  </a:moveTo>
                  <a:lnTo>
                    <a:pt x="0" y="0"/>
                  </a:lnTo>
                  <a:lnTo>
                    <a:pt x="0" y="182880"/>
                  </a:lnTo>
                  <a:lnTo>
                    <a:pt x="195071" y="182880"/>
                  </a:lnTo>
                  <a:lnTo>
                    <a:pt x="195071" y="0"/>
                  </a:lnTo>
                  <a:close/>
                </a:path>
              </a:pathLst>
            </a:custGeom>
            <a:solidFill>
              <a:srgbClr val="A80000"/>
            </a:solidFill>
          </p:spPr>
          <p:txBody>
            <a:bodyPr wrap="square" lIns="0" tIns="0" rIns="0" bIns="0" rtlCol="0"/>
            <a:lstStyle/>
            <a:p>
              <a:endParaRPr>
                <a:solidFill>
                  <a:prstClr val="black"/>
                </a:solidFill>
              </a:endParaRPr>
            </a:p>
          </p:txBody>
        </p:sp>
        <p:sp>
          <p:nvSpPr>
            <p:cNvPr id="24" name="object 24"/>
            <p:cNvSpPr/>
            <p:nvPr/>
          </p:nvSpPr>
          <p:spPr>
            <a:xfrm>
              <a:off x="3329940" y="4256531"/>
              <a:ext cx="195580" cy="43180"/>
            </a:xfrm>
            <a:custGeom>
              <a:avLst/>
              <a:gdLst/>
              <a:ahLst/>
              <a:cxnLst/>
              <a:rect l="l" t="t" r="r" b="b"/>
              <a:pathLst>
                <a:path w="195579" h="43179">
                  <a:moveTo>
                    <a:pt x="195072" y="0"/>
                  </a:moveTo>
                  <a:lnTo>
                    <a:pt x="0" y="0"/>
                  </a:lnTo>
                  <a:lnTo>
                    <a:pt x="0" y="42672"/>
                  </a:lnTo>
                  <a:lnTo>
                    <a:pt x="195072" y="42672"/>
                  </a:lnTo>
                  <a:lnTo>
                    <a:pt x="195072" y="0"/>
                  </a:lnTo>
                  <a:close/>
                </a:path>
              </a:pathLst>
            </a:custGeom>
            <a:solidFill>
              <a:srgbClr val="001F5F"/>
            </a:solidFill>
          </p:spPr>
          <p:txBody>
            <a:bodyPr wrap="square" lIns="0" tIns="0" rIns="0" bIns="0" rtlCol="0"/>
            <a:lstStyle/>
            <a:p>
              <a:endParaRPr>
                <a:solidFill>
                  <a:prstClr val="black"/>
                </a:solidFill>
              </a:endParaRPr>
            </a:p>
          </p:txBody>
        </p:sp>
        <p:sp>
          <p:nvSpPr>
            <p:cNvPr id="25" name="object 25"/>
            <p:cNvSpPr/>
            <p:nvPr/>
          </p:nvSpPr>
          <p:spPr>
            <a:xfrm>
              <a:off x="3329940" y="4256531"/>
              <a:ext cx="195580" cy="43180"/>
            </a:xfrm>
            <a:custGeom>
              <a:avLst/>
              <a:gdLst/>
              <a:ahLst/>
              <a:cxnLst/>
              <a:rect l="l" t="t" r="r" b="b"/>
              <a:pathLst>
                <a:path w="195579" h="43179">
                  <a:moveTo>
                    <a:pt x="0" y="42672"/>
                  </a:moveTo>
                  <a:lnTo>
                    <a:pt x="195072" y="42672"/>
                  </a:lnTo>
                  <a:lnTo>
                    <a:pt x="195072" y="0"/>
                  </a:lnTo>
                  <a:lnTo>
                    <a:pt x="0" y="0"/>
                  </a:lnTo>
                  <a:lnTo>
                    <a:pt x="0" y="42672"/>
                  </a:lnTo>
                  <a:close/>
                </a:path>
              </a:pathLst>
            </a:custGeom>
            <a:ln w="6096">
              <a:solidFill>
                <a:srgbClr val="FFFFFF"/>
              </a:solidFill>
            </a:ln>
          </p:spPr>
          <p:txBody>
            <a:bodyPr wrap="square" lIns="0" tIns="0" rIns="0" bIns="0" rtlCol="0"/>
            <a:lstStyle/>
            <a:p>
              <a:endParaRPr>
                <a:solidFill>
                  <a:prstClr val="black"/>
                </a:solidFill>
              </a:endParaRPr>
            </a:p>
          </p:txBody>
        </p:sp>
        <p:sp>
          <p:nvSpPr>
            <p:cNvPr id="26" name="object 26"/>
            <p:cNvSpPr/>
            <p:nvPr/>
          </p:nvSpPr>
          <p:spPr>
            <a:xfrm>
              <a:off x="3525012" y="3808475"/>
              <a:ext cx="195580" cy="490855"/>
            </a:xfrm>
            <a:custGeom>
              <a:avLst/>
              <a:gdLst/>
              <a:ahLst/>
              <a:cxnLst/>
              <a:rect l="l" t="t" r="r" b="b"/>
              <a:pathLst>
                <a:path w="195579" h="490854">
                  <a:moveTo>
                    <a:pt x="195072" y="0"/>
                  </a:moveTo>
                  <a:lnTo>
                    <a:pt x="0" y="0"/>
                  </a:lnTo>
                  <a:lnTo>
                    <a:pt x="0" y="490728"/>
                  </a:lnTo>
                  <a:lnTo>
                    <a:pt x="195072" y="490728"/>
                  </a:lnTo>
                  <a:lnTo>
                    <a:pt x="195072" y="0"/>
                  </a:lnTo>
                  <a:close/>
                </a:path>
              </a:pathLst>
            </a:custGeom>
            <a:solidFill>
              <a:srgbClr val="808080"/>
            </a:solidFill>
          </p:spPr>
          <p:txBody>
            <a:bodyPr wrap="square" lIns="0" tIns="0" rIns="0" bIns="0" rtlCol="0"/>
            <a:lstStyle/>
            <a:p>
              <a:endParaRPr>
                <a:solidFill>
                  <a:prstClr val="black"/>
                </a:solidFill>
              </a:endParaRPr>
            </a:p>
          </p:txBody>
        </p:sp>
        <p:sp>
          <p:nvSpPr>
            <p:cNvPr id="27" name="object 27"/>
            <p:cNvSpPr/>
            <p:nvPr/>
          </p:nvSpPr>
          <p:spPr>
            <a:xfrm>
              <a:off x="3525012" y="3808475"/>
              <a:ext cx="195580" cy="490855"/>
            </a:xfrm>
            <a:custGeom>
              <a:avLst/>
              <a:gdLst/>
              <a:ahLst/>
              <a:cxnLst/>
              <a:rect l="l" t="t" r="r" b="b"/>
              <a:pathLst>
                <a:path w="195579" h="490854">
                  <a:moveTo>
                    <a:pt x="0" y="490728"/>
                  </a:moveTo>
                  <a:lnTo>
                    <a:pt x="195072" y="490728"/>
                  </a:lnTo>
                  <a:lnTo>
                    <a:pt x="195072" y="0"/>
                  </a:lnTo>
                  <a:lnTo>
                    <a:pt x="0" y="0"/>
                  </a:lnTo>
                  <a:lnTo>
                    <a:pt x="0" y="490728"/>
                  </a:lnTo>
                  <a:close/>
                </a:path>
              </a:pathLst>
            </a:custGeom>
            <a:ln w="6096">
              <a:solidFill>
                <a:srgbClr val="FFFFFF"/>
              </a:solidFill>
            </a:ln>
          </p:spPr>
          <p:txBody>
            <a:bodyPr wrap="square" lIns="0" tIns="0" rIns="0" bIns="0" rtlCol="0"/>
            <a:lstStyle/>
            <a:p>
              <a:endParaRPr>
                <a:solidFill>
                  <a:prstClr val="black"/>
                </a:solidFill>
              </a:endParaRPr>
            </a:p>
          </p:txBody>
        </p:sp>
        <p:sp>
          <p:nvSpPr>
            <p:cNvPr id="28" name="object 28"/>
            <p:cNvSpPr/>
            <p:nvPr/>
          </p:nvSpPr>
          <p:spPr>
            <a:xfrm>
              <a:off x="3720084" y="4299203"/>
              <a:ext cx="196850" cy="463550"/>
            </a:xfrm>
            <a:custGeom>
              <a:avLst/>
              <a:gdLst/>
              <a:ahLst/>
              <a:cxnLst/>
              <a:rect l="l" t="t" r="r" b="b"/>
              <a:pathLst>
                <a:path w="196850" h="463550">
                  <a:moveTo>
                    <a:pt x="196596" y="0"/>
                  </a:moveTo>
                  <a:lnTo>
                    <a:pt x="0" y="0"/>
                  </a:lnTo>
                  <a:lnTo>
                    <a:pt x="0" y="463296"/>
                  </a:lnTo>
                  <a:lnTo>
                    <a:pt x="196596" y="463296"/>
                  </a:lnTo>
                  <a:lnTo>
                    <a:pt x="196596" y="0"/>
                  </a:lnTo>
                  <a:close/>
                </a:path>
              </a:pathLst>
            </a:custGeom>
            <a:solidFill>
              <a:srgbClr val="00776F"/>
            </a:solidFill>
          </p:spPr>
          <p:txBody>
            <a:bodyPr wrap="square" lIns="0" tIns="0" rIns="0" bIns="0" rtlCol="0"/>
            <a:lstStyle/>
            <a:p>
              <a:endParaRPr>
                <a:solidFill>
                  <a:prstClr val="black"/>
                </a:solidFill>
              </a:endParaRPr>
            </a:p>
          </p:txBody>
        </p:sp>
        <p:sp>
          <p:nvSpPr>
            <p:cNvPr id="29" name="object 29"/>
            <p:cNvSpPr/>
            <p:nvPr/>
          </p:nvSpPr>
          <p:spPr>
            <a:xfrm>
              <a:off x="3720084" y="4299203"/>
              <a:ext cx="196850" cy="463550"/>
            </a:xfrm>
            <a:custGeom>
              <a:avLst/>
              <a:gdLst/>
              <a:ahLst/>
              <a:cxnLst/>
              <a:rect l="l" t="t" r="r" b="b"/>
              <a:pathLst>
                <a:path w="196850" h="463550">
                  <a:moveTo>
                    <a:pt x="0" y="463296"/>
                  </a:moveTo>
                  <a:lnTo>
                    <a:pt x="196596" y="463296"/>
                  </a:lnTo>
                  <a:lnTo>
                    <a:pt x="196596" y="0"/>
                  </a:lnTo>
                  <a:lnTo>
                    <a:pt x="0" y="0"/>
                  </a:lnTo>
                  <a:lnTo>
                    <a:pt x="0" y="463296"/>
                  </a:lnTo>
                  <a:close/>
                </a:path>
              </a:pathLst>
            </a:custGeom>
            <a:ln w="6095">
              <a:solidFill>
                <a:srgbClr val="FFFFFF"/>
              </a:solidFill>
            </a:ln>
          </p:spPr>
          <p:txBody>
            <a:bodyPr wrap="square" lIns="0" tIns="0" rIns="0" bIns="0" rtlCol="0"/>
            <a:lstStyle/>
            <a:p>
              <a:endParaRPr>
                <a:solidFill>
                  <a:prstClr val="black"/>
                </a:solidFill>
              </a:endParaRPr>
            </a:p>
          </p:txBody>
        </p:sp>
        <p:sp>
          <p:nvSpPr>
            <p:cNvPr id="30" name="object 30"/>
            <p:cNvSpPr/>
            <p:nvPr/>
          </p:nvSpPr>
          <p:spPr>
            <a:xfrm>
              <a:off x="3916680" y="3942587"/>
              <a:ext cx="195580" cy="356870"/>
            </a:xfrm>
            <a:custGeom>
              <a:avLst/>
              <a:gdLst/>
              <a:ahLst/>
              <a:cxnLst/>
              <a:rect l="l" t="t" r="r" b="b"/>
              <a:pathLst>
                <a:path w="195579" h="356870">
                  <a:moveTo>
                    <a:pt x="195072" y="0"/>
                  </a:moveTo>
                  <a:lnTo>
                    <a:pt x="0" y="0"/>
                  </a:lnTo>
                  <a:lnTo>
                    <a:pt x="0" y="356616"/>
                  </a:lnTo>
                  <a:lnTo>
                    <a:pt x="195072" y="356616"/>
                  </a:lnTo>
                  <a:lnTo>
                    <a:pt x="195072" y="0"/>
                  </a:lnTo>
                  <a:close/>
                </a:path>
              </a:pathLst>
            </a:custGeom>
            <a:solidFill>
              <a:srgbClr val="D5580D"/>
            </a:solidFill>
          </p:spPr>
          <p:txBody>
            <a:bodyPr wrap="square" lIns="0" tIns="0" rIns="0" bIns="0" rtlCol="0"/>
            <a:lstStyle/>
            <a:p>
              <a:endParaRPr>
                <a:solidFill>
                  <a:prstClr val="black"/>
                </a:solidFill>
              </a:endParaRPr>
            </a:p>
          </p:txBody>
        </p:sp>
        <p:sp>
          <p:nvSpPr>
            <p:cNvPr id="31" name="object 31"/>
            <p:cNvSpPr/>
            <p:nvPr/>
          </p:nvSpPr>
          <p:spPr>
            <a:xfrm>
              <a:off x="3916680" y="3942587"/>
              <a:ext cx="195580" cy="356870"/>
            </a:xfrm>
            <a:custGeom>
              <a:avLst/>
              <a:gdLst/>
              <a:ahLst/>
              <a:cxnLst/>
              <a:rect l="l" t="t" r="r" b="b"/>
              <a:pathLst>
                <a:path w="195579" h="356870">
                  <a:moveTo>
                    <a:pt x="0" y="356616"/>
                  </a:moveTo>
                  <a:lnTo>
                    <a:pt x="195072" y="356616"/>
                  </a:lnTo>
                  <a:lnTo>
                    <a:pt x="195072" y="0"/>
                  </a:lnTo>
                  <a:lnTo>
                    <a:pt x="0" y="0"/>
                  </a:lnTo>
                  <a:lnTo>
                    <a:pt x="0" y="356616"/>
                  </a:lnTo>
                  <a:close/>
                </a:path>
              </a:pathLst>
            </a:custGeom>
            <a:ln w="6096">
              <a:solidFill>
                <a:srgbClr val="FFFFFF"/>
              </a:solidFill>
            </a:ln>
          </p:spPr>
          <p:txBody>
            <a:bodyPr wrap="square" lIns="0" tIns="0" rIns="0" bIns="0" rtlCol="0"/>
            <a:lstStyle/>
            <a:p>
              <a:endParaRPr>
                <a:solidFill>
                  <a:prstClr val="black"/>
                </a:solidFill>
              </a:endParaRPr>
            </a:p>
          </p:txBody>
        </p:sp>
        <p:sp>
          <p:nvSpPr>
            <p:cNvPr id="32" name="object 32"/>
            <p:cNvSpPr/>
            <p:nvPr/>
          </p:nvSpPr>
          <p:spPr>
            <a:xfrm>
              <a:off x="4267199" y="4130039"/>
              <a:ext cx="196850" cy="169545"/>
            </a:xfrm>
            <a:custGeom>
              <a:avLst/>
              <a:gdLst/>
              <a:ahLst/>
              <a:cxnLst/>
              <a:rect l="l" t="t" r="r" b="b"/>
              <a:pathLst>
                <a:path w="196850" h="169545">
                  <a:moveTo>
                    <a:pt x="196596" y="0"/>
                  </a:moveTo>
                  <a:lnTo>
                    <a:pt x="0" y="0"/>
                  </a:lnTo>
                  <a:lnTo>
                    <a:pt x="0" y="169163"/>
                  </a:lnTo>
                  <a:lnTo>
                    <a:pt x="196596" y="169163"/>
                  </a:lnTo>
                  <a:lnTo>
                    <a:pt x="196596" y="0"/>
                  </a:lnTo>
                  <a:close/>
                </a:path>
              </a:pathLst>
            </a:custGeom>
            <a:solidFill>
              <a:srgbClr val="A80000"/>
            </a:solidFill>
          </p:spPr>
          <p:txBody>
            <a:bodyPr wrap="square" lIns="0" tIns="0" rIns="0" bIns="0" rtlCol="0"/>
            <a:lstStyle/>
            <a:p>
              <a:endParaRPr>
                <a:solidFill>
                  <a:prstClr val="black"/>
                </a:solidFill>
              </a:endParaRPr>
            </a:p>
          </p:txBody>
        </p:sp>
        <p:sp>
          <p:nvSpPr>
            <p:cNvPr id="33" name="object 33"/>
            <p:cNvSpPr/>
            <p:nvPr/>
          </p:nvSpPr>
          <p:spPr>
            <a:xfrm>
              <a:off x="4463796" y="4218431"/>
              <a:ext cx="195580" cy="81280"/>
            </a:xfrm>
            <a:custGeom>
              <a:avLst/>
              <a:gdLst/>
              <a:ahLst/>
              <a:cxnLst/>
              <a:rect l="l" t="t" r="r" b="b"/>
              <a:pathLst>
                <a:path w="195579" h="81279">
                  <a:moveTo>
                    <a:pt x="195072" y="0"/>
                  </a:moveTo>
                  <a:lnTo>
                    <a:pt x="0" y="0"/>
                  </a:lnTo>
                  <a:lnTo>
                    <a:pt x="0" y="80772"/>
                  </a:lnTo>
                  <a:lnTo>
                    <a:pt x="195072" y="80772"/>
                  </a:lnTo>
                  <a:lnTo>
                    <a:pt x="195072" y="0"/>
                  </a:lnTo>
                  <a:close/>
                </a:path>
              </a:pathLst>
            </a:custGeom>
            <a:solidFill>
              <a:srgbClr val="001F5F"/>
            </a:solidFill>
          </p:spPr>
          <p:txBody>
            <a:bodyPr wrap="square" lIns="0" tIns="0" rIns="0" bIns="0" rtlCol="0"/>
            <a:lstStyle/>
            <a:p>
              <a:endParaRPr>
                <a:solidFill>
                  <a:prstClr val="black"/>
                </a:solidFill>
              </a:endParaRPr>
            </a:p>
          </p:txBody>
        </p:sp>
        <p:sp>
          <p:nvSpPr>
            <p:cNvPr id="34" name="object 34"/>
            <p:cNvSpPr/>
            <p:nvPr/>
          </p:nvSpPr>
          <p:spPr>
            <a:xfrm>
              <a:off x="4463796" y="4218431"/>
              <a:ext cx="195580" cy="81280"/>
            </a:xfrm>
            <a:custGeom>
              <a:avLst/>
              <a:gdLst/>
              <a:ahLst/>
              <a:cxnLst/>
              <a:rect l="l" t="t" r="r" b="b"/>
              <a:pathLst>
                <a:path w="195579" h="81279">
                  <a:moveTo>
                    <a:pt x="0" y="80772"/>
                  </a:moveTo>
                  <a:lnTo>
                    <a:pt x="195072" y="80772"/>
                  </a:lnTo>
                  <a:lnTo>
                    <a:pt x="195072" y="0"/>
                  </a:lnTo>
                  <a:lnTo>
                    <a:pt x="0" y="0"/>
                  </a:lnTo>
                  <a:lnTo>
                    <a:pt x="0" y="80772"/>
                  </a:lnTo>
                  <a:close/>
                </a:path>
              </a:pathLst>
            </a:custGeom>
            <a:ln w="6096">
              <a:solidFill>
                <a:srgbClr val="FFFFFF"/>
              </a:solidFill>
            </a:ln>
          </p:spPr>
          <p:txBody>
            <a:bodyPr wrap="square" lIns="0" tIns="0" rIns="0" bIns="0" rtlCol="0"/>
            <a:lstStyle/>
            <a:p>
              <a:endParaRPr>
                <a:solidFill>
                  <a:prstClr val="black"/>
                </a:solidFill>
              </a:endParaRPr>
            </a:p>
          </p:txBody>
        </p:sp>
        <p:sp>
          <p:nvSpPr>
            <p:cNvPr id="35" name="object 35"/>
            <p:cNvSpPr/>
            <p:nvPr/>
          </p:nvSpPr>
          <p:spPr>
            <a:xfrm>
              <a:off x="4658867" y="4046219"/>
              <a:ext cx="195580" cy="253365"/>
            </a:xfrm>
            <a:custGeom>
              <a:avLst/>
              <a:gdLst/>
              <a:ahLst/>
              <a:cxnLst/>
              <a:rect l="l" t="t" r="r" b="b"/>
              <a:pathLst>
                <a:path w="195579" h="253364">
                  <a:moveTo>
                    <a:pt x="195072" y="0"/>
                  </a:moveTo>
                  <a:lnTo>
                    <a:pt x="0" y="0"/>
                  </a:lnTo>
                  <a:lnTo>
                    <a:pt x="0" y="252983"/>
                  </a:lnTo>
                  <a:lnTo>
                    <a:pt x="195072" y="252983"/>
                  </a:lnTo>
                  <a:lnTo>
                    <a:pt x="195072" y="0"/>
                  </a:lnTo>
                  <a:close/>
                </a:path>
              </a:pathLst>
            </a:custGeom>
            <a:solidFill>
              <a:srgbClr val="808080"/>
            </a:solidFill>
          </p:spPr>
          <p:txBody>
            <a:bodyPr wrap="square" lIns="0" tIns="0" rIns="0" bIns="0" rtlCol="0"/>
            <a:lstStyle/>
            <a:p>
              <a:endParaRPr>
                <a:solidFill>
                  <a:prstClr val="black"/>
                </a:solidFill>
              </a:endParaRPr>
            </a:p>
          </p:txBody>
        </p:sp>
        <p:sp>
          <p:nvSpPr>
            <p:cNvPr id="36" name="object 36"/>
            <p:cNvSpPr/>
            <p:nvPr/>
          </p:nvSpPr>
          <p:spPr>
            <a:xfrm>
              <a:off x="4658867" y="4046219"/>
              <a:ext cx="195580" cy="253365"/>
            </a:xfrm>
            <a:custGeom>
              <a:avLst/>
              <a:gdLst/>
              <a:ahLst/>
              <a:cxnLst/>
              <a:rect l="l" t="t" r="r" b="b"/>
              <a:pathLst>
                <a:path w="195579" h="253364">
                  <a:moveTo>
                    <a:pt x="0" y="252983"/>
                  </a:moveTo>
                  <a:lnTo>
                    <a:pt x="195072" y="252983"/>
                  </a:lnTo>
                  <a:lnTo>
                    <a:pt x="195072" y="0"/>
                  </a:lnTo>
                  <a:lnTo>
                    <a:pt x="0" y="0"/>
                  </a:lnTo>
                  <a:lnTo>
                    <a:pt x="0" y="252983"/>
                  </a:lnTo>
                  <a:close/>
                </a:path>
              </a:pathLst>
            </a:custGeom>
            <a:ln w="6096">
              <a:solidFill>
                <a:srgbClr val="FFFFFF"/>
              </a:solidFill>
            </a:ln>
          </p:spPr>
          <p:txBody>
            <a:bodyPr wrap="square" lIns="0" tIns="0" rIns="0" bIns="0" rtlCol="0"/>
            <a:lstStyle/>
            <a:p>
              <a:endParaRPr>
                <a:solidFill>
                  <a:prstClr val="black"/>
                </a:solidFill>
              </a:endParaRPr>
            </a:p>
          </p:txBody>
        </p:sp>
        <p:sp>
          <p:nvSpPr>
            <p:cNvPr id="37" name="object 37"/>
            <p:cNvSpPr/>
            <p:nvPr/>
          </p:nvSpPr>
          <p:spPr>
            <a:xfrm>
              <a:off x="4853940" y="4288535"/>
              <a:ext cx="195580" cy="10795"/>
            </a:xfrm>
            <a:custGeom>
              <a:avLst/>
              <a:gdLst/>
              <a:ahLst/>
              <a:cxnLst/>
              <a:rect l="l" t="t" r="r" b="b"/>
              <a:pathLst>
                <a:path w="195579" h="10795">
                  <a:moveTo>
                    <a:pt x="195072" y="0"/>
                  </a:moveTo>
                  <a:lnTo>
                    <a:pt x="0" y="0"/>
                  </a:lnTo>
                  <a:lnTo>
                    <a:pt x="0" y="10668"/>
                  </a:lnTo>
                  <a:lnTo>
                    <a:pt x="195072" y="10668"/>
                  </a:lnTo>
                  <a:lnTo>
                    <a:pt x="195072" y="0"/>
                  </a:lnTo>
                  <a:close/>
                </a:path>
              </a:pathLst>
            </a:custGeom>
            <a:solidFill>
              <a:srgbClr val="00776F"/>
            </a:solidFill>
          </p:spPr>
          <p:txBody>
            <a:bodyPr wrap="square" lIns="0" tIns="0" rIns="0" bIns="0" rtlCol="0"/>
            <a:lstStyle/>
            <a:p>
              <a:endParaRPr>
                <a:solidFill>
                  <a:prstClr val="black"/>
                </a:solidFill>
              </a:endParaRPr>
            </a:p>
          </p:txBody>
        </p:sp>
        <p:sp>
          <p:nvSpPr>
            <p:cNvPr id="38" name="object 38"/>
            <p:cNvSpPr/>
            <p:nvPr/>
          </p:nvSpPr>
          <p:spPr>
            <a:xfrm>
              <a:off x="4850892" y="4285487"/>
              <a:ext cx="201295" cy="22225"/>
            </a:xfrm>
            <a:custGeom>
              <a:avLst/>
              <a:gdLst/>
              <a:ahLst/>
              <a:cxnLst/>
              <a:rect l="l" t="t" r="r" b="b"/>
              <a:pathLst>
                <a:path w="201295" h="22225">
                  <a:moveTo>
                    <a:pt x="201168" y="0"/>
                  </a:moveTo>
                  <a:lnTo>
                    <a:pt x="0" y="0"/>
                  </a:lnTo>
                  <a:lnTo>
                    <a:pt x="0" y="8394"/>
                  </a:lnTo>
                  <a:lnTo>
                    <a:pt x="0" y="13728"/>
                  </a:lnTo>
                  <a:lnTo>
                    <a:pt x="0" y="22098"/>
                  </a:lnTo>
                  <a:lnTo>
                    <a:pt x="201168" y="22098"/>
                  </a:lnTo>
                  <a:lnTo>
                    <a:pt x="201168" y="13728"/>
                  </a:lnTo>
                  <a:lnTo>
                    <a:pt x="201168" y="8394"/>
                  </a:lnTo>
                  <a:lnTo>
                    <a:pt x="201168" y="0"/>
                  </a:lnTo>
                  <a:close/>
                </a:path>
              </a:pathLst>
            </a:custGeom>
            <a:solidFill>
              <a:srgbClr val="FFFFFF"/>
            </a:solidFill>
          </p:spPr>
          <p:txBody>
            <a:bodyPr wrap="square" lIns="0" tIns="0" rIns="0" bIns="0" rtlCol="0"/>
            <a:lstStyle/>
            <a:p>
              <a:endParaRPr>
                <a:solidFill>
                  <a:prstClr val="black"/>
                </a:solidFill>
              </a:endParaRPr>
            </a:p>
          </p:txBody>
        </p:sp>
        <p:sp>
          <p:nvSpPr>
            <p:cNvPr id="39" name="object 39"/>
            <p:cNvSpPr/>
            <p:nvPr/>
          </p:nvSpPr>
          <p:spPr>
            <a:xfrm>
              <a:off x="5049011" y="4233672"/>
              <a:ext cx="195580" cy="66040"/>
            </a:xfrm>
            <a:custGeom>
              <a:avLst/>
              <a:gdLst/>
              <a:ahLst/>
              <a:cxnLst/>
              <a:rect l="l" t="t" r="r" b="b"/>
              <a:pathLst>
                <a:path w="195579" h="66039">
                  <a:moveTo>
                    <a:pt x="195072" y="0"/>
                  </a:moveTo>
                  <a:lnTo>
                    <a:pt x="0" y="0"/>
                  </a:lnTo>
                  <a:lnTo>
                    <a:pt x="0" y="65531"/>
                  </a:lnTo>
                  <a:lnTo>
                    <a:pt x="195072" y="65531"/>
                  </a:lnTo>
                  <a:lnTo>
                    <a:pt x="195072" y="0"/>
                  </a:lnTo>
                  <a:close/>
                </a:path>
              </a:pathLst>
            </a:custGeom>
            <a:solidFill>
              <a:srgbClr val="D5580D"/>
            </a:solidFill>
          </p:spPr>
          <p:txBody>
            <a:bodyPr wrap="square" lIns="0" tIns="0" rIns="0" bIns="0" rtlCol="0"/>
            <a:lstStyle/>
            <a:p>
              <a:endParaRPr>
                <a:solidFill>
                  <a:prstClr val="black"/>
                </a:solidFill>
              </a:endParaRPr>
            </a:p>
          </p:txBody>
        </p:sp>
        <p:sp>
          <p:nvSpPr>
            <p:cNvPr id="40" name="object 40"/>
            <p:cNvSpPr/>
            <p:nvPr/>
          </p:nvSpPr>
          <p:spPr>
            <a:xfrm>
              <a:off x="5049011" y="4233672"/>
              <a:ext cx="195580" cy="66040"/>
            </a:xfrm>
            <a:custGeom>
              <a:avLst/>
              <a:gdLst/>
              <a:ahLst/>
              <a:cxnLst/>
              <a:rect l="l" t="t" r="r" b="b"/>
              <a:pathLst>
                <a:path w="195579" h="66039">
                  <a:moveTo>
                    <a:pt x="0" y="65531"/>
                  </a:moveTo>
                  <a:lnTo>
                    <a:pt x="195072" y="65531"/>
                  </a:lnTo>
                  <a:lnTo>
                    <a:pt x="195072" y="0"/>
                  </a:lnTo>
                  <a:lnTo>
                    <a:pt x="0" y="0"/>
                  </a:lnTo>
                  <a:lnTo>
                    <a:pt x="0" y="65531"/>
                  </a:lnTo>
                  <a:close/>
                </a:path>
              </a:pathLst>
            </a:custGeom>
            <a:ln w="6096">
              <a:solidFill>
                <a:srgbClr val="FFFFFF"/>
              </a:solidFill>
            </a:ln>
          </p:spPr>
          <p:txBody>
            <a:bodyPr wrap="square" lIns="0" tIns="0" rIns="0" bIns="0" rtlCol="0"/>
            <a:lstStyle/>
            <a:p>
              <a:endParaRPr>
                <a:solidFill>
                  <a:prstClr val="black"/>
                </a:solidFill>
              </a:endParaRPr>
            </a:p>
          </p:txBody>
        </p:sp>
        <p:sp>
          <p:nvSpPr>
            <p:cNvPr id="41" name="object 41"/>
            <p:cNvSpPr/>
            <p:nvPr/>
          </p:nvSpPr>
          <p:spPr>
            <a:xfrm>
              <a:off x="5401055" y="4149851"/>
              <a:ext cx="195580" cy="149860"/>
            </a:xfrm>
            <a:custGeom>
              <a:avLst/>
              <a:gdLst/>
              <a:ahLst/>
              <a:cxnLst/>
              <a:rect l="l" t="t" r="r" b="b"/>
              <a:pathLst>
                <a:path w="195579" h="149860">
                  <a:moveTo>
                    <a:pt x="195072" y="0"/>
                  </a:moveTo>
                  <a:lnTo>
                    <a:pt x="0" y="0"/>
                  </a:lnTo>
                  <a:lnTo>
                    <a:pt x="0" y="149352"/>
                  </a:lnTo>
                  <a:lnTo>
                    <a:pt x="195072" y="149352"/>
                  </a:lnTo>
                  <a:lnTo>
                    <a:pt x="195072" y="0"/>
                  </a:lnTo>
                  <a:close/>
                </a:path>
              </a:pathLst>
            </a:custGeom>
            <a:solidFill>
              <a:srgbClr val="A80000"/>
            </a:solidFill>
          </p:spPr>
          <p:txBody>
            <a:bodyPr wrap="square" lIns="0" tIns="0" rIns="0" bIns="0" rtlCol="0"/>
            <a:lstStyle/>
            <a:p>
              <a:endParaRPr>
                <a:solidFill>
                  <a:prstClr val="black"/>
                </a:solidFill>
              </a:endParaRPr>
            </a:p>
          </p:txBody>
        </p:sp>
        <p:sp>
          <p:nvSpPr>
            <p:cNvPr id="42" name="object 42"/>
            <p:cNvSpPr/>
            <p:nvPr/>
          </p:nvSpPr>
          <p:spPr>
            <a:xfrm>
              <a:off x="5596128" y="4296155"/>
              <a:ext cx="195580" cy="3175"/>
            </a:xfrm>
            <a:custGeom>
              <a:avLst/>
              <a:gdLst/>
              <a:ahLst/>
              <a:cxnLst/>
              <a:rect l="l" t="t" r="r" b="b"/>
              <a:pathLst>
                <a:path w="195579" h="3175">
                  <a:moveTo>
                    <a:pt x="195072" y="0"/>
                  </a:moveTo>
                  <a:lnTo>
                    <a:pt x="0" y="0"/>
                  </a:lnTo>
                  <a:lnTo>
                    <a:pt x="0" y="3047"/>
                  </a:lnTo>
                  <a:lnTo>
                    <a:pt x="195072" y="3047"/>
                  </a:lnTo>
                  <a:lnTo>
                    <a:pt x="195072" y="0"/>
                  </a:lnTo>
                  <a:close/>
                </a:path>
              </a:pathLst>
            </a:custGeom>
            <a:solidFill>
              <a:srgbClr val="001F5F"/>
            </a:solidFill>
          </p:spPr>
          <p:txBody>
            <a:bodyPr wrap="square" lIns="0" tIns="0" rIns="0" bIns="0" rtlCol="0"/>
            <a:lstStyle/>
            <a:p>
              <a:endParaRPr>
                <a:solidFill>
                  <a:prstClr val="black"/>
                </a:solidFill>
              </a:endParaRPr>
            </a:p>
          </p:txBody>
        </p:sp>
        <p:sp>
          <p:nvSpPr>
            <p:cNvPr id="43" name="object 43"/>
            <p:cNvSpPr/>
            <p:nvPr/>
          </p:nvSpPr>
          <p:spPr>
            <a:xfrm>
              <a:off x="5593079" y="4296155"/>
              <a:ext cx="201295" cy="5080"/>
            </a:xfrm>
            <a:custGeom>
              <a:avLst/>
              <a:gdLst/>
              <a:ahLst/>
              <a:cxnLst/>
              <a:rect l="l" t="t" r="r" b="b"/>
              <a:pathLst>
                <a:path w="201295" h="5079">
                  <a:moveTo>
                    <a:pt x="0" y="0"/>
                  </a:moveTo>
                  <a:lnTo>
                    <a:pt x="201168" y="0"/>
                  </a:lnTo>
                </a:path>
                <a:path w="201295" h="5079">
                  <a:moveTo>
                    <a:pt x="0" y="4571"/>
                  </a:moveTo>
                  <a:lnTo>
                    <a:pt x="201168" y="4571"/>
                  </a:lnTo>
                </a:path>
              </a:pathLst>
            </a:custGeom>
            <a:ln w="6095">
              <a:solidFill>
                <a:srgbClr val="FFFFFF"/>
              </a:solidFill>
            </a:ln>
          </p:spPr>
          <p:txBody>
            <a:bodyPr wrap="square" lIns="0" tIns="0" rIns="0" bIns="0" rtlCol="0"/>
            <a:lstStyle/>
            <a:p>
              <a:endParaRPr>
                <a:solidFill>
                  <a:prstClr val="black"/>
                </a:solidFill>
              </a:endParaRPr>
            </a:p>
          </p:txBody>
        </p:sp>
        <p:sp>
          <p:nvSpPr>
            <p:cNvPr id="44" name="object 44"/>
            <p:cNvSpPr/>
            <p:nvPr/>
          </p:nvSpPr>
          <p:spPr>
            <a:xfrm>
              <a:off x="5791199" y="4029455"/>
              <a:ext cx="195580" cy="269875"/>
            </a:xfrm>
            <a:custGeom>
              <a:avLst/>
              <a:gdLst/>
              <a:ahLst/>
              <a:cxnLst/>
              <a:rect l="l" t="t" r="r" b="b"/>
              <a:pathLst>
                <a:path w="195579" h="269875">
                  <a:moveTo>
                    <a:pt x="195072" y="0"/>
                  </a:moveTo>
                  <a:lnTo>
                    <a:pt x="0" y="0"/>
                  </a:lnTo>
                  <a:lnTo>
                    <a:pt x="0" y="269748"/>
                  </a:lnTo>
                  <a:lnTo>
                    <a:pt x="195072" y="269748"/>
                  </a:lnTo>
                  <a:lnTo>
                    <a:pt x="195072" y="0"/>
                  </a:lnTo>
                  <a:close/>
                </a:path>
              </a:pathLst>
            </a:custGeom>
            <a:solidFill>
              <a:srgbClr val="808080"/>
            </a:solidFill>
          </p:spPr>
          <p:txBody>
            <a:bodyPr wrap="square" lIns="0" tIns="0" rIns="0" bIns="0" rtlCol="0"/>
            <a:lstStyle/>
            <a:p>
              <a:endParaRPr>
                <a:solidFill>
                  <a:prstClr val="black"/>
                </a:solidFill>
              </a:endParaRPr>
            </a:p>
          </p:txBody>
        </p:sp>
        <p:sp>
          <p:nvSpPr>
            <p:cNvPr id="45" name="object 45"/>
            <p:cNvSpPr/>
            <p:nvPr/>
          </p:nvSpPr>
          <p:spPr>
            <a:xfrm>
              <a:off x="5791199" y="4029455"/>
              <a:ext cx="195580" cy="269875"/>
            </a:xfrm>
            <a:custGeom>
              <a:avLst/>
              <a:gdLst/>
              <a:ahLst/>
              <a:cxnLst/>
              <a:rect l="l" t="t" r="r" b="b"/>
              <a:pathLst>
                <a:path w="195579" h="269875">
                  <a:moveTo>
                    <a:pt x="0" y="269748"/>
                  </a:moveTo>
                  <a:lnTo>
                    <a:pt x="195072" y="269748"/>
                  </a:lnTo>
                  <a:lnTo>
                    <a:pt x="195072" y="0"/>
                  </a:lnTo>
                  <a:lnTo>
                    <a:pt x="0" y="0"/>
                  </a:lnTo>
                  <a:lnTo>
                    <a:pt x="0" y="269748"/>
                  </a:lnTo>
                  <a:close/>
                </a:path>
              </a:pathLst>
            </a:custGeom>
            <a:ln w="6096">
              <a:solidFill>
                <a:srgbClr val="FFFFFF"/>
              </a:solidFill>
            </a:ln>
          </p:spPr>
          <p:txBody>
            <a:bodyPr wrap="square" lIns="0" tIns="0" rIns="0" bIns="0" rtlCol="0"/>
            <a:lstStyle/>
            <a:p>
              <a:endParaRPr>
                <a:solidFill>
                  <a:prstClr val="black"/>
                </a:solidFill>
              </a:endParaRPr>
            </a:p>
          </p:txBody>
        </p:sp>
        <p:sp>
          <p:nvSpPr>
            <p:cNvPr id="46" name="object 46"/>
            <p:cNvSpPr/>
            <p:nvPr/>
          </p:nvSpPr>
          <p:spPr>
            <a:xfrm>
              <a:off x="5986272" y="4216907"/>
              <a:ext cx="196850" cy="82550"/>
            </a:xfrm>
            <a:custGeom>
              <a:avLst/>
              <a:gdLst/>
              <a:ahLst/>
              <a:cxnLst/>
              <a:rect l="l" t="t" r="r" b="b"/>
              <a:pathLst>
                <a:path w="196850" h="82550">
                  <a:moveTo>
                    <a:pt x="196596" y="0"/>
                  </a:moveTo>
                  <a:lnTo>
                    <a:pt x="0" y="0"/>
                  </a:lnTo>
                  <a:lnTo>
                    <a:pt x="0" y="82295"/>
                  </a:lnTo>
                  <a:lnTo>
                    <a:pt x="196596" y="82295"/>
                  </a:lnTo>
                  <a:lnTo>
                    <a:pt x="196596" y="0"/>
                  </a:lnTo>
                  <a:close/>
                </a:path>
              </a:pathLst>
            </a:custGeom>
            <a:solidFill>
              <a:srgbClr val="00776F"/>
            </a:solidFill>
          </p:spPr>
          <p:txBody>
            <a:bodyPr wrap="square" lIns="0" tIns="0" rIns="0" bIns="0" rtlCol="0"/>
            <a:lstStyle/>
            <a:p>
              <a:endParaRPr>
                <a:solidFill>
                  <a:prstClr val="black"/>
                </a:solidFill>
              </a:endParaRPr>
            </a:p>
          </p:txBody>
        </p:sp>
        <p:sp>
          <p:nvSpPr>
            <p:cNvPr id="47" name="object 47"/>
            <p:cNvSpPr/>
            <p:nvPr/>
          </p:nvSpPr>
          <p:spPr>
            <a:xfrm>
              <a:off x="5986272" y="4216907"/>
              <a:ext cx="196850" cy="82550"/>
            </a:xfrm>
            <a:custGeom>
              <a:avLst/>
              <a:gdLst/>
              <a:ahLst/>
              <a:cxnLst/>
              <a:rect l="l" t="t" r="r" b="b"/>
              <a:pathLst>
                <a:path w="196850" h="82550">
                  <a:moveTo>
                    <a:pt x="0" y="82295"/>
                  </a:moveTo>
                  <a:lnTo>
                    <a:pt x="196596" y="82295"/>
                  </a:lnTo>
                  <a:lnTo>
                    <a:pt x="196596" y="0"/>
                  </a:lnTo>
                  <a:lnTo>
                    <a:pt x="0" y="0"/>
                  </a:lnTo>
                  <a:lnTo>
                    <a:pt x="0" y="82295"/>
                  </a:lnTo>
                  <a:close/>
                </a:path>
              </a:pathLst>
            </a:custGeom>
            <a:ln w="6096">
              <a:solidFill>
                <a:srgbClr val="FFFFFF"/>
              </a:solidFill>
            </a:ln>
          </p:spPr>
          <p:txBody>
            <a:bodyPr wrap="square" lIns="0" tIns="0" rIns="0" bIns="0" rtlCol="0"/>
            <a:lstStyle/>
            <a:p>
              <a:endParaRPr>
                <a:solidFill>
                  <a:prstClr val="black"/>
                </a:solidFill>
              </a:endParaRPr>
            </a:p>
          </p:txBody>
        </p:sp>
        <p:sp>
          <p:nvSpPr>
            <p:cNvPr id="48" name="object 48"/>
            <p:cNvSpPr/>
            <p:nvPr/>
          </p:nvSpPr>
          <p:spPr>
            <a:xfrm>
              <a:off x="6182867" y="4299203"/>
              <a:ext cx="195580" cy="24765"/>
            </a:xfrm>
            <a:custGeom>
              <a:avLst/>
              <a:gdLst/>
              <a:ahLst/>
              <a:cxnLst/>
              <a:rect l="l" t="t" r="r" b="b"/>
              <a:pathLst>
                <a:path w="195579" h="24764">
                  <a:moveTo>
                    <a:pt x="195072" y="0"/>
                  </a:moveTo>
                  <a:lnTo>
                    <a:pt x="0" y="0"/>
                  </a:lnTo>
                  <a:lnTo>
                    <a:pt x="0" y="24384"/>
                  </a:lnTo>
                  <a:lnTo>
                    <a:pt x="195072" y="24384"/>
                  </a:lnTo>
                  <a:lnTo>
                    <a:pt x="195072" y="0"/>
                  </a:lnTo>
                  <a:close/>
                </a:path>
              </a:pathLst>
            </a:custGeom>
            <a:solidFill>
              <a:srgbClr val="D5580D"/>
            </a:solidFill>
          </p:spPr>
          <p:txBody>
            <a:bodyPr wrap="square" lIns="0" tIns="0" rIns="0" bIns="0" rtlCol="0"/>
            <a:lstStyle/>
            <a:p>
              <a:endParaRPr>
                <a:solidFill>
                  <a:prstClr val="black"/>
                </a:solidFill>
              </a:endParaRPr>
            </a:p>
          </p:txBody>
        </p:sp>
        <p:sp>
          <p:nvSpPr>
            <p:cNvPr id="49" name="object 49"/>
            <p:cNvSpPr/>
            <p:nvPr/>
          </p:nvSpPr>
          <p:spPr>
            <a:xfrm>
              <a:off x="6182867" y="4299203"/>
              <a:ext cx="195580" cy="24765"/>
            </a:xfrm>
            <a:custGeom>
              <a:avLst/>
              <a:gdLst/>
              <a:ahLst/>
              <a:cxnLst/>
              <a:rect l="l" t="t" r="r" b="b"/>
              <a:pathLst>
                <a:path w="195579" h="24764">
                  <a:moveTo>
                    <a:pt x="0" y="24384"/>
                  </a:moveTo>
                  <a:lnTo>
                    <a:pt x="195072" y="24384"/>
                  </a:lnTo>
                  <a:lnTo>
                    <a:pt x="195072" y="0"/>
                  </a:lnTo>
                  <a:lnTo>
                    <a:pt x="0" y="0"/>
                  </a:lnTo>
                  <a:lnTo>
                    <a:pt x="0" y="24384"/>
                  </a:lnTo>
                  <a:close/>
                </a:path>
              </a:pathLst>
            </a:custGeom>
            <a:ln w="6095">
              <a:solidFill>
                <a:srgbClr val="FFFFFF"/>
              </a:solidFill>
            </a:ln>
          </p:spPr>
          <p:txBody>
            <a:bodyPr wrap="square" lIns="0" tIns="0" rIns="0" bIns="0" rtlCol="0"/>
            <a:lstStyle/>
            <a:p>
              <a:endParaRPr>
                <a:solidFill>
                  <a:prstClr val="black"/>
                </a:solidFill>
              </a:endParaRPr>
            </a:p>
          </p:txBody>
        </p:sp>
        <p:sp>
          <p:nvSpPr>
            <p:cNvPr id="50" name="object 50"/>
            <p:cNvSpPr/>
            <p:nvPr/>
          </p:nvSpPr>
          <p:spPr>
            <a:xfrm>
              <a:off x="6533387" y="3793235"/>
              <a:ext cx="195580" cy="506095"/>
            </a:xfrm>
            <a:custGeom>
              <a:avLst/>
              <a:gdLst/>
              <a:ahLst/>
              <a:cxnLst/>
              <a:rect l="l" t="t" r="r" b="b"/>
              <a:pathLst>
                <a:path w="195579" h="506095">
                  <a:moveTo>
                    <a:pt x="195072" y="0"/>
                  </a:moveTo>
                  <a:lnTo>
                    <a:pt x="0" y="0"/>
                  </a:lnTo>
                  <a:lnTo>
                    <a:pt x="0" y="505968"/>
                  </a:lnTo>
                  <a:lnTo>
                    <a:pt x="195072" y="505968"/>
                  </a:lnTo>
                  <a:lnTo>
                    <a:pt x="195072" y="0"/>
                  </a:lnTo>
                  <a:close/>
                </a:path>
              </a:pathLst>
            </a:custGeom>
            <a:solidFill>
              <a:srgbClr val="A80000"/>
            </a:solidFill>
          </p:spPr>
          <p:txBody>
            <a:bodyPr wrap="square" lIns="0" tIns="0" rIns="0" bIns="0" rtlCol="0"/>
            <a:lstStyle/>
            <a:p>
              <a:endParaRPr>
                <a:solidFill>
                  <a:prstClr val="black"/>
                </a:solidFill>
              </a:endParaRPr>
            </a:p>
          </p:txBody>
        </p:sp>
        <p:sp>
          <p:nvSpPr>
            <p:cNvPr id="51" name="object 51"/>
            <p:cNvSpPr/>
            <p:nvPr/>
          </p:nvSpPr>
          <p:spPr>
            <a:xfrm>
              <a:off x="6728460" y="4226051"/>
              <a:ext cx="196850" cy="73660"/>
            </a:xfrm>
            <a:custGeom>
              <a:avLst/>
              <a:gdLst/>
              <a:ahLst/>
              <a:cxnLst/>
              <a:rect l="l" t="t" r="r" b="b"/>
              <a:pathLst>
                <a:path w="196850" h="73660">
                  <a:moveTo>
                    <a:pt x="196596" y="0"/>
                  </a:moveTo>
                  <a:lnTo>
                    <a:pt x="0" y="0"/>
                  </a:lnTo>
                  <a:lnTo>
                    <a:pt x="0" y="73152"/>
                  </a:lnTo>
                  <a:lnTo>
                    <a:pt x="196596" y="73152"/>
                  </a:lnTo>
                  <a:lnTo>
                    <a:pt x="196596" y="0"/>
                  </a:lnTo>
                  <a:close/>
                </a:path>
              </a:pathLst>
            </a:custGeom>
            <a:solidFill>
              <a:srgbClr val="001F5F"/>
            </a:solidFill>
          </p:spPr>
          <p:txBody>
            <a:bodyPr wrap="square" lIns="0" tIns="0" rIns="0" bIns="0" rtlCol="0"/>
            <a:lstStyle/>
            <a:p>
              <a:endParaRPr>
                <a:solidFill>
                  <a:prstClr val="black"/>
                </a:solidFill>
              </a:endParaRPr>
            </a:p>
          </p:txBody>
        </p:sp>
        <p:sp>
          <p:nvSpPr>
            <p:cNvPr id="52" name="object 52"/>
            <p:cNvSpPr/>
            <p:nvPr/>
          </p:nvSpPr>
          <p:spPr>
            <a:xfrm>
              <a:off x="6728460" y="4226051"/>
              <a:ext cx="196850" cy="73660"/>
            </a:xfrm>
            <a:custGeom>
              <a:avLst/>
              <a:gdLst/>
              <a:ahLst/>
              <a:cxnLst/>
              <a:rect l="l" t="t" r="r" b="b"/>
              <a:pathLst>
                <a:path w="196850" h="73660">
                  <a:moveTo>
                    <a:pt x="0" y="73152"/>
                  </a:moveTo>
                  <a:lnTo>
                    <a:pt x="196596" y="73152"/>
                  </a:lnTo>
                  <a:lnTo>
                    <a:pt x="196596" y="0"/>
                  </a:lnTo>
                  <a:lnTo>
                    <a:pt x="0" y="0"/>
                  </a:lnTo>
                  <a:lnTo>
                    <a:pt x="0" y="73152"/>
                  </a:lnTo>
                  <a:close/>
                </a:path>
              </a:pathLst>
            </a:custGeom>
            <a:ln w="6096">
              <a:solidFill>
                <a:srgbClr val="FFFFFF"/>
              </a:solidFill>
            </a:ln>
          </p:spPr>
          <p:txBody>
            <a:bodyPr wrap="square" lIns="0" tIns="0" rIns="0" bIns="0" rtlCol="0"/>
            <a:lstStyle/>
            <a:p>
              <a:endParaRPr>
                <a:solidFill>
                  <a:prstClr val="black"/>
                </a:solidFill>
              </a:endParaRPr>
            </a:p>
          </p:txBody>
        </p:sp>
        <p:sp>
          <p:nvSpPr>
            <p:cNvPr id="53" name="object 53"/>
            <p:cNvSpPr/>
            <p:nvPr/>
          </p:nvSpPr>
          <p:spPr>
            <a:xfrm>
              <a:off x="6925055" y="3854195"/>
              <a:ext cx="195580" cy="445134"/>
            </a:xfrm>
            <a:custGeom>
              <a:avLst/>
              <a:gdLst/>
              <a:ahLst/>
              <a:cxnLst/>
              <a:rect l="l" t="t" r="r" b="b"/>
              <a:pathLst>
                <a:path w="195579" h="445135">
                  <a:moveTo>
                    <a:pt x="195072" y="0"/>
                  </a:moveTo>
                  <a:lnTo>
                    <a:pt x="0" y="0"/>
                  </a:lnTo>
                  <a:lnTo>
                    <a:pt x="0" y="445007"/>
                  </a:lnTo>
                  <a:lnTo>
                    <a:pt x="195072" y="445007"/>
                  </a:lnTo>
                  <a:lnTo>
                    <a:pt x="195072" y="0"/>
                  </a:lnTo>
                  <a:close/>
                </a:path>
              </a:pathLst>
            </a:custGeom>
            <a:solidFill>
              <a:srgbClr val="808080"/>
            </a:solidFill>
          </p:spPr>
          <p:txBody>
            <a:bodyPr wrap="square" lIns="0" tIns="0" rIns="0" bIns="0" rtlCol="0"/>
            <a:lstStyle/>
            <a:p>
              <a:endParaRPr>
                <a:solidFill>
                  <a:prstClr val="black"/>
                </a:solidFill>
              </a:endParaRPr>
            </a:p>
          </p:txBody>
        </p:sp>
        <p:sp>
          <p:nvSpPr>
            <p:cNvPr id="54" name="object 54"/>
            <p:cNvSpPr/>
            <p:nvPr/>
          </p:nvSpPr>
          <p:spPr>
            <a:xfrm>
              <a:off x="6925055" y="3854195"/>
              <a:ext cx="195580" cy="445134"/>
            </a:xfrm>
            <a:custGeom>
              <a:avLst/>
              <a:gdLst/>
              <a:ahLst/>
              <a:cxnLst/>
              <a:rect l="l" t="t" r="r" b="b"/>
              <a:pathLst>
                <a:path w="195579" h="445135">
                  <a:moveTo>
                    <a:pt x="0" y="445007"/>
                  </a:moveTo>
                  <a:lnTo>
                    <a:pt x="195072" y="445007"/>
                  </a:lnTo>
                  <a:lnTo>
                    <a:pt x="195072" y="0"/>
                  </a:lnTo>
                  <a:lnTo>
                    <a:pt x="0" y="0"/>
                  </a:lnTo>
                  <a:lnTo>
                    <a:pt x="0" y="445007"/>
                  </a:lnTo>
                  <a:close/>
                </a:path>
              </a:pathLst>
            </a:custGeom>
            <a:ln w="6096">
              <a:solidFill>
                <a:srgbClr val="FFFFFF"/>
              </a:solidFill>
            </a:ln>
          </p:spPr>
          <p:txBody>
            <a:bodyPr wrap="square" lIns="0" tIns="0" rIns="0" bIns="0" rtlCol="0"/>
            <a:lstStyle/>
            <a:p>
              <a:endParaRPr>
                <a:solidFill>
                  <a:prstClr val="black"/>
                </a:solidFill>
              </a:endParaRPr>
            </a:p>
          </p:txBody>
        </p:sp>
        <p:sp>
          <p:nvSpPr>
            <p:cNvPr id="55" name="object 55"/>
            <p:cNvSpPr/>
            <p:nvPr/>
          </p:nvSpPr>
          <p:spPr>
            <a:xfrm>
              <a:off x="7120128" y="2973323"/>
              <a:ext cx="195580" cy="1325880"/>
            </a:xfrm>
            <a:custGeom>
              <a:avLst/>
              <a:gdLst/>
              <a:ahLst/>
              <a:cxnLst/>
              <a:rect l="l" t="t" r="r" b="b"/>
              <a:pathLst>
                <a:path w="195579" h="1325879">
                  <a:moveTo>
                    <a:pt x="195072" y="0"/>
                  </a:moveTo>
                  <a:lnTo>
                    <a:pt x="0" y="0"/>
                  </a:lnTo>
                  <a:lnTo>
                    <a:pt x="0" y="1325880"/>
                  </a:lnTo>
                  <a:lnTo>
                    <a:pt x="195072" y="1325880"/>
                  </a:lnTo>
                  <a:lnTo>
                    <a:pt x="195072" y="0"/>
                  </a:lnTo>
                  <a:close/>
                </a:path>
              </a:pathLst>
            </a:custGeom>
            <a:solidFill>
              <a:srgbClr val="00776F"/>
            </a:solidFill>
          </p:spPr>
          <p:txBody>
            <a:bodyPr wrap="square" lIns="0" tIns="0" rIns="0" bIns="0" rtlCol="0"/>
            <a:lstStyle/>
            <a:p>
              <a:endParaRPr>
                <a:solidFill>
                  <a:prstClr val="black"/>
                </a:solidFill>
              </a:endParaRPr>
            </a:p>
          </p:txBody>
        </p:sp>
        <p:sp>
          <p:nvSpPr>
            <p:cNvPr id="56" name="object 56"/>
            <p:cNvSpPr/>
            <p:nvPr/>
          </p:nvSpPr>
          <p:spPr>
            <a:xfrm>
              <a:off x="7120128" y="2973323"/>
              <a:ext cx="195580" cy="1325880"/>
            </a:xfrm>
            <a:custGeom>
              <a:avLst/>
              <a:gdLst/>
              <a:ahLst/>
              <a:cxnLst/>
              <a:rect l="l" t="t" r="r" b="b"/>
              <a:pathLst>
                <a:path w="195579" h="1325879">
                  <a:moveTo>
                    <a:pt x="0" y="1325880"/>
                  </a:moveTo>
                  <a:lnTo>
                    <a:pt x="195072" y="1325880"/>
                  </a:lnTo>
                  <a:lnTo>
                    <a:pt x="195072" y="0"/>
                  </a:lnTo>
                  <a:lnTo>
                    <a:pt x="0" y="0"/>
                  </a:lnTo>
                  <a:lnTo>
                    <a:pt x="0" y="1325880"/>
                  </a:lnTo>
                  <a:close/>
                </a:path>
              </a:pathLst>
            </a:custGeom>
            <a:ln w="6095">
              <a:solidFill>
                <a:srgbClr val="FFFFFF"/>
              </a:solidFill>
            </a:ln>
          </p:spPr>
          <p:txBody>
            <a:bodyPr wrap="square" lIns="0" tIns="0" rIns="0" bIns="0" rtlCol="0"/>
            <a:lstStyle/>
            <a:p>
              <a:endParaRPr>
                <a:solidFill>
                  <a:prstClr val="black"/>
                </a:solidFill>
              </a:endParaRPr>
            </a:p>
          </p:txBody>
        </p:sp>
        <p:sp>
          <p:nvSpPr>
            <p:cNvPr id="57" name="object 57"/>
            <p:cNvSpPr/>
            <p:nvPr/>
          </p:nvSpPr>
          <p:spPr>
            <a:xfrm>
              <a:off x="7315200" y="3857243"/>
              <a:ext cx="195580" cy="441959"/>
            </a:xfrm>
            <a:custGeom>
              <a:avLst/>
              <a:gdLst/>
              <a:ahLst/>
              <a:cxnLst/>
              <a:rect l="l" t="t" r="r" b="b"/>
              <a:pathLst>
                <a:path w="195579" h="441960">
                  <a:moveTo>
                    <a:pt x="195072" y="0"/>
                  </a:moveTo>
                  <a:lnTo>
                    <a:pt x="0" y="0"/>
                  </a:lnTo>
                  <a:lnTo>
                    <a:pt x="0" y="441959"/>
                  </a:lnTo>
                  <a:lnTo>
                    <a:pt x="195072" y="441959"/>
                  </a:lnTo>
                  <a:lnTo>
                    <a:pt x="195072" y="0"/>
                  </a:lnTo>
                  <a:close/>
                </a:path>
              </a:pathLst>
            </a:custGeom>
            <a:solidFill>
              <a:srgbClr val="D5580D"/>
            </a:solidFill>
          </p:spPr>
          <p:txBody>
            <a:bodyPr wrap="square" lIns="0" tIns="0" rIns="0" bIns="0" rtlCol="0"/>
            <a:lstStyle/>
            <a:p>
              <a:endParaRPr>
                <a:solidFill>
                  <a:prstClr val="black"/>
                </a:solidFill>
              </a:endParaRPr>
            </a:p>
          </p:txBody>
        </p:sp>
        <p:sp>
          <p:nvSpPr>
            <p:cNvPr id="58" name="object 58"/>
            <p:cNvSpPr/>
            <p:nvPr/>
          </p:nvSpPr>
          <p:spPr>
            <a:xfrm>
              <a:off x="7315200" y="3857243"/>
              <a:ext cx="195580" cy="441959"/>
            </a:xfrm>
            <a:custGeom>
              <a:avLst/>
              <a:gdLst/>
              <a:ahLst/>
              <a:cxnLst/>
              <a:rect l="l" t="t" r="r" b="b"/>
              <a:pathLst>
                <a:path w="195579" h="441960">
                  <a:moveTo>
                    <a:pt x="0" y="441959"/>
                  </a:moveTo>
                  <a:lnTo>
                    <a:pt x="195072" y="441959"/>
                  </a:lnTo>
                  <a:lnTo>
                    <a:pt x="195072" y="0"/>
                  </a:lnTo>
                  <a:lnTo>
                    <a:pt x="0" y="0"/>
                  </a:lnTo>
                  <a:lnTo>
                    <a:pt x="0" y="441959"/>
                  </a:lnTo>
                  <a:close/>
                </a:path>
              </a:pathLst>
            </a:custGeom>
            <a:ln w="6096">
              <a:solidFill>
                <a:srgbClr val="FFFFFF"/>
              </a:solidFill>
            </a:ln>
          </p:spPr>
          <p:txBody>
            <a:bodyPr wrap="square" lIns="0" tIns="0" rIns="0" bIns="0" rtlCol="0"/>
            <a:lstStyle/>
            <a:p>
              <a:endParaRPr>
                <a:solidFill>
                  <a:prstClr val="black"/>
                </a:solidFill>
              </a:endParaRPr>
            </a:p>
          </p:txBody>
        </p:sp>
        <p:sp>
          <p:nvSpPr>
            <p:cNvPr id="59" name="object 59"/>
            <p:cNvSpPr/>
            <p:nvPr/>
          </p:nvSpPr>
          <p:spPr>
            <a:xfrm>
              <a:off x="7667243" y="4102607"/>
              <a:ext cx="195580" cy="196850"/>
            </a:xfrm>
            <a:custGeom>
              <a:avLst/>
              <a:gdLst/>
              <a:ahLst/>
              <a:cxnLst/>
              <a:rect l="l" t="t" r="r" b="b"/>
              <a:pathLst>
                <a:path w="195579" h="196850">
                  <a:moveTo>
                    <a:pt x="195072" y="0"/>
                  </a:moveTo>
                  <a:lnTo>
                    <a:pt x="0" y="0"/>
                  </a:lnTo>
                  <a:lnTo>
                    <a:pt x="0" y="196595"/>
                  </a:lnTo>
                  <a:lnTo>
                    <a:pt x="195072" y="196595"/>
                  </a:lnTo>
                  <a:lnTo>
                    <a:pt x="195072" y="0"/>
                  </a:lnTo>
                  <a:close/>
                </a:path>
              </a:pathLst>
            </a:custGeom>
            <a:solidFill>
              <a:srgbClr val="A80000"/>
            </a:solidFill>
          </p:spPr>
          <p:txBody>
            <a:bodyPr wrap="square" lIns="0" tIns="0" rIns="0" bIns="0" rtlCol="0"/>
            <a:lstStyle/>
            <a:p>
              <a:endParaRPr>
                <a:solidFill>
                  <a:prstClr val="black"/>
                </a:solidFill>
              </a:endParaRPr>
            </a:p>
          </p:txBody>
        </p:sp>
        <p:sp>
          <p:nvSpPr>
            <p:cNvPr id="60" name="object 60"/>
            <p:cNvSpPr/>
            <p:nvPr/>
          </p:nvSpPr>
          <p:spPr>
            <a:xfrm>
              <a:off x="7862315" y="4090415"/>
              <a:ext cx="195580" cy="208915"/>
            </a:xfrm>
            <a:custGeom>
              <a:avLst/>
              <a:gdLst/>
              <a:ahLst/>
              <a:cxnLst/>
              <a:rect l="l" t="t" r="r" b="b"/>
              <a:pathLst>
                <a:path w="195579" h="208914">
                  <a:moveTo>
                    <a:pt x="195072" y="0"/>
                  </a:moveTo>
                  <a:lnTo>
                    <a:pt x="0" y="0"/>
                  </a:lnTo>
                  <a:lnTo>
                    <a:pt x="0" y="208787"/>
                  </a:lnTo>
                  <a:lnTo>
                    <a:pt x="195072" y="208787"/>
                  </a:lnTo>
                  <a:lnTo>
                    <a:pt x="195072" y="0"/>
                  </a:lnTo>
                  <a:close/>
                </a:path>
              </a:pathLst>
            </a:custGeom>
            <a:solidFill>
              <a:srgbClr val="001F5F"/>
            </a:solidFill>
          </p:spPr>
          <p:txBody>
            <a:bodyPr wrap="square" lIns="0" tIns="0" rIns="0" bIns="0" rtlCol="0"/>
            <a:lstStyle/>
            <a:p>
              <a:endParaRPr>
                <a:solidFill>
                  <a:prstClr val="black"/>
                </a:solidFill>
              </a:endParaRPr>
            </a:p>
          </p:txBody>
        </p:sp>
        <p:sp>
          <p:nvSpPr>
            <p:cNvPr id="61" name="object 61"/>
            <p:cNvSpPr/>
            <p:nvPr/>
          </p:nvSpPr>
          <p:spPr>
            <a:xfrm>
              <a:off x="7862315" y="4090415"/>
              <a:ext cx="195580" cy="208915"/>
            </a:xfrm>
            <a:custGeom>
              <a:avLst/>
              <a:gdLst/>
              <a:ahLst/>
              <a:cxnLst/>
              <a:rect l="l" t="t" r="r" b="b"/>
              <a:pathLst>
                <a:path w="195579" h="208914">
                  <a:moveTo>
                    <a:pt x="0" y="208787"/>
                  </a:moveTo>
                  <a:lnTo>
                    <a:pt x="195072" y="208787"/>
                  </a:lnTo>
                  <a:lnTo>
                    <a:pt x="195072" y="0"/>
                  </a:lnTo>
                  <a:lnTo>
                    <a:pt x="0" y="0"/>
                  </a:lnTo>
                  <a:lnTo>
                    <a:pt x="0" y="208787"/>
                  </a:lnTo>
                  <a:close/>
                </a:path>
              </a:pathLst>
            </a:custGeom>
            <a:ln w="6095">
              <a:solidFill>
                <a:srgbClr val="FFFFFF"/>
              </a:solidFill>
            </a:ln>
          </p:spPr>
          <p:txBody>
            <a:bodyPr wrap="square" lIns="0" tIns="0" rIns="0" bIns="0" rtlCol="0"/>
            <a:lstStyle/>
            <a:p>
              <a:endParaRPr>
                <a:solidFill>
                  <a:prstClr val="black"/>
                </a:solidFill>
              </a:endParaRPr>
            </a:p>
          </p:txBody>
        </p:sp>
        <p:sp>
          <p:nvSpPr>
            <p:cNvPr id="62" name="object 62"/>
            <p:cNvSpPr/>
            <p:nvPr/>
          </p:nvSpPr>
          <p:spPr>
            <a:xfrm>
              <a:off x="8057388" y="4299203"/>
              <a:ext cx="195580" cy="53340"/>
            </a:xfrm>
            <a:custGeom>
              <a:avLst/>
              <a:gdLst/>
              <a:ahLst/>
              <a:cxnLst/>
              <a:rect l="l" t="t" r="r" b="b"/>
              <a:pathLst>
                <a:path w="195579" h="53339">
                  <a:moveTo>
                    <a:pt x="195072" y="0"/>
                  </a:moveTo>
                  <a:lnTo>
                    <a:pt x="0" y="0"/>
                  </a:lnTo>
                  <a:lnTo>
                    <a:pt x="0" y="53340"/>
                  </a:lnTo>
                  <a:lnTo>
                    <a:pt x="195072" y="53340"/>
                  </a:lnTo>
                  <a:lnTo>
                    <a:pt x="195072" y="0"/>
                  </a:lnTo>
                  <a:close/>
                </a:path>
              </a:pathLst>
            </a:custGeom>
            <a:solidFill>
              <a:srgbClr val="808080"/>
            </a:solidFill>
          </p:spPr>
          <p:txBody>
            <a:bodyPr wrap="square" lIns="0" tIns="0" rIns="0" bIns="0" rtlCol="0"/>
            <a:lstStyle/>
            <a:p>
              <a:endParaRPr>
                <a:solidFill>
                  <a:prstClr val="black"/>
                </a:solidFill>
              </a:endParaRPr>
            </a:p>
          </p:txBody>
        </p:sp>
        <p:sp>
          <p:nvSpPr>
            <p:cNvPr id="63" name="object 63"/>
            <p:cNvSpPr/>
            <p:nvPr/>
          </p:nvSpPr>
          <p:spPr>
            <a:xfrm>
              <a:off x="8057388" y="4299203"/>
              <a:ext cx="195580" cy="53340"/>
            </a:xfrm>
            <a:custGeom>
              <a:avLst/>
              <a:gdLst/>
              <a:ahLst/>
              <a:cxnLst/>
              <a:rect l="l" t="t" r="r" b="b"/>
              <a:pathLst>
                <a:path w="195579" h="53339">
                  <a:moveTo>
                    <a:pt x="0" y="53340"/>
                  </a:moveTo>
                  <a:lnTo>
                    <a:pt x="195072" y="53340"/>
                  </a:lnTo>
                  <a:lnTo>
                    <a:pt x="195072" y="0"/>
                  </a:lnTo>
                  <a:lnTo>
                    <a:pt x="0" y="0"/>
                  </a:lnTo>
                  <a:lnTo>
                    <a:pt x="0" y="53340"/>
                  </a:lnTo>
                  <a:close/>
                </a:path>
              </a:pathLst>
            </a:custGeom>
            <a:ln w="6096">
              <a:solidFill>
                <a:srgbClr val="FFFFFF"/>
              </a:solidFill>
            </a:ln>
          </p:spPr>
          <p:txBody>
            <a:bodyPr wrap="square" lIns="0" tIns="0" rIns="0" bIns="0" rtlCol="0"/>
            <a:lstStyle/>
            <a:p>
              <a:endParaRPr>
                <a:solidFill>
                  <a:prstClr val="black"/>
                </a:solidFill>
              </a:endParaRPr>
            </a:p>
          </p:txBody>
        </p:sp>
        <p:sp>
          <p:nvSpPr>
            <p:cNvPr id="64" name="object 64"/>
            <p:cNvSpPr/>
            <p:nvPr/>
          </p:nvSpPr>
          <p:spPr>
            <a:xfrm>
              <a:off x="8252460" y="3744467"/>
              <a:ext cx="195580" cy="554990"/>
            </a:xfrm>
            <a:custGeom>
              <a:avLst/>
              <a:gdLst/>
              <a:ahLst/>
              <a:cxnLst/>
              <a:rect l="l" t="t" r="r" b="b"/>
              <a:pathLst>
                <a:path w="195579" h="554989">
                  <a:moveTo>
                    <a:pt x="195072" y="0"/>
                  </a:moveTo>
                  <a:lnTo>
                    <a:pt x="0" y="0"/>
                  </a:lnTo>
                  <a:lnTo>
                    <a:pt x="0" y="554735"/>
                  </a:lnTo>
                  <a:lnTo>
                    <a:pt x="195072" y="554735"/>
                  </a:lnTo>
                  <a:lnTo>
                    <a:pt x="195072" y="0"/>
                  </a:lnTo>
                  <a:close/>
                </a:path>
              </a:pathLst>
            </a:custGeom>
            <a:solidFill>
              <a:srgbClr val="00776F"/>
            </a:solidFill>
          </p:spPr>
          <p:txBody>
            <a:bodyPr wrap="square" lIns="0" tIns="0" rIns="0" bIns="0" rtlCol="0"/>
            <a:lstStyle/>
            <a:p>
              <a:endParaRPr>
                <a:solidFill>
                  <a:prstClr val="black"/>
                </a:solidFill>
              </a:endParaRPr>
            </a:p>
          </p:txBody>
        </p:sp>
        <p:sp>
          <p:nvSpPr>
            <p:cNvPr id="65" name="object 65"/>
            <p:cNvSpPr/>
            <p:nvPr/>
          </p:nvSpPr>
          <p:spPr>
            <a:xfrm>
              <a:off x="8252460" y="3744467"/>
              <a:ext cx="195580" cy="554990"/>
            </a:xfrm>
            <a:custGeom>
              <a:avLst/>
              <a:gdLst/>
              <a:ahLst/>
              <a:cxnLst/>
              <a:rect l="l" t="t" r="r" b="b"/>
              <a:pathLst>
                <a:path w="195579" h="554989">
                  <a:moveTo>
                    <a:pt x="0" y="554735"/>
                  </a:moveTo>
                  <a:lnTo>
                    <a:pt x="195072" y="554735"/>
                  </a:lnTo>
                  <a:lnTo>
                    <a:pt x="195072" y="0"/>
                  </a:lnTo>
                  <a:lnTo>
                    <a:pt x="0" y="0"/>
                  </a:lnTo>
                  <a:lnTo>
                    <a:pt x="0" y="554735"/>
                  </a:lnTo>
                  <a:close/>
                </a:path>
              </a:pathLst>
            </a:custGeom>
            <a:ln w="6095">
              <a:solidFill>
                <a:srgbClr val="FFFFFF"/>
              </a:solidFill>
            </a:ln>
          </p:spPr>
          <p:txBody>
            <a:bodyPr wrap="square" lIns="0" tIns="0" rIns="0" bIns="0" rtlCol="0"/>
            <a:lstStyle/>
            <a:p>
              <a:endParaRPr>
                <a:solidFill>
                  <a:prstClr val="black"/>
                </a:solidFill>
              </a:endParaRPr>
            </a:p>
          </p:txBody>
        </p:sp>
        <p:sp>
          <p:nvSpPr>
            <p:cNvPr id="66" name="object 66"/>
            <p:cNvSpPr/>
            <p:nvPr/>
          </p:nvSpPr>
          <p:spPr>
            <a:xfrm>
              <a:off x="8447531" y="4299203"/>
              <a:ext cx="196850" cy="180340"/>
            </a:xfrm>
            <a:custGeom>
              <a:avLst/>
              <a:gdLst/>
              <a:ahLst/>
              <a:cxnLst/>
              <a:rect l="l" t="t" r="r" b="b"/>
              <a:pathLst>
                <a:path w="196850" h="180339">
                  <a:moveTo>
                    <a:pt x="196596" y="0"/>
                  </a:moveTo>
                  <a:lnTo>
                    <a:pt x="0" y="0"/>
                  </a:lnTo>
                  <a:lnTo>
                    <a:pt x="0" y="179832"/>
                  </a:lnTo>
                  <a:lnTo>
                    <a:pt x="196596" y="179832"/>
                  </a:lnTo>
                  <a:lnTo>
                    <a:pt x="196596" y="0"/>
                  </a:lnTo>
                  <a:close/>
                </a:path>
              </a:pathLst>
            </a:custGeom>
            <a:solidFill>
              <a:srgbClr val="D5580D"/>
            </a:solidFill>
          </p:spPr>
          <p:txBody>
            <a:bodyPr wrap="square" lIns="0" tIns="0" rIns="0" bIns="0" rtlCol="0"/>
            <a:lstStyle/>
            <a:p>
              <a:endParaRPr>
                <a:solidFill>
                  <a:prstClr val="black"/>
                </a:solidFill>
              </a:endParaRPr>
            </a:p>
          </p:txBody>
        </p:sp>
        <p:sp>
          <p:nvSpPr>
            <p:cNvPr id="67" name="object 67"/>
            <p:cNvSpPr/>
            <p:nvPr/>
          </p:nvSpPr>
          <p:spPr>
            <a:xfrm>
              <a:off x="8447531" y="4299203"/>
              <a:ext cx="196850" cy="180340"/>
            </a:xfrm>
            <a:custGeom>
              <a:avLst/>
              <a:gdLst/>
              <a:ahLst/>
              <a:cxnLst/>
              <a:rect l="l" t="t" r="r" b="b"/>
              <a:pathLst>
                <a:path w="196850" h="180339">
                  <a:moveTo>
                    <a:pt x="0" y="179832"/>
                  </a:moveTo>
                  <a:lnTo>
                    <a:pt x="196596" y="179832"/>
                  </a:lnTo>
                  <a:lnTo>
                    <a:pt x="196596" y="0"/>
                  </a:lnTo>
                  <a:lnTo>
                    <a:pt x="0" y="0"/>
                  </a:lnTo>
                  <a:lnTo>
                    <a:pt x="0" y="179832"/>
                  </a:lnTo>
                  <a:close/>
                </a:path>
              </a:pathLst>
            </a:custGeom>
            <a:ln w="6096">
              <a:solidFill>
                <a:srgbClr val="FFFFFF"/>
              </a:solidFill>
            </a:ln>
          </p:spPr>
          <p:txBody>
            <a:bodyPr wrap="square" lIns="0" tIns="0" rIns="0" bIns="0" rtlCol="0"/>
            <a:lstStyle/>
            <a:p>
              <a:endParaRPr>
                <a:solidFill>
                  <a:prstClr val="black"/>
                </a:solidFill>
              </a:endParaRPr>
            </a:p>
          </p:txBody>
        </p:sp>
        <p:sp>
          <p:nvSpPr>
            <p:cNvPr id="68" name="object 68"/>
            <p:cNvSpPr/>
            <p:nvPr/>
          </p:nvSpPr>
          <p:spPr>
            <a:xfrm>
              <a:off x="731519" y="2563367"/>
              <a:ext cx="7990840" cy="2604770"/>
            </a:xfrm>
            <a:custGeom>
              <a:avLst/>
              <a:gdLst/>
              <a:ahLst/>
              <a:cxnLst/>
              <a:rect l="l" t="t" r="r" b="b"/>
              <a:pathLst>
                <a:path w="7990840" h="2604770">
                  <a:moveTo>
                    <a:pt x="59436" y="2604516"/>
                  </a:moveTo>
                  <a:lnTo>
                    <a:pt x="59436" y="0"/>
                  </a:lnTo>
                </a:path>
                <a:path w="7990840" h="2604770">
                  <a:moveTo>
                    <a:pt x="0" y="2604516"/>
                  </a:moveTo>
                  <a:lnTo>
                    <a:pt x="59436" y="2604516"/>
                  </a:lnTo>
                </a:path>
                <a:path w="7990840" h="2604770">
                  <a:moveTo>
                    <a:pt x="0" y="2170176"/>
                  </a:moveTo>
                  <a:lnTo>
                    <a:pt x="59436" y="2170176"/>
                  </a:lnTo>
                </a:path>
                <a:path w="7990840" h="2604770">
                  <a:moveTo>
                    <a:pt x="0" y="1735836"/>
                  </a:moveTo>
                  <a:lnTo>
                    <a:pt x="59436" y="1735836"/>
                  </a:lnTo>
                </a:path>
                <a:path w="7990840" h="2604770">
                  <a:moveTo>
                    <a:pt x="0" y="1301496"/>
                  </a:moveTo>
                  <a:lnTo>
                    <a:pt x="59436" y="1301496"/>
                  </a:lnTo>
                </a:path>
                <a:path w="7990840" h="2604770">
                  <a:moveTo>
                    <a:pt x="0" y="868680"/>
                  </a:moveTo>
                  <a:lnTo>
                    <a:pt x="59436" y="868680"/>
                  </a:lnTo>
                </a:path>
                <a:path w="7990840" h="2604770">
                  <a:moveTo>
                    <a:pt x="0" y="434340"/>
                  </a:moveTo>
                  <a:lnTo>
                    <a:pt x="59436" y="434340"/>
                  </a:lnTo>
                </a:path>
                <a:path w="7990840" h="2604770">
                  <a:moveTo>
                    <a:pt x="0" y="0"/>
                  </a:moveTo>
                  <a:lnTo>
                    <a:pt x="59436" y="0"/>
                  </a:lnTo>
                </a:path>
                <a:path w="7990840" h="2604770">
                  <a:moveTo>
                    <a:pt x="59436" y="1735836"/>
                  </a:moveTo>
                  <a:lnTo>
                    <a:pt x="7990332" y="1735836"/>
                  </a:lnTo>
                </a:path>
              </a:pathLst>
            </a:custGeom>
            <a:ln w="9144">
              <a:solidFill>
                <a:srgbClr val="000000"/>
              </a:solidFill>
            </a:ln>
          </p:spPr>
          <p:txBody>
            <a:bodyPr wrap="square" lIns="0" tIns="0" rIns="0" bIns="0" rtlCol="0"/>
            <a:lstStyle/>
            <a:p>
              <a:endParaRPr>
                <a:solidFill>
                  <a:prstClr val="black"/>
                </a:solidFill>
              </a:endParaRPr>
            </a:p>
          </p:txBody>
        </p:sp>
        <p:sp>
          <p:nvSpPr>
            <p:cNvPr id="69" name="object 69"/>
            <p:cNvSpPr/>
            <p:nvPr/>
          </p:nvSpPr>
          <p:spPr>
            <a:xfrm>
              <a:off x="1356359" y="3823715"/>
              <a:ext cx="6798945" cy="701040"/>
            </a:xfrm>
            <a:custGeom>
              <a:avLst/>
              <a:gdLst/>
              <a:ahLst/>
              <a:cxnLst/>
              <a:rect l="l" t="t" r="r" b="b"/>
              <a:pathLst>
                <a:path w="6798945" h="701039">
                  <a:moveTo>
                    <a:pt x="0" y="380999"/>
                  </a:moveTo>
                  <a:lnTo>
                    <a:pt x="1133856" y="701039"/>
                  </a:lnTo>
                  <a:lnTo>
                    <a:pt x="2266188" y="338327"/>
                  </a:lnTo>
                  <a:lnTo>
                    <a:pt x="3400043" y="341375"/>
                  </a:lnTo>
                  <a:lnTo>
                    <a:pt x="4532376" y="315467"/>
                  </a:lnTo>
                  <a:lnTo>
                    <a:pt x="5666232" y="0"/>
                  </a:lnTo>
                  <a:lnTo>
                    <a:pt x="6798564" y="315467"/>
                  </a:lnTo>
                </a:path>
              </a:pathLst>
            </a:custGeom>
            <a:ln w="27432">
              <a:solidFill>
                <a:srgbClr val="000000"/>
              </a:solidFill>
            </a:ln>
          </p:spPr>
          <p:txBody>
            <a:bodyPr wrap="square" lIns="0" tIns="0" rIns="0" bIns="0" rtlCol="0"/>
            <a:lstStyle/>
            <a:p>
              <a:endParaRPr>
                <a:solidFill>
                  <a:prstClr val="black"/>
                </a:solidFill>
              </a:endParaRPr>
            </a:p>
          </p:txBody>
        </p:sp>
        <p:sp>
          <p:nvSpPr>
            <p:cNvPr id="70" name="object 70"/>
            <p:cNvSpPr/>
            <p:nvPr/>
          </p:nvSpPr>
          <p:spPr>
            <a:xfrm>
              <a:off x="1920239" y="2604515"/>
              <a:ext cx="5678805" cy="2458720"/>
            </a:xfrm>
            <a:custGeom>
              <a:avLst/>
              <a:gdLst/>
              <a:ahLst/>
              <a:cxnLst/>
              <a:rect l="l" t="t" r="r" b="b"/>
              <a:pathLst>
                <a:path w="5678805" h="2458720">
                  <a:moveTo>
                    <a:pt x="2281428" y="0"/>
                  </a:moveTo>
                  <a:lnTo>
                    <a:pt x="2281428" y="2458466"/>
                  </a:lnTo>
                </a:path>
                <a:path w="5678805" h="2458720">
                  <a:moveTo>
                    <a:pt x="1143000" y="0"/>
                  </a:moveTo>
                  <a:lnTo>
                    <a:pt x="1143000" y="2458466"/>
                  </a:lnTo>
                </a:path>
                <a:path w="5678805" h="2458720">
                  <a:moveTo>
                    <a:pt x="0" y="0"/>
                  </a:moveTo>
                  <a:lnTo>
                    <a:pt x="0" y="2458466"/>
                  </a:lnTo>
                </a:path>
                <a:path w="5678805" h="2458720">
                  <a:moveTo>
                    <a:pt x="3404616" y="0"/>
                  </a:moveTo>
                  <a:lnTo>
                    <a:pt x="3404616" y="2458466"/>
                  </a:lnTo>
                </a:path>
                <a:path w="5678805" h="2458720">
                  <a:moveTo>
                    <a:pt x="4521708" y="0"/>
                  </a:moveTo>
                  <a:lnTo>
                    <a:pt x="4521708" y="2458466"/>
                  </a:lnTo>
                </a:path>
                <a:path w="5678805" h="2458720">
                  <a:moveTo>
                    <a:pt x="5678424" y="0"/>
                  </a:moveTo>
                  <a:lnTo>
                    <a:pt x="5678424" y="2458466"/>
                  </a:lnTo>
                </a:path>
              </a:pathLst>
            </a:custGeom>
            <a:ln w="9144">
              <a:solidFill>
                <a:srgbClr val="000000"/>
              </a:solidFill>
              <a:prstDash val="sysDash"/>
            </a:ln>
          </p:spPr>
          <p:txBody>
            <a:bodyPr wrap="square" lIns="0" tIns="0" rIns="0" bIns="0" rtlCol="0"/>
            <a:lstStyle/>
            <a:p>
              <a:endParaRPr>
                <a:solidFill>
                  <a:prstClr val="black"/>
                </a:solidFill>
              </a:endParaRPr>
            </a:p>
          </p:txBody>
        </p:sp>
      </p:grpSp>
      <p:sp>
        <p:nvSpPr>
          <p:cNvPr id="71" name="object 71"/>
          <p:cNvSpPr txBox="1"/>
          <p:nvPr/>
        </p:nvSpPr>
        <p:spPr>
          <a:xfrm>
            <a:off x="352755" y="2435098"/>
            <a:ext cx="285115" cy="2844165"/>
          </a:xfrm>
          <a:prstGeom prst="rect">
            <a:avLst/>
          </a:prstGeom>
        </p:spPr>
        <p:txBody>
          <a:bodyPr vert="horz" wrap="square" lIns="0" tIns="13335" rIns="0" bIns="0" rtlCol="0">
            <a:spAutoFit/>
          </a:bodyPr>
          <a:lstStyle/>
          <a:p>
            <a:pPr marL="76835">
              <a:spcBef>
                <a:spcPts val="105"/>
              </a:spcBef>
            </a:pPr>
            <a:r>
              <a:rPr sz="1400" dirty="0">
                <a:solidFill>
                  <a:prstClr val="black"/>
                </a:solidFill>
                <a:latin typeface="Tahoma"/>
                <a:cs typeface="Tahoma"/>
              </a:rPr>
              <a:t>80</a:t>
            </a:r>
            <a:endParaRPr sz="1400">
              <a:solidFill>
                <a:prstClr val="black"/>
              </a:solidFill>
              <a:latin typeface="Tahoma"/>
              <a:cs typeface="Tahoma"/>
            </a:endParaRPr>
          </a:p>
          <a:p>
            <a:pPr>
              <a:spcBef>
                <a:spcPts val="45"/>
              </a:spcBef>
            </a:pPr>
            <a:endParaRPr sz="1400">
              <a:solidFill>
                <a:prstClr val="black"/>
              </a:solidFill>
              <a:latin typeface="Tahoma"/>
              <a:cs typeface="Tahoma"/>
            </a:endParaRPr>
          </a:p>
          <a:p>
            <a:pPr marL="76835"/>
            <a:r>
              <a:rPr sz="1400" dirty="0">
                <a:solidFill>
                  <a:prstClr val="black"/>
                </a:solidFill>
                <a:latin typeface="Tahoma"/>
                <a:cs typeface="Tahoma"/>
              </a:rPr>
              <a:t>60</a:t>
            </a:r>
            <a:endParaRPr sz="1400">
              <a:solidFill>
                <a:prstClr val="black"/>
              </a:solidFill>
              <a:latin typeface="Tahoma"/>
              <a:cs typeface="Tahoma"/>
            </a:endParaRPr>
          </a:p>
          <a:p>
            <a:pPr>
              <a:spcBef>
                <a:spcPts val="50"/>
              </a:spcBef>
            </a:pPr>
            <a:endParaRPr sz="1400">
              <a:solidFill>
                <a:prstClr val="black"/>
              </a:solidFill>
              <a:latin typeface="Tahoma"/>
              <a:cs typeface="Tahoma"/>
            </a:endParaRPr>
          </a:p>
          <a:p>
            <a:pPr marL="76835"/>
            <a:r>
              <a:rPr sz="1400" dirty="0">
                <a:solidFill>
                  <a:prstClr val="black"/>
                </a:solidFill>
                <a:latin typeface="Tahoma"/>
                <a:cs typeface="Tahoma"/>
              </a:rPr>
              <a:t>40</a:t>
            </a:r>
            <a:endParaRPr sz="1400">
              <a:solidFill>
                <a:prstClr val="black"/>
              </a:solidFill>
              <a:latin typeface="Tahoma"/>
              <a:cs typeface="Tahoma"/>
            </a:endParaRPr>
          </a:p>
          <a:p>
            <a:pPr>
              <a:spcBef>
                <a:spcPts val="45"/>
              </a:spcBef>
            </a:pPr>
            <a:endParaRPr sz="1400">
              <a:solidFill>
                <a:prstClr val="black"/>
              </a:solidFill>
              <a:latin typeface="Tahoma"/>
              <a:cs typeface="Tahoma"/>
            </a:endParaRPr>
          </a:p>
          <a:p>
            <a:pPr marL="76835"/>
            <a:r>
              <a:rPr sz="1400" dirty="0">
                <a:solidFill>
                  <a:prstClr val="black"/>
                </a:solidFill>
                <a:latin typeface="Tahoma"/>
                <a:cs typeface="Tahoma"/>
              </a:rPr>
              <a:t>20</a:t>
            </a:r>
            <a:endParaRPr sz="1400">
              <a:solidFill>
                <a:prstClr val="black"/>
              </a:solidFill>
              <a:latin typeface="Tahoma"/>
              <a:cs typeface="Tahoma"/>
            </a:endParaRPr>
          </a:p>
          <a:p>
            <a:pPr>
              <a:spcBef>
                <a:spcPts val="50"/>
              </a:spcBef>
            </a:pPr>
            <a:endParaRPr sz="1400">
              <a:solidFill>
                <a:prstClr val="black"/>
              </a:solidFill>
              <a:latin typeface="Tahoma"/>
              <a:cs typeface="Tahoma"/>
            </a:endParaRPr>
          </a:p>
          <a:p>
            <a:pPr marL="173990"/>
            <a:r>
              <a:rPr sz="1400" dirty="0">
                <a:solidFill>
                  <a:prstClr val="black"/>
                </a:solidFill>
                <a:latin typeface="Tahoma"/>
                <a:cs typeface="Tahoma"/>
              </a:rPr>
              <a:t>0</a:t>
            </a:r>
            <a:endParaRPr sz="1400">
              <a:solidFill>
                <a:prstClr val="black"/>
              </a:solidFill>
              <a:latin typeface="Tahoma"/>
              <a:cs typeface="Tahoma"/>
            </a:endParaRPr>
          </a:p>
          <a:p>
            <a:pPr>
              <a:spcBef>
                <a:spcPts val="45"/>
              </a:spcBef>
            </a:pPr>
            <a:endParaRPr sz="1400">
              <a:solidFill>
                <a:prstClr val="black"/>
              </a:solidFill>
              <a:latin typeface="Tahoma"/>
              <a:cs typeface="Tahoma"/>
            </a:endParaRPr>
          </a:p>
          <a:p>
            <a:pPr marL="12700"/>
            <a:r>
              <a:rPr sz="1400" spc="-10"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a:p>
            <a:pPr>
              <a:spcBef>
                <a:spcPts val="50"/>
              </a:spcBef>
            </a:pPr>
            <a:endParaRPr sz="1400">
              <a:solidFill>
                <a:prstClr val="black"/>
              </a:solidFill>
              <a:latin typeface="Tahoma"/>
              <a:cs typeface="Tahoma"/>
            </a:endParaRPr>
          </a:p>
          <a:p>
            <a:pPr marL="12700"/>
            <a:r>
              <a:rPr sz="1400" spc="-10" dirty="0">
                <a:solidFill>
                  <a:prstClr val="black"/>
                </a:solidFill>
                <a:latin typeface="Tahoma"/>
                <a:cs typeface="Tahoma"/>
              </a:rPr>
              <a:t>-</a:t>
            </a:r>
            <a:r>
              <a:rPr sz="1400" dirty="0">
                <a:solidFill>
                  <a:prstClr val="black"/>
                </a:solidFill>
                <a:latin typeface="Tahoma"/>
                <a:cs typeface="Tahoma"/>
              </a:rPr>
              <a:t>40</a:t>
            </a:r>
            <a:endParaRPr sz="1400">
              <a:solidFill>
                <a:prstClr val="black"/>
              </a:solidFill>
              <a:latin typeface="Tahoma"/>
              <a:cs typeface="Tahoma"/>
            </a:endParaRPr>
          </a:p>
        </p:txBody>
      </p:sp>
      <p:sp>
        <p:nvSpPr>
          <p:cNvPr id="72" name="object 72"/>
          <p:cNvSpPr txBox="1"/>
          <p:nvPr/>
        </p:nvSpPr>
        <p:spPr>
          <a:xfrm>
            <a:off x="1016000" y="5213096"/>
            <a:ext cx="685165" cy="23939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2020</a:t>
            </a:r>
            <a:r>
              <a:rPr sz="1400" spc="5" dirty="0">
                <a:solidFill>
                  <a:prstClr val="black"/>
                </a:solidFill>
                <a:latin typeface="Tahoma"/>
                <a:cs typeface="Tahoma"/>
              </a:rPr>
              <a:t>-</a:t>
            </a:r>
            <a:r>
              <a:rPr sz="1400" spc="-5" dirty="0">
                <a:solidFill>
                  <a:prstClr val="black"/>
                </a:solidFill>
                <a:latin typeface="Tahoma"/>
                <a:cs typeface="Tahoma"/>
              </a:rPr>
              <a:t>Ç1</a:t>
            </a:r>
            <a:endParaRPr sz="1400">
              <a:solidFill>
                <a:prstClr val="black"/>
              </a:solidFill>
              <a:latin typeface="Tahoma"/>
              <a:cs typeface="Tahoma"/>
            </a:endParaRPr>
          </a:p>
        </p:txBody>
      </p:sp>
      <p:sp>
        <p:nvSpPr>
          <p:cNvPr id="73" name="object 73"/>
          <p:cNvSpPr txBox="1"/>
          <p:nvPr/>
        </p:nvSpPr>
        <p:spPr>
          <a:xfrm>
            <a:off x="7814818" y="5213096"/>
            <a:ext cx="685165" cy="23939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2021</a:t>
            </a:r>
            <a:r>
              <a:rPr sz="1400" spc="5" dirty="0">
                <a:solidFill>
                  <a:prstClr val="black"/>
                </a:solidFill>
                <a:latin typeface="Tahoma"/>
                <a:cs typeface="Tahoma"/>
              </a:rPr>
              <a:t>-</a:t>
            </a:r>
            <a:r>
              <a:rPr sz="1400" spc="-5" dirty="0">
                <a:solidFill>
                  <a:prstClr val="black"/>
                </a:solidFill>
                <a:latin typeface="Tahoma"/>
                <a:cs typeface="Tahoma"/>
              </a:rPr>
              <a:t>Ç3</a:t>
            </a:r>
            <a:endParaRPr sz="1400">
              <a:solidFill>
                <a:prstClr val="black"/>
              </a:solidFill>
              <a:latin typeface="Tahoma"/>
              <a:cs typeface="Tahoma"/>
            </a:endParaRPr>
          </a:p>
        </p:txBody>
      </p:sp>
      <p:sp>
        <p:nvSpPr>
          <p:cNvPr id="74" name="object 74"/>
          <p:cNvSpPr/>
          <p:nvPr/>
        </p:nvSpPr>
        <p:spPr>
          <a:xfrm>
            <a:off x="1442466" y="5738621"/>
            <a:ext cx="222250" cy="0"/>
          </a:xfrm>
          <a:custGeom>
            <a:avLst/>
            <a:gdLst/>
            <a:ahLst/>
            <a:cxnLst/>
            <a:rect l="l" t="t" r="r" b="b"/>
            <a:pathLst>
              <a:path w="222250">
                <a:moveTo>
                  <a:pt x="0" y="0"/>
                </a:moveTo>
                <a:lnTo>
                  <a:pt x="222250" y="0"/>
                </a:lnTo>
              </a:path>
            </a:pathLst>
          </a:custGeom>
          <a:ln w="28956">
            <a:solidFill>
              <a:srgbClr val="000000"/>
            </a:solidFill>
          </a:ln>
        </p:spPr>
        <p:txBody>
          <a:bodyPr wrap="square" lIns="0" tIns="0" rIns="0" bIns="0" rtlCol="0"/>
          <a:lstStyle/>
          <a:p>
            <a:endParaRPr>
              <a:solidFill>
                <a:prstClr val="black"/>
              </a:solidFill>
            </a:endParaRPr>
          </a:p>
        </p:txBody>
      </p:sp>
      <p:sp>
        <p:nvSpPr>
          <p:cNvPr id="75" name="object 75"/>
          <p:cNvSpPr/>
          <p:nvPr/>
        </p:nvSpPr>
        <p:spPr>
          <a:xfrm>
            <a:off x="1426463" y="5907023"/>
            <a:ext cx="251460" cy="187960"/>
          </a:xfrm>
          <a:custGeom>
            <a:avLst/>
            <a:gdLst/>
            <a:ahLst/>
            <a:cxnLst/>
            <a:rect l="l" t="t" r="r" b="b"/>
            <a:pathLst>
              <a:path w="251460" h="187960">
                <a:moveTo>
                  <a:pt x="251460" y="0"/>
                </a:moveTo>
                <a:lnTo>
                  <a:pt x="0" y="0"/>
                </a:lnTo>
                <a:lnTo>
                  <a:pt x="0" y="187451"/>
                </a:lnTo>
                <a:lnTo>
                  <a:pt x="251460" y="187451"/>
                </a:lnTo>
                <a:lnTo>
                  <a:pt x="251460" y="0"/>
                </a:lnTo>
                <a:close/>
              </a:path>
            </a:pathLst>
          </a:custGeom>
          <a:solidFill>
            <a:srgbClr val="A80000"/>
          </a:solidFill>
        </p:spPr>
        <p:txBody>
          <a:bodyPr wrap="square" lIns="0" tIns="0" rIns="0" bIns="0" rtlCol="0"/>
          <a:lstStyle/>
          <a:p>
            <a:endParaRPr>
              <a:solidFill>
                <a:prstClr val="black"/>
              </a:solidFill>
            </a:endParaRPr>
          </a:p>
        </p:txBody>
      </p:sp>
      <p:sp>
        <p:nvSpPr>
          <p:cNvPr id="76" name="object 76"/>
          <p:cNvSpPr/>
          <p:nvPr/>
        </p:nvSpPr>
        <p:spPr>
          <a:xfrm>
            <a:off x="4527803" y="5643371"/>
            <a:ext cx="250190" cy="187960"/>
          </a:xfrm>
          <a:custGeom>
            <a:avLst/>
            <a:gdLst/>
            <a:ahLst/>
            <a:cxnLst/>
            <a:rect l="l" t="t" r="r" b="b"/>
            <a:pathLst>
              <a:path w="250189" h="187960">
                <a:moveTo>
                  <a:pt x="249936" y="0"/>
                </a:moveTo>
                <a:lnTo>
                  <a:pt x="0" y="0"/>
                </a:lnTo>
                <a:lnTo>
                  <a:pt x="0" y="187451"/>
                </a:lnTo>
                <a:lnTo>
                  <a:pt x="249936" y="187451"/>
                </a:lnTo>
                <a:lnTo>
                  <a:pt x="249936" y="0"/>
                </a:lnTo>
                <a:close/>
              </a:path>
            </a:pathLst>
          </a:custGeom>
          <a:solidFill>
            <a:srgbClr val="808080"/>
          </a:solidFill>
        </p:spPr>
        <p:txBody>
          <a:bodyPr wrap="square" lIns="0" tIns="0" rIns="0" bIns="0" rtlCol="0"/>
          <a:lstStyle/>
          <a:p>
            <a:endParaRPr>
              <a:solidFill>
                <a:prstClr val="black"/>
              </a:solidFill>
            </a:endParaRPr>
          </a:p>
        </p:txBody>
      </p:sp>
      <p:sp>
        <p:nvSpPr>
          <p:cNvPr id="77" name="object 77"/>
          <p:cNvSpPr/>
          <p:nvPr/>
        </p:nvSpPr>
        <p:spPr>
          <a:xfrm>
            <a:off x="1426463" y="6170676"/>
            <a:ext cx="251460" cy="187960"/>
          </a:xfrm>
          <a:custGeom>
            <a:avLst/>
            <a:gdLst/>
            <a:ahLst/>
            <a:cxnLst/>
            <a:rect l="l" t="t" r="r" b="b"/>
            <a:pathLst>
              <a:path w="251460" h="187960">
                <a:moveTo>
                  <a:pt x="251460" y="0"/>
                </a:moveTo>
                <a:lnTo>
                  <a:pt x="0" y="0"/>
                </a:lnTo>
                <a:lnTo>
                  <a:pt x="0" y="187452"/>
                </a:lnTo>
                <a:lnTo>
                  <a:pt x="251460" y="187452"/>
                </a:lnTo>
                <a:lnTo>
                  <a:pt x="251460" y="0"/>
                </a:lnTo>
                <a:close/>
              </a:path>
            </a:pathLst>
          </a:custGeom>
          <a:solidFill>
            <a:srgbClr val="001F5F"/>
          </a:solidFill>
        </p:spPr>
        <p:txBody>
          <a:bodyPr wrap="square" lIns="0" tIns="0" rIns="0" bIns="0" rtlCol="0"/>
          <a:lstStyle/>
          <a:p>
            <a:endParaRPr>
              <a:solidFill>
                <a:prstClr val="black"/>
              </a:solidFill>
            </a:endParaRPr>
          </a:p>
        </p:txBody>
      </p:sp>
      <p:sp>
        <p:nvSpPr>
          <p:cNvPr id="78" name="object 78"/>
          <p:cNvSpPr/>
          <p:nvPr/>
        </p:nvSpPr>
        <p:spPr>
          <a:xfrm>
            <a:off x="4527803" y="5907023"/>
            <a:ext cx="250190" cy="187960"/>
          </a:xfrm>
          <a:custGeom>
            <a:avLst/>
            <a:gdLst/>
            <a:ahLst/>
            <a:cxnLst/>
            <a:rect l="l" t="t" r="r" b="b"/>
            <a:pathLst>
              <a:path w="250189" h="187960">
                <a:moveTo>
                  <a:pt x="249936" y="0"/>
                </a:moveTo>
                <a:lnTo>
                  <a:pt x="0" y="0"/>
                </a:lnTo>
                <a:lnTo>
                  <a:pt x="0" y="187451"/>
                </a:lnTo>
                <a:lnTo>
                  <a:pt x="249936" y="187451"/>
                </a:lnTo>
                <a:lnTo>
                  <a:pt x="249936" y="0"/>
                </a:lnTo>
                <a:close/>
              </a:path>
            </a:pathLst>
          </a:custGeom>
          <a:solidFill>
            <a:srgbClr val="00776F"/>
          </a:solidFill>
        </p:spPr>
        <p:txBody>
          <a:bodyPr wrap="square" lIns="0" tIns="0" rIns="0" bIns="0" rtlCol="0"/>
          <a:lstStyle/>
          <a:p>
            <a:endParaRPr>
              <a:solidFill>
                <a:prstClr val="black"/>
              </a:solidFill>
            </a:endParaRPr>
          </a:p>
        </p:txBody>
      </p:sp>
      <p:sp>
        <p:nvSpPr>
          <p:cNvPr id="79" name="object 79"/>
          <p:cNvSpPr/>
          <p:nvPr/>
        </p:nvSpPr>
        <p:spPr>
          <a:xfrm>
            <a:off x="4527803" y="6170676"/>
            <a:ext cx="250190" cy="187960"/>
          </a:xfrm>
          <a:custGeom>
            <a:avLst/>
            <a:gdLst/>
            <a:ahLst/>
            <a:cxnLst/>
            <a:rect l="l" t="t" r="r" b="b"/>
            <a:pathLst>
              <a:path w="250189" h="187960">
                <a:moveTo>
                  <a:pt x="249936" y="0"/>
                </a:moveTo>
                <a:lnTo>
                  <a:pt x="0" y="0"/>
                </a:lnTo>
                <a:lnTo>
                  <a:pt x="0" y="187452"/>
                </a:lnTo>
                <a:lnTo>
                  <a:pt x="249936" y="187452"/>
                </a:lnTo>
                <a:lnTo>
                  <a:pt x="249936" y="0"/>
                </a:lnTo>
                <a:close/>
              </a:path>
            </a:pathLst>
          </a:custGeom>
          <a:solidFill>
            <a:srgbClr val="D5580D"/>
          </a:solidFill>
        </p:spPr>
        <p:txBody>
          <a:bodyPr wrap="square" lIns="0" tIns="0" rIns="0" bIns="0" rtlCol="0"/>
          <a:lstStyle/>
          <a:p>
            <a:endParaRPr>
              <a:solidFill>
                <a:prstClr val="black"/>
              </a:solidFill>
            </a:endParaRPr>
          </a:p>
        </p:txBody>
      </p:sp>
      <p:sp>
        <p:nvSpPr>
          <p:cNvPr id="80" name="object 80"/>
          <p:cNvSpPr txBox="1"/>
          <p:nvPr/>
        </p:nvSpPr>
        <p:spPr>
          <a:xfrm>
            <a:off x="1716404" y="5213096"/>
            <a:ext cx="2702560" cy="1179195"/>
          </a:xfrm>
          <a:prstGeom prst="rect">
            <a:avLst/>
          </a:prstGeom>
        </p:spPr>
        <p:txBody>
          <a:bodyPr vert="horz" wrap="square" lIns="0" tIns="12700" rIns="0" bIns="0" rtlCol="0">
            <a:spAutoFit/>
          </a:bodyPr>
          <a:lstStyle/>
          <a:p>
            <a:pPr marL="443865">
              <a:spcBef>
                <a:spcPts val="100"/>
              </a:spcBef>
              <a:tabLst>
                <a:tab pos="1577340" algn="l"/>
              </a:tabLst>
            </a:pPr>
            <a:r>
              <a:rPr sz="1400" dirty="0">
                <a:solidFill>
                  <a:prstClr val="black"/>
                </a:solidFill>
                <a:latin typeface="Tahoma"/>
                <a:cs typeface="Tahoma"/>
              </a:rPr>
              <a:t>2020-Ç2	2020-Ç3</a:t>
            </a:r>
            <a:endParaRPr sz="1400">
              <a:solidFill>
                <a:prstClr val="black"/>
              </a:solidFill>
              <a:latin typeface="Tahoma"/>
              <a:cs typeface="Tahoma"/>
            </a:endParaRPr>
          </a:p>
          <a:p>
            <a:endParaRPr sz="1300">
              <a:solidFill>
                <a:prstClr val="black"/>
              </a:solidFill>
              <a:latin typeface="Tahoma"/>
              <a:cs typeface="Tahoma"/>
            </a:endParaRPr>
          </a:p>
          <a:p>
            <a:pPr marL="12700"/>
            <a:r>
              <a:rPr sz="1400" spc="-5" dirty="0">
                <a:solidFill>
                  <a:prstClr val="black"/>
                </a:solidFill>
                <a:latin typeface="Tahoma"/>
                <a:cs typeface="Tahoma"/>
              </a:rPr>
              <a:t>GSYİH</a:t>
            </a:r>
            <a:endParaRPr sz="1400">
              <a:solidFill>
                <a:prstClr val="black"/>
              </a:solidFill>
              <a:latin typeface="Tahoma"/>
              <a:cs typeface="Tahoma"/>
            </a:endParaRPr>
          </a:p>
          <a:p>
            <a:pPr marL="12700" marR="5080">
              <a:lnSpc>
                <a:spcPct val="123600"/>
              </a:lnSpc>
            </a:pPr>
            <a:r>
              <a:rPr sz="1400" spc="-5" dirty="0">
                <a:solidFill>
                  <a:prstClr val="black"/>
                </a:solidFill>
                <a:latin typeface="Tahoma"/>
                <a:cs typeface="Tahoma"/>
              </a:rPr>
              <a:t>Yerleşik hanehalklarının tüketimi  Devletin nihai tüketim</a:t>
            </a:r>
            <a:r>
              <a:rPr sz="1400" spc="-40" dirty="0">
                <a:solidFill>
                  <a:prstClr val="black"/>
                </a:solidFill>
                <a:latin typeface="Tahoma"/>
                <a:cs typeface="Tahoma"/>
              </a:rPr>
              <a:t> </a:t>
            </a:r>
            <a:r>
              <a:rPr sz="1400" spc="-5" dirty="0">
                <a:solidFill>
                  <a:prstClr val="black"/>
                </a:solidFill>
                <a:latin typeface="Tahoma"/>
                <a:cs typeface="Tahoma"/>
              </a:rPr>
              <a:t>harcamaları</a:t>
            </a:r>
            <a:endParaRPr sz="1400">
              <a:solidFill>
                <a:prstClr val="black"/>
              </a:solidFill>
              <a:latin typeface="Tahoma"/>
              <a:cs typeface="Tahoma"/>
            </a:endParaRPr>
          </a:p>
        </p:txBody>
      </p:sp>
      <p:sp>
        <p:nvSpPr>
          <p:cNvPr id="84" name="object 84"/>
          <p:cNvSpPr txBox="1"/>
          <p:nvPr/>
        </p:nvSpPr>
        <p:spPr>
          <a:xfrm>
            <a:off x="44602" y="6625345"/>
            <a:ext cx="2623820"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TÜİK, </a:t>
            </a:r>
            <a:r>
              <a:rPr sz="1200" spc="-35" dirty="0">
                <a:solidFill>
                  <a:prstClr val="black"/>
                </a:solidFill>
                <a:latin typeface="Arial"/>
                <a:cs typeface="Arial"/>
              </a:rPr>
              <a:t>TEPAV</a:t>
            </a:r>
            <a:r>
              <a:rPr sz="1200" spc="-75"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
        <p:nvSpPr>
          <p:cNvPr id="81" name="object 81"/>
          <p:cNvSpPr txBox="1"/>
          <p:nvPr/>
        </p:nvSpPr>
        <p:spPr>
          <a:xfrm>
            <a:off x="4415409" y="5213096"/>
            <a:ext cx="2969260" cy="1179195"/>
          </a:xfrm>
          <a:prstGeom prst="rect">
            <a:avLst/>
          </a:prstGeom>
        </p:spPr>
        <p:txBody>
          <a:bodyPr vert="horz" wrap="square" lIns="0" tIns="12700" rIns="0" bIns="0" rtlCol="0">
            <a:spAutoFit/>
          </a:bodyPr>
          <a:lstStyle/>
          <a:p>
            <a:pPr marL="12700">
              <a:spcBef>
                <a:spcPts val="100"/>
              </a:spcBef>
              <a:tabLst>
                <a:tab pos="1146175" algn="l"/>
                <a:tab pos="2277745" algn="l"/>
              </a:tabLst>
            </a:pPr>
            <a:r>
              <a:rPr sz="1400" dirty="0">
                <a:solidFill>
                  <a:prstClr val="black"/>
                </a:solidFill>
                <a:latin typeface="Tahoma"/>
                <a:cs typeface="Tahoma"/>
              </a:rPr>
              <a:t>2020-Ç4	2021-Ç1	2021-Ç2</a:t>
            </a:r>
            <a:endParaRPr sz="1400">
              <a:solidFill>
                <a:prstClr val="black"/>
              </a:solidFill>
              <a:latin typeface="Tahoma"/>
              <a:cs typeface="Tahoma"/>
            </a:endParaRPr>
          </a:p>
          <a:p>
            <a:pPr marL="414020" marR="5080">
              <a:lnSpc>
                <a:spcPct val="123600"/>
              </a:lnSpc>
              <a:spcBef>
                <a:spcPts val="1175"/>
              </a:spcBef>
            </a:pPr>
            <a:r>
              <a:rPr sz="1400" spc="-5" dirty="0">
                <a:solidFill>
                  <a:prstClr val="black"/>
                </a:solidFill>
                <a:latin typeface="Tahoma"/>
                <a:cs typeface="Tahoma"/>
              </a:rPr>
              <a:t>Gayrisafi sabit sermaye </a:t>
            </a:r>
            <a:r>
              <a:rPr sz="1400" dirty="0">
                <a:solidFill>
                  <a:prstClr val="black"/>
                </a:solidFill>
                <a:latin typeface="Tahoma"/>
                <a:cs typeface="Tahoma"/>
              </a:rPr>
              <a:t>oluşumu  </a:t>
            </a:r>
            <a:r>
              <a:rPr sz="1400" spc="-5" dirty="0">
                <a:solidFill>
                  <a:prstClr val="black"/>
                </a:solidFill>
                <a:latin typeface="Tahoma"/>
                <a:cs typeface="Tahoma"/>
              </a:rPr>
              <a:t>Mal ve </a:t>
            </a:r>
            <a:r>
              <a:rPr sz="1400" dirty="0">
                <a:solidFill>
                  <a:prstClr val="black"/>
                </a:solidFill>
                <a:latin typeface="Tahoma"/>
                <a:cs typeface="Tahoma"/>
              </a:rPr>
              <a:t>hizmet</a:t>
            </a:r>
            <a:r>
              <a:rPr sz="1400" spc="-15" dirty="0">
                <a:solidFill>
                  <a:prstClr val="black"/>
                </a:solidFill>
                <a:latin typeface="Tahoma"/>
                <a:cs typeface="Tahoma"/>
              </a:rPr>
              <a:t> </a:t>
            </a:r>
            <a:r>
              <a:rPr sz="1400" spc="-5" dirty="0">
                <a:solidFill>
                  <a:prstClr val="black"/>
                </a:solidFill>
                <a:latin typeface="Tahoma"/>
                <a:cs typeface="Tahoma"/>
              </a:rPr>
              <a:t>ihracatı</a:t>
            </a:r>
            <a:endParaRPr sz="1400">
              <a:solidFill>
                <a:prstClr val="black"/>
              </a:solidFill>
              <a:latin typeface="Tahoma"/>
              <a:cs typeface="Tahoma"/>
            </a:endParaRPr>
          </a:p>
          <a:p>
            <a:pPr marL="414020">
              <a:spcBef>
                <a:spcPts val="395"/>
              </a:spcBef>
            </a:pPr>
            <a:r>
              <a:rPr sz="1400" dirty="0">
                <a:solidFill>
                  <a:prstClr val="black"/>
                </a:solidFill>
                <a:latin typeface="Tahoma"/>
                <a:cs typeface="Tahoma"/>
              </a:rPr>
              <a:t>(Eksi) </a:t>
            </a:r>
            <a:r>
              <a:rPr sz="1400" spc="-5" dirty="0">
                <a:solidFill>
                  <a:prstClr val="black"/>
                </a:solidFill>
                <a:latin typeface="Tahoma"/>
                <a:cs typeface="Tahoma"/>
              </a:rPr>
              <a:t>Mal ve </a:t>
            </a:r>
            <a:r>
              <a:rPr sz="1400" dirty="0">
                <a:solidFill>
                  <a:prstClr val="black"/>
                </a:solidFill>
                <a:latin typeface="Tahoma"/>
                <a:cs typeface="Tahoma"/>
              </a:rPr>
              <a:t>hizmet</a:t>
            </a:r>
            <a:r>
              <a:rPr sz="1400" spc="-35" dirty="0">
                <a:solidFill>
                  <a:prstClr val="black"/>
                </a:solidFill>
                <a:latin typeface="Tahoma"/>
                <a:cs typeface="Tahoma"/>
              </a:rPr>
              <a:t> </a:t>
            </a:r>
            <a:r>
              <a:rPr sz="1400" dirty="0">
                <a:solidFill>
                  <a:prstClr val="black"/>
                </a:solidFill>
                <a:latin typeface="Tahoma"/>
                <a:cs typeface="Tahoma"/>
              </a:rPr>
              <a:t>ithalatı</a:t>
            </a:r>
            <a:endParaRPr sz="1400">
              <a:solidFill>
                <a:prstClr val="black"/>
              </a:solidFill>
              <a:latin typeface="Tahoma"/>
              <a:cs typeface="Tahoma"/>
            </a:endParaRPr>
          </a:p>
        </p:txBody>
      </p:sp>
      <p:sp>
        <p:nvSpPr>
          <p:cNvPr id="82" name="object 82"/>
          <p:cNvSpPr txBox="1">
            <a:spLocks noGrp="1"/>
          </p:cNvSpPr>
          <p:nvPr>
            <p:ph type="title"/>
          </p:nvPr>
        </p:nvSpPr>
        <p:spPr>
          <a:xfrm>
            <a:off x="78739" y="881634"/>
            <a:ext cx="7945120" cy="574040"/>
          </a:xfrm>
          <a:prstGeom prst="rect">
            <a:avLst/>
          </a:prstGeom>
        </p:spPr>
        <p:txBody>
          <a:bodyPr vert="horz" wrap="square" lIns="0" tIns="12700" rIns="0" bIns="0" rtlCol="0">
            <a:spAutoFit/>
          </a:bodyPr>
          <a:lstStyle/>
          <a:p>
            <a:pPr marL="12700">
              <a:lnSpc>
                <a:spcPct val="100000"/>
              </a:lnSpc>
              <a:spcBef>
                <a:spcPts val="100"/>
              </a:spcBef>
            </a:pPr>
            <a:r>
              <a:rPr spc="-5" dirty="0"/>
              <a:t>İhracat </a:t>
            </a:r>
            <a:r>
              <a:rPr dirty="0"/>
              <a:t>ve </a:t>
            </a:r>
            <a:r>
              <a:rPr spc="-5" dirty="0"/>
              <a:t>tüketim büyümeyi destekleyen temel harcama</a:t>
            </a:r>
            <a:r>
              <a:rPr spc="50" dirty="0"/>
              <a:t> </a:t>
            </a:r>
            <a:r>
              <a:rPr spc="-5" dirty="0"/>
              <a:t>gruplarıdır.</a:t>
            </a:r>
          </a:p>
          <a:p>
            <a:pPr marL="12700">
              <a:lnSpc>
                <a:spcPct val="100000"/>
              </a:lnSpc>
            </a:pPr>
            <a:r>
              <a:rPr b="0" spc="-5" dirty="0">
                <a:latin typeface="Tahoma"/>
                <a:cs typeface="Tahoma"/>
              </a:rPr>
              <a:t>Yatırım harcamalarının </a:t>
            </a:r>
            <a:r>
              <a:rPr b="0" dirty="0">
                <a:latin typeface="Tahoma"/>
                <a:cs typeface="Tahoma"/>
              </a:rPr>
              <a:t>ise </a:t>
            </a:r>
            <a:r>
              <a:rPr b="0" spc="-5" dirty="0">
                <a:latin typeface="Tahoma"/>
                <a:cs typeface="Tahoma"/>
              </a:rPr>
              <a:t>hızı</a:t>
            </a:r>
            <a:r>
              <a:rPr b="0" spc="10" dirty="0">
                <a:latin typeface="Tahoma"/>
                <a:cs typeface="Tahoma"/>
              </a:rPr>
              <a:t> </a:t>
            </a:r>
            <a:r>
              <a:rPr b="0" spc="-5" dirty="0">
                <a:latin typeface="Tahoma"/>
                <a:cs typeface="Tahoma"/>
              </a:rPr>
              <a:t>azalmıştır.</a:t>
            </a:r>
          </a:p>
        </p:txBody>
      </p:sp>
      <p:sp>
        <p:nvSpPr>
          <p:cNvPr id="83" name="object 83"/>
          <p:cNvSpPr txBox="1"/>
          <p:nvPr/>
        </p:nvSpPr>
        <p:spPr>
          <a:xfrm>
            <a:off x="8385809" y="147015"/>
            <a:ext cx="559435"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80" dirty="0">
                <a:solidFill>
                  <a:srgbClr val="CADDEB"/>
                </a:solidFill>
                <a:latin typeface="Tahoma"/>
                <a:cs typeface="Tahoma"/>
              </a:rPr>
              <a:t> </a:t>
            </a:r>
            <a:r>
              <a:rPr sz="1400" dirty="0">
                <a:solidFill>
                  <a:srgbClr val="CADDEB"/>
                </a:solidFill>
                <a:latin typeface="Tahoma"/>
                <a:cs typeface="Tahoma"/>
              </a:rPr>
              <a:t>6</a:t>
            </a:r>
            <a:endParaRPr sz="1400">
              <a:solidFill>
                <a:prstClr val="black"/>
              </a:solidFill>
              <a:latin typeface="Tahoma"/>
              <a:cs typeface="Tahoma"/>
            </a:endParaRPr>
          </a:p>
        </p:txBody>
      </p:sp>
    </p:spTree>
    <p:extLst>
      <p:ext uri="{BB962C8B-B14F-4D97-AF65-F5344CB8AC3E}">
        <p14:creationId xmlns:p14="http://schemas.microsoft.com/office/powerpoint/2010/main" val="3907630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838327"/>
            <a:ext cx="7449184" cy="574040"/>
          </a:xfrm>
          <a:prstGeom prst="rect">
            <a:avLst/>
          </a:prstGeom>
        </p:spPr>
        <p:txBody>
          <a:bodyPr vert="horz" wrap="square" lIns="0" tIns="12700" rIns="0" bIns="0" rtlCol="0">
            <a:spAutoFit/>
          </a:bodyPr>
          <a:lstStyle/>
          <a:p>
            <a:pPr marL="12700">
              <a:lnSpc>
                <a:spcPct val="100000"/>
              </a:lnSpc>
              <a:spcBef>
                <a:spcPts val="100"/>
              </a:spcBef>
            </a:pPr>
            <a:r>
              <a:rPr spc="-5" dirty="0"/>
              <a:t>Büyümenin mevcut eğilimi potansiyelin </a:t>
            </a:r>
            <a:r>
              <a:rPr dirty="0"/>
              <a:t>üzerinde</a:t>
            </a:r>
            <a:r>
              <a:rPr spc="-35" dirty="0"/>
              <a:t> </a:t>
            </a:r>
            <a:r>
              <a:rPr spc="-5" dirty="0"/>
              <a:t>görünmektedir.</a:t>
            </a:r>
          </a:p>
          <a:p>
            <a:pPr marL="12700">
              <a:lnSpc>
                <a:spcPct val="100000"/>
              </a:lnSpc>
            </a:pPr>
            <a:r>
              <a:rPr b="0" dirty="0">
                <a:latin typeface="Tahoma"/>
                <a:cs typeface="Tahoma"/>
              </a:rPr>
              <a:t>2020 </a:t>
            </a:r>
            <a:r>
              <a:rPr b="0" spc="-5" dirty="0">
                <a:latin typeface="Tahoma"/>
                <a:cs typeface="Tahoma"/>
              </a:rPr>
              <a:t>yılının son çeyreğinden itibaren bu eğilim</a:t>
            </a:r>
            <a:r>
              <a:rPr b="0" spc="60" dirty="0">
                <a:latin typeface="Tahoma"/>
                <a:cs typeface="Tahoma"/>
              </a:rPr>
              <a:t> </a:t>
            </a:r>
            <a:r>
              <a:rPr b="0" spc="-5" dirty="0">
                <a:latin typeface="Tahoma"/>
                <a:cs typeface="Tahoma"/>
              </a:rPr>
              <a:t>güçlenmiştir.</a:t>
            </a:r>
          </a:p>
        </p:txBody>
      </p:sp>
      <p:sp>
        <p:nvSpPr>
          <p:cNvPr id="3" name="object 3"/>
          <p:cNvSpPr txBox="1"/>
          <p:nvPr/>
        </p:nvSpPr>
        <p:spPr>
          <a:xfrm>
            <a:off x="44602" y="6610908"/>
            <a:ext cx="382079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Kaynak: TÜİK, </a:t>
            </a:r>
            <a:r>
              <a:rPr sz="1200" spc="-35" dirty="0">
                <a:solidFill>
                  <a:prstClr val="black"/>
                </a:solidFill>
                <a:latin typeface="Arial"/>
                <a:cs typeface="Arial"/>
              </a:rPr>
              <a:t>TEPAV </a:t>
            </a:r>
            <a:r>
              <a:rPr sz="1200" spc="-5" dirty="0">
                <a:solidFill>
                  <a:prstClr val="black"/>
                </a:solidFill>
                <a:latin typeface="Arial"/>
                <a:cs typeface="Arial"/>
              </a:rPr>
              <a:t>hesaplamaları </a:t>
            </a:r>
            <a:r>
              <a:rPr sz="1200" spc="-10" dirty="0">
                <a:solidFill>
                  <a:prstClr val="black"/>
                </a:solidFill>
                <a:latin typeface="Arial"/>
                <a:cs typeface="Arial"/>
              </a:rPr>
              <a:t>ve</a:t>
            </a:r>
            <a:r>
              <a:rPr sz="1200" spc="-30"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
        <p:nvSpPr>
          <p:cNvPr id="4" name="object 4"/>
          <p:cNvSpPr/>
          <p:nvPr/>
        </p:nvSpPr>
        <p:spPr>
          <a:xfrm>
            <a:off x="0" y="1737360"/>
            <a:ext cx="9144000" cy="338455"/>
          </a:xfrm>
          <a:custGeom>
            <a:avLst/>
            <a:gdLst/>
            <a:ahLst/>
            <a:cxnLst/>
            <a:rect l="l" t="t" r="r" b="b"/>
            <a:pathLst>
              <a:path w="9144000" h="338455">
                <a:moveTo>
                  <a:pt x="0" y="338327"/>
                </a:moveTo>
                <a:lnTo>
                  <a:pt x="9144000" y="338327"/>
                </a:lnTo>
                <a:lnTo>
                  <a:pt x="9144000" y="0"/>
                </a:lnTo>
                <a:lnTo>
                  <a:pt x="0" y="0"/>
                </a:lnTo>
                <a:lnTo>
                  <a:pt x="0" y="338327"/>
                </a:lnTo>
                <a:close/>
              </a:path>
            </a:pathLst>
          </a:custGeom>
          <a:solidFill>
            <a:srgbClr val="001F5F"/>
          </a:solidFill>
        </p:spPr>
        <p:txBody>
          <a:bodyPr wrap="square" lIns="0" tIns="0" rIns="0" bIns="0" rtlCol="0"/>
          <a:lstStyle/>
          <a:p>
            <a:endParaRPr>
              <a:solidFill>
                <a:prstClr val="black"/>
              </a:solidFill>
            </a:endParaRPr>
          </a:p>
        </p:txBody>
      </p:sp>
      <p:grpSp>
        <p:nvGrpSpPr>
          <p:cNvPr id="5" name="object 5"/>
          <p:cNvGrpSpPr/>
          <p:nvPr/>
        </p:nvGrpSpPr>
        <p:grpSpPr>
          <a:xfrm>
            <a:off x="1088136" y="2243327"/>
            <a:ext cx="7237730" cy="3496310"/>
            <a:chOff x="1088136" y="2243327"/>
            <a:chExt cx="7237730" cy="3496310"/>
          </a:xfrm>
        </p:grpSpPr>
        <p:sp>
          <p:nvSpPr>
            <p:cNvPr id="6" name="object 6"/>
            <p:cNvSpPr/>
            <p:nvPr/>
          </p:nvSpPr>
          <p:spPr>
            <a:xfrm>
              <a:off x="1088136" y="2247899"/>
              <a:ext cx="7218045" cy="3487420"/>
            </a:xfrm>
            <a:custGeom>
              <a:avLst/>
              <a:gdLst/>
              <a:ahLst/>
              <a:cxnLst/>
              <a:rect l="l" t="t" r="r" b="b"/>
              <a:pathLst>
                <a:path w="7218045" h="3487420">
                  <a:moveTo>
                    <a:pt x="53339" y="3486912"/>
                  </a:moveTo>
                  <a:lnTo>
                    <a:pt x="53339" y="0"/>
                  </a:lnTo>
                </a:path>
                <a:path w="7218045" h="3487420">
                  <a:moveTo>
                    <a:pt x="0" y="3486912"/>
                  </a:moveTo>
                  <a:lnTo>
                    <a:pt x="53339" y="3486912"/>
                  </a:lnTo>
                </a:path>
                <a:path w="7218045" h="3487420">
                  <a:moveTo>
                    <a:pt x="0" y="2906268"/>
                  </a:moveTo>
                  <a:lnTo>
                    <a:pt x="53339" y="2906268"/>
                  </a:lnTo>
                </a:path>
                <a:path w="7218045" h="3487420">
                  <a:moveTo>
                    <a:pt x="0" y="2324100"/>
                  </a:moveTo>
                  <a:lnTo>
                    <a:pt x="53339" y="2324100"/>
                  </a:lnTo>
                </a:path>
                <a:path w="7218045" h="3487420">
                  <a:moveTo>
                    <a:pt x="0" y="1743456"/>
                  </a:moveTo>
                  <a:lnTo>
                    <a:pt x="53339" y="1743456"/>
                  </a:lnTo>
                </a:path>
                <a:path w="7218045" h="3487420">
                  <a:moveTo>
                    <a:pt x="0" y="1162812"/>
                  </a:moveTo>
                  <a:lnTo>
                    <a:pt x="53339" y="1162812"/>
                  </a:lnTo>
                </a:path>
                <a:path w="7218045" h="3487420">
                  <a:moveTo>
                    <a:pt x="0" y="580644"/>
                  </a:moveTo>
                  <a:lnTo>
                    <a:pt x="53339" y="580644"/>
                  </a:lnTo>
                </a:path>
                <a:path w="7218045" h="3487420">
                  <a:moveTo>
                    <a:pt x="0" y="0"/>
                  </a:moveTo>
                  <a:lnTo>
                    <a:pt x="53339" y="0"/>
                  </a:lnTo>
                </a:path>
                <a:path w="7218045" h="3487420">
                  <a:moveTo>
                    <a:pt x="53339" y="3486912"/>
                  </a:moveTo>
                  <a:lnTo>
                    <a:pt x="7217663" y="3486912"/>
                  </a:lnTo>
                </a:path>
              </a:pathLst>
            </a:custGeom>
            <a:ln w="9144">
              <a:solidFill>
                <a:srgbClr val="000000"/>
              </a:solidFill>
            </a:ln>
          </p:spPr>
          <p:txBody>
            <a:bodyPr wrap="square" lIns="0" tIns="0" rIns="0" bIns="0" rtlCol="0"/>
            <a:lstStyle/>
            <a:p>
              <a:endParaRPr>
                <a:solidFill>
                  <a:prstClr val="black"/>
                </a:solidFill>
              </a:endParaRPr>
            </a:p>
          </p:txBody>
        </p:sp>
        <p:sp>
          <p:nvSpPr>
            <p:cNvPr id="7" name="object 7"/>
            <p:cNvSpPr/>
            <p:nvPr/>
          </p:nvSpPr>
          <p:spPr>
            <a:xfrm>
              <a:off x="1140714" y="2721101"/>
              <a:ext cx="7165975" cy="2403475"/>
            </a:xfrm>
            <a:custGeom>
              <a:avLst/>
              <a:gdLst/>
              <a:ahLst/>
              <a:cxnLst/>
              <a:rect l="l" t="t" r="r" b="b"/>
              <a:pathLst>
                <a:path w="7165975" h="2403475">
                  <a:moveTo>
                    <a:pt x="0" y="1711452"/>
                  </a:moveTo>
                  <a:lnTo>
                    <a:pt x="717804" y="1473708"/>
                  </a:lnTo>
                  <a:lnTo>
                    <a:pt x="1434084" y="1467612"/>
                  </a:lnTo>
                  <a:lnTo>
                    <a:pt x="2150364" y="1328928"/>
                  </a:lnTo>
                  <a:lnTo>
                    <a:pt x="2866644" y="1281684"/>
                  </a:lnTo>
                  <a:lnTo>
                    <a:pt x="3582924" y="2403348"/>
                  </a:lnTo>
                  <a:lnTo>
                    <a:pt x="4299204" y="874776"/>
                  </a:lnTo>
                  <a:lnTo>
                    <a:pt x="5015484" y="746760"/>
                  </a:lnTo>
                  <a:lnTo>
                    <a:pt x="5731764" y="509015"/>
                  </a:lnTo>
                  <a:lnTo>
                    <a:pt x="6448044" y="403860"/>
                  </a:lnTo>
                  <a:lnTo>
                    <a:pt x="7165848" y="0"/>
                  </a:lnTo>
                </a:path>
              </a:pathLst>
            </a:custGeom>
            <a:ln w="38099">
              <a:solidFill>
                <a:srgbClr val="001F5F"/>
              </a:solidFill>
            </a:ln>
          </p:spPr>
          <p:txBody>
            <a:bodyPr wrap="square" lIns="0" tIns="0" rIns="0" bIns="0" rtlCol="0"/>
            <a:lstStyle/>
            <a:p>
              <a:endParaRPr>
                <a:solidFill>
                  <a:prstClr val="black"/>
                </a:solidFill>
              </a:endParaRPr>
            </a:p>
          </p:txBody>
        </p:sp>
        <p:sp>
          <p:nvSpPr>
            <p:cNvPr id="8" name="object 8"/>
            <p:cNvSpPr/>
            <p:nvPr/>
          </p:nvSpPr>
          <p:spPr>
            <a:xfrm>
              <a:off x="1140714" y="3112769"/>
              <a:ext cx="7165975" cy="1099185"/>
            </a:xfrm>
            <a:custGeom>
              <a:avLst/>
              <a:gdLst/>
              <a:ahLst/>
              <a:cxnLst/>
              <a:rect l="l" t="t" r="r" b="b"/>
              <a:pathLst>
                <a:path w="7165975" h="1099185">
                  <a:moveTo>
                    <a:pt x="0" y="1098803"/>
                  </a:moveTo>
                  <a:lnTo>
                    <a:pt x="717804" y="1005839"/>
                  </a:lnTo>
                  <a:lnTo>
                    <a:pt x="1434084" y="911351"/>
                  </a:lnTo>
                  <a:lnTo>
                    <a:pt x="2150364" y="813815"/>
                  </a:lnTo>
                  <a:lnTo>
                    <a:pt x="2866644" y="713231"/>
                  </a:lnTo>
                  <a:lnTo>
                    <a:pt x="3582924" y="609599"/>
                  </a:lnTo>
                  <a:lnTo>
                    <a:pt x="4299204" y="501395"/>
                  </a:lnTo>
                  <a:lnTo>
                    <a:pt x="5015484" y="388619"/>
                  </a:lnTo>
                  <a:lnTo>
                    <a:pt x="5731764" y="272795"/>
                  </a:lnTo>
                  <a:lnTo>
                    <a:pt x="6448044" y="137159"/>
                  </a:lnTo>
                  <a:lnTo>
                    <a:pt x="7165848" y="0"/>
                  </a:lnTo>
                </a:path>
              </a:pathLst>
            </a:custGeom>
            <a:ln w="38100">
              <a:solidFill>
                <a:srgbClr val="A30000"/>
              </a:solidFill>
            </a:ln>
          </p:spPr>
          <p:txBody>
            <a:bodyPr wrap="square" lIns="0" tIns="0" rIns="0" bIns="0" rtlCol="0"/>
            <a:lstStyle/>
            <a:p>
              <a:endParaRPr>
                <a:solidFill>
                  <a:prstClr val="black"/>
                </a:solidFill>
              </a:endParaRPr>
            </a:p>
          </p:txBody>
        </p:sp>
      </p:grpSp>
      <p:sp>
        <p:nvSpPr>
          <p:cNvPr id="9" name="object 9"/>
          <p:cNvSpPr txBox="1"/>
          <p:nvPr/>
        </p:nvSpPr>
        <p:spPr>
          <a:xfrm>
            <a:off x="679195" y="1650100"/>
            <a:ext cx="7727315" cy="703580"/>
          </a:xfrm>
          <a:prstGeom prst="rect">
            <a:avLst/>
          </a:prstGeom>
        </p:spPr>
        <p:txBody>
          <a:bodyPr vert="horz" wrap="square" lIns="0" tIns="129539" rIns="0" bIns="0" rtlCol="0">
            <a:spAutoFit/>
          </a:bodyPr>
          <a:lstStyle/>
          <a:p>
            <a:pPr marL="105410">
              <a:spcBef>
                <a:spcPts val="1019"/>
              </a:spcBef>
            </a:pPr>
            <a:r>
              <a:rPr sz="1600" spc="-5" dirty="0">
                <a:solidFill>
                  <a:srgbClr val="FFFFFF"/>
                </a:solidFill>
                <a:latin typeface="Tahoma"/>
                <a:cs typeface="Tahoma"/>
              </a:rPr>
              <a:t>GSYİH </a:t>
            </a:r>
            <a:r>
              <a:rPr sz="1600" spc="-10" dirty="0">
                <a:solidFill>
                  <a:srgbClr val="FFFFFF"/>
                </a:solidFill>
                <a:latin typeface="Tahoma"/>
                <a:cs typeface="Tahoma"/>
              </a:rPr>
              <a:t>ve </a:t>
            </a:r>
            <a:r>
              <a:rPr sz="1600" spc="-15" dirty="0">
                <a:solidFill>
                  <a:srgbClr val="FFFFFF"/>
                </a:solidFill>
                <a:latin typeface="Tahoma"/>
                <a:cs typeface="Tahoma"/>
              </a:rPr>
              <a:t>Potansiyel </a:t>
            </a:r>
            <a:r>
              <a:rPr sz="1600" spc="-5" dirty="0">
                <a:solidFill>
                  <a:srgbClr val="FFFFFF"/>
                </a:solidFill>
                <a:latin typeface="Tahoma"/>
                <a:cs typeface="Tahoma"/>
              </a:rPr>
              <a:t>GSYİH </a:t>
            </a:r>
            <a:r>
              <a:rPr sz="1600" spc="-10" dirty="0">
                <a:solidFill>
                  <a:srgbClr val="FFFFFF"/>
                </a:solidFill>
                <a:latin typeface="Tahoma"/>
                <a:cs typeface="Tahoma"/>
              </a:rPr>
              <a:t>Endeksi </a:t>
            </a:r>
            <a:r>
              <a:rPr sz="1600" spc="-5" dirty="0">
                <a:solidFill>
                  <a:srgbClr val="FFFFFF"/>
                </a:solidFill>
                <a:latin typeface="Tahoma"/>
                <a:cs typeface="Tahoma"/>
              </a:rPr>
              <a:t>(mevsimsellikten arındırılmış) 2019 Ç1 - 2021</a:t>
            </a:r>
            <a:r>
              <a:rPr sz="1600" spc="260" dirty="0">
                <a:solidFill>
                  <a:srgbClr val="FFFFFF"/>
                </a:solidFill>
                <a:latin typeface="Tahoma"/>
                <a:cs typeface="Tahoma"/>
              </a:rPr>
              <a:t> </a:t>
            </a:r>
            <a:r>
              <a:rPr sz="1600" spc="-5" dirty="0">
                <a:solidFill>
                  <a:srgbClr val="FFFFFF"/>
                </a:solidFill>
                <a:latin typeface="Tahoma"/>
                <a:cs typeface="Tahoma"/>
              </a:rPr>
              <a:t>Ç3</a:t>
            </a:r>
            <a:endParaRPr sz="1600">
              <a:solidFill>
                <a:prstClr val="black"/>
              </a:solidFill>
              <a:latin typeface="Tahoma"/>
              <a:cs typeface="Tahoma"/>
            </a:endParaRPr>
          </a:p>
          <a:p>
            <a:pPr marL="12700">
              <a:spcBef>
                <a:spcPts val="815"/>
              </a:spcBef>
            </a:pPr>
            <a:r>
              <a:rPr sz="1400" spc="-5" dirty="0">
                <a:solidFill>
                  <a:prstClr val="black"/>
                </a:solidFill>
                <a:latin typeface="Arial"/>
                <a:cs typeface="Arial"/>
              </a:rPr>
              <a:t>210</a:t>
            </a:r>
            <a:endParaRPr sz="1400">
              <a:solidFill>
                <a:prstClr val="black"/>
              </a:solidFill>
              <a:latin typeface="Arial"/>
              <a:cs typeface="Arial"/>
            </a:endParaRPr>
          </a:p>
        </p:txBody>
      </p:sp>
      <p:sp>
        <p:nvSpPr>
          <p:cNvPr id="10" name="object 10"/>
          <p:cNvSpPr txBox="1"/>
          <p:nvPr/>
        </p:nvSpPr>
        <p:spPr>
          <a:xfrm>
            <a:off x="679195" y="3858259"/>
            <a:ext cx="322580" cy="1983739"/>
          </a:xfrm>
          <a:prstGeom prst="rect">
            <a:avLst/>
          </a:prstGeom>
        </p:spPr>
        <p:txBody>
          <a:bodyPr vert="horz" wrap="square" lIns="0" tIns="12700" rIns="0" bIns="0" rtlCol="0">
            <a:spAutoFit/>
          </a:bodyPr>
          <a:lstStyle/>
          <a:p>
            <a:pPr marL="12700">
              <a:spcBef>
                <a:spcPts val="100"/>
              </a:spcBef>
            </a:pPr>
            <a:r>
              <a:rPr sz="1400" spc="-5" dirty="0">
                <a:solidFill>
                  <a:prstClr val="black"/>
                </a:solidFill>
                <a:latin typeface="Arial"/>
                <a:cs typeface="Arial"/>
              </a:rPr>
              <a:t>180</a:t>
            </a:r>
            <a:endParaRPr sz="1400">
              <a:solidFill>
                <a:prstClr val="black"/>
              </a:solidFill>
              <a:latin typeface="Arial"/>
              <a:cs typeface="Arial"/>
            </a:endParaRPr>
          </a:p>
          <a:p>
            <a:endParaRPr sz="1500">
              <a:solidFill>
                <a:prstClr val="black"/>
              </a:solidFill>
              <a:latin typeface="Arial"/>
              <a:cs typeface="Arial"/>
            </a:endParaRPr>
          </a:p>
          <a:p>
            <a:pPr marL="12700">
              <a:spcBef>
                <a:spcPts val="1175"/>
              </a:spcBef>
            </a:pPr>
            <a:r>
              <a:rPr sz="1400" spc="-5" dirty="0">
                <a:solidFill>
                  <a:prstClr val="black"/>
                </a:solidFill>
                <a:latin typeface="Arial"/>
                <a:cs typeface="Arial"/>
              </a:rPr>
              <a:t>170</a:t>
            </a:r>
            <a:endParaRPr sz="1400">
              <a:solidFill>
                <a:prstClr val="black"/>
              </a:solidFill>
              <a:latin typeface="Arial"/>
              <a:cs typeface="Arial"/>
            </a:endParaRPr>
          </a:p>
          <a:p>
            <a:endParaRPr sz="1500">
              <a:solidFill>
                <a:prstClr val="black"/>
              </a:solidFill>
              <a:latin typeface="Arial"/>
              <a:cs typeface="Arial"/>
            </a:endParaRPr>
          </a:p>
          <a:p>
            <a:pPr marL="12700">
              <a:spcBef>
                <a:spcPts val="1170"/>
              </a:spcBef>
            </a:pPr>
            <a:r>
              <a:rPr sz="1400" spc="-5" dirty="0">
                <a:solidFill>
                  <a:prstClr val="black"/>
                </a:solidFill>
                <a:latin typeface="Arial"/>
                <a:cs typeface="Arial"/>
              </a:rPr>
              <a:t>160</a:t>
            </a:r>
            <a:endParaRPr sz="1400">
              <a:solidFill>
                <a:prstClr val="black"/>
              </a:solidFill>
              <a:latin typeface="Arial"/>
              <a:cs typeface="Arial"/>
            </a:endParaRPr>
          </a:p>
          <a:p>
            <a:endParaRPr sz="1500">
              <a:solidFill>
                <a:prstClr val="black"/>
              </a:solidFill>
              <a:latin typeface="Arial"/>
              <a:cs typeface="Arial"/>
            </a:endParaRPr>
          </a:p>
          <a:p>
            <a:pPr marL="12700">
              <a:spcBef>
                <a:spcPts val="1175"/>
              </a:spcBef>
            </a:pPr>
            <a:r>
              <a:rPr sz="1400" spc="-5" dirty="0">
                <a:solidFill>
                  <a:prstClr val="black"/>
                </a:solidFill>
                <a:latin typeface="Arial"/>
                <a:cs typeface="Arial"/>
              </a:rPr>
              <a:t>150</a:t>
            </a:r>
            <a:endParaRPr sz="1400">
              <a:solidFill>
                <a:prstClr val="black"/>
              </a:solidFill>
              <a:latin typeface="Arial"/>
              <a:cs typeface="Arial"/>
            </a:endParaRPr>
          </a:p>
        </p:txBody>
      </p:sp>
      <p:sp>
        <p:nvSpPr>
          <p:cNvPr id="11" name="object 11"/>
          <p:cNvSpPr txBox="1"/>
          <p:nvPr/>
        </p:nvSpPr>
        <p:spPr>
          <a:xfrm>
            <a:off x="679195" y="3276980"/>
            <a:ext cx="322580" cy="239395"/>
          </a:xfrm>
          <a:prstGeom prst="rect">
            <a:avLst/>
          </a:prstGeom>
        </p:spPr>
        <p:txBody>
          <a:bodyPr vert="horz" wrap="square" lIns="0" tIns="13335" rIns="0" bIns="0" rtlCol="0">
            <a:spAutoFit/>
          </a:bodyPr>
          <a:lstStyle/>
          <a:p>
            <a:pPr marL="12700">
              <a:spcBef>
                <a:spcPts val="105"/>
              </a:spcBef>
            </a:pPr>
            <a:r>
              <a:rPr sz="1400" spc="-5" dirty="0">
                <a:solidFill>
                  <a:prstClr val="black"/>
                </a:solidFill>
                <a:latin typeface="Arial"/>
                <a:cs typeface="Arial"/>
              </a:rPr>
              <a:t>190</a:t>
            </a:r>
            <a:endParaRPr sz="1400">
              <a:solidFill>
                <a:prstClr val="black"/>
              </a:solidFill>
              <a:latin typeface="Arial"/>
              <a:cs typeface="Arial"/>
            </a:endParaRPr>
          </a:p>
        </p:txBody>
      </p:sp>
      <p:sp>
        <p:nvSpPr>
          <p:cNvPr id="12" name="object 12"/>
          <p:cNvSpPr txBox="1"/>
          <p:nvPr/>
        </p:nvSpPr>
        <p:spPr>
          <a:xfrm>
            <a:off x="679195" y="2695448"/>
            <a:ext cx="322580" cy="239395"/>
          </a:xfrm>
          <a:prstGeom prst="rect">
            <a:avLst/>
          </a:prstGeom>
        </p:spPr>
        <p:txBody>
          <a:bodyPr vert="horz" wrap="square" lIns="0" tIns="13335" rIns="0" bIns="0" rtlCol="0">
            <a:spAutoFit/>
          </a:bodyPr>
          <a:lstStyle/>
          <a:p>
            <a:pPr marL="12700">
              <a:spcBef>
                <a:spcPts val="105"/>
              </a:spcBef>
            </a:pPr>
            <a:r>
              <a:rPr sz="1400" spc="-5" dirty="0">
                <a:solidFill>
                  <a:prstClr val="black"/>
                </a:solidFill>
                <a:latin typeface="Arial"/>
                <a:cs typeface="Arial"/>
              </a:rPr>
              <a:t>200</a:t>
            </a:r>
            <a:endParaRPr sz="1400">
              <a:solidFill>
                <a:prstClr val="black"/>
              </a:solidFill>
              <a:latin typeface="Arial"/>
              <a:cs typeface="Arial"/>
            </a:endParaRPr>
          </a:p>
        </p:txBody>
      </p:sp>
      <p:sp>
        <p:nvSpPr>
          <p:cNvPr id="13" name="object 13"/>
          <p:cNvSpPr txBox="1"/>
          <p:nvPr/>
        </p:nvSpPr>
        <p:spPr>
          <a:xfrm>
            <a:off x="2461218" y="5744669"/>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2019-Ç3</a:t>
            </a:r>
            <a:endParaRPr sz="1200">
              <a:solidFill>
                <a:prstClr val="black"/>
              </a:solidFill>
              <a:latin typeface="Arial"/>
              <a:cs typeface="Arial"/>
            </a:endParaRPr>
          </a:p>
        </p:txBody>
      </p:sp>
      <p:sp>
        <p:nvSpPr>
          <p:cNvPr id="14" name="object 14"/>
          <p:cNvSpPr txBox="1"/>
          <p:nvPr/>
        </p:nvSpPr>
        <p:spPr>
          <a:xfrm>
            <a:off x="1022816" y="5744669"/>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2019-Ç1</a:t>
            </a:r>
            <a:endParaRPr sz="1200">
              <a:solidFill>
                <a:prstClr val="black"/>
              </a:solidFill>
              <a:latin typeface="Arial"/>
              <a:cs typeface="Arial"/>
            </a:endParaRPr>
          </a:p>
        </p:txBody>
      </p:sp>
      <p:sp>
        <p:nvSpPr>
          <p:cNvPr id="15" name="object 15"/>
          <p:cNvSpPr txBox="1"/>
          <p:nvPr/>
        </p:nvSpPr>
        <p:spPr>
          <a:xfrm>
            <a:off x="1741614" y="5744719"/>
            <a:ext cx="196215" cy="611505"/>
          </a:xfrm>
          <a:prstGeom prst="rect">
            <a:avLst/>
          </a:prstGeom>
        </p:spPr>
        <p:txBody>
          <a:bodyPr vert="vert270" wrap="square" lIns="0" tIns="0" rIns="0" bIns="0" rtlCol="0">
            <a:spAutoFit/>
          </a:bodyPr>
          <a:lstStyle/>
          <a:p>
            <a:pPr marL="12700">
              <a:lnSpc>
                <a:spcPts val="1430"/>
              </a:lnSpc>
            </a:pPr>
            <a:r>
              <a:rPr sz="1200" spc="-5" dirty="0">
                <a:solidFill>
                  <a:prstClr val="black"/>
                </a:solidFill>
                <a:latin typeface="Arial"/>
                <a:cs typeface="Arial"/>
              </a:rPr>
              <a:t>2019-Ç2</a:t>
            </a:r>
            <a:endParaRPr sz="1200">
              <a:solidFill>
                <a:prstClr val="black"/>
              </a:solidFill>
              <a:latin typeface="Arial"/>
              <a:cs typeface="Arial"/>
            </a:endParaRPr>
          </a:p>
        </p:txBody>
      </p:sp>
      <p:sp>
        <p:nvSpPr>
          <p:cNvPr id="16" name="object 16"/>
          <p:cNvSpPr txBox="1"/>
          <p:nvPr/>
        </p:nvSpPr>
        <p:spPr>
          <a:xfrm>
            <a:off x="6055953" y="5744669"/>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2020-Ç4</a:t>
            </a:r>
            <a:endParaRPr sz="1200">
              <a:solidFill>
                <a:prstClr val="black"/>
              </a:solidFill>
              <a:latin typeface="Arial"/>
              <a:cs typeface="Arial"/>
            </a:endParaRPr>
          </a:p>
        </p:txBody>
      </p:sp>
      <p:sp>
        <p:nvSpPr>
          <p:cNvPr id="17" name="object 17"/>
          <p:cNvSpPr txBox="1"/>
          <p:nvPr/>
        </p:nvSpPr>
        <p:spPr>
          <a:xfrm>
            <a:off x="3180546" y="5744669"/>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2019-Ç4</a:t>
            </a:r>
            <a:endParaRPr sz="1200">
              <a:solidFill>
                <a:prstClr val="black"/>
              </a:solidFill>
              <a:latin typeface="Arial"/>
              <a:cs typeface="Arial"/>
            </a:endParaRPr>
          </a:p>
        </p:txBody>
      </p:sp>
      <p:sp>
        <p:nvSpPr>
          <p:cNvPr id="18" name="object 18"/>
          <p:cNvSpPr txBox="1"/>
          <p:nvPr/>
        </p:nvSpPr>
        <p:spPr>
          <a:xfrm>
            <a:off x="3899874" y="5744669"/>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2020-Ç1</a:t>
            </a:r>
            <a:endParaRPr sz="1200">
              <a:solidFill>
                <a:prstClr val="black"/>
              </a:solidFill>
              <a:latin typeface="Arial"/>
              <a:cs typeface="Arial"/>
            </a:endParaRPr>
          </a:p>
        </p:txBody>
      </p:sp>
      <p:sp>
        <p:nvSpPr>
          <p:cNvPr id="19" name="object 19"/>
          <p:cNvSpPr txBox="1"/>
          <p:nvPr/>
        </p:nvSpPr>
        <p:spPr>
          <a:xfrm>
            <a:off x="4619202" y="5744669"/>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2020-Ç2</a:t>
            </a:r>
            <a:endParaRPr sz="1200">
              <a:solidFill>
                <a:prstClr val="black"/>
              </a:solidFill>
              <a:latin typeface="Arial"/>
              <a:cs typeface="Arial"/>
            </a:endParaRPr>
          </a:p>
        </p:txBody>
      </p:sp>
      <p:sp>
        <p:nvSpPr>
          <p:cNvPr id="20" name="object 20"/>
          <p:cNvSpPr txBox="1"/>
          <p:nvPr/>
        </p:nvSpPr>
        <p:spPr>
          <a:xfrm>
            <a:off x="5336625" y="5744669"/>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2020-Ç3</a:t>
            </a:r>
            <a:endParaRPr sz="1200">
              <a:solidFill>
                <a:prstClr val="black"/>
              </a:solidFill>
              <a:latin typeface="Arial"/>
              <a:cs typeface="Arial"/>
            </a:endParaRPr>
          </a:p>
        </p:txBody>
      </p:sp>
      <p:sp>
        <p:nvSpPr>
          <p:cNvPr id="21" name="object 21"/>
          <p:cNvSpPr txBox="1"/>
          <p:nvPr/>
        </p:nvSpPr>
        <p:spPr>
          <a:xfrm>
            <a:off x="6775281" y="5744669"/>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2021-Ç1</a:t>
            </a:r>
            <a:endParaRPr sz="1200">
              <a:solidFill>
                <a:prstClr val="black"/>
              </a:solidFill>
              <a:latin typeface="Arial"/>
              <a:cs typeface="Arial"/>
            </a:endParaRPr>
          </a:p>
        </p:txBody>
      </p:sp>
      <p:sp>
        <p:nvSpPr>
          <p:cNvPr id="22" name="object 22"/>
          <p:cNvSpPr txBox="1"/>
          <p:nvPr/>
        </p:nvSpPr>
        <p:spPr>
          <a:xfrm>
            <a:off x="7494354" y="5744669"/>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2021-Ç2</a:t>
            </a:r>
            <a:endParaRPr sz="1200">
              <a:solidFill>
                <a:prstClr val="black"/>
              </a:solidFill>
              <a:latin typeface="Arial"/>
              <a:cs typeface="Arial"/>
            </a:endParaRPr>
          </a:p>
        </p:txBody>
      </p:sp>
      <p:sp>
        <p:nvSpPr>
          <p:cNvPr id="23" name="object 23"/>
          <p:cNvSpPr txBox="1"/>
          <p:nvPr/>
        </p:nvSpPr>
        <p:spPr>
          <a:xfrm>
            <a:off x="8213683" y="5744669"/>
            <a:ext cx="19621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2021-Ç3</a:t>
            </a:r>
            <a:endParaRPr sz="1200">
              <a:solidFill>
                <a:prstClr val="black"/>
              </a:solidFill>
              <a:latin typeface="Arial"/>
              <a:cs typeface="Arial"/>
            </a:endParaRPr>
          </a:p>
        </p:txBody>
      </p:sp>
      <p:sp>
        <p:nvSpPr>
          <p:cNvPr id="24" name="object 24"/>
          <p:cNvSpPr txBox="1"/>
          <p:nvPr/>
        </p:nvSpPr>
        <p:spPr>
          <a:xfrm>
            <a:off x="7346950" y="2516885"/>
            <a:ext cx="780415" cy="299720"/>
          </a:xfrm>
          <a:prstGeom prst="rect">
            <a:avLst/>
          </a:prstGeom>
        </p:spPr>
        <p:txBody>
          <a:bodyPr vert="horz" wrap="square" lIns="0" tIns="12700" rIns="0" bIns="0" rtlCol="0">
            <a:spAutoFit/>
          </a:bodyPr>
          <a:lstStyle/>
          <a:p>
            <a:pPr marL="12700">
              <a:spcBef>
                <a:spcPts val="100"/>
              </a:spcBef>
            </a:pPr>
            <a:r>
              <a:rPr b="1" spc="-5" dirty="0">
                <a:solidFill>
                  <a:srgbClr val="001F5F"/>
                </a:solidFill>
                <a:latin typeface="Tahoma"/>
                <a:cs typeface="Tahoma"/>
              </a:rPr>
              <a:t>GS</a:t>
            </a:r>
            <a:r>
              <a:rPr b="1" spc="5" dirty="0">
                <a:solidFill>
                  <a:srgbClr val="001F5F"/>
                </a:solidFill>
                <a:latin typeface="Tahoma"/>
                <a:cs typeface="Tahoma"/>
              </a:rPr>
              <a:t>Y</a:t>
            </a:r>
            <a:r>
              <a:rPr b="1" dirty="0">
                <a:solidFill>
                  <a:srgbClr val="001F5F"/>
                </a:solidFill>
                <a:latin typeface="Tahoma"/>
                <a:cs typeface="Tahoma"/>
              </a:rPr>
              <a:t>İH</a:t>
            </a:r>
            <a:endParaRPr>
              <a:solidFill>
                <a:prstClr val="black"/>
              </a:solidFill>
              <a:latin typeface="Tahoma"/>
              <a:cs typeface="Tahoma"/>
            </a:endParaRPr>
          </a:p>
        </p:txBody>
      </p:sp>
      <p:sp>
        <p:nvSpPr>
          <p:cNvPr id="25" name="object 25"/>
          <p:cNvSpPr txBox="1"/>
          <p:nvPr/>
        </p:nvSpPr>
        <p:spPr>
          <a:xfrm>
            <a:off x="7815833" y="3379978"/>
            <a:ext cx="690245" cy="299720"/>
          </a:xfrm>
          <a:prstGeom prst="rect">
            <a:avLst/>
          </a:prstGeom>
        </p:spPr>
        <p:txBody>
          <a:bodyPr vert="horz" wrap="square" lIns="0" tIns="12700" rIns="0" bIns="0" rtlCol="0">
            <a:spAutoFit/>
          </a:bodyPr>
          <a:lstStyle/>
          <a:p>
            <a:pPr marL="12700">
              <a:spcBef>
                <a:spcPts val="100"/>
              </a:spcBef>
            </a:pPr>
            <a:r>
              <a:rPr b="1" spc="-5" dirty="0">
                <a:solidFill>
                  <a:srgbClr val="C00000"/>
                </a:solidFill>
                <a:latin typeface="Tahoma"/>
                <a:cs typeface="Tahoma"/>
              </a:rPr>
              <a:t>Trend</a:t>
            </a:r>
            <a:endParaRPr>
              <a:solidFill>
                <a:prstClr val="black"/>
              </a:solidFill>
              <a:latin typeface="Tahoma"/>
              <a:cs typeface="Tahoma"/>
            </a:endParaRPr>
          </a:p>
        </p:txBody>
      </p:sp>
      <p:sp>
        <p:nvSpPr>
          <p:cNvPr id="26" name="object 26"/>
          <p:cNvSpPr txBox="1"/>
          <p:nvPr/>
        </p:nvSpPr>
        <p:spPr>
          <a:xfrm>
            <a:off x="8385809" y="147015"/>
            <a:ext cx="559435"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80" dirty="0">
                <a:solidFill>
                  <a:srgbClr val="CADDEB"/>
                </a:solidFill>
                <a:latin typeface="Tahoma"/>
                <a:cs typeface="Tahoma"/>
              </a:rPr>
              <a:t> </a:t>
            </a:r>
            <a:r>
              <a:rPr sz="1400" dirty="0">
                <a:solidFill>
                  <a:srgbClr val="CADDEB"/>
                </a:solidFill>
                <a:latin typeface="Tahoma"/>
                <a:cs typeface="Tahoma"/>
              </a:rPr>
              <a:t>7</a:t>
            </a:r>
            <a:endParaRPr sz="1400">
              <a:solidFill>
                <a:prstClr val="black"/>
              </a:solidFill>
              <a:latin typeface="Tahoma"/>
              <a:cs typeface="Tahoma"/>
            </a:endParaRPr>
          </a:p>
        </p:txBody>
      </p:sp>
    </p:spTree>
    <p:extLst>
      <p:ext uri="{BB962C8B-B14F-4D97-AF65-F5344CB8AC3E}">
        <p14:creationId xmlns:p14="http://schemas.microsoft.com/office/powerpoint/2010/main" val="4093838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693164"/>
            <a:ext cx="9144000" cy="338455"/>
          </a:xfrm>
          <a:custGeom>
            <a:avLst/>
            <a:gdLst/>
            <a:ahLst/>
            <a:cxnLst/>
            <a:rect l="l" t="t" r="r" b="b"/>
            <a:pathLst>
              <a:path w="9144000" h="338455">
                <a:moveTo>
                  <a:pt x="9144000" y="0"/>
                </a:moveTo>
                <a:lnTo>
                  <a:pt x="0" y="0"/>
                </a:lnTo>
                <a:lnTo>
                  <a:pt x="0" y="338327"/>
                </a:lnTo>
                <a:lnTo>
                  <a:pt x="9144000" y="338327"/>
                </a:lnTo>
                <a:lnTo>
                  <a:pt x="9144000" y="0"/>
                </a:lnTo>
                <a:close/>
              </a:path>
            </a:pathLst>
          </a:custGeom>
          <a:solidFill>
            <a:srgbClr val="001F5F"/>
          </a:solidFill>
        </p:spPr>
        <p:txBody>
          <a:bodyPr wrap="square" lIns="0" tIns="0" rIns="0" bIns="0" rtlCol="0"/>
          <a:lstStyle/>
          <a:p>
            <a:endParaRPr>
              <a:solidFill>
                <a:prstClr val="black"/>
              </a:solidFill>
            </a:endParaRPr>
          </a:p>
        </p:txBody>
      </p:sp>
      <p:sp>
        <p:nvSpPr>
          <p:cNvPr id="3" name="object 3"/>
          <p:cNvSpPr txBox="1"/>
          <p:nvPr/>
        </p:nvSpPr>
        <p:spPr>
          <a:xfrm>
            <a:off x="176885" y="1722577"/>
            <a:ext cx="8790940" cy="269240"/>
          </a:xfrm>
          <a:prstGeom prst="rect">
            <a:avLst/>
          </a:prstGeom>
        </p:spPr>
        <p:txBody>
          <a:bodyPr vert="horz" wrap="square" lIns="0" tIns="12065" rIns="0" bIns="0" rtlCol="0">
            <a:spAutoFit/>
          </a:bodyPr>
          <a:lstStyle/>
          <a:p>
            <a:pPr marL="12700">
              <a:spcBef>
                <a:spcPts val="95"/>
              </a:spcBef>
            </a:pPr>
            <a:r>
              <a:rPr sz="1600" spc="-10" dirty="0">
                <a:solidFill>
                  <a:srgbClr val="FFFFFF"/>
                </a:solidFill>
                <a:latin typeface="Tahoma"/>
                <a:cs typeface="Tahoma"/>
              </a:rPr>
              <a:t>Sanayi Üretim Endeksi </a:t>
            </a:r>
            <a:r>
              <a:rPr sz="1600" spc="-5" dirty="0">
                <a:solidFill>
                  <a:srgbClr val="FFFFFF"/>
                </a:solidFill>
                <a:latin typeface="Tahoma"/>
                <a:cs typeface="Tahoma"/>
              </a:rPr>
              <a:t>(SÜE) (mevsim </a:t>
            </a:r>
            <a:r>
              <a:rPr sz="1600" spc="-15" dirty="0">
                <a:solidFill>
                  <a:srgbClr val="FFFFFF"/>
                </a:solidFill>
                <a:latin typeface="Tahoma"/>
                <a:cs typeface="Tahoma"/>
              </a:rPr>
              <a:t>ve </a:t>
            </a:r>
            <a:r>
              <a:rPr sz="1600" spc="-10" dirty="0">
                <a:solidFill>
                  <a:srgbClr val="FFFFFF"/>
                </a:solidFill>
                <a:latin typeface="Tahoma"/>
                <a:cs typeface="Tahoma"/>
              </a:rPr>
              <a:t>takvim etkilerinden </a:t>
            </a:r>
            <a:r>
              <a:rPr sz="1600" spc="-5" dirty="0">
                <a:solidFill>
                  <a:srgbClr val="FFFFFF"/>
                </a:solidFill>
                <a:latin typeface="Tahoma"/>
                <a:cs typeface="Tahoma"/>
              </a:rPr>
              <a:t>arındırılmış) Ocak </a:t>
            </a:r>
            <a:r>
              <a:rPr sz="1600" dirty="0">
                <a:solidFill>
                  <a:srgbClr val="FFFFFF"/>
                </a:solidFill>
                <a:latin typeface="Tahoma"/>
                <a:cs typeface="Tahoma"/>
              </a:rPr>
              <a:t>2019 - </a:t>
            </a:r>
            <a:r>
              <a:rPr sz="1600" spc="-10" dirty="0">
                <a:solidFill>
                  <a:srgbClr val="FFFFFF"/>
                </a:solidFill>
                <a:latin typeface="Tahoma"/>
                <a:cs typeface="Tahoma"/>
              </a:rPr>
              <a:t>Aralık</a:t>
            </a:r>
            <a:r>
              <a:rPr sz="1600" spc="365" dirty="0">
                <a:solidFill>
                  <a:srgbClr val="FFFFFF"/>
                </a:solidFill>
                <a:latin typeface="Tahoma"/>
                <a:cs typeface="Tahoma"/>
              </a:rPr>
              <a:t> </a:t>
            </a:r>
            <a:r>
              <a:rPr sz="1600" dirty="0">
                <a:solidFill>
                  <a:srgbClr val="FFFFFF"/>
                </a:solidFill>
                <a:latin typeface="Tahoma"/>
                <a:cs typeface="Tahoma"/>
              </a:rPr>
              <a:t>2021</a:t>
            </a:r>
            <a:endParaRPr sz="1600">
              <a:solidFill>
                <a:prstClr val="black"/>
              </a:solidFill>
              <a:latin typeface="Tahoma"/>
              <a:cs typeface="Tahoma"/>
            </a:endParaRPr>
          </a:p>
        </p:txBody>
      </p:sp>
      <p:grpSp>
        <p:nvGrpSpPr>
          <p:cNvPr id="4" name="object 4"/>
          <p:cNvGrpSpPr/>
          <p:nvPr/>
        </p:nvGrpSpPr>
        <p:grpSpPr>
          <a:xfrm>
            <a:off x="644651" y="2750820"/>
            <a:ext cx="3377565" cy="2867025"/>
            <a:chOff x="644651" y="2750820"/>
            <a:chExt cx="3377565" cy="2867025"/>
          </a:xfrm>
        </p:grpSpPr>
        <p:sp>
          <p:nvSpPr>
            <p:cNvPr id="5" name="object 5"/>
            <p:cNvSpPr/>
            <p:nvPr/>
          </p:nvSpPr>
          <p:spPr>
            <a:xfrm>
              <a:off x="644651" y="2755392"/>
              <a:ext cx="3357879" cy="2857500"/>
            </a:xfrm>
            <a:custGeom>
              <a:avLst/>
              <a:gdLst/>
              <a:ahLst/>
              <a:cxnLst/>
              <a:rect l="l" t="t" r="r" b="b"/>
              <a:pathLst>
                <a:path w="3357879" h="2857500">
                  <a:moveTo>
                    <a:pt x="57912" y="2857500"/>
                  </a:moveTo>
                  <a:lnTo>
                    <a:pt x="57912" y="0"/>
                  </a:lnTo>
                </a:path>
                <a:path w="3357879" h="2857500">
                  <a:moveTo>
                    <a:pt x="0" y="2857500"/>
                  </a:moveTo>
                  <a:lnTo>
                    <a:pt x="57912" y="2857500"/>
                  </a:lnTo>
                </a:path>
                <a:path w="3357879" h="2857500">
                  <a:moveTo>
                    <a:pt x="0" y="2500884"/>
                  </a:moveTo>
                  <a:lnTo>
                    <a:pt x="57912" y="2500884"/>
                  </a:lnTo>
                </a:path>
                <a:path w="3357879" h="2857500">
                  <a:moveTo>
                    <a:pt x="0" y="2144268"/>
                  </a:moveTo>
                  <a:lnTo>
                    <a:pt x="57912" y="2144268"/>
                  </a:lnTo>
                </a:path>
                <a:path w="3357879" h="2857500">
                  <a:moveTo>
                    <a:pt x="0" y="1786128"/>
                  </a:moveTo>
                  <a:lnTo>
                    <a:pt x="57912" y="1786128"/>
                  </a:lnTo>
                </a:path>
                <a:path w="3357879" h="2857500">
                  <a:moveTo>
                    <a:pt x="0" y="1429512"/>
                  </a:moveTo>
                  <a:lnTo>
                    <a:pt x="57912" y="1429512"/>
                  </a:lnTo>
                </a:path>
                <a:path w="3357879" h="2857500">
                  <a:moveTo>
                    <a:pt x="0" y="1071372"/>
                  </a:moveTo>
                  <a:lnTo>
                    <a:pt x="57912" y="1071372"/>
                  </a:lnTo>
                </a:path>
                <a:path w="3357879" h="2857500">
                  <a:moveTo>
                    <a:pt x="0" y="714756"/>
                  </a:moveTo>
                  <a:lnTo>
                    <a:pt x="57912" y="714756"/>
                  </a:lnTo>
                </a:path>
                <a:path w="3357879" h="2857500">
                  <a:moveTo>
                    <a:pt x="0" y="358140"/>
                  </a:moveTo>
                  <a:lnTo>
                    <a:pt x="57912" y="358140"/>
                  </a:lnTo>
                </a:path>
                <a:path w="3357879" h="2857500">
                  <a:moveTo>
                    <a:pt x="0" y="0"/>
                  </a:moveTo>
                  <a:lnTo>
                    <a:pt x="57912" y="0"/>
                  </a:lnTo>
                </a:path>
                <a:path w="3357879" h="2857500">
                  <a:moveTo>
                    <a:pt x="57912" y="2857500"/>
                  </a:moveTo>
                  <a:lnTo>
                    <a:pt x="3357372" y="2857500"/>
                  </a:lnTo>
                </a:path>
              </a:pathLst>
            </a:custGeom>
            <a:ln w="9144">
              <a:solidFill>
                <a:srgbClr val="000000"/>
              </a:solidFill>
            </a:ln>
          </p:spPr>
          <p:txBody>
            <a:bodyPr wrap="square" lIns="0" tIns="0" rIns="0" bIns="0" rtlCol="0"/>
            <a:lstStyle/>
            <a:p>
              <a:endParaRPr>
                <a:solidFill>
                  <a:prstClr val="black"/>
                </a:solidFill>
              </a:endParaRPr>
            </a:p>
          </p:txBody>
        </p:sp>
        <p:sp>
          <p:nvSpPr>
            <p:cNvPr id="6" name="object 6"/>
            <p:cNvSpPr/>
            <p:nvPr/>
          </p:nvSpPr>
          <p:spPr>
            <a:xfrm>
              <a:off x="703325" y="2939034"/>
              <a:ext cx="3299460" cy="2346960"/>
            </a:xfrm>
            <a:custGeom>
              <a:avLst/>
              <a:gdLst/>
              <a:ahLst/>
              <a:cxnLst/>
              <a:rect l="l" t="t" r="r" b="b"/>
              <a:pathLst>
                <a:path w="3299460" h="2346960">
                  <a:moveTo>
                    <a:pt x="0" y="966215"/>
                  </a:moveTo>
                  <a:lnTo>
                    <a:pt x="70103" y="993647"/>
                  </a:lnTo>
                  <a:lnTo>
                    <a:pt x="140208" y="990599"/>
                  </a:lnTo>
                  <a:lnTo>
                    <a:pt x="210311" y="940307"/>
                  </a:lnTo>
                  <a:lnTo>
                    <a:pt x="280415" y="1002791"/>
                  </a:lnTo>
                  <a:lnTo>
                    <a:pt x="350520" y="1121664"/>
                  </a:lnTo>
                  <a:lnTo>
                    <a:pt x="420623" y="1024127"/>
                  </a:lnTo>
                  <a:lnTo>
                    <a:pt x="490727" y="1036319"/>
                  </a:lnTo>
                  <a:lnTo>
                    <a:pt x="560832" y="1168908"/>
                  </a:lnTo>
                  <a:lnTo>
                    <a:pt x="630936" y="1251203"/>
                  </a:lnTo>
                  <a:lnTo>
                    <a:pt x="702564" y="1258823"/>
                  </a:lnTo>
                  <a:lnTo>
                    <a:pt x="772668" y="1313688"/>
                  </a:lnTo>
                  <a:lnTo>
                    <a:pt x="842771" y="1258823"/>
                  </a:lnTo>
                  <a:lnTo>
                    <a:pt x="912876" y="1187195"/>
                  </a:lnTo>
                  <a:lnTo>
                    <a:pt x="982980" y="1071371"/>
                  </a:lnTo>
                  <a:lnTo>
                    <a:pt x="1053084" y="1098803"/>
                  </a:lnTo>
                  <a:lnTo>
                    <a:pt x="1123188" y="1054608"/>
                  </a:lnTo>
                  <a:lnTo>
                    <a:pt x="1193292" y="1254252"/>
                  </a:lnTo>
                  <a:lnTo>
                    <a:pt x="1263396" y="1074420"/>
                  </a:lnTo>
                  <a:lnTo>
                    <a:pt x="1333500" y="1207008"/>
                  </a:lnTo>
                  <a:lnTo>
                    <a:pt x="1403604" y="1040891"/>
                  </a:lnTo>
                  <a:lnTo>
                    <a:pt x="1473708" y="1092708"/>
                  </a:lnTo>
                  <a:lnTo>
                    <a:pt x="1543812" y="1065276"/>
                  </a:lnTo>
                  <a:lnTo>
                    <a:pt x="1613916" y="978407"/>
                  </a:lnTo>
                  <a:lnTo>
                    <a:pt x="1684020" y="984503"/>
                  </a:lnTo>
                  <a:lnTo>
                    <a:pt x="1754124" y="874776"/>
                  </a:lnTo>
                  <a:lnTo>
                    <a:pt x="1824228" y="1133855"/>
                  </a:lnTo>
                  <a:lnTo>
                    <a:pt x="1894332" y="2346960"/>
                  </a:lnTo>
                  <a:lnTo>
                    <a:pt x="1964436" y="1805939"/>
                  </a:lnTo>
                  <a:lnTo>
                    <a:pt x="2036064" y="1251203"/>
                  </a:lnTo>
                  <a:lnTo>
                    <a:pt x="2106168" y="864107"/>
                  </a:lnTo>
                  <a:lnTo>
                    <a:pt x="2176272" y="797051"/>
                  </a:lnTo>
                  <a:lnTo>
                    <a:pt x="2246376" y="694943"/>
                  </a:lnTo>
                  <a:lnTo>
                    <a:pt x="2316480" y="669035"/>
                  </a:lnTo>
                  <a:lnTo>
                    <a:pt x="2386584" y="627888"/>
                  </a:lnTo>
                  <a:lnTo>
                    <a:pt x="2456688" y="576071"/>
                  </a:lnTo>
                  <a:lnTo>
                    <a:pt x="2526792" y="516636"/>
                  </a:lnTo>
                  <a:lnTo>
                    <a:pt x="2596896" y="507491"/>
                  </a:lnTo>
                  <a:lnTo>
                    <a:pt x="2667000" y="464819"/>
                  </a:lnTo>
                  <a:lnTo>
                    <a:pt x="2737104" y="502919"/>
                  </a:lnTo>
                  <a:lnTo>
                    <a:pt x="2807208" y="422148"/>
                  </a:lnTo>
                  <a:lnTo>
                    <a:pt x="2877312" y="315467"/>
                  </a:lnTo>
                  <a:lnTo>
                    <a:pt x="2947416" y="472439"/>
                  </a:lnTo>
                  <a:lnTo>
                    <a:pt x="3017520" y="208787"/>
                  </a:lnTo>
                  <a:lnTo>
                    <a:pt x="3087624" y="277367"/>
                  </a:lnTo>
                  <a:lnTo>
                    <a:pt x="3157728" y="245363"/>
                  </a:lnTo>
                  <a:lnTo>
                    <a:pt x="3227832" y="80771"/>
                  </a:lnTo>
                  <a:lnTo>
                    <a:pt x="3299460" y="0"/>
                  </a:lnTo>
                </a:path>
              </a:pathLst>
            </a:custGeom>
            <a:ln w="38100">
              <a:solidFill>
                <a:srgbClr val="001F5F"/>
              </a:solidFill>
            </a:ln>
          </p:spPr>
          <p:txBody>
            <a:bodyPr wrap="square" lIns="0" tIns="0" rIns="0" bIns="0" rtlCol="0"/>
            <a:lstStyle/>
            <a:p>
              <a:endParaRPr>
                <a:solidFill>
                  <a:prstClr val="black"/>
                </a:solidFill>
              </a:endParaRPr>
            </a:p>
          </p:txBody>
        </p:sp>
      </p:grpSp>
      <p:sp>
        <p:nvSpPr>
          <p:cNvPr id="7" name="object 7"/>
          <p:cNvSpPr txBox="1"/>
          <p:nvPr/>
        </p:nvSpPr>
        <p:spPr>
          <a:xfrm>
            <a:off x="232663" y="2627502"/>
            <a:ext cx="318135" cy="3097530"/>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1</a:t>
            </a:r>
            <a:r>
              <a:rPr sz="1400" spc="-10" dirty="0">
                <a:solidFill>
                  <a:prstClr val="black"/>
                </a:solidFill>
                <a:latin typeface="Tahoma"/>
                <a:cs typeface="Tahoma"/>
              </a:rPr>
              <a:t>5</a:t>
            </a:r>
            <a:r>
              <a:rPr sz="1400" dirty="0">
                <a:solidFill>
                  <a:prstClr val="black"/>
                </a:solidFill>
                <a:latin typeface="Tahoma"/>
                <a:cs typeface="Tahoma"/>
              </a:rPr>
              <a:t>0</a:t>
            </a:r>
            <a:endParaRPr sz="1400">
              <a:solidFill>
                <a:prstClr val="black"/>
              </a:solidFill>
              <a:latin typeface="Tahoma"/>
              <a:cs typeface="Tahoma"/>
            </a:endParaRPr>
          </a:p>
          <a:p>
            <a:pPr marL="12700">
              <a:spcBef>
                <a:spcPts val="1130"/>
              </a:spcBef>
            </a:pPr>
            <a:r>
              <a:rPr sz="1400" dirty="0">
                <a:solidFill>
                  <a:prstClr val="black"/>
                </a:solidFill>
                <a:latin typeface="Tahoma"/>
                <a:cs typeface="Tahoma"/>
              </a:rPr>
              <a:t>1</a:t>
            </a:r>
            <a:r>
              <a:rPr sz="1400" spc="-10" dirty="0">
                <a:solidFill>
                  <a:prstClr val="black"/>
                </a:solidFill>
                <a:latin typeface="Tahoma"/>
                <a:cs typeface="Tahoma"/>
              </a:rPr>
              <a:t>4</a:t>
            </a:r>
            <a:r>
              <a:rPr sz="1400" dirty="0">
                <a:solidFill>
                  <a:prstClr val="black"/>
                </a:solidFill>
                <a:latin typeface="Tahoma"/>
                <a:cs typeface="Tahoma"/>
              </a:rPr>
              <a:t>0</a:t>
            </a:r>
            <a:endParaRPr sz="1400">
              <a:solidFill>
                <a:prstClr val="black"/>
              </a:solidFill>
              <a:latin typeface="Tahoma"/>
              <a:cs typeface="Tahoma"/>
            </a:endParaRPr>
          </a:p>
          <a:p>
            <a:pPr marL="12700">
              <a:spcBef>
                <a:spcPts val="1130"/>
              </a:spcBef>
            </a:pPr>
            <a:r>
              <a:rPr sz="1400" dirty="0">
                <a:solidFill>
                  <a:prstClr val="black"/>
                </a:solidFill>
                <a:latin typeface="Tahoma"/>
                <a:cs typeface="Tahoma"/>
              </a:rPr>
              <a:t>1</a:t>
            </a:r>
            <a:r>
              <a:rPr sz="1400" spc="-10" dirty="0">
                <a:solidFill>
                  <a:prstClr val="black"/>
                </a:solidFill>
                <a:latin typeface="Tahoma"/>
                <a:cs typeface="Tahoma"/>
              </a:rPr>
              <a:t>3</a:t>
            </a:r>
            <a:r>
              <a:rPr sz="1400" dirty="0">
                <a:solidFill>
                  <a:prstClr val="black"/>
                </a:solidFill>
                <a:latin typeface="Tahoma"/>
                <a:cs typeface="Tahoma"/>
              </a:rPr>
              <a:t>0</a:t>
            </a:r>
            <a:endParaRPr sz="1400">
              <a:solidFill>
                <a:prstClr val="black"/>
              </a:solidFill>
              <a:latin typeface="Tahoma"/>
              <a:cs typeface="Tahoma"/>
            </a:endParaRPr>
          </a:p>
          <a:p>
            <a:pPr marL="12700">
              <a:spcBef>
                <a:spcPts val="1135"/>
              </a:spcBef>
            </a:pPr>
            <a:r>
              <a:rPr sz="1400" dirty="0">
                <a:solidFill>
                  <a:prstClr val="black"/>
                </a:solidFill>
                <a:latin typeface="Tahoma"/>
                <a:cs typeface="Tahoma"/>
              </a:rPr>
              <a:t>1</a:t>
            </a:r>
            <a:r>
              <a:rPr sz="1400" spc="-10" dirty="0">
                <a:solidFill>
                  <a:prstClr val="black"/>
                </a:solidFill>
                <a:latin typeface="Tahoma"/>
                <a:cs typeface="Tahoma"/>
              </a:rPr>
              <a:t>2</a:t>
            </a:r>
            <a:r>
              <a:rPr sz="1400" dirty="0">
                <a:solidFill>
                  <a:prstClr val="black"/>
                </a:solidFill>
                <a:latin typeface="Tahoma"/>
                <a:cs typeface="Tahoma"/>
              </a:rPr>
              <a:t>0</a:t>
            </a:r>
            <a:endParaRPr sz="1400">
              <a:solidFill>
                <a:prstClr val="black"/>
              </a:solidFill>
              <a:latin typeface="Tahoma"/>
              <a:cs typeface="Tahoma"/>
            </a:endParaRPr>
          </a:p>
          <a:p>
            <a:pPr marL="12700">
              <a:spcBef>
                <a:spcPts val="1135"/>
              </a:spcBef>
            </a:pPr>
            <a:r>
              <a:rPr sz="1400" dirty="0">
                <a:solidFill>
                  <a:prstClr val="black"/>
                </a:solidFill>
                <a:latin typeface="Tahoma"/>
                <a:cs typeface="Tahoma"/>
              </a:rPr>
              <a:t>1</a:t>
            </a:r>
            <a:r>
              <a:rPr sz="1400" spc="-10" dirty="0">
                <a:solidFill>
                  <a:prstClr val="black"/>
                </a:solidFill>
                <a:latin typeface="Tahoma"/>
                <a:cs typeface="Tahoma"/>
              </a:rPr>
              <a:t>1</a:t>
            </a:r>
            <a:r>
              <a:rPr sz="1400" dirty="0">
                <a:solidFill>
                  <a:prstClr val="black"/>
                </a:solidFill>
                <a:latin typeface="Tahoma"/>
                <a:cs typeface="Tahoma"/>
              </a:rPr>
              <a:t>0</a:t>
            </a:r>
            <a:endParaRPr sz="1400">
              <a:solidFill>
                <a:prstClr val="black"/>
              </a:solidFill>
              <a:latin typeface="Tahoma"/>
              <a:cs typeface="Tahoma"/>
            </a:endParaRPr>
          </a:p>
          <a:p>
            <a:pPr marL="12700">
              <a:spcBef>
                <a:spcPts val="1130"/>
              </a:spcBef>
            </a:pPr>
            <a:r>
              <a:rPr sz="1400" dirty="0">
                <a:solidFill>
                  <a:prstClr val="black"/>
                </a:solidFill>
                <a:latin typeface="Tahoma"/>
                <a:cs typeface="Tahoma"/>
              </a:rPr>
              <a:t>1</a:t>
            </a:r>
            <a:r>
              <a:rPr sz="1400" spc="-10" dirty="0">
                <a:solidFill>
                  <a:prstClr val="black"/>
                </a:solidFill>
                <a:latin typeface="Tahoma"/>
                <a:cs typeface="Tahoma"/>
              </a:rPr>
              <a:t>0</a:t>
            </a:r>
            <a:r>
              <a:rPr sz="1400" dirty="0">
                <a:solidFill>
                  <a:prstClr val="black"/>
                </a:solidFill>
                <a:latin typeface="Tahoma"/>
                <a:cs typeface="Tahoma"/>
              </a:rPr>
              <a:t>0</a:t>
            </a:r>
            <a:endParaRPr sz="1400">
              <a:solidFill>
                <a:prstClr val="black"/>
              </a:solidFill>
              <a:latin typeface="Tahoma"/>
              <a:cs typeface="Tahoma"/>
            </a:endParaRPr>
          </a:p>
          <a:p>
            <a:pPr marL="109855">
              <a:spcBef>
                <a:spcPts val="1135"/>
              </a:spcBef>
            </a:pPr>
            <a:r>
              <a:rPr sz="1400" dirty="0">
                <a:solidFill>
                  <a:prstClr val="black"/>
                </a:solidFill>
                <a:latin typeface="Tahoma"/>
                <a:cs typeface="Tahoma"/>
              </a:rPr>
              <a:t>90</a:t>
            </a:r>
            <a:endParaRPr sz="1400">
              <a:solidFill>
                <a:prstClr val="black"/>
              </a:solidFill>
              <a:latin typeface="Tahoma"/>
              <a:cs typeface="Tahoma"/>
            </a:endParaRPr>
          </a:p>
          <a:p>
            <a:pPr marL="109855">
              <a:spcBef>
                <a:spcPts val="1135"/>
              </a:spcBef>
            </a:pPr>
            <a:r>
              <a:rPr sz="1400" dirty="0">
                <a:solidFill>
                  <a:prstClr val="black"/>
                </a:solidFill>
                <a:latin typeface="Tahoma"/>
                <a:cs typeface="Tahoma"/>
              </a:rPr>
              <a:t>80</a:t>
            </a:r>
            <a:endParaRPr sz="1400">
              <a:solidFill>
                <a:prstClr val="black"/>
              </a:solidFill>
              <a:latin typeface="Tahoma"/>
              <a:cs typeface="Tahoma"/>
            </a:endParaRPr>
          </a:p>
          <a:p>
            <a:pPr marL="109855">
              <a:spcBef>
                <a:spcPts val="1130"/>
              </a:spcBef>
            </a:pPr>
            <a:r>
              <a:rPr sz="1400" dirty="0">
                <a:solidFill>
                  <a:prstClr val="black"/>
                </a:solidFill>
                <a:latin typeface="Tahoma"/>
                <a:cs typeface="Tahoma"/>
              </a:rPr>
              <a:t>70</a:t>
            </a:r>
            <a:endParaRPr sz="1400">
              <a:solidFill>
                <a:prstClr val="black"/>
              </a:solidFill>
              <a:latin typeface="Tahoma"/>
              <a:cs typeface="Tahoma"/>
            </a:endParaRPr>
          </a:p>
        </p:txBody>
      </p:sp>
      <p:sp>
        <p:nvSpPr>
          <p:cNvPr id="8" name="object 8"/>
          <p:cNvSpPr txBox="1"/>
          <p:nvPr/>
        </p:nvSpPr>
        <p:spPr>
          <a:xfrm>
            <a:off x="698958" y="5634938"/>
            <a:ext cx="3378200" cy="400685"/>
          </a:xfrm>
          <a:prstGeom prst="rect">
            <a:avLst/>
          </a:prstGeom>
        </p:spPr>
        <p:txBody>
          <a:bodyPr vert="vert270" wrap="square" lIns="0" tIns="13335" rIns="0" bIns="0" rtlCol="0">
            <a:spAutoFit/>
          </a:bodyPr>
          <a:lstStyle/>
          <a:p>
            <a:pPr marL="12700">
              <a:spcBef>
                <a:spcPts val="105"/>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02</a:t>
            </a:r>
            <a:endParaRPr sz="800">
              <a:solidFill>
                <a:prstClr val="black"/>
              </a:solidFill>
              <a:latin typeface="Tahoma"/>
              <a:cs typeface="Tahoma"/>
            </a:endParaRPr>
          </a:p>
          <a:p>
            <a:pPr marL="12700">
              <a:spcBef>
                <a:spcPts val="150"/>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04</a:t>
            </a:r>
            <a:endParaRPr sz="800">
              <a:solidFill>
                <a:prstClr val="black"/>
              </a:solidFill>
              <a:latin typeface="Tahoma"/>
              <a:cs typeface="Tahoma"/>
            </a:endParaRPr>
          </a:p>
          <a:p>
            <a:pPr marL="12700">
              <a:spcBef>
                <a:spcPts val="140"/>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06</a:t>
            </a:r>
            <a:endParaRPr sz="800">
              <a:solidFill>
                <a:prstClr val="black"/>
              </a:solidFill>
              <a:latin typeface="Tahoma"/>
              <a:cs typeface="Tahoma"/>
            </a:endParaRPr>
          </a:p>
          <a:p>
            <a:pPr marL="12700">
              <a:spcBef>
                <a:spcPts val="140"/>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08</a:t>
            </a:r>
            <a:endParaRPr sz="800">
              <a:solidFill>
                <a:prstClr val="black"/>
              </a:solidFill>
              <a:latin typeface="Tahoma"/>
              <a:cs typeface="Tahoma"/>
            </a:endParaRPr>
          </a:p>
          <a:p>
            <a:pPr marL="12700">
              <a:spcBef>
                <a:spcPts val="155"/>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10</a:t>
            </a:r>
            <a:endParaRPr sz="800">
              <a:solidFill>
                <a:prstClr val="black"/>
              </a:solidFill>
              <a:latin typeface="Tahoma"/>
              <a:cs typeface="Tahoma"/>
            </a:endParaRPr>
          </a:p>
          <a:p>
            <a:pPr marL="12700">
              <a:spcBef>
                <a:spcPts val="140"/>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12</a:t>
            </a:r>
            <a:endParaRPr sz="800">
              <a:solidFill>
                <a:prstClr val="black"/>
              </a:solidFill>
              <a:latin typeface="Tahoma"/>
              <a:cs typeface="Tahoma"/>
            </a:endParaRPr>
          </a:p>
          <a:p>
            <a:pPr marL="12700">
              <a:spcBef>
                <a:spcPts val="150"/>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02</a:t>
            </a:r>
            <a:endParaRPr sz="800">
              <a:solidFill>
                <a:prstClr val="black"/>
              </a:solidFill>
              <a:latin typeface="Tahoma"/>
              <a:cs typeface="Tahoma"/>
            </a:endParaRPr>
          </a:p>
          <a:p>
            <a:pPr marL="12700">
              <a:spcBef>
                <a:spcPts val="140"/>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04</a:t>
            </a:r>
            <a:endParaRPr sz="800">
              <a:solidFill>
                <a:prstClr val="black"/>
              </a:solidFill>
              <a:latin typeface="Tahoma"/>
              <a:cs typeface="Tahoma"/>
            </a:endParaRPr>
          </a:p>
          <a:p>
            <a:pPr marL="12700">
              <a:spcBef>
                <a:spcPts val="155"/>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06</a:t>
            </a:r>
            <a:endParaRPr sz="800">
              <a:solidFill>
                <a:prstClr val="black"/>
              </a:solidFill>
              <a:latin typeface="Tahoma"/>
              <a:cs typeface="Tahoma"/>
            </a:endParaRPr>
          </a:p>
          <a:p>
            <a:pPr marL="12700">
              <a:spcBef>
                <a:spcPts val="140"/>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08</a:t>
            </a:r>
            <a:endParaRPr sz="800">
              <a:solidFill>
                <a:prstClr val="black"/>
              </a:solidFill>
              <a:latin typeface="Tahoma"/>
              <a:cs typeface="Tahoma"/>
            </a:endParaRPr>
          </a:p>
          <a:p>
            <a:pPr marL="12700">
              <a:spcBef>
                <a:spcPts val="140"/>
              </a:spcBef>
            </a:pPr>
            <a:r>
              <a:rPr sz="800" dirty="0">
                <a:solidFill>
                  <a:prstClr val="black"/>
                </a:solidFill>
                <a:latin typeface="Tahoma"/>
                <a:cs typeface="Tahoma"/>
              </a:rPr>
              <a:t>2019-10</a:t>
            </a:r>
            <a:endParaRPr sz="800">
              <a:solidFill>
                <a:prstClr val="black"/>
              </a:solidFill>
              <a:latin typeface="Tahoma"/>
              <a:cs typeface="Tahoma"/>
            </a:endParaRPr>
          </a:p>
          <a:p>
            <a:pPr marL="12700">
              <a:spcBef>
                <a:spcPts val="150"/>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12</a:t>
            </a:r>
            <a:endParaRPr sz="800">
              <a:solidFill>
                <a:prstClr val="black"/>
              </a:solidFill>
              <a:latin typeface="Tahoma"/>
              <a:cs typeface="Tahoma"/>
            </a:endParaRPr>
          </a:p>
          <a:p>
            <a:pPr marL="12700">
              <a:spcBef>
                <a:spcPts val="140"/>
              </a:spcBef>
            </a:pPr>
            <a:r>
              <a:rPr sz="800" dirty="0">
                <a:solidFill>
                  <a:prstClr val="black"/>
                </a:solidFill>
                <a:latin typeface="Tahoma"/>
                <a:cs typeface="Tahoma"/>
              </a:rPr>
              <a:t>2020-02</a:t>
            </a:r>
            <a:endParaRPr sz="800">
              <a:solidFill>
                <a:prstClr val="black"/>
              </a:solidFill>
              <a:latin typeface="Tahoma"/>
              <a:cs typeface="Tahoma"/>
            </a:endParaRPr>
          </a:p>
          <a:p>
            <a:pPr marL="12700">
              <a:spcBef>
                <a:spcPts val="155"/>
              </a:spcBef>
            </a:pPr>
            <a:r>
              <a:rPr sz="800" spc="5" dirty="0">
                <a:solidFill>
                  <a:prstClr val="black"/>
                </a:solidFill>
                <a:latin typeface="Tahoma"/>
                <a:cs typeface="Tahoma"/>
              </a:rPr>
              <a:t>2020</a:t>
            </a:r>
            <a:r>
              <a:rPr sz="800" spc="-5" dirty="0">
                <a:solidFill>
                  <a:prstClr val="black"/>
                </a:solidFill>
                <a:latin typeface="Tahoma"/>
                <a:cs typeface="Tahoma"/>
              </a:rPr>
              <a:t>-</a:t>
            </a:r>
            <a:r>
              <a:rPr sz="800" spc="5" dirty="0">
                <a:solidFill>
                  <a:prstClr val="black"/>
                </a:solidFill>
                <a:latin typeface="Tahoma"/>
                <a:cs typeface="Tahoma"/>
              </a:rPr>
              <a:t>04</a:t>
            </a:r>
            <a:endParaRPr sz="800">
              <a:solidFill>
                <a:prstClr val="black"/>
              </a:solidFill>
              <a:latin typeface="Tahoma"/>
              <a:cs typeface="Tahoma"/>
            </a:endParaRPr>
          </a:p>
          <a:p>
            <a:pPr marL="12700">
              <a:spcBef>
                <a:spcPts val="140"/>
              </a:spcBef>
            </a:pPr>
            <a:r>
              <a:rPr sz="800" dirty="0">
                <a:solidFill>
                  <a:prstClr val="black"/>
                </a:solidFill>
                <a:latin typeface="Tahoma"/>
                <a:cs typeface="Tahoma"/>
              </a:rPr>
              <a:t>2020-06</a:t>
            </a:r>
            <a:endParaRPr sz="800">
              <a:solidFill>
                <a:prstClr val="black"/>
              </a:solidFill>
              <a:latin typeface="Tahoma"/>
              <a:cs typeface="Tahoma"/>
            </a:endParaRPr>
          </a:p>
          <a:p>
            <a:pPr marL="12700">
              <a:spcBef>
                <a:spcPts val="150"/>
              </a:spcBef>
            </a:pPr>
            <a:r>
              <a:rPr sz="800" spc="5" dirty="0">
                <a:solidFill>
                  <a:prstClr val="black"/>
                </a:solidFill>
                <a:latin typeface="Tahoma"/>
                <a:cs typeface="Tahoma"/>
              </a:rPr>
              <a:t>2020</a:t>
            </a:r>
            <a:r>
              <a:rPr sz="800" spc="-5" dirty="0">
                <a:solidFill>
                  <a:prstClr val="black"/>
                </a:solidFill>
                <a:latin typeface="Tahoma"/>
                <a:cs typeface="Tahoma"/>
              </a:rPr>
              <a:t>-</a:t>
            </a:r>
            <a:r>
              <a:rPr sz="800" spc="5" dirty="0">
                <a:solidFill>
                  <a:prstClr val="black"/>
                </a:solidFill>
                <a:latin typeface="Tahoma"/>
                <a:cs typeface="Tahoma"/>
              </a:rPr>
              <a:t>08</a:t>
            </a:r>
            <a:endParaRPr sz="800">
              <a:solidFill>
                <a:prstClr val="black"/>
              </a:solidFill>
              <a:latin typeface="Tahoma"/>
              <a:cs typeface="Tahoma"/>
            </a:endParaRPr>
          </a:p>
          <a:p>
            <a:pPr marL="12700">
              <a:spcBef>
                <a:spcPts val="145"/>
              </a:spcBef>
            </a:pPr>
            <a:r>
              <a:rPr sz="800" spc="5" dirty="0">
                <a:solidFill>
                  <a:prstClr val="black"/>
                </a:solidFill>
                <a:latin typeface="Tahoma"/>
                <a:cs typeface="Tahoma"/>
              </a:rPr>
              <a:t>2020</a:t>
            </a:r>
            <a:r>
              <a:rPr sz="800" spc="-5" dirty="0">
                <a:solidFill>
                  <a:prstClr val="black"/>
                </a:solidFill>
                <a:latin typeface="Tahoma"/>
                <a:cs typeface="Tahoma"/>
              </a:rPr>
              <a:t>-</a:t>
            </a:r>
            <a:r>
              <a:rPr sz="800" spc="5" dirty="0">
                <a:solidFill>
                  <a:prstClr val="black"/>
                </a:solidFill>
                <a:latin typeface="Tahoma"/>
                <a:cs typeface="Tahoma"/>
              </a:rPr>
              <a:t>10</a:t>
            </a:r>
            <a:endParaRPr sz="800">
              <a:solidFill>
                <a:prstClr val="black"/>
              </a:solidFill>
              <a:latin typeface="Tahoma"/>
              <a:cs typeface="Tahoma"/>
            </a:endParaRPr>
          </a:p>
          <a:p>
            <a:pPr marL="12700">
              <a:spcBef>
                <a:spcPts val="140"/>
              </a:spcBef>
            </a:pPr>
            <a:r>
              <a:rPr sz="800" spc="5" dirty="0">
                <a:solidFill>
                  <a:prstClr val="black"/>
                </a:solidFill>
                <a:latin typeface="Tahoma"/>
                <a:cs typeface="Tahoma"/>
              </a:rPr>
              <a:t>2020</a:t>
            </a:r>
            <a:r>
              <a:rPr sz="800" spc="-5" dirty="0">
                <a:solidFill>
                  <a:prstClr val="black"/>
                </a:solidFill>
                <a:latin typeface="Tahoma"/>
                <a:cs typeface="Tahoma"/>
              </a:rPr>
              <a:t>-</a:t>
            </a:r>
            <a:r>
              <a:rPr sz="800" spc="5" dirty="0">
                <a:solidFill>
                  <a:prstClr val="black"/>
                </a:solidFill>
                <a:latin typeface="Tahoma"/>
                <a:cs typeface="Tahoma"/>
              </a:rPr>
              <a:t>12</a:t>
            </a:r>
            <a:endParaRPr sz="800">
              <a:solidFill>
                <a:prstClr val="black"/>
              </a:solidFill>
              <a:latin typeface="Tahoma"/>
              <a:cs typeface="Tahoma"/>
            </a:endParaRPr>
          </a:p>
          <a:p>
            <a:pPr marL="12700">
              <a:spcBef>
                <a:spcPts val="150"/>
              </a:spcBef>
            </a:pPr>
            <a:r>
              <a:rPr sz="800" spc="5" dirty="0">
                <a:solidFill>
                  <a:prstClr val="black"/>
                </a:solidFill>
                <a:latin typeface="Tahoma"/>
                <a:cs typeface="Tahoma"/>
              </a:rPr>
              <a:t>2021</a:t>
            </a:r>
            <a:r>
              <a:rPr sz="800" spc="-5" dirty="0">
                <a:solidFill>
                  <a:prstClr val="black"/>
                </a:solidFill>
                <a:latin typeface="Tahoma"/>
                <a:cs typeface="Tahoma"/>
              </a:rPr>
              <a:t>-</a:t>
            </a:r>
            <a:r>
              <a:rPr sz="800" spc="5" dirty="0">
                <a:solidFill>
                  <a:prstClr val="black"/>
                </a:solidFill>
                <a:latin typeface="Tahoma"/>
                <a:cs typeface="Tahoma"/>
              </a:rPr>
              <a:t>02</a:t>
            </a:r>
            <a:endParaRPr sz="800">
              <a:solidFill>
                <a:prstClr val="black"/>
              </a:solidFill>
              <a:latin typeface="Tahoma"/>
              <a:cs typeface="Tahoma"/>
            </a:endParaRPr>
          </a:p>
          <a:p>
            <a:pPr marL="12700">
              <a:spcBef>
                <a:spcPts val="140"/>
              </a:spcBef>
            </a:pPr>
            <a:r>
              <a:rPr sz="800" spc="5" dirty="0">
                <a:solidFill>
                  <a:prstClr val="black"/>
                </a:solidFill>
                <a:latin typeface="Tahoma"/>
                <a:cs typeface="Tahoma"/>
              </a:rPr>
              <a:t>2021</a:t>
            </a:r>
            <a:r>
              <a:rPr sz="800" spc="-5" dirty="0">
                <a:solidFill>
                  <a:prstClr val="black"/>
                </a:solidFill>
                <a:latin typeface="Tahoma"/>
                <a:cs typeface="Tahoma"/>
              </a:rPr>
              <a:t>-</a:t>
            </a:r>
            <a:r>
              <a:rPr sz="800" spc="5" dirty="0">
                <a:solidFill>
                  <a:prstClr val="black"/>
                </a:solidFill>
                <a:latin typeface="Tahoma"/>
                <a:cs typeface="Tahoma"/>
              </a:rPr>
              <a:t>04</a:t>
            </a:r>
            <a:endParaRPr sz="800">
              <a:solidFill>
                <a:prstClr val="black"/>
              </a:solidFill>
              <a:latin typeface="Tahoma"/>
              <a:cs typeface="Tahoma"/>
            </a:endParaRPr>
          </a:p>
          <a:p>
            <a:pPr marL="12700">
              <a:spcBef>
                <a:spcPts val="155"/>
              </a:spcBef>
            </a:pPr>
            <a:r>
              <a:rPr sz="800" spc="5" dirty="0">
                <a:solidFill>
                  <a:prstClr val="black"/>
                </a:solidFill>
                <a:latin typeface="Tahoma"/>
                <a:cs typeface="Tahoma"/>
              </a:rPr>
              <a:t>2021</a:t>
            </a:r>
            <a:r>
              <a:rPr sz="800" spc="-5" dirty="0">
                <a:solidFill>
                  <a:prstClr val="black"/>
                </a:solidFill>
                <a:latin typeface="Tahoma"/>
                <a:cs typeface="Tahoma"/>
              </a:rPr>
              <a:t>-</a:t>
            </a:r>
            <a:r>
              <a:rPr sz="800" spc="5" dirty="0">
                <a:solidFill>
                  <a:prstClr val="black"/>
                </a:solidFill>
                <a:latin typeface="Tahoma"/>
                <a:cs typeface="Tahoma"/>
              </a:rPr>
              <a:t>06</a:t>
            </a:r>
            <a:endParaRPr sz="800">
              <a:solidFill>
                <a:prstClr val="black"/>
              </a:solidFill>
              <a:latin typeface="Tahoma"/>
              <a:cs typeface="Tahoma"/>
            </a:endParaRPr>
          </a:p>
          <a:p>
            <a:pPr marL="12700">
              <a:spcBef>
                <a:spcPts val="140"/>
              </a:spcBef>
            </a:pPr>
            <a:r>
              <a:rPr sz="800" spc="5" dirty="0">
                <a:solidFill>
                  <a:prstClr val="black"/>
                </a:solidFill>
                <a:latin typeface="Tahoma"/>
                <a:cs typeface="Tahoma"/>
              </a:rPr>
              <a:t>2021</a:t>
            </a:r>
            <a:r>
              <a:rPr sz="800" spc="-5" dirty="0">
                <a:solidFill>
                  <a:prstClr val="black"/>
                </a:solidFill>
                <a:latin typeface="Tahoma"/>
                <a:cs typeface="Tahoma"/>
              </a:rPr>
              <a:t>-</a:t>
            </a:r>
            <a:r>
              <a:rPr sz="800" spc="5" dirty="0">
                <a:solidFill>
                  <a:prstClr val="black"/>
                </a:solidFill>
                <a:latin typeface="Tahoma"/>
                <a:cs typeface="Tahoma"/>
              </a:rPr>
              <a:t>08</a:t>
            </a:r>
            <a:endParaRPr sz="800">
              <a:solidFill>
                <a:prstClr val="black"/>
              </a:solidFill>
              <a:latin typeface="Tahoma"/>
              <a:cs typeface="Tahoma"/>
            </a:endParaRPr>
          </a:p>
          <a:p>
            <a:pPr marL="12700">
              <a:spcBef>
                <a:spcPts val="150"/>
              </a:spcBef>
            </a:pPr>
            <a:r>
              <a:rPr sz="800" spc="5" dirty="0">
                <a:solidFill>
                  <a:prstClr val="black"/>
                </a:solidFill>
                <a:latin typeface="Tahoma"/>
                <a:cs typeface="Tahoma"/>
              </a:rPr>
              <a:t>2021</a:t>
            </a:r>
            <a:r>
              <a:rPr sz="800" spc="-5" dirty="0">
                <a:solidFill>
                  <a:prstClr val="black"/>
                </a:solidFill>
                <a:latin typeface="Tahoma"/>
                <a:cs typeface="Tahoma"/>
              </a:rPr>
              <a:t>-</a:t>
            </a:r>
            <a:r>
              <a:rPr sz="800" spc="5" dirty="0">
                <a:solidFill>
                  <a:prstClr val="black"/>
                </a:solidFill>
                <a:latin typeface="Tahoma"/>
                <a:cs typeface="Tahoma"/>
              </a:rPr>
              <a:t>10</a:t>
            </a:r>
            <a:endParaRPr sz="800">
              <a:solidFill>
                <a:prstClr val="black"/>
              </a:solidFill>
              <a:latin typeface="Tahoma"/>
              <a:cs typeface="Tahoma"/>
            </a:endParaRPr>
          </a:p>
          <a:p>
            <a:pPr marL="12700">
              <a:spcBef>
                <a:spcPts val="140"/>
              </a:spcBef>
            </a:pPr>
            <a:r>
              <a:rPr sz="800" spc="5" dirty="0">
                <a:solidFill>
                  <a:prstClr val="black"/>
                </a:solidFill>
                <a:latin typeface="Tahoma"/>
                <a:cs typeface="Tahoma"/>
              </a:rPr>
              <a:t>2021</a:t>
            </a:r>
            <a:r>
              <a:rPr sz="800" spc="-5" dirty="0">
                <a:solidFill>
                  <a:prstClr val="black"/>
                </a:solidFill>
                <a:latin typeface="Tahoma"/>
                <a:cs typeface="Tahoma"/>
              </a:rPr>
              <a:t>-</a:t>
            </a:r>
            <a:r>
              <a:rPr sz="800" spc="5" dirty="0">
                <a:solidFill>
                  <a:prstClr val="black"/>
                </a:solidFill>
                <a:latin typeface="Tahoma"/>
                <a:cs typeface="Tahoma"/>
              </a:rPr>
              <a:t>12</a:t>
            </a:r>
            <a:endParaRPr sz="800">
              <a:solidFill>
                <a:prstClr val="black"/>
              </a:solidFill>
              <a:latin typeface="Tahoma"/>
              <a:cs typeface="Tahoma"/>
            </a:endParaRPr>
          </a:p>
        </p:txBody>
      </p:sp>
      <p:grpSp>
        <p:nvGrpSpPr>
          <p:cNvPr id="9" name="object 9"/>
          <p:cNvGrpSpPr/>
          <p:nvPr/>
        </p:nvGrpSpPr>
        <p:grpSpPr>
          <a:xfrm>
            <a:off x="4885944" y="2750820"/>
            <a:ext cx="3789045" cy="2867025"/>
            <a:chOff x="4885944" y="2750820"/>
            <a:chExt cx="3789045" cy="2867025"/>
          </a:xfrm>
        </p:grpSpPr>
        <p:sp>
          <p:nvSpPr>
            <p:cNvPr id="10" name="object 10"/>
            <p:cNvSpPr/>
            <p:nvPr/>
          </p:nvSpPr>
          <p:spPr>
            <a:xfrm>
              <a:off x="4885944" y="2755392"/>
              <a:ext cx="3769360" cy="2857500"/>
            </a:xfrm>
            <a:custGeom>
              <a:avLst/>
              <a:gdLst/>
              <a:ahLst/>
              <a:cxnLst/>
              <a:rect l="l" t="t" r="r" b="b"/>
              <a:pathLst>
                <a:path w="3769359" h="2857500">
                  <a:moveTo>
                    <a:pt x="59435" y="2857500"/>
                  </a:moveTo>
                  <a:lnTo>
                    <a:pt x="59435" y="0"/>
                  </a:lnTo>
                </a:path>
                <a:path w="3769359" h="2857500">
                  <a:moveTo>
                    <a:pt x="0" y="2857500"/>
                  </a:moveTo>
                  <a:lnTo>
                    <a:pt x="59435" y="2857500"/>
                  </a:lnTo>
                </a:path>
                <a:path w="3769359" h="2857500">
                  <a:moveTo>
                    <a:pt x="0" y="2598420"/>
                  </a:moveTo>
                  <a:lnTo>
                    <a:pt x="59435" y="2598420"/>
                  </a:lnTo>
                </a:path>
                <a:path w="3769359" h="2857500">
                  <a:moveTo>
                    <a:pt x="0" y="2337816"/>
                  </a:moveTo>
                  <a:lnTo>
                    <a:pt x="59435" y="2337816"/>
                  </a:lnTo>
                </a:path>
                <a:path w="3769359" h="2857500">
                  <a:moveTo>
                    <a:pt x="0" y="2078736"/>
                  </a:moveTo>
                  <a:lnTo>
                    <a:pt x="59435" y="2078736"/>
                  </a:lnTo>
                </a:path>
                <a:path w="3769359" h="2857500">
                  <a:moveTo>
                    <a:pt x="0" y="1819656"/>
                  </a:moveTo>
                  <a:lnTo>
                    <a:pt x="59435" y="1819656"/>
                  </a:lnTo>
                </a:path>
                <a:path w="3769359" h="2857500">
                  <a:moveTo>
                    <a:pt x="0" y="1559052"/>
                  </a:moveTo>
                  <a:lnTo>
                    <a:pt x="59435" y="1559052"/>
                  </a:lnTo>
                </a:path>
                <a:path w="3769359" h="2857500">
                  <a:moveTo>
                    <a:pt x="0" y="1299972"/>
                  </a:moveTo>
                  <a:lnTo>
                    <a:pt x="59435" y="1299972"/>
                  </a:lnTo>
                </a:path>
                <a:path w="3769359" h="2857500">
                  <a:moveTo>
                    <a:pt x="0" y="1039368"/>
                  </a:moveTo>
                  <a:lnTo>
                    <a:pt x="59435" y="1039368"/>
                  </a:lnTo>
                </a:path>
                <a:path w="3769359" h="2857500">
                  <a:moveTo>
                    <a:pt x="0" y="780288"/>
                  </a:moveTo>
                  <a:lnTo>
                    <a:pt x="59435" y="780288"/>
                  </a:lnTo>
                </a:path>
                <a:path w="3769359" h="2857500">
                  <a:moveTo>
                    <a:pt x="0" y="519684"/>
                  </a:moveTo>
                  <a:lnTo>
                    <a:pt x="59435" y="519684"/>
                  </a:lnTo>
                </a:path>
                <a:path w="3769359" h="2857500">
                  <a:moveTo>
                    <a:pt x="0" y="260604"/>
                  </a:moveTo>
                  <a:lnTo>
                    <a:pt x="59435" y="260604"/>
                  </a:lnTo>
                </a:path>
                <a:path w="3769359" h="2857500">
                  <a:moveTo>
                    <a:pt x="0" y="0"/>
                  </a:moveTo>
                  <a:lnTo>
                    <a:pt x="59435" y="0"/>
                  </a:lnTo>
                </a:path>
                <a:path w="3769359" h="2857500">
                  <a:moveTo>
                    <a:pt x="59435" y="1039368"/>
                  </a:moveTo>
                  <a:lnTo>
                    <a:pt x="3768852" y="1039368"/>
                  </a:lnTo>
                </a:path>
              </a:pathLst>
            </a:custGeom>
            <a:ln w="9144">
              <a:solidFill>
                <a:srgbClr val="000000"/>
              </a:solidFill>
            </a:ln>
          </p:spPr>
          <p:txBody>
            <a:bodyPr wrap="square" lIns="0" tIns="0" rIns="0" bIns="0" rtlCol="0"/>
            <a:lstStyle/>
            <a:p>
              <a:endParaRPr>
                <a:solidFill>
                  <a:prstClr val="black"/>
                </a:solidFill>
              </a:endParaRPr>
            </a:p>
          </p:txBody>
        </p:sp>
        <p:sp>
          <p:nvSpPr>
            <p:cNvPr id="11" name="object 11"/>
            <p:cNvSpPr/>
            <p:nvPr/>
          </p:nvSpPr>
          <p:spPr>
            <a:xfrm>
              <a:off x="4944618" y="2800350"/>
              <a:ext cx="3710940" cy="2555875"/>
            </a:xfrm>
            <a:custGeom>
              <a:avLst/>
              <a:gdLst/>
              <a:ahLst/>
              <a:cxnLst/>
              <a:rect l="l" t="t" r="r" b="b"/>
              <a:pathLst>
                <a:path w="3710940" h="2555875">
                  <a:moveTo>
                    <a:pt x="0" y="1092708"/>
                  </a:moveTo>
                  <a:lnTo>
                    <a:pt x="79248" y="1028700"/>
                  </a:lnTo>
                  <a:lnTo>
                    <a:pt x="158496" y="992124"/>
                  </a:lnTo>
                  <a:lnTo>
                    <a:pt x="237744" y="931163"/>
                  </a:lnTo>
                  <a:lnTo>
                    <a:pt x="315468" y="1071372"/>
                  </a:lnTo>
                  <a:lnTo>
                    <a:pt x="394716" y="1143000"/>
                  </a:lnTo>
                  <a:lnTo>
                    <a:pt x="473964" y="868680"/>
                  </a:lnTo>
                  <a:lnTo>
                    <a:pt x="553212" y="1010412"/>
                  </a:lnTo>
                  <a:lnTo>
                    <a:pt x="632460" y="1161288"/>
                  </a:lnTo>
                  <a:lnTo>
                    <a:pt x="710184" y="1101852"/>
                  </a:lnTo>
                  <a:lnTo>
                    <a:pt x="789432" y="1002792"/>
                  </a:lnTo>
                  <a:lnTo>
                    <a:pt x="868680" y="1069848"/>
                  </a:lnTo>
                  <a:lnTo>
                    <a:pt x="947928" y="911351"/>
                  </a:lnTo>
                  <a:lnTo>
                    <a:pt x="1027176" y="900683"/>
                  </a:lnTo>
                  <a:lnTo>
                    <a:pt x="1104900" y="844295"/>
                  </a:lnTo>
                  <a:lnTo>
                    <a:pt x="1184148" y="1028700"/>
                  </a:lnTo>
                  <a:lnTo>
                    <a:pt x="1263396" y="938783"/>
                  </a:lnTo>
                  <a:lnTo>
                    <a:pt x="1342644" y="1246632"/>
                  </a:lnTo>
                  <a:lnTo>
                    <a:pt x="1421892" y="755903"/>
                  </a:lnTo>
                  <a:lnTo>
                    <a:pt x="1499616" y="1162812"/>
                  </a:lnTo>
                  <a:lnTo>
                    <a:pt x="1578864" y="777239"/>
                  </a:lnTo>
                  <a:lnTo>
                    <a:pt x="1658112" y="1060704"/>
                  </a:lnTo>
                  <a:lnTo>
                    <a:pt x="1737360" y="958595"/>
                  </a:lnTo>
                  <a:lnTo>
                    <a:pt x="1816608" y="885444"/>
                  </a:lnTo>
                  <a:lnTo>
                    <a:pt x="1894332" y="1001268"/>
                  </a:lnTo>
                  <a:lnTo>
                    <a:pt x="1973580" y="859536"/>
                  </a:lnTo>
                  <a:lnTo>
                    <a:pt x="2052828" y="1306068"/>
                  </a:lnTo>
                  <a:lnTo>
                    <a:pt x="2132076" y="2555748"/>
                  </a:lnTo>
                  <a:lnTo>
                    <a:pt x="2211324" y="0"/>
                  </a:lnTo>
                  <a:lnTo>
                    <a:pt x="2289048" y="140208"/>
                  </a:lnTo>
                  <a:lnTo>
                    <a:pt x="2368296" y="483108"/>
                  </a:lnTo>
                  <a:lnTo>
                    <a:pt x="2447543" y="912876"/>
                  </a:lnTo>
                  <a:lnTo>
                    <a:pt x="2526791" y="873251"/>
                  </a:lnTo>
                  <a:lnTo>
                    <a:pt x="2606040" y="964692"/>
                  </a:lnTo>
                  <a:lnTo>
                    <a:pt x="2683764" y="946404"/>
                  </a:lnTo>
                  <a:lnTo>
                    <a:pt x="2763012" y="935736"/>
                  </a:lnTo>
                  <a:lnTo>
                    <a:pt x="2842260" y="928116"/>
                  </a:lnTo>
                  <a:lnTo>
                    <a:pt x="2921508" y="984504"/>
                  </a:lnTo>
                  <a:lnTo>
                    <a:pt x="3000756" y="946404"/>
                  </a:lnTo>
                  <a:lnTo>
                    <a:pt x="3078480" y="1037844"/>
                  </a:lnTo>
                  <a:lnTo>
                    <a:pt x="3157728" y="903732"/>
                  </a:lnTo>
                  <a:lnTo>
                    <a:pt x="3236976" y="877824"/>
                  </a:lnTo>
                  <a:lnTo>
                    <a:pt x="3316224" y="1162812"/>
                  </a:lnTo>
                  <a:lnTo>
                    <a:pt x="3393948" y="702563"/>
                  </a:lnTo>
                  <a:lnTo>
                    <a:pt x="3473196" y="1066800"/>
                  </a:lnTo>
                  <a:lnTo>
                    <a:pt x="3552443" y="960119"/>
                  </a:lnTo>
                  <a:lnTo>
                    <a:pt x="3631691" y="821436"/>
                  </a:lnTo>
                  <a:lnTo>
                    <a:pt x="3710940" y="912876"/>
                  </a:lnTo>
                </a:path>
              </a:pathLst>
            </a:custGeom>
            <a:ln w="38099">
              <a:solidFill>
                <a:srgbClr val="A30000"/>
              </a:solidFill>
            </a:ln>
          </p:spPr>
          <p:txBody>
            <a:bodyPr wrap="square" lIns="0" tIns="0" rIns="0" bIns="0" rtlCol="0"/>
            <a:lstStyle/>
            <a:p>
              <a:endParaRPr>
                <a:solidFill>
                  <a:prstClr val="black"/>
                </a:solidFill>
              </a:endParaRPr>
            </a:p>
          </p:txBody>
        </p:sp>
      </p:grpSp>
      <p:sp>
        <p:nvSpPr>
          <p:cNvPr id="12" name="object 12"/>
          <p:cNvSpPr txBox="1"/>
          <p:nvPr/>
        </p:nvSpPr>
        <p:spPr>
          <a:xfrm>
            <a:off x="4507738" y="2581757"/>
            <a:ext cx="285115" cy="3143250"/>
          </a:xfrm>
          <a:prstGeom prst="rect">
            <a:avLst/>
          </a:prstGeom>
        </p:spPr>
        <p:txBody>
          <a:bodyPr vert="horz" wrap="square" lIns="0" tIns="59054" rIns="0" bIns="0" rtlCol="0">
            <a:spAutoFit/>
          </a:bodyPr>
          <a:lstStyle/>
          <a:p>
            <a:pPr marL="76835">
              <a:spcBef>
                <a:spcPts val="464"/>
              </a:spcBef>
            </a:pPr>
            <a:r>
              <a:rPr sz="1400" dirty="0">
                <a:solidFill>
                  <a:prstClr val="black"/>
                </a:solidFill>
                <a:latin typeface="Tahoma"/>
                <a:cs typeface="Tahoma"/>
              </a:rPr>
              <a:t>20</a:t>
            </a:r>
            <a:endParaRPr sz="1400">
              <a:solidFill>
                <a:prstClr val="black"/>
              </a:solidFill>
              <a:latin typeface="Tahoma"/>
              <a:cs typeface="Tahoma"/>
            </a:endParaRPr>
          </a:p>
          <a:p>
            <a:pPr marL="76835">
              <a:spcBef>
                <a:spcPts val="365"/>
              </a:spcBef>
            </a:pPr>
            <a:r>
              <a:rPr sz="1400" dirty="0">
                <a:solidFill>
                  <a:prstClr val="black"/>
                </a:solidFill>
                <a:latin typeface="Tahoma"/>
                <a:cs typeface="Tahoma"/>
              </a:rPr>
              <a:t>15</a:t>
            </a:r>
            <a:endParaRPr sz="1400">
              <a:solidFill>
                <a:prstClr val="black"/>
              </a:solidFill>
              <a:latin typeface="Tahoma"/>
              <a:cs typeface="Tahoma"/>
            </a:endParaRPr>
          </a:p>
          <a:p>
            <a:pPr marL="76835">
              <a:spcBef>
                <a:spcPts val="365"/>
              </a:spcBef>
            </a:pPr>
            <a:r>
              <a:rPr sz="1400" dirty="0">
                <a:solidFill>
                  <a:prstClr val="black"/>
                </a:solidFill>
                <a:latin typeface="Tahoma"/>
                <a:cs typeface="Tahoma"/>
              </a:rPr>
              <a:t>10</a:t>
            </a:r>
            <a:endParaRPr sz="1400">
              <a:solidFill>
                <a:prstClr val="black"/>
              </a:solidFill>
              <a:latin typeface="Tahoma"/>
              <a:cs typeface="Tahoma"/>
            </a:endParaRPr>
          </a:p>
          <a:p>
            <a:pPr marL="173990">
              <a:spcBef>
                <a:spcPts val="365"/>
              </a:spcBef>
            </a:pPr>
            <a:r>
              <a:rPr sz="1400" dirty="0">
                <a:solidFill>
                  <a:prstClr val="black"/>
                </a:solidFill>
                <a:latin typeface="Tahoma"/>
                <a:cs typeface="Tahoma"/>
              </a:rPr>
              <a:t>5</a:t>
            </a:r>
            <a:endParaRPr sz="1400">
              <a:solidFill>
                <a:prstClr val="black"/>
              </a:solidFill>
              <a:latin typeface="Tahoma"/>
              <a:cs typeface="Tahoma"/>
            </a:endParaRPr>
          </a:p>
          <a:p>
            <a:pPr marL="173990">
              <a:spcBef>
                <a:spcPts val="365"/>
              </a:spcBef>
            </a:pPr>
            <a:r>
              <a:rPr sz="1400" dirty="0">
                <a:solidFill>
                  <a:prstClr val="black"/>
                </a:solidFill>
                <a:latin typeface="Tahoma"/>
                <a:cs typeface="Tahoma"/>
              </a:rPr>
              <a:t>0</a:t>
            </a:r>
            <a:endParaRPr sz="1400">
              <a:solidFill>
                <a:prstClr val="black"/>
              </a:solidFill>
              <a:latin typeface="Tahoma"/>
              <a:cs typeface="Tahoma"/>
            </a:endParaRPr>
          </a:p>
          <a:p>
            <a:pPr marL="109855">
              <a:spcBef>
                <a:spcPts val="365"/>
              </a:spcBef>
            </a:pPr>
            <a:r>
              <a:rPr sz="1400" spc="-10" dirty="0">
                <a:solidFill>
                  <a:prstClr val="black"/>
                </a:solidFill>
                <a:latin typeface="Tahoma"/>
                <a:cs typeface="Tahoma"/>
              </a:rPr>
              <a:t>-5</a:t>
            </a:r>
            <a:endParaRPr sz="1400">
              <a:solidFill>
                <a:prstClr val="black"/>
              </a:solidFill>
              <a:latin typeface="Tahoma"/>
              <a:cs typeface="Tahoma"/>
            </a:endParaRPr>
          </a:p>
          <a:p>
            <a:pPr marL="12700">
              <a:spcBef>
                <a:spcPts val="365"/>
              </a:spcBef>
            </a:pPr>
            <a:r>
              <a:rPr sz="1400" spc="-10" dirty="0">
                <a:solidFill>
                  <a:prstClr val="black"/>
                </a:solidFill>
                <a:latin typeface="Tahoma"/>
                <a:cs typeface="Tahoma"/>
              </a:rPr>
              <a:t>-</a:t>
            </a:r>
            <a:r>
              <a:rPr sz="1400" dirty="0">
                <a:solidFill>
                  <a:prstClr val="black"/>
                </a:solidFill>
                <a:latin typeface="Tahoma"/>
                <a:cs typeface="Tahoma"/>
              </a:rPr>
              <a:t>10</a:t>
            </a:r>
            <a:endParaRPr sz="1400">
              <a:solidFill>
                <a:prstClr val="black"/>
              </a:solidFill>
              <a:latin typeface="Tahoma"/>
              <a:cs typeface="Tahoma"/>
            </a:endParaRPr>
          </a:p>
          <a:p>
            <a:pPr marL="12700">
              <a:spcBef>
                <a:spcPts val="370"/>
              </a:spcBef>
            </a:pPr>
            <a:r>
              <a:rPr sz="1400" spc="-10" dirty="0">
                <a:solidFill>
                  <a:prstClr val="black"/>
                </a:solidFill>
                <a:latin typeface="Tahoma"/>
                <a:cs typeface="Tahoma"/>
              </a:rPr>
              <a:t>-</a:t>
            </a:r>
            <a:r>
              <a:rPr sz="1400" dirty="0">
                <a:solidFill>
                  <a:prstClr val="black"/>
                </a:solidFill>
                <a:latin typeface="Tahoma"/>
                <a:cs typeface="Tahoma"/>
              </a:rPr>
              <a:t>15</a:t>
            </a:r>
            <a:endParaRPr sz="1400">
              <a:solidFill>
                <a:prstClr val="black"/>
              </a:solidFill>
              <a:latin typeface="Tahoma"/>
              <a:cs typeface="Tahoma"/>
            </a:endParaRPr>
          </a:p>
          <a:p>
            <a:pPr marL="12700">
              <a:spcBef>
                <a:spcPts val="365"/>
              </a:spcBef>
            </a:pPr>
            <a:r>
              <a:rPr sz="1400" spc="-10"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a:p>
            <a:pPr marL="12700">
              <a:spcBef>
                <a:spcPts val="365"/>
              </a:spcBef>
            </a:pPr>
            <a:r>
              <a:rPr sz="1400" spc="-10" dirty="0">
                <a:solidFill>
                  <a:prstClr val="black"/>
                </a:solidFill>
                <a:latin typeface="Tahoma"/>
                <a:cs typeface="Tahoma"/>
              </a:rPr>
              <a:t>-</a:t>
            </a:r>
            <a:r>
              <a:rPr sz="1400" dirty="0">
                <a:solidFill>
                  <a:prstClr val="black"/>
                </a:solidFill>
                <a:latin typeface="Tahoma"/>
                <a:cs typeface="Tahoma"/>
              </a:rPr>
              <a:t>25</a:t>
            </a:r>
            <a:endParaRPr sz="1400">
              <a:solidFill>
                <a:prstClr val="black"/>
              </a:solidFill>
              <a:latin typeface="Tahoma"/>
              <a:cs typeface="Tahoma"/>
            </a:endParaRPr>
          </a:p>
          <a:p>
            <a:pPr marL="12700">
              <a:spcBef>
                <a:spcPts val="365"/>
              </a:spcBef>
            </a:pPr>
            <a:r>
              <a:rPr sz="1400" spc="-10" dirty="0">
                <a:solidFill>
                  <a:prstClr val="black"/>
                </a:solidFill>
                <a:latin typeface="Tahoma"/>
                <a:cs typeface="Tahoma"/>
              </a:rPr>
              <a:t>-</a:t>
            </a:r>
            <a:r>
              <a:rPr sz="1400" dirty="0">
                <a:solidFill>
                  <a:prstClr val="black"/>
                </a:solidFill>
                <a:latin typeface="Tahoma"/>
                <a:cs typeface="Tahoma"/>
              </a:rPr>
              <a:t>30</a:t>
            </a:r>
            <a:endParaRPr sz="1400">
              <a:solidFill>
                <a:prstClr val="black"/>
              </a:solidFill>
              <a:latin typeface="Tahoma"/>
              <a:cs typeface="Tahoma"/>
            </a:endParaRPr>
          </a:p>
          <a:p>
            <a:pPr marL="12700">
              <a:spcBef>
                <a:spcPts val="365"/>
              </a:spcBef>
            </a:pPr>
            <a:r>
              <a:rPr sz="1400" spc="-10" dirty="0">
                <a:solidFill>
                  <a:prstClr val="black"/>
                </a:solidFill>
                <a:latin typeface="Tahoma"/>
                <a:cs typeface="Tahoma"/>
              </a:rPr>
              <a:t>-</a:t>
            </a:r>
            <a:r>
              <a:rPr sz="1400" dirty="0">
                <a:solidFill>
                  <a:prstClr val="black"/>
                </a:solidFill>
                <a:latin typeface="Tahoma"/>
                <a:cs typeface="Tahoma"/>
              </a:rPr>
              <a:t>35</a:t>
            </a:r>
            <a:endParaRPr sz="1400">
              <a:solidFill>
                <a:prstClr val="black"/>
              </a:solidFill>
              <a:latin typeface="Tahoma"/>
              <a:cs typeface="Tahoma"/>
            </a:endParaRPr>
          </a:p>
        </p:txBody>
      </p:sp>
      <p:sp>
        <p:nvSpPr>
          <p:cNvPr id="13" name="object 13"/>
          <p:cNvSpPr txBox="1"/>
          <p:nvPr/>
        </p:nvSpPr>
        <p:spPr>
          <a:xfrm>
            <a:off x="4950917" y="5634938"/>
            <a:ext cx="3780154" cy="400685"/>
          </a:xfrm>
          <a:prstGeom prst="rect">
            <a:avLst/>
          </a:prstGeom>
        </p:spPr>
        <p:txBody>
          <a:bodyPr vert="vert270" wrap="square" lIns="0" tIns="13335" rIns="0" bIns="0" rtlCol="0">
            <a:spAutoFit/>
          </a:bodyPr>
          <a:lstStyle/>
          <a:p>
            <a:pPr marL="12700">
              <a:spcBef>
                <a:spcPts val="105"/>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02</a:t>
            </a:r>
            <a:endParaRPr sz="800">
              <a:solidFill>
                <a:prstClr val="black"/>
              </a:solidFill>
              <a:latin typeface="Tahoma"/>
              <a:cs typeface="Tahoma"/>
            </a:endParaRPr>
          </a:p>
          <a:p>
            <a:pPr marL="12700">
              <a:spcBef>
                <a:spcPts val="275"/>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04</a:t>
            </a:r>
            <a:endParaRPr sz="800">
              <a:solidFill>
                <a:prstClr val="black"/>
              </a:solidFill>
              <a:latin typeface="Tahoma"/>
              <a:cs typeface="Tahoma"/>
            </a:endParaRPr>
          </a:p>
          <a:p>
            <a:pPr marL="12700">
              <a:spcBef>
                <a:spcPts val="290"/>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06</a:t>
            </a:r>
            <a:endParaRPr sz="800">
              <a:solidFill>
                <a:prstClr val="black"/>
              </a:solidFill>
              <a:latin typeface="Tahoma"/>
              <a:cs typeface="Tahoma"/>
            </a:endParaRPr>
          </a:p>
          <a:p>
            <a:pPr marL="12700">
              <a:spcBef>
                <a:spcPts val="280"/>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08</a:t>
            </a:r>
            <a:endParaRPr sz="800">
              <a:solidFill>
                <a:prstClr val="black"/>
              </a:solidFill>
              <a:latin typeface="Tahoma"/>
              <a:cs typeface="Tahoma"/>
            </a:endParaRPr>
          </a:p>
          <a:p>
            <a:pPr marL="12700">
              <a:spcBef>
                <a:spcPts val="290"/>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10</a:t>
            </a:r>
            <a:endParaRPr sz="800">
              <a:solidFill>
                <a:prstClr val="black"/>
              </a:solidFill>
              <a:latin typeface="Tahoma"/>
              <a:cs typeface="Tahoma"/>
            </a:endParaRPr>
          </a:p>
          <a:p>
            <a:pPr marL="12700">
              <a:spcBef>
                <a:spcPts val="275"/>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12</a:t>
            </a:r>
            <a:endParaRPr sz="800">
              <a:solidFill>
                <a:prstClr val="black"/>
              </a:solidFill>
              <a:latin typeface="Tahoma"/>
              <a:cs typeface="Tahoma"/>
            </a:endParaRPr>
          </a:p>
          <a:p>
            <a:pPr marL="12700">
              <a:spcBef>
                <a:spcPts val="280"/>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02</a:t>
            </a:r>
            <a:endParaRPr sz="800">
              <a:solidFill>
                <a:prstClr val="black"/>
              </a:solidFill>
              <a:latin typeface="Tahoma"/>
              <a:cs typeface="Tahoma"/>
            </a:endParaRPr>
          </a:p>
          <a:p>
            <a:pPr marL="12700">
              <a:spcBef>
                <a:spcPts val="290"/>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04</a:t>
            </a:r>
            <a:endParaRPr sz="800">
              <a:solidFill>
                <a:prstClr val="black"/>
              </a:solidFill>
              <a:latin typeface="Tahoma"/>
              <a:cs typeface="Tahoma"/>
            </a:endParaRPr>
          </a:p>
          <a:p>
            <a:pPr marL="12700">
              <a:spcBef>
                <a:spcPts val="275"/>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06</a:t>
            </a:r>
            <a:endParaRPr sz="800">
              <a:solidFill>
                <a:prstClr val="black"/>
              </a:solidFill>
              <a:latin typeface="Tahoma"/>
              <a:cs typeface="Tahoma"/>
            </a:endParaRPr>
          </a:p>
          <a:p>
            <a:pPr marL="12700">
              <a:spcBef>
                <a:spcPts val="290"/>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08</a:t>
            </a:r>
            <a:endParaRPr sz="800">
              <a:solidFill>
                <a:prstClr val="black"/>
              </a:solidFill>
              <a:latin typeface="Tahoma"/>
              <a:cs typeface="Tahoma"/>
            </a:endParaRPr>
          </a:p>
          <a:p>
            <a:pPr marL="12700">
              <a:spcBef>
                <a:spcPts val="280"/>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10</a:t>
            </a:r>
            <a:endParaRPr sz="800">
              <a:solidFill>
                <a:prstClr val="black"/>
              </a:solidFill>
              <a:latin typeface="Tahoma"/>
              <a:cs typeface="Tahoma"/>
            </a:endParaRPr>
          </a:p>
          <a:p>
            <a:pPr marL="12700">
              <a:spcBef>
                <a:spcPts val="290"/>
              </a:spcBef>
            </a:pPr>
            <a:r>
              <a:rPr sz="800" spc="5" dirty="0">
                <a:solidFill>
                  <a:prstClr val="black"/>
                </a:solidFill>
                <a:latin typeface="Tahoma"/>
                <a:cs typeface="Tahoma"/>
              </a:rPr>
              <a:t>2019</a:t>
            </a:r>
            <a:r>
              <a:rPr sz="800" spc="-5" dirty="0">
                <a:solidFill>
                  <a:prstClr val="black"/>
                </a:solidFill>
                <a:latin typeface="Tahoma"/>
                <a:cs typeface="Tahoma"/>
              </a:rPr>
              <a:t>-</a:t>
            </a:r>
            <a:r>
              <a:rPr sz="800" spc="5" dirty="0">
                <a:solidFill>
                  <a:prstClr val="black"/>
                </a:solidFill>
                <a:latin typeface="Tahoma"/>
                <a:cs typeface="Tahoma"/>
              </a:rPr>
              <a:t>12</a:t>
            </a:r>
            <a:endParaRPr sz="800">
              <a:solidFill>
                <a:prstClr val="black"/>
              </a:solidFill>
              <a:latin typeface="Tahoma"/>
              <a:cs typeface="Tahoma"/>
            </a:endParaRPr>
          </a:p>
          <a:p>
            <a:pPr marL="12700">
              <a:spcBef>
                <a:spcPts val="275"/>
              </a:spcBef>
            </a:pPr>
            <a:r>
              <a:rPr sz="800" spc="5" dirty="0">
                <a:solidFill>
                  <a:prstClr val="black"/>
                </a:solidFill>
                <a:latin typeface="Tahoma"/>
                <a:cs typeface="Tahoma"/>
              </a:rPr>
              <a:t>2020</a:t>
            </a:r>
            <a:r>
              <a:rPr sz="800" spc="-5" dirty="0">
                <a:solidFill>
                  <a:prstClr val="black"/>
                </a:solidFill>
                <a:latin typeface="Tahoma"/>
                <a:cs typeface="Tahoma"/>
              </a:rPr>
              <a:t>-</a:t>
            </a:r>
            <a:r>
              <a:rPr sz="800" spc="5" dirty="0">
                <a:solidFill>
                  <a:prstClr val="black"/>
                </a:solidFill>
                <a:latin typeface="Tahoma"/>
                <a:cs typeface="Tahoma"/>
              </a:rPr>
              <a:t>02</a:t>
            </a:r>
            <a:endParaRPr sz="800">
              <a:solidFill>
                <a:prstClr val="black"/>
              </a:solidFill>
              <a:latin typeface="Tahoma"/>
              <a:cs typeface="Tahoma"/>
            </a:endParaRPr>
          </a:p>
          <a:p>
            <a:pPr marL="12700">
              <a:spcBef>
                <a:spcPts val="290"/>
              </a:spcBef>
            </a:pPr>
            <a:r>
              <a:rPr sz="800" spc="5" dirty="0">
                <a:solidFill>
                  <a:prstClr val="black"/>
                </a:solidFill>
                <a:latin typeface="Tahoma"/>
                <a:cs typeface="Tahoma"/>
              </a:rPr>
              <a:t>2020</a:t>
            </a:r>
            <a:r>
              <a:rPr sz="800" spc="-5" dirty="0">
                <a:solidFill>
                  <a:prstClr val="black"/>
                </a:solidFill>
                <a:latin typeface="Tahoma"/>
                <a:cs typeface="Tahoma"/>
              </a:rPr>
              <a:t>-</a:t>
            </a:r>
            <a:r>
              <a:rPr sz="800" spc="5" dirty="0">
                <a:solidFill>
                  <a:prstClr val="black"/>
                </a:solidFill>
                <a:latin typeface="Tahoma"/>
                <a:cs typeface="Tahoma"/>
              </a:rPr>
              <a:t>04</a:t>
            </a:r>
            <a:endParaRPr sz="800">
              <a:solidFill>
                <a:prstClr val="black"/>
              </a:solidFill>
              <a:latin typeface="Tahoma"/>
              <a:cs typeface="Tahoma"/>
            </a:endParaRPr>
          </a:p>
          <a:p>
            <a:pPr marL="12700">
              <a:spcBef>
                <a:spcPts val="280"/>
              </a:spcBef>
            </a:pPr>
            <a:r>
              <a:rPr sz="800" spc="5" dirty="0">
                <a:solidFill>
                  <a:prstClr val="black"/>
                </a:solidFill>
                <a:latin typeface="Tahoma"/>
                <a:cs typeface="Tahoma"/>
              </a:rPr>
              <a:t>2020</a:t>
            </a:r>
            <a:r>
              <a:rPr sz="800" spc="-5" dirty="0">
                <a:solidFill>
                  <a:prstClr val="black"/>
                </a:solidFill>
                <a:latin typeface="Tahoma"/>
                <a:cs typeface="Tahoma"/>
              </a:rPr>
              <a:t>-</a:t>
            </a:r>
            <a:r>
              <a:rPr sz="800" spc="5" dirty="0">
                <a:solidFill>
                  <a:prstClr val="black"/>
                </a:solidFill>
                <a:latin typeface="Tahoma"/>
                <a:cs typeface="Tahoma"/>
              </a:rPr>
              <a:t>06</a:t>
            </a:r>
            <a:endParaRPr sz="800">
              <a:solidFill>
                <a:prstClr val="black"/>
              </a:solidFill>
              <a:latin typeface="Tahoma"/>
              <a:cs typeface="Tahoma"/>
            </a:endParaRPr>
          </a:p>
          <a:p>
            <a:pPr marL="12700">
              <a:spcBef>
                <a:spcPts val="280"/>
              </a:spcBef>
            </a:pPr>
            <a:r>
              <a:rPr sz="800" spc="5" dirty="0">
                <a:solidFill>
                  <a:prstClr val="black"/>
                </a:solidFill>
                <a:latin typeface="Tahoma"/>
                <a:cs typeface="Tahoma"/>
              </a:rPr>
              <a:t>2020</a:t>
            </a:r>
            <a:r>
              <a:rPr sz="800" spc="-5" dirty="0">
                <a:solidFill>
                  <a:prstClr val="black"/>
                </a:solidFill>
                <a:latin typeface="Tahoma"/>
                <a:cs typeface="Tahoma"/>
              </a:rPr>
              <a:t>-</a:t>
            </a:r>
            <a:r>
              <a:rPr sz="800" spc="5" dirty="0">
                <a:solidFill>
                  <a:prstClr val="black"/>
                </a:solidFill>
                <a:latin typeface="Tahoma"/>
                <a:cs typeface="Tahoma"/>
              </a:rPr>
              <a:t>08</a:t>
            </a:r>
            <a:endParaRPr sz="800">
              <a:solidFill>
                <a:prstClr val="black"/>
              </a:solidFill>
              <a:latin typeface="Tahoma"/>
              <a:cs typeface="Tahoma"/>
            </a:endParaRPr>
          </a:p>
          <a:p>
            <a:pPr marL="12700">
              <a:spcBef>
                <a:spcPts val="285"/>
              </a:spcBef>
            </a:pPr>
            <a:r>
              <a:rPr sz="800" dirty="0">
                <a:solidFill>
                  <a:prstClr val="black"/>
                </a:solidFill>
                <a:latin typeface="Tahoma"/>
                <a:cs typeface="Tahoma"/>
              </a:rPr>
              <a:t>2020-10</a:t>
            </a:r>
            <a:endParaRPr sz="800">
              <a:solidFill>
                <a:prstClr val="black"/>
              </a:solidFill>
              <a:latin typeface="Tahoma"/>
              <a:cs typeface="Tahoma"/>
            </a:endParaRPr>
          </a:p>
          <a:p>
            <a:pPr marL="12700">
              <a:spcBef>
                <a:spcPts val="280"/>
              </a:spcBef>
            </a:pPr>
            <a:r>
              <a:rPr sz="800" spc="5" dirty="0">
                <a:solidFill>
                  <a:prstClr val="black"/>
                </a:solidFill>
                <a:latin typeface="Tahoma"/>
                <a:cs typeface="Tahoma"/>
              </a:rPr>
              <a:t>2020</a:t>
            </a:r>
            <a:r>
              <a:rPr sz="800" spc="-5" dirty="0">
                <a:solidFill>
                  <a:prstClr val="black"/>
                </a:solidFill>
                <a:latin typeface="Tahoma"/>
                <a:cs typeface="Tahoma"/>
              </a:rPr>
              <a:t>-</a:t>
            </a:r>
            <a:r>
              <a:rPr sz="800" spc="5" dirty="0">
                <a:solidFill>
                  <a:prstClr val="black"/>
                </a:solidFill>
                <a:latin typeface="Tahoma"/>
                <a:cs typeface="Tahoma"/>
              </a:rPr>
              <a:t>12</a:t>
            </a:r>
            <a:endParaRPr sz="800">
              <a:solidFill>
                <a:prstClr val="black"/>
              </a:solidFill>
              <a:latin typeface="Tahoma"/>
              <a:cs typeface="Tahoma"/>
            </a:endParaRPr>
          </a:p>
          <a:p>
            <a:pPr marL="12700">
              <a:spcBef>
                <a:spcPts val="290"/>
              </a:spcBef>
            </a:pPr>
            <a:r>
              <a:rPr sz="800" spc="5" dirty="0">
                <a:solidFill>
                  <a:prstClr val="black"/>
                </a:solidFill>
                <a:latin typeface="Tahoma"/>
                <a:cs typeface="Tahoma"/>
              </a:rPr>
              <a:t>2021</a:t>
            </a:r>
            <a:r>
              <a:rPr sz="800" spc="-5" dirty="0">
                <a:solidFill>
                  <a:prstClr val="black"/>
                </a:solidFill>
                <a:latin typeface="Tahoma"/>
                <a:cs typeface="Tahoma"/>
              </a:rPr>
              <a:t>-</a:t>
            </a:r>
            <a:r>
              <a:rPr sz="800" spc="5" dirty="0">
                <a:solidFill>
                  <a:prstClr val="black"/>
                </a:solidFill>
                <a:latin typeface="Tahoma"/>
                <a:cs typeface="Tahoma"/>
              </a:rPr>
              <a:t>02</a:t>
            </a:r>
            <a:endParaRPr sz="800">
              <a:solidFill>
                <a:prstClr val="black"/>
              </a:solidFill>
              <a:latin typeface="Tahoma"/>
              <a:cs typeface="Tahoma"/>
            </a:endParaRPr>
          </a:p>
          <a:p>
            <a:pPr marL="12700">
              <a:spcBef>
                <a:spcPts val="280"/>
              </a:spcBef>
            </a:pPr>
            <a:r>
              <a:rPr sz="800" spc="5" dirty="0">
                <a:solidFill>
                  <a:prstClr val="black"/>
                </a:solidFill>
                <a:latin typeface="Tahoma"/>
                <a:cs typeface="Tahoma"/>
              </a:rPr>
              <a:t>2021</a:t>
            </a:r>
            <a:r>
              <a:rPr sz="800" spc="-5" dirty="0">
                <a:solidFill>
                  <a:prstClr val="black"/>
                </a:solidFill>
                <a:latin typeface="Tahoma"/>
                <a:cs typeface="Tahoma"/>
              </a:rPr>
              <a:t>-</a:t>
            </a:r>
            <a:r>
              <a:rPr sz="800" spc="5" dirty="0">
                <a:solidFill>
                  <a:prstClr val="black"/>
                </a:solidFill>
                <a:latin typeface="Tahoma"/>
                <a:cs typeface="Tahoma"/>
              </a:rPr>
              <a:t>04</a:t>
            </a:r>
            <a:endParaRPr sz="800">
              <a:solidFill>
                <a:prstClr val="black"/>
              </a:solidFill>
              <a:latin typeface="Tahoma"/>
              <a:cs typeface="Tahoma"/>
            </a:endParaRPr>
          </a:p>
          <a:p>
            <a:pPr marL="12700">
              <a:spcBef>
                <a:spcPts val="290"/>
              </a:spcBef>
            </a:pPr>
            <a:r>
              <a:rPr sz="800" spc="5" dirty="0">
                <a:solidFill>
                  <a:prstClr val="black"/>
                </a:solidFill>
                <a:latin typeface="Tahoma"/>
                <a:cs typeface="Tahoma"/>
              </a:rPr>
              <a:t>2021</a:t>
            </a:r>
            <a:r>
              <a:rPr sz="800" spc="-5" dirty="0">
                <a:solidFill>
                  <a:prstClr val="black"/>
                </a:solidFill>
                <a:latin typeface="Tahoma"/>
                <a:cs typeface="Tahoma"/>
              </a:rPr>
              <a:t>-</a:t>
            </a:r>
            <a:r>
              <a:rPr sz="800" spc="5" dirty="0">
                <a:solidFill>
                  <a:prstClr val="black"/>
                </a:solidFill>
                <a:latin typeface="Tahoma"/>
                <a:cs typeface="Tahoma"/>
              </a:rPr>
              <a:t>06</a:t>
            </a:r>
            <a:endParaRPr sz="800">
              <a:solidFill>
                <a:prstClr val="black"/>
              </a:solidFill>
              <a:latin typeface="Tahoma"/>
              <a:cs typeface="Tahoma"/>
            </a:endParaRPr>
          </a:p>
          <a:p>
            <a:pPr marL="12700">
              <a:spcBef>
                <a:spcPts val="275"/>
              </a:spcBef>
            </a:pPr>
            <a:r>
              <a:rPr sz="800" dirty="0">
                <a:solidFill>
                  <a:prstClr val="black"/>
                </a:solidFill>
                <a:latin typeface="Tahoma"/>
                <a:cs typeface="Tahoma"/>
              </a:rPr>
              <a:t>2021-08</a:t>
            </a:r>
            <a:endParaRPr sz="800">
              <a:solidFill>
                <a:prstClr val="black"/>
              </a:solidFill>
              <a:latin typeface="Tahoma"/>
              <a:cs typeface="Tahoma"/>
            </a:endParaRPr>
          </a:p>
          <a:p>
            <a:pPr marL="12700">
              <a:spcBef>
                <a:spcPts val="290"/>
              </a:spcBef>
            </a:pPr>
            <a:r>
              <a:rPr sz="800" spc="5" dirty="0">
                <a:solidFill>
                  <a:prstClr val="black"/>
                </a:solidFill>
                <a:latin typeface="Tahoma"/>
                <a:cs typeface="Tahoma"/>
              </a:rPr>
              <a:t>2021</a:t>
            </a:r>
            <a:r>
              <a:rPr sz="800" spc="-5" dirty="0">
                <a:solidFill>
                  <a:prstClr val="black"/>
                </a:solidFill>
                <a:latin typeface="Tahoma"/>
                <a:cs typeface="Tahoma"/>
              </a:rPr>
              <a:t>-</a:t>
            </a:r>
            <a:r>
              <a:rPr sz="800" spc="5" dirty="0">
                <a:solidFill>
                  <a:prstClr val="black"/>
                </a:solidFill>
                <a:latin typeface="Tahoma"/>
                <a:cs typeface="Tahoma"/>
              </a:rPr>
              <a:t>10</a:t>
            </a:r>
            <a:endParaRPr sz="800">
              <a:solidFill>
                <a:prstClr val="black"/>
              </a:solidFill>
              <a:latin typeface="Tahoma"/>
              <a:cs typeface="Tahoma"/>
            </a:endParaRPr>
          </a:p>
          <a:p>
            <a:pPr marL="12700">
              <a:spcBef>
                <a:spcPts val="280"/>
              </a:spcBef>
            </a:pPr>
            <a:r>
              <a:rPr sz="800" spc="5" dirty="0">
                <a:solidFill>
                  <a:prstClr val="black"/>
                </a:solidFill>
                <a:latin typeface="Tahoma"/>
                <a:cs typeface="Tahoma"/>
              </a:rPr>
              <a:t>2021</a:t>
            </a:r>
            <a:r>
              <a:rPr sz="800" spc="-5" dirty="0">
                <a:solidFill>
                  <a:prstClr val="black"/>
                </a:solidFill>
                <a:latin typeface="Tahoma"/>
                <a:cs typeface="Tahoma"/>
              </a:rPr>
              <a:t>-</a:t>
            </a:r>
            <a:r>
              <a:rPr sz="800" spc="5" dirty="0">
                <a:solidFill>
                  <a:prstClr val="black"/>
                </a:solidFill>
                <a:latin typeface="Tahoma"/>
                <a:cs typeface="Tahoma"/>
              </a:rPr>
              <a:t>12</a:t>
            </a:r>
            <a:endParaRPr sz="800">
              <a:solidFill>
                <a:prstClr val="black"/>
              </a:solidFill>
              <a:latin typeface="Tahoma"/>
              <a:cs typeface="Tahoma"/>
            </a:endParaRPr>
          </a:p>
        </p:txBody>
      </p:sp>
      <p:sp>
        <p:nvSpPr>
          <p:cNvPr id="14" name="object 14"/>
          <p:cNvSpPr/>
          <p:nvPr/>
        </p:nvSpPr>
        <p:spPr>
          <a:xfrm>
            <a:off x="566166" y="6259829"/>
            <a:ext cx="176530" cy="0"/>
          </a:xfrm>
          <a:custGeom>
            <a:avLst/>
            <a:gdLst/>
            <a:ahLst/>
            <a:cxnLst/>
            <a:rect l="l" t="t" r="r" b="b"/>
            <a:pathLst>
              <a:path w="176529">
                <a:moveTo>
                  <a:pt x="0" y="0"/>
                </a:moveTo>
                <a:lnTo>
                  <a:pt x="176212" y="0"/>
                </a:lnTo>
              </a:path>
            </a:pathLst>
          </a:custGeom>
          <a:ln w="38100">
            <a:solidFill>
              <a:srgbClr val="001F5F"/>
            </a:solidFill>
          </a:ln>
        </p:spPr>
        <p:txBody>
          <a:bodyPr wrap="square" lIns="0" tIns="0" rIns="0" bIns="0" rtlCol="0"/>
          <a:lstStyle/>
          <a:p>
            <a:endParaRPr>
              <a:solidFill>
                <a:prstClr val="black"/>
              </a:solidFill>
            </a:endParaRPr>
          </a:p>
        </p:txBody>
      </p:sp>
      <p:sp>
        <p:nvSpPr>
          <p:cNvPr id="15" name="object 15"/>
          <p:cNvSpPr txBox="1"/>
          <p:nvPr/>
        </p:nvSpPr>
        <p:spPr>
          <a:xfrm>
            <a:off x="798677" y="6162547"/>
            <a:ext cx="328295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SÜE (mevsim </a:t>
            </a:r>
            <a:r>
              <a:rPr sz="1200" spc="-5" dirty="0">
                <a:solidFill>
                  <a:prstClr val="black"/>
                </a:solidFill>
                <a:latin typeface="Tahoma"/>
                <a:cs typeface="Tahoma"/>
              </a:rPr>
              <a:t>ve takvim etkilerinden</a:t>
            </a:r>
            <a:r>
              <a:rPr sz="1200" spc="-15" dirty="0">
                <a:solidFill>
                  <a:prstClr val="black"/>
                </a:solidFill>
                <a:latin typeface="Tahoma"/>
                <a:cs typeface="Tahoma"/>
              </a:rPr>
              <a:t> </a:t>
            </a:r>
            <a:r>
              <a:rPr sz="1200" spc="-5" dirty="0">
                <a:solidFill>
                  <a:prstClr val="black"/>
                </a:solidFill>
                <a:latin typeface="Tahoma"/>
                <a:cs typeface="Tahoma"/>
              </a:rPr>
              <a:t>arındırılmış)</a:t>
            </a:r>
            <a:endParaRPr sz="1200">
              <a:solidFill>
                <a:prstClr val="black"/>
              </a:solidFill>
              <a:latin typeface="Tahoma"/>
              <a:cs typeface="Tahoma"/>
            </a:endParaRPr>
          </a:p>
        </p:txBody>
      </p:sp>
      <p:sp>
        <p:nvSpPr>
          <p:cNvPr id="16" name="object 16"/>
          <p:cNvSpPr/>
          <p:nvPr/>
        </p:nvSpPr>
        <p:spPr>
          <a:xfrm>
            <a:off x="5025390" y="6259829"/>
            <a:ext cx="176530" cy="0"/>
          </a:xfrm>
          <a:custGeom>
            <a:avLst/>
            <a:gdLst/>
            <a:ahLst/>
            <a:cxnLst/>
            <a:rect l="l" t="t" r="r" b="b"/>
            <a:pathLst>
              <a:path w="176529">
                <a:moveTo>
                  <a:pt x="0" y="0"/>
                </a:moveTo>
                <a:lnTo>
                  <a:pt x="176275" y="0"/>
                </a:lnTo>
              </a:path>
            </a:pathLst>
          </a:custGeom>
          <a:ln w="38100">
            <a:solidFill>
              <a:srgbClr val="A30000"/>
            </a:solidFill>
          </a:ln>
        </p:spPr>
        <p:txBody>
          <a:bodyPr wrap="square" lIns="0" tIns="0" rIns="0" bIns="0" rtlCol="0"/>
          <a:lstStyle/>
          <a:p>
            <a:endParaRPr>
              <a:solidFill>
                <a:prstClr val="black"/>
              </a:solidFill>
            </a:endParaRPr>
          </a:p>
        </p:txBody>
      </p:sp>
      <p:sp>
        <p:nvSpPr>
          <p:cNvPr id="17" name="object 17"/>
          <p:cNvSpPr txBox="1"/>
          <p:nvPr/>
        </p:nvSpPr>
        <p:spPr>
          <a:xfrm>
            <a:off x="5258561" y="6162547"/>
            <a:ext cx="90233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Aylık</a:t>
            </a:r>
            <a:r>
              <a:rPr sz="1200" spc="-60" dirty="0">
                <a:solidFill>
                  <a:prstClr val="black"/>
                </a:solidFill>
                <a:latin typeface="Tahoma"/>
                <a:cs typeface="Tahoma"/>
              </a:rPr>
              <a:t> </a:t>
            </a:r>
            <a:r>
              <a:rPr sz="1200" dirty="0">
                <a:solidFill>
                  <a:prstClr val="black"/>
                </a:solidFill>
                <a:latin typeface="Tahoma"/>
                <a:cs typeface="Tahoma"/>
              </a:rPr>
              <a:t>değişim</a:t>
            </a:r>
            <a:endParaRPr sz="1200">
              <a:solidFill>
                <a:prstClr val="black"/>
              </a:solidFill>
              <a:latin typeface="Tahoma"/>
              <a:cs typeface="Tahoma"/>
            </a:endParaRPr>
          </a:p>
        </p:txBody>
      </p:sp>
      <p:sp>
        <p:nvSpPr>
          <p:cNvPr id="20" name="object 20"/>
          <p:cNvSpPr txBox="1"/>
          <p:nvPr/>
        </p:nvSpPr>
        <p:spPr>
          <a:xfrm>
            <a:off x="44602" y="6625345"/>
            <a:ext cx="2623820"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TÜİK, </a:t>
            </a:r>
            <a:r>
              <a:rPr sz="1200" spc="-35" dirty="0">
                <a:solidFill>
                  <a:prstClr val="black"/>
                </a:solidFill>
                <a:latin typeface="Arial"/>
                <a:cs typeface="Arial"/>
              </a:rPr>
              <a:t>TEPAV</a:t>
            </a:r>
            <a:r>
              <a:rPr sz="1200" spc="-75"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
        <p:nvSpPr>
          <p:cNvPr id="18" name="object 18"/>
          <p:cNvSpPr txBox="1">
            <a:spLocks noGrp="1"/>
          </p:cNvSpPr>
          <p:nvPr>
            <p:ph type="title"/>
          </p:nvPr>
        </p:nvSpPr>
        <p:spPr>
          <a:xfrm>
            <a:off x="118363" y="842517"/>
            <a:ext cx="7907020" cy="574040"/>
          </a:xfrm>
          <a:prstGeom prst="rect">
            <a:avLst/>
          </a:prstGeom>
        </p:spPr>
        <p:txBody>
          <a:bodyPr vert="horz" wrap="square" lIns="0" tIns="12700" rIns="0" bIns="0" rtlCol="0">
            <a:spAutoFit/>
          </a:bodyPr>
          <a:lstStyle/>
          <a:p>
            <a:pPr marL="12700">
              <a:lnSpc>
                <a:spcPct val="100000"/>
              </a:lnSpc>
              <a:spcBef>
                <a:spcPts val="100"/>
              </a:spcBef>
            </a:pPr>
            <a:r>
              <a:rPr spc="-5" dirty="0"/>
              <a:t>Sanayi üretimi yılın </a:t>
            </a:r>
            <a:r>
              <a:rPr dirty="0"/>
              <a:t>son </a:t>
            </a:r>
            <a:r>
              <a:rPr spc="-5" dirty="0"/>
              <a:t>çeyreğinde </a:t>
            </a:r>
            <a:r>
              <a:rPr dirty="0"/>
              <a:t>pozitif </a:t>
            </a:r>
            <a:r>
              <a:rPr spc="-5" dirty="0"/>
              <a:t>büyümeyi ima</a:t>
            </a:r>
            <a:r>
              <a:rPr spc="-10" dirty="0"/>
              <a:t> </a:t>
            </a:r>
            <a:r>
              <a:rPr spc="-5" dirty="0"/>
              <a:t>etmektedir.</a:t>
            </a:r>
          </a:p>
          <a:p>
            <a:pPr marL="12700">
              <a:lnSpc>
                <a:spcPct val="100000"/>
              </a:lnSpc>
            </a:pPr>
            <a:r>
              <a:rPr b="0" spc="-5" dirty="0">
                <a:latin typeface="Tahoma"/>
                <a:cs typeface="Tahoma"/>
              </a:rPr>
              <a:t>Ana eğilim Ekim-Aralık döneminde yukarı</a:t>
            </a:r>
            <a:r>
              <a:rPr b="0" spc="45" dirty="0">
                <a:latin typeface="Tahoma"/>
                <a:cs typeface="Tahoma"/>
              </a:rPr>
              <a:t> </a:t>
            </a:r>
            <a:r>
              <a:rPr b="0" spc="-5" dirty="0">
                <a:latin typeface="Tahoma"/>
                <a:cs typeface="Tahoma"/>
              </a:rPr>
              <a:t>yönlüdür.</a:t>
            </a:r>
          </a:p>
        </p:txBody>
      </p:sp>
      <p:sp>
        <p:nvSpPr>
          <p:cNvPr id="19" name="object 19"/>
          <p:cNvSpPr txBox="1"/>
          <p:nvPr/>
        </p:nvSpPr>
        <p:spPr>
          <a:xfrm>
            <a:off x="8385809" y="147015"/>
            <a:ext cx="559435"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80" dirty="0">
                <a:solidFill>
                  <a:srgbClr val="CADDEB"/>
                </a:solidFill>
                <a:latin typeface="Tahoma"/>
                <a:cs typeface="Tahoma"/>
              </a:rPr>
              <a:t> </a:t>
            </a:r>
            <a:r>
              <a:rPr sz="1400" dirty="0">
                <a:solidFill>
                  <a:srgbClr val="CADDEB"/>
                </a:solidFill>
                <a:latin typeface="Tahoma"/>
                <a:cs typeface="Tahoma"/>
              </a:rPr>
              <a:t>8</a:t>
            </a:r>
            <a:endParaRPr sz="1400">
              <a:solidFill>
                <a:prstClr val="black"/>
              </a:solidFill>
              <a:latin typeface="Tahoma"/>
              <a:cs typeface="Tahoma"/>
            </a:endParaRPr>
          </a:p>
        </p:txBody>
      </p:sp>
    </p:spTree>
    <p:extLst>
      <p:ext uri="{BB962C8B-B14F-4D97-AF65-F5344CB8AC3E}">
        <p14:creationId xmlns:p14="http://schemas.microsoft.com/office/powerpoint/2010/main" val="3060659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853186"/>
            <a:ext cx="8924290" cy="818515"/>
          </a:xfrm>
          <a:prstGeom prst="rect">
            <a:avLst/>
          </a:prstGeom>
        </p:spPr>
        <p:txBody>
          <a:bodyPr vert="horz" wrap="square" lIns="0" tIns="12700" rIns="0" bIns="0" rtlCol="0">
            <a:spAutoFit/>
          </a:bodyPr>
          <a:lstStyle/>
          <a:p>
            <a:pPr marL="12700" marR="250825">
              <a:lnSpc>
                <a:spcPct val="100000"/>
              </a:lnSpc>
              <a:spcBef>
                <a:spcPts val="100"/>
              </a:spcBef>
            </a:pPr>
            <a:r>
              <a:rPr sz="1750" spc="-5" dirty="0"/>
              <a:t>İmalat sanayinde kapasite kullanım oranları (KKO) salgın öncesi seviyelerinin  </a:t>
            </a:r>
            <a:r>
              <a:rPr sz="1750" dirty="0"/>
              <a:t>üzerindedir.</a:t>
            </a:r>
            <a:endParaRPr sz="1750"/>
          </a:p>
          <a:p>
            <a:pPr marL="12700">
              <a:lnSpc>
                <a:spcPct val="100000"/>
              </a:lnSpc>
            </a:pPr>
            <a:r>
              <a:rPr sz="1700" b="0" spc="-5" dirty="0">
                <a:latin typeface="Tahoma"/>
                <a:cs typeface="Tahoma"/>
              </a:rPr>
              <a:t>KKO </a:t>
            </a:r>
            <a:r>
              <a:rPr sz="1700" b="0" spc="-10" dirty="0">
                <a:latin typeface="Tahoma"/>
                <a:cs typeface="Tahoma"/>
              </a:rPr>
              <a:t>salgın </a:t>
            </a:r>
            <a:r>
              <a:rPr sz="1700" b="0" dirty="0">
                <a:latin typeface="Tahoma"/>
                <a:cs typeface="Tahoma"/>
              </a:rPr>
              <a:t>öncesi </a:t>
            </a:r>
            <a:r>
              <a:rPr sz="1700" b="0" spc="-5" dirty="0">
                <a:latin typeface="Tahoma"/>
                <a:cs typeface="Tahoma"/>
              </a:rPr>
              <a:t>ortalama </a:t>
            </a:r>
            <a:r>
              <a:rPr sz="1700" b="0" dirty="0">
                <a:latin typeface="Tahoma"/>
                <a:cs typeface="Tahoma"/>
              </a:rPr>
              <a:t>%76 </a:t>
            </a:r>
            <a:r>
              <a:rPr sz="1700" b="0" spc="-5" dirty="0">
                <a:latin typeface="Tahoma"/>
                <a:cs typeface="Tahoma"/>
              </a:rPr>
              <a:t>düzeyinde iken, Şubat </a:t>
            </a:r>
            <a:r>
              <a:rPr sz="1700" b="0" dirty="0">
                <a:latin typeface="Tahoma"/>
                <a:cs typeface="Tahoma"/>
              </a:rPr>
              <a:t>2022 </a:t>
            </a:r>
            <a:r>
              <a:rPr sz="1700" b="0" spc="-10" dirty="0">
                <a:latin typeface="Tahoma"/>
                <a:cs typeface="Tahoma"/>
              </a:rPr>
              <a:t>itibarıyla </a:t>
            </a:r>
            <a:r>
              <a:rPr sz="1700" b="0" spc="5" dirty="0">
                <a:latin typeface="Tahoma"/>
                <a:cs typeface="Tahoma"/>
              </a:rPr>
              <a:t>%77,2’ye</a:t>
            </a:r>
            <a:r>
              <a:rPr sz="1700" b="0" spc="80" dirty="0">
                <a:latin typeface="Tahoma"/>
                <a:cs typeface="Tahoma"/>
              </a:rPr>
              <a:t> </a:t>
            </a:r>
            <a:r>
              <a:rPr sz="1700" b="0" spc="-5" dirty="0">
                <a:latin typeface="Tahoma"/>
                <a:cs typeface="Tahoma"/>
              </a:rPr>
              <a:t>yükselmiştir.</a:t>
            </a:r>
            <a:endParaRPr sz="1700">
              <a:latin typeface="Tahoma"/>
              <a:cs typeface="Tahoma"/>
            </a:endParaRPr>
          </a:p>
        </p:txBody>
      </p:sp>
      <p:sp>
        <p:nvSpPr>
          <p:cNvPr id="3" name="object 3"/>
          <p:cNvSpPr/>
          <p:nvPr/>
        </p:nvSpPr>
        <p:spPr>
          <a:xfrm>
            <a:off x="0" y="1834895"/>
            <a:ext cx="9144000" cy="585470"/>
          </a:xfrm>
          <a:custGeom>
            <a:avLst/>
            <a:gdLst/>
            <a:ahLst/>
            <a:cxnLst/>
            <a:rect l="l" t="t" r="r" b="b"/>
            <a:pathLst>
              <a:path w="9144000" h="585469">
                <a:moveTo>
                  <a:pt x="0" y="0"/>
                </a:moveTo>
                <a:lnTo>
                  <a:pt x="0" y="585215"/>
                </a:lnTo>
                <a:lnTo>
                  <a:pt x="9143999" y="585215"/>
                </a:lnTo>
                <a:lnTo>
                  <a:pt x="9143999" y="0"/>
                </a:lnTo>
                <a:lnTo>
                  <a:pt x="0" y="0"/>
                </a:lnTo>
                <a:close/>
              </a:path>
            </a:pathLst>
          </a:custGeom>
          <a:solidFill>
            <a:srgbClr val="001F5F"/>
          </a:solidFill>
        </p:spPr>
        <p:txBody>
          <a:bodyPr wrap="square" lIns="0" tIns="0" rIns="0" bIns="0" rtlCol="0"/>
          <a:lstStyle/>
          <a:p>
            <a:endParaRPr>
              <a:solidFill>
                <a:prstClr val="black"/>
              </a:solidFill>
            </a:endParaRPr>
          </a:p>
        </p:txBody>
      </p:sp>
      <p:grpSp>
        <p:nvGrpSpPr>
          <p:cNvPr id="4" name="object 4"/>
          <p:cNvGrpSpPr/>
          <p:nvPr/>
        </p:nvGrpSpPr>
        <p:grpSpPr>
          <a:xfrm>
            <a:off x="827532" y="2729483"/>
            <a:ext cx="7498080" cy="3108960"/>
            <a:chOff x="827532" y="2729483"/>
            <a:chExt cx="7498080" cy="3108960"/>
          </a:xfrm>
        </p:grpSpPr>
        <p:sp>
          <p:nvSpPr>
            <p:cNvPr id="5" name="object 5"/>
            <p:cNvSpPr/>
            <p:nvPr/>
          </p:nvSpPr>
          <p:spPr>
            <a:xfrm>
              <a:off x="827532" y="2734055"/>
              <a:ext cx="7478395" cy="3100070"/>
            </a:xfrm>
            <a:custGeom>
              <a:avLst/>
              <a:gdLst/>
              <a:ahLst/>
              <a:cxnLst/>
              <a:rect l="l" t="t" r="r" b="b"/>
              <a:pathLst>
                <a:path w="7478395" h="3100070">
                  <a:moveTo>
                    <a:pt x="53340" y="3099816"/>
                  </a:moveTo>
                  <a:lnTo>
                    <a:pt x="53340" y="0"/>
                  </a:lnTo>
                </a:path>
                <a:path w="7478395" h="3100070">
                  <a:moveTo>
                    <a:pt x="0" y="3099816"/>
                  </a:moveTo>
                  <a:lnTo>
                    <a:pt x="53340" y="3099816"/>
                  </a:lnTo>
                </a:path>
                <a:path w="7478395" h="3100070">
                  <a:moveTo>
                    <a:pt x="0" y="2325624"/>
                  </a:moveTo>
                  <a:lnTo>
                    <a:pt x="53340" y="2325624"/>
                  </a:lnTo>
                </a:path>
                <a:path w="7478395" h="3100070">
                  <a:moveTo>
                    <a:pt x="0" y="1549908"/>
                  </a:moveTo>
                  <a:lnTo>
                    <a:pt x="53340" y="1549908"/>
                  </a:lnTo>
                </a:path>
                <a:path w="7478395" h="3100070">
                  <a:moveTo>
                    <a:pt x="0" y="774192"/>
                  </a:moveTo>
                  <a:lnTo>
                    <a:pt x="53340" y="774192"/>
                  </a:lnTo>
                </a:path>
                <a:path w="7478395" h="3100070">
                  <a:moveTo>
                    <a:pt x="0" y="0"/>
                  </a:moveTo>
                  <a:lnTo>
                    <a:pt x="53340" y="0"/>
                  </a:lnTo>
                </a:path>
                <a:path w="7478395" h="3100070">
                  <a:moveTo>
                    <a:pt x="53340" y="3099816"/>
                  </a:moveTo>
                  <a:lnTo>
                    <a:pt x="7478268" y="3099816"/>
                  </a:lnTo>
                </a:path>
              </a:pathLst>
            </a:custGeom>
            <a:ln w="9144">
              <a:solidFill>
                <a:srgbClr val="000000"/>
              </a:solidFill>
            </a:ln>
          </p:spPr>
          <p:txBody>
            <a:bodyPr wrap="square" lIns="0" tIns="0" rIns="0" bIns="0" rtlCol="0"/>
            <a:lstStyle/>
            <a:p>
              <a:endParaRPr>
                <a:solidFill>
                  <a:prstClr val="black"/>
                </a:solidFill>
              </a:endParaRPr>
            </a:p>
          </p:txBody>
        </p:sp>
        <p:sp>
          <p:nvSpPr>
            <p:cNvPr id="6" name="object 6"/>
            <p:cNvSpPr/>
            <p:nvPr/>
          </p:nvSpPr>
          <p:spPr>
            <a:xfrm>
              <a:off x="881634" y="2981705"/>
              <a:ext cx="7425055" cy="2557780"/>
            </a:xfrm>
            <a:custGeom>
              <a:avLst/>
              <a:gdLst/>
              <a:ahLst/>
              <a:cxnLst/>
              <a:rect l="l" t="t" r="r" b="b"/>
              <a:pathLst>
                <a:path w="7425055" h="2557779">
                  <a:moveTo>
                    <a:pt x="0" y="635508"/>
                  </a:moveTo>
                  <a:lnTo>
                    <a:pt x="199644" y="665988"/>
                  </a:lnTo>
                  <a:lnTo>
                    <a:pt x="400812" y="573024"/>
                  </a:lnTo>
                  <a:lnTo>
                    <a:pt x="601979" y="527304"/>
                  </a:lnTo>
                  <a:lnTo>
                    <a:pt x="801623" y="356616"/>
                  </a:lnTo>
                  <a:lnTo>
                    <a:pt x="1002791" y="278892"/>
                  </a:lnTo>
                  <a:lnTo>
                    <a:pt x="1203960" y="387096"/>
                  </a:lnTo>
                  <a:lnTo>
                    <a:pt x="1403604" y="341376"/>
                  </a:lnTo>
                  <a:lnTo>
                    <a:pt x="1604772" y="371856"/>
                  </a:lnTo>
                  <a:lnTo>
                    <a:pt x="1805939" y="371856"/>
                  </a:lnTo>
                  <a:lnTo>
                    <a:pt x="2005584" y="263652"/>
                  </a:lnTo>
                  <a:lnTo>
                    <a:pt x="2206752" y="233172"/>
                  </a:lnTo>
                  <a:lnTo>
                    <a:pt x="2407919" y="402336"/>
                  </a:lnTo>
                  <a:lnTo>
                    <a:pt x="2607564" y="278892"/>
                  </a:lnTo>
                  <a:lnTo>
                    <a:pt x="2808731" y="341376"/>
                  </a:lnTo>
                  <a:lnTo>
                    <a:pt x="3009900" y="2557272"/>
                  </a:lnTo>
                  <a:lnTo>
                    <a:pt x="3209543" y="2433828"/>
                  </a:lnTo>
                  <a:lnTo>
                    <a:pt x="3410712" y="1953768"/>
                  </a:lnTo>
                  <a:lnTo>
                    <a:pt x="3611879" y="1193292"/>
                  </a:lnTo>
                  <a:lnTo>
                    <a:pt x="3811524" y="836676"/>
                  </a:lnTo>
                  <a:lnTo>
                    <a:pt x="4012691" y="635508"/>
                  </a:lnTo>
                  <a:lnTo>
                    <a:pt x="4213860" y="542544"/>
                  </a:lnTo>
                  <a:lnTo>
                    <a:pt x="4413504" y="480060"/>
                  </a:lnTo>
                  <a:lnTo>
                    <a:pt x="4614671" y="464820"/>
                  </a:lnTo>
                  <a:lnTo>
                    <a:pt x="4815840" y="434340"/>
                  </a:lnTo>
                  <a:lnTo>
                    <a:pt x="5015483" y="449580"/>
                  </a:lnTo>
                  <a:lnTo>
                    <a:pt x="5216652" y="434340"/>
                  </a:lnTo>
                  <a:lnTo>
                    <a:pt x="5417820" y="341376"/>
                  </a:lnTo>
                  <a:lnTo>
                    <a:pt x="5617464" y="496824"/>
                  </a:lnTo>
                  <a:lnTo>
                    <a:pt x="5818632" y="326136"/>
                  </a:lnTo>
                  <a:lnTo>
                    <a:pt x="6019799" y="309372"/>
                  </a:lnTo>
                  <a:lnTo>
                    <a:pt x="6219444" y="248412"/>
                  </a:lnTo>
                  <a:lnTo>
                    <a:pt x="6420612" y="92964"/>
                  </a:lnTo>
                  <a:lnTo>
                    <a:pt x="6621780" y="140208"/>
                  </a:lnTo>
                  <a:lnTo>
                    <a:pt x="6821424" y="123444"/>
                  </a:lnTo>
                  <a:lnTo>
                    <a:pt x="7022592" y="0"/>
                  </a:lnTo>
                  <a:lnTo>
                    <a:pt x="7223760" y="62484"/>
                  </a:lnTo>
                  <a:lnTo>
                    <a:pt x="7424928" y="185928"/>
                  </a:lnTo>
                </a:path>
              </a:pathLst>
            </a:custGeom>
            <a:ln w="38100">
              <a:solidFill>
                <a:srgbClr val="001F5F"/>
              </a:solidFill>
            </a:ln>
          </p:spPr>
          <p:txBody>
            <a:bodyPr wrap="square" lIns="0" tIns="0" rIns="0" bIns="0" rtlCol="0"/>
            <a:lstStyle/>
            <a:p>
              <a:endParaRPr>
                <a:solidFill>
                  <a:prstClr val="black"/>
                </a:solidFill>
              </a:endParaRPr>
            </a:p>
          </p:txBody>
        </p:sp>
      </p:grpSp>
      <p:sp>
        <p:nvSpPr>
          <p:cNvPr id="7" name="object 7"/>
          <p:cNvSpPr txBox="1"/>
          <p:nvPr/>
        </p:nvSpPr>
        <p:spPr>
          <a:xfrm>
            <a:off x="517651" y="1871598"/>
            <a:ext cx="8242300" cy="1743710"/>
          </a:xfrm>
          <a:prstGeom prst="rect">
            <a:avLst/>
          </a:prstGeom>
        </p:spPr>
        <p:txBody>
          <a:bodyPr vert="horz" wrap="square" lIns="0" tIns="24130" rIns="0" bIns="0" rtlCol="0">
            <a:spAutoFit/>
          </a:bodyPr>
          <a:lstStyle/>
          <a:p>
            <a:pPr marL="2948305" marR="200025" indent="-2879725">
              <a:lnSpc>
                <a:spcPts val="1880"/>
              </a:lnSpc>
              <a:spcBef>
                <a:spcPts val="190"/>
              </a:spcBef>
            </a:pPr>
            <a:r>
              <a:rPr sz="1600" spc="-5" dirty="0">
                <a:solidFill>
                  <a:srgbClr val="FFFFFF"/>
                </a:solidFill>
                <a:latin typeface="Tahoma"/>
                <a:cs typeface="Tahoma"/>
              </a:rPr>
              <a:t>İmalat </a:t>
            </a:r>
            <a:r>
              <a:rPr sz="1600" spc="-10" dirty="0">
                <a:solidFill>
                  <a:srgbClr val="FFFFFF"/>
                </a:solidFill>
                <a:latin typeface="Tahoma"/>
                <a:cs typeface="Tahoma"/>
              </a:rPr>
              <a:t>Sanayi Kapasite </a:t>
            </a:r>
            <a:r>
              <a:rPr sz="1600" spc="-15" dirty="0">
                <a:solidFill>
                  <a:srgbClr val="FFFFFF"/>
                </a:solidFill>
                <a:latin typeface="Tahoma"/>
                <a:cs typeface="Tahoma"/>
              </a:rPr>
              <a:t>Kullanım </a:t>
            </a:r>
            <a:r>
              <a:rPr sz="1600" spc="-10" dirty="0">
                <a:solidFill>
                  <a:srgbClr val="FFFFFF"/>
                </a:solidFill>
                <a:latin typeface="Tahoma"/>
                <a:cs typeface="Tahoma"/>
              </a:rPr>
              <a:t>Oranı (KKO) </a:t>
            </a:r>
            <a:r>
              <a:rPr sz="1600" spc="-5" dirty="0">
                <a:solidFill>
                  <a:srgbClr val="FFFFFF"/>
                </a:solidFill>
                <a:latin typeface="Tahoma"/>
                <a:cs typeface="Tahoma"/>
              </a:rPr>
              <a:t>(mevsim </a:t>
            </a:r>
            <a:r>
              <a:rPr sz="1600" spc="-10" dirty="0">
                <a:solidFill>
                  <a:srgbClr val="FFFFFF"/>
                </a:solidFill>
                <a:latin typeface="Tahoma"/>
                <a:cs typeface="Tahoma"/>
              </a:rPr>
              <a:t>ve takvim etkilerinden </a:t>
            </a:r>
            <a:r>
              <a:rPr sz="1600" spc="-5" dirty="0">
                <a:solidFill>
                  <a:srgbClr val="FFFFFF"/>
                </a:solidFill>
                <a:latin typeface="Tahoma"/>
                <a:cs typeface="Tahoma"/>
              </a:rPr>
              <a:t>arındırılmış)  Ocak 2019 – </a:t>
            </a:r>
            <a:r>
              <a:rPr sz="1600" spc="-10" dirty="0">
                <a:solidFill>
                  <a:srgbClr val="FFFFFF"/>
                </a:solidFill>
                <a:latin typeface="Tahoma"/>
                <a:cs typeface="Tahoma"/>
              </a:rPr>
              <a:t>Şubat</a:t>
            </a:r>
            <a:r>
              <a:rPr sz="1600" spc="40"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a:p>
            <a:pPr>
              <a:spcBef>
                <a:spcPts val="20"/>
              </a:spcBef>
            </a:pPr>
            <a:endParaRPr sz="1550">
              <a:solidFill>
                <a:prstClr val="black"/>
              </a:solidFill>
              <a:latin typeface="Tahoma"/>
              <a:cs typeface="Tahoma"/>
            </a:endParaRPr>
          </a:p>
          <a:p>
            <a:pPr marL="12700"/>
            <a:r>
              <a:rPr sz="1400" spc="-5" dirty="0">
                <a:solidFill>
                  <a:prstClr val="black"/>
                </a:solidFill>
                <a:latin typeface="Arial"/>
                <a:cs typeface="Arial"/>
              </a:rPr>
              <a:t>80</a:t>
            </a:r>
            <a:endParaRPr sz="1400">
              <a:solidFill>
                <a:prstClr val="black"/>
              </a:solidFill>
              <a:latin typeface="Arial"/>
              <a:cs typeface="Arial"/>
            </a:endParaRPr>
          </a:p>
          <a:p>
            <a:pPr marL="7881620">
              <a:spcBef>
                <a:spcPts val="630"/>
              </a:spcBef>
            </a:pPr>
            <a:r>
              <a:rPr sz="1400" b="1" dirty="0">
                <a:solidFill>
                  <a:srgbClr val="001F5F"/>
                </a:solidFill>
                <a:latin typeface="Arial"/>
                <a:cs typeface="Arial"/>
              </a:rPr>
              <a:t>77,2</a:t>
            </a:r>
            <a:endParaRPr sz="1400">
              <a:solidFill>
                <a:prstClr val="black"/>
              </a:solidFill>
              <a:latin typeface="Arial"/>
              <a:cs typeface="Arial"/>
            </a:endParaRPr>
          </a:p>
          <a:p>
            <a:pPr>
              <a:spcBef>
                <a:spcPts val="40"/>
              </a:spcBef>
            </a:pPr>
            <a:endParaRPr>
              <a:solidFill>
                <a:prstClr val="black"/>
              </a:solidFill>
              <a:latin typeface="Arial"/>
              <a:cs typeface="Arial"/>
            </a:endParaRPr>
          </a:p>
          <a:p>
            <a:pPr marL="12700">
              <a:spcBef>
                <a:spcPts val="5"/>
              </a:spcBef>
            </a:pPr>
            <a:r>
              <a:rPr sz="1400" spc="-5" dirty="0">
                <a:solidFill>
                  <a:prstClr val="black"/>
                </a:solidFill>
                <a:latin typeface="Arial"/>
                <a:cs typeface="Arial"/>
              </a:rPr>
              <a:t>75</a:t>
            </a:r>
            <a:endParaRPr sz="1400">
              <a:solidFill>
                <a:prstClr val="black"/>
              </a:solidFill>
              <a:latin typeface="Arial"/>
              <a:cs typeface="Arial"/>
            </a:endParaRPr>
          </a:p>
        </p:txBody>
      </p:sp>
      <p:sp>
        <p:nvSpPr>
          <p:cNvPr id="13" name="object 13"/>
          <p:cNvSpPr txBox="1"/>
          <p:nvPr/>
        </p:nvSpPr>
        <p:spPr>
          <a:xfrm>
            <a:off x="44602" y="6625345"/>
            <a:ext cx="2623820"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TÜİK, </a:t>
            </a:r>
            <a:r>
              <a:rPr sz="1200" spc="-35" dirty="0">
                <a:solidFill>
                  <a:prstClr val="black"/>
                </a:solidFill>
                <a:latin typeface="Arial"/>
                <a:cs typeface="Arial"/>
              </a:rPr>
              <a:t>TEPAV</a:t>
            </a:r>
            <a:r>
              <a:rPr sz="1200" spc="-75"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
        <p:nvSpPr>
          <p:cNvPr id="8" name="object 8"/>
          <p:cNvSpPr txBox="1"/>
          <p:nvPr/>
        </p:nvSpPr>
        <p:spPr>
          <a:xfrm>
            <a:off x="517651" y="5701385"/>
            <a:ext cx="223520" cy="239395"/>
          </a:xfrm>
          <a:prstGeom prst="rect">
            <a:avLst/>
          </a:prstGeom>
        </p:spPr>
        <p:txBody>
          <a:bodyPr vert="horz" wrap="square" lIns="0" tIns="12700" rIns="0" bIns="0" rtlCol="0">
            <a:spAutoFit/>
          </a:bodyPr>
          <a:lstStyle/>
          <a:p>
            <a:pPr marL="12700">
              <a:spcBef>
                <a:spcPts val="100"/>
              </a:spcBef>
            </a:pPr>
            <a:r>
              <a:rPr sz="1400" spc="-5" dirty="0">
                <a:solidFill>
                  <a:prstClr val="black"/>
                </a:solidFill>
                <a:latin typeface="Arial"/>
                <a:cs typeface="Arial"/>
              </a:rPr>
              <a:t>60</a:t>
            </a:r>
            <a:endParaRPr sz="1400">
              <a:solidFill>
                <a:prstClr val="black"/>
              </a:solidFill>
              <a:latin typeface="Arial"/>
              <a:cs typeface="Arial"/>
            </a:endParaRPr>
          </a:p>
        </p:txBody>
      </p:sp>
      <p:sp>
        <p:nvSpPr>
          <p:cNvPr id="9" name="object 9"/>
          <p:cNvSpPr txBox="1"/>
          <p:nvPr/>
        </p:nvSpPr>
        <p:spPr>
          <a:xfrm>
            <a:off x="517651" y="4926329"/>
            <a:ext cx="223520" cy="239395"/>
          </a:xfrm>
          <a:prstGeom prst="rect">
            <a:avLst/>
          </a:prstGeom>
        </p:spPr>
        <p:txBody>
          <a:bodyPr vert="horz" wrap="square" lIns="0" tIns="12700" rIns="0" bIns="0" rtlCol="0">
            <a:spAutoFit/>
          </a:bodyPr>
          <a:lstStyle/>
          <a:p>
            <a:pPr marL="12700">
              <a:spcBef>
                <a:spcPts val="100"/>
              </a:spcBef>
            </a:pPr>
            <a:r>
              <a:rPr sz="1400" spc="-5" dirty="0">
                <a:solidFill>
                  <a:prstClr val="black"/>
                </a:solidFill>
                <a:latin typeface="Arial"/>
                <a:cs typeface="Arial"/>
              </a:rPr>
              <a:t>65</a:t>
            </a:r>
            <a:endParaRPr sz="1400">
              <a:solidFill>
                <a:prstClr val="black"/>
              </a:solidFill>
              <a:latin typeface="Arial"/>
              <a:cs typeface="Arial"/>
            </a:endParaRPr>
          </a:p>
        </p:txBody>
      </p:sp>
      <p:sp>
        <p:nvSpPr>
          <p:cNvPr id="10" name="object 10"/>
          <p:cNvSpPr txBox="1"/>
          <p:nvPr/>
        </p:nvSpPr>
        <p:spPr>
          <a:xfrm>
            <a:off x="517651" y="4150867"/>
            <a:ext cx="223520" cy="239395"/>
          </a:xfrm>
          <a:prstGeom prst="rect">
            <a:avLst/>
          </a:prstGeom>
        </p:spPr>
        <p:txBody>
          <a:bodyPr vert="horz" wrap="square" lIns="0" tIns="12700" rIns="0" bIns="0" rtlCol="0">
            <a:spAutoFit/>
          </a:bodyPr>
          <a:lstStyle/>
          <a:p>
            <a:pPr marL="12700">
              <a:spcBef>
                <a:spcPts val="100"/>
              </a:spcBef>
            </a:pPr>
            <a:r>
              <a:rPr sz="1400" spc="-5" dirty="0">
                <a:solidFill>
                  <a:prstClr val="black"/>
                </a:solidFill>
                <a:latin typeface="Arial"/>
                <a:cs typeface="Arial"/>
              </a:rPr>
              <a:t>70</a:t>
            </a:r>
            <a:endParaRPr sz="1400">
              <a:solidFill>
                <a:prstClr val="black"/>
              </a:solidFill>
              <a:latin typeface="Arial"/>
              <a:cs typeface="Arial"/>
            </a:endParaRPr>
          </a:p>
        </p:txBody>
      </p:sp>
      <p:sp>
        <p:nvSpPr>
          <p:cNvPr id="11" name="object 11"/>
          <p:cNvSpPr txBox="1"/>
          <p:nvPr/>
        </p:nvSpPr>
        <p:spPr>
          <a:xfrm>
            <a:off x="801210" y="5865672"/>
            <a:ext cx="7592695" cy="489584"/>
          </a:xfrm>
          <a:prstGeom prst="rect">
            <a:avLst/>
          </a:prstGeom>
        </p:spPr>
        <p:txBody>
          <a:bodyPr vert="vert270" wrap="square" lIns="0" tIns="0" rIns="0" bIns="0" rtlCol="0">
            <a:spAutoFit/>
          </a:bodyPr>
          <a:lstStyle/>
          <a:p>
            <a:pPr marL="12700"/>
            <a:r>
              <a:rPr sz="1000" spc="-10" dirty="0">
                <a:solidFill>
                  <a:prstClr val="black"/>
                </a:solidFill>
                <a:latin typeface="Arial"/>
                <a:cs typeface="Arial"/>
              </a:rPr>
              <a:t>2019-01</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2019-02</a:t>
            </a:r>
            <a:endParaRPr sz="1000">
              <a:solidFill>
                <a:prstClr val="black"/>
              </a:solidFill>
              <a:latin typeface="Arial"/>
              <a:cs typeface="Arial"/>
            </a:endParaRPr>
          </a:p>
          <a:p>
            <a:pPr marL="12700">
              <a:spcBef>
                <a:spcPts val="390"/>
              </a:spcBef>
            </a:pPr>
            <a:r>
              <a:rPr sz="1000" spc="-10" dirty="0">
                <a:solidFill>
                  <a:prstClr val="black"/>
                </a:solidFill>
                <a:latin typeface="Arial"/>
                <a:cs typeface="Arial"/>
              </a:rPr>
              <a:t>2019-03</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2019-04</a:t>
            </a:r>
            <a:endParaRPr sz="1000">
              <a:solidFill>
                <a:prstClr val="black"/>
              </a:solidFill>
              <a:latin typeface="Arial"/>
              <a:cs typeface="Arial"/>
            </a:endParaRPr>
          </a:p>
          <a:p>
            <a:pPr marL="12700">
              <a:spcBef>
                <a:spcPts val="385"/>
              </a:spcBef>
            </a:pPr>
            <a:r>
              <a:rPr sz="1000" spc="-10" dirty="0">
                <a:solidFill>
                  <a:prstClr val="black"/>
                </a:solidFill>
                <a:latin typeface="Arial"/>
                <a:cs typeface="Arial"/>
              </a:rPr>
              <a:t>2019-05</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2019-06</a:t>
            </a:r>
            <a:endParaRPr sz="1000">
              <a:solidFill>
                <a:prstClr val="black"/>
              </a:solidFill>
              <a:latin typeface="Arial"/>
              <a:cs typeface="Arial"/>
            </a:endParaRPr>
          </a:p>
          <a:p>
            <a:pPr marL="12700">
              <a:spcBef>
                <a:spcPts val="380"/>
              </a:spcBef>
            </a:pPr>
            <a:r>
              <a:rPr sz="1000" spc="-10" dirty="0">
                <a:solidFill>
                  <a:prstClr val="black"/>
                </a:solidFill>
                <a:latin typeface="Arial"/>
                <a:cs typeface="Arial"/>
              </a:rPr>
              <a:t>2019-07</a:t>
            </a:r>
            <a:endParaRPr sz="1000">
              <a:solidFill>
                <a:prstClr val="black"/>
              </a:solidFill>
              <a:latin typeface="Arial"/>
              <a:cs typeface="Arial"/>
            </a:endParaRPr>
          </a:p>
          <a:p>
            <a:pPr marL="12700">
              <a:spcBef>
                <a:spcPts val="385"/>
              </a:spcBef>
            </a:pPr>
            <a:r>
              <a:rPr sz="1000" spc="-10" dirty="0">
                <a:solidFill>
                  <a:prstClr val="black"/>
                </a:solidFill>
                <a:latin typeface="Arial"/>
                <a:cs typeface="Arial"/>
              </a:rPr>
              <a:t>2019-08</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2019-09</a:t>
            </a:r>
            <a:endParaRPr sz="1000">
              <a:solidFill>
                <a:prstClr val="black"/>
              </a:solidFill>
              <a:latin typeface="Arial"/>
              <a:cs typeface="Arial"/>
            </a:endParaRPr>
          </a:p>
          <a:p>
            <a:pPr marL="12700">
              <a:spcBef>
                <a:spcPts val="390"/>
              </a:spcBef>
            </a:pPr>
            <a:r>
              <a:rPr sz="1000" spc="-10" dirty="0">
                <a:solidFill>
                  <a:prstClr val="black"/>
                </a:solidFill>
                <a:latin typeface="Arial"/>
                <a:cs typeface="Arial"/>
              </a:rPr>
              <a:t>2019-10</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2019-11</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2019-12</a:t>
            </a:r>
            <a:endParaRPr sz="1000">
              <a:solidFill>
                <a:prstClr val="black"/>
              </a:solidFill>
              <a:latin typeface="Arial"/>
              <a:cs typeface="Arial"/>
            </a:endParaRPr>
          </a:p>
          <a:p>
            <a:pPr marL="12700">
              <a:spcBef>
                <a:spcPts val="385"/>
              </a:spcBef>
            </a:pPr>
            <a:r>
              <a:rPr sz="1000" spc="-10" dirty="0">
                <a:solidFill>
                  <a:prstClr val="black"/>
                </a:solidFill>
                <a:latin typeface="Arial"/>
                <a:cs typeface="Arial"/>
              </a:rPr>
              <a:t>2020-01</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2020-02</a:t>
            </a:r>
            <a:endParaRPr sz="1000">
              <a:solidFill>
                <a:prstClr val="black"/>
              </a:solidFill>
              <a:latin typeface="Arial"/>
              <a:cs typeface="Arial"/>
            </a:endParaRPr>
          </a:p>
          <a:p>
            <a:pPr marL="12700">
              <a:spcBef>
                <a:spcPts val="390"/>
              </a:spcBef>
            </a:pPr>
            <a:r>
              <a:rPr sz="1000" spc="-10" dirty="0">
                <a:solidFill>
                  <a:prstClr val="black"/>
                </a:solidFill>
                <a:latin typeface="Arial"/>
                <a:cs typeface="Arial"/>
              </a:rPr>
              <a:t>2020-03</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2020-04</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2020-05</a:t>
            </a:r>
            <a:endParaRPr sz="1000">
              <a:solidFill>
                <a:prstClr val="black"/>
              </a:solidFill>
              <a:latin typeface="Arial"/>
              <a:cs typeface="Arial"/>
            </a:endParaRPr>
          </a:p>
          <a:p>
            <a:pPr marL="12700">
              <a:spcBef>
                <a:spcPts val="390"/>
              </a:spcBef>
            </a:pPr>
            <a:r>
              <a:rPr sz="1000" spc="-10" dirty="0">
                <a:solidFill>
                  <a:prstClr val="black"/>
                </a:solidFill>
                <a:latin typeface="Arial"/>
                <a:cs typeface="Arial"/>
              </a:rPr>
              <a:t>2020-06</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2020-07</a:t>
            </a:r>
            <a:endParaRPr sz="1000">
              <a:solidFill>
                <a:prstClr val="black"/>
              </a:solidFill>
              <a:latin typeface="Arial"/>
              <a:cs typeface="Arial"/>
            </a:endParaRPr>
          </a:p>
          <a:p>
            <a:pPr marL="12700">
              <a:spcBef>
                <a:spcPts val="385"/>
              </a:spcBef>
            </a:pPr>
            <a:r>
              <a:rPr sz="1000" spc="-10" dirty="0">
                <a:solidFill>
                  <a:prstClr val="black"/>
                </a:solidFill>
                <a:latin typeface="Arial"/>
                <a:cs typeface="Arial"/>
              </a:rPr>
              <a:t>2020-08</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2020-09</a:t>
            </a:r>
            <a:endParaRPr sz="1000">
              <a:solidFill>
                <a:prstClr val="black"/>
              </a:solidFill>
              <a:latin typeface="Arial"/>
              <a:cs typeface="Arial"/>
            </a:endParaRPr>
          </a:p>
          <a:p>
            <a:pPr marL="12700">
              <a:spcBef>
                <a:spcPts val="390"/>
              </a:spcBef>
            </a:pPr>
            <a:r>
              <a:rPr sz="1000" spc="-10" dirty="0">
                <a:solidFill>
                  <a:prstClr val="black"/>
                </a:solidFill>
                <a:latin typeface="Arial"/>
                <a:cs typeface="Arial"/>
              </a:rPr>
              <a:t>2020-10</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2020-11</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2020-12</a:t>
            </a:r>
            <a:endParaRPr sz="1000">
              <a:solidFill>
                <a:prstClr val="black"/>
              </a:solidFill>
              <a:latin typeface="Arial"/>
              <a:cs typeface="Arial"/>
            </a:endParaRPr>
          </a:p>
          <a:p>
            <a:pPr marL="12700">
              <a:spcBef>
                <a:spcPts val="385"/>
              </a:spcBef>
            </a:pPr>
            <a:r>
              <a:rPr sz="1000" spc="-10" dirty="0">
                <a:solidFill>
                  <a:prstClr val="black"/>
                </a:solidFill>
                <a:latin typeface="Arial"/>
                <a:cs typeface="Arial"/>
              </a:rPr>
              <a:t>2021-01</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2021-02</a:t>
            </a:r>
            <a:endParaRPr sz="1000">
              <a:solidFill>
                <a:prstClr val="black"/>
              </a:solidFill>
              <a:latin typeface="Arial"/>
              <a:cs typeface="Arial"/>
            </a:endParaRPr>
          </a:p>
          <a:p>
            <a:pPr marL="12700">
              <a:spcBef>
                <a:spcPts val="390"/>
              </a:spcBef>
            </a:pPr>
            <a:r>
              <a:rPr sz="1000" spc="-10" dirty="0">
                <a:solidFill>
                  <a:prstClr val="black"/>
                </a:solidFill>
                <a:latin typeface="Arial"/>
                <a:cs typeface="Arial"/>
              </a:rPr>
              <a:t>2021-03</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2021-04</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2021-05</a:t>
            </a:r>
            <a:endParaRPr sz="1000">
              <a:solidFill>
                <a:prstClr val="black"/>
              </a:solidFill>
              <a:latin typeface="Arial"/>
              <a:cs typeface="Arial"/>
            </a:endParaRPr>
          </a:p>
          <a:p>
            <a:pPr marL="12700">
              <a:spcBef>
                <a:spcPts val="390"/>
              </a:spcBef>
            </a:pPr>
            <a:r>
              <a:rPr sz="1000" spc="-10" dirty="0">
                <a:solidFill>
                  <a:prstClr val="black"/>
                </a:solidFill>
                <a:latin typeface="Arial"/>
                <a:cs typeface="Arial"/>
              </a:rPr>
              <a:t>2021-06</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2021-07</a:t>
            </a:r>
            <a:endParaRPr sz="1000">
              <a:solidFill>
                <a:prstClr val="black"/>
              </a:solidFill>
              <a:latin typeface="Arial"/>
              <a:cs typeface="Arial"/>
            </a:endParaRPr>
          </a:p>
          <a:p>
            <a:pPr marL="12700">
              <a:spcBef>
                <a:spcPts val="385"/>
              </a:spcBef>
            </a:pPr>
            <a:r>
              <a:rPr sz="1000" spc="-10" dirty="0">
                <a:solidFill>
                  <a:prstClr val="black"/>
                </a:solidFill>
                <a:latin typeface="Arial"/>
                <a:cs typeface="Arial"/>
              </a:rPr>
              <a:t>2021-08</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2021-09</a:t>
            </a:r>
            <a:endParaRPr sz="1000">
              <a:solidFill>
                <a:prstClr val="black"/>
              </a:solidFill>
              <a:latin typeface="Arial"/>
              <a:cs typeface="Arial"/>
            </a:endParaRPr>
          </a:p>
          <a:p>
            <a:pPr marL="12700">
              <a:spcBef>
                <a:spcPts val="380"/>
              </a:spcBef>
            </a:pPr>
            <a:r>
              <a:rPr sz="1000" spc="-10" dirty="0">
                <a:solidFill>
                  <a:prstClr val="black"/>
                </a:solidFill>
                <a:latin typeface="Arial"/>
                <a:cs typeface="Arial"/>
              </a:rPr>
              <a:t>2021-10</a:t>
            </a:r>
            <a:endParaRPr sz="1000">
              <a:solidFill>
                <a:prstClr val="black"/>
              </a:solidFill>
              <a:latin typeface="Arial"/>
              <a:cs typeface="Arial"/>
            </a:endParaRPr>
          </a:p>
          <a:p>
            <a:pPr marL="12700">
              <a:spcBef>
                <a:spcPts val="385"/>
              </a:spcBef>
            </a:pPr>
            <a:r>
              <a:rPr sz="1000" spc="-10" dirty="0">
                <a:solidFill>
                  <a:prstClr val="black"/>
                </a:solidFill>
                <a:latin typeface="Arial"/>
                <a:cs typeface="Arial"/>
              </a:rPr>
              <a:t>2021-11</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2021-12</a:t>
            </a:r>
            <a:endParaRPr sz="1000">
              <a:solidFill>
                <a:prstClr val="black"/>
              </a:solidFill>
              <a:latin typeface="Arial"/>
              <a:cs typeface="Arial"/>
            </a:endParaRPr>
          </a:p>
          <a:p>
            <a:pPr marL="12700">
              <a:spcBef>
                <a:spcPts val="385"/>
              </a:spcBef>
            </a:pPr>
            <a:r>
              <a:rPr sz="1000" spc="-10" dirty="0">
                <a:solidFill>
                  <a:prstClr val="black"/>
                </a:solidFill>
                <a:latin typeface="Arial"/>
                <a:cs typeface="Arial"/>
              </a:rPr>
              <a:t>2022-01</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2022-02</a:t>
            </a:r>
            <a:endParaRPr sz="1000">
              <a:solidFill>
                <a:prstClr val="black"/>
              </a:solidFill>
              <a:latin typeface="Arial"/>
              <a:cs typeface="Arial"/>
            </a:endParaRPr>
          </a:p>
        </p:txBody>
      </p:sp>
      <p:sp>
        <p:nvSpPr>
          <p:cNvPr id="12" name="object 12"/>
          <p:cNvSpPr txBox="1"/>
          <p:nvPr/>
        </p:nvSpPr>
        <p:spPr>
          <a:xfrm>
            <a:off x="8385809" y="147015"/>
            <a:ext cx="559435"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80" dirty="0">
                <a:solidFill>
                  <a:srgbClr val="CADDEB"/>
                </a:solidFill>
                <a:latin typeface="Tahoma"/>
                <a:cs typeface="Tahoma"/>
              </a:rPr>
              <a:t> </a:t>
            </a:r>
            <a:r>
              <a:rPr sz="1400" dirty="0">
                <a:solidFill>
                  <a:srgbClr val="CADDEB"/>
                </a:solidFill>
                <a:latin typeface="Tahoma"/>
                <a:cs typeface="Tahoma"/>
              </a:rPr>
              <a:t>9</a:t>
            </a:r>
            <a:endParaRPr sz="1400">
              <a:solidFill>
                <a:prstClr val="black"/>
              </a:solidFill>
              <a:latin typeface="Tahoma"/>
              <a:cs typeface="Tahoma"/>
            </a:endParaRPr>
          </a:p>
        </p:txBody>
      </p:sp>
    </p:spTree>
    <p:extLst>
      <p:ext uri="{BB962C8B-B14F-4D97-AF65-F5344CB8AC3E}">
        <p14:creationId xmlns:p14="http://schemas.microsoft.com/office/powerpoint/2010/main" val="991122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747776"/>
            <a:ext cx="8465820" cy="574675"/>
          </a:xfrm>
          <a:prstGeom prst="rect">
            <a:avLst/>
          </a:prstGeom>
        </p:spPr>
        <p:txBody>
          <a:bodyPr vert="horz" wrap="square" lIns="0" tIns="12700" rIns="0" bIns="0" rtlCol="0">
            <a:spAutoFit/>
          </a:bodyPr>
          <a:lstStyle/>
          <a:p>
            <a:pPr marL="12700">
              <a:lnSpc>
                <a:spcPct val="100000"/>
              </a:lnSpc>
              <a:spcBef>
                <a:spcPts val="100"/>
              </a:spcBef>
            </a:pPr>
            <a:r>
              <a:rPr spc="-5" dirty="0"/>
              <a:t>Öncü göstergeler de ılımlı </a:t>
            </a:r>
            <a:r>
              <a:rPr dirty="0"/>
              <a:t>bir </a:t>
            </a:r>
            <a:r>
              <a:rPr spc="-5" dirty="0"/>
              <a:t>büyümeye işaret</a:t>
            </a:r>
            <a:r>
              <a:rPr spc="25" dirty="0"/>
              <a:t> </a:t>
            </a:r>
            <a:r>
              <a:rPr spc="-5" dirty="0"/>
              <a:t>etmektedir.</a:t>
            </a:r>
          </a:p>
          <a:p>
            <a:pPr marL="12700">
              <a:lnSpc>
                <a:spcPct val="100000"/>
              </a:lnSpc>
            </a:pPr>
            <a:r>
              <a:rPr b="0" spc="-5" dirty="0">
                <a:latin typeface="Tahoma"/>
                <a:cs typeface="Tahoma"/>
              </a:rPr>
              <a:t>Ocak ayında elektrik tüketiminin yıllık artışı yaklaşık </a:t>
            </a:r>
            <a:r>
              <a:rPr b="0" dirty="0">
                <a:latin typeface="Tahoma"/>
                <a:cs typeface="Tahoma"/>
              </a:rPr>
              <a:t>3 puan </a:t>
            </a:r>
            <a:r>
              <a:rPr b="0" spc="-5" dirty="0">
                <a:latin typeface="Tahoma"/>
                <a:cs typeface="Tahoma"/>
              </a:rPr>
              <a:t>gerilemiştir. Bileşik</a:t>
            </a:r>
            <a:r>
              <a:rPr b="0" spc="215" dirty="0">
                <a:latin typeface="Tahoma"/>
                <a:cs typeface="Tahoma"/>
              </a:rPr>
              <a:t> </a:t>
            </a:r>
            <a:r>
              <a:rPr b="0" spc="-5" dirty="0">
                <a:latin typeface="Tahoma"/>
                <a:cs typeface="Tahoma"/>
              </a:rPr>
              <a:t>öncü</a:t>
            </a:r>
          </a:p>
        </p:txBody>
      </p:sp>
      <p:sp>
        <p:nvSpPr>
          <p:cNvPr id="3" name="object 3"/>
          <p:cNvSpPr txBox="1"/>
          <p:nvPr/>
        </p:nvSpPr>
        <p:spPr>
          <a:xfrm>
            <a:off x="78739" y="6158585"/>
            <a:ext cx="8840470" cy="665480"/>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Kaynak: </a:t>
            </a:r>
            <a:r>
              <a:rPr sz="1200" dirty="0">
                <a:solidFill>
                  <a:prstClr val="black"/>
                </a:solidFill>
                <a:latin typeface="Arial"/>
                <a:cs typeface="Arial"/>
              </a:rPr>
              <a:t>TÜİK, </a:t>
            </a:r>
            <a:r>
              <a:rPr sz="1200" spc="-35" dirty="0">
                <a:solidFill>
                  <a:prstClr val="black"/>
                </a:solidFill>
                <a:latin typeface="Arial"/>
                <a:cs typeface="Arial"/>
              </a:rPr>
              <a:t>TEPAV</a:t>
            </a:r>
            <a:r>
              <a:rPr sz="1200" spc="-90"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a:p>
            <a:pPr marL="12700" marR="5080">
              <a:lnSpc>
                <a:spcPct val="99000"/>
              </a:lnSpc>
              <a:spcBef>
                <a:spcPts val="35"/>
              </a:spcBef>
            </a:pPr>
            <a:r>
              <a:rPr sz="1000" spc="-5" dirty="0">
                <a:solidFill>
                  <a:prstClr val="black"/>
                </a:solidFill>
                <a:latin typeface="Tahoma"/>
                <a:cs typeface="Tahoma"/>
              </a:rPr>
              <a:t>* MBÖNCÜ-SÜE’yi oluşturan göstergeler: Elektrik üretim miktarı, satış miktarı ile ağırlıklandırılmış </a:t>
            </a:r>
            <a:r>
              <a:rPr sz="1000" spc="-10" dirty="0">
                <a:solidFill>
                  <a:prstClr val="black"/>
                </a:solidFill>
                <a:latin typeface="Tahoma"/>
                <a:cs typeface="Tahoma"/>
              </a:rPr>
              <a:t>hazine </a:t>
            </a:r>
            <a:r>
              <a:rPr sz="1000" spc="-5" dirty="0">
                <a:solidFill>
                  <a:prstClr val="black"/>
                </a:solidFill>
                <a:latin typeface="Tahoma"/>
                <a:cs typeface="Tahoma"/>
              </a:rPr>
              <a:t>ihalesi faiz oranı, ara malları ithalatı, </a:t>
            </a:r>
            <a:r>
              <a:rPr sz="1000" spc="-10" dirty="0">
                <a:solidFill>
                  <a:prstClr val="black"/>
                </a:solidFill>
                <a:latin typeface="Tahoma"/>
                <a:cs typeface="Tahoma"/>
              </a:rPr>
              <a:t>TCMB </a:t>
            </a:r>
            <a:r>
              <a:rPr sz="1000" spc="-5" dirty="0">
                <a:solidFill>
                  <a:prstClr val="black"/>
                </a:solidFill>
                <a:latin typeface="Tahoma"/>
                <a:cs typeface="Tahoma"/>
              </a:rPr>
              <a:t>İktisadi  </a:t>
            </a:r>
            <a:r>
              <a:rPr sz="1000" spc="-10" dirty="0">
                <a:solidFill>
                  <a:prstClr val="black"/>
                </a:solidFill>
                <a:latin typeface="Tahoma"/>
                <a:cs typeface="Tahoma"/>
              </a:rPr>
              <a:t>Yönelim </a:t>
            </a:r>
            <a:r>
              <a:rPr sz="1000" spc="-5" dirty="0">
                <a:solidFill>
                  <a:prstClr val="black"/>
                </a:solidFill>
                <a:latin typeface="Tahoma"/>
                <a:cs typeface="Tahoma"/>
              </a:rPr>
              <a:t>Anketi - mamul mal stok miktarı ile ilgili </a:t>
            </a:r>
            <a:r>
              <a:rPr sz="1000" spc="-10" dirty="0">
                <a:solidFill>
                  <a:prstClr val="black"/>
                </a:solidFill>
                <a:latin typeface="Tahoma"/>
                <a:cs typeface="Tahoma"/>
              </a:rPr>
              <a:t>soru, </a:t>
            </a:r>
            <a:r>
              <a:rPr sz="1000" spc="-5" dirty="0">
                <a:solidFill>
                  <a:prstClr val="black"/>
                </a:solidFill>
                <a:latin typeface="Tahoma"/>
                <a:cs typeface="Tahoma"/>
              </a:rPr>
              <a:t>toplam istihdam miktarı ile ilgili </a:t>
            </a:r>
            <a:r>
              <a:rPr sz="1000" spc="-10" dirty="0">
                <a:solidFill>
                  <a:prstClr val="black"/>
                </a:solidFill>
                <a:latin typeface="Tahoma"/>
                <a:cs typeface="Tahoma"/>
              </a:rPr>
              <a:t>soru, </a:t>
            </a:r>
            <a:r>
              <a:rPr sz="1000" spc="-5" dirty="0">
                <a:solidFill>
                  <a:prstClr val="black"/>
                </a:solidFill>
                <a:latin typeface="Tahoma"/>
                <a:cs typeface="Tahoma"/>
              </a:rPr>
              <a:t>iç piyasadan alınan yeni siparişlerin miktarı ile ilgili </a:t>
            </a:r>
            <a:r>
              <a:rPr sz="1000" spc="-10" dirty="0">
                <a:solidFill>
                  <a:prstClr val="black"/>
                </a:solidFill>
                <a:latin typeface="Tahoma"/>
                <a:cs typeface="Tahoma"/>
              </a:rPr>
              <a:t>soru </a:t>
            </a:r>
            <a:r>
              <a:rPr sz="1000" spc="-5" dirty="0">
                <a:solidFill>
                  <a:prstClr val="black"/>
                </a:solidFill>
                <a:latin typeface="Tahoma"/>
                <a:cs typeface="Tahoma"/>
              </a:rPr>
              <a:t>ve ihracat  piyasalarından alınan yeni </a:t>
            </a:r>
            <a:r>
              <a:rPr sz="1000" spc="-10" dirty="0">
                <a:solidFill>
                  <a:prstClr val="black"/>
                </a:solidFill>
                <a:latin typeface="Tahoma"/>
                <a:cs typeface="Tahoma"/>
              </a:rPr>
              <a:t>sipariş </a:t>
            </a:r>
            <a:r>
              <a:rPr sz="1000" spc="-5" dirty="0">
                <a:solidFill>
                  <a:prstClr val="black"/>
                </a:solidFill>
                <a:latin typeface="Tahoma"/>
                <a:cs typeface="Tahoma"/>
              </a:rPr>
              <a:t>miktarı ile ilgili</a:t>
            </a:r>
            <a:r>
              <a:rPr sz="1000" spc="25" dirty="0">
                <a:solidFill>
                  <a:prstClr val="black"/>
                </a:solidFill>
                <a:latin typeface="Tahoma"/>
                <a:cs typeface="Tahoma"/>
              </a:rPr>
              <a:t> </a:t>
            </a:r>
            <a:r>
              <a:rPr sz="1000" spc="-10" dirty="0">
                <a:solidFill>
                  <a:prstClr val="black"/>
                </a:solidFill>
                <a:latin typeface="Tahoma"/>
                <a:cs typeface="Tahoma"/>
              </a:rPr>
              <a:t>soru</a:t>
            </a:r>
            <a:endParaRPr sz="1000">
              <a:solidFill>
                <a:prstClr val="black"/>
              </a:solidFill>
              <a:latin typeface="Tahoma"/>
              <a:cs typeface="Tahoma"/>
            </a:endParaRPr>
          </a:p>
        </p:txBody>
      </p:sp>
      <p:sp>
        <p:nvSpPr>
          <p:cNvPr id="4" name="object 4"/>
          <p:cNvSpPr/>
          <p:nvPr/>
        </p:nvSpPr>
        <p:spPr>
          <a:xfrm>
            <a:off x="0" y="1722120"/>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a:solidFill>
                <a:prstClr val="black"/>
              </a:solidFill>
            </a:endParaRPr>
          </a:p>
        </p:txBody>
      </p:sp>
      <p:sp>
        <p:nvSpPr>
          <p:cNvPr id="5" name="object 5"/>
          <p:cNvSpPr txBox="1"/>
          <p:nvPr/>
        </p:nvSpPr>
        <p:spPr>
          <a:xfrm>
            <a:off x="78739" y="1296670"/>
            <a:ext cx="6503034" cy="724535"/>
          </a:xfrm>
          <a:prstGeom prst="rect">
            <a:avLst/>
          </a:prstGeom>
        </p:spPr>
        <p:txBody>
          <a:bodyPr vert="horz" wrap="square" lIns="0" tIns="12700" rIns="0" bIns="0" rtlCol="0">
            <a:spAutoFit/>
          </a:bodyPr>
          <a:lstStyle/>
          <a:p>
            <a:pPr marL="12700">
              <a:spcBef>
                <a:spcPts val="100"/>
              </a:spcBef>
            </a:pPr>
            <a:r>
              <a:rPr dirty="0">
                <a:solidFill>
                  <a:srgbClr val="1F308D"/>
                </a:solidFill>
                <a:latin typeface="Tahoma"/>
                <a:cs typeface="Tahoma"/>
              </a:rPr>
              <a:t>gösterge ise </a:t>
            </a:r>
            <a:r>
              <a:rPr spc="-5" dirty="0">
                <a:solidFill>
                  <a:srgbClr val="1F308D"/>
                </a:solidFill>
                <a:latin typeface="Tahoma"/>
                <a:cs typeface="Tahoma"/>
              </a:rPr>
              <a:t>istikrarlı bir seyir</a:t>
            </a:r>
            <a:r>
              <a:rPr spc="30" dirty="0">
                <a:solidFill>
                  <a:srgbClr val="1F308D"/>
                </a:solidFill>
                <a:latin typeface="Tahoma"/>
                <a:cs typeface="Tahoma"/>
              </a:rPr>
              <a:t> </a:t>
            </a:r>
            <a:r>
              <a:rPr dirty="0">
                <a:solidFill>
                  <a:srgbClr val="1F308D"/>
                </a:solidFill>
                <a:latin typeface="Tahoma"/>
                <a:cs typeface="Tahoma"/>
              </a:rPr>
              <a:t>izlemektedir.</a:t>
            </a:r>
            <a:endParaRPr>
              <a:solidFill>
                <a:prstClr val="black"/>
              </a:solidFill>
              <a:latin typeface="Tahoma"/>
              <a:cs typeface="Tahoma"/>
            </a:endParaRPr>
          </a:p>
          <a:p>
            <a:pPr marL="2499360">
              <a:spcBef>
                <a:spcPts val="1420"/>
              </a:spcBef>
            </a:pPr>
            <a:r>
              <a:rPr sz="1600" spc="-10" dirty="0">
                <a:solidFill>
                  <a:srgbClr val="FFFFFF"/>
                </a:solidFill>
                <a:latin typeface="Arial"/>
                <a:cs typeface="Arial"/>
              </a:rPr>
              <a:t>Öncü </a:t>
            </a:r>
            <a:r>
              <a:rPr sz="1600" spc="-5" dirty="0">
                <a:solidFill>
                  <a:srgbClr val="FFFFFF"/>
                </a:solidFill>
                <a:latin typeface="Arial"/>
                <a:cs typeface="Arial"/>
              </a:rPr>
              <a:t>Göstergeler </a:t>
            </a:r>
            <a:r>
              <a:rPr sz="1600" spc="-10" dirty="0">
                <a:solidFill>
                  <a:srgbClr val="FFFFFF"/>
                </a:solidFill>
                <a:latin typeface="Arial"/>
                <a:cs typeface="Arial"/>
              </a:rPr>
              <a:t>(Ocak 2019 </a:t>
            </a:r>
            <a:r>
              <a:rPr sz="1600" spc="-5" dirty="0">
                <a:solidFill>
                  <a:srgbClr val="FFFFFF"/>
                </a:solidFill>
                <a:latin typeface="Arial"/>
                <a:cs typeface="Arial"/>
              </a:rPr>
              <a:t>– Ocak</a:t>
            </a:r>
            <a:r>
              <a:rPr sz="1600" spc="114" dirty="0">
                <a:solidFill>
                  <a:srgbClr val="FFFFFF"/>
                </a:solidFill>
                <a:latin typeface="Arial"/>
                <a:cs typeface="Arial"/>
              </a:rPr>
              <a:t> </a:t>
            </a:r>
            <a:r>
              <a:rPr sz="1600" spc="-5" dirty="0">
                <a:solidFill>
                  <a:srgbClr val="FFFFFF"/>
                </a:solidFill>
                <a:latin typeface="Arial"/>
                <a:cs typeface="Arial"/>
              </a:rPr>
              <a:t>2021)</a:t>
            </a:r>
            <a:endParaRPr sz="1600">
              <a:solidFill>
                <a:prstClr val="black"/>
              </a:solidFill>
              <a:latin typeface="Arial"/>
              <a:cs typeface="Arial"/>
            </a:endParaRPr>
          </a:p>
        </p:txBody>
      </p:sp>
      <p:grpSp>
        <p:nvGrpSpPr>
          <p:cNvPr id="6" name="object 6"/>
          <p:cNvGrpSpPr/>
          <p:nvPr/>
        </p:nvGrpSpPr>
        <p:grpSpPr>
          <a:xfrm>
            <a:off x="579119" y="2500883"/>
            <a:ext cx="3607435" cy="2560320"/>
            <a:chOff x="579119" y="2500883"/>
            <a:chExt cx="3607435" cy="2560320"/>
          </a:xfrm>
        </p:grpSpPr>
        <p:sp>
          <p:nvSpPr>
            <p:cNvPr id="7" name="object 7"/>
            <p:cNvSpPr/>
            <p:nvPr/>
          </p:nvSpPr>
          <p:spPr>
            <a:xfrm>
              <a:off x="579119" y="2505455"/>
              <a:ext cx="3587750" cy="2551430"/>
            </a:xfrm>
            <a:custGeom>
              <a:avLst/>
              <a:gdLst/>
              <a:ahLst/>
              <a:cxnLst/>
              <a:rect l="l" t="t" r="r" b="b"/>
              <a:pathLst>
                <a:path w="3587750" h="2551429">
                  <a:moveTo>
                    <a:pt x="51815" y="2551176"/>
                  </a:moveTo>
                  <a:lnTo>
                    <a:pt x="51815" y="0"/>
                  </a:lnTo>
                </a:path>
                <a:path w="3587750" h="2551429">
                  <a:moveTo>
                    <a:pt x="0" y="2551176"/>
                  </a:moveTo>
                  <a:lnTo>
                    <a:pt x="51815" y="2551176"/>
                  </a:lnTo>
                </a:path>
                <a:path w="3587750" h="2551429">
                  <a:moveTo>
                    <a:pt x="0" y="2319528"/>
                  </a:moveTo>
                  <a:lnTo>
                    <a:pt x="51815" y="2319528"/>
                  </a:lnTo>
                </a:path>
                <a:path w="3587750" h="2551429">
                  <a:moveTo>
                    <a:pt x="0" y="2086356"/>
                  </a:moveTo>
                  <a:lnTo>
                    <a:pt x="51815" y="2086356"/>
                  </a:lnTo>
                </a:path>
                <a:path w="3587750" h="2551429">
                  <a:moveTo>
                    <a:pt x="0" y="1854708"/>
                  </a:moveTo>
                  <a:lnTo>
                    <a:pt x="51815" y="1854708"/>
                  </a:lnTo>
                </a:path>
                <a:path w="3587750" h="2551429">
                  <a:moveTo>
                    <a:pt x="0" y="1623060"/>
                  </a:moveTo>
                  <a:lnTo>
                    <a:pt x="51815" y="1623060"/>
                  </a:lnTo>
                </a:path>
                <a:path w="3587750" h="2551429">
                  <a:moveTo>
                    <a:pt x="0" y="1391412"/>
                  </a:moveTo>
                  <a:lnTo>
                    <a:pt x="51815" y="1391412"/>
                  </a:lnTo>
                </a:path>
                <a:path w="3587750" h="2551429">
                  <a:moveTo>
                    <a:pt x="0" y="1159764"/>
                  </a:moveTo>
                  <a:lnTo>
                    <a:pt x="51815" y="1159764"/>
                  </a:lnTo>
                </a:path>
                <a:path w="3587750" h="2551429">
                  <a:moveTo>
                    <a:pt x="0" y="926592"/>
                  </a:moveTo>
                  <a:lnTo>
                    <a:pt x="51815" y="926592"/>
                  </a:lnTo>
                </a:path>
                <a:path w="3587750" h="2551429">
                  <a:moveTo>
                    <a:pt x="0" y="694944"/>
                  </a:moveTo>
                  <a:lnTo>
                    <a:pt x="51815" y="694944"/>
                  </a:lnTo>
                </a:path>
                <a:path w="3587750" h="2551429">
                  <a:moveTo>
                    <a:pt x="0" y="463296"/>
                  </a:moveTo>
                  <a:lnTo>
                    <a:pt x="51815" y="463296"/>
                  </a:lnTo>
                </a:path>
                <a:path w="3587750" h="2551429">
                  <a:moveTo>
                    <a:pt x="0" y="231648"/>
                  </a:moveTo>
                  <a:lnTo>
                    <a:pt x="51815" y="231648"/>
                  </a:lnTo>
                </a:path>
                <a:path w="3587750" h="2551429">
                  <a:moveTo>
                    <a:pt x="0" y="0"/>
                  </a:moveTo>
                  <a:lnTo>
                    <a:pt x="51815" y="0"/>
                  </a:lnTo>
                </a:path>
                <a:path w="3587750" h="2551429">
                  <a:moveTo>
                    <a:pt x="51815" y="1623060"/>
                  </a:moveTo>
                  <a:lnTo>
                    <a:pt x="3587495" y="1623060"/>
                  </a:lnTo>
                </a:path>
              </a:pathLst>
            </a:custGeom>
            <a:ln w="9144">
              <a:solidFill>
                <a:srgbClr val="000000"/>
              </a:solidFill>
            </a:ln>
          </p:spPr>
          <p:txBody>
            <a:bodyPr wrap="square" lIns="0" tIns="0" rIns="0" bIns="0" rtlCol="0"/>
            <a:lstStyle/>
            <a:p>
              <a:endParaRPr>
                <a:solidFill>
                  <a:prstClr val="black"/>
                </a:solidFill>
              </a:endParaRPr>
            </a:p>
          </p:txBody>
        </p:sp>
        <p:sp>
          <p:nvSpPr>
            <p:cNvPr id="8" name="object 8"/>
            <p:cNvSpPr/>
            <p:nvPr/>
          </p:nvSpPr>
          <p:spPr>
            <a:xfrm>
              <a:off x="630173" y="2559557"/>
              <a:ext cx="3537585" cy="2345690"/>
            </a:xfrm>
            <a:custGeom>
              <a:avLst/>
              <a:gdLst/>
              <a:ahLst/>
              <a:cxnLst/>
              <a:rect l="l" t="t" r="r" b="b"/>
              <a:pathLst>
                <a:path w="3537585" h="2345690">
                  <a:moveTo>
                    <a:pt x="0" y="1668779"/>
                  </a:moveTo>
                  <a:lnTo>
                    <a:pt x="99060" y="1612391"/>
                  </a:lnTo>
                  <a:lnTo>
                    <a:pt x="196595" y="1636775"/>
                  </a:lnTo>
                  <a:lnTo>
                    <a:pt x="294132" y="1604771"/>
                  </a:lnTo>
                  <a:lnTo>
                    <a:pt x="393192" y="1490471"/>
                  </a:lnTo>
                  <a:lnTo>
                    <a:pt x="490728" y="1563623"/>
                  </a:lnTo>
                  <a:lnTo>
                    <a:pt x="589788" y="1714499"/>
                  </a:lnTo>
                  <a:lnTo>
                    <a:pt x="687324" y="1606295"/>
                  </a:lnTo>
                  <a:lnTo>
                    <a:pt x="786384" y="1584959"/>
                  </a:lnTo>
                  <a:lnTo>
                    <a:pt x="883919" y="1523999"/>
                  </a:lnTo>
                  <a:lnTo>
                    <a:pt x="982980" y="1618487"/>
                  </a:lnTo>
                  <a:lnTo>
                    <a:pt x="1080515" y="1501139"/>
                  </a:lnTo>
                  <a:lnTo>
                    <a:pt x="1179576" y="1421891"/>
                  </a:lnTo>
                  <a:lnTo>
                    <a:pt x="1277112" y="1415795"/>
                  </a:lnTo>
                  <a:lnTo>
                    <a:pt x="1376171" y="1578864"/>
                  </a:lnTo>
                  <a:lnTo>
                    <a:pt x="1473708" y="2282952"/>
                  </a:lnTo>
                  <a:lnTo>
                    <a:pt x="1572768" y="2345435"/>
                  </a:lnTo>
                  <a:lnTo>
                    <a:pt x="1670303" y="1671827"/>
                  </a:lnTo>
                  <a:lnTo>
                    <a:pt x="1767839" y="1592579"/>
                  </a:lnTo>
                  <a:lnTo>
                    <a:pt x="1866900" y="1405127"/>
                  </a:lnTo>
                  <a:lnTo>
                    <a:pt x="1964436" y="1179575"/>
                  </a:lnTo>
                  <a:lnTo>
                    <a:pt x="2063495" y="1338071"/>
                  </a:lnTo>
                  <a:lnTo>
                    <a:pt x="2161032" y="1304543"/>
                  </a:lnTo>
                  <a:lnTo>
                    <a:pt x="2260092" y="1432559"/>
                  </a:lnTo>
                  <a:lnTo>
                    <a:pt x="2357628" y="1472183"/>
                  </a:lnTo>
                  <a:lnTo>
                    <a:pt x="2456688" y="1406652"/>
                  </a:lnTo>
                  <a:lnTo>
                    <a:pt x="2554224" y="838200"/>
                  </a:lnTo>
                  <a:lnTo>
                    <a:pt x="2653284" y="0"/>
                  </a:lnTo>
                  <a:lnTo>
                    <a:pt x="2750820" y="320039"/>
                  </a:lnTo>
                  <a:lnTo>
                    <a:pt x="2849879" y="734567"/>
                  </a:lnTo>
                  <a:lnTo>
                    <a:pt x="2947416" y="1025651"/>
                  </a:lnTo>
                  <a:lnTo>
                    <a:pt x="3046476" y="737615"/>
                  </a:lnTo>
                  <a:lnTo>
                    <a:pt x="3144012" y="1344167"/>
                  </a:lnTo>
                  <a:lnTo>
                    <a:pt x="3241548" y="1173479"/>
                  </a:lnTo>
                  <a:lnTo>
                    <a:pt x="3340608" y="1181099"/>
                  </a:lnTo>
                  <a:lnTo>
                    <a:pt x="3438143" y="1117091"/>
                  </a:lnTo>
                  <a:lnTo>
                    <a:pt x="3537204" y="1240535"/>
                  </a:lnTo>
                </a:path>
              </a:pathLst>
            </a:custGeom>
            <a:ln w="38100">
              <a:solidFill>
                <a:srgbClr val="001F5F"/>
              </a:solidFill>
            </a:ln>
          </p:spPr>
          <p:txBody>
            <a:bodyPr wrap="square" lIns="0" tIns="0" rIns="0" bIns="0" rtlCol="0"/>
            <a:lstStyle/>
            <a:p>
              <a:endParaRPr>
                <a:solidFill>
                  <a:prstClr val="black"/>
                </a:solidFill>
              </a:endParaRPr>
            </a:p>
          </p:txBody>
        </p:sp>
      </p:grpSp>
      <p:sp>
        <p:nvSpPr>
          <p:cNvPr id="9" name="object 9"/>
          <p:cNvSpPr txBox="1"/>
          <p:nvPr/>
        </p:nvSpPr>
        <p:spPr>
          <a:xfrm>
            <a:off x="253085" y="2343911"/>
            <a:ext cx="248920" cy="2809240"/>
          </a:xfrm>
          <a:prstGeom prst="rect">
            <a:avLst/>
          </a:prstGeom>
        </p:spPr>
        <p:txBody>
          <a:bodyPr vert="horz" wrap="square" lIns="0" tIns="61594" rIns="0" bIns="0" rtlCol="0">
            <a:spAutoFit/>
          </a:bodyPr>
          <a:lstStyle/>
          <a:p>
            <a:pPr marL="67945">
              <a:spcBef>
                <a:spcPts val="484"/>
              </a:spcBef>
            </a:pPr>
            <a:r>
              <a:rPr sz="1200" dirty="0">
                <a:solidFill>
                  <a:prstClr val="black"/>
                </a:solidFill>
                <a:latin typeface="Tahoma"/>
                <a:cs typeface="Tahoma"/>
              </a:rPr>
              <a:t>35</a:t>
            </a:r>
            <a:endParaRPr sz="1200">
              <a:solidFill>
                <a:prstClr val="black"/>
              </a:solidFill>
              <a:latin typeface="Tahoma"/>
              <a:cs typeface="Tahoma"/>
            </a:endParaRPr>
          </a:p>
          <a:p>
            <a:pPr marL="67945">
              <a:spcBef>
                <a:spcPts val="390"/>
              </a:spcBef>
            </a:pPr>
            <a:r>
              <a:rPr sz="1200" dirty="0">
                <a:solidFill>
                  <a:prstClr val="black"/>
                </a:solidFill>
                <a:latin typeface="Tahoma"/>
                <a:cs typeface="Tahoma"/>
              </a:rPr>
              <a:t>30</a:t>
            </a:r>
            <a:endParaRPr sz="1200">
              <a:solidFill>
                <a:prstClr val="black"/>
              </a:solidFill>
              <a:latin typeface="Tahoma"/>
              <a:cs typeface="Tahoma"/>
            </a:endParaRPr>
          </a:p>
          <a:p>
            <a:pPr marL="67945">
              <a:spcBef>
                <a:spcPts val="385"/>
              </a:spcBef>
            </a:pPr>
            <a:r>
              <a:rPr sz="1200" dirty="0">
                <a:solidFill>
                  <a:prstClr val="black"/>
                </a:solidFill>
                <a:latin typeface="Tahoma"/>
                <a:cs typeface="Tahoma"/>
              </a:rPr>
              <a:t>25</a:t>
            </a:r>
            <a:endParaRPr sz="1200">
              <a:solidFill>
                <a:prstClr val="black"/>
              </a:solidFill>
              <a:latin typeface="Tahoma"/>
              <a:cs typeface="Tahoma"/>
            </a:endParaRPr>
          </a:p>
          <a:p>
            <a:pPr marL="67945">
              <a:spcBef>
                <a:spcPts val="385"/>
              </a:spcBef>
            </a:pPr>
            <a:r>
              <a:rPr sz="1200" dirty="0">
                <a:solidFill>
                  <a:prstClr val="black"/>
                </a:solidFill>
                <a:latin typeface="Tahoma"/>
                <a:cs typeface="Tahoma"/>
              </a:rPr>
              <a:t>20</a:t>
            </a:r>
            <a:endParaRPr sz="1200">
              <a:solidFill>
                <a:prstClr val="black"/>
              </a:solidFill>
              <a:latin typeface="Tahoma"/>
              <a:cs typeface="Tahoma"/>
            </a:endParaRPr>
          </a:p>
          <a:p>
            <a:pPr marL="67945">
              <a:spcBef>
                <a:spcPts val="385"/>
              </a:spcBef>
            </a:pPr>
            <a:r>
              <a:rPr sz="1200" dirty="0">
                <a:solidFill>
                  <a:prstClr val="black"/>
                </a:solidFill>
                <a:latin typeface="Tahoma"/>
                <a:cs typeface="Tahoma"/>
              </a:rPr>
              <a:t>15</a:t>
            </a:r>
            <a:endParaRPr sz="1200">
              <a:solidFill>
                <a:prstClr val="black"/>
              </a:solidFill>
              <a:latin typeface="Tahoma"/>
              <a:cs typeface="Tahoma"/>
            </a:endParaRPr>
          </a:p>
          <a:p>
            <a:pPr marL="67945">
              <a:spcBef>
                <a:spcPts val="390"/>
              </a:spcBef>
            </a:pPr>
            <a:r>
              <a:rPr sz="1200" dirty="0">
                <a:solidFill>
                  <a:prstClr val="black"/>
                </a:solidFill>
                <a:latin typeface="Tahoma"/>
                <a:cs typeface="Tahoma"/>
              </a:rPr>
              <a:t>10</a:t>
            </a:r>
            <a:endParaRPr sz="1200">
              <a:solidFill>
                <a:prstClr val="black"/>
              </a:solidFill>
              <a:latin typeface="Tahoma"/>
              <a:cs typeface="Tahoma"/>
            </a:endParaRPr>
          </a:p>
          <a:p>
            <a:pPr marL="151130">
              <a:spcBef>
                <a:spcPts val="385"/>
              </a:spcBef>
            </a:pPr>
            <a:r>
              <a:rPr sz="1200" dirty="0">
                <a:solidFill>
                  <a:prstClr val="black"/>
                </a:solidFill>
                <a:latin typeface="Tahoma"/>
                <a:cs typeface="Tahoma"/>
              </a:rPr>
              <a:t>5</a:t>
            </a:r>
            <a:endParaRPr sz="1200">
              <a:solidFill>
                <a:prstClr val="black"/>
              </a:solidFill>
              <a:latin typeface="Tahoma"/>
              <a:cs typeface="Tahoma"/>
            </a:endParaRPr>
          </a:p>
          <a:p>
            <a:pPr marL="151130">
              <a:spcBef>
                <a:spcPts val="385"/>
              </a:spcBef>
            </a:pPr>
            <a:r>
              <a:rPr sz="1200" dirty="0">
                <a:solidFill>
                  <a:prstClr val="black"/>
                </a:solidFill>
                <a:latin typeface="Tahoma"/>
                <a:cs typeface="Tahoma"/>
              </a:rPr>
              <a:t>0</a:t>
            </a:r>
            <a:endParaRPr sz="1200">
              <a:solidFill>
                <a:prstClr val="black"/>
              </a:solidFill>
              <a:latin typeface="Tahoma"/>
              <a:cs typeface="Tahoma"/>
            </a:endParaRPr>
          </a:p>
          <a:p>
            <a:pPr marL="95885">
              <a:spcBef>
                <a:spcPts val="390"/>
              </a:spcBef>
            </a:pPr>
            <a:r>
              <a:rPr sz="1200" spc="-5" dirty="0">
                <a:solidFill>
                  <a:prstClr val="black"/>
                </a:solidFill>
                <a:latin typeface="Tahoma"/>
                <a:cs typeface="Tahoma"/>
              </a:rPr>
              <a:t>-5</a:t>
            </a:r>
            <a:endParaRPr sz="1200">
              <a:solidFill>
                <a:prstClr val="black"/>
              </a:solidFill>
              <a:latin typeface="Tahoma"/>
              <a:cs typeface="Tahoma"/>
            </a:endParaRPr>
          </a:p>
          <a:p>
            <a:pPr marL="12700">
              <a:spcBef>
                <a:spcPts val="385"/>
              </a:spcBef>
            </a:pPr>
            <a:r>
              <a:rPr sz="1200" spc="-5" dirty="0">
                <a:solidFill>
                  <a:prstClr val="black"/>
                </a:solidFill>
                <a:latin typeface="Tahoma"/>
                <a:cs typeface="Tahoma"/>
              </a:rPr>
              <a:t>-</a:t>
            </a:r>
            <a:r>
              <a:rPr sz="1200" dirty="0">
                <a:solidFill>
                  <a:prstClr val="black"/>
                </a:solidFill>
                <a:latin typeface="Tahoma"/>
                <a:cs typeface="Tahoma"/>
              </a:rPr>
              <a:t>10</a:t>
            </a:r>
            <a:endParaRPr sz="1200">
              <a:solidFill>
                <a:prstClr val="black"/>
              </a:solidFill>
              <a:latin typeface="Tahoma"/>
              <a:cs typeface="Tahoma"/>
            </a:endParaRPr>
          </a:p>
          <a:p>
            <a:pPr marL="12700">
              <a:spcBef>
                <a:spcPts val="390"/>
              </a:spcBef>
            </a:pPr>
            <a:r>
              <a:rPr sz="1200" spc="-5" dirty="0">
                <a:solidFill>
                  <a:prstClr val="black"/>
                </a:solidFill>
                <a:latin typeface="Tahoma"/>
                <a:cs typeface="Tahoma"/>
              </a:rPr>
              <a:t>-</a:t>
            </a:r>
            <a:r>
              <a:rPr sz="1200" dirty="0">
                <a:solidFill>
                  <a:prstClr val="black"/>
                </a:solidFill>
                <a:latin typeface="Tahoma"/>
                <a:cs typeface="Tahoma"/>
              </a:rPr>
              <a:t>15</a:t>
            </a:r>
            <a:endParaRPr sz="1200">
              <a:solidFill>
                <a:prstClr val="black"/>
              </a:solidFill>
              <a:latin typeface="Tahoma"/>
              <a:cs typeface="Tahoma"/>
            </a:endParaRPr>
          </a:p>
          <a:p>
            <a:pPr marL="12700">
              <a:spcBef>
                <a:spcPts val="385"/>
              </a:spcBef>
            </a:pPr>
            <a:r>
              <a:rPr sz="1200" spc="-5" dirty="0">
                <a:solidFill>
                  <a:prstClr val="black"/>
                </a:solidFill>
                <a:latin typeface="Tahoma"/>
                <a:cs typeface="Tahoma"/>
              </a:rPr>
              <a:t>-</a:t>
            </a:r>
            <a:r>
              <a:rPr sz="1200" dirty="0">
                <a:solidFill>
                  <a:prstClr val="black"/>
                </a:solidFill>
                <a:latin typeface="Tahoma"/>
                <a:cs typeface="Tahoma"/>
              </a:rPr>
              <a:t>20</a:t>
            </a:r>
            <a:endParaRPr sz="1200">
              <a:solidFill>
                <a:prstClr val="black"/>
              </a:solidFill>
              <a:latin typeface="Tahoma"/>
              <a:cs typeface="Tahoma"/>
            </a:endParaRPr>
          </a:p>
        </p:txBody>
      </p:sp>
      <p:sp>
        <p:nvSpPr>
          <p:cNvPr id="10" name="object 10"/>
          <p:cNvSpPr txBox="1"/>
          <p:nvPr/>
        </p:nvSpPr>
        <p:spPr>
          <a:xfrm>
            <a:off x="525502" y="5096002"/>
            <a:ext cx="3747135" cy="58102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2019-01</a:t>
            </a:r>
            <a:endParaRPr sz="1200">
              <a:solidFill>
                <a:prstClr val="black"/>
              </a:solidFill>
              <a:latin typeface="Tahoma"/>
              <a:cs typeface="Tahoma"/>
            </a:endParaRPr>
          </a:p>
          <a:p>
            <a:pPr marL="12700">
              <a:spcBef>
                <a:spcPts val="110"/>
              </a:spcBef>
            </a:pPr>
            <a:r>
              <a:rPr sz="1200" spc="-5" dirty="0">
                <a:solidFill>
                  <a:prstClr val="black"/>
                </a:solidFill>
                <a:latin typeface="Tahoma"/>
                <a:cs typeface="Tahoma"/>
              </a:rPr>
              <a:t>2019-03</a:t>
            </a:r>
            <a:endParaRPr sz="1200">
              <a:solidFill>
                <a:prstClr val="black"/>
              </a:solidFill>
              <a:latin typeface="Tahoma"/>
              <a:cs typeface="Tahoma"/>
            </a:endParaRPr>
          </a:p>
          <a:p>
            <a:pPr marL="12700">
              <a:spcBef>
                <a:spcPts val="110"/>
              </a:spcBef>
            </a:pPr>
            <a:r>
              <a:rPr sz="1200" spc="-5" dirty="0">
                <a:solidFill>
                  <a:prstClr val="black"/>
                </a:solidFill>
                <a:latin typeface="Tahoma"/>
                <a:cs typeface="Tahoma"/>
              </a:rPr>
              <a:t>2019-05</a:t>
            </a:r>
            <a:endParaRPr sz="1200">
              <a:solidFill>
                <a:prstClr val="black"/>
              </a:solidFill>
              <a:latin typeface="Tahoma"/>
              <a:cs typeface="Tahoma"/>
            </a:endParaRPr>
          </a:p>
          <a:p>
            <a:pPr marL="12700">
              <a:spcBef>
                <a:spcPts val="95"/>
              </a:spcBef>
            </a:pPr>
            <a:r>
              <a:rPr sz="1200" spc="-5" dirty="0">
                <a:solidFill>
                  <a:prstClr val="black"/>
                </a:solidFill>
                <a:latin typeface="Tahoma"/>
                <a:cs typeface="Tahoma"/>
              </a:rPr>
              <a:t>2019-07</a:t>
            </a:r>
            <a:endParaRPr sz="1200">
              <a:solidFill>
                <a:prstClr val="black"/>
              </a:solidFill>
              <a:latin typeface="Tahoma"/>
              <a:cs typeface="Tahoma"/>
            </a:endParaRPr>
          </a:p>
          <a:p>
            <a:pPr marL="12700">
              <a:spcBef>
                <a:spcPts val="110"/>
              </a:spcBef>
            </a:pPr>
            <a:r>
              <a:rPr sz="1200" spc="-5" dirty="0">
                <a:solidFill>
                  <a:prstClr val="black"/>
                </a:solidFill>
                <a:latin typeface="Tahoma"/>
                <a:cs typeface="Tahoma"/>
              </a:rPr>
              <a:t>2019-09</a:t>
            </a:r>
            <a:endParaRPr sz="1200">
              <a:solidFill>
                <a:prstClr val="black"/>
              </a:solidFill>
              <a:latin typeface="Tahoma"/>
              <a:cs typeface="Tahoma"/>
            </a:endParaRPr>
          </a:p>
          <a:p>
            <a:pPr marL="12700">
              <a:spcBef>
                <a:spcPts val="110"/>
              </a:spcBef>
            </a:pPr>
            <a:r>
              <a:rPr sz="1200" spc="-5" dirty="0">
                <a:solidFill>
                  <a:prstClr val="black"/>
                </a:solidFill>
                <a:latin typeface="Tahoma"/>
                <a:cs typeface="Tahoma"/>
              </a:rPr>
              <a:t>2019-11</a:t>
            </a:r>
            <a:endParaRPr sz="1200">
              <a:solidFill>
                <a:prstClr val="black"/>
              </a:solidFill>
              <a:latin typeface="Tahoma"/>
              <a:cs typeface="Tahoma"/>
            </a:endParaRPr>
          </a:p>
          <a:p>
            <a:pPr marL="12700">
              <a:spcBef>
                <a:spcPts val="110"/>
              </a:spcBef>
            </a:pPr>
            <a:r>
              <a:rPr sz="1200" spc="-5" dirty="0">
                <a:solidFill>
                  <a:prstClr val="black"/>
                </a:solidFill>
                <a:latin typeface="Tahoma"/>
                <a:cs typeface="Tahoma"/>
              </a:rPr>
              <a:t>2020-01</a:t>
            </a:r>
            <a:endParaRPr sz="1200">
              <a:solidFill>
                <a:prstClr val="black"/>
              </a:solidFill>
              <a:latin typeface="Tahoma"/>
              <a:cs typeface="Tahoma"/>
            </a:endParaRPr>
          </a:p>
          <a:p>
            <a:pPr marL="12700">
              <a:spcBef>
                <a:spcPts val="100"/>
              </a:spcBef>
            </a:pPr>
            <a:r>
              <a:rPr sz="1200" spc="-5" dirty="0">
                <a:solidFill>
                  <a:prstClr val="black"/>
                </a:solidFill>
                <a:latin typeface="Tahoma"/>
                <a:cs typeface="Tahoma"/>
              </a:rPr>
              <a:t>2020-03</a:t>
            </a:r>
            <a:endParaRPr sz="1200">
              <a:solidFill>
                <a:prstClr val="black"/>
              </a:solidFill>
              <a:latin typeface="Tahoma"/>
              <a:cs typeface="Tahoma"/>
            </a:endParaRPr>
          </a:p>
          <a:p>
            <a:pPr marL="12700">
              <a:spcBef>
                <a:spcPts val="110"/>
              </a:spcBef>
            </a:pPr>
            <a:r>
              <a:rPr sz="1200" spc="-5" dirty="0">
                <a:solidFill>
                  <a:prstClr val="black"/>
                </a:solidFill>
                <a:latin typeface="Tahoma"/>
                <a:cs typeface="Tahoma"/>
              </a:rPr>
              <a:t>2020-05</a:t>
            </a:r>
            <a:endParaRPr sz="1200">
              <a:solidFill>
                <a:prstClr val="black"/>
              </a:solidFill>
              <a:latin typeface="Tahoma"/>
              <a:cs typeface="Tahoma"/>
            </a:endParaRPr>
          </a:p>
          <a:p>
            <a:pPr marL="12700">
              <a:spcBef>
                <a:spcPts val="110"/>
              </a:spcBef>
            </a:pPr>
            <a:r>
              <a:rPr sz="1200" spc="-5" dirty="0">
                <a:solidFill>
                  <a:prstClr val="black"/>
                </a:solidFill>
                <a:latin typeface="Tahoma"/>
                <a:cs typeface="Tahoma"/>
              </a:rPr>
              <a:t>2020-07</a:t>
            </a:r>
            <a:endParaRPr sz="1200">
              <a:solidFill>
                <a:prstClr val="black"/>
              </a:solidFill>
              <a:latin typeface="Tahoma"/>
              <a:cs typeface="Tahoma"/>
            </a:endParaRPr>
          </a:p>
          <a:p>
            <a:pPr marL="12700">
              <a:spcBef>
                <a:spcPts val="110"/>
              </a:spcBef>
            </a:pPr>
            <a:r>
              <a:rPr sz="1200" spc="-5" dirty="0">
                <a:solidFill>
                  <a:prstClr val="black"/>
                </a:solidFill>
                <a:latin typeface="Tahoma"/>
                <a:cs typeface="Tahoma"/>
              </a:rPr>
              <a:t>2020-09</a:t>
            </a:r>
            <a:endParaRPr sz="1200">
              <a:solidFill>
                <a:prstClr val="black"/>
              </a:solidFill>
              <a:latin typeface="Tahoma"/>
              <a:cs typeface="Tahoma"/>
            </a:endParaRPr>
          </a:p>
          <a:p>
            <a:pPr marL="12700">
              <a:spcBef>
                <a:spcPts val="110"/>
              </a:spcBef>
            </a:pPr>
            <a:r>
              <a:rPr sz="1200" spc="-5" dirty="0">
                <a:solidFill>
                  <a:prstClr val="black"/>
                </a:solidFill>
                <a:latin typeface="Tahoma"/>
                <a:cs typeface="Tahoma"/>
              </a:rPr>
              <a:t>2020-11</a:t>
            </a:r>
            <a:endParaRPr sz="1200">
              <a:solidFill>
                <a:prstClr val="black"/>
              </a:solidFill>
              <a:latin typeface="Tahoma"/>
              <a:cs typeface="Tahoma"/>
            </a:endParaRPr>
          </a:p>
          <a:p>
            <a:pPr marL="12700">
              <a:spcBef>
                <a:spcPts val="100"/>
              </a:spcBef>
            </a:pPr>
            <a:r>
              <a:rPr sz="1200" spc="-5" dirty="0">
                <a:solidFill>
                  <a:prstClr val="black"/>
                </a:solidFill>
                <a:latin typeface="Tahoma"/>
                <a:cs typeface="Tahoma"/>
              </a:rPr>
              <a:t>2021-01</a:t>
            </a:r>
            <a:endParaRPr sz="1200">
              <a:solidFill>
                <a:prstClr val="black"/>
              </a:solidFill>
              <a:latin typeface="Tahoma"/>
              <a:cs typeface="Tahoma"/>
            </a:endParaRPr>
          </a:p>
          <a:p>
            <a:pPr marL="12700">
              <a:spcBef>
                <a:spcPts val="110"/>
              </a:spcBef>
            </a:pPr>
            <a:r>
              <a:rPr sz="1200" spc="-5" dirty="0">
                <a:solidFill>
                  <a:prstClr val="black"/>
                </a:solidFill>
                <a:latin typeface="Tahoma"/>
                <a:cs typeface="Tahoma"/>
              </a:rPr>
              <a:t>2021-03</a:t>
            </a:r>
            <a:endParaRPr sz="1200">
              <a:solidFill>
                <a:prstClr val="black"/>
              </a:solidFill>
              <a:latin typeface="Tahoma"/>
              <a:cs typeface="Tahoma"/>
            </a:endParaRPr>
          </a:p>
          <a:p>
            <a:pPr marL="12700">
              <a:spcBef>
                <a:spcPts val="110"/>
              </a:spcBef>
            </a:pPr>
            <a:r>
              <a:rPr sz="1200" spc="-5" dirty="0">
                <a:solidFill>
                  <a:prstClr val="black"/>
                </a:solidFill>
                <a:latin typeface="Tahoma"/>
                <a:cs typeface="Tahoma"/>
              </a:rPr>
              <a:t>2021-05</a:t>
            </a:r>
            <a:endParaRPr sz="1200">
              <a:solidFill>
                <a:prstClr val="black"/>
              </a:solidFill>
              <a:latin typeface="Tahoma"/>
              <a:cs typeface="Tahoma"/>
            </a:endParaRPr>
          </a:p>
          <a:p>
            <a:pPr marL="12700">
              <a:spcBef>
                <a:spcPts val="110"/>
              </a:spcBef>
            </a:pPr>
            <a:r>
              <a:rPr sz="1200" spc="-5" dirty="0">
                <a:solidFill>
                  <a:prstClr val="black"/>
                </a:solidFill>
                <a:latin typeface="Tahoma"/>
                <a:cs typeface="Tahoma"/>
              </a:rPr>
              <a:t>2021-07</a:t>
            </a:r>
            <a:endParaRPr sz="1200">
              <a:solidFill>
                <a:prstClr val="black"/>
              </a:solidFill>
              <a:latin typeface="Tahoma"/>
              <a:cs typeface="Tahoma"/>
            </a:endParaRPr>
          </a:p>
          <a:p>
            <a:pPr marL="12700">
              <a:spcBef>
                <a:spcPts val="100"/>
              </a:spcBef>
            </a:pPr>
            <a:r>
              <a:rPr sz="1200" spc="-5" dirty="0">
                <a:solidFill>
                  <a:prstClr val="black"/>
                </a:solidFill>
                <a:latin typeface="Tahoma"/>
                <a:cs typeface="Tahoma"/>
              </a:rPr>
              <a:t>2021-09</a:t>
            </a:r>
            <a:endParaRPr sz="1200">
              <a:solidFill>
                <a:prstClr val="black"/>
              </a:solidFill>
              <a:latin typeface="Tahoma"/>
              <a:cs typeface="Tahoma"/>
            </a:endParaRPr>
          </a:p>
          <a:p>
            <a:pPr marL="12700">
              <a:spcBef>
                <a:spcPts val="110"/>
              </a:spcBef>
            </a:pPr>
            <a:r>
              <a:rPr sz="1200" spc="-5" dirty="0">
                <a:solidFill>
                  <a:prstClr val="black"/>
                </a:solidFill>
                <a:latin typeface="Tahoma"/>
                <a:cs typeface="Tahoma"/>
              </a:rPr>
              <a:t>2021-11</a:t>
            </a:r>
            <a:endParaRPr sz="1200">
              <a:solidFill>
                <a:prstClr val="black"/>
              </a:solidFill>
              <a:latin typeface="Tahoma"/>
              <a:cs typeface="Tahoma"/>
            </a:endParaRPr>
          </a:p>
          <a:p>
            <a:pPr marL="12700">
              <a:spcBef>
                <a:spcPts val="110"/>
              </a:spcBef>
            </a:pPr>
            <a:r>
              <a:rPr sz="1200" spc="-5" dirty="0">
                <a:solidFill>
                  <a:prstClr val="black"/>
                </a:solidFill>
                <a:latin typeface="Tahoma"/>
                <a:cs typeface="Tahoma"/>
              </a:rPr>
              <a:t>2022-01</a:t>
            </a:r>
            <a:endParaRPr sz="1200">
              <a:solidFill>
                <a:prstClr val="black"/>
              </a:solidFill>
              <a:latin typeface="Tahoma"/>
              <a:cs typeface="Tahoma"/>
            </a:endParaRPr>
          </a:p>
        </p:txBody>
      </p:sp>
      <p:sp>
        <p:nvSpPr>
          <p:cNvPr id="11" name="object 11"/>
          <p:cNvSpPr/>
          <p:nvPr/>
        </p:nvSpPr>
        <p:spPr>
          <a:xfrm>
            <a:off x="710945" y="5889497"/>
            <a:ext cx="176530" cy="0"/>
          </a:xfrm>
          <a:custGeom>
            <a:avLst/>
            <a:gdLst/>
            <a:ahLst/>
            <a:cxnLst/>
            <a:rect l="l" t="t" r="r" b="b"/>
            <a:pathLst>
              <a:path w="176530">
                <a:moveTo>
                  <a:pt x="0" y="0"/>
                </a:moveTo>
                <a:lnTo>
                  <a:pt x="176212" y="0"/>
                </a:lnTo>
              </a:path>
            </a:pathLst>
          </a:custGeom>
          <a:ln w="38100">
            <a:solidFill>
              <a:srgbClr val="001F5F"/>
            </a:solidFill>
          </a:ln>
        </p:spPr>
        <p:txBody>
          <a:bodyPr wrap="square" lIns="0" tIns="0" rIns="0" bIns="0" rtlCol="0"/>
          <a:lstStyle/>
          <a:p>
            <a:endParaRPr>
              <a:solidFill>
                <a:prstClr val="black"/>
              </a:solidFill>
            </a:endParaRPr>
          </a:p>
        </p:txBody>
      </p:sp>
      <p:sp>
        <p:nvSpPr>
          <p:cNvPr id="12" name="object 12"/>
          <p:cNvSpPr txBox="1"/>
          <p:nvPr/>
        </p:nvSpPr>
        <p:spPr>
          <a:xfrm>
            <a:off x="943152" y="5790996"/>
            <a:ext cx="89090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Yıllık</a:t>
            </a:r>
            <a:r>
              <a:rPr sz="1200" spc="-45" dirty="0">
                <a:solidFill>
                  <a:prstClr val="black"/>
                </a:solidFill>
                <a:latin typeface="Tahoma"/>
                <a:cs typeface="Tahoma"/>
              </a:rPr>
              <a:t> </a:t>
            </a:r>
            <a:r>
              <a:rPr sz="1200" spc="-5" dirty="0">
                <a:solidFill>
                  <a:prstClr val="black"/>
                </a:solidFill>
                <a:latin typeface="Tahoma"/>
                <a:cs typeface="Tahoma"/>
              </a:rPr>
              <a:t>değişim</a:t>
            </a:r>
            <a:endParaRPr sz="1200">
              <a:solidFill>
                <a:prstClr val="black"/>
              </a:solidFill>
              <a:latin typeface="Tahoma"/>
              <a:cs typeface="Tahoma"/>
            </a:endParaRPr>
          </a:p>
        </p:txBody>
      </p:sp>
      <p:grpSp>
        <p:nvGrpSpPr>
          <p:cNvPr id="13" name="object 13"/>
          <p:cNvGrpSpPr/>
          <p:nvPr/>
        </p:nvGrpSpPr>
        <p:grpSpPr>
          <a:xfrm>
            <a:off x="4881371" y="2500883"/>
            <a:ext cx="3741420" cy="2560320"/>
            <a:chOff x="4881371" y="2500883"/>
            <a:chExt cx="3741420" cy="2560320"/>
          </a:xfrm>
        </p:grpSpPr>
        <p:sp>
          <p:nvSpPr>
            <p:cNvPr id="14" name="object 14"/>
            <p:cNvSpPr/>
            <p:nvPr/>
          </p:nvSpPr>
          <p:spPr>
            <a:xfrm>
              <a:off x="4881371" y="2505455"/>
              <a:ext cx="3741420" cy="2551430"/>
            </a:xfrm>
            <a:custGeom>
              <a:avLst/>
              <a:gdLst/>
              <a:ahLst/>
              <a:cxnLst/>
              <a:rect l="l" t="t" r="r" b="b"/>
              <a:pathLst>
                <a:path w="3741420" h="2551429">
                  <a:moveTo>
                    <a:pt x="3691128" y="2551176"/>
                  </a:moveTo>
                  <a:lnTo>
                    <a:pt x="3691128" y="0"/>
                  </a:lnTo>
                </a:path>
                <a:path w="3741420" h="2551429">
                  <a:moveTo>
                    <a:pt x="3691128" y="2551176"/>
                  </a:moveTo>
                  <a:lnTo>
                    <a:pt x="3741420" y="2551176"/>
                  </a:lnTo>
                </a:path>
                <a:path w="3741420" h="2551429">
                  <a:moveTo>
                    <a:pt x="3691128" y="1912620"/>
                  </a:moveTo>
                  <a:lnTo>
                    <a:pt x="3741420" y="1912620"/>
                  </a:lnTo>
                </a:path>
                <a:path w="3741420" h="2551429">
                  <a:moveTo>
                    <a:pt x="3691128" y="1275588"/>
                  </a:moveTo>
                  <a:lnTo>
                    <a:pt x="3741420" y="1275588"/>
                  </a:lnTo>
                </a:path>
                <a:path w="3741420" h="2551429">
                  <a:moveTo>
                    <a:pt x="3691128" y="637032"/>
                  </a:moveTo>
                  <a:lnTo>
                    <a:pt x="3741420" y="637032"/>
                  </a:lnTo>
                </a:path>
                <a:path w="3741420" h="2551429">
                  <a:moveTo>
                    <a:pt x="3691128" y="0"/>
                  </a:moveTo>
                  <a:lnTo>
                    <a:pt x="3741420" y="0"/>
                  </a:lnTo>
                </a:path>
                <a:path w="3741420" h="2551429">
                  <a:moveTo>
                    <a:pt x="50291" y="2551176"/>
                  </a:moveTo>
                  <a:lnTo>
                    <a:pt x="50291" y="0"/>
                  </a:lnTo>
                </a:path>
                <a:path w="3741420" h="2551429">
                  <a:moveTo>
                    <a:pt x="0" y="2551176"/>
                  </a:moveTo>
                  <a:lnTo>
                    <a:pt x="50291" y="2551176"/>
                  </a:lnTo>
                </a:path>
                <a:path w="3741420" h="2551429">
                  <a:moveTo>
                    <a:pt x="0" y="2231136"/>
                  </a:moveTo>
                  <a:lnTo>
                    <a:pt x="50291" y="2231136"/>
                  </a:lnTo>
                </a:path>
                <a:path w="3741420" h="2551429">
                  <a:moveTo>
                    <a:pt x="0" y="1912620"/>
                  </a:moveTo>
                  <a:lnTo>
                    <a:pt x="50291" y="1912620"/>
                  </a:lnTo>
                </a:path>
                <a:path w="3741420" h="2551429">
                  <a:moveTo>
                    <a:pt x="0" y="1594104"/>
                  </a:moveTo>
                  <a:lnTo>
                    <a:pt x="50291" y="1594104"/>
                  </a:lnTo>
                </a:path>
                <a:path w="3741420" h="2551429">
                  <a:moveTo>
                    <a:pt x="0" y="1275588"/>
                  </a:moveTo>
                  <a:lnTo>
                    <a:pt x="50291" y="1275588"/>
                  </a:lnTo>
                </a:path>
                <a:path w="3741420" h="2551429">
                  <a:moveTo>
                    <a:pt x="0" y="955548"/>
                  </a:moveTo>
                  <a:lnTo>
                    <a:pt x="50291" y="955548"/>
                  </a:lnTo>
                </a:path>
                <a:path w="3741420" h="2551429">
                  <a:moveTo>
                    <a:pt x="0" y="637032"/>
                  </a:moveTo>
                  <a:lnTo>
                    <a:pt x="50291" y="637032"/>
                  </a:lnTo>
                </a:path>
                <a:path w="3741420" h="2551429">
                  <a:moveTo>
                    <a:pt x="0" y="318516"/>
                  </a:moveTo>
                  <a:lnTo>
                    <a:pt x="50291" y="318516"/>
                  </a:lnTo>
                </a:path>
                <a:path w="3741420" h="2551429">
                  <a:moveTo>
                    <a:pt x="0" y="0"/>
                  </a:moveTo>
                  <a:lnTo>
                    <a:pt x="50291" y="0"/>
                  </a:lnTo>
                </a:path>
                <a:path w="3741420" h="2551429">
                  <a:moveTo>
                    <a:pt x="50291" y="2551176"/>
                  </a:moveTo>
                  <a:lnTo>
                    <a:pt x="3691128" y="2551176"/>
                  </a:lnTo>
                </a:path>
              </a:pathLst>
            </a:custGeom>
            <a:ln w="9144">
              <a:solidFill>
                <a:srgbClr val="000000"/>
              </a:solidFill>
            </a:ln>
          </p:spPr>
          <p:txBody>
            <a:bodyPr wrap="square" lIns="0" tIns="0" rIns="0" bIns="0" rtlCol="0"/>
            <a:lstStyle/>
            <a:p>
              <a:endParaRPr>
                <a:solidFill>
                  <a:prstClr val="black"/>
                </a:solidFill>
              </a:endParaRPr>
            </a:p>
          </p:txBody>
        </p:sp>
        <p:sp>
          <p:nvSpPr>
            <p:cNvPr id="15" name="object 15"/>
            <p:cNvSpPr/>
            <p:nvPr/>
          </p:nvSpPr>
          <p:spPr>
            <a:xfrm>
              <a:off x="4932425" y="2669285"/>
              <a:ext cx="3538854" cy="2095500"/>
            </a:xfrm>
            <a:custGeom>
              <a:avLst/>
              <a:gdLst/>
              <a:ahLst/>
              <a:cxnLst/>
              <a:rect l="l" t="t" r="r" b="b"/>
              <a:pathLst>
                <a:path w="3538854" h="2095500">
                  <a:moveTo>
                    <a:pt x="0" y="1123188"/>
                  </a:moveTo>
                  <a:lnTo>
                    <a:pt x="100584" y="1059180"/>
                  </a:lnTo>
                  <a:lnTo>
                    <a:pt x="202691" y="955547"/>
                  </a:lnTo>
                  <a:lnTo>
                    <a:pt x="303275" y="979932"/>
                  </a:lnTo>
                  <a:lnTo>
                    <a:pt x="403860" y="940307"/>
                  </a:lnTo>
                  <a:lnTo>
                    <a:pt x="505968" y="1120139"/>
                  </a:lnTo>
                  <a:lnTo>
                    <a:pt x="606551" y="958595"/>
                  </a:lnTo>
                  <a:lnTo>
                    <a:pt x="707136" y="1077468"/>
                  </a:lnTo>
                  <a:lnTo>
                    <a:pt x="809244" y="928115"/>
                  </a:lnTo>
                  <a:lnTo>
                    <a:pt x="909827" y="975359"/>
                  </a:lnTo>
                  <a:lnTo>
                    <a:pt x="1010412" y="949451"/>
                  </a:lnTo>
                  <a:lnTo>
                    <a:pt x="1112520" y="873251"/>
                  </a:lnTo>
                  <a:lnTo>
                    <a:pt x="1213103" y="877824"/>
                  </a:lnTo>
                  <a:lnTo>
                    <a:pt x="1313688" y="780288"/>
                  </a:lnTo>
                  <a:lnTo>
                    <a:pt x="1415796" y="1010412"/>
                  </a:lnTo>
                  <a:lnTo>
                    <a:pt x="1516379" y="2095500"/>
                  </a:lnTo>
                  <a:lnTo>
                    <a:pt x="1618488" y="1610868"/>
                  </a:lnTo>
                  <a:lnTo>
                    <a:pt x="1719072" y="1117091"/>
                  </a:lnTo>
                  <a:lnTo>
                    <a:pt x="1819655" y="771143"/>
                  </a:lnTo>
                  <a:lnTo>
                    <a:pt x="1921764" y="710184"/>
                  </a:lnTo>
                  <a:lnTo>
                    <a:pt x="2022348" y="618743"/>
                  </a:lnTo>
                  <a:lnTo>
                    <a:pt x="2122931" y="595884"/>
                  </a:lnTo>
                  <a:lnTo>
                    <a:pt x="2225040" y="559308"/>
                  </a:lnTo>
                  <a:lnTo>
                    <a:pt x="2325624" y="513588"/>
                  </a:lnTo>
                  <a:lnTo>
                    <a:pt x="2426207" y="460248"/>
                  </a:lnTo>
                  <a:lnTo>
                    <a:pt x="2528316" y="452627"/>
                  </a:lnTo>
                  <a:lnTo>
                    <a:pt x="2628900" y="413003"/>
                  </a:lnTo>
                  <a:lnTo>
                    <a:pt x="2729483" y="448055"/>
                  </a:lnTo>
                  <a:lnTo>
                    <a:pt x="2831592" y="376427"/>
                  </a:lnTo>
                  <a:lnTo>
                    <a:pt x="2932176" y="280415"/>
                  </a:lnTo>
                  <a:lnTo>
                    <a:pt x="3032759" y="420624"/>
                  </a:lnTo>
                  <a:lnTo>
                    <a:pt x="3134868" y="185927"/>
                  </a:lnTo>
                  <a:lnTo>
                    <a:pt x="3235452" y="246887"/>
                  </a:lnTo>
                  <a:lnTo>
                    <a:pt x="3336035" y="217931"/>
                  </a:lnTo>
                  <a:lnTo>
                    <a:pt x="3438144" y="71627"/>
                  </a:lnTo>
                  <a:lnTo>
                    <a:pt x="3538728" y="0"/>
                  </a:lnTo>
                </a:path>
              </a:pathLst>
            </a:custGeom>
            <a:ln w="38100">
              <a:solidFill>
                <a:srgbClr val="001F5F"/>
              </a:solidFill>
            </a:ln>
          </p:spPr>
          <p:txBody>
            <a:bodyPr wrap="square" lIns="0" tIns="0" rIns="0" bIns="0" rtlCol="0"/>
            <a:lstStyle/>
            <a:p>
              <a:endParaRPr>
                <a:solidFill>
                  <a:prstClr val="black"/>
                </a:solidFill>
              </a:endParaRPr>
            </a:p>
          </p:txBody>
        </p:sp>
        <p:sp>
          <p:nvSpPr>
            <p:cNvPr id="16" name="object 16"/>
            <p:cNvSpPr/>
            <p:nvPr/>
          </p:nvSpPr>
          <p:spPr>
            <a:xfrm>
              <a:off x="4932425" y="2881121"/>
              <a:ext cx="3641090" cy="1671955"/>
            </a:xfrm>
            <a:custGeom>
              <a:avLst/>
              <a:gdLst/>
              <a:ahLst/>
              <a:cxnLst/>
              <a:rect l="l" t="t" r="r" b="b"/>
              <a:pathLst>
                <a:path w="3641090" h="1671954">
                  <a:moveTo>
                    <a:pt x="0" y="492251"/>
                  </a:moveTo>
                  <a:lnTo>
                    <a:pt x="100584" y="446531"/>
                  </a:lnTo>
                  <a:lnTo>
                    <a:pt x="202691" y="405383"/>
                  </a:lnTo>
                  <a:lnTo>
                    <a:pt x="303275" y="370331"/>
                  </a:lnTo>
                  <a:lnTo>
                    <a:pt x="403860" y="396239"/>
                  </a:lnTo>
                  <a:lnTo>
                    <a:pt x="505968" y="483107"/>
                  </a:lnTo>
                  <a:lnTo>
                    <a:pt x="606551" y="490727"/>
                  </a:lnTo>
                  <a:lnTo>
                    <a:pt x="707136" y="413003"/>
                  </a:lnTo>
                  <a:lnTo>
                    <a:pt x="809244" y="435863"/>
                  </a:lnTo>
                  <a:lnTo>
                    <a:pt x="909827" y="301751"/>
                  </a:lnTo>
                  <a:lnTo>
                    <a:pt x="1010412" y="313943"/>
                  </a:lnTo>
                  <a:lnTo>
                    <a:pt x="1112520" y="233172"/>
                  </a:lnTo>
                  <a:lnTo>
                    <a:pt x="1213103" y="185927"/>
                  </a:lnTo>
                  <a:lnTo>
                    <a:pt x="1313688" y="205739"/>
                  </a:lnTo>
                  <a:lnTo>
                    <a:pt x="1415796" y="531876"/>
                  </a:lnTo>
                  <a:lnTo>
                    <a:pt x="1516379" y="1671827"/>
                  </a:lnTo>
                  <a:lnTo>
                    <a:pt x="1618488" y="1007363"/>
                  </a:lnTo>
                  <a:lnTo>
                    <a:pt x="1719072" y="400812"/>
                  </a:lnTo>
                  <a:lnTo>
                    <a:pt x="1819655" y="217931"/>
                  </a:lnTo>
                  <a:lnTo>
                    <a:pt x="1921764" y="131063"/>
                  </a:lnTo>
                  <a:lnTo>
                    <a:pt x="2022348" y="115824"/>
                  </a:lnTo>
                  <a:lnTo>
                    <a:pt x="2122931" y="131063"/>
                  </a:lnTo>
                  <a:lnTo>
                    <a:pt x="2225040" y="222503"/>
                  </a:lnTo>
                  <a:lnTo>
                    <a:pt x="2325624" y="146303"/>
                  </a:lnTo>
                  <a:lnTo>
                    <a:pt x="2426207" y="208787"/>
                  </a:lnTo>
                  <a:lnTo>
                    <a:pt x="2528316" y="231648"/>
                  </a:lnTo>
                  <a:lnTo>
                    <a:pt x="2628900" y="83819"/>
                  </a:lnTo>
                  <a:lnTo>
                    <a:pt x="2729483" y="198119"/>
                  </a:lnTo>
                  <a:lnTo>
                    <a:pt x="2831592" y="163067"/>
                  </a:lnTo>
                  <a:lnTo>
                    <a:pt x="2932176" y="96012"/>
                  </a:lnTo>
                  <a:lnTo>
                    <a:pt x="3032759" y="45719"/>
                  </a:lnTo>
                  <a:lnTo>
                    <a:pt x="3134868" y="0"/>
                  </a:lnTo>
                  <a:lnTo>
                    <a:pt x="3235452" y="100583"/>
                  </a:lnTo>
                  <a:lnTo>
                    <a:pt x="3336035" y="144779"/>
                  </a:lnTo>
                  <a:lnTo>
                    <a:pt x="3438144" y="57912"/>
                  </a:lnTo>
                  <a:lnTo>
                    <a:pt x="3538728" y="60960"/>
                  </a:lnTo>
                  <a:lnTo>
                    <a:pt x="3640835" y="97536"/>
                  </a:lnTo>
                </a:path>
              </a:pathLst>
            </a:custGeom>
            <a:ln w="38100">
              <a:solidFill>
                <a:srgbClr val="A30000"/>
              </a:solidFill>
            </a:ln>
          </p:spPr>
          <p:txBody>
            <a:bodyPr wrap="square" lIns="0" tIns="0" rIns="0" bIns="0" rtlCol="0"/>
            <a:lstStyle/>
            <a:p>
              <a:endParaRPr>
                <a:solidFill>
                  <a:prstClr val="black"/>
                </a:solidFill>
              </a:endParaRPr>
            </a:p>
          </p:txBody>
        </p:sp>
      </p:grpSp>
      <p:sp>
        <p:nvSpPr>
          <p:cNvPr id="17" name="object 17"/>
          <p:cNvSpPr txBox="1"/>
          <p:nvPr/>
        </p:nvSpPr>
        <p:spPr>
          <a:xfrm>
            <a:off x="8703944" y="4944871"/>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85</a:t>
            </a:r>
            <a:endParaRPr sz="1200">
              <a:solidFill>
                <a:prstClr val="black"/>
              </a:solidFill>
              <a:latin typeface="Tahoma"/>
              <a:cs typeface="Tahoma"/>
            </a:endParaRPr>
          </a:p>
        </p:txBody>
      </p:sp>
      <p:sp>
        <p:nvSpPr>
          <p:cNvPr id="18" name="object 18"/>
          <p:cNvSpPr txBox="1"/>
          <p:nvPr/>
        </p:nvSpPr>
        <p:spPr>
          <a:xfrm>
            <a:off x="8703944" y="4306951"/>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90</a:t>
            </a:r>
            <a:endParaRPr sz="1200">
              <a:solidFill>
                <a:prstClr val="black"/>
              </a:solidFill>
              <a:latin typeface="Tahoma"/>
              <a:cs typeface="Tahoma"/>
            </a:endParaRPr>
          </a:p>
        </p:txBody>
      </p:sp>
      <p:sp>
        <p:nvSpPr>
          <p:cNvPr id="19" name="object 19"/>
          <p:cNvSpPr txBox="1"/>
          <p:nvPr/>
        </p:nvSpPr>
        <p:spPr>
          <a:xfrm>
            <a:off x="8703944" y="3669029"/>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95</a:t>
            </a:r>
            <a:endParaRPr sz="1200">
              <a:solidFill>
                <a:prstClr val="black"/>
              </a:solidFill>
              <a:latin typeface="Tahoma"/>
              <a:cs typeface="Tahoma"/>
            </a:endParaRPr>
          </a:p>
        </p:txBody>
      </p:sp>
      <p:sp>
        <p:nvSpPr>
          <p:cNvPr id="20" name="object 20"/>
          <p:cNvSpPr txBox="1"/>
          <p:nvPr/>
        </p:nvSpPr>
        <p:spPr>
          <a:xfrm>
            <a:off x="8703944" y="3030982"/>
            <a:ext cx="27495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10"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p:txBody>
      </p:sp>
      <p:sp>
        <p:nvSpPr>
          <p:cNvPr id="21" name="object 21"/>
          <p:cNvSpPr txBox="1"/>
          <p:nvPr/>
        </p:nvSpPr>
        <p:spPr>
          <a:xfrm>
            <a:off x="8703944" y="2393060"/>
            <a:ext cx="27495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10" dirty="0">
                <a:solidFill>
                  <a:prstClr val="black"/>
                </a:solidFill>
                <a:latin typeface="Tahoma"/>
                <a:cs typeface="Tahoma"/>
              </a:rPr>
              <a:t>0</a:t>
            </a:r>
            <a:r>
              <a:rPr sz="1200" dirty="0">
                <a:solidFill>
                  <a:prstClr val="black"/>
                </a:solidFill>
                <a:latin typeface="Tahoma"/>
                <a:cs typeface="Tahoma"/>
              </a:rPr>
              <a:t>5</a:t>
            </a:r>
            <a:endParaRPr sz="1200">
              <a:solidFill>
                <a:prstClr val="black"/>
              </a:solidFill>
              <a:latin typeface="Tahoma"/>
              <a:cs typeface="Tahoma"/>
            </a:endParaRPr>
          </a:p>
        </p:txBody>
      </p:sp>
      <p:sp>
        <p:nvSpPr>
          <p:cNvPr id="22" name="object 22"/>
          <p:cNvSpPr txBox="1"/>
          <p:nvPr/>
        </p:nvSpPr>
        <p:spPr>
          <a:xfrm>
            <a:off x="4527930" y="2393060"/>
            <a:ext cx="276225" cy="2760345"/>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1</a:t>
            </a:r>
            <a:r>
              <a:rPr sz="1200" spc="-5" dirty="0">
                <a:solidFill>
                  <a:prstClr val="black"/>
                </a:solidFill>
                <a:latin typeface="Tahoma"/>
                <a:cs typeface="Tahoma"/>
              </a:rPr>
              <a:t>5</a:t>
            </a:r>
            <a:r>
              <a:rPr sz="1200" dirty="0">
                <a:solidFill>
                  <a:prstClr val="black"/>
                </a:solidFill>
                <a:latin typeface="Tahoma"/>
                <a:cs typeface="Tahoma"/>
              </a:rPr>
              <a:t>0</a:t>
            </a:r>
            <a:endParaRPr sz="1200">
              <a:solidFill>
                <a:prstClr val="black"/>
              </a:solidFill>
              <a:latin typeface="Tahoma"/>
              <a:cs typeface="Tahoma"/>
            </a:endParaRPr>
          </a:p>
          <a:p>
            <a:pPr marL="12700">
              <a:spcBef>
                <a:spcPts val="1070"/>
              </a:spcBef>
            </a:pPr>
            <a:r>
              <a:rPr sz="1200" dirty="0">
                <a:solidFill>
                  <a:prstClr val="black"/>
                </a:solidFill>
                <a:latin typeface="Tahoma"/>
                <a:cs typeface="Tahoma"/>
              </a:rPr>
              <a:t>1</a:t>
            </a:r>
            <a:r>
              <a:rPr sz="1200" spc="-10" dirty="0">
                <a:solidFill>
                  <a:prstClr val="black"/>
                </a:solidFill>
                <a:latin typeface="Tahoma"/>
                <a:cs typeface="Tahoma"/>
              </a:rPr>
              <a:t>4</a:t>
            </a:r>
            <a:r>
              <a:rPr sz="1200" dirty="0">
                <a:solidFill>
                  <a:prstClr val="black"/>
                </a:solidFill>
                <a:latin typeface="Tahoma"/>
                <a:cs typeface="Tahoma"/>
              </a:rPr>
              <a:t>0</a:t>
            </a:r>
            <a:endParaRPr sz="1200">
              <a:solidFill>
                <a:prstClr val="black"/>
              </a:solidFill>
              <a:latin typeface="Tahoma"/>
              <a:cs typeface="Tahoma"/>
            </a:endParaRPr>
          </a:p>
          <a:p>
            <a:pPr marL="12700">
              <a:spcBef>
                <a:spcPts val="1070"/>
              </a:spcBef>
            </a:pPr>
            <a:r>
              <a:rPr sz="1200" spc="5" dirty="0">
                <a:solidFill>
                  <a:prstClr val="black"/>
                </a:solidFill>
                <a:latin typeface="Tahoma"/>
                <a:cs typeface="Tahoma"/>
              </a:rPr>
              <a:t>1</a:t>
            </a:r>
            <a:r>
              <a:rPr sz="1200" spc="-5" dirty="0">
                <a:solidFill>
                  <a:prstClr val="black"/>
                </a:solidFill>
                <a:latin typeface="Tahoma"/>
                <a:cs typeface="Tahoma"/>
              </a:rPr>
              <a:t>3</a:t>
            </a:r>
            <a:r>
              <a:rPr sz="1200" dirty="0">
                <a:solidFill>
                  <a:prstClr val="black"/>
                </a:solidFill>
                <a:latin typeface="Tahoma"/>
                <a:cs typeface="Tahoma"/>
              </a:rPr>
              <a:t>0</a:t>
            </a:r>
            <a:endParaRPr sz="1200">
              <a:solidFill>
                <a:prstClr val="black"/>
              </a:solidFill>
              <a:latin typeface="Tahoma"/>
              <a:cs typeface="Tahoma"/>
            </a:endParaRPr>
          </a:p>
          <a:p>
            <a:pPr marL="12700">
              <a:spcBef>
                <a:spcPts val="1070"/>
              </a:spcBef>
            </a:pPr>
            <a:r>
              <a:rPr sz="1200" dirty="0">
                <a:solidFill>
                  <a:prstClr val="black"/>
                </a:solidFill>
                <a:latin typeface="Tahoma"/>
                <a:cs typeface="Tahoma"/>
              </a:rPr>
              <a:t>1</a:t>
            </a:r>
            <a:r>
              <a:rPr sz="1200" spc="-10" dirty="0">
                <a:solidFill>
                  <a:prstClr val="black"/>
                </a:solidFill>
                <a:latin typeface="Tahoma"/>
                <a:cs typeface="Tahoma"/>
              </a:rPr>
              <a:t>2</a:t>
            </a:r>
            <a:r>
              <a:rPr sz="1200" dirty="0">
                <a:solidFill>
                  <a:prstClr val="black"/>
                </a:solidFill>
                <a:latin typeface="Tahoma"/>
                <a:cs typeface="Tahoma"/>
              </a:rPr>
              <a:t>0</a:t>
            </a:r>
            <a:endParaRPr sz="1200">
              <a:solidFill>
                <a:prstClr val="black"/>
              </a:solidFill>
              <a:latin typeface="Tahoma"/>
              <a:cs typeface="Tahoma"/>
            </a:endParaRPr>
          </a:p>
          <a:p>
            <a:pPr marL="12700">
              <a:spcBef>
                <a:spcPts val="1075"/>
              </a:spcBef>
            </a:pPr>
            <a:r>
              <a:rPr sz="1200" spc="5" dirty="0">
                <a:solidFill>
                  <a:prstClr val="black"/>
                </a:solidFill>
                <a:latin typeface="Tahoma"/>
                <a:cs typeface="Tahoma"/>
              </a:rPr>
              <a:t>1</a:t>
            </a:r>
            <a:r>
              <a:rPr sz="1200" spc="-5" dirty="0">
                <a:solidFill>
                  <a:prstClr val="black"/>
                </a:solidFill>
                <a:latin typeface="Tahoma"/>
                <a:cs typeface="Tahoma"/>
              </a:rPr>
              <a:t>1</a:t>
            </a:r>
            <a:r>
              <a:rPr sz="1200" dirty="0">
                <a:solidFill>
                  <a:prstClr val="black"/>
                </a:solidFill>
                <a:latin typeface="Tahoma"/>
                <a:cs typeface="Tahoma"/>
              </a:rPr>
              <a:t>0</a:t>
            </a:r>
            <a:endParaRPr sz="1200">
              <a:solidFill>
                <a:prstClr val="black"/>
              </a:solidFill>
              <a:latin typeface="Tahoma"/>
              <a:cs typeface="Tahoma"/>
            </a:endParaRPr>
          </a:p>
          <a:p>
            <a:pPr marL="12700">
              <a:spcBef>
                <a:spcPts val="1070"/>
              </a:spcBef>
            </a:pPr>
            <a:r>
              <a:rPr sz="1200" spc="5" dirty="0">
                <a:solidFill>
                  <a:prstClr val="black"/>
                </a:solidFill>
                <a:latin typeface="Tahoma"/>
                <a:cs typeface="Tahoma"/>
              </a:rPr>
              <a:t>1</a:t>
            </a:r>
            <a:r>
              <a:rPr sz="1200" spc="-5"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a:p>
            <a:pPr marL="95885">
              <a:spcBef>
                <a:spcPts val="1075"/>
              </a:spcBef>
            </a:pPr>
            <a:r>
              <a:rPr sz="1200" dirty="0">
                <a:solidFill>
                  <a:prstClr val="black"/>
                </a:solidFill>
                <a:latin typeface="Tahoma"/>
                <a:cs typeface="Tahoma"/>
              </a:rPr>
              <a:t>90</a:t>
            </a:r>
            <a:endParaRPr sz="1200">
              <a:solidFill>
                <a:prstClr val="black"/>
              </a:solidFill>
              <a:latin typeface="Tahoma"/>
              <a:cs typeface="Tahoma"/>
            </a:endParaRPr>
          </a:p>
          <a:p>
            <a:pPr marL="95885">
              <a:spcBef>
                <a:spcPts val="1070"/>
              </a:spcBef>
            </a:pPr>
            <a:r>
              <a:rPr sz="1200" dirty="0">
                <a:solidFill>
                  <a:prstClr val="black"/>
                </a:solidFill>
                <a:latin typeface="Tahoma"/>
                <a:cs typeface="Tahoma"/>
              </a:rPr>
              <a:t>80</a:t>
            </a:r>
            <a:endParaRPr sz="1200">
              <a:solidFill>
                <a:prstClr val="black"/>
              </a:solidFill>
              <a:latin typeface="Tahoma"/>
              <a:cs typeface="Tahoma"/>
            </a:endParaRPr>
          </a:p>
          <a:p>
            <a:pPr marL="95885">
              <a:spcBef>
                <a:spcPts val="1070"/>
              </a:spcBef>
            </a:pPr>
            <a:r>
              <a:rPr sz="1200" dirty="0">
                <a:solidFill>
                  <a:prstClr val="black"/>
                </a:solidFill>
                <a:latin typeface="Tahoma"/>
                <a:cs typeface="Tahoma"/>
              </a:rPr>
              <a:t>70</a:t>
            </a:r>
            <a:endParaRPr sz="1200">
              <a:solidFill>
                <a:prstClr val="black"/>
              </a:solidFill>
              <a:latin typeface="Tahoma"/>
              <a:cs typeface="Tahoma"/>
            </a:endParaRPr>
          </a:p>
        </p:txBody>
      </p:sp>
      <p:sp>
        <p:nvSpPr>
          <p:cNvPr id="23" name="object 23"/>
          <p:cNvSpPr txBox="1"/>
          <p:nvPr/>
        </p:nvSpPr>
        <p:spPr>
          <a:xfrm>
            <a:off x="1919477" y="2232406"/>
            <a:ext cx="5138420" cy="239395"/>
          </a:xfrm>
          <a:prstGeom prst="rect">
            <a:avLst/>
          </a:prstGeom>
        </p:spPr>
        <p:txBody>
          <a:bodyPr vert="horz" wrap="square" lIns="0" tIns="13335" rIns="0" bIns="0" rtlCol="0">
            <a:spAutoFit/>
          </a:bodyPr>
          <a:lstStyle/>
          <a:p>
            <a:pPr marL="12700">
              <a:spcBef>
                <a:spcPts val="105"/>
              </a:spcBef>
              <a:tabLst>
                <a:tab pos="4412615" algn="l"/>
              </a:tabLst>
            </a:pPr>
            <a:r>
              <a:rPr sz="1400" dirty="0">
                <a:solidFill>
                  <a:prstClr val="black"/>
                </a:solidFill>
                <a:latin typeface="Tahoma"/>
                <a:cs typeface="Tahoma"/>
              </a:rPr>
              <a:t>El</a:t>
            </a:r>
            <a:r>
              <a:rPr sz="1400" spc="5" dirty="0">
                <a:solidFill>
                  <a:prstClr val="black"/>
                </a:solidFill>
                <a:latin typeface="Tahoma"/>
                <a:cs typeface="Tahoma"/>
              </a:rPr>
              <a:t>e</a:t>
            </a:r>
            <a:r>
              <a:rPr sz="1400" spc="-5" dirty="0">
                <a:solidFill>
                  <a:prstClr val="black"/>
                </a:solidFill>
                <a:latin typeface="Tahoma"/>
                <a:cs typeface="Tahoma"/>
              </a:rPr>
              <a:t>kt</a:t>
            </a:r>
            <a:r>
              <a:rPr sz="1400" spc="-10" dirty="0">
                <a:solidFill>
                  <a:prstClr val="black"/>
                </a:solidFill>
                <a:latin typeface="Tahoma"/>
                <a:cs typeface="Tahoma"/>
              </a:rPr>
              <a:t>r</a:t>
            </a:r>
            <a:r>
              <a:rPr sz="1400" dirty="0">
                <a:solidFill>
                  <a:prstClr val="black"/>
                </a:solidFill>
                <a:latin typeface="Tahoma"/>
                <a:cs typeface="Tahoma"/>
              </a:rPr>
              <a:t>ik</a:t>
            </a:r>
            <a:r>
              <a:rPr sz="1400" spc="-5" dirty="0">
                <a:solidFill>
                  <a:prstClr val="black"/>
                </a:solidFill>
                <a:latin typeface="Tahoma"/>
                <a:cs typeface="Tahoma"/>
              </a:rPr>
              <a:t> tüketim</a:t>
            </a:r>
            <a:r>
              <a:rPr sz="1400" dirty="0">
                <a:solidFill>
                  <a:prstClr val="black"/>
                </a:solidFill>
                <a:latin typeface="Tahoma"/>
                <a:cs typeface="Tahoma"/>
              </a:rPr>
              <a:t>i	MBÖNCÜ</a:t>
            </a:r>
            <a:endParaRPr sz="1400">
              <a:solidFill>
                <a:prstClr val="black"/>
              </a:solidFill>
              <a:latin typeface="Tahoma"/>
              <a:cs typeface="Tahoma"/>
            </a:endParaRPr>
          </a:p>
        </p:txBody>
      </p:sp>
      <p:sp>
        <p:nvSpPr>
          <p:cNvPr id="24" name="object 24"/>
          <p:cNvSpPr txBox="1"/>
          <p:nvPr/>
        </p:nvSpPr>
        <p:spPr>
          <a:xfrm>
            <a:off x="4828338" y="5096001"/>
            <a:ext cx="3850004" cy="58102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2019-01</a:t>
            </a:r>
            <a:endParaRPr sz="1200">
              <a:solidFill>
                <a:prstClr val="black"/>
              </a:solidFill>
              <a:latin typeface="Tahoma"/>
              <a:cs typeface="Tahoma"/>
            </a:endParaRPr>
          </a:p>
          <a:p>
            <a:pPr marL="12700">
              <a:spcBef>
                <a:spcPts val="145"/>
              </a:spcBef>
            </a:pPr>
            <a:r>
              <a:rPr sz="1200" spc="-5" dirty="0">
                <a:solidFill>
                  <a:prstClr val="black"/>
                </a:solidFill>
                <a:latin typeface="Tahoma"/>
                <a:cs typeface="Tahoma"/>
              </a:rPr>
              <a:t>2019-03</a:t>
            </a:r>
            <a:endParaRPr sz="1200">
              <a:solidFill>
                <a:prstClr val="black"/>
              </a:solidFill>
              <a:latin typeface="Tahoma"/>
              <a:cs typeface="Tahoma"/>
            </a:endParaRPr>
          </a:p>
          <a:p>
            <a:pPr marL="12700">
              <a:spcBef>
                <a:spcPts val="160"/>
              </a:spcBef>
            </a:pPr>
            <a:r>
              <a:rPr sz="1200" spc="-5" dirty="0">
                <a:solidFill>
                  <a:prstClr val="black"/>
                </a:solidFill>
                <a:latin typeface="Tahoma"/>
                <a:cs typeface="Tahoma"/>
              </a:rPr>
              <a:t>2019-05</a:t>
            </a:r>
            <a:endParaRPr sz="1200">
              <a:solidFill>
                <a:prstClr val="black"/>
              </a:solidFill>
              <a:latin typeface="Tahoma"/>
              <a:cs typeface="Tahoma"/>
            </a:endParaRPr>
          </a:p>
          <a:p>
            <a:pPr marL="12700">
              <a:spcBef>
                <a:spcPts val="150"/>
              </a:spcBef>
            </a:pPr>
            <a:r>
              <a:rPr sz="1200" spc="-5" dirty="0">
                <a:solidFill>
                  <a:prstClr val="black"/>
                </a:solidFill>
                <a:latin typeface="Tahoma"/>
                <a:cs typeface="Tahoma"/>
              </a:rPr>
              <a:t>2019-07</a:t>
            </a:r>
            <a:endParaRPr sz="1200">
              <a:solidFill>
                <a:prstClr val="black"/>
              </a:solidFill>
              <a:latin typeface="Tahoma"/>
              <a:cs typeface="Tahoma"/>
            </a:endParaRPr>
          </a:p>
          <a:p>
            <a:pPr marL="12700">
              <a:spcBef>
                <a:spcPts val="160"/>
              </a:spcBef>
            </a:pPr>
            <a:r>
              <a:rPr sz="1200" spc="-5" dirty="0">
                <a:solidFill>
                  <a:prstClr val="black"/>
                </a:solidFill>
                <a:latin typeface="Tahoma"/>
                <a:cs typeface="Tahoma"/>
              </a:rPr>
              <a:t>2019-09</a:t>
            </a:r>
            <a:endParaRPr sz="1200">
              <a:solidFill>
                <a:prstClr val="black"/>
              </a:solidFill>
              <a:latin typeface="Tahoma"/>
              <a:cs typeface="Tahoma"/>
            </a:endParaRPr>
          </a:p>
          <a:p>
            <a:pPr marL="12700">
              <a:spcBef>
                <a:spcPts val="145"/>
              </a:spcBef>
            </a:pPr>
            <a:r>
              <a:rPr sz="1200" spc="-5" dirty="0">
                <a:solidFill>
                  <a:prstClr val="black"/>
                </a:solidFill>
                <a:latin typeface="Tahoma"/>
                <a:cs typeface="Tahoma"/>
              </a:rPr>
              <a:t>2019-11</a:t>
            </a:r>
            <a:endParaRPr sz="1200">
              <a:solidFill>
                <a:prstClr val="black"/>
              </a:solidFill>
              <a:latin typeface="Tahoma"/>
              <a:cs typeface="Tahoma"/>
            </a:endParaRPr>
          </a:p>
          <a:p>
            <a:pPr marL="12700">
              <a:spcBef>
                <a:spcPts val="150"/>
              </a:spcBef>
            </a:pPr>
            <a:r>
              <a:rPr sz="1200" spc="-5" dirty="0">
                <a:solidFill>
                  <a:prstClr val="black"/>
                </a:solidFill>
                <a:latin typeface="Tahoma"/>
                <a:cs typeface="Tahoma"/>
              </a:rPr>
              <a:t>2020-01</a:t>
            </a:r>
            <a:endParaRPr sz="1200">
              <a:solidFill>
                <a:prstClr val="black"/>
              </a:solidFill>
              <a:latin typeface="Tahoma"/>
              <a:cs typeface="Tahoma"/>
            </a:endParaRPr>
          </a:p>
          <a:p>
            <a:pPr marL="12700">
              <a:spcBef>
                <a:spcPts val="160"/>
              </a:spcBef>
            </a:pPr>
            <a:r>
              <a:rPr sz="1200" spc="-5" dirty="0">
                <a:solidFill>
                  <a:prstClr val="black"/>
                </a:solidFill>
                <a:latin typeface="Tahoma"/>
                <a:cs typeface="Tahoma"/>
              </a:rPr>
              <a:t>2020-03</a:t>
            </a:r>
            <a:endParaRPr sz="1200">
              <a:solidFill>
                <a:prstClr val="black"/>
              </a:solidFill>
              <a:latin typeface="Tahoma"/>
              <a:cs typeface="Tahoma"/>
            </a:endParaRPr>
          </a:p>
          <a:p>
            <a:pPr marL="12700">
              <a:spcBef>
                <a:spcPts val="150"/>
              </a:spcBef>
            </a:pPr>
            <a:r>
              <a:rPr sz="1200" spc="-5" dirty="0">
                <a:solidFill>
                  <a:prstClr val="black"/>
                </a:solidFill>
                <a:latin typeface="Tahoma"/>
                <a:cs typeface="Tahoma"/>
              </a:rPr>
              <a:t>2020-05</a:t>
            </a:r>
            <a:endParaRPr sz="1200">
              <a:solidFill>
                <a:prstClr val="black"/>
              </a:solidFill>
              <a:latin typeface="Tahoma"/>
              <a:cs typeface="Tahoma"/>
            </a:endParaRPr>
          </a:p>
          <a:p>
            <a:pPr marL="12700">
              <a:spcBef>
                <a:spcPts val="160"/>
              </a:spcBef>
            </a:pPr>
            <a:r>
              <a:rPr sz="1200" spc="-5" dirty="0">
                <a:solidFill>
                  <a:prstClr val="black"/>
                </a:solidFill>
                <a:latin typeface="Tahoma"/>
                <a:cs typeface="Tahoma"/>
              </a:rPr>
              <a:t>2020-07</a:t>
            </a:r>
            <a:endParaRPr sz="1200">
              <a:solidFill>
                <a:prstClr val="black"/>
              </a:solidFill>
              <a:latin typeface="Tahoma"/>
              <a:cs typeface="Tahoma"/>
            </a:endParaRPr>
          </a:p>
          <a:p>
            <a:pPr marL="12700">
              <a:spcBef>
                <a:spcPts val="145"/>
              </a:spcBef>
            </a:pPr>
            <a:r>
              <a:rPr sz="1200" spc="-5" dirty="0">
                <a:solidFill>
                  <a:prstClr val="black"/>
                </a:solidFill>
                <a:latin typeface="Tahoma"/>
                <a:cs typeface="Tahoma"/>
              </a:rPr>
              <a:t>2020-09</a:t>
            </a:r>
            <a:endParaRPr sz="1200">
              <a:solidFill>
                <a:prstClr val="black"/>
              </a:solidFill>
              <a:latin typeface="Tahoma"/>
              <a:cs typeface="Tahoma"/>
            </a:endParaRPr>
          </a:p>
          <a:p>
            <a:pPr marL="12700">
              <a:spcBef>
                <a:spcPts val="150"/>
              </a:spcBef>
            </a:pPr>
            <a:r>
              <a:rPr sz="1200" spc="-5" dirty="0">
                <a:solidFill>
                  <a:prstClr val="black"/>
                </a:solidFill>
                <a:latin typeface="Tahoma"/>
                <a:cs typeface="Tahoma"/>
              </a:rPr>
              <a:t>2020-11</a:t>
            </a:r>
            <a:endParaRPr sz="1200">
              <a:solidFill>
                <a:prstClr val="black"/>
              </a:solidFill>
              <a:latin typeface="Tahoma"/>
              <a:cs typeface="Tahoma"/>
            </a:endParaRPr>
          </a:p>
          <a:p>
            <a:pPr marL="12700">
              <a:spcBef>
                <a:spcPts val="160"/>
              </a:spcBef>
            </a:pPr>
            <a:r>
              <a:rPr sz="1200" spc="-5" dirty="0">
                <a:solidFill>
                  <a:prstClr val="black"/>
                </a:solidFill>
                <a:latin typeface="Tahoma"/>
                <a:cs typeface="Tahoma"/>
              </a:rPr>
              <a:t>2021-01</a:t>
            </a:r>
            <a:endParaRPr sz="1200">
              <a:solidFill>
                <a:prstClr val="black"/>
              </a:solidFill>
              <a:latin typeface="Tahoma"/>
              <a:cs typeface="Tahoma"/>
            </a:endParaRPr>
          </a:p>
          <a:p>
            <a:pPr marL="12700">
              <a:spcBef>
                <a:spcPts val="145"/>
              </a:spcBef>
            </a:pPr>
            <a:r>
              <a:rPr sz="1200" spc="-5" dirty="0">
                <a:solidFill>
                  <a:prstClr val="black"/>
                </a:solidFill>
                <a:latin typeface="Tahoma"/>
                <a:cs typeface="Tahoma"/>
              </a:rPr>
              <a:t>2021-03</a:t>
            </a:r>
            <a:endParaRPr sz="1200">
              <a:solidFill>
                <a:prstClr val="black"/>
              </a:solidFill>
              <a:latin typeface="Tahoma"/>
              <a:cs typeface="Tahoma"/>
            </a:endParaRPr>
          </a:p>
          <a:p>
            <a:pPr marL="12700">
              <a:spcBef>
                <a:spcPts val="150"/>
              </a:spcBef>
            </a:pPr>
            <a:r>
              <a:rPr sz="1200" spc="-5" dirty="0">
                <a:solidFill>
                  <a:prstClr val="black"/>
                </a:solidFill>
                <a:latin typeface="Tahoma"/>
                <a:cs typeface="Tahoma"/>
              </a:rPr>
              <a:t>2021-05</a:t>
            </a:r>
            <a:endParaRPr sz="1200">
              <a:solidFill>
                <a:prstClr val="black"/>
              </a:solidFill>
              <a:latin typeface="Tahoma"/>
              <a:cs typeface="Tahoma"/>
            </a:endParaRPr>
          </a:p>
          <a:p>
            <a:pPr marL="12700">
              <a:spcBef>
                <a:spcPts val="160"/>
              </a:spcBef>
            </a:pPr>
            <a:r>
              <a:rPr sz="1200" spc="-5" dirty="0">
                <a:solidFill>
                  <a:prstClr val="black"/>
                </a:solidFill>
                <a:latin typeface="Tahoma"/>
                <a:cs typeface="Tahoma"/>
              </a:rPr>
              <a:t>2021-07</a:t>
            </a:r>
            <a:endParaRPr sz="1200">
              <a:solidFill>
                <a:prstClr val="black"/>
              </a:solidFill>
              <a:latin typeface="Tahoma"/>
              <a:cs typeface="Tahoma"/>
            </a:endParaRPr>
          </a:p>
          <a:p>
            <a:pPr marL="12700">
              <a:spcBef>
                <a:spcPts val="150"/>
              </a:spcBef>
            </a:pPr>
            <a:r>
              <a:rPr sz="1200" spc="-5" dirty="0">
                <a:solidFill>
                  <a:prstClr val="black"/>
                </a:solidFill>
                <a:latin typeface="Tahoma"/>
                <a:cs typeface="Tahoma"/>
              </a:rPr>
              <a:t>2021-09</a:t>
            </a:r>
            <a:endParaRPr sz="1200">
              <a:solidFill>
                <a:prstClr val="black"/>
              </a:solidFill>
              <a:latin typeface="Tahoma"/>
              <a:cs typeface="Tahoma"/>
            </a:endParaRPr>
          </a:p>
          <a:p>
            <a:pPr marL="12700">
              <a:spcBef>
                <a:spcPts val="160"/>
              </a:spcBef>
            </a:pPr>
            <a:r>
              <a:rPr sz="1200" spc="-5" dirty="0">
                <a:solidFill>
                  <a:prstClr val="black"/>
                </a:solidFill>
                <a:latin typeface="Tahoma"/>
                <a:cs typeface="Tahoma"/>
              </a:rPr>
              <a:t>2021-11</a:t>
            </a:r>
            <a:endParaRPr sz="1200">
              <a:solidFill>
                <a:prstClr val="black"/>
              </a:solidFill>
              <a:latin typeface="Tahoma"/>
              <a:cs typeface="Tahoma"/>
            </a:endParaRPr>
          </a:p>
          <a:p>
            <a:pPr marL="12700">
              <a:spcBef>
                <a:spcPts val="145"/>
              </a:spcBef>
            </a:pPr>
            <a:r>
              <a:rPr sz="1200" spc="-5" dirty="0">
                <a:solidFill>
                  <a:prstClr val="black"/>
                </a:solidFill>
                <a:latin typeface="Tahoma"/>
                <a:cs typeface="Tahoma"/>
              </a:rPr>
              <a:t>2022-01</a:t>
            </a:r>
            <a:endParaRPr sz="1200">
              <a:solidFill>
                <a:prstClr val="black"/>
              </a:solidFill>
              <a:latin typeface="Tahoma"/>
              <a:cs typeface="Tahoma"/>
            </a:endParaRPr>
          </a:p>
        </p:txBody>
      </p:sp>
      <p:sp>
        <p:nvSpPr>
          <p:cNvPr id="25" name="object 25"/>
          <p:cNvSpPr/>
          <p:nvPr/>
        </p:nvSpPr>
        <p:spPr>
          <a:xfrm>
            <a:off x="5002529" y="6122670"/>
            <a:ext cx="176530" cy="0"/>
          </a:xfrm>
          <a:custGeom>
            <a:avLst/>
            <a:gdLst/>
            <a:ahLst/>
            <a:cxnLst/>
            <a:rect l="l" t="t" r="r" b="b"/>
            <a:pathLst>
              <a:path w="176529">
                <a:moveTo>
                  <a:pt x="0" y="0"/>
                </a:moveTo>
                <a:lnTo>
                  <a:pt x="176149" y="0"/>
                </a:lnTo>
              </a:path>
            </a:pathLst>
          </a:custGeom>
          <a:ln w="38100">
            <a:solidFill>
              <a:srgbClr val="A30000"/>
            </a:solidFill>
          </a:ln>
        </p:spPr>
        <p:txBody>
          <a:bodyPr wrap="square" lIns="0" tIns="0" rIns="0" bIns="0" rtlCol="0"/>
          <a:lstStyle/>
          <a:p>
            <a:endParaRPr>
              <a:solidFill>
                <a:prstClr val="black"/>
              </a:solidFill>
            </a:endParaRPr>
          </a:p>
        </p:txBody>
      </p:sp>
      <p:sp>
        <p:nvSpPr>
          <p:cNvPr id="26" name="object 26"/>
          <p:cNvSpPr/>
          <p:nvPr/>
        </p:nvSpPr>
        <p:spPr>
          <a:xfrm>
            <a:off x="5002529" y="5889497"/>
            <a:ext cx="176530" cy="0"/>
          </a:xfrm>
          <a:custGeom>
            <a:avLst/>
            <a:gdLst/>
            <a:ahLst/>
            <a:cxnLst/>
            <a:rect l="l" t="t" r="r" b="b"/>
            <a:pathLst>
              <a:path w="176529">
                <a:moveTo>
                  <a:pt x="0" y="0"/>
                </a:moveTo>
                <a:lnTo>
                  <a:pt x="176149" y="0"/>
                </a:lnTo>
              </a:path>
            </a:pathLst>
          </a:custGeom>
          <a:ln w="38100">
            <a:solidFill>
              <a:srgbClr val="001F5F"/>
            </a:solidFill>
          </a:ln>
        </p:spPr>
        <p:txBody>
          <a:bodyPr wrap="square" lIns="0" tIns="0" rIns="0" bIns="0" rtlCol="0"/>
          <a:lstStyle/>
          <a:p>
            <a:endParaRPr>
              <a:solidFill>
                <a:prstClr val="black"/>
              </a:solidFill>
            </a:endParaRPr>
          </a:p>
        </p:txBody>
      </p:sp>
      <p:sp>
        <p:nvSpPr>
          <p:cNvPr id="27" name="object 27"/>
          <p:cNvSpPr txBox="1"/>
          <p:nvPr/>
        </p:nvSpPr>
        <p:spPr>
          <a:xfrm>
            <a:off x="5236590" y="5741109"/>
            <a:ext cx="3284854" cy="491490"/>
          </a:xfrm>
          <a:prstGeom prst="rect">
            <a:avLst/>
          </a:prstGeom>
        </p:spPr>
        <p:txBody>
          <a:bodyPr vert="horz" wrap="square" lIns="0" tIns="62230" rIns="0" bIns="0" rtlCol="0">
            <a:spAutoFit/>
          </a:bodyPr>
          <a:lstStyle/>
          <a:p>
            <a:pPr marL="12700">
              <a:spcBef>
                <a:spcPts val="490"/>
              </a:spcBef>
            </a:pPr>
            <a:r>
              <a:rPr sz="1200" dirty="0">
                <a:solidFill>
                  <a:prstClr val="black"/>
                </a:solidFill>
                <a:latin typeface="Tahoma"/>
                <a:cs typeface="Tahoma"/>
              </a:rPr>
              <a:t>SÜE (mevsim </a:t>
            </a:r>
            <a:r>
              <a:rPr sz="1200" spc="-5" dirty="0">
                <a:solidFill>
                  <a:prstClr val="black"/>
                </a:solidFill>
                <a:latin typeface="Tahoma"/>
                <a:cs typeface="Tahoma"/>
              </a:rPr>
              <a:t>ve takvim etkilerinden arındırılmış)</a:t>
            </a:r>
            <a:endParaRPr sz="1200">
              <a:solidFill>
                <a:prstClr val="black"/>
              </a:solidFill>
              <a:latin typeface="Tahoma"/>
              <a:cs typeface="Tahoma"/>
            </a:endParaRPr>
          </a:p>
          <a:p>
            <a:pPr marL="12700">
              <a:spcBef>
                <a:spcPts val="395"/>
              </a:spcBef>
            </a:pPr>
            <a:r>
              <a:rPr sz="1200" dirty="0">
                <a:solidFill>
                  <a:prstClr val="black"/>
                </a:solidFill>
                <a:latin typeface="Tahoma"/>
                <a:cs typeface="Tahoma"/>
              </a:rPr>
              <a:t>MBÖNCÜ-SÜE </a:t>
            </a:r>
            <a:r>
              <a:rPr sz="1200" spc="-5" dirty="0">
                <a:solidFill>
                  <a:prstClr val="black"/>
                </a:solidFill>
                <a:latin typeface="Tahoma"/>
                <a:cs typeface="Tahoma"/>
              </a:rPr>
              <a:t>(sağ</a:t>
            </a:r>
            <a:r>
              <a:rPr sz="1200" spc="-15" dirty="0">
                <a:solidFill>
                  <a:prstClr val="black"/>
                </a:solidFill>
                <a:latin typeface="Tahoma"/>
                <a:cs typeface="Tahoma"/>
              </a:rPr>
              <a:t> </a:t>
            </a:r>
            <a:r>
              <a:rPr sz="1200" spc="-5" dirty="0">
                <a:solidFill>
                  <a:prstClr val="black"/>
                </a:solidFill>
                <a:latin typeface="Tahoma"/>
                <a:cs typeface="Tahoma"/>
              </a:rPr>
              <a:t>eksen)</a:t>
            </a:r>
            <a:endParaRPr sz="1200">
              <a:solidFill>
                <a:prstClr val="black"/>
              </a:solidFill>
              <a:latin typeface="Tahoma"/>
              <a:cs typeface="Tahoma"/>
            </a:endParaRPr>
          </a:p>
        </p:txBody>
      </p:sp>
      <p:sp>
        <p:nvSpPr>
          <p:cNvPr id="28" name="object 28"/>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10</a:t>
            </a:r>
            <a:endParaRPr sz="1400">
              <a:solidFill>
                <a:prstClr val="black"/>
              </a:solidFill>
              <a:latin typeface="Tahoma"/>
              <a:cs typeface="Tahoma"/>
            </a:endParaRPr>
          </a:p>
        </p:txBody>
      </p:sp>
    </p:spTree>
    <p:extLst>
      <p:ext uri="{BB962C8B-B14F-4D97-AF65-F5344CB8AC3E}">
        <p14:creationId xmlns:p14="http://schemas.microsoft.com/office/powerpoint/2010/main" val="1778859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799541"/>
            <a:ext cx="8753475" cy="849630"/>
          </a:xfrm>
          <a:prstGeom prst="rect">
            <a:avLst/>
          </a:prstGeom>
        </p:spPr>
        <p:txBody>
          <a:bodyPr vert="horz" wrap="square" lIns="0" tIns="12700" rIns="0" bIns="0" rtlCol="0">
            <a:spAutoFit/>
          </a:bodyPr>
          <a:lstStyle/>
          <a:p>
            <a:pPr marL="12700">
              <a:lnSpc>
                <a:spcPct val="100000"/>
              </a:lnSpc>
              <a:spcBef>
                <a:spcPts val="100"/>
              </a:spcBef>
            </a:pPr>
            <a:r>
              <a:rPr spc="-5" dirty="0"/>
              <a:t>Perakende satışlar Aralık ayında sınırlı oranda</a:t>
            </a:r>
            <a:r>
              <a:rPr spc="-45" dirty="0"/>
              <a:t> </a:t>
            </a:r>
            <a:r>
              <a:rPr spc="-5" dirty="0"/>
              <a:t>gerilemiştir.</a:t>
            </a:r>
          </a:p>
          <a:p>
            <a:pPr marL="12700" marR="5080">
              <a:lnSpc>
                <a:spcPct val="100000"/>
              </a:lnSpc>
              <a:spcBef>
                <a:spcPts val="5"/>
              </a:spcBef>
            </a:pPr>
            <a:r>
              <a:rPr b="0" spc="-5" dirty="0">
                <a:latin typeface="Tahoma"/>
                <a:cs typeface="Tahoma"/>
              </a:rPr>
              <a:t>Perakende satışlar </a:t>
            </a:r>
            <a:r>
              <a:rPr b="0" dirty="0">
                <a:latin typeface="Tahoma"/>
                <a:cs typeface="Tahoma"/>
              </a:rPr>
              <a:t>2021 </a:t>
            </a:r>
            <a:r>
              <a:rPr b="0" spc="-5" dirty="0">
                <a:latin typeface="Tahoma"/>
                <a:cs typeface="Tahoma"/>
              </a:rPr>
              <a:t>yılında </a:t>
            </a:r>
            <a:r>
              <a:rPr b="0" dirty="0">
                <a:latin typeface="Tahoma"/>
                <a:cs typeface="Tahoma"/>
              </a:rPr>
              <a:t>kapanma </a:t>
            </a:r>
            <a:r>
              <a:rPr b="0" spc="-5" dirty="0">
                <a:latin typeface="Tahoma"/>
                <a:cs typeface="Tahoma"/>
              </a:rPr>
              <a:t>önlemlerinin </a:t>
            </a:r>
            <a:r>
              <a:rPr b="0" dirty="0">
                <a:latin typeface="Tahoma"/>
                <a:cs typeface="Tahoma"/>
              </a:rPr>
              <a:t>uygulandığı dönemler </a:t>
            </a:r>
            <a:r>
              <a:rPr b="0" spc="-5" dirty="0">
                <a:latin typeface="Tahoma"/>
                <a:cs typeface="Tahoma"/>
              </a:rPr>
              <a:t>hariç </a:t>
            </a:r>
            <a:r>
              <a:rPr b="0" dirty="0">
                <a:latin typeface="Tahoma"/>
                <a:cs typeface="Tahoma"/>
              </a:rPr>
              <a:t>artış  </a:t>
            </a:r>
            <a:r>
              <a:rPr b="0" spc="-5" dirty="0">
                <a:latin typeface="Tahoma"/>
                <a:cs typeface="Tahoma"/>
              </a:rPr>
              <a:t>göstermiş, Aralık </a:t>
            </a:r>
            <a:r>
              <a:rPr b="0" dirty="0">
                <a:latin typeface="Tahoma"/>
                <a:cs typeface="Tahoma"/>
              </a:rPr>
              <a:t>ayı </a:t>
            </a:r>
            <a:r>
              <a:rPr b="0" spc="-5" dirty="0">
                <a:latin typeface="Tahoma"/>
                <a:cs typeface="Tahoma"/>
              </a:rPr>
              <a:t>ise </a:t>
            </a:r>
            <a:r>
              <a:rPr b="0" dirty="0">
                <a:latin typeface="Tahoma"/>
                <a:cs typeface="Tahoma"/>
              </a:rPr>
              <a:t>bunun </a:t>
            </a:r>
            <a:r>
              <a:rPr b="0" spc="-5" dirty="0">
                <a:latin typeface="Tahoma"/>
                <a:cs typeface="Tahoma"/>
              </a:rPr>
              <a:t>istisnası olmuştur.</a:t>
            </a:r>
          </a:p>
        </p:txBody>
      </p:sp>
      <p:sp>
        <p:nvSpPr>
          <p:cNvPr id="3" name="object 3"/>
          <p:cNvSpPr/>
          <p:nvPr/>
        </p:nvSpPr>
        <p:spPr>
          <a:xfrm>
            <a:off x="0" y="1802892"/>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1894077" y="1833117"/>
            <a:ext cx="5355590"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Arial"/>
                <a:cs typeface="Arial"/>
              </a:rPr>
              <a:t>Perakende </a:t>
            </a:r>
            <a:r>
              <a:rPr sz="1600" spc="-10" dirty="0">
                <a:solidFill>
                  <a:srgbClr val="FFFFFF"/>
                </a:solidFill>
                <a:latin typeface="Arial"/>
                <a:cs typeface="Arial"/>
              </a:rPr>
              <a:t>Satış </a:t>
            </a:r>
            <a:r>
              <a:rPr sz="1600" spc="-5" dirty="0">
                <a:solidFill>
                  <a:srgbClr val="FFFFFF"/>
                </a:solidFill>
                <a:latin typeface="Arial"/>
                <a:cs typeface="Arial"/>
              </a:rPr>
              <a:t>Hacim Endeksi </a:t>
            </a:r>
            <a:r>
              <a:rPr sz="1600" spc="-10" dirty="0">
                <a:solidFill>
                  <a:srgbClr val="FFFFFF"/>
                </a:solidFill>
                <a:latin typeface="Arial"/>
                <a:cs typeface="Arial"/>
              </a:rPr>
              <a:t>(Ocak 2019 </a:t>
            </a:r>
            <a:r>
              <a:rPr sz="1600" spc="-5" dirty="0">
                <a:solidFill>
                  <a:srgbClr val="FFFFFF"/>
                </a:solidFill>
                <a:latin typeface="Arial"/>
                <a:cs typeface="Arial"/>
              </a:rPr>
              <a:t>– Aralık</a:t>
            </a:r>
            <a:r>
              <a:rPr sz="1600" spc="25" dirty="0">
                <a:solidFill>
                  <a:srgbClr val="FFFFFF"/>
                </a:solidFill>
                <a:latin typeface="Arial"/>
                <a:cs typeface="Arial"/>
              </a:rPr>
              <a:t> </a:t>
            </a:r>
            <a:r>
              <a:rPr sz="1600" spc="-10" dirty="0">
                <a:solidFill>
                  <a:srgbClr val="FFFFFF"/>
                </a:solidFill>
                <a:latin typeface="Arial"/>
                <a:cs typeface="Arial"/>
              </a:rPr>
              <a:t>2021)</a:t>
            </a:r>
            <a:endParaRPr sz="1600">
              <a:solidFill>
                <a:prstClr val="black"/>
              </a:solidFill>
              <a:latin typeface="Arial"/>
              <a:cs typeface="Arial"/>
            </a:endParaRPr>
          </a:p>
        </p:txBody>
      </p:sp>
      <p:grpSp>
        <p:nvGrpSpPr>
          <p:cNvPr id="5" name="object 5"/>
          <p:cNvGrpSpPr/>
          <p:nvPr/>
        </p:nvGrpSpPr>
        <p:grpSpPr>
          <a:xfrm>
            <a:off x="595883" y="2662427"/>
            <a:ext cx="3676015" cy="2867025"/>
            <a:chOff x="595883" y="2662427"/>
            <a:chExt cx="3676015" cy="2867025"/>
          </a:xfrm>
        </p:grpSpPr>
        <p:sp>
          <p:nvSpPr>
            <p:cNvPr id="6" name="object 6"/>
            <p:cNvSpPr/>
            <p:nvPr/>
          </p:nvSpPr>
          <p:spPr>
            <a:xfrm>
              <a:off x="595883" y="2666999"/>
              <a:ext cx="3657600" cy="2857500"/>
            </a:xfrm>
            <a:custGeom>
              <a:avLst/>
              <a:gdLst/>
              <a:ahLst/>
              <a:cxnLst/>
              <a:rect l="l" t="t" r="r" b="b"/>
              <a:pathLst>
                <a:path w="3657600" h="2857500">
                  <a:moveTo>
                    <a:pt x="59436" y="2857500"/>
                  </a:moveTo>
                  <a:lnTo>
                    <a:pt x="59436" y="0"/>
                  </a:lnTo>
                </a:path>
                <a:path w="3657600" h="2857500">
                  <a:moveTo>
                    <a:pt x="0" y="2857500"/>
                  </a:moveTo>
                  <a:lnTo>
                    <a:pt x="59436" y="2857500"/>
                  </a:lnTo>
                </a:path>
                <a:path w="3657600" h="2857500">
                  <a:moveTo>
                    <a:pt x="0" y="2500884"/>
                  </a:moveTo>
                  <a:lnTo>
                    <a:pt x="59436" y="2500884"/>
                  </a:lnTo>
                </a:path>
                <a:path w="3657600" h="2857500">
                  <a:moveTo>
                    <a:pt x="0" y="2142744"/>
                  </a:moveTo>
                  <a:lnTo>
                    <a:pt x="59436" y="2142744"/>
                  </a:lnTo>
                </a:path>
                <a:path w="3657600" h="2857500">
                  <a:moveTo>
                    <a:pt x="0" y="1786127"/>
                  </a:moveTo>
                  <a:lnTo>
                    <a:pt x="59436" y="1786127"/>
                  </a:lnTo>
                </a:path>
                <a:path w="3657600" h="2857500">
                  <a:moveTo>
                    <a:pt x="0" y="1429512"/>
                  </a:moveTo>
                  <a:lnTo>
                    <a:pt x="59436" y="1429512"/>
                  </a:lnTo>
                </a:path>
                <a:path w="3657600" h="2857500">
                  <a:moveTo>
                    <a:pt x="0" y="1071372"/>
                  </a:moveTo>
                  <a:lnTo>
                    <a:pt x="59436" y="1071372"/>
                  </a:lnTo>
                </a:path>
                <a:path w="3657600" h="2857500">
                  <a:moveTo>
                    <a:pt x="0" y="714755"/>
                  </a:moveTo>
                  <a:lnTo>
                    <a:pt x="59436" y="714755"/>
                  </a:lnTo>
                </a:path>
                <a:path w="3657600" h="2857500">
                  <a:moveTo>
                    <a:pt x="0" y="356615"/>
                  </a:moveTo>
                  <a:lnTo>
                    <a:pt x="59436" y="356615"/>
                  </a:lnTo>
                </a:path>
                <a:path w="3657600" h="2857500">
                  <a:moveTo>
                    <a:pt x="0" y="0"/>
                  </a:moveTo>
                  <a:lnTo>
                    <a:pt x="59436" y="0"/>
                  </a:lnTo>
                </a:path>
                <a:path w="3657600" h="2857500">
                  <a:moveTo>
                    <a:pt x="59436" y="2857500"/>
                  </a:moveTo>
                  <a:lnTo>
                    <a:pt x="3657600" y="2857500"/>
                  </a:lnTo>
                </a:path>
              </a:pathLst>
            </a:custGeom>
            <a:ln w="9144">
              <a:solidFill>
                <a:srgbClr val="000000"/>
              </a:solidFill>
            </a:ln>
          </p:spPr>
          <p:txBody>
            <a:bodyPr wrap="square" lIns="0" tIns="0" rIns="0" bIns="0" rtlCol="0"/>
            <a:lstStyle/>
            <a:p>
              <a:endParaRPr>
                <a:solidFill>
                  <a:prstClr val="black"/>
                </a:solidFill>
              </a:endParaRPr>
            </a:p>
          </p:txBody>
        </p:sp>
        <p:sp>
          <p:nvSpPr>
            <p:cNvPr id="7" name="object 7"/>
            <p:cNvSpPr/>
            <p:nvPr/>
          </p:nvSpPr>
          <p:spPr>
            <a:xfrm>
              <a:off x="656081" y="2885693"/>
              <a:ext cx="3596640" cy="2051685"/>
            </a:xfrm>
            <a:custGeom>
              <a:avLst/>
              <a:gdLst/>
              <a:ahLst/>
              <a:cxnLst/>
              <a:rect l="l" t="t" r="r" b="b"/>
              <a:pathLst>
                <a:path w="3596640" h="2051685">
                  <a:moveTo>
                    <a:pt x="0" y="1374647"/>
                  </a:moveTo>
                  <a:lnTo>
                    <a:pt x="102108" y="1353311"/>
                  </a:lnTo>
                  <a:lnTo>
                    <a:pt x="205740" y="1286255"/>
                  </a:lnTo>
                  <a:lnTo>
                    <a:pt x="307848" y="1322831"/>
                  </a:lnTo>
                  <a:lnTo>
                    <a:pt x="409956" y="1203959"/>
                  </a:lnTo>
                  <a:lnTo>
                    <a:pt x="513588" y="1197863"/>
                  </a:lnTo>
                  <a:lnTo>
                    <a:pt x="615696" y="1318259"/>
                  </a:lnTo>
                  <a:lnTo>
                    <a:pt x="719328" y="1229867"/>
                  </a:lnTo>
                  <a:lnTo>
                    <a:pt x="821436" y="1202435"/>
                  </a:lnTo>
                  <a:lnTo>
                    <a:pt x="925068" y="1187195"/>
                  </a:lnTo>
                  <a:lnTo>
                    <a:pt x="1027176" y="1106423"/>
                  </a:lnTo>
                  <a:lnTo>
                    <a:pt x="1130808" y="941831"/>
                  </a:lnTo>
                  <a:lnTo>
                    <a:pt x="1232916" y="1016507"/>
                  </a:lnTo>
                  <a:lnTo>
                    <a:pt x="1335024" y="937259"/>
                  </a:lnTo>
                  <a:lnTo>
                    <a:pt x="1438656" y="1255775"/>
                  </a:lnTo>
                  <a:lnTo>
                    <a:pt x="1540764" y="2051303"/>
                  </a:lnTo>
                  <a:lnTo>
                    <a:pt x="1644395" y="1898903"/>
                  </a:lnTo>
                  <a:lnTo>
                    <a:pt x="1746504" y="1132331"/>
                  </a:lnTo>
                  <a:lnTo>
                    <a:pt x="1850136" y="890015"/>
                  </a:lnTo>
                  <a:lnTo>
                    <a:pt x="1952244" y="960119"/>
                  </a:lnTo>
                  <a:lnTo>
                    <a:pt x="2055876" y="839723"/>
                  </a:lnTo>
                  <a:lnTo>
                    <a:pt x="2157984" y="726947"/>
                  </a:lnTo>
                  <a:lnTo>
                    <a:pt x="2260092" y="670559"/>
                  </a:lnTo>
                  <a:lnTo>
                    <a:pt x="2363724" y="870203"/>
                  </a:lnTo>
                  <a:lnTo>
                    <a:pt x="2465832" y="874775"/>
                  </a:lnTo>
                  <a:lnTo>
                    <a:pt x="2569464" y="733043"/>
                  </a:lnTo>
                  <a:lnTo>
                    <a:pt x="2671572" y="469391"/>
                  </a:lnTo>
                  <a:lnTo>
                    <a:pt x="2775204" y="737615"/>
                  </a:lnTo>
                  <a:lnTo>
                    <a:pt x="2877312" y="950975"/>
                  </a:lnTo>
                  <a:lnTo>
                    <a:pt x="2979420" y="324611"/>
                  </a:lnTo>
                  <a:lnTo>
                    <a:pt x="3083052" y="257555"/>
                  </a:lnTo>
                  <a:lnTo>
                    <a:pt x="3185160" y="208787"/>
                  </a:lnTo>
                  <a:lnTo>
                    <a:pt x="3288792" y="126491"/>
                  </a:lnTo>
                  <a:lnTo>
                    <a:pt x="3390900" y="70103"/>
                  </a:lnTo>
                  <a:lnTo>
                    <a:pt x="3494531" y="0"/>
                  </a:lnTo>
                  <a:lnTo>
                    <a:pt x="3596640" y="138683"/>
                  </a:lnTo>
                </a:path>
              </a:pathLst>
            </a:custGeom>
            <a:ln w="38100">
              <a:solidFill>
                <a:srgbClr val="001F5F"/>
              </a:solidFill>
            </a:ln>
          </p:spPr>
          <p:txBody>
            <a:bodyPr wrap="square" lIns="0" tIns="0" rIns="0" bIns="0" rtlCol="0"/>
            <a:lstStyle/>
            <a:p>
              <a:endParaRPr>
                <a:solidFill>
                  <a:prstClr val="black"/>
                </a:solidFill>
              </a:endParaRPr>
            </a:p>
          </p:txBody>
        </p:sp>
      </p:grpSp>
      <p:sp>
        <p:nvSpPr>
          <p:cNvPr id="8" name="object 8"/>
          <p:cNvSpPr txBox="1"/>
          <p:nvPr/>
        </p:nvSpPr>
        <p:spPr>
          <a:xfrm>
            <a:off x="185115" y="2538476"/>
            <a:ext cx="318135" cy="3097530"/>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1</a:t>
            </a:r>
            <a:r>
              <a:rPr sz="1400" spc="-10" dirty="0">
                <a:solidFill>
                  <a:prstClr val="black"/>
                </a:solidFill>
                <a:latin typeface="Tahoma"/>
                <a:cs typeface="Tahoma"/>
              </a:rPr>
              <a:t>5</a:t>
            </a:r>
            <a:r>
              <a:rPr sz="1400" dirty="0">
                <a:solidFill>
                  <a:prstClr val="black"/>
                </a:solidFill>
                <a:latin typeface="Tahoma"/>
                <a:cs typeface="Tahoma"/>
              </a:rPr>
              <a:t>0</a:t>
            </a:r>
            <a:endParaRPr sz="1400">
              <a:solidFill>
                <a:prstClr val="black"/>
              </a:solidFill>
              <a:latin typeface="Tahoma"/>
              <a:cs typeface="Tahoma"/>
            </a:endParaRPr>
          </a:p>
          <a:p>
            <a:pPr marL="12700">
              <a:spcBef>
                <a:spcPts val="1130"/>
              </a:spcBef>
            </a:pPr>
            <a:r>
              <a:rPr sz="1400" dirty="0">
                <a:solidFill>
                  <a:prstClr val="black"/>
                </a:solidFill>
                <a:latin typeface="Tahoma"/>
                <a:cs typeface="Tahoma"/>
              </a:rPr>
              <a:t>1</a:t>
            </a:r>
            <a:r>
              <a:rPr sz="1400" spc="-10" dirty="0">
                <a:solidFill>
                  <a:prstClr val="black"/>
                </a:solidFill>
                <a:latin typeface="Tahoma"/>
                <a:cs typeface="Tahoma"/>
              </a:rPr>
              <a:t>4</a:t>
            </a:r>
            <a:r>
              <a:rPr sz="1400" dirty="0">
                <a:solidFill>
                  <a:prstClr val="black"/>
                </a:solidFill>
                <a:latin typeface="Tahoma"/>
                <a:cs typeface="Tahoma"/>
              </a:rPr>
              <a:t>0</a:t>
            </a:r>
            <a:endParaRPr sz="1400">
              <a:solidFill>
                <a:prstClr val="black"/>
              </a:solidFill>
              <a:latin typeface="Tahoma"/>
              <a:cs typeface="Tahoma"/>
            </a:endParaRPr>
          </a:p>
          <a:p>
            <a:pPr marL="12700">
              <a:spcBef>
                <a:spcPts val="1135"/>
              </a:spcBef>
            </a:pPr>
            <a:r>
              <a:rPr sz="1400" dirty="0">
                <a:solidFill>
                  <a:prstClr val="black"/>
                </a:solidFill>
                <a:latin typeface="Tahoma"/>
                <a:cs typeface="Tahoma"/>
              </a:rPr>
              <a:t>1</a:t>
            </a:r>
            <a:r>
              <a:rPr sz="1400" spc="-10" dirty="0">
                <a:solidFill>
                  <a:prstClr val="black"/>
                </a:solidFill>
                <a:latin typeface="Tahoma"/>
                <a:cs typeface="Tahoma"/>
              </a:rPr>
              <a:t>3</a:t>
            </a:r>
            <a:r>
              <a:rPr sz="1400" dirty="0">
                <a:solidFill>
                  <a:prstClr val="black"/>
                </a:solidFill>
                <a:latin typeface="Tahoma"/>
                <a:cs typeface="Tahoma"/>
              </a:rPr>
              <a:t>0</a:t>
            </a:r>
            <a:endParaRPr sz="1400">
              <a:solidFill>
                <a:prstClr val="black"/>
              </a:solidFill>
              <a:latin typeface="Tahoma"/>
              <a:cs typeface="Tahoma"/>
            </a:endParaRPr>
          </a:p>
          <a:p>
            <a:pPr marL="12700">
              <a:spcBef>
                <a:spcPts val="1130"/>
              </a:spcBef>
            </a:pPr>
            <a:r>
              <a:rPr sz="1400" dirty="0">
                <a:solidFill>
                  <a:prstClr val="black"/>
                </a:solidFill>
                <a:latin typeface="Tahoma"/>
                <a:cs typeface="Tahoma"/>
              </a:rPr>
              <a:t>1</a:t>
            </a:r>
            <a:r>
              <a:rPr sz="1400" spc="-10" dirty="0">
                <a:solidFill>
                  <a:prstClr val="black"/>
                </a:solidFill>
                <a:latin typeface="Tahoma"/>
                <a:cs typeface="Tahoma"/>
              </a:rPr>
              <a:t>2</a:t>
            </a:r>
            <a:r>
              <a:rPr sz="1400" dirty="0">
                <a:solidFill>
                  <a:prstClr val="black"/>
                </a:solidFill>
                <a:latin typeface="Tahoma"/>
                <a:cs typeface="Tahoma"/>
              </a:rPr>
              <a:t>0</a:t>
            </a:r>
            <a:endParaRPr sz="1400">
              <a:solidFill>
                <a:prstClr val="black"/>
              </a:solidFill>
              <a:latin typeface="Tahoma"/>
              <a:cs typeface="Tahoma"/>
            </a:endParaRPr>
          </a:p>
          <a:p>
            <a:pPr marL="12700">
              <a:spcBef>
                <a:spcPts val="1135"/>
              </a:spcBef>
            </a:pPr>
            <a:r>
              <a:rPr sz="1400" dirty="0">
                <a:solidFill>
                  <a:prstClr val="black"/>
                </a:solidFill>
                <a:latin typeface="Tahoma"/>
                <a:cs typeface="Tahoma"/>
              </a:rPr>
              <a:t>1</a:t>
            </a:r>
            <a:r>
              <a:rPr sz="1400" spc="-15" dirty="0">
                <a:solidFill>
                  <a:prstClr val="black"/>
                </a:solidFill>
                <a:latin typeface="Tahoma"/>
                <a:cs typeface="Tahoma"/>
              </a:rPr>
              <a:t>1</a:t>
            </a:r>
            <a:r>
              <a:rPr sz="1400" dirty="0">
                <a:solidFill>
                  <a:prstClr val="black"/>
                </a:solidFill>
                <a:latin typeface="Tahoma"/>
                <a:cs typeface="Tahoma"/>
              </a:rPr>
              <a:t>0</a:t>
            </a:r>
            <a:endParaRPr sz="1400">
              <a:solidFill>
                <a:prstClr val="black"/>
              </a:solidFill>
              <a:latin typeface="Tahoma"/>
              <a:cs typeface="Tahoma"/>
            </a:endParaRPr>
          </a:p>
          <a:p>
            <a:pPr marL="12700">
              <a:spcBef>
                <a:spcPts val="1135"/>
              </a:spcBef>
            </a:pPr>
            <a:r>
              <a:rPr sz="1400" dirty="0">
                <a:solidFill>
                  <a:prstClr val="black"/>
                </a:solidFill>
                <a:latin typeface="Tahoma"/>
                <a:cs typeface="Tahoma"/>
              </a:rPr>
              <a:t>1</a:t>
            </a:r>
            <a:r>
              <a:rPr sz="1400" spc="-10" dirty="0">
                <a:solidFill>
                  <a:prstClr val="black"/>
                </a:solidFill>
                <a:latin typeface="Tahoma"/>
                <a:cs typeface="Tahoma"/>
              </a:rPr>
              <a:t>0</a:t>
            </a:r>
            <a:r>
              <a:rPr sz="1400" dirty="0">
                <a:solidFill>
                  <a:prstClr val="black"/>
                </a:solidFill>
                <a:latin typeface="Tahoma"/>
                <a:cs typeface="Tahoma"/>
              </a:rPr>
              <a:t>0</a:t>
            </a:r>
            <a:endParaRPr sz="1400">
              <a:solidFill>
                <a:prstClr val="black"/>
              </a:solidFill>
              <a:latin typeface="Tahoma"/>
              <a:cs typeface="Tahoma"/>
            </a:endParaRPr>
          </a:p>
          <a:p>
            <a:pPr marL="109855">
              <a:spcBef>
                <a:spcPts val="1130"/>
              </a:spcBef>
            </a:pPr>
            <a:r>
              <a:rPr sz="1400" dirty="0">
                <a:solidFill>
                  <a:prstClr val="black"/>
                </a:solidFill>
                <a:latin typeface="Tahoma"/>
                <a:cs typeface="Tahoma"/>
              </a:rPr>
              <a:t>90</a:t>
            </a:r>
            <a:endParaRPr sz="1400">
              <a:solidFill>
                <a:prstClr val="black"/>
              </a:solidFill>
              <a:latin typeface="Tahoma"/>
              <a:cs typeface="Tahoma"/>
            </a:endParaRPr>
          </a:p>
          <a:p>
            <a:pPr marL="109855">
              <a:spcBef>
                <a:spcPts val="1135"/>
              </a:spcBef>
            </a:pPr>
            <a:r>
              <a:rPr sz="1400" dirty="0">
                <a:solidFill>
                  <a:prstClr val="black"/>
                </a:solidFill>
                <a:latin typeface="Tahoma"/>
                <a:cs typeface="Tahoma"/>
              </a:rPr>
              <a:t>80</a:t>
            </a:r>
            <a:endParaRPr sz="1400">
              <a:solidFill>
                <a:prstClr val="black"/>
              </a:solidFill>
              <a:latin typeface="Tahoma"/>
              <a:cs typeface="Tahoma"/>
            </a:endParaRPr>
          </a:p>
          <a:p>
            <a:pPr marL="109855">
              <a:spcBef>
                <a:spcPts val="1130"/>
              </a:spcBef>
            </a:pPr>
            <a:r>
              <a:rPr sz="1400" dirty="0">
                <a:solidFill>
                  <a:prstClr val="black"/>
                </a:solidFill>
                <a:latin typeface="Tahoma"/>
                <a:cs typeface="Tahoma"/>
              </a:rPr>
              <a:t>70</a:t>
            </a:r>
            <a:endParaRPr sz="1400">
              <a:solidFill>
                <a:prstClr val="black"/>
              </a:solidFill>
              <a:latin typeface="Tahoma"/>
              <a:cs typeface="Tahoma"/>
            </a:endParaRPr>
          </a:p>
        </p:txBody>
      </p:sp>
      <p:sp>
        <p:nvSpPr>
          <p:cNvPr id="9" name="object 9"/>
          <p:cNvSpPr txBox="1"/>
          <p:nvPr/>
        </p:nvSpPr>
        <p:spPr>
          <a:xfrm>
            <a:off x="566358" y="5556301"/>
            <a:ext cx="3673475" cy="482600"/>
          </a:xfrm>
          <a:prstGeom prst="rect">
            <a:avLst/>
          </a:prstGeom>
        </p:spPr>
        <p:txBody>
          <a:bodyPr vert="vert270" wrap="square" lIns="0" tIns="12065" rIns="0" bIns="0" rtlCol="0">
            <a:spAutoFit/>
          </a:bodyPr>
          <a:lstStyle/>
          <a:p>
            <a:pPr marL="12700">
              <a:spcBef>
                <a:spcPts val="95"/>
              </a:spcBef>
            </a:pPr>
            <a:r>
              <a:rPr sz="1000" spc="-5" dirty="0">
                <a:solidFill>
                  <a:prstClr val="black"/>
                </a:solidFill>
                <a:latin typeface="Tahoma"/>
                <a:cs typeface="Tahoma"/>
              </a:rPr>
              <a:t>2019-01</a:t>
            </a:r>
            <a:endParaRPr sz="1000">
              <a:solidFill>
                <a:prstClr val="black"/>
              </a:solidFill>
              <a:latin typeface="Tahoma"/>
              <a:cs typeface="Tahoma"/>
            </a:endParaRPr>
          </a:p>
          <a:p>
            <a:pPr marL="12700">
              <a:spcBef>
                <a:spcPts val="415"/>
              </a:spcBef>
            </a:pPr>
            <a:r>
              <a:rPr sz="1000" spc="-5" dirty="0">
                <a:solidFill>
                  <a:prstClr val="black"/>
                </a:solidFill>
                <a:latin typeface="Tahoma"/>
                <a:cs typeface="Tahoma"/>
              </a:rPr>
              <a:t>2019-03</a:t>
            </a:r>
            <a:endParaRPr sz="1000">
              <a:solidFill>
                <a:prstClr val="black"/>
              </a:solidFill>
              <a:latin typeface="Tahoma"/>
              <a:cs typeface="Tahoma"/>
            </a:endParaRPr>
          </a:p>
          <a:p>
            <a:pPr marL="12700">
              <a:spcBef>
                <a:spcPts val="425"/>
              </a:spcBef>
            </a:pPr>
            <a:r>
              <a:rPr sz="1000" spc="-5" dirty="0">
                <a:solidFill>
                  <a:prstClr val="black"/>
                </a:solidFill>
                <a:latin typeface="Tahoma"/>
                <a:cs typeface="Tahoma"/>
              </a:rPr>
              <a:t>2019-05</a:t>
            </a:r>
            <a:endParaRPr sz="1000">
              <a:solidFill>
                <a:prstClr val="black"/>
              </a:solidFill>
              <a:latin typeface="Tahoma"/>
              <a:cs typeface="Tahoma"/>
            </a:endParaRPr>
          </a:p>
          <a:p>
            <a:pPr marL="12700">
              <a:spcBef>
                <a:spcPts val="415"/>
              </a:spcBef>
            </a:pPr>
            <a:r>
              <a:rPr sz="1000" spc="-5" dirty="0">
                <a:solidFill>
                  <a:prstClr val="black"/>
                </a:solidFill>
                <a:latin typeface="Tahoma"/>
                <a:cs typeface="Tahoma"/>
              </a:rPr>
              <a:t>2019-07</a:t>
            </a:r>
            <a:endParaRPr sz="1000">
              <a:solidFill>
                <a:prstClr val="black"/>
              </a:solidFill>
              <a:latin typeface="Tahoma"/>
              <a:cs typeface="Tahoma"/>
            </a:endParaRPr>
          </a:p>
          <a:p>
            <a:pPr marL="12700">
              <a:spcBef>
                <a:spcPts val="425"/>
              </a:spcBef>
            </a:pPr>
            <a:r>
              <a:rPr sz="1000" spc="-5" dirty="0">
                <a:solidFill>
                  <a:prstClr val="black"/>
                </a:solidFill>
                <a:latin typeface="Tahoma"/>
                <a:cs typeface="Tahoma"/>
              </a:rPr>
              <a:t>2019-09</a:t>
            </a:r>
            <a:endParaRPr sz="1000">
              <a:solidFill>
                <a:prstClr val="black"/>
              </a:solidFill>
              <a:latin typeface="Tahoma"/>
              <a:cs typeface="Tahoma"/>
            </a:endParaRPr>
          </a:p>
          <a:p>
            <a:pPr marL="12700">
              <a:spcBef>
                <a:spcPts val="414"/>
              </a:spcBef>
            </a:pPr>
            <a:r>
              <a:rPr sz="1000" spc="-5" dirty="0">
                <a:solidFill>
                  <a:prstClr val="black"/>
                </a:solidFill>
                <a:latin typeface="Tahoma"/>
                <a:cs typeface="Tahoma"/>
              </a:rPr>
              <a:t>2019-11</a:t>
            </a:r>
            <a:endParaRPr sz="1000">
              <a:solidFill>
                <a:prstClr val="black"/>
              </a:solidFill>
              <a:latin typeface="Tahoma"/>
              <a:cs typeface="Tahoma"/>
            </a:endParaRPr>
          </a:p>
          <a:p>
            <a:pPr marL="12700">
              <a:spcBef>
                <a:spcPts val="425"/>
              </a:spcBef>
            </a:pPr>
            <a:r>
              <a:rPr sz="1000" spc="-5" dirty="0">
                <a:solidFill>
                  <a:prstClr val="black"/>
                </a:solidFill>
                <a:latin typeface="Tahoma"/>
                <a:cs typeface="Tahoma"/>
              </a:rPr>
              <a:t>2020-01</a:t>
            </a:r>
            <a:endParaRPr sz="1000">
              <a:solidFill>
                <a:prstClr val="black"/>
              </a:solidFill>
              <a:latin typeface="Tahoma"/>
              <a:cs typeface="Tahoma"/>
            </a:endParaRPr>
          </a:p>
          <a:p>
            <a:pPr marL="12700">
              <a:spcBef>
                <a:spcPts val="409"/>
              </a:spcBef>
            </a:pPr>
            <a:r>
              <a:rPr sz="1000" spc="-5" dirty="0">
                <a:solidFill>
                  <a:prstClr val="black"/>
                </a:solidFill>
                <a:latin typeface="Tahoma"/>
                <a:cs typeface="Tahoma"/>
              </a:rPr>
              <a:t>2020-03</a:t>
            </a:r>
            <a:endParaRPr sz="1000">
              <a:solidFill>
                <a:prstClr val="black"/>
              </a:solidFill>
              <a:latin typeface="Tahoma"/>
              <a:cs typeface="Tahoma"/>
            </a:endParaRPr>
          </a:p>
          <a:p>
            <a:pPr marL="12700">
              <a:spcBef>
                <a:spcPts val="425"/>
              </a:spcBef>
            </a:pPr>
            <a:r>
              <a:rPr sz="1000" spc="-5" dirty="0">
                <a:solidFill>
                  <a:prstClr val="black"/>
                </a:solidFill>
                <a:latin typeface="Tahoma"/>
                <a:cs typeface="Tahoma"/>
              </a:rPr>
              <a:t>2020-05</a:t>
            </a:r>
            <a:endParaRPr sz="1000">
              <a:solidFill>
                <a:prstClr val="black"/>
              </a:solidFill>
              <a:latin typeface="Tahoma"/>
              <a:cs typeface="Tahoma"/>
            </a:endParaRPr>
          </a:p>
          <a:p>
            <a:pPr marL="12700">
              <a:spcBef>
                <a:spcPts val="414"/>
              </a:spcBef>
            </a:pPr>
            <a:r>
              <a:rPr sz="1000" spc="-5" dirty="0">
                <a:solidFill>
                  <a:prstClr val="black"/>
                </a:solidFill>
                <a:latin typeface="Tahoma"/>
                <a:cs typeface="Tahoma"/>
              </a:rPr>
              <a:t>2020-07</a:t>
            </a:r>
            <a:endParaRPr sz="1000">
              <a:solidFill>
                <a:prstClr val="black"/>
              </a:solidFill>
              <a:latin typeface="Tahoma"/>
              <a:cs typeface="Tahoma"/>
            </a:endParaRPr>
          </a:p>
          <a:p>
            <a:pPr marL="12700">
              <a:spcBef>
                <a:spcPts val="425"/>
              </a:spcBef>
            </a:pPr>
            <a:r>
              <a:rPr sz="1000" spc="-5" dirty="0">
                <a:solidFill>
                  <a:prstClr val="black"/>
                </a:solidFill>
                <a:latin typeface="Tahoma"/>
                <a:cs typeface="Tahoma"/>
              </a:rPr>
              <a:t>2020-09</a:t>
            </a:r>
            <a:endParaRPr sz="1000">
              <a:solidFill>
                <a:prstClr val="black"/>
              </a:solidFill>
              <a:latin typeface="Tahoma"/>
              <a:cs typeface="Tahoma"/>
            </a:endParaRPr>
          </a:p>
          <a:p>
            <a:pPr marL="12700">
              <a:spcBef>
                <a:spcPts val="409"/>
              </a:spcBef>
            </a:pPr>
            <a:r>
              <a:rPr sz="1000" spc="-5" dirty="0">
                <a:solidFill>
                  <a:prstClr val="black"/>
                </a:solidFill>
                <a:latin typeface="Tahoma"/>
                <a:cs typeface="Tahoma"/>
              </a:rPr>
              <a:t>2020-11</a:t>
            </a:r>
            <a:endParaRPr sz="1000">
              <a:solidFill>
                <a:prstClr val="black"/>
              </a:solidFill>
              <a:latin typeface="Tahoma"/>
              <a:cs typeface="Tahoma"/>
            </a:endParaRPr>
          </a:p>
          <a:p>
            <a:pPr marL="12700">
              <a:spcBef>
                <a:spcPts val="430"/>
              </a:spcBef>
            </a:pPr>
            <a:r>
              <a:rPr sz="1000" spc="-5" dirty="0">
                <a:solidFill>
                  <a:prstClr val="black"/>
                </a:solidFill>
                <a:latin typeface="Tahoma"/>
                <a:cs typeface="Tahoma"/>
              </a:rPr>
              <a:t>2021-01</a:t>
            </a:r>
            <a:endParaRPr sz="1000">
              <a:solidFill>
                <a:prstClr val="black"/>
              </a:solidFill>
              <a:latin typeface="Tahoma"/>
              <a:cs typeface="Tahoma"/>
            </a:endParaRPr>
          </a:p>
          <a:p>
            <a:pPr marL="12700">
              <a:spcBef>
                <a:spcPts val="409"/>
              </a:spcBef>
            </a:pPr>
            <a:r>
              <a:rPr sz="1000" spc="-5" dirty="0">
                <a:solidFill>
                  <a:prstClr val="black"/>
                </a:solidFill>
                <a:latin typeface="Tahoma"/>
                <a:cs typeface="Tahoma"/>
              </a:rPr>
              <a:t>2021-03</a:t>
            </a:r>
            <a:endParaRPr sz="1000">
              <a:solidFill>
                <a:prstClr val="black"/>
              </a:solidFill>
              <a:latin typeface="Tahoma"/>
              <a:cs typeface="Tahoma"/>
            </a:endParaRPr>
          </a:p>
          <a:p>
            <a:pPr marL="12700">
              <a:spcBef>
                <a:spcPts val="425"/>
              </a:spcBef>
            </a:pPr>
            <a:r>
              <a:rPr sz="1000" spc="-5" dirty="0">
                <a:solidFill>
                  <a:prstClr val="black"/>
                </a:solidFill>
                <a:latin typeface="Tahoma"/>
                <a:cs typeface="Tahoma"/>
              </a:rPr>
              <a:t>2021-05</a:t>
            </a:r>
            <a:endParaRPr sz="1000">
              <a:solidFill>
                <a:prstClr val="black"/>
              </a:solidFill>
              <a:latin typeface="Tahoma"/>
              <a:cs typeface="Tahoma"/>
            </a:endParaRPr>
          </a:p>
          <a:p>
            <a:pPr marL="12700">
              <a:spcBef>
                <a:spcPts val="414"/>
              </a:spcBef>
            </a:pPr>
            <a:r>
              <a:rPr sz="1000" spc="-5" dirty="0">
                <a:solidFill>
                  <a:prstClr val="black"/>
                </a:solidFill>
                <a:latin typeface="Tahoma"/>
                <a:cs typeface="Tahoma"/>
              </a:rPr>
              <a:t>2021-07</a:t>
            </a:r>
            <a:endParaRPr sz="1000">
              <a:solidFill>
                <a:prstClr val="black"/>
              </a:solidFill>
              <a:latin typeface="Tahoma"/>
              <a:cs typeface="Tahoma"/>
            </a:endParaRPr>
          </a:p>
          <a:p>
            <a:pPr marL="12700">
              <a:spcBef>
                <a:spcPts val="425"/>
              </a:spcBef>
            </a:pPr>
            <a:r>
              <a:rPr sz="1000" spc="-5" dirty="0">
                <a:solidFill>
                  <a:prstClr val="black"/>
                </a:solidFill>
                <a:latin typeface="Tahoma"/>
                <a:cs typeface="Tahoma"/>
              </a:rPr>
              <a:t>2021-09</a:t>
            </a:r>
            <a:endParaRPr sz="1000">
              <a:solidFill>
                <a:prstClr val="black"/>
              </a:solidFill>
              <a:latin typeface="Tahoma"/>
              <a:cs typeface="Tahoma"/>
            </a:endParaRPr>
          </a:p>
          <a:p>
            <a:pPr marL="12700">
              <a:spcBef>
                <a:spcPts val="409"/>
              </a:spcBef>
            </a:pPr>
            <a:r>
              <a:rPr sz="1000" spc="-5" dirty="0">
                <a:solidFill>
                  <a:prstClr val="black"/>
                </a:solidFill>
                <a:latin typeface="Tahoma"/>
                <a:cs typeface="Tahoma"/>
              </a:rPr>
              <a:t>2021-11</a:t>
            </a:r>
            <a:endParaRPr sz="1000">
              <a:solidFill>
                <a:prstClr val="black"/>
              </a:solidFill>
              <a:latin typeface="Tahoma"/>
              <a:cs typeface="Tahoma"/>
            </a:endParaRPr>
          </a:p>
        </p:txBody>
      </p:sp>
      <p:sp>
        <p:nvSpPr>
          <p:cNvPr id="10" name="object 10"/>
          <p:cNvSpPr/>
          <p:nvPr/>
        </p:nvSpPr>
        <p:spPr>
          <a:xfrm>
            <a:off x="538733" y="6261353"/>
            <a:ext cx="212725" cy="0"/>
          </a:xfrm>
          <a:custGeom>
            <a:avLst/>
            <a:gdLst/>
            <a:ahLst/>
            <a:cxnLst/>
            <a:rect l="l" t="t" r="r" b="b"/>
            <a:pathLst>
              <a:path w="212725">
                <a:moveTo>
                  <a:pt x="0" y="0"/>
                </a:moveTo>
                <a:lnTo>
                  <a:pt x="212725" y="0"/>
                </a:lnTo>
              </a:path>
            </a:pathLst>
          </a:custGeom>
          <a:ln w="38100">
            <a:solidFill>
              <a:srgbClr val="001F5F"/>
            </a:solidFill>
          </a:ln>
        </p:spPr>
        <p:txBody>
          <a:bodyPr wrap="square" lIns="0" tIns="0" rIns="0" bIns="0" rtlCol="0"/>
          <a:lstStyle/>
          <a:p>
            <a:endParaRPr>
              <a:solidFill>
                <a:prstClr val="black"/>
              </a:solidFill>
            </a:endParaRPr>
          </a:p>
        </p:txBody>
      </p:sp>
      <p:sp>
        <p:nvSpPr>
          <p:cNvPr id="11" name="object 11"/>
          <p:cNvSpPr txBox="1"/>
          <p:nvPr/>
        </p:nvSpPr>
        <p:spPr>
          <a:xfrm>
            <a:off x="808126" y="6149136"/>
            <a:ext cx="4067810" cy="240029"/>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Endeks (mevsim ve </a:t>
            </a:r>
            <a:r>
              <a:rPr sz="1400" spc="-5" dirty="0">
                <a:solidFill>
                  <a:prstClr val="black"/>
                </a:solidFill>
                <a:latin typeface="Tahoma"/>
                <a:cs typeface="Tahoma"/>
              </a:rPr>
              <a:t>takvim </a:t>
            </a:r>
            <a:r>
              <a:rPr sz="1400" dirty="0">
                <a:solidFill>
                  <a:prstClr val="black"/>
                </a:solidFill>
                <a:latin typeface="Tahoma"/>
                <a:cs typeface="Tahoma"/>
              </a:rPr>
              <a:t>etkilerinden</a:t>
            </a:r>
            <a:r>
              <a:rPr sz="1400" spc="-55" dirty="0">
                <a:solidFill>
                  <a:prstClr val="black"/>
                </a:solidFill>
                <a:latin typeface="Tahoma"/>
                <a:cs typeface="Tahoma"/>
              </a:rPr>
              <a:t> </a:t>
            </a:r>
            <a:r>
              <a:rPr sz="1400" spc="-5" dirty="0">
                <a:solidFill>
                  <a:prstClr val="black"/>
                </a:solidFill>
                <a:latin typeface="Tahoma"/>
                <a:cs typeface="Tahoma"/>
              </a:rPr>
              <a:t>arındırılmış)</a:t>
            </a:r>
            <a:endParaRPr sz="1400">
              <a:solidFill>
                <a:prstClr val="black"/>
              </a:solidFill>
              <a:latin typeface="Tahoma"/>
              <a:cs typeface="Tahoma"/>
            </a:endParaRPr>
          </a:p>
        </p:txBody>
      </p:sp>
      <p:grpSp>
        <p:nvGrpSpPr>
          <p:cNvPr id="12" name="object 12"/>
          <p:cNvGrpSpPr/>
          <p:nvPr/>
        </p:nvGrpSpPr>
        <p:grpSpPr>
          <a:xfrm>
            <a:off x="5090159" y="2773679"/>
            <a:ext cx="3683635" cy="2755900"/>
            <a:chOff x="5090159" y="2773679"/>
            <a:chExt cx="3683635" cy="2755900"/>
          </a:xfrm>
        </p:grpSpPr>
        <p:sp>
          <p:nvSpPr>
            <p:cNvPr id="13" name="object 13"/>
            <p:cNvSpPr/>
            <p:nvPr/>
          </p:nvSpPr>
          <p:spPr>
            <a:xfrm>
              <a:off x="5090159" y="2778251"/>
              <a:ext cx="3665220" cy="2746375"/>
            </a:xfrm>
            <a:custGeom>
              <a:avLst/>
              <a:gdLst/>
              <a:ahLst/>
              <a:cxnLst/>
              <a:rect l="l" t="t" r="r" b="b"/>
              <a:pathLst>
                <a:path w="3665220" h="2746375">
                  <a:moveTo>
                    <a:pt x="59436" y="2746248"/>
                  </a:moveTo>
                  <a:lnTo>
                    <a:pt x="59436" y="0"/>
                  </a:lnTo>
                </a:path>
                <a:path w="3665220" h="2746375">
                  <a:moveTo>
                    <a:pt x="0" y="2746248"/>
                  </a:moveTo>
                  <a:lnTo>
                    <a:pt x="59436" y="2746248"/>
                  </a:lnTo>
                </a:path>
                <a:path w="3665220" h="2746375">
                  <a:moveTo>
                    <a:pt x="0" y="2471928"/>
                  </a:moveTo>
                  <a:lnTo>
                    <a:pt x="59436" y="2471928"/>
                  </a:lnTo>
                </a:path>
                <a:path w="3665220" h="2746375">
                  <a:moveTo>
                    <a:pt x="0" y="2197608"/>
                  </a:moveTo>
                  <a:lnTo>
                    <a:pt x="59436" y="2197608"/>
                  </a:lnTo>
                </a:path>
                <a:path w="3665220" h="2746375">
                  <a:moveTo>
                    <a:pt x="0" y="1921764"/>
                  </a:moveTo>
                  <a:lnTo>
                    <a:pt x="59436" y="1921764"/>
                  </a:lnTo>
                </a:path>
                <a:path w="3665220" h="2746375">
                  <a:moveTo>
                    <a:pt x="0" y="1647444"/>
                  </a:moveTo>
                  <a:lnTo>
                    <a:pt x="59436" y="1647444"/>
                  </a:lnTo>
                </a:path>
                <a:path w="3665220" h="2746375">
                  <a:moveTo>
                    <a:pt x="0" y="1373124"/>
                  </a:moveTo>
                  <a:lnTo>
                    <a:pt x="59436" y="1373124"/>
                  </a:lnTo>
                </a:path>
                <a:path w="3665220" h="2746375">
                  <a:moveTo>
                    <a:pt x="0" y="1098804"/>
                  </a:moveTo>
                  <a:lnTo>
                    <a:pt x="59436" y="1098804"/>
                  </a:lnTo>
                </a:path>
                <a:path w="3665220" h="2746375">
                  <a:moveTo>
                    <a:pt x="0" y="824484"/>
                  </a:moveTo>
                  <a:lnTo>
                    <a:pt x="59436" y="824484"/>
                  </a:lnTo>
                </a:path>
                <a:path w="3665220" h="2746375">
                  <a:moveTo>
                    <a:pt x="0" y="548639"/>
                  </a:moveTo>
                  <a:lnTo>
                    <a:pt x="59436" y="548639"/>
                  </a:lnTo>
                </a:path>
                <a:path w="3665220" h="2746375">
                  <a:moveTo>
                    <a:pt x="0" y="274320"/>
                  </a:moveTo>
                  <a:lnTo>
                    <a:pt x="59436" y="274320"/>
                  </a:lnTo>
                </a:path>
                <a:path w="3665220" h="2746375">
                  <a:moveTo>
                    <a:pt x="0" y="0"/>
                  </a:moveTo>
                  <a:lnTo>
                    <a:pt x="59436" y="0"/>
                  </a:lnTo>
                </a:path>
                <a:path w="3665220" h="2746375">
                  <a:moveTo>
                    <a:pt x="59436" y="1373124"/>
                  </a:moveTo>
                  <a:lnTo>
                    <a:pt x="3665219" y="1373124"/>
                  </a:lnTo>
                </a:path>
              </a:pathLst>
            </a:custGeom>
            <a:ln w="9144">
              <a:solidFill>
                <a:srgbClr val="000000"/>
              </a:solidFill>
            </a:ln>
          </p:spPr>
          <p:txBody>
            <a:bodyPr wrap="square" lIns="0" tIns="0" rIns="0" bIns="0" rtlCol="0"/>
            <a:lstStyle/>
            <a:p>
              <a:endParaRPr>
                <a:solidFill>
                  <a:prstClr val="black"/>
                </a:solidFill>
              </a:endParaRPr>
            </a:p>
          </p:txBody>
        </p:sp>
        <p:sp>
          <p:nvSpPr>
            <p:cNvPr id="14" name="object 14"/>
            <p:cNvSpPr/>
            <p:nvPr/>
          </p:nvSpPr>
          <p:spPr>
            <a:xfrm>
              <a:off x="5150357" y="2850641"/>
              <a:ext cx="3604260" cy="2428240"/>
            </a:xfrm>
            <a:custGeom>
              <a:avLst/>
              <a:gdLst/>
              <a:ahLst/>
              <a:cxnLst/>
              <a:rect l="l" t="t" r="r" b="b"/>
              <a:pathLst>
                <a:path w="3604259" h="2428240">
                  <a:moveTo>
                    <a:pt x="0" y="1208532"/>
                  </a:moveTo>
                  <a:lnTo>
                    <a:pt x="102107" y="1271016"/>
                  </a:lnTo>
                  <a:lnTo>
                    <a:pt x="205739" y="1202436"/>
                  </a:lnTo>
                  <a:lnTo>
                    <a:pt x="307847" y="1353312"/>
                  </a:lnTo>
                  <a:lnTo>
                    <a:pt x="411479" y="1129284"/>
                  </a:lnTo>
                  <a:lnTo>
                    <a:pt x="515112" y="1292352"/>
                  </a:lnTo>
                  <a:lnTo>
                    <a:pt x="617219" y="1467612"/>
                  </a:lnTo>
                  <a:lnTo>
                    <a:pt x="720851" y="1173480"/>
                  </a:lnTo>
                  <a:lnTo>
                    <a:pt x="822959" y="1263396"/>
                  </a:lnTo>
                  <a:lnTo>
                    <a:pt x="926591" y="1278636"/>
                  </a:lnTo>
                  <a:lnTo>
                    <a:pt x="1030224" y="1188720"/>
                  </a:lnTo>
                  <a:lnTo>
                    <a:pt x="1132331" y="1075944"/>
                  </a:lnTo>
                  <a:lnTo>
                    <a:pt x="1235964" y="1399032"/>
                  </a:lnTo>
                  <a:lnTo>
                    <a:pt x="1338071" y="1194816"/>
                  </a:lnTo>
                  <a:lnTo>
                    <a:pt x="1441703" y="1716024"/>
                  </a:lnTo>
                  <a:lnTo>
                    <a:pt x="1545336" y="2427732"/>
                  </a:lnTo>
                  <a:lnTo>
                    <a:pt x="1647443" y="1028700"/>
                  </a:lnTo>
                  <a:lnTo>
                    <a:pt x="1751075" y="0"/>
                  </a:lnTo>
                  <a:lnTo>
                    <a:pt x="1853184" y="970788"/>
                  </a:lnTo>
                  <a:lnTo>
                    <a:pt x="1956815" y="1391412"/>
                  </a:lnTo>
                  <a:lnTo>
                    <a:pt x="2058923" y="1143000"/>
                  </a:lnTo>
                  <a:lnTo>
                    <a:pt x="2162556" y="1155192"/>
                  </a:lnTo>
                  <a:lnTo>
                    <a:pt x="2266188" y="1231392"/>
                  </a:lnTo>
                  <a:lnTo>
                    <a:pt x="2368295" y="1545336"/>
                  </a:lnTo>
                  <a:lnTo>
                    <a:pt x="2471927" y="1306068"/>
                  </a:lnTo>
                  <a:lnTo>
                    <a:pt x="2574036" y="1118616"/>
                  </a:lnTo>
                  <a:lnTo>
                    <a:pt x="2677667" y="972312"/>
                  </a:lnTo>
                  <a:lnTo>
                    <a:pt x="2781299" y="1616964"/>
                  </a:lnTo>
                  <a:lnTo>
                    <a:pt x="2883408" y="1566672"/>
                  </a:lnTo>
                  <a:lnTo>
                    <a:pt x="2987040" y="480060"/>
                  </a:lnTo>
                  <a:lnTo>
                    <a:pt x="3089147" y="1223772"/>
                  </a:lnTo>
                  <a:lnTo>
                    <a:pt x="3192780" y="1245108"/>
                  </a:lnTo>
                  <a:lnTo>
                    <a:pt x="3296412" y="1210056"/>
                  </a:lnTo>
                  <a:lnTo>
                    <a:pt x="3398519" y="1239012"/>
                  </a:lnTo>
                  <a:lnTo>
                    <a:pt x="3502151" y="1223772"/>
                  </a:lnTo>
                  <a:lnTo>
                    <a:pt x="3604260" y="1449324"/>
                  </a:lnTo>
                </a:path>
              </a:pathLst>
            </a:custGeom>
            <a:ln w="38100">
              <a:solidFill>
                <a:srgbClr val="A30000"/>
              </a:solidFill>
            </a:ln>
          </p:spPr>
          <p:txBody>
            <a:bodyPr wrap="square" lIns="0" tIns="0" rIns="0" bIns="0" rtlCol="0"/>
            <a:lstStyle/>
            <a:p>
              <a:endParaRPr>
                <a:solidFill>
                  <a:prstClr val="black"/>
                </a:solidFill>
              </a:endParaRPr>
            </a:p>
          </p:txBody>
        </p:sp>
      </p:grpSp>
      <p:sp>
        <p:nvSpPr>
          <p:cNvPr id="15" name="object 15"/>
          <p:cNvSpPr txBox="1"/>
          <p:nvPr/>
        </p:nvSpPr>
        <p:spPr>
          <a:xfrm>
            <a:off x="4712589" y="2589123"/>
            <a:ext cx="285115" cy="3047365"/>
          </a:xfrm>
          <a:prstGeom prst="rect">
            <a:avLst/>
          </a:prstGeom>
        </p:spPr>
        <p:txBody>
          <a:bodyPr vert="horz" wrap="square" lIns="0" tIns="73660" rIns="0" bIns="0" rtlCol="0">
            <a:spAutoFit/>
          </a:bodyPr>
          <a:lstStyle/>
          <a:p>
            <a:pPr marL="76835">
              <a:spcBef>
                <a:spcPts val="580"/>
              </a:spcBef>
            </a:pPr>
            <a:r>
              <a:rPr sz="1400" dirty="0">
                <a:solidFill>
                  <a:prstClr val="black"/>
                </a:solidFill>
                <a:latin typeface="Tahoma"/>
                <a:cs typeface="Tahoma"/>
              </a:rPr>
              <a:t>25</a:t>
            </a:r>
            <a:endParaRPr sz="1400">
              <a:solidFill>
                <a:prstClr val="black"/>
              </a:solidFill>
              <a:latin typeface="Tahoma"/>
              <a:cs typeface="Tahoma"/>
            </a:endParaRPr>
          </a:p>
          <a:p>
            <a:pPr marL="76835">
              <a:spcBef>
                <a:spcPts val="480"/>
              </a:spcBef>
            </a:pPr>
            <a:r>
              <a:rPr sz="1400" dirty="0">
                <a:solidFill>
                  <a:prstClr val="black"/>
                </a:solidFill>
                <a:latin typeface="Tahoma"/>
                <a:cs typeface="Tahoma"/>
              </a:rPr>
              <a:t>20</a:t>
            </a:r>
            <a:endParaRPr sz="1400">
              <a:solidFill>
                <a:prstClr val="black"/>
              </a:solidFill>
              <a:latin typeface="Tahoma"/>
              <a:cs typeface="Tahoma"/>
            </a:endParaRPr>
          </a:p>
          <a:p>
            <a:pPr marL="76835">
              <a:spcBef>
                <a:spcPts val="484"/>
              </a:spcBef>
            </a:pPr>
            <a:r>
              <a:rPr sz="1400" dirty="0">
                <a:solidFill>
                  <a:prstClr val="black"/>
                </a:solidFill>
                <a:latin typeface="Tahoma"/>
                <a:cs typeface="Tahoma"/>
              </a:rPr>
              <a:t>15</a:t>
            </a:r>
            <a:endParaRPr sz="1400">
              <a:solidFill>
                <a:prstClr val="black"/>
              </a:solidFill>
              <a:latin typeface="Tahoma"/>
              <a:cs typeface="Tahoma"/>
            </a:endParaRPr>
          </a:p>
          <a:p>
            <a:pPr marL="76835">
              <a:spcBef>
                <a:spcPts val="480"/>
              </a:spcBef>
            </a:pPr>
            <a:r>
              <a:rPr sz="1400" dirty="0">
                <a:solidFill>
                  <a:prstClr val="black"/>
                </a:solidFill>
                <a:latin typeface="Tahoma"/>
                <a:cs typeface="Tahoma"/>
              </a:rPr>
              <a:t>10</a:t>
            </a:r>
            <a:endParaRPr sz="1400">
              <a:solidFill>
                <a:prstClr val="black"/>
              </a:solidFill>
              <a:latin typeface="Tahoma"/>
              <a:cs typeface="Tahoma"/>
            </a:endParaRPr>
          </a:p>
          <a:p>
            <a:pPr marL="173990">
              <a:spcBef>
                <a:spcPts val="484"/>
              </a:spcBef>
            </a:pPr>
            <a:r>
              <a:rPr sz="1400" dirty="0">
                <a:solidFill>
                  <a:prstClr val="black"/>
                </a:solidFill>
                <a:latin typeface="Tahoma"/>
                <a:cs typeface="Tahoma"/>
              </a:rPr>
              <a:t>5</a:t>
            </a:r>
            <a:endParaRPr sz="1400">
              <a:solidFill>
                <a:prstClr val="black"/>
              </a:solidFill>
              <a:latin typeface="Tahoma"/>
              <a:cs typeface="Tahoma"/>
            </a:endParaRPr>
          </a:p>
          <a:p>
            <a:pPr marL="173990">
              <a:spcBef>
                <a:spcPts val="484"/>
              </a:spcBef>
            </a:pPr>
            <a:r>
              <a:rPr sz="1400" dirty="0">
                <a:solidFill>
                  <a:prstClr val="black"/>
                </a:solidFill>
                <a:latin typeface="Tahoma"/>
                <a:cs typeface="Tahoma"/>
              </a:rPr>
              <a:t>0</a:t>
            </a:r>
            <a:endParaRPr sz="1400">
              <a:solidFill>
                <a:prstClr val="black"/>
              </a:solidFill>
              <a:latin typeface="Tahoma"/>
              <a:cs typeface="Tahoma"/>
            </a:endParaRPr>
          </a:p>
          <a:p>
            <a:pPr marL="109855">
              <a:spcBef>
                <a:spcPts val="480"/>
              </a:spcBef>
            </a:pPr>
            <a:r>
              <a:rPr sz="1400" spc="-10" dirty="0">
                <a:solidFill>
                  <a:prstClr val="black"/>
                </a:solidFill>
                <a:latin typeface="Tahoma"/>
                <a:cs typeface="Tahoma"/>
              </a:rPr>
              <a:t>-5</a:t>
            </a:r>
            <a:endParaRPr sz="1400">
              <a:solidFill>
                <a:prstClr val="black"/>
              </a:solidFill>
              <a:latin typeface="Tahoma"/>
              <a:cs typeface="Tahoma"/>
            </a:endParaRPr>
          </a:p>
          <a:p>
            <a:pPr marL="12700">
              <a:spcBef>
                <a:spcPts val="484"/>
              </a:spcBef>
            </a:pPr>
            <a:r>
              <a:rPr sz="1400" spc="-10" dirty="0">
                <a:solidFill>
                  <a:prstClr val="black"/>
                </a:solidFill>
                <a:latin typeface="Tahoma"/>
                <a:cs typeface="Tahoma"/>
              </a:rPr>
              <a:t>-</a:t>
            </a:r>
            <a:r>
              <a:rPr sz="1400" dirty="0">
                <a:solidFill>
                  <a:prstClr val="black"/>
                </a:solidFill>
                <a:latin typeface="Tahoma"/>
                <a:cs typeface="Tahoma"/>
              </a:rPr>
              <a:t>10</a:t>
            </a:r>
            <a:endParaRPr sz="1400">
              <a:solidFill>
                <a:prstClr val="black"/>
              </a:solidFill>
              <a:latin typeface="Tahoma"/>
              <a:cs typeface="Tahoma"/>
            </a:endParaRPr>
          </a:p>
          <a:p>
            <a:pPr marL="12700">
              <a:spcBef>
                <a:spcPts val="484"/>
              </a:spcBef>
            </a:pPr>
            <a:r>
              <a:rPr sz="1400" spc="-10" dirty="0">
                <a:solidFill>
                  <a:prstClr val="black"/>
                </a:solidFill>
                <a:latin typeface="Tahoma"/>
                <a:cs typeface="Tahoma"/>
              </a:rPr>
              <a:t>-</a:t>
            </a:r>
            <a:r>
              <a:rPr sz="1400" dirty="0">
                <a:solidFill>
                  <a:prstClr val="black"/>
                </a:solidFill>
                <a:latin typeface="Tahoma"/>
                <a:cs typeface="Tahoma"/>
              </a:rPr>
              <a:t>15</a:t>
            </a:r>
            <a:endParaRPr sz="1400">
              <a:solidFill>
                <a:prstClr val="black"/>
              </a:solidFill>
              <a:latin typeface="Tahoma"/>
              <a:cs typeface="Tahoma"/>
            </a:endParaRPr>
          </a:p>
          <a:p>
            <a:pPr marL="12700">
              <a:spcBef>
                <a:spcPts val="480"/>
              </a:spcBef>
            </a:pPr>
            <a:r>
              <a:rPr sz="1400" spc="-10"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a:p>
            <a:pPr marL="12700">
              <a:spcBef>
                <a:spcPts val="484"/>
              </a:spcBef>
            </a:pPr>
            <a:r>
              <a:rPr sz="1400" spc="-10" dirty="0">
                <a:solidFill>
                  <a:prstClr val="black"/>
                </a:solidFill>
                <a:latin typeface="Tahoma"/>
                <a:cs typeface="Tahoma"/>
              </a:rPr>
              <a:t>-</a:t>
            </a:r>
            <a:r>
              <a:rPr sz="1400" dirty="0">
                <a:solidFill>
                  <a:prstClr val="black"/>
                </a:solidFill>
                <a:latin typeface="Tahoma"/>
                <a:cs typeface="Tahoma"/>
              </a:rPr>
              <a:t>25</a:t>
            </a:r>
            <a:endParaRPr sz="1400">
              <a:solidFill>
                <a:prstClr val="black"/>
              </a:solidFill>
              <a:latin typeface="Tahoma"/>
              <a:cs typeface="Tahoma"/>
            </a:endParaRPr>
          </a:p>
        </p:txBody>
      </p:sp>
      <p:sp>
        <p:nvSpPr>
          <p:cNvPr id="16" name="object 16"/>
          <p:cNvSpPr txBox="1"/>
          <p:nvPr/>
        </p:nvSpPr>
        <p:spPr>
          <a:xfrm>
            <a:off x="5061904" y="5556301"/>
            <a:ext cx="3681095" cy="482600"/>
          </a:xfrm>
          <a:prstGeom prst="rect">
            <a:avLst/>
          </a:prstGeom>
        </p:spPr>
        <p:txBody>
          <a:bodyPr vert="vert270" wrap="square" lIns="0" tIns="12065" rIns="0" bIns="0" rtlCol="0">
            <a:spAutoFit/>
          </a:bodyPr>
          <a:lstStyle/>
          <a:p>
            <a:pPr marL="12700">
              <a:spcBef>
                <a:spcPts val="95"/>
              </a:spcBef>
            </a:pPr>
            <a:r>
              <a:rPr sz="1000" spc="-5" dirty="0">
                <a:solidFill>
                  <a:prstClr val="black"/>
                </a:solidFill>
                <a:latin typeface="Tahoma"/>
                <a:cs typeface="Tahoma"/>
              </a:rPr>
              <a:t>2019-01</a:t>
            </a:r>
            <a:endParaRPr sz="1000">
              <a:solidFill>
                <a:prstClr val="black"/>
              </a:solidFill>
              <a:latin typeface="Tahoma"/>
              <a:cs typeface="Tahoma"/>
            </a:endParaRPr>
          </a:p>
          <a:p>
            <a:pPr marL="12700">
              <a:spcBef>
                <a:spcPts val="425"/>
              </a:spcBef>
            </a:pPr>
            <a:r>
              <a:rPr sz="1000" spc="-5" dirty="0">
                <a:solidFill>
                  <a:prstClr val="black"/>
                </a:solidFill>
                <a:latin typeface="Tahoma"/>
                <a:cs typeface="Tahoma"/>
              </a:rPr>
              <a:t>2019-03</a:t>
            </a:r>
            <a:endParaRPr sz="1000">
              <a:solidFill>
                <a:prstClr val="black"/>
              </a:solidFill>
              <a:latin typeface="Tahoma"/>
              <a:cs typeface="Tahoma"/>
            </a:endParaRPr>
          </a:p>
          <a:p>
            <a:pPr marL="12700">
              <a:spcBef>
                <a:spcPts val="425"/>
              </a:spcBef>
            </a:pPr>
            <a:r>
              <a:rPr sz="1000" spc="-5" dirty="0">
                <a:solidFill>
                  <a:prstClr val="black"/>
                </a:solidFill>
                <a:latin typeface="Tahoma"/>
                <a:cs typeface="Tahoma"/>
              </a:rPr>
              <a:t>2019-05</a:t>
            </a:r>
            <a:endParaRPr sz="1000">
              <a:solidFill>
                <a:prstClr val="black"/>
              </a:solidFill>
              <a:latin typeface="Tahoma"/>
              <a:cs typeface="Tahoma"/>
            </a:endParaRPr>
          </a:p>
          <a:p>
            <a:pPr marL="12700">
              <a:spcBef>
                <a:spcPts val="409"/>
              </a:spcBef>
            </a:pPr>
            <a:r>
              <a:rPr sz="1000" spc="-5" dirty="0">
                <a:solidFill>
                  <a:prstClr val="black"/>
                </a:solidFill>
                <a:latin typeface="Tahoma"/>
                <a:cs typeface="Tahoma"/>
              </a:rPr>
              <a:t>2019-07</a:t>
            </a:r>
            <a:endParaRPr sz="1000">
              <a:solidFill>
                <a:prstClr val="black"/>
              </a:solidFill>
              <a:latin typeface="Tahoma"/>
              <a:cs typeface="Tahoma"/>
            </a:endParaRPr>
          </a:p>
          <a:p>
            <a:pPr marL="12700">
              <a:spcBef>
                <a:spcPts val="425"/>
              </a:spcBef>
            </a:pPr>
            <a:r>
              <a:rPr sz="1000" spc="-5" dirty="0">
                <a:solidFill>
                  <a:prstClr val="black"/>
                </a:solidFill>
                <a:latin typeface="Tahoma"/>
                <a:cs typeface="Tahoma"/>
              </a:rPr>
              <a:t>2019-09</a:t>
            </a:r>
            <a:endParaRPr sz="1000">
              <a:solidFill>
                <a:prstClr val="black"/>
              </a:solidFill>
              <a:latin typeface="Tahoma"/>
              <a:cs typeface="Tahoma"/>
            </a:endParaRPr>
          </a:p>
          <a:p>
            <a:pPr marL="12700">
              <a:spcBef>
                <a:spcPts val="425"/>
              </a:spcBef>
            </a:pPr>
            <a:r>
              <a:rPr sz="1000" spc="-5" dirty="0">
                <a:solidFill>
                  <a:prstClr val="black"/>
                </a:solidFill>
                <a:latin typeface="Tahoma"/>
                <a:cs typeface="Tahoma"/>
              </a:rPr>
              <a:t>2019-11</a:t>
            </a:r>
            <a:endParaRPr sz="1000">
              <a:solidFill>
                <a:prstClr val="black"/>
              </a:solidFill>
              <a:latin typeface="Tahoma"/>
              <a:cs typeface="Tahoma"/>
            </a:endParaRPr>
          </a:p>
          <a:p>
            <a:pPr marL="12700">
              <a:spcBef>
                <a:spcPts val="430"/>
              </a:spcBef>
            </a:pPr>
            <a:r>
              <a:rPr sz="1000" spc="-5" dirty="0">
                <a:solidFill>
                  <a:prstClr val="black"/>
                </a:solidFill>
                <a:latin typeface="Tahoma"/>
                <a:cs typeface="Tahoma"/>
              </a:rPr>
              <a:t>2020-01</a:t>
            </a:r>
            <a:endParaRPr sz="1000">
              <a:solidFill>
                <a:prstClr val="black"/>
              </a:solidFill>
              <a:latin typeface="Tahoma"/>
              <a:cs typeface="Tahoma"/>
            </a:endParaRPr>
          </a:p>
          <a:p>
            <a:pPr marL="12700">
              <a:spcBef>
                <a:spcPts val="409"/>
              </a:spcBef>
            </a:pPr>
            <a:r>
              <a:rPr sz="1000" spc="-5" dirty="0">
                <a:solidFill>
                  <a:prstClr val="black"/>
                </a:solidFill>
                <a:latin typeface="Tahoma"/>
                <a:cs typeface="Tahoma"/>
              </a:rPr>
              <a:t>2020-03</a:t>
            </a:r>
            <a:endParaRPr sz="1000">
              <a:solidFill>
                <a:prstClr val="black"/>
              </a:solidFill>
              <a:latin typeface="Tahoma"/>
              <a:cs typeface="Tahoma"/>
            </a:endParaRPr>
          </a:p>
          <a:p>
            <a:pPr marL="12700">
              <a:spcBef>
                <a:spcPts val="425"/>
              </a:spcBef>
            </a:pPr>
            <a:r>
              <a:rPr sz="1000" spc="-5" dirty="0">
                <a:solidFill>
                  <a:prstClr val="black"/>
                </a:solidFill>
                <a:latin typeface="Tahoma"/>
                <a:cs typeface="Tahoma"/>
              </a:rPr>
              <a:t>2020-05</a:t>
            </a:r>
            <a:endParaRPr sz="1000">
              <a:solidFill>
                <a:prstClr val="black"/>
              </a:solidFill>
              <a:latin typeface="Tahoma"/>
              <a:cs typeface="Tahoma"/>
            </a:endParaRPr>
          </a:p>
          <a:p>
            <a:pPr marL="12700">
              <a:spcBef>
                <a:spcPts val="425"/>
              </a:spcBef>
            </a:pPr>
            <a:r>
              <a:rPr sz="1000" spc="-5" dirty="0">
                <a:solidFill>
                  <a:prstClr val="black"/>
                </a:solidFill>
                <a:latin typeface="Tahoma"/>
                <a:cs typeface="Tahoma"/>
              </a:rPr>
              <a:t>2020-07</a:t>
            </a:r>
            <a:endParaRPr sz="1000">
              <a:solidFill>
                <a:prstClr val="black"/>
              </a:solidFill>
              <a:latin typeface="Tahoma"/>
              <a:cs typeface="Tahoma"/>
            </a:endParaRPr>
          </a:p>
          <a:p>
            <a:pPr marL="12700">
              <a:spcBef>
                <a:spcPts val="425"/>
              </a:spcBef>
            </a:pPr>
            <a:r>
              <a:rPr sz="1000" spc="-5" dirty="0">
                <a:solidFill>
                  <a:prstClr val="black"/>
                </a:solidFill>
                <a:latin typeface="Tahoma"/>
                <a:cs typeface="Tahoma"/>
              </a:rPr>
              <a:t>2020-09</a:t>
            </a:r>
            <a:endParaRPr sz="1000">
              <a:solidFill>
                <a:prstClr val="black"/>
              </a:solidFill>
              <a:latin typeface="Tahoma"/>
              <a:cs typeface="Tahoma"/>
            </a:endParaRPr>
          </a:p>
          <a:p>
            <a:pPr marL="12700">
              <a:spcBef>
                <a:spcPts val="415"/>
              </a:spcBef>
            </a:pPr>
            <a:r>
              <a:rPr sz="1000" spc="-5" dirty="0">
                <a:solidFill>
                  <a:prstClr val="black"/>
                </a:solidFill>
                <a:latin typeface="Tahoma"/>
                <a:cs typeface="Tahoma"/>
              </a:rPr>
              <a:t>2020-11</a:t>
            </a:r>
            <a:endParaRPr sz="1000">
              <a:solidFill>
                <a:prstClr val="black"/>
              </a:solidFill>
              <a:latin typeface="Tahoma"/>
              <a:cs typeface="Tahoma"/>
            </a:endParaRPr>
          </a:p>
          <a:p>
            <a:pPr marL="12700">
              <a:spcBef>
                <a:spcPts val="425"/>
              </a:spcBef>
            </a:pPr>
            <a:r>
              <a:rPr sz="1000" spc="-5" dirty="0">
                <a:solidFill>
                  <a:prstClr val="black"/>
                </a:solidFill>
                <a:latin typeface="Tahoma"/>
                <a:cs typeface="Tahoma"/>
              </a:rPr>
              <a:t>2021-01</a:t>
            </a:r>
            <a:endParaRPr sz="1000">
              <a:solidFill>
                <a:prstClr val="black"/>
              </a:solidFill>
              <a:latin typeface="Tahoma"/>
              <a:cs typeface="Tahoma"/>
            </a:endParaRPr>
          </a:p>
          <a:p>
            <a:pPr marL="12700">
              <a:spcBef>
                <a:spcPts val="425"/>
              </a:spcBef>
            </a:pPr>
            <a:r>
              <a:rPr sz="1000" spc="-5" dirty="0">
                <a:solidFill>
                  <a:prstClr val="black"/>
                </a:solidFill>
                <a:latin typeface="Tahoma"/>
                <a:cs typeface="Tahoma"/>
              </a:rPr>
              <a:t>2021-03</a:t>
            </a:r>
            <a:endParaRPr sz="1000">
              <a:solidFill>
                <a:prstClr val="black"/>
              </a:solidFill>
              <a:latin typeface="Tahoma"/>
              <a:cs typeface="Tahoma"/>
            </a:endParaRPr>
          </a:p>
          <a:p>
            <a:pPr marL="12700">
              <a:spcBef>
                <a:spcPts val="425"/>
              </a:spcBef>
            </a:pPr>
            <a:r>
              <a:rPr sz="1000" spc="-5" dirty="0">
                <a:solidFill>
                  <a:prstClr val="black"/>
                </a:solidFill>
                <a:latin typeface="Tahoma"/>
                <a:cs typeface="Tahoma"/>
              </a:rPr>
              <a:t>2021-05</a:t>
            </a:r>
            <a:endParaRPr sz="1000">
              <a:solidFill>
                <a:prstClr val="black"/>
              </a:solidFill>
              <a:latin typeface="Tahoma"/>
              <a:cs typeface="Tahoma"/>
            </a:endParaRPr>
          </a:p>
          <a:p>
            <a:pPr marL="12700">
              <a:spcBef>
                <a:spcPts val="425"/>
              </a:spcBef>
            </a:pPr>
            <a:r>
              <a:rPr sz="1000" spc="-5" dirty="0">
                <a:solidFill>
                  <a:prstClr val="black"/>
                </a:solidFill>
                <a:latin typeface="Tahoma"/>
                <a:cs typeface="Tahoma"/>
              </a:rPr>
              <a:t>2021-07</a:t>
            </a:r>
            <a:endParaRPr sz="1000">
              <a:solidFill>
                <a:prstClr val="black"/>
              </a:solidFill>
              <a:latin typeface="Tahoma"/>
              <a:cs typeface="Tahoma"/>
            </a:endParaRPr>
          </a:p>
          <a:p>
            <a:pPr marL="12700">
              <a:spcBef>
                <a:spcPts val="414"/>
              </a:spcBef>
            </a:pPr>
            <a:r>
              <a:rPr sz="1000" spc="-5" dirty="0">
                <a:solidFill>
                  <a:prstClr val="black"/>
                </a:solidFill>
                <a:latin typeface="Tahoma"/>
                <a:cs typeface="Tahoma"/>
              </a:rPr>
              <a:t>2021-09</a:t>
            </a:r>
            <a:endParaRPr sz="1000">
              <a:solidFill>
                <a:prstClr val="black"/>
              </a:solidFill>
              <a:latin typeface="Tahoma"/>
              <a:cs typeface="Tahoma"/>
            </a:endParaRPr>
          </a:p>
          <a:p>
            <a:pPr marL="12700">
              <a:spcBef>
                <a:spcPts val="425"/>
              </a:spcBef>
            </a:pPr>
            <a:r>
              <a:rPr sz="1000" spc="-5" dirty="0">
                <a:solidFill>
                  <a:prstClr val="black"/>
                </a:solidFill>
                <a:latin typeface="Tahoma"/>
                <a:cs typeface="Tahoma"/>
              </a:rPr>
              <a:t>2021-11</a:t>
            </a:r>
            <a:endParaRPr sz="1000">
              <a:solidFill>
                <a:prstClr val="black"/>
              </a:solidFill>
              <a:latin typeface="Tahoma"/>
              <a:cs typeface="Tahoma"/>
            </a:endParaRPr>
          </a:p>
        </p:txBody>
      </p:sp>
      <p:sp>
        <p:nvSpPr>
          <p:cNvPr id="17" name="object 17"/>
          <p:cNvSpPr/>
          <p:nvPr/>
        </p:nvSpPr>
        <p:spPr>
          <a:xfrm>
            <a:off x="5241797" y="6261353"/>
            <a:ext cx="212725" cy="0"/>
          </a:xfrm>
          <a:custGeom>
            <a:avLst/>
            <a:gdLst/>
            <a:ahLst/>
            <a:cxnLst/>
            <a:rect l="l" t="t" r="r" b="b"/>
            <a:pathLst>
              <a:path w="212725">
                <a:moveTo>
                  <a:pt x="0" y="0"/>
                </a:moveTo>
                <a:lnTo>
                  <a:pt x="212725" y="0"/>
                </a:lnTo>
              </a:path>
            </a:pathLst>
          </a:custGeom>
          <a:ln w="38100">
            <a:solidFill>
              <a:srgbClr val="A30000"/>
            </a:solidFill>
          </a:ln>
        </p:spPr>
        <p:txBody>
          <a:bodyPr wrap="square" lIns="0" tIns="0" rIns="0" bIns="0" rtlCol="0"/>
          <a:lstStyle/>
          <a:p>
            <a:endParaRPr>
              <a:solidFill>
                <a:prstClr val="black"/>
              </a:solidFill>
            </a:endParaRPr>
          </a:p>
        </p:txBody>
      </p:sp>
      <p:sp>
        <p:nvSpPr>
          <p:cNvPr id="18" name="object 18"/>
          <p:cNvSpPr txBox="1"/>
          <p:nvPr/>
        </p:nvSpPr>
        <p:spPr>
          <a:xfrm>
            <a:off x="5511165" y="6149136"/>
            <a:ext cx="1051560" cy="240029"/>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Aylık</a:t>
            </a:r>
            <a:r>
              <a:rPr sz="1400" spc="-65" dirty="0">
                <a:solidFill>
                  <a:prstClr val="black"/>
                </a:solidFill>
                <a:latin typeface="Tahoma"/>
                <a:cs typeface="Tahoma"/>
              </a:rPr>
              <a:t> </a:t>
            </a:r>
            <a:r>
              <a:rPr sz="1400" dirty="0">
                <a:solidFill>
                  <a:prstClr val="black"/>
                </a:solidFill>
                <a:latin typeface="Tahoma"/>
                <a:cs typeface="Tahoma"/>
              </a:rPr>
              <a:t>değişim</a:t>
            </a:r>
            <a:endParaRPr sz="1400">
              <a:solidFill>
                <a:prstClr val="black"/>
              </a:solidFill>
              <a:latin typeface="Tahoma"/>
              <a:cs typeface="Tahoma"/>
            </a:endParaRPr>
          </a:p>
        </p:txBody>
      </p:sp>
      <p:sp>
        <p:nvSpPr>
          <p:cNvPr id="20" name="object 20"/>
          <p:cNvSpPr txBox="1"/>
          <p:nvPr/>
        </p:nvSpPr>
        <p:spPr>
          <a:xfrm>
            <a:off x="78739" y="6649239"/>
            <a:ext cx="2561590" cy="210185"/>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15" dirty="0">
                <a:solidFill>
                  <a:prstClr val="black"/>
                </a:solidFill>
                <a:latin typeface="Tahoma"/>
                <a:cs typeface="Tahoma"/>
              </a:rPr>
              <a:t>TEPAV</a:t>
            </a:r>
            <a:r>
              <a:rPr sz="1200" spc="20"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sp>
        <p:nvSpPr>
          <p:cNvPr id="19" name="object 19"/>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11</a:t>
            </a:r>
            <a:endParaRPr sz="1400">
              <a:solidFill>
                <a:prstClr val="black"/>
              </a:solidFill>
              <a:latin typeface="Tahoma"/>
              <a:cs typeface="Tahoma"/>
            </a:endParaRPr>
          </a:p>
        </p:txBody>
      </p:sp>
    </p:spTree>
    <p:extLst>
      <p:ext uri="{BB962C8B-B14F-4D97-AF65-F5344CB8AC3E}">
        <p14:creationId xmlns:p14="http://schemas.microsoft.com/office/powerpoint/2010/main" val="1168007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671" y="751713"/>
            <a:ext cx="8917305" cy="1122680"/>
          </a:xfrm>
          <a:prstGeom prst="rect">
            <a:avLst/>
          </a:prstGeom>
        </p:spPr>
        <p:txBody>
          <a:bodyPr vert="horz" wrap="square" lIns="0" tIns="12700" rIns="0" bIns="0" rtlCol="0">
            <a:spAutoFit/>
          </a:bodyPr>
          <a:lstStyle/>
          <a:p>
            <a:pPr marL="12700" marR="554355">
              <a:lnSpc>
                <a:spcPct val="100000"/>
              </a:lnSpc>
              <a:spcBef>
                <a:spcPts val="100"/>
              </a:spcBef>
            </a:pPr>
            <a:r>
              <a:rPr dirty="0"/>
              <a:t>Aralık </a:t>
            </a:r>
            <a:r>
              <a:rPr spc="-5" dirty="0"/>
              <a:t>ayında tekstil </a:t>
            </a:r>
            <a:r>
              <a:rPr dirty="0"/>
              <a:t>ve </a:t>
            </a:r>
            <a:r>
              <a:rPr spc="-5" dirty="0"/>
              <a:t>ayakkabı ile tıbbi ürünler dışında </a:t>
            </a:r>
            <a:r>
              <a:rPr dirty="0"/>
              <a:t>tüm </a:t>
            </a:r>
            <a:r>
              <a:rPr spc="-5" dirty="0"/>
              <a:t>sektörlerde  satışlar aylık </a:t>
            </a:r>
            <a:r>
              <a:rPr dirty="0"/>
              <a:t>olarak</a:t>
            </a:r>
            <a:r>
              <a:rPr spc="-55" dirty="0"/>
              <a:t> </a:t>
            </a:r>
            <a:r>
              <a:rPr spc="-5" dirty="0"/>
              <a:t>gerilemiştir.</a:t>
            </a:r>
          </a:p>
          <a:p>
            <a:pPr marL="12700" marR="5080">
              <a:lnSpc>
                <a:spcPct val="100000"/>
              </a:lnSpc>
            </a:pPr>
            <a:r>
              <a:rPr b="0" spc="-5" dirty="0">
                <a:latin typeface="Tahoma"/>
                <a:cs typeface="Tahoma"/>
              </a:rPr>
              <a:t>Tekstil ve </a:t>
            </a:r>
            <a:r>
              <a:rPr b="0" dirty="0">
                <a:latin typeface="Tahoma"/>
                <a:cs typeface="Tahoma"/>
              </a:rPr>
              <a:t>ayakkabı </a:t>
            </a:r>
            <a:r>
              <a:rPr b="0" spc="-5" dirty="0">
                <a:latin typeface="Tahoma"/>
                <a:cs typeface="Tahoma"/>
              </a:rPr>
              <a:t>grubu ile gıda dışı tüketim mallarında yıllık </a:t>
            </a:r>
            <a:r>
              <a:rPr b="0" dirty="0">
                <a:latin typeface="Tahoma"/>
                <a:cs typeface="Tahoma"/>
              </a:rPr>
              <a:t>artışlar </a:t>
            </a:r>
            <a:r>
              <a:rPr b="0" spc="-5" dirty="0">
                <a:latin typeface="Tahoma"/>
                <a:cs typeface="Tahoma"/>
              </a:rPr>
              <a:t>yüksektir, </a:t>
            </a:r>
            <a:r>
              <a:rPr b="0" dirty="0">
                <a:latin typeface="Tahoma"/>
                <a:cs typeface="Tahoma"/>
              </a:rPr>
              <a:t>internet  </a:t>
            </a:r>
            <a:r>
              <a:rPr b="0" spc="-5" dirty="0">
                <a:latin typeface="Tahoma"/>
                <a:cs typeface="Tahoma"/>
              </a:rPr>
              <a:t>üzerinden alışverişler </a:t>
            </a:r>
            <a:r>
              <a:rPr b="0" dirty="0">
                <a:latin typeface="Tahoma"/>
                <a:cs typeface="Tahoma"/>
              </a:rPr>
              <a:t>de pandemi </a:t>
            </a:r>
            <a:r>
              <a:rPr b="0" spc="-5" dirty="0">
                <a:latin typeface="Tahoma"/>
                <a:cs typeface="Tahoma"/>
              </a:rPr>
              <a:t>sonrası önem</a:t>
            </a:r>
            <a:r>
              <a:rPr b="0" spc="40" dirty="0">
                <a:latin typeface="Tahoma"/>
                <a:cs typeface="Tahoma"/>
              </a:rPr>
              <a:t> </a:t>
            </a:r>
            <a:r>
              <a:rPr b="0" spc="-5" dirty="0">
                <a:latin typeface="Tahoma"/>
                <a:cs typeface="Tahoma"/>
              </a:rPr>
              <a:t>kazanmıştır.</a:t>
            </a:r>
          </a:p>
        </p:txBody>
      </p:sp>
      <p:sp>
        <p:nvSpPr>
          <p:cNvPr id="3" name="object 3"/>
          <p:cNvSpPr/>
          <p:nvPr/>
        </p:nvSpPr>
        <p:spPr>
          <a:xfrm>
            <a:off x="0" y="1958339"/>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461263" y="1988947"/>
            <a:ext cx="8228965"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Arial"/>
                <a:cs typeface="Arial"/>
              </a:rPr>
              <a:t>Sektörel perakende satış hacmi (mevsim </a:t>
            </a:r>
            <a:r>
              <a:rPr sz="1600" dirty="0">
                <a:solidFill>
                  <a:srgbClr val="FFFFFF"/>
                </a:solidFill>
                <a:latin typeface="Arial"/>
                <a:cs typeface="Arial"/>
              </a:rPr>
              <a:t>ve takvim </a:t>
            </a:r>
            <a:r>
              <a:rPr sz="1600" spc="-5" dirty="0">
                <a:solidFill>
                  <a:srgbClr val="FFFFFF"/>
                </a:solidFill>
                <a:latin typeface="Arial"/>
                <a:cs typeface="Arial"/>
              </a:rPr>
              <a:t>etkilerinden </a:t>
            </a:r>
            <a:r>
              <a:rPr sz="1600" spc="-10" dirty="0">
                <a:solidFill>
                  <a:srgbClr val="FFFFFF"/>
                </a:solidFill>
                <a:latin typeface="Arial"/>
                <a:cs typeface="Arial"/>
              </a:rPr>
              <a:t>arındırılmış, </a:t>
            </a:r>
            <a:r>
              <a:rPr sz="1600" spc="-5" dirty="0">
                <a:solidFill>
                  <a:srgbClr val="FFFFFF"/>
                </a:solidFill>
                <a:latin typeface="Arial"/>
                <a:cs typeface="Arial"/>
              </a:rPr>
              <a:t>%) Aralık</a:t>
            </a:r>
            <a:r>
              <a:rPr sz="1600" spc="180" dirty="0">
                <a:solidFill>
                  <a:srgbClr val="FFFFFF"/>
                </a:solidFill>
                <a:latin typeface="Arial"/>
                <a:cs typeface="Arial"/>
              </a:rPr>
              <a:t> </a:t>
            </a:r>
            <a:r>
              <a:rPr sz="1600" spc="-10" dirty="0">
                <a:solidFill>
                  <a:srgbClr val="FFFFFF"/>
                </a:solidFill>
                <a:latin typeface="Arial"/>
                <a:cs typeface="Arial"/>
              </a:rPr>
              <a:t>2021</a:t>
            </a:r>
            <a:endParaRPr sz="1600">
              <a:solidFill>
                <a:prstClr val="black"/>
              </a:solidFill>
              <a:latin typeface="Arial"/>
              <a:cs typeface="Arial"/>
            </a:endParaRPr>
          </a:p>
        </p:txBody>
      </p:sp>
      <p:grpSp>
        <p:nvGrpSpPr>
          <p:cNvPr id="5" name="object 5"/>
          <p:cNvGrpSpPr/>
          <p:nvPr/>
        </p:nvGrpSpPr>
        <p:grpSpPr>
          <a:xfrm>
            <a:off x="141541" y="2763011"/>
            <a:ext cx="9007475" cy="2796540"/>
            <a:chOff x="141541" y="2763011"/>
            <a:chExt cx="9007475" cy="2796540"/>
          </a:xfrm>
        </p:grpSpPr>
        <p:sp>
          <p:nvSpPr>
            <p:cNvPr id="6" name="object 6"/>
            <p:cNvSpPr/>
            <p:nvPr/>
          </p:nvSpPr>
          <p:spPr>
            <a:xfrm>
              <a:off x="274320" y="4759451"/>
              <a:ext cx="321945" cy="561340"/>
            </a:xfrm>
            <a:custGeom>
              <a:avLst/>
              <a:gdLst/>
              <a:ahLst/>
              <a:cxnLst/>
              <a:rect l="l" t="t" r="r" b="b"/>
              <a:pathLst>
                <a:path w="321945" h="561339">
                  <a:moveTo>
                    <a:pt x="321564" y="0"/>
                  </a:moveTo>
                  <a:lnTo>
                    <a:pt x="0" y="0"/>
                  </a:lnTo>
                  <a:lnTo>
                    <a:pt x="0" y="560832"/>
                  </a:lnTo>
                  <a:lnTo>
                    <a:pt x="321564" y="560832"/>
                  </a:lnTo>
                  <a:lnTo>
                    <a:pt x="321564" y="0"/>
                  </a:lnTo>
                  <a:close/>
                </a:path>
              </a:pathLst>
            </a:custGeom>
            <a:solidFill>
              <a:srgbClr val="001F5F"/>
            </a:solidFill>
          </p:spPr>
          <p:txBody>
            <a:bodyPr wrap="square" lIns="0" tIns="0" rIns="0" bIns="0" rtlCol="0"/>
            <a:lstStyle/>
            <a:p>
              <a:endParaRPr>
                <a:solidFill>
                  <a:prstClr val="black"/>
                </a:solidFill>
              </a:endParaRPr>
            </a:p>
          </p:txBody>
        </p:sp>
        <p:sp>
          <p:nvSpPr>
            <p:cNvPr id="7" name="object 7"/>
            <p:cNvSpPr/>
            <p:nvPr/>
          </p:nvSpPr>
          <p:spPr>
            <a:xfrm>
              <a:off x="595884" y="5320283"/>
              <a:ext cx="321945" cy="90170"/>
            </a:xfrm>
            <a:custGeom>
              <a:avLst/>
              <a:gdLst/>
              <a:ahLst/>
              <a:cxnLst/>
              <a:rect l="l" t="t" r="r" b="b"/>
              <a:pathLst>
                <a:path w="321944" h="90170">
                  <a:moveTo>
                    <a:pt x="321563" y="0"/>
                  </a:moveTo>
                  <a:lnTo>
                    <a:pt x="0" y="0"/>
                  </a:lnTo>
                  <a:lnTo>
                    <a:pt x="0" y="89915"/>
                  </a:lnTo>
                  <a:lnTo>
                    <a:pt x="321563" y="89915"/>
                  </a:lnTo>
                  <a:lnTo>
                    <a:pt x="321563" y="0"/>
                  </a:lnTo>
                  <a:close/>
                </a:path>
              </a:pathLst>
            </a:custGeom>
            <a:solidFill>
              <a:srgbClr val="A30000"/>
            </a:solidFill>
          </p:spPr>
          <p:txBody>
            <a:bodyPr wrap="square" lIns="0" tIns="0" rIns="0" bIns="0" rtlCol="0"/>
            <a:lstStyle/>
            <a:p>
              <a:endParaRPr>
                <a:solidFill>
                  <a:prstClr val="black"/>
                </a:solidFill>
              </a:endParaRPr>
            </a:p>
          </p:txBody>
        </p:sp>
        <p:sp>
          <p:nvSpPr>
            <p:cNvPr id="8" name="object 8"/>
            <p:cNvSpPr/>
            <p:nvPr/>
          </p:nvSpPr>
          <p:spPr>
            <a:xfrm>
              <a:off x="2074164" y="5253227"/>
              <a:ext cx="321945" cy="67310"/>
            </a:xfrm>
            <a:custGeom>
              <a:avLst/>
              <a:gdLst/>
              <a:ahLst/>
              <a:cxnLst/>
              <a:rect l="l" t="t" r="r" b="b"/>
              <a:pathLst>
                <a:path w="321944" h="67310">
                  <a:moveTo>
                    <a:pt x="321563" y="0"/>
                  </a:moveTo>
                  <a:lnTo>
                    <a:pt x="0" y="0"/>
                  </a:lnTo>
                  <a:lnTo>
                    <a:pt x="0" y="67056"/>
                  </a:lnTo>
                  <a:lnTo>
                    <a:pt x="321563" y="67056"/>
                  </a:lnTo>
                  <a:lnTo>
                    <a:pt x="321563" y="0"/>
                  </a:lnTo>
                  <a:close/>
                </a:path>
              </a:pathLst>
            </a:custGeom>
            <a:solidFill>
              <a:srgbClr val="001F5F"/>
            </a:solidFill>
          </p:spPr>
          <p:txBody>
            <a:bodyPr wrap="square" lIns="0" tIns="0" rIns="0" bIns="0" rtlCol="0"/>
            <a:lstStyle/>
            <a:p>
              <a:endParaRPr>
                <a:solidFill>
                  <a:prstClr val="black"/>
                </a:solidFill>
              </a:endParaRPr>
            </a:p>
          </p:txBody>
        </p:sp>
        <p:sp>
          <p:nvSpPr>
            <p:cNvPr id="9" name="object 9"/>
            <p:cNvSpPr/>
            <p:nvPr/>
          </p:nvSpPr>
          <p:spPr>
            <a:xfrm>
              <a:off x="2395727" y="5320283"/>
              <a:ext cx="321945" cy="142240"/>
            </a:xfrm>
            <a:custGeom>
              <a:avLst/>
              <a:gdLst/>
              <a:ahLst/>
              <a:cxnLst/>
              <a:rect l="l" t="t" r="r" b="b"/>
              <a:pathLst>
                <a:path w="321944" h="142239">
                  <a:moveTo>
                    <a:pt x="321564" y="0"/>
                  </a:moveTo>
                  <a:lnTo>
                    <a:pt x="0" y="0"/>
                  </a:lnTo>
                  <a:lnTo>
                    <a:pt x="0" y="141731"/>
                  </a:lnTo>
                  <a:lnTo>
                    <a:pt x="321564" y="141731"/>
                  </a:lnTo>
                  <a:lnTo>
                    <a:pt x="321564" y="0"/>
                  </a:lnTo>
                  <a:close/>
                </a:path>
              </a:pathLst>
            </a:custGeom>
            <a:solidFill>
              <a:srgbClr val="A30000"/>
            </a:solidFill>
          </p:spPr>
          <p:txBody>
            <a:bodyPr wrap="square" lIns="0" tIns="0" rIns="0" bIns="0" rtlCol="0"/>
            <a:lstStyle/>
            <a:p>
              <a:endParaRPr>
                <a:solidFill>
                  <a:prstClr val="black"/>
                </a:solidFill>
              </a:endParaRPr>
            </a:p>
          </p:txBody>
        </p:sp>
        <p:sp>
          <p:nvSpPr>
            <p:cNvPr id="10" name="object 10"/>
            <p:cNvSpPr/>
            <p:nvPr/>
          </p:nvSpPr>
          <p:spPr>
            <a:xfrm>
              <a:off x="2973324" y="4283963"/>
              <a:ext cx="321945" cy="1036319"/>
            </a:xfrm>
            <a:custGeom>
              <a:avLst/>
              <a:gdLst/>
              <a:ahLst/>
              <a:cxnLst/>
              <a:rect l="l" t="t" r="r" b="b"/>
              <a:pathLst>
                <a:path w="321945" h="1036320">
                  <a:moveTo>
                    <a:pt x="321563" y="0"/>
                  </a:moveTo>
                  <a:lnTo>
                    <a:pt x="0" y="0"/>
                  </a:lnTo>
                  <a:lnTo>
                    <a:pt x="0" y="1036320"/>
                  </a:lnTo>
                  <a:lnTo>
                    <a:pt x="321563" y="1036320"/>
                  </a:lnTo>
                  <a:lnTo>
                    <a:pt x="321563" y="0"/>
                  </a:lnTo>
                  <a:close/>
                </a:path>
              </a:pathLst>
            </a:custGeom>
            <a:solidFill>
              <a:srgbClr val="001F5F"/>
            </a:solidFill>
          </p:spPr>
          <p:txBody>
            <a:bodyPr wrap="square" lIns="0" tIns="0" rIns="0" bIns="0" rtlCol="0"/>
            <a:lstStyle/>
            <a:p>
              <a:endParaRPr>
                <a:solidFill>
                  <a:prstClr val="black"/>
                </a:solidFill>
              </a:endParaRPr>
            </a:p>
          </p:txBody>
        </p:sp>
        <p:sp>
          <p:nvSpPr>
            <p:cNvPr id="11" name="object 11"/>
            <p:cNvSpPr/>
            <p:nvPr/>
          </p:nvSpPr>
          <p:spPr>
            <a:xfrm>
              <a:off x="3294887" y="5320283"/>
              <a:ext cx="321945" cy="78105"/>
            </a:xfrm>
            <a:custGeom>
              <a:avLst/>
              <a:gdLst/>
              <a:ahLst/>
              <a:cxnLst/>
              <a:rect l="l" t="t" r="r" b="b"/>
              <a:pathLst>
                <a:path w="321945" h="78104">
                  <a:moveTo>
                    <a:pt x="321563" y="0"/>
                  </a:moveTo>
                  <a:lnTo>
                    <a:pt x="0" y="0"/>
                  </a:lnTo>
                  <a:lnTo>
                    <a:pt x="0" y="77723"/>
                  </a:lnTo>
                  <a:lnTo>
                    <a:pt x="321563" y="77723"/>
                  </a:lnTo>
                  <a:lnTo>
                    <a:pt x="321563" y="0"/>
                  </a:lnTo>
                  <a:close/>
                </a:path>
              </a:pathLst>
            </a:custGeom>
            <a:solidFill>
              <a:srgbClr val="A30000"/>
            </a:solidFill>
          </p:spPr>
          <p:txBody>
            <a:bodyPr wrap="square" lIns="0" tIns="0" rIns="0" bIns="0" rtlCol="0"/>
            <a:lstStyle/>
            <a:p>
              <a:endParaRPr>
                <a:solidFill>
                  <a:prstClr val="black"/>
                </a:solidFill>
              </a:endParaRPr>
            </a:p>
          </p:txBody>
        </p:sp>
        <p:sp>
          <p:nvSpPr>
            <p:cNvPr id="12" name="object 12"/>
            <p:cNvSpPr/>
            <p:nvPr/>
          </p:nvSpPr>
          <p:spPr>
            <a:xfrm>
              <a:off x="3874007" y="4773167"/>
              <a:ext cx="321945" cy="547370"/>
            </a:xfrm>
            <a:custGeom>
              <a:avLst/>
              <a:gdLst/>
              <a:ahLst/>
              <a:cxnLst/>
              <a:rect l="l" t="t" r="r" b="b"/>
              <a:pathLst>
                <a:path w="321945" h="547370">
                  <a:moveTo>
                    <a:pt x="321563" y="0"/>
                  </a:moveTo>
                  <a:lnTo>
                    <a:pt x="0" y="0"/>
                  </a:lnTo>
                  <a:lnTo>
                    <a:pt x="0" y="547115"/>
                  </a:lnTo>
                  <a:lnTo>
                    <a:pt x="321563" y="547115"/>
                  </a:lnTo>
                  <a:lnTo>
                    <a:pt x="321563" y="0"/>
                  </a:lnTo>
                  <a:close/>
                </a:path>
              </a:pathLst>
            </a:custGeom>
            <a:solidFill>
              <a:srgbClr val="001F5F"/>
            </a:solidFill>
          </p:spPr>
          <p:txBody>
            <a:bodyPr wrap="square" lIns="0" tIns="0" rIns="0" bIns="0" rtlCol="0"/>
            <a:lstStyle/>
            <a:p>
              <a:endParaRPr>
                <a:solidFill>
                  <a:prstClr val="black"/>
                </a:solidFill>
              </a:endParaRPr>
            </a:p>
          </p:txBody>
        </p:sp>
        <p:sp>
          <p:nvSpPr>
            <p:cNvPr id="13" name="object 13"/>
            <p:cNvSpPr/>
            <p:nvPr/>
          </p:nvSpPr>
          <p:spPr>
            <a:xfrm>
              <a:off x="4195571" y="5320283"/>
              <a:ext cx="321945" cy="125095"/>
            </a:xfrm>
            <a:custGeom>
              <a:avLst/>
              <a:gdLst/>
              <a:ahLst/>
              <a:cxnLst/>
              <a:rect l="l" t="t" r="r" b="b"/>
              <a:pathLst>
                <a:path w="321945" h="125095">
                  <a:moveTo>
                    <a:pt x="321563" y="0"/>
                  </a:moveTo>
                  <a:lnTo>
                    <a:pt x="0" y="0"/>
                  </a:lnTo>
                  <a:lnTo>
                    <a:pt x="0" y="124967"/>
                  </a:lnTo>
                  <a:lnTo>
                    <a:pt x="321563" y="124967"/>
                  </a:lnTo>
                  <a:lnTo>
                    <a:pt x="321563" y="0"/>
                  </a:lnTo>
                  <a:close/>
                </a:path>
              </a:pathLst>
            </a:custGeom>
            <a:solidFill>
              <a:srgbClr val="A30000"/>
            </a:solidFill>
          </p:spPr>
          <p:txBody>
            <a:bodyPr wrap="square" lIns="0" tIns="0" rIns="0" bIns="0" rtlCol="0"/>
            <a:lstStyle/>
            <a:p>
              <a:endParaRPr>
                <a:solidFill>
                  <a:prstClr val="black"/>
                </a:solidFill>
              </a:endParaRPr>
            </a:p>
          </p:txBody>
        </p:sp>
        <p:sp>
          <p:nvSpPr>
            <p:cNvPr id="14" name="object 14"/>
            <p:cNvSpPr/>
            <p:nvPr/>
          </p:nvSpPr>
          <p:spPr>
            <a:xfrm>
              <a:off x="4773168" y="5027676"/>
              <a:ext cx="321945" cy="292735"/>
            </a:xfrm>
            <a:custGeom>
              <a:avLst/>
              <a:gdLst/>
              <a:ahLst/>
              <a:cxnLst/>
              <a:rect l="l" t="t" r="r" b="b"/>
              <a:pathLst>
                <a:path w="321945" h="292735">
                  <a:moveTo>
                    <a:pt x="321564" y="0"/>
                  </a:moveTo>
                  <a:lnTo>
                    <a:pt x="0" y="0"/>
                  </a:lnTo>
                  <a:lnTo>
                    <a:pt x="0" y="292608"/>
                  </a:lnTo>
                  <a:lnTo>
                    <a:pt x="321564" y="292608"/>
                  </a:lnTo>
                  <a:lnTo>
                    <a:pt x="321564" y="0"/>
                  </a:lnTo>
                  <a:close/>
                </a:path>
              </a:pathLst>
            </a:custGeom>
            <a:solidFill>
              <a:srgbClr val="001F5F"/>
            </a:solidFill>
          </p:spPr>
          <p:txBody>
            <a:bodyPr wrap="square" lIns="0" tIns="0" rIns="0" bIns="0" rtlCol="0"/>
            <a:lstStyle/>
            <a:p>
              <a:endParaRPr>
                <a:solidFill>
                  <a:prstClr val="black"/>
                </a:solidFill>
              </a:endParaRPr>
            </a:p>
          </p:txBody>
        </p:sp>
        <p:sp>
          <p:nvSpPr>
            <p:cNvPr id="15" name="object 15"/>
            <p:cNvSpPr/>
            <p:nvPr/>
          </p:nvSpPr>
          <p:spPr>
            <a:xfrm>
              <a:off x="5094732" y="5320283"/>
              <a:ext cx="321945" cy="239395"/>
            </a:xfrm>
            <a:custGeom>
              <a:avLst/>
              <a:gdLst/>
              <a:ahLst/>
              <a:cxnLst/>
              <a:rect l="l" t="t" r="r" b="b"/>
              <a:pathLst>
                <a:path w="321945" h="239395">
                  <a:moveTo>
                    <a:pt x="321563" y="0"/>
                  </a:moveTo>
                  <a:lnTo>
                    <a:pt x="0" y="0"/>
                  </a:lnTo>
                  <a:lnTo>
                    <a:pt x="0" y="239267"/>
                  </a:lnTo>
                  <a:lnTo>
                    <a:pt x="321563" y="239267"/>
                  </a:lnTo>
                  <a:lnTo>
                    <a:pt x="321563" y="0"/>
                  </a:lnTo>
                  <a:close/>
                </a:path>
              </a:pathLst>
            </a:custGeom>
            <a:solidFill>
              <a:srgbClr val="A30000"/>
            </a:solidFill>
          </p:spPr>
          <p:txBody>
            <a:bodyPr wrap="square" lIns="0" tIns="0" rIns="0" bIns="0" rtlCol="0"/>
            <a:lstStyle/>
            <a:p>
              <a:endParaRPr>
                <a:solidFill>
                  <a:prstClr val="black"/>
                </a:solidFill>
              </a:endParaRPr>
            </a:p>
          </p:txBody>
        </p:sp>
        <p:sp>
          <p:nvSpPr>
            <p:cNvPr id="16" name="object 16"/>
            <p:cNvSpPr/>
            <p:nvPr/>
          </p:nvSpPr>
          <p:spPr>
            <a:xfrm>
              <a:off x="5673851" y="2763011"/>
              <a:ext cx="321945" cy="2557780"/>
            </a:xfrm>
            <a:custGeom>
              <a:avLst/>
              <a:gdLst/>
              <a:ahLst/>
              <a:cxnLst/>
              <a:rect l="l" t="t" r="r" b="b"/>
              <a:pathLst>
                <a:path w="321945" h="2557779">
                  <a:moveTo>
                    <a:pt x="321563" y="0"/>
                  </a:moveTo>
                  <a:lnTo>
                    <a:pt x="0" y="0"/>
                  </a:lnTo>
                  <a:lnTo>
                    <a:pt x="0" y="2557272"/>
                  </a:lnTo>
                  <a:lnTo>
                    <a:pt x="321563" y="2557272"/>
                  </a:lnTo>
                  <a:lnTo>
                    <a:pt x="321563" y="0"/>
                  </a:lnTo>
                  <a:close/>
                </a:path>
              </a:pathLst>
            </a:custGeom>
            <a:solidFill>
              <a:srgbClr val="001F5F"/>
            </a:solidFill>
          </p:spPr>
          <p:txBody>
            <a:bodyPr wrap="square" lIns="0" tIns="0" rIns="0" bIns="0" rtlCol="0"/>
            <a:lstStyle/>
            <a:p>
              <a:endParaRPr>
                <a:solidFill>
                  <a:prstClr val="black"/>
                </a:solidFill>
              </a:endParaRPr>
            </a:p>
          </p:txBody>
        </p:sp>
        <p:sp>
          <p:nvSpPr>
            <p:cNvPr id="17" name="object 17"/>
            <p:cNvSpPr/>
            <p:nvPr/>
          </p:nvSpPr>
          <p:spPr>
            <a:xfrm>
              <a:off x="5995415" y="5282183"/>
              <a:ext cx="320040" cy="38100"/>
            </a:xfrm>
            <a:custGeom>
              <a:avLst/>
              <a:gdLst/>
              <a:ahLst/>
              <a:cxnLst/>
              <a:rect l="l" t="t" r="r" b="b"/>
              <a:pathLst>
                <a:path w="320039" h="38100">
                  <a:moveTo>
                    <a:pt x="320039" y="0"/>
                  </a:moveTo>
                  <a:lnTo>
                    <a:pt x="0" y="0"/>
                  </a:lnTo>
                  <a:lnTo>
                    <a:pt x="0" y="38099"/>
                  </a:lnTo>
                  <a:lnTo>
                    <a:pt x="320039" y="38099"/>
                  </a:lnTo>
                  <a:lnTo>
                    <a:pt x="320039" y="0"/>
                  </a:lnTo>
                  <a:close/>
                </a:path>
              </a:pathLst>
            </a:custGeom>
            <a:solidFill>
              <a:srgbClr val="A30000"/>
            </a:solidFill>
          </p:spPr>
          <p:txBody>
            <a:bodyPr wrap="square" lIns="0" tIns="0" rIns="0" bIns="0" rtlCol="0"/>
            <a:lstStyle/>
            <a:p>
              <a:endParaRPr>
                <a:solidFill>
                  <a:prstClr val="black"/>
                </a:solidFill>
              </a:endParaRPr>
            </a:p>
          </p:txBody>
        </p:sp>
        <p:sp>
          <p:nvSpPr>
            <p:cNvPr id="18" name="object 18"/>
            <p:cNvSpPr/>
            <p:nvPr/>
          </p:nvSpPr>
          <p:spPr>
            <a:xfrm>
              <a:off x="6573012" y="4789932"/>
              <a:ext cx="321945" cy="530860"/>
            </a:xfrm>
            <a:custGeom>
              <a:avLst/>
              <a:gdLst/>
              <a:ahLst/>
              <a:cxnLst/>
              <a:rect l="l" t="t" r="r" b="b"/>
              <a:pathLst>
                <a:path w="321945" h="530860">
                  <a:moveTo>
                    <a:pt x="321564" y="0"/>
                  </a:moveTo>
                  <a:lnTo>
                    <a:pt x="0" y="0"/>
                  </a:lnTo>
                  <a:lnTo>
                    <a:pt x="0" y="530352"/>
                  </a:lnTo>
                  <a:lnTo>
                    <a:pt x="321564" y="530352"/>
                  </a:lnTo>
                  <a:lnTo>
                    <a:pt x="321564" y="0"/>
                  </a:lnTo>
                  <a:close/>
                </a:path>
              </a:pathLst>
            </a:custGeom>
            <a:solidFill>
              <a:srgbClr val="001F5F"/>
            </a:solidFill>
          </p:spPr>
          <p:txBody>
            <a:bodyPr wrap="square" lIns="0" tIns="0" rIns="0" bIns="0" rtlCol="0"/>
            <a:lstStyle/>
            <a:p>
              <a:endParaRPr>
                <a:solidFill>
                  <a:prstClr val="black"/>
                </a:solidFill>
              </a:endParaRPr>
            </a:p>
          </p:txBody>
        </p:sp>
        <p:sp>
          <p:nvSpPr>
            <p:cNvPr id="19" name="object 19"/>
            <p:cNvSpPr/>
            <p:nvPr/>
          </p:nvSpPr>
          <p:spPr>
            <a:xfrm>
              <a:off x="6894575" y="5294376"/>
              <a:ext cx="321945" cy="26034"/>
            </a:xfrm>
            <a:custGeom>
              <a:avLst/>
              <a:gdLst/>
              <a:ahLst/>
              <a:cxnLst/>
              <a:rect l="l" t="t" r="r" b="b"/>
              <a:pathLst>
                <a:path w="321945" h="26035">
                  <a:moveTo>
                    <a:pt x="321564" y="0"/>
                  </a:moveTo>
                  <a:lnTo>
                    <a:pt x="0" y="0"/>
                  </a:lnTo>
                  <a:lnTo>
                    <a:pt x="0" y="25908"/>
                  </a:lnTo>
                  <a:lnTo>
                    <a:pt x="321564" y="25908"/>
                  </a:lnTo>
                  <a:lnTo>
                    <a:pt x="321564" y="0"/>
                  </a:lnTo>
                  <a:close/>
                </a:path>
              </a:pathLst>
            </a:custGeom>
            <a:solidFill>
              <a:srgbClr val="A30000"/>
            </a:solidFill>
          </p:spPr>
          <p:txBody>
            <a:bodyPr wrap="square" lIns="0" tIns="0" rIns="0" bIns="0" rtlCol="0"/>
            <a:lstStyle/>
            <a:p>
              <a:endParaRPr>
                <a:solidFill>
                  <a:prstClr val="black"/>
                </a:solidFill>
              </a:endParaRPr>
            </a:p>
          </p:txBody>
        </p:sp>
        <p:sp>
          <p:nvSpPr>
            <p:cNvPr id="20" name="object 20"/>
            <p:cNvSpPr/>
            <p:nvPr/>
          </p:nvSpPr>
          <p:spPr>
            <a:xfrm>
              <a:off x="7473696" y="4113275"/>
              <a:ext cx="320040" cy="1207135"/>
            </a:xfrm>
            <a:custGeom>
              <a:avLst/>
              <a:gdLst/>
              <a:ahLst/>
              <a:cxnLst/>
              <a:rect l="l" t="t" r="r" b="b"/>
              <a:pathLst>
                <a:path w="320040" h="1207135">
                  <a:moveTo>
                    <a:pt x="320039" y="0"/>
                  </a:moveTo>
                  <a:lnTo>
                    <a:pt x="0" y="0"/>
                  </a:lnTo>
                  <a:lnTo>
                    <a:pt x="0" y="1207008"/>
                  </a:lnTo>
                  <a:lnTo>
                    <a:pt x="320039" y="1207008"/>
                  </a:lnTo>
                  <a:lnTo>
                    <a:pt x="320039" y="0"/>
                  </a:lnTo>
                  <a:close/>
                </a:path>
              </a:pathLst>
            </a:custGeom>
            <a:solidFill>
              <a:srgbClr val="001F5F"/>
            </a:solidFill>
          </p:spPr>
          <p:txBody>
            <a:bodyPr wrap="square" lIns="0" tIns="0" rIns="0" bIns="0" rtlCol="0"/>
            <a:lstStyle/>
            <a:p>
              <a:endParaRPr>
                <a:solidFill>
                  <a:prstClr val="black"/>
                </a:solidFill>
              </a:endParaRPr>
            </a:p>
          </p:txBody>
        </p:sp>
        <p:sp>
          <p:nvSpPr>
            <p:cNvPr id="21" name="object 21"/>
            <p:cNvSpPr/>
            <p:nvPr/>
          </p:nvSpPr>
          <p:spPr>
            <a:xfrm>
              <a:off x="7793735" y="5320283"/>
              <a:ext cx="321945" cy="73660"/>
            </a:xfrm>
            <a:custGeom>
              <a:avLst/>
              <a:gdLst/>
              <a:ahLst/>
              <a:cxnLst/>
              <a:rect l="l" t="t" r="r" b="b"/>
              <a:pathLst>
                <a:path w="321945" h="73660">
                  <a:moveTo>
                    <a:pt x="321564" y="0"/>
                  </a:moveTo>
                  <a:lnTo>
                    <a:pt x="0" y="0"/>
                  </a:lnTo>
                  <a:lnTo>
                    <a:pt x="0" y="73151"/>
                  </a:lnTo>
                  <a:lnTo>
                    <a:pt x="321564" y="73151"/>
                  </a:lnTo>
                  <a:lnTo>
                    <a:pt x="321564" y="0"/>
                  </a:lnTo>
                  <a:close/>
                </a:path>
              </a:pathLst>
            </a:custGeom>
            <a:solidFill>
              <a:srgbClr val="A30000"/>
            </a:solidFill>
          </p:spPr>
          <p:txBody>
            <a:bodyPr wrap="square" lIns="0" tIns="0" rIns="0" bIns="0" rtlCol="0"/>
            <a:lstStyle/>
            <a:p>
              <a:endParaRPr>
                <a:solidFill>
                  <a:prstClr val="black"/>
                </a:solidFill>
              </a:endParaRPr>
            </a:p>
          </p:txBody>
        </p:sp>
        <p:sp>
          <p:nvSpPr>
            <p:cNvPr id="22" name="object 22"/>
            <p:cNvSpPr/>
            <p:nvPr/>
          </p:nvSpPr>
          <p:spPr>
            <a:xfrm>
              <a:off x="8372856" y="5209032"/>
              <a:ext cx="321945" cy="111760"/>
            </a:xfrm>
            <a:custGeom>
              <a:avLst/>
              <a:gdLst/>
              <a:ahLst/>
              <a:cxnLst/>
              <a:rect l="l" t="t" r="r" b="b"/>
              <a:pathLst>
                <a:path w="321945" h="111760">
                  <a:moveTo>
                    <a:pt x="321564" y="0"/>
                  </a:moveTo>
                  <a:lnTo>
                    <a:pt x="0" y="0"/>
                  </a:lnTo>
                  <a:lnTo>
                    <a:pt x="0" y="111252"/>
                  </a:lnTo>
                  <a:lnTo>
                    <a:pt x="321564" y="111252"/>
                  </a:lnTo>
                  <a:lnTo>
                    <a:pt x="321564" y="0"/>
                  </a:lnTo>
                  <a:close/>
                </a:path>
              </a:pathLst>
            </a:custGeom>
            <a:solidFill>
              <a:srgbClr val="001F5F"/>
            </a:solidFill>
          </p:spPr>
          <p:txBody>
            <a:bodyPr wrap="square" lIns="0" tIns="0" rIns="0" bIns="0" rtlCol="0"/>
            <a:lstStyle/>
            <a:p>
              <a:endParaRPr>
                <a:solidFill>
                  <a:prstClr val="black"/>
                </a:solidFill>
              </a:endParaRPr>
            </a:p>
          </p:txBody>
        </p:sp>
        <p:sp>
          <p:nvSpPr>
            <p:cNvPr id="23" name="object 23"/>
            <p:cNvSpPr/>
            <p:nvPr/>
          </p:nvSpPr>
          <p:spPr>
            <a:xfrm>
              <a:off x="8694420" y="5320283"/>
              <a:ext cx="321945" cy="48895"/>
            </a:xfrm>
            <a:custGeom>
              <a:avLst/>
              <a:gdLst/>
              <a:ahLst/>
              <a:cxnLst/>
              <a:rect l="l" t="t" r="r" b="b"/>
              <a:pathLst>
                <a:path w="321945" h="48895">
                  <a:moveTo>
                    <a:pt x="321563" y="0"/>
                  </a:moveTo>
                  <a:lnTo>
                    <a:pt x="0" y="0"/>
                  </a:lnTo>
                  <a:lnTo>
                    <a:pt x="0" y="48767"/>
                  </a:lnTo>
                  <a:lnTo>
                    <a:pt x="321563" y="48767"/>
                  </a:lnTo>
                  <a:lnTo>
                    <a:pt x="321563" y="0"/>
                  </a:lnTo>
                  <a:close/>
                </a:path>
              </a:pathLst>
            </a:custGeom>
            <a:solidFill>
              <a:srgbClr val="A30000"/>
            </a:solidFill>
          </p:spPr>
          <p:txBody>
            <a:bodyPr wrap="square" lIns="0" tIns="0" rIns="0" bIns="0" rtlCol="0"/>
            <a:lstStyle/>
            <a:p>
              <a:endParaRPr>
                <a:solidFill>
                  <a:prstClr val="black"/>
                </a:solidFill>
              </a:endParaRPr>
            </a:p>
          </p:txBody>
        </p:sp>
        <p:sp>
          <p:nvSpPr>
            <p:cNvPr id="24" name="object 24"/>
            <p:cNvSpPr/>
            <p:nvPr/>
          </p:nvSpPr>
          <p:spPr>
            <a:xfrm>
              <a:off x="146304" y="5320283"/>
              <a:ext cx="8997950" cy="0"/>
            </a:xfrm>
            <a:custGeom>
              <a:avLst/>
              <a:gdLst/>
              <a:ahLst/>
              <a:cxnLst/>
              <a:rect l="l" t="t" r="r" b="b"/>
              <a:pathLst>
                <a:path w="8997950">
                  <a:moveTo>
                    <a:pt x="0" y="0"/>
                  </a:moveTo>
                  <a:lnTo>
                    <a:pt x="8997696" y="0"/>
                  </a:lnTo>
                </a:path>
              </a:pathLst>
            </a:custGeom>
            <a:ln w="9144">
              <a:solidFill>
                <a:srgbClr val="000000"/>
              </a:solidFill>
            </a:ln>
          </p:spPr>
          <p:txBody>
            <a:bodyPr wrap="square" lIns="0" tIns="0" rIns="0" bIns="0" rtlCol="0"/>
            <a:lstStyle/>
            <a:p>
              <a:endParaRPr>
                <a:solidFill>
                  <a:prstClr val="black"/>
                </a:solidFill>
              </a:endParaRPr>
            </a:p>
          </p:txBody>
        </p:sp>
      </p:grpSp>
      <p:sp>
        <p:nvSpPr>
          <p:cNvPr id="25" name="object 25"/>
          <p:cNvSpPr txBox="1"/>
          <p:nvPr/>
        </p:nvSpPr>
        <p:spPr>
          <a:xfrm>
            <a:off x="274421" y="4533138"/>
            <a:ext cx="323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17</a:t>
            </a:r>
            <a:r>
              <a:rPr sz="1200" dirty="0">
                <a:solidFill>
                  <a:prstClr val="black"/>
                </a:solidFill>
                <a:latin typeface="Arial"/>
                <a:cs typeface="Arial"/>
              </a:rPr>
              <a:t>,1</a:t>
            </a:r>
            <a:endParaRPr sz="1200">
              <a:solidFill>
                <a:prstClr val="black"/>
              </a:solidFill>
              <a:latin typeface="Arial"/>
              <a:cs typeface="Arial"/>
            </a:endParaRPr>
          </a:p>
        </p:txBody>
      </p:sp>
      <p:sp>
        <p:nvSpPr>
          <p:cNvPr id="26" name="object 26"/>
          <p:cNvSpPr txBox="1"/>
          <p:nvPr/>
        </p:nvSpPr>
        <p:spPr>
          <a:xfrm>
            <a:off x="2116582" y="5032324"/>
            <a:ext cx="238125"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2,1</a:t>
            </a:r>
            <a:endParaRPr sz="1200">
              <a:solidFill>
                <a:prstClr val="black"/>
              </a:solidFill>
              <a:latin typeface="Arial"/>
              <a:cs typeface="Arial"/>
            </a:endParaRPr>
          </a:p>
        </p:txBody>
      </p:sp>
      <p:sp>
        <p:nvSpPr>
          <p:cNvPr id="27" name="object 27"/>
          <p:cNvSpPr txBox="1"/>
          <p:nvPr/>
        </p:nvSpPr>
        <p:spPr>
          <a:xfrm>
            <a:off x="2974085" y="4057269"/>
            <a:ext cx="323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31</a:t>
            </a:r>
            <a:r>
              <a:rPr sz="1200" dirty="0">
                <a:solidFill>
                  <a:prstClr val="black"/>
                </a:solidFill>
                <a:latin typeface="Arial"/>
                <a:cs typeface="Arial"/>
              </a:rPr>
              <a:t>,6</a:t>
            </a:r>
            <a:endParaRPr sz="1200">
              <a:solidFill>
                <a:prstClr val="black"/>
              </a:solidFill>
              <a:latin typeface="Arial"/>
              <a:cs typeface="Arial"/>
            </a:endParaRPr>
          </a:p>
        </p:txBody>
      </p:sp>
      <p:sp>
        <p:nvSpPr>
          <p:cNvPr id="28" name="object 28"/>
          <p:cNvSpPr txBox="1"/>
          <p:nvPr/>
        </p:nvSpPr>
        <p:spPr>
          <a:xfrm>
            <a:off x="3874134" y="4547996"/>
            <a:ext cx="323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16</a:t>
            </a:r>
            <a:r>
              <a:rPr sz="1200" dirty="0">
                <a:solidFill>
                  <a:prstClr val="black"/>
                </a:solidFill>
                <a:latin typeface="Arial"/>
                <a:cs typeface="Arial"/>
              </a:rPr>
              <a:t>,7</a:t>
            </a:r>
            <a:endParaRPr sz="1200">
              <a:solidFill>
                <a:prstClr val="black"/>
              </a:solidFill>
              <a:latin typeface="Arial"/>
              <a:cs typeface="Arial"/>
            </a:endParaRPr>
          </a:p>
        </p:txBody>
      </p:sp>
      <p:sp>
        <p:nvSpPr>
          <p:cNvPr id="29" name="object 29"/>
          <p:cNvSpPr txBox="1"/>
          <p:nvPr/>
        </p:nvSpPr>
        <p:spPr>
          <a:xfrm>
            <a:off x="4816221" y="4805298"/>
            <a:ext cx="23812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9,0</a:t>
            </a:r>
            <a:endParaRPr sz="1200">
              <a:solidFill>
                <a:prstClr val="black"/>
              </a:solidFill>
              <a:latin typeface="Arial"/>
              <a:cs typeface="Arial"/>
            </a:endParaRPr>
          </a:p>
        </p:txBody>
      </p:sp>
      <p:sp>
        <p:nvSpPr>
          <p:cNvPr id="30" name="object 30"/>
          <p:cNvSpPr txBox="1"/>
          <p:nvPr/>
        </p:nvSpPr>
        <p:spPr>
          <a:xfrm>
            <a:off x="5673978" y="2535682"/>
            <a:ext cx="323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78</a:t>
            </a:r>
            <a:r>
              <a:rPr sz="1200" dirty="0">
                <a:solidFill>
                  <a:prstClr val="black"/>
                </a:solidFill>
                <a:latin typeface="Arial"/>
                <a:cs typeface="Arial"/>
              </a:rPr>
              <a:t>,0</a:t>
            </a:r>
            <a:endParaRPr sz="1200">
              <a:solidFill>
                <a:prstClr val="black"/>
              </a:solidFill>
              <a:latin typeface="Arial"/>
              <a:cs typeface="Arial"/>
            </a:endParaRPr>
          </a:p>
        </p:txBody>
      </p:sp>
      <p:sp>
        <p:nvSpPr>
          <p:cNvPr id="31" name="object 31"/>
          <p:cNvSpPr txBox="1"/>
          <p:nvPr/>
        </p:nvSpPr>
        <p:spPr>
          <a:xfrm>
            <a:off x="6573773" y="4564126"/>
            <a:ext cx="32385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16,2</a:t>
            </a:r>
            <a:endParaRPr sz="1200">
              <a:solidFill>
                <a:prstClr val="black"/>
              </a:solidFill>
              <a:latin typeface="Arial"/>
              <a:cs typeface="Arial"/>
            </a:endParaRPr>
          </a:p>
        </p:txBody>
      </p:sp>
      <p:sp>
        <p:nvSpPr>
          <p:cNvPr id="32" name="object 32"/>
          <p:cNvSpPr txBox="1"/>
          <p:nvPr/>
        </p:nvSpPr>
        <p:spPr>
          <a:xfrm>
            <a:off x="7473822" y="3887851"/>
            <a:ext cx="323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36</a:t>
            </a:r>
            <a:r>
              <a:rPr sz="1200" dirty="0">
                <a:solidFill>
                  <a:prstClr val="black"/>
                </a:solidFill>
                <a:latin typeface="Arial"/>
                <a:cs typeface="Arial"/>
              </a:rPr>
              <a:t>,8</a:t>
            </a:r>
            <a:endParaRPr sz="1200">
              <a:solidFill>
                <a:prstClr val="black"/>
              </a:solidFill>
              <a:latin typeface="Arial"/>
              <a:cs typeface="Arial"/>
            </a:endParaRPr>
          </a:p>
        </p:txBody>
      </p:sp>
      <p:sp>
        <p:nvSpPr>
          <p:cNvPr id="33" name="object 33"/>
          <p:cNvSpPr txBox="1"/>
          <p:nvPr/>
        </p:nvSpPr>
        <p:spPr>
          <a:xfrm>
            <a:off x="8416290" y="4988432"/>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3</a:t>
            </a:r>
            <a:r>
              <a:rPr sz="1200" dirty="0">
                <a:solidFill>
                  <a:prstClr val="black"/>
                </a:solidFill>
                <a:latin typeface="Arial"/>
                <a:cs typeface="Arial"/>
              </a:rPr>
              <a:t>,4</a:t>
            </a:r>
            <a:endParaRPr sz="1200">
              <a:solidFill>
                <a:prstClr val="black"/>
              </a:solidFill>
              <a:latin typeface="Arial"/>
              <a:cs typeface="Arial"/>
            </a:endParaRPr>
          </a:p>
        </p:txBody>
      </p:sp>
      <p:sp>
        <p:nvSpPr>
          <p:cNvPr id="34" name="object 34"/>
          <p:cNvSpPr txBox="1"/>
          <p:nvPr/>
        </p:nvSpPr>
        <p:spPr>
          <a:xfrm>
            <a:off x="612749" y="5411470"/>
            <a:ext cx="28829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a:t>
            </a:r>
            <a:r>
              <a:rPr sz="1200" dirty="0">
                <a:solidFill>
                  <a:prstClr val="black"/>
                </a:solidFill>
                <a:latin typeface="Arial"/>
                <a:cs typeface="Arial"/>
              </a:rPr>
              <a:t>,7</a:t>
            </a:r>
            <a:endParaRPr sz="1200">
              <a:solidFill>
                <a:prstClr val="black"/>
              </a:solidFill>
              <a:latin typeface="Arial"/>
              <a:cs typeface="Arial"/>
            </a:endParaRPr>
          </a:p>
        </p:txBody>
      </p:sp>
      <p:sp>
        <p:nvSpPr>
          <p:cNvPr id="35" name="object 35"/>
          <p:cNvSpPr txBox="1"/>
          <p:nvPr/>
        </p:nvSpPr>
        <p:spPr>
          <a:xfrm>
            <a:off x="2412619" y="5462117"/>
            <a:ext cx="28829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-4</a:t>
            </a:r>
            <a:r>
              <a:rPr sz="1200" dirty="0">
                <a:solidFill>
                  <a:prstClr val="black"/>
                </a:solidFill>
                <a:latin typeface="Arial"/>
                <a:cs typeface="Arial"/>
              </a:rPr>
              <a:t>,3</a:t>
            </a:r>
            <a:endParaRPr sz="1200">
              <a:solidFill>
                <a:prstClr val="black"/>
              </a:solidFill>
              <a:latin typeface="Arial"/>
              <a:cs typeface="Arial"/>
            </a:endParaRPr>
          </a:p>
        </p:txBody>
      </p:sp>
      <p:sp>
        <p:nvSpPr>
          <p:cNvPr id="36" name="object 36"/>
          <p:cNvSpPr txBox="1"/>
          <p:nvPr/>
        </p:nvSpPr>
        <p:spPr>
          <a:xfrm>
            <a:off x="3312667" y="5398770"/>
            <a:ext cx="28829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a:t>
            </a:r>
            <a:r>
              <a:rPr sz="1200" dirty="0">
                <a:solidFill>
                  <a:prstClr val="black"/>
                </a:solidFill>
                <a:latin typeface="Arial"/>
                <a:cs typeface="Arial"/>
              </a:rPr>
              <a:t>,3</a:t>
            </a:r>
            <a:endParaRPr sz="1200">
              <a:solidFill>
                <a:prstClr val="black"/>
              </a:solidFill>
              <a:latin typeface="Arial"/>
              <a:cs typeface="Arial"/>
            </a:endParaRPr>
          </a:p>
        </p:txBody>
      </p:sp>
      <p:sp>
        <p:nvSpPr>
          <p:cNvPr id="37" name="object 37"/>
          <p:cNvSpPr txBox="1"/>
          <p:nvPr/>
        </p:nvSpPr>
        <p:spPr>
          <a:xfrm>
            <a:off x="4212463" y="5447791"/>
            <a:ext cx="28829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-3</a:t>
            </a:r>
            <a:r>
              <a:rPr sz="1200" dirty="0">
                <a:solidFill>
                  <a:prstClr val="black"/>
                </a:solidFill>
                <a:latin typeface="Arial"/>
                <a:cs typeface="Arial"/>
              </a:rPr>
              <a:t>,8</a:t>
            </a:r>
            <a:endParaRPr sz="1200">
              <a:solidFill>
                <a:prstClr val="black"/>
              </a:solidFill>
              <a:latin typeface="Arial"/>
              <a:cs typeface="Arial"/>
            </a:endParaRPr>
          </a:p>
        </p:txBody>
      </p:sp>
      <p:sp>
        <p:nvSpPr>
          <p:cNvPr id="38" name="object 38"/>
          <p:cNvSpPr txBox="1"/>
          <p:nvPr/>
        </p:nvSpPr>
        <p:spPr>
          <a:xfrm>
            <a:off x="6037579" y="5061330"/>
            <a:ext cx="23812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1,2</a:t>
            </a:r>
            <a:endParaRPr sz="1200">
              <a:solidFill>
                <a:prstClr val="black"/>
              </a:solidFill>
              <a:latin typeface="Arial"/>
              <a:cs typeface="Arial"/>
            </a:endParaRPr>
          </a:p>
        </p:txBody>
      </p:sp>
      <p:sp>
        <p:nvSpPr>
          <p:cNvPr id="39" name="object 39"/>
          <p:cNvSpPr txBox="1"/>
          <p:nvPr/>
        </p:nvSpPr>
        <p:spPr>
          <a:xfrm>
            <a:off x="6937629" y="5074158"/>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0</a:t>
            </a:r>
            <a:r>
              <a:rPr sz="1200" dirty="0">
                <a:solidFill>
                  <a:prstClr val="black"/>
                </a:solidFill>
                <a:latin typeface="Arial"/>
                <a:cs typeface="Arial"/>
              </a:rPr>
              <a:t>,8</a:t>
            </a:r>
            <a:endParaRPr sz="1200">
              <a:solidFill>
                <a:prstClr val="black"/>
              </a:solidFill>
              <a:latin typeface="Arial"/>
              <a:cs typeface="Arial"/>
            </a:endParaRPr>
          </a:p>
        </p:txBody>
      </p:sp>
      <p:sp>
        <p:nvSpPr>
          <p:cNvPr id="40" name="object 40"/>
          <p:cNvSpPr txBox="1"/>
          <p:nvPr/>
        </p:nvSpPr>
        <p:spPr>
          <a:xfrm>
            <a:off x="7812151" y="5393816"/>
            <a:ext cx="28829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a:t>
            </a:r>
            <a:r>
              <a:rPr sz="1200" dirty="0">
                <a:solidFill>
                  <a:prstClr val="black"/>
                </a:solidFill>
                <a:latin typeface="Arial"/>
                <a:cs typeface="Arial"/>
              </a:rPr>
              <a:t>,2</a:t>
            </a:r>
            <a:endParaRPr sz="1200">
              <a:solidFill>
                <a:prstClr val="black"/>
              </a:solidFill>
              <a:latin typeface="Arial"/>
              <a:cs typeface="Arial"/>
            </a:endParaRPr>
          </a:p>
        </p:txBody>
      </p:sp>
      <p:sp>
        <p:nvSpPr>
          <p:cNvPr id="41" name="object 41"/>
          <p:cNvSpPr txBox="1"/>
          <p:nvPr/>
        </p:nvSpPr>
        <p:spPr>
          <a:xfrm>
            <a:off x="8712200" y="5370067"/>
            <a:ext cx="28829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dirty="0">
                <a:solidFill>
                  <a:prstClr val="black"/>
                </a:solidFill>
                <a:latin typeface="Arial"/>
                <a:cs typeface="Arial"/>
              </a:rPr>
              <a:t>,5</a:t>
            </a:r>
            <a:endParaRPr sz="1200">
              <a:solidFill>
                <a:prstClr val="black"/>
              </a:solidFill>
              <a:latin typeface="Arial"/>
              <a:cs typeface="Arial"/>
            </a:endParaRPr>
          </a:p>
        </p:txBody>
      </p:sp>
      <p:sp>
        <p:nvSpPr>
          <p:cNvPr id="42" name="object 42"/>
          <p:cNvSpPr txBox="1"/>
          <p:nvPr/>
        </p:nvSpPr>
        <p:spPr>
          <a:xfrm>
            <a:off x="2109977" y="5985154"/>
            <a:ext cx="568325" cy="208279"/>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Arial"/>
                <a:cs typeface="Arial"/>
              </a:rPr>
              <a:t>ve</a:t>
            </a:r>
            <a:r>
              <a:rPr sz="1200" spc="-70" dirty="0">
                <a:solidFill>
                  <a:prstClr val="black"/>
                </a:solidFill>
                <a:latin typeface="Arial"/>
                <a:cs typeface="Arial"/>
              </a:rPr>
              <a:t> </a:t>
            </a:r>
            <a:r>
              <a:rPr sz="1200" dirty="0">
                <a:solidFill>
                  <a:prstClr val="black"/>
                </a:solidFill>
                <a:latin typeface="Arial"/>
                <a:cs typeface="Arial"/>
              </a:rPr>
              <a:t>tütün</a:t>
            </a:r>
            <a:endParaRPr sz="1200">
              <a:solidFill>
                <a:prstClr val="black"/>
              </a:solidFill>
              <a:latin typeface="Arial"/>
              <a:cs typeface="Arial"/>
            </a:endParaRPr>
          </a:p>
        </p:txBody>
      </p:sp>
      <p:sp>
        <p:nvSpPr>
          <p:cNvPr id="43" name="object 43"/>
          <p:cNvSpPr txBox="1"/>
          <p:nvPr/>
        </p:nvSpPr>
        <p:spPr>
          <a:xfrm>
            <a:off x="7363714" y="5802274"/>
            <a:ext cx="858519" cy="757555"/>
          </a:xfrm>
          <a:prstGeom prst="rect">
            <a:avLst/>
          </a:prstGeom>
        </p:spPr>
        <p:txBody>
          <a:bodyPr vert="horz" wrap="square" lIns="0" tIns="12700" rIns="0" bIns="0" rtlCol="0">
            <a:spAutoFit/>
          </a:bodyPr>
          <a:lstStyle/>
          <a:p>
            <a:pPr marL="12700" marR="5080" indent="-635" algn="ctr">
              <a:spcBef>
                <a:spcPts val="100"/>
              </a:spcBef>
            </a:pPr>
            <a:r>
              <a:rPr sz="1200" dirty="0">
                <a:solidFill>
                  <a:prstClr val="black"/>
                </a:solidFill>
                <a:latin typeface="Arial"/>
                <a:cs typeface="Arial"/>
              </a:rPr>
              <a:t>Posta  </a:t>
            </a:r>
            <a:r>
              <a:rPr sz="1200" spc="-5" dirty="0">
                <a:solidFill>
                  <a:prstClr val="black"/>
                </a:solidFill>
                <a:latin typeface="Arial"/>
                <a:cs typeface="Arial"/>
              </a:rPr>
              <a:t>yoluyla</a:t>
            </a:r>
            <a:r>
              <a:rPr sz="1200" spc="-90" dirty="0">
                <a:solidFill>
                  <a:prstClr val="black"/>
                </a:solidFill>
                <a:latin typeface="Arial"/>
                <a:cs typeface="Arial"/>
              </a:rPr>
              <a:t> </a:t>
            </a:r>
            <a:r>
              <a:rPr sz="1200" spc="-10" dirty="0">
                <a:solidFill>
                  <a:prstClr val="black"/>
                </a:solidFill>
                <a:latin typeface="Arial"/>
                <a:cs typeface="Arial"/>
              </a:rPr>
              <a:t>veya  </a:t>
            </a:r>
            <a:r>
              <a:rPr sz="1200" spc="-5" dirty="0">
                <a:solidFill>
                  <a:prstClr val="black"/>
                </a:solidFill>
                <a:latin typeface="Arial"/>
                <a:cs typeface="Arial"/>
              </a:rPr>
              <a:t>internet  üzerinden</a:t>
            </a:r>
            <a:endParaRPr sz="1200">
              <a:solidFill>
                <a:prstClr val="black"/>
              </a:solidFill>
              <a:latin typeface="Arial"/>
              <a:cs typeface="Arial"/>
            </a:endParaRPr>
          </a:p>
        </p:txBody>
      </p:sp>
      <p:sp>
        <p:nvSpPr>
          <p:cNvPr id="44" name="object 44"/>
          <p:cNvSpPr txBox="1"/>
          <p:nvPr/>
        </p:nvSpPr>
        <p:spPr>
          <a:xfrm>
            <a:off x="4797933" y="5501741"/>
            <a:ext cx="602615" cy="875030"/>
          </a:xfrm>
          <a:prstGeom prst="rect">
            <a:avLst/>
          </a:prstGeom>
        </p:spPr>
        <p:txBody>
          <a:bodyPr vert="horz" wrap="square" lIns="0" tIns="71120" rIns="0" bIns="0" rtlCol="0">
            <a:spAutoFit/>
          </a:bodyPr>
          <a:lstStyle/>
          <a:p>
            <a:pPr marL="327025">
              <a:spcBef>
                <a:spcPts val="560"/>
              </a:spcBef>
            </a:pPr>
            <a:r>
              <a:rPr sz="1200" spc="-5" dirty="0">
                <a:solidFill>
                  <a:prstClr val="black"/>
                </a:solidFill>
                <a:latin typeface="Arial"/>
                <a:cs typeface="Arial"/>
              </a:rPr>
              <a:t>-7</a:t>
            </a:r>
            <a:r>
              <a:rPr sz="1200" dirty="0">
                <a:solidFill>
                  <a:prstClr val="black"/>
                </a:solidFill>
                <a:latin typeface="Arial"/>
                <a:cs typeface="Arial"/>
              </a:rPr>
              <a:t>,3</a:t>
            </a:r>
            <a:endParaRPr sz="1200">
              <a:solidFill>
                <a:prstClr val="black"/>
              </a:solidFill>
              <a:latin typeface="Arial"/>
              <a:cs typeface="Arial"/>
            </a:endParaRPr>
          </a:p>
          <a:p>
            <a:pPr marL="13970" marR="14604" indent="-1905" algn="just">
              <a:spcBef>
                <a:spcPts val="465"/>
              </a:spcBef>
            </a:pPr>
            <a:r>
              <a:rPr sz="1200" dirty="0">
                <a:solidFill>
                  <a:prstClr val="black"/>
                </a:solidFill>
                <a:latin typeface="Arial"/>
                <a:cs typeface="Arial"/>
              </a:rPr>
              <a:t>Elekt</a:t>
            </a:r>
            <a:r>
              <a:rPr sz="1200" spc="-5" dirty="0">
                <a:solidFill>
                  <a:prstClr val="black"/>
                </a:solidFill>
                <a:latin typeface="Arial"/>
                <a:cs typeface="Arial"/>
              </a:rPr>
              <a:t>r</a:t>
            </a:r>
            <a:r>
              <a:rPr sz="1200" spc="-15" dirty="0">
                <a:solidFill>
                  <a:prstClr val="black"/>
                </a:solidFill>
                <a:latin typeface="Arial"/>
                <a:cs typeface="Arial"/>
              </a:rPr>
              <a:t>i</a:t>
            </a:r>
            <a:r>
              <a:rPr sz="1200" spc="-5" dirty="0">
                <a:solidFill>
                  <a:prstClr val="black"/>
                </a:solidFill>
                <a:latin typeface="Arial"/>
                <a:cs typeface="Arial"/>
              </a:rPr>
              <a:t>kli  eşya ve  mobilya</a:t>
            </a:r>
            <a:endParaRPr sz="1200">
              <a:solidFill>
                <a:prstClr val="black"/>
              </a:solidFill>
              <a:latin typeface="Arial"/>
              <a:cs typeface="Arial"/>
            </a:endParaRPr>
          </a:p>
        </p:txBody>
      </p:sp>
      <p:sp>
        <p:nvSpPr>
          <p:cNvPr id="45" name="object 45"/>
          <p:cNvSpPr txBox="1"/>
          <p:nvPr/>
        </p:nvSpPr>
        <p:spPr>
          <a:xfrm>
            <a:off x="214071" y="5802274"/>
            <a:ext cx="763905" cy="391160"/>
          </a:xfrm>
          <a:prstGeom prst="rect">
            <a:avLst/>
          </a:prstGeom>
        </p:spPr>
        <p:txBody>
          <a:bodyPr vert="horz" wrap="square" lIns="0" tIns="12700" rIns="0" bIns="0" rtlCol="0">
            <a:spAutoFit/>
          </a:bodyPr>
          <a:lstStyle/>
          <a:p>
            <a:pPr marL="152400" marR="5080" indent="-140335">
              <a:spcBef>
                <a:spcPts val="100"/>
              </a:spcBef>
            </a:pPr>
            <a:r>
              <a:rPr sz="1200" dirty="0">
                <a:solidFill>
                  <a:prstClr val="black"/>
                </a:solidFill>
                <a:latin typeface="Arial"/>
                <a:cs typeface="Arial"/>
              </a:rPr>
              <a:t>P</a:t>
            </a:r>
            <a:r>
              <a:rPr sz="1200" spc="-5" dirty="0">
                <a:solidFill>
                  <a:prstClr val="black"/>
                </a:solidFill>
                <a:latin typeface="Arial"/>
                <a:cs typeface="Arial"/>
              </a:rPr>
              <a:t>eraken</a:t>
            </a:r>
            <a:r>
              <a:rPr sz="1200" spc="-15" dirty="0">
                <a:solidFill>
                  <a:prstClr val="black"/>
                </a:solidFill>
                <a:latin typeface="Arial"/>
                <a:cs typeface="Arial"/>
              </a:rPr>
              <a:t>d</a:t>
            </a:r>
            <a:r>
              <a:rPr sz="1200" spc="-5" dirty="0">
                <a:solidFill>
                  <a:prstClr val="black"/>
                </a:solidFill>
                <a:latin typeface="Arial"/>
                <a:cs typeface="Arial"/>
              </a:rPr>
              <a:t>e  </a:t>
            </a:r>
            <a:r>
              <a:rPr sz="1200" dirty="0">
                <a:solidFill>
                  <a:prstClr val="black"/>
                </a:solidFill>
                <a:latin typeface="Arial"/>
                <a:cs typeface="Arial"/>
              </a:rPr>
              <a:t>ticaret</a:t>
            </a:r>
            <a:endParaRPr sz="1200">
              <a:solidFill>
                <a:prstClr val="black"/>
              </a:solidFill>
              <a:latin typeface="Arial"/>
              <a:cs typeface="Arial"/>
            </a:endParaRPr>
          </a:p>
        </p:txBody>
      </p:sp>
      <p:sp>
        <p:nvSpPr>
          <p:cNvPr id="46" name="object 46"/>
          <p:cNvSpPr txBox="1"/>
          <p:nvPr/>
        </p:nvSpPr>
        <p:spPr>
          <a:xfrm>
            <a:off x="1957577" y="5802274"/>
            <a:ext cx="1659255" cy="208279"/>
          </a:xfrm>
          <a:prstGeom prst="rect">
            <a:avLst/>
          </a:prstGeom>
        </p:spPr>
        <p:txBody>
          <a:bodyPr vert="horz" wrap="square" lIns="0" tIns="12700" rIns="0" bIns="0" rtlCol="0">
            <a:spAutoFit/>
          </a:bodyPr>
          <a:lstStyle/>
          <a:p>
            <a:pPr marL="12700">
              <a:spcBef>
                <a:spcPts val="100"/>
              </a:spcBef>
              <a:tabLst>
                <a:tab pos="1028065" algn="l"/>
              </a:tabLst>
            </a:pPr>
            <a:r>
              <a:rPr sz="1200" spc="-5" dirty="0">
                <a:solidFill>
                  <a:prstClr val="black"/>
                </a:solidFill>
                <a:latin typeface="Arial"/>
                <a:cs typeface="Arial"/>
              </a:rPr>
              <a:t>Gıda,</a:t>
            </a:r>
            <a:r>
              <a:rPr sz="1200" spc="5" dirty="0">
                <a:solidFill>
                  <a:prstClr val="black"/>
                </a:solidFill>
                <a:latin typeface="Arial"/>
                <a:cs typeface="Arial"/>
              </a:rPr>
              <a:t> </a:t>
            </a:r>
            <a:r>
              <a:rPr sz="1200" spc="-5" dirty="0">
                <a:solidFill>
                  <a:prstClr val="black"/>
                </a:solidFill>
                <a:latin typeface="Arial"/>
                <a:cs typeface="Arial"/>
              </a:rPr>
              <a:t>içecek	Gıda</a:t>
            </a:r>
            <a:r>
              <a:rPr sz="1200" spc="-55" dirty="0">
                <a:solidFill>
                  <a:prstClr val="black"/>
                </a:solidFill>
                <a:latin typeface="Arial"/>
                <a:cs typeface="Arial"/>
              </a:rPr>
              <a:t> </a:t>
            </a:r>
            <a:r>
              <a:rPr sz="1200" spc="-5" dirty="0">
                <a:solidFill>
                  <a:prstClr val="black"/>
                </a:solidFill>
                <a:latin typeface="Arial"/>
                <a:cs typeface="Arial"/>
              </a:rPr>
              <a:t>dışı</a:t>
            </a:r>
            <a:endParaRPr sz="1200">
              <a:solidFill>
                <a:prstClr val="black"/>
              </a:solidFill>
              <a:latin typeface="Arial"/>
              <a:cs typeface="Arial"/>
            </a:endParaRPr>
          </a:p>
        </p:txBody>
      </p:sp>
      <p:sp>
        <p:nvSpPr>
          <p:cNvPr id="47" name="object 47"/>
          <p:cNvSpPr txBox="1"/>
          <p:nvPr/>
        </p:nvSpPr>
        <p:spPr>
          <a:xfrm>
            <a:off x="2886201" y="5985154"/>
            <a:ext cx="814705" cy="391160"/>
          </a:xfrm>
          <a:prstGeom prst="rect">
            <a:avLst/>
          </a:prstGeom>
        </p:spPr>
        <p:txBody>
          <a:bodyPr vert="horz" wrap="square" lIns="0" tIns="12700" rIns="0" bIns="0" rtlCol="0">
            <a:spAutoFit/>
          </a:bodyPr>
          <a:lstStyle/>
          <a:p>
            <a:pPr marL="12700" marR="5080" indent="80645">
              <a:spcBef>
                <a:spcPts val="100"/>
              </a:spcBef>
            </a:pPr>
            <a:r>
              <a:rPr sz="1200" dirty="0">
                <a:solidFill>
                  <a:prstClr val="black"/>
                </a:solidFill>
                <a:latin typeface="Arial"/>
                <a:cs typeface="Arial"/>
              </a:rPr>
              <a:t>(otomotiv  </a:t>
            </a:r>
            <a:r>
              <a:rPr sz="1200" spc="-5" dirty="0">
                <a:solidFill>
                  <a:prstClr val="black"/>
                </a:solidFill>
                <a:latin typeface="Arial"/>
                <a:cs typeface="Arial"/>
              </a:rPr>
              <a:t>yakıtı</a:t>
            </a:r>
            <a:r>
              <a:rPr sz="1200" spc="-40" dirty="0">
                <a:solidFill>
                  <a:prstClr val="black"/>
                </a:solidFill>
                <a:latin typeface="Arial"/>
                <a:cs typeface="Arial"/>
              </a:rPr>
              <a:t> </a:t>
            </a:r>
            <a:r>
              <a:rPr sz="1200" spc="-5" dirty="0">
                <a:solidFill>
                  <a:prstClr val="black"/>
                </a:solidFill>
                <a:latin typeface="Arial"/>
                <a:cs typeface="Arial"/>
              </a:rPr>
              <a:t>hariç)</a:t>
            </a:r>
            <a:endParaRPr sz="1200">
              <a:solidFill>
                <a:prstClr val="black"/>
              </a:solidFill>
              <a:latin typeface="Arial"/>
              <a:cs typeface="Arial"/>
            </a:endParaRPr>
          </a:p>
        </p:txBody>
      </p:sp>
      <p:sp>
        <p:nvSpPr>
          <p:cNvPr id="48" name="object 48"/>
          <p:cNvSpPr txBox="1"/>
          <p:nvPr/>
        </p:nvSpPr>
        <p:spPr>
          <a:xfrm>
            <a:off x="3832605" y="5802274"/>
            <a:ext cx="726440" cy="757555"/>
          </a:xfrm>
          <a:prstGeom prst="rect">
            <a:avLst/>
          </a:prstGeom>
        </p:spPr>
        <p:txBody>
          <a:bodyPr vert="horz" wrap="square" lIns="0" tIns="12700" rIns="0" bIns="0" rtlCol="0">
            <a:spAutoFit/>
          </a:bodyPr>
          <a:lstStyle/>
          <a:p>
            <a:pPr marL="12700" marR="5080" algn="ctr">
              <a:spcBef>
                <a:spcPts val="100"/>
              </a:spcBef>
            </a:pPr>
            <a:r>
              <a:rPr sz="1200" dirty="0">
                <a:solidFill>
                  <a:prstClr val="black"/>
                </a:solidFill>
                <a:latin typeface="Arial"/>
                <a:cs typeface="Arial"/>
              </a:rPr>
              <a:t>B</a:t>
            </a:r>
            <a:r>
              <a:rPr sz="1200" spc="-5" dirty="0">
                <a:solidFill>
                  <a:prstClr val="black"/>
                </a:solidFill>
                <a:latin typeface="Arial"/>
                <a:cs typeface="Arial"/>
              </a:rPr>
              <a:t>i</a:t>
            </a:r>
            <a:r>
              <a:rPr sz="1200" spc="-10" dirty="0">
                <a:solidFill>
                  <a:prstClr val="black"/>
                </a:solidFill>
                <a:latin typeface="Arial"/>
                <a:cs typeface="Arial"/>
              </a:rPr>
              <a:t>l</a:t>
            </a:r>
            <a:r>
              <a:rPr sz="1200" spc="-15" dirty="0">
                <a:solidFill>
                  <a:prstClr val="black"/>
                </a:solidFill>
                <a:latin typeface="Arial"/>
                <a:cs typeface="Arial"/>
              </a:rPr>
              <a:t>g</a:t>
            </a:r>
            <a:r>
              <a:rPr sz="1200" spc="-5" dirty="0">
                <a:solidFill>
                  <a:prstClr val="black"/>
                </a:solidFill>
                <a:latin typeface="Arial"/>
                <a:cs typeface="Arial"/>
              </a:rPr>
              <a:t>isa</a:t>
            </a:r>
            <a:r>
              <a:rPr sz="1200" spc="-15" dirty="0">
                <a:solidFill>
                  <a:prstClr val="black"/>
                </a:solidFill>
                <a:latin typeface="Arial"/>
                <a:cs typeface="Arial"/>
              </a:rPr>
              <a:t>y</a:t>
            </a:r>
            <a:r>
              <a:rPr sz="1200" spc="-5" dirty="0">
                <a:solidFill>
                  <a:prstClr val="black"/>
                </a:solidFill>
                <a:latin typeface="Arial"/>
                <a:cs typeface="Arial"/>
              </a:rPr>
              <a:t>a</a:t>
            </a:r>
            <a:r>
              <a:rPr sz="1200" dirty="0">
                <a:solidFill>
                  <a:prstClr val="black"/>
                </a:solidFill>
                <a:latin typeface="Arial"/>
                <a:cs typeface="Arial"/>
              </a:rPr>
              <a:t>r,  </a:t>
            </a:r>
            <a:r>
              <a:rPr sz="1200" spc="-5" dirty="0">
                <a:solidFill>
                  <a:prstClr val="black"/>
                </a:solidFill>
                <a:latin typeface="Arial"/>
                <a:cs typeface="Arial"/>
              </a:rPr>
              <a:t>kitap </a:t>
            </a:r>
            <a:r>
              <a:rPr sz="1200" spc="-10" dirty="0">
                <a:solidFill>
                  <a:prstClr val="black"/>
                </a:solidFill>
                <a:latin typeface="Arial"/>
                <a:cs typeface="Arial"/>
              </a:rPr>
              <a:t>ve  </a:t>
            </a:r>
            <a:r>
              <a:rPr sz="1200" spc="-5" dirty="0">
                <a:solidFill>
                  <a:prstClr val="black"/>
                </a:solidFill>
                <a:latin typeface="Arial"/>
                <a:cs typeface="Arial"/>
              </a:rPr>
              <a:t>iletişim  aygıtları</a:t>
            </a:r>
            <a:endParaRPr sz="1200">
              <a:solidFill>
                <a:prstClr val="black"/>
              </a:solidFill>
              <a:latin typeface="Arial"/>
              <a:cs typeface="Arial"/>
            </a:endParaRPr>
          </a:p>
        </p:txBody>
      </p:sp>
      <p:sp>
        <p:nvSpPr>
          <p:cNvPr id="49" name="object 49"/>
          <p:cNvSpPr txBox="1"/>
          <p:nvPr/>
        </p:nvSpPr>
        <p:spPr>
          <a:xfrm>
            <a:off x="5542534" y="5802274"/>
            <a:ext cx="1792605" cy="391160"/>
          </a:xfrm>
          <a:prstGeom prst="rect">
            <a:avLst/>
          </a:prstGeom>
        </p:spPr>
        <p:txBody>
          <a:bodyPr vert="horz" wrap="square" lIns="0" tIns="12700" rIns="0" bIns="0" rtlCol="0">
            <a:spAutoFit/>
          </a:bodyPr>
          <a:lstStyle/>
          <a:p>
            <a:pPr marL="45720" marR="5080" indent="-33655">
              <a:spcBef>
                <a:spcPts val="100"/>
              </a:spcBef>
            </a:pPr>
            <a:r>
              <a:rPr sz="1200" dirty="0">
                <a:solidFill>
                  <a:prstClr val="black"/>
                </a:solidFill>
                <a:latin typeface="Arial"/>
                <a:cs typeface="Arial"/>
              </a:rPr>
              <a:t>Tekstil, </a:t>
            </a:r>
            <a:r>
              <a:rPr sz="1200" spc="-10" dirty="0">
                <a:solidFill>
                  <a:prstClr val="black"/>
                </a:solidFill>
                <a:latin typeface="Arial"/>
                <a:cs typeface="Arial"/>
              </a:rPr>
              <a:t>giyim </a:t>
            </a:r>
            <a:r>
              <a:rPr sz="1200" spc="-5" dirty="0">
                <a:solidFill>
                  <a:prstClr val="black"/>
                </a:solidFill>
                <a:latin typeface="Arial"/>
                <a:cs typeface="Arial"/>
              </a:rPr>
              <a:t>Tıbbi</a:t>
            </a:r>
            <a:r>
              <a:rPr sz="1200" spc="-120" dirty="0">
                <a:solidFill>
                  <a:prstClr val="black"/>
                </a:solidFill>
                <a:latin typeface="Arial"/>
                <a:cs typeface="Arial"/>
              </a:rPr>
              <a:t> </a:t>
            </a:r>
            <a:r>
              <a:rPr sz="1200" spc="-5" dirty="0">
                <a:solidFill>
                  <a:prstClr val="black"/>
                </a:solidFill>
                <a:latin typeface="Arial"/>
                <a:cs typeface="Arial"/>
              </a:rPr>
              <a:t>ürünler  </a:t>
            </a:r>
            <a:r>
              <a:rPr sz="1200" spc="-10" dirty="0">
                <a:solidFill>
                  <a:prstClr val="black"/>
                </a:solidFill>
                <a:latin typeface="Arial"/>
                <a:cs typeface="Arial"/>
              </a:rPr>
              <a:t>ve </a:t>
            </a:r>
            <a:r>
              <a:rPr sz="1200" spc="-5" dirty="0">
                <a:solidFill>
                  <a:prstClr val="black"/>
                </a:solidFill>
                <a:latin typeface="Arial"/>
                <a:cs typeface="Arial"/>
              </a:rPr>
              <a:t>ayakkabı </a:t>
            </a:r>
            <a:r>
              <a:rPr sz="1200" spc="-10" dirty="0">
                <a:solidFill>
                  <a:prstClr val="black"/>
                </a:solidFill>
                <a:latin typeface="Arial"/>
                <a:cs typeface="Arial"/>
              </a:rPr>
              <a:t>ve</a:t>
            </a:r>
            <a:r>
              <a:rPr sz="1200" spc="-120" dirty="0">
                <a:solidFill>
                  <a:prstClr val="black"/>
                </a:solidFill>
                <a:latin typeface="Arial"/>
                <a:cs typeface="Arial"/>
              </a:rPr>
              <a:t> </a:t>
            </a:r>
            <a:r>
              <a:rPr sz="1200" spc="-5" dirty="0">
                <a:solidFill>
                  <a:prstClr val="black"/>
                </a:solidFill>
                <a:latin typeface="Arial"/>
                <a:cs typeface="Arial"/>
              </a:rPr>
              <a:t>kozmetik</a:t>
            </a:r>
            <a:endParaRPr sz="1200">
              <a:solidFill>
                <a:prstClr val="black"/>
              </a:solidFill>
              <a:latin typeface="Arial"/>
              <a:cs typeface="Arial"/>
            </a:endParaRPr>
          </a:p>
        </p:txBody>
      </p:sp>
      <p:sp>
        <p:nvSpPr>
          <p:cNvPr id="50" name="object 50"/>
          <p:cNvSpPr txBox="1"/>
          <p:nvPr/>
        </p:nvSpPr>
        <p:spPr>
          <a:xfrm>
            <a:off x="8375142" y="5802274"/>
            <a:ext cx="638810" cy="391160"/>
          </a:xfrm>
          <a:prstGeom prst="rect">
            <a:avLst/>
          </a:prstGeom>
        </p:spPr>
        <p:txBody>
          <a:bodyPr vert="horz" wrap="square" lIns="0" tIns="12700" rIns="0" bIns="0" rtlCol="0">
            <a:spAutoFit/>
          </a:bodyPr>
          <a:lstStyle/>
          <a:p>
            <a:pPr marL="137795" marR="5080" indent="-125730">
              <a:spcBef>
                <a:spcPts val="100"/>
              </a:spcBef>
            </a:pPr>
            <a:r>
              <a:rPr sz="1200" dirty="0">
                <a:solidFill>
                  <a:prstClr val="black"/>
                </a:solidFill>
                <a:latin typeface="Arial"/>
                <a:cs typeface="Arial"/>
              </a:rPr>
              <a:t>Ot</a:t>
            </a:r>
            <a:r>
              <a:rPr sz="1200" spc="5" dirty="0">
                <a:solidFill>
                  <a:prstClr val="black"/>
                </a:solidFill>
                <a:latin typeface="Arial"/>
                <a:cs typeface="Arial"/>
              </a:rPr>
              <a:t>om</a:t>
            </a:r>
            <a:r>
              <a:rPr sz="1200" dirty="0">
                <a:solidFill>
                  <a:prstClr val="black"/>
                </a:solidFill>
                <a:latin typeface="Arial"/>
                <a:cs typeface="Arial"/>
              </a:rPr>
              <a:t>otiv  </a:t>
            </a:r>
            <a:r>
              <a:rPr sz="1200" spc="-5" dirty="0">
                <a:solidFill>
                  <a:prstClr val="black"/>
                </a:solidFill>
                <a:latin typeface="Arial"/>
                <a:cs typeface="Arial"/>
              </a:rPr>
              <a:t>yakıtı</a:t>
            </a:r>
            <a:endParaRPr sz="1200">
              <a:solidFill>
                <a:prstClr val="black"/>
              </a:solidFill>
              <a:latin typeface="Arial"/>
              <a:cs typeface="Arial"/>
            </a:endParaRPr>
          </a:p>
        </p:txBody>
      </p:sp>
      <p:grpSp>
        <p:nvGrpSpPr>
          <p:cNvPr id="51" name="object 51"/>
          <p:cNvGrpSpPr/>
          <p:nvPr/>
        </p:nvGrpSpPr>
        <p:grpSpPr>
          <a:xfrm>
            <a:off x="205740" y="2642616"/>
            <a:ext cx="1276985" cy="3199130"/>
            <a:chOff x="205740" y="2642616"/>
            <a:chExt cx="1276985" cy="3199130"/>
          </a:xfrm>
        </p:grpSpPr>
        <p:sp>
          <p:nvSpPr>
            <p:cNvPr id="52" name="object 52"/>
            <p:cNvSpPr/>
            <p:nvPr/>
          </p:nvSpPr>
          <p:spPr>
            <a:xfrm>
              <a:off x="205740" y="2642616"/>
              <a:ext cx="215265" cy="161925"/>
            </a:xfrm>
            <a:custGeom>
              <a:avLst/>
              <a:gdLst/>
              <a:ahLst/>
              <a:cxnLst/>
              <a:rect l="l" t="t" r="r" b="b"/>
              <a:pathLst>
                <a:path w="215265" h="161925">
                  <a:moveTo>
                    <a:pt x="214884" y="0"/>
                  </a:moveTo>
                  <a:lnTo>
                    <a:pt x="0" y="0"/>
                  </a:lnTo>
                  <a:lnTo>
                    <a:pt x="0" y="161544"/>
                  </a:lnTo>
                  <a:lnTo>
                    <a:pt x="214884" y="161544"/>
                  </a:lnTo>
                  <a:lnTo>
                    <a:pt x="214884" y="0"/>
                  </a:lnTo>
                  <a:close/>
                </a:path>
              </a:pathLst>
            </a:custGeom>
            <a:solidFill>
              <a:srgbClr val="001F5F"/>
            </a:solidFill>
          </p:spPr>
          <p:txBody>
            <a:bodyPr wrap="square" lIns="0" tIns="0" rIns="0" bIns="0" rtlCol="0"/>
            <a:lstStyle/>
            <a:p>
              <a:endParaRPr>
                <a:solidFill>
                  <a:prstClr val="black"/>
                </a:solidFill>
              </a:endParaRPr>
            </a:p>
          </p:txBody>
        </p:sp>
        <p:sp>
          <p:nvSpPr>
            <p:cNvPr id="53" name="object 53"/>
            <p:cNvSpPr/>
            <p:nvPr/>
          </p:nvSpPr>
          <p:spPr>
            <a:xfrm>
              <a:off x="205740" y="2877312"/>
              <a:ext cx="215265" cy="160020"/>
            </a:xfrm>
            <a:custGeom>
              <a:avLst/>
              <a:gdLst/>
              <a:ahLst/>
              <a:cxnLst/>
              <a:rect l="l" t="t" r="r" b="b"/>
              <a:pathLst>
                <a:path w="215265" h="160019">
                  <a:moveTo>
                    <a:pt x="214884" y="0"/>
                  </a:moveTo>
                  <a:lnTo>
                    <a:pt x="0" y="0"/>
                  </a:lnTo>
                  <a:lnTo>
                    <a:pt x="0" y="160020"/>
                  </a:lnTo>
                  <a:lnTo>
                    <a:pt x="214884" y="160020"/>
                  </a:lnTo>
                  <a:lnTo>
                    <a:pt x="214884" y="0"/>
                  </a:lnTo>
                  <a:close/>
                </a:path>
              </a:pathLst>
            </a:custGeom>
            <a:solidFill>
              <a:srgbClr val="A30000"/>
            </a:solidFill>
          </p:spPr>
          <p:txBody>
            <a:bodyPr wrap="square" lIns="0" tIns="0" rIns="0" bIns="0" rtlCol="0"/>
            <a:lstStyle/>
            <a:p>
              <a:endParaRPr>
                <a:solidFill>
                  <a:prstClr val="black"/>
                </a:solidFill>
              </a:endParaRPr>
            </a:p>
          </p:txBody>
        </p:sp>
        <p:sp>
          <p:nvSpPr>
            <p:cNvPr id="54" name="object 54"/>
            <p:cNvSpPr/>
            <p:nvPr/>
          </p:nvSpPr>
          <p:spPr>
            <a:xfrm>
              <a:off x="1454657" y="3368802"/>
              <a:ext cx="17780" cy="2463165"/>
            </a:xfrm>
            <a:custGeom>
              <a:avLst/>
              <a:gdLst/>
              <a:ahLst/>
              <a:cxnLst/>
              <a:rect l="l" t="t" r="r" b="b"/>
              <a:pathLst>
                <a:path w="17780" h="2463165">
                  <a:moveTo>
                    <a:pt x="0" y="0"/>
                  </a:moveTo>
                  <a:lnTo>
                    <a:pt x="17779" y="2462987"/>
                  </a:lnTo>
                </a:path>
              </a:pathLst>
            </a:custGeom>
            <a:ln w="19812">
              <a:solidFill>
                <a:srgbClr val="404040"/>
              </a:solidFill>
              <a:prstDash val="sysDash"/>
            </a:ln>
          </p:spPr>
          <p:txBody>
            <a:bodyPr wrap="square" lIns="0" tIns="0" rIns="0" bIns="0" rtlCol="0"/>
            <a:lstStyle/>
            <a:p>
              <a:endParaRPr>
                <a:solidFill>
                  <a:prstClr val="black"/>
                </a:solidFill>
              </a:endParaRPr>
            </a:p>
          </p:txBody>
        </p:sp>
      </p:grpSp>
      <p:sp>
        <p:nvSpPr>
          <p:cNvPr id="55" name="object 55"/>
          <p:cNvSpPr txBox="1"/>
          <p:nvPr/>
        </p:nvSpPr>
        <p:spPr>
          <a:xfrm>
            <a:off x="458825" y="2570987"/>
            <a:ext cx="1200785" cy="492759"/>
          </a:xfrm>
          <a:prstGeom prst="rect">
            <a:avLst/>
          </a:prstGeom>
        </p:spPr>
        <p:txBody>
          <a:bodyPr vert="horz" wrap="square" lIns="0" tIns="12700" rIns="0" bIns="0" rtlCol="0">
            <a:spAutoFit/>
          </a:bodyPr>
          <a:lstStyle/>
          <a:p>
            <a:pPr marL="12700" marR="5080">
              <a:lnSpc>
                <a:spcPct val="127699"/>
              </a:lnSpc>
              <a:spcBef>
                <a:spcPts val="100"/>
              </a:spcBef>
            </a:pPr>
            <a:r>
              <a:rPr sz="1200" spc="-10" dirty="0">
                <a:solidFill>
                  <a:prstClr val="black"/>
                </a:solidFill>
                <a:latin typeface="Arial"/>
                <a:cs typeface="Arial"/>
              </a:rPr>
              <a:t>Yıllık </a:t>
            </a:r>
            <a:r>
              <a:rPr sz="1200" spc="-5" dirty="0">
                <a:solidFill>
                  <a:prstClr val="black"/>
                </a:solidFill>
                <a:latin typeface="Arial"/>
                <a:cs typeface="Arial"/>
              </a:rPr>
              <a:t>değişim</a:t>
            </a:r>
            <a:r>
              <a:rPr sz="1200" spc="-40" dirty="0">
                <a:solidFill>
                  <a:prstClr val="black"/>
                </a:solidFill>
                <a:latin typeface="Arial"/>
                <a:cs typeface="Arial"/>
              </a:rPr>
              <a:t> </a:t>
            </a:r>
            <a:r>
              <a:rPr sz="1200" dirty="0">
                <a:solidFill>
                  <a:prstClr val="black"/>
                </a:solidFill>
                <a:latin typeface="Arial"/>
                <a:cs typeface="Arial"/>
              </a:rPr>
              <a:t>(%)  </a:t>
            </a:r>
            <a:r>
              <a:rPr sz="1200" spc="-10" dirty="0">
                <a:solidFill>
                  <a:prstClr val="black"/>
                </a:solidFill>
                <a:latin typeface="Arial"/>
                <a:cs typeface="Arial"/>
              </a:rPr>
              <a:t>Aylık </a:t>
            </a:r>
            <a:r>
              <a:rPr sz="1200" spc="-5" dirty="0">
                <a:solidFill>
                  <a:prstClr val="black"/>
                </a:solidFill>
                <a:latin typeface="Arial"/>
                <a:cs typeface="Arial"/>
              </a:rPr>
              <a:t>değişim</a:t>
            </a:r>
            <a:r>
              <a:rPr sz="1200" spc="-55" dirty="0">
                <a:solidFill>
                  <a:prstClr val="black"/>
                </a:solidFill>
                <a:latin typeface="Arial"/>
                <a:cs typeface="Arial"/>
              </a:rPr>
              <a:t> </a:t>
            </a:r>
            <a:r>
              <a:rPr sz="1200" dirty="0">
                <a:solidFill>
                  <a:prstClr val="black"/>
                </a:solidFill>
                <a:latin typeface="Arial"/>
                <a:cs typeface="Arial"/>
              </a:rPr>
              <a:t>(%)</a:t>
            </a:r>
            <a:endParaRPr sz="1200">
              <a:solidFill>
                <a:prstClr val="black"/>
              </a:solidFill>
              <a:latin typeface="Arial"/>
              <a:cs typeface="Arial"/>
            </a:endParaRPr>
          </a:p>
        </p:txBody>
      </p:sp>
      <p:sp>
        <p:nvSpPr>
          <p:cNvPr id="57" name="object 57"/>
          <p:cNvSpPr txBox="1"/>
          <p:nvPr/>
        </p:nvSpPr>
        <p:spPr>
          <a:xfrm>
            <a:off x="78739" y="6649239"/>
            <a:ext cx="2561590" cy="210185"/>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15" dirty="0">
                <a:solidFill>
                  <a:prstClr val="black"/>
                </a:solidFill>
                <a:latin typeface="Tahoma"/>
                <a:cs typeface="Tahoma"/>
              </a:rPr>
              <a:t>TEPAV</a:t>
            </a:r>
            <a:r>
              <a:rPr sz="1200" spc="20"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sp>
        <p:nvSpPr>
          <p:cNvPr id="56" name="object 56"/>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12</a:t>
            </a:r>
            <a:endParaRPr sz="1400">
              <a:solidFill>
                <a:prstClr val="black"/>
              </a:solidFill>
              <a:latin typeface="Tahoma"/>
              <a:cs typeface="Tahoma"/>
            </a:endParaRPr>
          </a:p>
        </p:txBody>
      </p:sp>
    </p:spTree>
    <p:extLst>
      <p:ext uri="{BB962C8B-B14F-4D97-AF65-F5344CB8AC3E}">
        <p14:creationId xmlns:p14="http://schemas.microsoft.com/office/powerpoint/2010/main" val="3633828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738883"/>
            <a:ext cx="9139555" cy="340360"/>
          </a:xfrm>
          <a:custGeom>
            <a:avLst/>
            <a:gdLst/>
            <a:ahLst/>
            <a:cxnLst/>
            <a:rect l="l" t="t" r="r" b="b"/>
            <a:pathLst>
              <a:path w="9139555" h="340360">
                <a:moveTo>
                  <a:pt x="9139428" y="0"/>
                </a:moveTo>
                <a:lnTo>
                  <a:pt x="0" y="0"/>
                </a:lnTo>
                <a:lnTo>
                  <a:pt x="0" y="339851"/>
                </a:lnTo>
                <a:lnTo>
                  <a:pt x="9139428" y="339851"/>
                </a:lnTo>
                <a:lnTo>
                  <a:pt x="9139428" y="0"/>
                </a:lnTo>
                <a:close/>
              </a:path>
            </a:pathLst>
          </a:custGeom>
          <a:solidFill>
            <a:srgbClr val="001F5F"/>
          </a:solidFill>
        </p:spPr>
        <p:txBody>
          <a:bodyPr wrap="square" lIns="0" tIns="0" rIns="0" bIns="0" rtlCol="0"/>
          <a:lstStyle/>
          <a:p>
            <a:endParaRPr>
              <a:solidFill>
                <a:prstClr val="black"/>
              </a:solidFill>
            </a:endParaRPr>
          </a:p>
        </p:txBody>
      </p:sp>
      <p:grpSp>
        <p:nvGrpSpPr>
          <p:cNvPr id="3" name="object 3"/>
          <p:cNvGrpSpPr/>
          <p:nvPr/>
        </p:nvGrpSpPr>
        <p:grpSpPr>
          <a:xfrm>
            <a:off x="414527" y="2750820"/>
            <a:ext cx="3279775" cy="2960370"/>
            <a:chOff x="414527" y="2750820"/>
            <a:chExt cx="3279775" cy="2960370"/>
          </a:xfrm>
        </p:grpSpPr>
        <p:sp>
          <p:nvSpPr>
            <p:cNvPr id="4" name="object 4"/>
            <p:cNvSpPr/>
            <p:nvPr/>
          </p:nvSpPr>
          <p:spPr>
            <a:xfrm>
              <a:off x="414527" y="2755392"/>
              <a:ext cx="3260090" cy="2955925"/>
            </a:xfrm>
            <a:custGeom>
              <a:avLst/>
              <a:gdLst/>
              <a:ahLst/>
              <a:cxnLst/>
              <a:rect l="l" t="t" r="r" b="b"/>
              <a:pathLst>
                <a:path w="3260090" h="2955925">
                  <a:moveTo>
                    <a:pt x="313944" y="2904744"/>
                  </a:moveTo>
                  <a:lnTo>
                    <a:pt x="313944" y="2955544"/>
                  </a:lnTo>
                </a:path>
                <a:path w="3260090" h="2955925">
                  <a:moveTo>
                    <a:pt x="50292" y="2904744"/>
                  </a:moveTo>
                  <a:lnTo>
                    <a:pt x="50292" y="2955544"/>
                  </a:lnTo>
                </a:path>
                <a:path w="3260090" h="2955925">
                  <a:moveTo>
                    <a:pt x="50292" y="2904744"/>
                  </a:moveTo>
                  <a:lnTo>
                    <a:pt x="50292" y="0"/>
                  </a:lnTo>
                </a:path>
                <a:path w="3260090" h="2955925">
                  <a:moveTo>
                    <a:pt x="0" y="2904744"/>
                  </a:moveTo>
                  <a:lnTo>
                    <a:pt x="50292" y="2904744"/>
                  </a:lnTo>
                </a:path>
                <a:path w="3260090" h="2955925">
                  <a:moveTo>
                    <a:pt x="0" y="2613660"/>
                  </a:moveTo>
                  <a:lnTo>
                    <a:pt x="50292" y="2613660"/>
                  </a:lnTo>
                </a:path>
                <a:path w="3260090" h="2955925">
                  <a:moveTo>
                    <a:pt x="0" y="2324100"/>
                  </a:moveTo>
                  <a:lnTo>
                    <a:pt x="50292" y="2324100"/>
                  </a:lnTo>
                </a:path>
                <a:path w="3260090" h="2955925">
                  <a:moveTo>
                    <a:pt x="0" y="2033016"/>
                  </a:moveTo>
                  <a:lnTo>
                    <a:pt x="50292" y="2033016"/>
                  </a:lnTo>
                </a:path>
                <a:path w="3260090" h="2955925">
                  <a:moveTo>
                    <a:pt x="0" y="1741932"/>
                  </a:moveTo>
                  <a:lnTo>
                    <a:pt x="50292" y="1741932"/>
                  </a:lnTo>
                </a:path>
                <a:path w="3260090" h="2955925">
                  <a:moveTo>
                    <a:pt x="0" y="1452372"/>
                  </a:moveTo>
                  <a:lnTo>
                    <a:pt x="50292" y="1452372"/>
                  </a:lnTo>
                </a:path>
                <a:path w="3260090" h="2955925">
                  <a:moveTo>
                    <a:pt x="0" y="1161288"/>
                  </a:moveTo>
                  <a:lnTo>
                    <a:pt x="50292" y="1161288"/>
                  </a:lnTo>
                </a:path>
                <a:path w="3260090" h="2955925">
                  <a:moveTo>
                    <a:pt x="0" y="871728"/>
                  </a:moveTo>
                  <a:lnTo>
                    <a:pt x="50292" y="871728"/>
                  </a:lnTo>
                </a:path>
                <a:path w="3260090" h="2955925">
                  <a:moveTo>
                    <a:pt x="0" y="580644"/>
                  </a:moveTo>
                  <a:lnTo>
                    <a:pt x="50292" y="580644"/>
                  </a:lnTo>
                </a:path>
                <a:path w="3260090" h="2955925">
                  <a:moveTo>
                    <a:pt x="0" y="291084"/>
                  </a:moveTo>
                  <a:lnTo>
                    <a:pt x="50292" y="291084"/>
                  </a:lnTo>
                </a:path>
                <a:path w="3260090" h="2955925">
                  <a:moveTo>
                    <a:pt x="0" y="0"/>
                  </a:moveTo>
                  <a:lnTo>
                    <a:pt x="50292" y="0"/>
                  </a:lnTo>
                </a:path>
                <a:path w="3260090" h="2955925">
                  <a:moveTo>
                    <a:pt x="580644" y="2904744"/>
                  </a:moveTo>
                  <a:lnTo>
                    <a:pt x="580644" y="2955544"/>
                  </a:lnTo>
                </a:path>
                <a:path w="3260090" h="2955925">
                  <a:moveTo>
                    <a:pt x="850391" y="2904744"/>
                  </a:moveTo>
                  <a:lnTo>
                    <a:pt x="850391" y="2955544"/>
                  </a:lnTo>
                </a:path>
                <a:path w="3260090" h="2955925">
                  <a:moveTo>
                    <a:pt x="3259836" y="2904744"/>
                  </a:moveTo>
                  <a:lnTo>
                    <a:pt x="3259836" y="2955544"/>
                  </a:lnTo>
                </a:path>
                <a:path w="3260090" h="2955925">
                  <a:moveTo>
                    <a:pt x="1385316" y="2904744"/>
                  </a:moveTo>
                  <a:lnTo>
                    <a:pt x="1385316" y="2955544"/>
                  </a:lnTo>
                </a:path>
                <a:path w="3260090" h="2955925">
                  <a:moveTo>
                    <a:pt x="1118616" y="2904744"/>
                  </a:moveTo>
                  <a:lnTo>
                    <a:pt x="1118616" y="2955544"/>
                  </a:lnTo>
                </a:path>
                <a:path w="3260090" h="2955925">
                  <a:moveTo>
                    <a:pt x="1652015" y="2904744"/>
                  </a:moveTo>
                  <a:lnTo>
                    <a:pt x="1652015" y="2955544"/>
                  </a:lnTo>
                </a:path>
                <a:path w="3260090" h="2955925">
                  <a:moveTo>
                    <a:pt x="1921764" y="2904744"/>
                  </a:moveTo>
                  <a:lnTo>
                    <a:pt x="1921764" y="2955544"/>
                  </a:lnTo>
                </a:path>
                <a:path w="3260090" h="2955925">
                  <a:moveTo>
                    <a:pt x="2191512" y="2904744"/>
                  </a:moveTo>
                  <a:lnTo>
                    <a:pt x="2191512" y="2955544"/>
                  </a:lnTo>
                </a:path>
                <a:path w="3260090" h="2955925">
                  <a:moveTo>
                    <a:pt x="2455164" y="2904744"/>
                  </a:moveTo>
                  <a:lnTo>
                    <a:pt x="2455164" y="2955544"/>
                  </a:lnTo>
                </a:path>
                <a:path w="3260090" h="2955925">
                  <a:moveTo>
                    <a:pt x="2721864" y="2904744"/>
                  </a:moveTo>
                  <a:lnTo>
                    <a:pt x="2721864" y="2955544"/>
                  </a:lnTo>
                </a:path>
                <a:path w="3260090" h="2955925">
                  <a:moveTo>
                    <a:pt x="2990088" y="2904744"/>
                  </a:moveTo>
                  <a:lnTo>
                    <a:pt x="2990088" y="2955544"/>
                  </a:lnTo>
                </a:path>
                <a:path w="3260090" h="2955925">
                  <a:moveTo>
                    <a:pt x="50292" y="2904744"/>
                  </a:moveTo>
                  <a:lnTo>
                    <a:pt x="3259836" y="2904744"/>
                  </a:lnTo>
                </a:path>
              </a:pathLst>
            </a:custGeom>
            <a:ln w="9144">
              <a:solidFill>
                <a:srgbClr val="000000"/>
              </a:solidFill>
            </a:ln>
          </p:spPr>
          <p:txBody>
            <a:bodyPr wrap="square" lIns="0" tIns="0" rIns="0" bIns="0" rtlCol="0"/>
            <a:lstStyle/>
            <a:p>
              <a:endParaRPr>
                <a:solidFill>
                  <a:prstClr val="black"/>
                </a:solidFill>
              </a:endParaRPr>
            </a:p>
          </p:txBody>
        </p:sp>
        <p:sp>
          <p:nvSpPr>
            <p:cNvPr id="5" name="object 5"/>
            <p:cNvSpPr/>
            <p:nvPr/>
          </p:nvSpPr>
          <p:spPr>
            <a:xfrm>
              <a:off x="465581" y="2907030"/>
              <a:ext cx="3209925" cy="2552700"/>
            </a:xfrm>
            <a:custGeom>
              <a:avLst/>
              <a:gdLst/>
              <a:ahLst/>
              <a:cxnLst/>
              <a:rect l="l" t="t" r="r" b="b"/>
              <a:pathLst>
                <a:path w="3209925" h="2552700">
                  <a:moveTo>
                    <a:pt x="0" y="798576"/>
                  </a:moveTo>
                  <a:lnTo>
                    <a:pt x="89916" y="795528"/>
                  </a:lnTo>
                  <a:lnTo>
                    <a:pt x="172212" y="644652"/>
                  </a:lnTo>
                  <a:lnTo>
                    <a:pt x="263652" y="568452"/>
                  </a:lnTo>
                  <a:lnTo>
                    <a:pt x="350520" y="851916"/>
                  </a:lnTo>
                  <a:lnTo>
                    <a:pt x="441959" y="583692"/>
                  </a:lnTo>
                  <a:lnTo>
                    <a:pt x="530352" y="716280"/>
                  </a:lnTo>
                  <a:lnTo>
                    <a:pt x="620268" y="504444"/>
                  </a:lnTo>
                  <a:lnTo>
                    <a:pt x="711708" y="556260"/>
                  </a:lnTo>
                  <a:lnTo>
                    <a:pt x="798576" y="367284"/>
                  </a:lnTo>
                  <a:lnTo>
                    <a:pt x="890016" y="318516"/>
                  </a:lnTo>
                  <a:lnTo>
                    <a:pt x="978408" y="187452"/>
                  </a:lnTo>
                  <a:lnTo>
                    <a:pt x="1068324" y="178308"/>
                  </a:lnTo>
                  <a:lnTo>
                    <a:pt x="1159764" y="230124"/>
                  </a:lnTo>
                  <a:lnTo>
                    <a:pt x="1243584" y="440436"/>
                  </a:lnTo>
                  <a:lnTo>
                    <a:pt x="1335024" y="2552700"/>
                  </a:lnTo>
                  <a:lnTo>
                    <a:pt x="1423416" y="1937004"/>
                  </a:lnTo>
                  <a:lnTo>
                    <a:pt x="1513332" y="1229868"/>
                  </a:lnTo>
                  <a:lnTo>
                    <a:pt x="1601724" y="713232"/>
                  </a:lnTo>
                  <a:lnTo>
                    <a:pt x="1691640" y="586740"/>
                  </a:lnTo>
                  <a:lnTo>
                    <a:pt x="1783080" y="472440"/>
                  </a:lnTo>
                  <a:lnTo>
                    <a:pt x="1871472" y="301752"/>
                  </a:lnTo>
                  <a:lnTo>
                    <a:pt x="1961388" y="377952"/>
                  </a:lnTo>
                  <a:lnTo>
                    <a:pt x="2049780" y="448056"/>
                  </a:lnTo>
                  <a:lnTo>
                    <a:pt x="2141220" y="358140"/>
                  </a:lnTo>
                  <a:lnTo>
                    <a:pt x="2231136" y="384048"/>
                  </a:lnTo>
                  <a:lnTo>
                    <a:pt x="2313432" y="201168"/>
                  </a:lnTo>
                  <a:lnTo>
                    <a:pt x="2403348" y="493775"/>
                  </a:lnTo>
                  <a:lnTo>
                    <a:pt x="2491740" y="568452"/>
                  </a:lnTo>
                  <a:lnTo>
                    <a:pt x="2583180" y="266700"/>
                  </a:lnTo>
                  <a:lnTo>
                    <a:pt x="2670048" y="134112"/>
                  </a:lnTo>
                  <a:lnTo>
                    <a:pt x="2761488" y="92964"/>
                  </a:lnTo>
                  <a:lnTo>
                    <a:pt x="2852928" y="0"/>
                  </a:lnTo>
                  <a:lnTo>
                    <a:pt x="2939796" y="57912"/>
                  </a:lnTo>
                  <a:lnTo>
                    <a:pt x="3031235" y="179832"/>
                  </a:lnTo>
                  <a:lnTo>
                    <a:pt x="3118104" y="278892"/>
                  </a:lnTo>
                  <a:lnTo>
                    <a:pt x="3209544" y="89916"/>
                  </a:lnTo>
                </a:path>
              </a:pathLst>
            </a:custGeom>
            <a:ln w="38100">
              <a:solidFill>
                <a:srgbClr val="001F5F"/>
              </a:solidFill>
            </a:ln>
          </p:spPr>
          <p:txBody>
            <a:bodyPr wrap="square" lIns="0" tIns="0" rIns="0" bIns="0" rtlCol="0"/>
            <a:lstStyle/>
            <a:p>
              <a:endParaRPr>
                <a:solidFill>
                  <a:prstClr val="black"/>
                </a:solidFill>
              </a:endParaRPr>
            </a:p>
          </p:txBody>
        </p:sp>
      </p:grpSp>
      <p:sp>
        <p:nvSpPr>
          <p:cNvPr id="6" name="object 6"/>
          <p:cNvSpPr txBox="1"/>
          <p:nvPr/>
        </p:nvSpPr>
        <p:spPr>
          <a:xfrm>
            <a:off x="60147" y="2536189"/>
            <a:ext cx="276860" cy="3220720"/>
          </a:xfrm>
          <a:prstGeom prst="rect">
            <a:avLst/>
          </a:prstGeom>
        </p:spPr>
        <p:txBody>
          <a:bodyPr vert="horz" wrap="square" lIns="0" tIns="120014" rIns="0" bIns="0" rtlCol="0">
            <a:spAutoFit/>
          </a:bodyPr>
          <a:lstStyle/>
          <a:p>
            <a:pPr marL="12700">
              <a:spcBef>
                <a:spcPts val="944"/>
              </a:spcBef>
            </a:pPr>
            <a:r>
              <a:rPr sz="1200" dirty="0">
                <a:solidFill>
                  <a:prstClr val="black"/>
                </a:solidFill>
                <a:latin typeface="Tahoma"/>
                <a:cs typeface="Tahoma"/>
              </a:rPr>
              <a:t>1</a:t>
            </a:r>
            <a:r>
              <a:rPr sz="1200" spc="-10" dirty="0">
                <a:solidFill>
                  <a:prstClr val="black"/>
                </a:solidFill>
                <a:latin typeface="Tahoma"/>
                <a:cs typeface="Tahoma"/>
              </a:rPr>
              <a:t>0</a:t>
            </a:r>
            <a:r>
              <a:rPr sz="1200" dirty="0">
                <a:solidFill>
                  <a:prstClr val="black"/>
                </a:solidFill>
                <a:latin typeface="Tahoma"/>
                <a:cs typeface="Tahoma"/>
              </a:rPr>
              <a:t>5</a:t>
            </a:r>
            <a:endParaRPr sz="1200">
              <a:solidFill>
                <a:prstClr val="black"/>
              </a:solidFill>
              <a:latin typeface="Tahoma"/>
              <a:cs typeface="Tahoma"/>
            </a:endParaRPr>
          </a:p>
          <a:p>
            <a:pPr marL="12700">
              <a:spcBef>
                <a:spcPts val="850"/>
              </a:spcBef>
            </a:pPr>
            <a:r>
              <a:rPr sz="1200" dirty="0">
                <a:solidFill>
                  <a:prstClr val="black"/>
                </a:solidFill>
                <a:latin typeface="Tahoma"/>
                <a:cs typeface="Tahoma"/>
              </a:rPr>
              <a:t>1</a:t>
            </a:r>
            <a:r>
              <a:rPr sz="1200" spc="-10"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a:p>
            <a:pPr marL="95885">
              <a:spcBef>
                <a:spcPts val="844"/>
              </a:spcBef>
            </a:pPr>
            <a:r>
              <a:rPr sz="1200" dirty="0">
                <a:solidFill>
                  <a:prstClr val="black"/>
                </a:solidFill>
                <a:latin typeface="Tahoma"/>
                <a:cs typeface="Tahoma"/>
              </a:rPr>
              <a:t>95</a:t>
            </a:r>
            <a:endParaRPr sz="1200">
              <a:solidFill>
                <a:prstClr val="black"/>
              </a:solidFill>
              <a:latin typeface="Tahoma"/>
              <a:cs typeface="Tahoma"/>
            </a:endParaRPr>
          </a:p>
          <a:p>
            <a:pPr marL="95885">
              <a:spcBef>
                <a:spcPts val="850"/>
              </a:spcBef>
            </a:pPr>
            <a:r>
              <a:rPr sz="1200" dirty="0">
                <a:solidFill>
                  <a:prstClr val="black"/>
                </a:solidFill>
                <a:latin typeface="Tahoma"/>
                <a:cs typeface="Tahoma"/>
              </a:rPr>
              <a:t>90</a:t>
            </a:r>
            <a:endParaRPr sz="1200">
              <a:solidFill>
                <a:prstClr val="black"/>
              </a:solidFill>
              <a:latin typeface="Tahoma"/>
              <a:cs typeface="Tahoma"/>
            </a:endParaRPr>
          </a:p>
          <a:p>
            <a:pPr marL="95885">
              <a:spcBef>
                <a:spcPts val="844"/>
              </a:spcBef>
            </a:pPr>
            <a:r>
              <a:rPr sz="1200" dirty="0">
                <a:solidFill>
                  <a:prstClr val="black"/>
                </a:solidFill>
                <a:latin typeface="Tahoma"/>
                <a:cs typeface="Tahoma"/>
              </a:rPr>
              <a:t>85</a:t>
            </a:r>
            <a:endParaRPr sz="1200">
              <a:solidFill>
                <a:prstClr val="black"/>
              </a:solidFill>
              <a:latin typeface="Tahoma"/>
              <a:cs typeface="Tahoma"/>
            </a:endParaRPr>
          </a:p>
          <a:p>
            <a:pPr marL="95885">
              <a:spcBef>
                <a:spcPts val="844"/>
              </a:spcBef>
            </a:pPr>
            <a:r>
              <a:rPr sz="1200" dirty="0">
                <a:solidFill>
                  <a:prstClr val="black"/>
                </a:solidFill>
                <a:latin typeface="Tahoma"/>
                <a:cs typeface="Tahoma"/>
              </a:rPr>
              <a:t>80</a:t>
            </a:r>
            <a:endParaRPr sz="1200">
              <a:solidFill>
                <a:prstClr val="black"/>
              </a:solidFill>
              <a:latin typeface="Tahoma"/>
              <a:cs typeface="Tahoma"/>
            </a:endParaRPr>
          </a:p>
          <a:p>
            <a:pPr marL="95885">
              <a:spcBef>
                <a:spcPts val="850"/>
              </a:spcBef>
            </a:pPr>
            <a:r>
              <a:rPr sz="1200" dirty="0">
                <a:solidFill>
                  <a:prstClr val="black"/>
                </a:solidFill>
                <a:latin typeface="Tahoma"/>
                <a:cs typeface="Tahoma"/>
              </a:rPr>
              <a:t>75</a:t>
            </a:r>
            <a:endParaRPr sz="1200">
              <a:solidFill>
                <a:prstClr val="black"/>
              </a:solidFill>
              <a:latin typeface="Tahoma"/>
              <a:cs typeface="Tahoma"/>
            </a:endParaRPr>
          </a:p>
          <a:p>
            <a:pPr marL="95885">
              <a:spcBef>
                <a:spcPts val="844"/>
              </a:spcBef>
            </a:pPr>
            <a:r>
              <a:rPr sz="1200" dirty="0">
                <a:solidFill>
                  <a:prstClr val="black"/>
                </a:solidFill>
                <a:latin typeface="Tahoma"/>
                <a:cs typeface="Tahoma"/>
              </a:rPr>
              <a:t>70</a:t>
            </a:r>
            <a:endParaRPr sz="1200">
              <a:solidFill>
                <a:prstClr val="black"/>
              </a:solidFill>
              <a:latin typeface="Tahoma"/>
              <a:cs typeface="Tahoma"/>
            </a:endParaRPr>
          </a:p>
          <a:p>
            <a:pPr marL="95885">
              <a:spcBef>
                <a:spcPts val="850"/>
              </a:spcBef>
            </a:pPr>
            <a:r>
              <a:rPr sz="1200" dirty="0">
                <a:solidFill>
                  <a:prstClr val="black"/>
                </a:solidFill>
                <a:latin typeface="Tahoma"/>
                <a:cs typeface="Tahoma"/>
              </a:rPr>
              <a:t>65</a:t>
            </a:r>
            <a:endParaRPr sz="1200">
              <a:solidFill>
                <a:prstClr val="black"/>
              </a:solidFill>
              <a:latin typeface="Tahoma"/>
              <a:cs typeface="Tahoma"/>
            </a:endParaRPr>
          </a:p>
          <a:p>
            <a:pPr marL="95885">
              <a:spcBef>
                <a:spcPts val="844"/>
              </a:spcBef>
            </a:pPr>
            <a:r>
              <a:rPr sz="1200" dirty="0">
                <a:solidFill>
                  <a:prstClr val="black"/>
                </a:solidFill>
                <a:latin typeface="Tahoma"/>
                <a:cs typeface="Tahoma"/>
              </a:rPr>
              <a:t>60</a:t>
            </a:r>
            <a:endParaRPr sz="1200">
              <a:solidFill>
                <a:prstClr val="black"/>
              </a:solidFill>
              <a:latin typeface="Tahoma"/>
              <a:cs typeface="Tahoma"/>
            </a:endParaRPr>
          </a:p>
          <a:p>
            <a:pPr marL="95885">
              <a:spcBef>
                <a:spcPts val="844"/>
              </a:spcBef>
            </a:pPr>
            <a:r>
              <a:rPr sz="1200" dirty="0">
                <a:solidFill>
                  <a:prstClr val="black"/>
                </a:solidFill>
                <a:latin typeface="Tahoma"/>
                <a:cs typeface="Tahoma"/>
              </a:rPr>
              <a:t>55</a:t>
            </a:r>
            <a:endParaRPr sz="1200">
              <a:solidFill>
                <a:prstClr val="black"/>
              </a:solidFill>
              <a:latin typeface="Tahoma"/>
              <a:cs typeface="Tahoma"/>
            </a:endParaRPr>
          </a:p>
        </p:txBody>
      </p:sp>
      <p:sp>
        <p:nvSpPr>
          <p:cNvPr id="7" name="object 7"/>
          <p:cNvSpPr txBox="1"/>
          <p:nvPr/>
        </p:nvSpPr>
        <p:spPr>
          <a:xfrm>
            <a:off x="360300" y="5750458"/>
            <a:ext cx="342011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635"/>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66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685"/>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67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66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66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68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68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63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66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67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690"/>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p:txBody>
      </p:sp>
      <p:sp>
        <p:nvSpPr>
          <p:cNvPr id="8" name="object 8"/>
          <p:cNvSpPr txBox="1">
            <a:spLocks noGrp="1"/>
          </p:cNvSpPr>
          <p:nvPr>
            <p:ph type="title"/>
          </p:nvPr>
        </p:nvSpPr>
        <p:spPr>
          <a:xfrm>
            <a:off x="68072" y="763346"/>
            <a:ext cx="8639175" cy="574675"/>
          </a:xfrm>
          <a:prstGeom prst="rect">
            <a:avLst/>
          </a:prstGeom>
        </p:spPr>
        <p:txBody>
          <a:bodyPr vert="horz" wrap="square" lIns="0" tIns="12700" rIns="0" bIns="0" rtlCol="0">
            <a:spAutoFit/>
          </a:bodyPr>
          <a:lstStyle/>
          <a:p>
            <a:pPr marL="12700">
              <a:lnSpc>
                <a:spcPct val="100000"/>
              </a:lnSpc>
              <a:spcBef>
                <a:spcPts val="100"/>
              </a:spcBef>
            </a:pPr>
            <a:r>
              <a:rPr spc="-5" dirty="0"/>
              <a:t>Ekonomik Güven Endeksindeki </a:t>
            </a:r>
            <a:r>
              <a:rPr dirty="0"/>
              <a:t>son </a:t>
            </a:r>
            <a:r>
              <a:rPr spc="-5" dirty="0"/>
              <a:t>iki aylık düşüş Ocak ayında kısmi</a:t>
            </a:r>
            <a:r>
              <a:rPr spc="-10" dirty="0"/>
              <a:t> </a:t>
            </a:r>
            <a:r>
              <a:rPr spc="-5" dirty="0"/>
              <a:t>olarak</a:t>
            </a:r>
          </a:p>
          <a:p>
            <a:pPr marL="12700">
              <a:lnSpc>
                <a:spcPct val="100000"/>
              </a:lnSpc>
              <a:spcBef>
                <a:spcPts val="5"/>
              </a:spcBef>
            </a:pPr>
            <a:r>
              <a:rPr spc="-5" dirty="0"/>
              <a:t>telafi edilmiştir.</a:t>
            </a:r>
          </a:p>
        </p:txBody>
      </p:sp>
      <p:sp>
        <p:nvSpPr>
          <p:cNvPr id="9" name="object 9"/>
          <p:cNvSpPr txBox="1"/>
          <p:nvPr/>
        </p:nvSpPr>
        <p:spPr>
          <a:xfrm>
            <a:off x="68072" y="1312545"/>
            <a:ext cx="7217409" cy="728980"/>
          </a:xfrm>
          <a:prstGeom prst="rect">
            <a:avLst/>
          </a:prstGeom>
        </p:spPr>
        <p:txBody>
          <a:bodyPr vert="horz" wrap="square" lIns="0" tIns="12700" rIns="0" bIns="0" rtlCol="0">
            <a:spAutoFit/>
          </a:bodyPr>
          <a:lstStyle/>
          <a:p>
            <a:pPr marL="12700">
              <a:spcBef>
                <a:spcPts val="100"/>
              </a:spcBef>
            </a:pPr>
            <a:r>
              <a:rPr spc="-5" dirty="0">
                <a:solidFill>
                  <a:srgbClr val="1F308D"/>
                </a:solidFill>
                <a:latin typeface="Tahoma"/>
                <a:cs typeface="Tahoma"/>
              </a:rPr>
              <a:t>İnşaat dışındaki sektörlerde beklentiler </a:t>
            </a:r>
            <a:r>
              <a:rPr dirty="0">
                <a:solidFill>
                  <a:srgbClr val="1F308D"/>
                </a:solidFill>
                <a:latin typeface="Tahoma"/>
                <a:cs typeface="Tahoma"/>
              </a:rPr>
              <a:t>geçen </a:t>
            </a:r>
            <a:r>
              <a:rPr spc="-15" dirty="0">
                <a:solidFill>
                  <a:srgbClr val="1F308D"/>
                </a:solidFill>
                <a:latin typeface="Tahoma"/>
                <a:cs typeface="Tahoma"/>
              </a:rPr>
              <a:t>aya </a:t>
            </a:r>
            <a:r>
              <a:rPr spc="-5" dirty="0">
                <a:solidFill>
                  <a:srgbClr val="1F308D"/>
                </a:solidFill>
                <a:latin typeface="Tahoma"/>
                <a:cs typeface="Tahoma"/>
              </a:rPr>
              <a:t>göre </a:t>
            </a:r>
            <a:r>
              <a:rPr dirty="0">
                <a:solidFill>
                  <a:srgbClr val="1F308D"/>
                </a:solidFill>
                <a:latin typeface="Tahoma"/>
                <a:cs typeface="Tahoma"/>
              </a:rPr>
              <a:t>daha</a:t>
            </a:r>
            <a:r>
              <a:rPr spc="80" dirty="0">
                <a:solidFill>
                  <a:srgbClr val="1F308D"/>
                </a:solidFill>
                <a:latin typeface="Tahoma"/>
                <a:cs typeface="Tahoma"/>
              </a:rPr>
              <a:t> </a:t>
            </a:r>
            <a:r>
              <a:rPr spc="-25" dirty="0">
                <a:solidFill>
                  <a:srgbClr val="1F308D"/>
                </a:solidFill>
                <a:latin typeface="Tahoma"/>
                <a:cs typeface="Tahoma"/>
              </a:rPr>
              <a:t>olumludur.</a:t>
            </a:r>
            <a:endParaRPr>
              <a:solidFill>
                <a:prstClr val="black"/>
              </a:solidFill>
              <a:latin typeface="Tahoma"/>
              <a:cs typeface="Tahoma"/>
            </a:endParaRPr>
          </a:p>
          <a:p>
            <a:pPr marL="2195195">
              <a:spcBef>
                <a:spcPts val="1460"/>
              </a:spcBef>
            </a:pPr>
            <a:r>
              <a:rPr sz="1600" spc="-5" dirty="0">
                <a:solidFill>
                  <a:srgbClr val="FFFFFF"/>
                </a:solidFill>
                <a:latin typeface="Tahoma"/>
                <a:cs typeface="Tahoma"/>
              </a:rPr>
              <a:t>Ekonomik </a:t>
            </a:r>
            <a:r>
              <a:rPr sz="1600" spc="-10" dirty="0">
                <a:solidFill>
                  <a:srgbClr val="FFFFFF"/>
                </a:solidFill>
                <a:latin typeface="Tahoma"/>
                <a:cs typeface="Tahoma"/>
              </a:rPr>
              <a:t>Güven </a:t>
            </a:r>
            <a:r>
              <a:rPr sz="1600" spc="-5" dirty="0">
                <a:solidFill>
                  <a:srgbClr val="FFFFFF"/>
                </a:solidFill>
                <a:latin typeface="Tahoma"/>
                <a:cs typeface="Tahoma"/>
              </a:rPr>
              <a:t>Endeksi (Ocak 2019 – Ocak</a:t>
            </a:r>
            <a:r>
              <a:rPr sz="1600" spc="100"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sp>
        <p:nvSpPr>
          <p:cNvPr id="10" name="object 10"/>
          <p:cNvSpPr txBox="1"/>
          <p:nvPr/>
        </p:nvSpPr>
        <p:spPr>
          <a:xfrm>
            <a:off x="1064463" y="2484501"/>
            <a:ext cx="1993900" cy="239395"/>
          </a:xfrm>
          <a:prstGeom prst="rect">
            <a:avLst/>
          </a:prstGeom>
        </p:spPr>
        <p:txBody>
          <a:bodyPr vert="horz" wrap="square" lIns="0" tIns="13335" rIns="0" bIns="0" rtlCol="0">
            <a:spAutoFit/>
          </a:bodyPr>
          <a:lstStyle/>
          <a:p>
            <a:pPr marL="12700">
              <a:spcBef>
                <a:spcPts val="105"/>
              </a:spcBef>
            </a:pPr>
            <a:r>
              <a:rPr sz="1400" spc="-5" dirty="0">
                <a:solidFill>
                  <a:prstClr val="black"/>
                </a:solidFill>
                <a:latin typeface="Tahoma"/>
                <a:cs typeface="Tahoma"/>
              </a:rPr>
              <a:t>Ekonomik Güven</a:t>
            </a:r>
            <a:r>
              <a:rPr sz="1400" spc="-55" dirty="0">
                <a:solidFill>
                  <a:prstClr val="black"/>
                </a:solidFill>
                <a:latin typeface="Tahoma"/>
                <a:cs typeface="Tahoma"/>
              </a:rPr>
              <a:t> </a:t>
            </a:r>
            <a:r>
              <a:rPr sz="1400" spc="-5" dirty="0">
                <a:solidFill>
                  <a:prstClr val="black"/>
                </a:solidFill>
                <a:latin typeface="Tahoma"/>
                <a:cs typeface="Tahoma"/>
              </a:rPr>
              <a:t>Endeksi</a:t>
            </a:r>
            <a:endParaRPr sz="1400">
              <a:solidFill>
                <a:prstClr val="black"/>
              </a:solidFill>
              <a:latin typeface="Tahoma"/>
              <a:cs typeface="Tahoma"/>
            </a:endParaRPr>
          </a:p>
        </p:txBody>
      </p:sp>
      <p:sp>
        <p:nvSpPr>
          <p:cNvPr id="11" name="object 11"/>
          <p:cNvSpPr txBox="1"/>
          <p:nvPr/>
        </p:nvSpPr>
        <p:spPr>
          <a:xfrm>
            <a:off x="5406897" y="2468372"/>
            <a:ext cx="3067685" cy="239395"/>
          </a:xfrm>
          <a:prstGeom prst="rect">
            <a:avLst/>
          </a:prstGeom>
        </p:spPr>
        <p:txBody>
          <a:bodyPr vert="horz" wrap="square" lIns="0" tIns="13335" rIns="0" bIns="0" rtlCol="0">
            <a:spAutoFit/>
          </a:bodyPr>
          <a:lstStyle/>
          <a:p>
            <a:pPr marL="12700">
              <a:spcBef>
                <a:spcPts val="105"/>
              </a:spcBef>
            </a:pPr>
            <a:r>
              <a:rPr sz="1400" spc="-5" dirty="0">
                <a:solidFill>
                  <a:prstClr val="black"/>
                </a:solidFill>
                <a:latin typeface="Tahoma"/>
                <a:cs typeface="Tahoma"/>
              </a:rPr>
              <a:t>Sektörel güven </a:t>
            </a:r>
            <a:r>
              <a:rPr sz="1400" dirty="0">
                <a:solidFill>
                  <a:prstClr val="black"/>
                </a:solidFill>
                <a:latin typeface="Tahoma"/>
                <a:cs typeface="Tahoma"/>
              </a:rPr>
              <a:t>endeksleri (Ocak</a:t>
            </a:r>
            <a:r>
              <a:rPr sz="1400" spc="-105" dirty="0">
                <a:solidFill>
                  <a:prstClr val="black"/>
                </a:solidFill>
                <a:latin typeface="Tahoma"/>
                <a:cs typeface="Tahoma"/>
              </a:rPr>
              <a:t> </a:t>
            </a:r>
            <a:r>
              <a:rPr sz="1400" dirty="0">
                <a:solidFill>
                  <a:prstClr val="black"/>
                </a:solidFill>
                <a:latin typeface="Tahoma"/>
                <a:cs typeface="Tahoma"/>
              </a:rPr>
              <a:t>2022)</a:t>
            </a:r>
            <a:endParaRPr sz="1400">
              <a:solidFill>
                <a:prstClr val="black"/>
              </a:solidFill>
              <a:latin typeface="Tahoma"/>
              <a:cs typeface="Tahoma"/>
            </a:endParaRPr>
          </a:p>
        </p:txBody>
      </p:sp>
      <p:grpSp>
        <p:nvGrpSpPr>
          <p:cNvPr id="12" name="object 12"/>
          <p:cNvGrpSpPr/>
          <p:nvPr/>
        </p:nvGrpSpPr>
        <p:grpSpPr>
          <a:xfrm>
            <a:off x="6237732" y="2875597"/>
            <a:ext cx="2418715" cy="2789555"/>
            <a:chOff x="6237732" y="2875597"/>
            <a:chExt cx="2418715" cy="2789555"/>
          </a:xfrm>
        </p:grpSpPr>
        <p:sp>
          <p:nvSpPr>
            <p:cNvPr id="13" name="object 13"/>
            <p:cNvSpPr/>
            <p:nvPr/>
          </p:nvSpPr>
          <p:spPr>
            <a:xfrm>
              <a:off x="7095744" y="2936748"/>
              <a:ext cx="226060" cy="142240"/>
            </a:xfrm>
            <a:custGeom>
              <a:avLst/>
              <a:gdLst/>
              <a:ahLst/>
              <a:cxnLst/>
              <a:rect l="l" t="t" r="r" b="b"/>
              <a:pathLst>
                <a:path w="226059" h="142239">
                  <a:moveTo>
                    <a:pt x="225551" y="0"/>
                  </a:moveTo>
                  <a:lnTo>
                    <a:pt x="0" y="0"/>
                  </a:lnTo>
                  <a:lnTo>
                    <a:pt x="0" y="141731"/>
                  </a:lnTo>
                  <a:lnTo>
                    <a:pt x="225551" y="141731"/>
                  </a:lnTo>
                  <a:lnTo>
                    <a:pt x="225551" y="0"/>
                  </a:lnTo>
                  <a:close/>
                </a:path>
              </a:pathLst>
            </a:custGeom>
            <a:solidFill>
              <a:srgbClr val="001F5F"/>
            </a:solidFill>
          </p:spPr>
          <p:txBody>
            <a:bodyPr wrap="square" lIns="0" tIns="0" rIns="0" bIns="0" rtlCol="0"/>
            <a:lstStyle/>
            <a:p>
              <a:endParaRPr>
                <a:solidFill>
                  <a:prstClr val="black"/>
                </a:solidFill>
              </a:endParaRPr>
            </a:p>
          </p:txBody>
        </p:sp>
        <p:sp>
          <p:nvSpPr>
            <p:cNvPr id="14" name="object 14"/>
            <p:cNvSpPr/>
            <p:nvPr/>
          </p:nvSpPr>
          <p:spPr>
            <a:xfrm>
              <a:off x="7095744" y="3078479"/>
              <a:ext cx="370840" cy="142240"/>
            </a:xfrm>
            <a:custGeom>
              <a:avLst/>
              <a:gdLst/>
              <a:ahLst/>
              <a:cxnLst/>
              <a:rect l="l" t="t" r="r" b="b"/>
              <a:pathLst>
                <a:path w="370840" h="142239">
                  <a:moveTo>
                    <a:pt x="370332" y="0"/>
                  </a:moveTo>
                  <a:lnTo>
                    <a:pt x="0" y="0"/>
                  </a:lnTo>
                  <a:lnTo>
                    <a:pt x="0" y="19812"/>
                  </a:lnTo>
                  <a:lnTo>
                    <a:pt x="0" y="141732"/>
                  </a:lnTo>
                  <a:lnTo>
                    <a:pt x="370332" y="141732"/>
                  </a:lnTo>
                  <a:lnTo>
                    <a:pt x="370332" y="19812"/>
                  </a:lnTo>
                  <a:lnTo>
                    <a:pt x="370332" y="0"/>
                  </a:lnTo>
                  <a:close/>
                </a:path>
              </a:pathLst>
            </a:custGeom>
            <a:solidFill>
              <a:srgbClr val="A30000"/>
            </a:solidFill>
          </p:spPr>
          <p:txBody>
            <a:bodyPr wrap="square" lIns="0" tIns="0" rIns="0" bIns="0" rtlCol="0"/>
            <a:lstStyle/>
            <a:p>
              <a:endParaRPr>
                <a:solidFill>
                  <a:prstClr val="black"/>
                </a:solidFill>
              </a:endParaRPr>
            </a:p>
          </p:txBody>
        </p:sp>
        <p:sp>
          <p:nvSpPr>
            <p:cNvPr id="15" name="object 15"/>
            <p:cNvSpPr/>
            <p:nvPr/>
          </p:nvSpPr>
          <p:spPr>
            <a:xfrm>
              <a:off x="7095744" y="3730752"/>
              <a:ext cx="365760" cy="142240"/>
            </a:xfrm>
            <a:custGeom>
              <a:avLst/>
              <a:gdLst/>
              <a:ahLst/>
              <a:cxnLst/>
              <a:rect l="l" t="t" r="r" b="b"/>
              <a:pathLst>
                <a:path w="365759" h="142239">
                  <a:moveTo>
                    <a:pt x="365759" y="0"/>
                  </a:moveTo>
                  <a:lnTo>
                    <a:pt x="0" y="0"/>
                  </a:lnTo>
                  <a:lnTo>
                    <a:pt x="0" y="141731"/>
                  </a:lnTo>
                  <a:lnTo>
                    <a:pt x="365759" y="141731"/>
                  </a:lnTo>
                  <a:lnTo>
                    <a:pt x="365759" y="0"/>
                  </a:lnTo>
                  <a:close/>
                </a:path>
              </a:pathLst>
            </a:custGeom>
            <a:solidFill>
              <a:srgbClr val="001F5F"/>
            </a:solidFill>
          </p:spPr>
          <p:txBody>
            <a:bodyPr wrap="square" lIns="0" tIns="0" rIns="0" bIns="0" rtlCol="0"/>
            <a:lstStyle/>
            <a:p>
              <a:endParaRPr>
                <a:solidFill>
                  <a:prstClr val="black"/>
                </a:solidFill>
              </a:endParaRPr>
            </a:p>
          </p:txBody>
        </p:sp>
        <p:sp>
          <p:nvSpPr>
            <p:cNvPr id="16" name="object 16"/>
            <p:cNvSpPr/>
            <p:nvPr/>
          </p:nvSpPr>
          <p:spPr>
            <a:xfrm>
              <a:off x="6237732" y="3872484"/>
              <a:ext cx="858519" cy="142240"/>
            </a:xfrm>
            <a:custGeom>
              <a:avLst/>
              <a:gdLst/>
              <a:ahLst/>
              <a:cxnLst/>
              <a:rect l="l" t="t" r="r" b="b"/>
              <a:pathLst>
                <a:path w="858520" h="142239">
                  <a:moveTo>
                    <a:pt x="858012" y="0"/>
                  </a:moveTo>
                  <a:lnTo>
                    <a:pt x="0" y="0"/>
                  </a:lnTo>
                  <a:lnTo>
                    <a:pt x="0" y="141732"/>
                  </a:lnTo>
                  <a:lnTo>
                    <a:pt x="858012" y="141732"/>
                  </a:lnTo>
                  <a:lnTo>
                    <a:pt x="858012" y="0"/>
                  </a:lnTo>
                  <a:close/>
                </a:path>
              </a:pathLst>
            </a:custGeom>
            <a:solidFill>
              <a:srgbClr val="A30000"/>
            </a:solidFill>
          </p:spPr>
          <p:txBody>
            <a:bodyPr wrap="square" lIns="0" tIns="0" rIns="0" bIns="0" rtlCol="0"/>
            <a:lstStyle/>
            <a:p>
              <a:endParaRPr>
                <a:solidFill>
                  <a:prstClr val="black"/>
                </a:solidFill>
              </a:endParaRPr>
            </a:p>
          </p:txBody>
        </p:sp>
        <p:sp>
          <p:nvSpPr>
            <p:cNvPr id="17" name="object 17"/>
            <p:cNvSpPr/>
            <p:nvPr/>
          </p:nvSpPr>
          <p:spPr>
            <a:xfrm>
              <a:off x="7095744" y="4128516"/>
              <a:ext cx="152400" cy="142240"/>
            </a:xfrm>
            <a:custGeom>
              <a:avLst/>
              <a:gdLst/>
              <a:ahLst/>
              <a:cxnLst/>
              <a:rect l="l" t="t" r="r" b="b"/>
              <a:pathLst>
                <a:path w="152400" h="142239">
                  <a:moveTo>
                    <a:pt x="152400" y="0"/>
                  </a:moveTo>
                  <a:lnTo>
                    <a:pt x="0" y="0"/>
                  </a:lnTo>
                  <a:lnTo>
                    <a:pt x="0" y="141731"/>
                  </a:lnTo>
                  <a:lnTo>
                    <a:pt x="152400" y="141731"/>
                  </a:lnTo>
                  <a:lnTo>
                    <a:pt x="152400" y="0"/>
                  </a:lnTo>
                  <a:close/>
                </a:path>
              </a:pathLst>
            </a:custGeom>
            <a:solidFill>
              <a:srgbClr val="001F5F"/>
            </a:solidFill>
          </p:spPr>
          <p:txBody>
            <a:bodyPr wrap="square" lIns="0" tIns="0" rIns="0" bIns="0" rtlCol="0"/>
            <a:lstStyle/>
            <a:p>
              <a:endParaRPr>
                <a:solidFill>
                  <a:prstClr val="black"/>
                </a:solidFill>
              </a:endParaRPr>
            </a:p>
          </p:txBody>
        </p:sp>
        <p:sp>
          <p:nvSpPr>
            <p:cNvPr id="18" name="object 18"/>
            <p:cNvSpPr/>
            <p:nvPr/>
          </p:nvSpPr>
          <p:spPr>
            <a:xfrm>
              <a:off x="7095744" y="4270247"/>
              <a:ext cx="247015" cy="142240"/>
            </a:xfrm>
            <a:custGeom>
              <a:avLst/>
              <a:gdLst/>
              <a:ahLst/>
              <a:cxnLst/>
              <a:rect l="l" t="t" r="r" b="b"/>
              <a:pathLst>
                <a:path w="247015" h="142239">
                  <a:moveTo>
                    <a:pt x="246888" y="0"/>
                  </a:moveTo>
                  <a:lnTo>
                    <a:pt x="0" y="0"/>
                  </a:lnTo>
                  <a:lnTo>
                    <a:pt x="0" y="19812"/>
                  </a:lnTo>
                  <a:lnTo>
                    <a:pt x="0" y="141732"/>
                  </a:lnTo>
                  <a:lnTo>
                    <a:pt x="246888" y="141732"/>
                  </a:lnTo>
                  <a:lnTo>
                    <a:pt x="246888" y="19812"/>
                  </a:lnTo>
                  <a:lnTo>
                    <a:pt x="246888" y="0"/>
                  </a:lnTo>
                  <a:close/>
                </a:path>
              </a:pathLst>
            </a:custGeom>
            <a:solidFill>
              <a:srgbClr val="A30000"/>
            </a:solidFill>
          </p:spPr>
          <p:txBody>
            <a:bodyPr wrap="square" lIns="0" tIns="0" rIns="0" bIns="0" rtlCol="0"/>
            <a:lstStyle/>
            <a:p>
              <a:endParaRPr>
                <a:solidFill>
                  <a:prstClr val="black"/>
                </a:solidFill>
              </a:endParaRPr>
            </a:p>
          </p:txBody>
        </p:sp>
        <p:sp>
          <p:nvSpPr>
            <p:cNvPr id="19" name="object 19"/>
            <p:cNvSpPr/>
            <p:nvPr/>
          </p:nvSpPr>
          <p:spPr>
            <a:xfrm>
              <a:off x="7095744" y="4524755"/>
              <a:ext cx="117475" cy="142240"/>
            </a:xfrm>
            <a:custGeom>
              <a:avLst/>
              <a:gdLst/>
              <a:ahLst/>
              <a:cxnLst/>
              <a:rect l="l" t="t" r="r" b="b"/>
              <a:pathLst>
                <a:path w="117475" h="142239">
                  <a:moveTo>
                    <a:pt x="117348" y="0"/>
                  </a:moveTo>
                  <a:lnTo>
                    <a:pt x="0" y="0"/>
                  </a:lnTo>
                  <a:lnTo>
                    <a:pt x="0" y="141732"/>
                  </a:lnTo>
                  <a:lnTo>
                    <a:pt x="117348" y="141732"/>
                  </a:lnTo>
                  <a:lnTo>
                    <a:pt x="117348" y="0"/>
                  </a:lnTo>
                  <a:close/>
                </a:path>
              </a:pathLst>
            </a:custGeom>
            <a:solidFill>
              <a:srgbClr val="001F5F"/>
            </a:solidFill>
          </p:spPr>
          <p:txBody>
            <a:bodyPr wrap="square" lIns="0" tIns="0" rIns="0" bIns="0" rtlCol="0"/>
            <a:lstStyle/>
            <a:p>
              <a:endParaRPr>
                <a:solidFill>
                  <a:prstClr val="black"/>
                </a:solidFill>
              </a:endParaRPr>
            </a:p>
          </p:txBody>
        </p:sp>
        <p:sp>
          <p:nvSpPr>
            <p:cNvPr id="20" name="object 20"/>
            <p:cNvSpPr/>
            <p:nvPr/>
          </p:nvSpPr>
          <p:spPr>
            <a:xfrm>
              <a:off x="7095744" y="4666488"/>
              <a:ext cx="1560830" cy="142240"/>
            </a:xfrm>
            <a:custGeom>
              <a:avLst/>
              <a:gdLst/>
              <a:ahLst/>
              <a:cxnLst/>
              <a:rect l="l" t="t" r="r" b="b"/>
              <a:pathLst>
                <a:path w="1560829" h="142239">
                  <a:moveTo>
                    <a:pt x="1560576" y="0"/>
                  </a:moveTo>
                  <a:lnTo>
                    <a:pt x="0" y="0"/>
                  </a:lnTo>
                  <a:lnTo>
                    <a:pt x="0" y="21336"/>
                  </a:lnTo>
                  <a:lnTo>
                    <a:pt x="0" y="141732"/>
                  </a:lnTo>
                  <a:lnTo>
                    <a:pt x="1560576" y="141732"/>
                  </a:lnTo>
                  <a:lnTo>
                    <a:pt x="1560576" y="21336"/>
                  </a:lnTo>
                  <a:lnTo>
                    <a:pt x="1560576" y="0"/>
                  </a:lnTo>
                  <a:close/>
                </a:path>
              </a:pathLst>
            </a:custGeom>
            <a:solidFill>
              <a:srgbClr val="A30000"/>
            </a:solidFill>
          </p:spPr>
          <p:txBody>
            <a:bodyPr wrap="square" lIns="0" tIns="0" rIns="0" bIns="0" rtlCol="0"/>
            <a:lstStyle/>
            <a:p>
              <a:endParaRPr>
                <a:solidFill>
                  <a:prstClr val="black"/>
                </a:solidFill>
              </a:endParaRPr>
            </a:p>
          </p:txBody>
        </p:sp>
        <p:sp>
          <p:nvSpPr>
            <p:cNvPr id="21" name="object 21"/>
            <p:cNvSpPr/>
            <p:nvPr/>
          </p:nvSpPr>
          <p:spPr>
            <a:xfrm>
              <a:off x="7095744" y="4922520"/>
              <a:ext cx="254635" cy="142240"/>
            </a:xfrm>
            <a:custGeom>
              <a:avLst/>
              <a:gdLst/>
              <a:ahLst/>
              <a:cxnLst/>
              <a:rect l="l" t="t" r="r" b="b"/>
              <a:pathLst>
                <a:path w="254634" h="142239">
                  <a:moveTo>
                    <a:pt x="254507" y="0"/>
                  </a:moveTo>
                  <a:lnTo>
                    <a:pt x="0" y="0"/>
                  </a:lnTo>
                  <a:lnTo>
                    <a:pt x="0" y="141731"/>
                  </a:lnTo>
                  <a:lnTo>
                    <a:pt x="254507" y="141731"/>
                  </a:lnTo>
                  <a:lnTo>
                    <a:pt x="254507" y="0"/>
                  </a:lnTo>
                  <a:close/>
                </a:path>
              </a:pathLst>
            </a:custGeom>
            <a:solidFill>
              <a:srgbClr val="001F5F"/>
            </a:solidFill>
          </p:spPr>
          <p:txBody>
            <a:bodyPr wrap="square" lIns="0" tIns="0" rIns="0" bIns="0" rtlCol="0"/>
            <a:lstStyle/>
            <a:p>
              <a:endParaRPr>
                <a:solidFill>
                  <a:prstClr val="black"/>
                </a:solidFill>
              </a:endParaRPr>
            </a:p>
          </p:txBody>
        </p:sp>
        <p:sp>
          <p:nvSpPr>
            <p:cNvPr id="22" name="object 22"/>
            <p:cNvSpPr/>
            <p:nvPr/>
          </p:nvSpPr>
          <p:spPr>
            <a:xfrm>
              <a:off x="7095744" y="5064251"/>
              <a:ext cx="1356360" cy="142240"/>
            </a:xfrm>
            <a:custGeom>
              <a:avLst/>
              <a:gdLst/>
              <a:ahLst/>
              <a:cxnLst/>
              <a:rect l="l" t="t" r="r" b="b"/>
              <a:pathLst>
                <a:path w="1356359" h="142239">
                  <a:moveTo>
                    <a:pt x="1356360" y="0"/>
                  </a:moveTo>
                  <a:lnTo>
                    <a:pt x="0" y="0"/>
                  </a:lnTo>
                  <a:lnTo>
                    <a:pt x="0" y="19812"/>
                  </a:lnTo>
                  <a:lnTo>
                    <a:pt x="0" y="141732"/>
                  </a:lnTo>
                  <a:lnTo>
                    <a:pt x="1356360" y="141732"/>
                  </a:lnTo>
                  <a:lnTo>
                    <a:pt x="1356360" y="19812"/>
                  </a:lnTo>
                  <a:lnTo>
                    <a:pt x="1356360" y="0"/>
                  </a:lnTo>
                  <a:close/>
                </a:path>
              </a:pathLst>
            </a:custGeom>
            <a:solidFill>
              <a:srgbClr val="A30000"/>
            </a:solidFill>
          </p:spPr>
          <p:txBody>
            <a:bodyPr wrap="square" lIns="0" tIns="0" rIns="0" bIns="0" rtlCol="0"/>
            <a:lstStyle/>
            <a:p>
              <a:endParaRPr>
                <a:solidFill>
                  <a:prstClr val="black"/>
                </a:solidFill>
              </a:endParaRPr>
            </a:p>
          </p:txBody>
        </p:sp>
        <p:sp>
          <p:nvSpPr>
            <p:cNvPr id="23" name="object 23"/>
            <p:cNvSpPr/>
            <p:nvPr/>
          </p:nvSpPr>
          <p:spPr>
            <a:xfrm>
              <a:off x="6710172" y="5318760"/>
              <a:ext cx="386080" cy="142240"/>
            </a:xfrm>
            <a:custGeom>
              <a:avLst/>
              <a:gdLst/>
              <a:ahLst/>
              <a:cxnLst/>
              <a:rect l="l" t="t" r="r" b="b"/>
              <a:pathLst>
                <a:path w="386079" h="142239">
                  <a:moveTo>
                    <a:pt x="385572" y="0"/>
                  </a:moveTo>
                  <a:lnTo>
                    <a:pt x="0" y="0"/>
                  </a:lnTo>
                  <a:lnTo>
                    <a:pt x="0" y="141731"/>
                  </a:lnTo>
                  <a:lnTo>
                    <a:pt x="385572" y="141731"/>
                  </a:lnTo>
                  <a:lnTo>
                    <a:pt x="385572" y="0"/>
                  </a:lnTo>
                  <a:close/>
                </a:path>
              </a:pathLst>
            </a:custGeom>
            <a:solidFill>
              <a:srgbClr val="001F5F"/>
            </a:solidFill>
          </p:spPr>
          <p:txBody>
            <a:bodyPr wrap="square" lIns="0" tIns="0" rIns="0" bIns="0" rtlCol="0"/>
            <a:lstStyle/>
            <a:p>
              <a:endParaRPr>
                <a:solidFill>
                  <a:prstClr val="black"/>
                </a:solidFill>
              </a:endParaRPr>
            </a:p>
          </p:txBody>
        </p:sp>
        <p:sp>
          <p:nvSpPr>
            <p:cNvPr id="24" name="object 24"/>
            <p:cNvSpPr/>
            <p:nvPr/>
          </p:nvSpPr>
          <p:spPr>
            <a:xfrm>
              <a:off x="7095744" y="5460492"/>
              <a:ext cx="114300" cy="142240"/>
            </a:xfrm>
            <a:custGeom>
              <a:avLst/>
              <a:gdLst/>
              <a:ahLst/>
              <a:cxnLst/>
              <a:rect l="l" t="t" r="r" b="b"/>
              <a:pathLst>
                <a:path w="114300" h="142239">
                  <a:moveTo>
                    <a:pt x="114300" y="0"/>
                  </a:moveTo>
                  <a:lnTo>
                    <a:pt x="0" y="0"/>
                  </a:lnTo>
                  <a:lnTo>
                    <a:pt x="0" y="141732"/>
                  </a:lnTo>
                  <a:lnTo>
                    <a:pt x="114300" y="141732"/>
                  </a:lnTo>
                  <a:lnTo>
                    <a:pt x="114300" y="0"/>
                  </a:lnTo>
                  <a:close/>
                </a:path>
              </a:pathLst>
            </a:custGeom>
            <a:solidFill>
              <a:srgbClr val="A30000"/>
            </a:solidFill>
          </p:spPr>
          <p:txBody>
            <a:bodyPr wrap="square" lIns="0" tIns="0" rIns="0" bIns="0" rtlCol="0"/>
            <a:lstStyle/>
            <a:p>
              <a:endParaRPr>
                <a:solidFill>
                  <a:prstClr val="black"/>
                </a:solidFill>
              </a:endParaRPr>
            </a:p>
          </p:txBody>
        </p:sp>
        <p:sp>
          <p:nvSpPr>
            <p:cNvPr id="25" name="object 25"/>
            <p:cNvSpPr/>
            <p:nvPr/>
          </p:nvSpPr>
          <p:spPr>
            <a:xfrm>
              <a:off x="7095744" y="2880360"/>
              <a:ext cx="0" cy="2780030"/>
            </a:xfrm>
            <a:custGeom>
              <a:avLst/>
              <a:gdLst/>
              <a:ahLst/>
              <a:cxnLst/>
              <a:rect l="l" t="t" r="r" b="b"/>
              <a:pathLst>
                <a:path h="2780029">
                  <a:moveTo>
                    <a:pt x="0" y="0"/>
                  </a:moveTo>
                  <a:lnTo>
                    <a:pt x="0" y="2779776"/>
                  </a:lnTo>
                </a:path>
              </a:pathLst>
            </a:custGeom>
            <a:ln w="9144">
              <a:solidFill>
                <a:srgbClr val="000000"/>
              </a:solidFill>
            </a:ln>
          </p:spPr>
          <p:txBody>
            <a:bodyPr wrap="square" lIns="0" tIns="0" rIns="0" bIns="0" rtlCol="0"/>
            <a:lstStyle/>
            <a:p>
              <a:endParaRPr>
                <a:solidFill>
                  <a:prstClr val="black"/>
                </a:solidFill>
              </a:endParaRPr>
            </a:p>
          </p:txBody>
        </p:sp>
      </p:grpSp>
      <p:sp>
        <p:nvSpPr>
          <p:cNvPr id="26" name="object 26"/>
          <p:cNvSpPr txBox="1"/>
          <p:nvPr/>
        </p:nvSpPr>
        <p:spPr>
          <a:xfrm>
            <a:off x="7491221" y="3693032"/>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4</a:t>
            </a:r>
            <a:r>
              <a:rPr sz="1200" dirty="0">
                <a:solidFill>
                  <a:prstClr val="black"/>
                </a:solidFill>
                <a:latin typeface="Arial"/>
                <a:cs typeface="Arial"/>
              </a:rPr>
              <a:t>,3</a:t>
            </a:r>
            <a:endParaRPr sz="1200">
              <a:solidFill>
                <a:prstClr val="black"/>
              </a:solidFill>
              <a:latin typeface="Arial"/>
              <a:cs typeface="Arial"/>
            </a:endParaRPr>
          </a:p>
        </p:txBody>
      </p:sp>
      <p:sp>
        <p:nvSpPr>
          <p:cNvPr id="27" name="object 27"/>
          <p:cNvSpPr txBox="1"/>
          <p:nvPr/>
        </p:nvSpPr>
        <p:spPr>
          <a:xfrm>
            <a:off x="6395465" y="5281676"/>
            <a:ext cx="28829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-4</a:t>
            </a:r>
            <a:r>
              <a:rPr sz="1200" dirty="0">
                <a:solidFill>
                  <a:prstClr val="black"/>
                </a:solidFill>
                <a:latin typeface="Arial"/>
                <a:cs typeface="Arial"/>
              </a:rPr>
              <a:t>,5</a:t>
            </a:r>
            <a:endParaRPr sz="1200">
              <a:solidFill>
                <a:prstClr val="black"/>
              </a:solidFill>
              <a:latin typeface="Arial"/>
              <a:cs typeface="Arial"/>
            </a:endParaRPr>
          </a:p>
        </p:txBody>
      </p:sp>
      <p:sp>
        <p:nvSpPr>
          <p:cNvPr id="28" name="object 28"/>
          <p:cNvSpPr txBox="1"/>
          <p:nvPr/>
        </p:nvSpPr>
        <p:spPr>
          <a:xfrm>
            <a:off x="7497826" y="3080130"/>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4</a:t>
            </a:r>
            <a:r>
              <a:rPr sz="1200" dirty="0">
                <a:solidFill>
                  <a:prstClr val="black"/>
                </a:solidFill>
                <a:latin typeface="Arial"/>
                <a:cs typeface="Arial"/>
              </a:rPr>
              <a:t>,3</a:t>
            </a:r>
            <a:endParaRPr sz="1200">
              <a:solidFill>
                <a:prstClr val="black"/>
              </a:solidFill>
              <a:latin typeface="Arial"/>
              <a:cs typeface="Arial"/>
            </a:endParaRPr>
          </a:p>
        </p:txBody>
      </p:sp>
      <p:sp>
        <p:nvSpPr>
          <p:cNvPr id="29" name="object 29"/>
          <p:cNvSpPr txBox="1"/>
          <p:nvPr/>
        </p:nvSpPr>
        <p:spPr>
          <a:xfrm>
            <a:off x="5831585" y="3834765"/>
            <a:ext cx="37338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-10</a:t>
            </a:r>
            <a:r>
              <a:rPr sz="1200" dirty="0">
                <a:solidFill>
                  <a:prstClr val="black"/>
                </a:solidFill>
                <a:latin typeface="Arial"/>
                <a:cs typeface="Arial"/>
              </a:rPr>
              <a:t>,1</a:t>
            </a:r>
            <a:endParaRPr sz="1200">
              <a:solidFill>
                <a:prstClr val="black"/>
              </a:solidFill>
              <a:latin typeface="Arial"/>
              <a:cs typeface="Arial"/>
            </a:endParaRPr>
          </a:p>
        </p:txBody>
      </p:sp>
      <p:sp>
        <p:nvSpPr>
          <p:cNvPr id="30" name="object 30"/>
          <p:cNvSpPr txBox="1"/>
          <p:nvPr/>
        </p:nvSpPr>
        <p:spPr>
          <a:xfrm>
            <a:off x="7370826" y="4269994"/>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a:t>
            </a:r>
            <a:r>
              <a:rPr sz="1200" dirty="0">
                <a:solidFill>
                  <a:prstClr val="black"/>
                </a:solidFill>
                <a:latin typeface="Arial"/>
                <a:cs typeface="Arial"/>
              </a:rPr>
              <a:t>,9</a:t>
            </a:r>
            <a:endParaRPr sz="1200">
              <a:solidFill>
                <a:prstClr val="black"/>
              </a:solidFill>
              <a:latin typeface="Arial"/>
              <a:cs typeface="Arial"/>
            </a:endParaRPr>
          </a:p>
        </p:txBody>
      </p:sp>
      <p:sp>
        <p:nvSpPr>
          <p:cNvPr id="31" name="object 31"/>
          <p:cNvSpPr txBox="1"/>
          <p:nvPr/>
        </p:nvSpPr>
        <p:spPr>
          <a:xfrm>
            <a:off x="8692388" y="4629150"/>
            <a:ext cx="32385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18,3</a:t>
            </a:r>
            <a:endParaRPr sz="1200">
              <a:solidFill>
                <a:prstClr val="black"/>
              </a:solidFill>
              <a:latin typeface="Arial"/>
              <a:cs typeface="Arial"/>
            </a:endParaRPr>
          </a:p>
        </p:txBody>
      </p:sp>
      <p:sp>
        <p:nvSpPr>
          <p:cNvPr id="32" name="object 32"/>
          <p:cNvSpPr txBox="1"/>
          <p:nvPr/>
        </p:nvSpPr>
        <p:spPr>
          <a:xfrm>
            <a:off x="8486647" y="5025974"/>
            <a:ext cx="32385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1</a:t>
            </a:r>
            <a:r>
              <a:rPr sz="1200" spc="5" dirty="0">
                <a:solidFill>
                  <a:prstClr val="black"/>
                </a:solidFill>
                <a:latin typeface="Arial"/>
                <a:cs typeface="Arial"/>
              </a:rPr>
              <a:t>5</a:t>
            </a:r>
            <a:r>
              <a:rPr sz="1200" dirty="0">
                <a:solidFill>
                  <a:prstClr val="black"/>
                </a:solidFill>
                <a:latin typeface="Arial"/>
                <a:cs typeface="Arial"/>
              </a:rPr>
              <a:t>,9</a:t>
            </a:r>
            <a:endParaRPr sz="1200">
              <a:solidFill>
                <a:prstClr val="black"/>
              </a:solidFill>
              <a:latin typeface="Arial"/>
              <a:cs typeface="Arial"/>
            </a:endParaRPr>
          </a:p>
        </p:txBody>
      </p:sp>
      <p:sp>
        <p:nvSpPr>
          <p:cNvPr id="33" name="object 33"/>
          <p:cNvSpPr txBox="1"/>
          <p:nvPr/>
        </p:nvSpPr>
        <p:spPr>
          <a:xfrm>
            <a:off x="7237603" y="5423712"/>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dirty="0">
                <a:solidFill>
                  <a:prstClr val="black"/>
                </a:solidFill>
                <a:latin typeface="Arial"/>
                <a:cs typeface="Arial"/>
              </a:rPr>
              <a:t>,3</a:t>
            </a:r>
            <a:endParaRPr sz="1200">
              <a:solidFill>
                <a:prstClr val="black"/>
              </a:solidFill>
              <a:latin typeface="Arial"/>
              <a:cs typeface="Arial"/>
            </a:endParaRPr>
          </a:p>
        </p:txBody>
      </p:sp>
      <p:sp>
        <p:nvSpPr>
          <p:cNvPr id="34" name="object 34"/>
          <p:cNvSpPr txBox="1"/>
          <p:nvPr/>
        </p:nvSpPr>
        <p:spPr>
          <a:xfrm>
            <a:off x="5175884" y="4561408"/>
            <a:ext cx="49149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Hi</a:t>
            </a:r>
            <a:r>
              <a:rPr sz="1200" spc="-5" dirty="0">
                <a:solidFill>
                  <a:prstClr val="black"/>
                </a:solidFill>
                <a:latin typeface="Tahoma"/>
                <a:cs typeface="Tahoma"/>
              </a:rPr>
              <a:t>z</a:t>
            </a:r>
            <a:r>
              <a:rPr sz="1200" dirty="0">
                <a:solidFill>
                  <a:prstClr val="black"/>
                </a:solidFill>
                <a:latin typeface="Tahoma"/>
                <a:cs typeface="Tahoma"/>
              </a:rPr>
              <a:t>met</a:t>
            </a:r>
            <a:endParaRPr sz="1200">
              <a:solidFill>
                <a:prstClr val="black"/>
              </a:solidFill>
              <a:latin typeface="Tahoma"/>
              <a:cs typeface="Tahoma"/>
            </a:endParaRPr>
          </a:p>
        </p:txBody>
      </p:sp>
      <p:sp>
        <p:nvSpPr>
          <p:cNvPr id="35" name="object 35"/>
          <p:cNvSpPr txBox="1"/>
          <p:nvPr/>
        </p:nvSpPr>
        <p:spPr>
          <a:xfrm>
            <a:off x="4912614" y="4164838"/>
            <a:ext cx="75374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Reel</a:t>
            </a:r>
            <a:r>
              <a:rPr sz="1200" spc="-65" dirty="0">
                <a:solidFill>
                  <a:prstClr val="black"/>
                </a:solidFill>
                <a:latin typeface="Tahoma"/>
                <a:cs typeface="Tahoma"/>
              </a:rPr>
              <a:t> </a:t>
            </a:r>
            <a:r>
              <a:rPr sz="1200" dirty="0">
                <a:solidFill>
                  <a:prstClr val="black"/>
                </a:solidFill>
                <a:latin typeface="Tahoma"/>
                <a:cs typeface="Tahoma"/>
              </a:rPr>
              <a:t>kesim</a:t>
            </a:r>
            <a:endParaRPr sz="1200">
              <a:solidFill>
                <a:prstClr val="black"/>
              </a:solidFill>
              <a:latin typeface="Tahoma"/>
              <a:cs typeface="Tahoma"/>
            </a:endParaRPr>
          </a:p>
        </p:txBody>
      </p:sp>
      <p:sp>
        <p:nvSpPr>
          <p:cNvPr id="36" name="object 36"/>
          <p:cNvSpPr txBox="1"/>
          <p:nvPr/>
        </p:nvSpPr>
        <p:spPr>
          <a:xfrm>
            <a:off x="4018534" y="2972561"/>
            <a:ext cx="169545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Ekonomik </a:t>
            </a:r>
            <a:r>
              <a:rPr sz="1200" dirty="0">
                <a:solidFill>
                  <a:prstClr val="black"/>
                </a:solidFill>
                <a:latin typeface="Tahoma"/>
                <a:cs typeface="Tahoma"/>
              </a:rPr>
              <a:t>güven</a:t>
            </a:r>
            <a:r>
              <a:rPr sz="1200" spc="-25" dirty="0">
                <a:solidFill>
                  <a:prstClr val="black"/>
                </a:solidFill>
                <a:latin typeface="Tahoma"/>
                <a:cs typeface="Tahoma"/>
              </a:rPr>
              <a:t> </a:t>
            </a:r>
            <a:r>
              <a:rPr sz="1200" dirty="0">
                <a:solidFill>
                  <a:prstClr val="black"/>
                </a:solidFill>
                <a:latin typeface="Tahoma"/>
                <a:cs typeface="Tahoma"/>
              </a:rPr>
              <a:t>endeksi</a:t>
            </a:r>
            <a:endParaRPr sz="1200">
              <a:solidFill>
                <a:prstClr val="black"/>
              </a:solidFill>
              <a:latin typeface="Tahoma"/>
              <a:cs typeface="Tahoma"/>
            </a:endParaRPr>
          </a:p>
        </p:txBody>
      </p:sp>
      <p:sp>
        <p:nvSpPr>
          <p:cNvPr id="37" name="object 37"/>
          <p:cNvSpPr/>
          <p:nvPr/>
        </p:nvSpPr>
        <p:spPr>
          <a:xfrm>
            <a:off x="7345680" y="2916935"/>
            <a:ext cx="256540" cy="181610"/>
          </a:xfrm>
          <a:custGeom>
            <a:avLst/>
            <a:gdLst/>
            <a:ahLst/>
            <a:cxnLst/>
            <a:rect l="l" t="t" r="r" b="b"/>
            <a:pathLst>
              <a:path w="256540" h="181610">
                <a:moveTo>
                  <a:pt x="256031" y="0"/>
                </a:moveTo>
                <a:lnTo>
                  <a:pt x="0" y="0"/>
                </a:lnTo>
                <a:lnTo>
                  <a:pt x="0" y="181355"/>
                </a:lnTo>
                <a:lnTo>
                  <a:pt x="256031" y="181355"/>
                </a:lnTo>
                <a:lnTo>
                  <a:pt x="256031" y="0"/>
                </a:lnTo>
                <a:close/>
              </a:path>
            </a:pathLst>
          </a:custGeom>
          <a:solidFill>
            <a:srgbClr val="FFFFFF"/>
          </a:solidFill>
        </p:spPr>
        <p:txBody>
          <a:bodyPr wrap="square" lIns="0" tIns="0" rIns="0" bIns="0" rtlCol="0"/>
          <a:lstStyle/>
          <a:p>
            <a:endParaRPr>
              <a:solidFill>
                <a:prstClr val="black"/>
              </a:solidFill>
            </a:endParaRPr>
          </a:p>
        </p:txBody>
      </p:sp>
      <p:sp>
        <p:nvSpPr>
          <p:cNvPr id="38" name="object 38"/>
          <p:cNvSpPr txBox="1"/>
          <p:nvPr/>
        </p:nvSpPr>
        <p:spPr>
          <a:xfrm>
            <a:off x="7356093" y="2899664"/>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a:t>
            </a:r>
            <a:r>
              <a:rPr sz="1200" dirty="0">
                <a:solidFill>
                  <a:prstClr val="black"/>
                </a:solidFill>
                <a:latin typeface="Arial"/>
                <a:cs typeface="Arial"/>
              </a:rPr>
              <a:t>,6</a:t>
            </a:r>
            <a:endParaRPr sz="1200">
              <a:solidFill>
                <a:prstClr val="black"/>
              </a:solidFill>
              <a:latin typeface="Arial"/>
              <a:cs typeface="Arial"/>
            </a:endParaRPr>
          </a:p>
        </p:txBody>
      </p:sp>
      <p:sp>
        <p:nvSpPr>
          <p:cNvPr id="39" name="object 39"/>
          <p:cNvSpPr txBox="1"/>
          <p:nvPr/>
        </p:nvSpPr>
        <p:spPr>
          <a:xfrm>
            <a:off x="5118861" y="3765880"/>
            <a:ext cx="547370" cy="208915"/>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Tüketici</a:t>
            </a:r>
            <a:endParaRPr sz="1200">
              <a:solidFill>
                <a:prstClr val="black"/>
              </a:solidFill>
              <a:latin typeface="Tahoma"/>
              <a:cs typeface="Tahoma"/>
            </a:endParaRPr>
          </a:p>
        </p:txBody>
      </p:sp>
      <p:sp>
        <p:nvSpPr>
          <p:cNvPr id="40" name="object 40"/>
          <p:cNvSpPr/>
          <p:nvPr/>
        </p:nvSpPr>
        <p:spPr>
          <a:xfrm>
            <a:off x="7376159" y="4902708"/>
            <a:ext cx="254635" cy="181610"/>
          </a:xfrm>
          <a:custGeom>
            <a:avLst/>
            <a:gdLst/>
            <a:ahLst/>
            <a:cxnLst/>
            <a:rect l="l" t="t" r="r" b="b"/>
            <a:pathLst>
              <a:path w="254634" h="181610">
                <a:moveTo>
                  <a:pt x="254507" y="0"/>
                </a:moveTo>
                <a:lnTo>
                  <a:pt x="0" y="0"/>
                </a:lnTo>
                <a:lnTo>
                  <a:pt x="0" y="181356"/>
                </a:lnTo>
                <a:lnTo>
                  <a:pt x="254507" y="181356"/>
                </a:lnTo>
                <a:lnTo>
                  <a:pt x="254507" y="0"/>
                </a:lnTo>
                <a:close/>
              </a:path>
            </a:pathLst>
          </a:custGeom>
          <a:solidFill>
            <a:srgbClr val="FFFFFF"/>
          </a:solidFill>
        </p:spPr>
        <p:txBody>
          <a:bodyPr wrap="square" lIns="0" tIns="0" rIns="0" bIns="0" rtlCol="0"/>
          <a:lstStyle/>
          <a:p>
            <a:endParaRPr>
              <a:solidFill>
                <a:prstClr val="black"/>
              </a:solidFill>
            </a:endParaRPr>
          </a:p>
        </p:txBody>
      </p:sp>
      <p:sp>
        <p:nvSpPr>
          <p:cNvPr id="41" name="object 41"/>
          <p:cNvSpPr txBox="1"/>
          <p:nvPr/>
        </p:nvSpPr>
        <p:spPr>
          <a:xfrm>
            <a:off x="7386319" y="4886070"/>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3</a:t>
            </a:r>
            <a:r>
              <a:rPr sz="1200" dirty="0">
                <a:solidFill>
                  <a:prstClr val="black"/>
                </a:solidFill>
                <a:latin typeface="Arial"/>
                <a:cs typeface="Arial"/>
              </a:rPr>
              <a:t>,0</a:t>
            </a:r>
            <a:endParaRPr sz="1200">
              <a:solidFill>
                <a:prstClr val="black"/>
              </a:solidFill>
              <a:latin typeface="Arial"/>
              <a:cs typeface="Arial"/>
            </a:endParaRPr>
          </a:p>
        </p:txBody>
      </p:sp>
      <p:sp>
        <p:nvSpPr>
          <p:cNvPr id="42" name="object 42"/>
          <p:cNvSpPr txBox="1"/>
          <p:nvPr/>
        </p:nvSpPr>
        <p:spPr>
          <a:xfrm>
            <a:off x="4463288" y="4958842"/>
            <a:ext cx="120269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Perakende</a:t>
            </a:r>
            <a:r>
              <a:rPr sz="1200" spc="-30" dirty="0">
                <a:solidFill>
                  <a:prstClr val="black"/>
                </a:solidFill>
                <a:latin typeface="Tahoma"/>
                <a:cs typeface="Tahoma"/>
              </a:rPr>
              <a:t> </a:t>
            </a:r>
            <a:r>
              <a:rPr sz="1200" spc="-5" dirty="0">
                <a:solidFill>
                  <a:prstClr val="black"/>
                </a:solidFill>
                <a:latin typeface="Tahoma"/>
                <a:cs typeface="Tahoma"/>
              </a:rPr>
              <a:t>ticaret</a:t>
            </a:r>
            <a:endParaRPr sz="1200">
              <a:solidFill>
                <a:prstClr val="black"/>
              </a:solidFill>
              <a:latin typeface="Tahoma"/>
              <a:cs typeface="Tahoma"/>
            </a:endParaRPr>
          </a:p>
        </p:txBody>
      </p:sp>
      <p:sp>
        <p:nvSpPr>
          <p:cNvPr id="43" name="object 43"/>
          <p:cNvSpPr txBox="1"/>
          <p:nvPr/>
        </p:nvSpPr>
        <p:spPr>
          <a:xfrm>
            <a:off x="5271642" y="5352669"/>
            <a:ext cx="44259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İ</a:t>
            </a:r>
            <a:r>
              <a:rPr sz="1200" spc="5" dirty="0">
                <a:solidFill>
                  <a:prstClr val="black"/>
                </a:solidFill>
                <a:latin typeface="Arial"/>
                <a:cs typeface="Arial"/>
              </a:rPr>
              <a:t>n</a:t>
            </a:r>
            <a:r>
              <a:rPr sz="1200" dirty="0">
                <a:solidFill>
                  <a:prstClr val="black"/>
                </a:solidFill>
                <a:latin typeface="Arial"/>
                <a:cs typeface="Arial"/>
              </a:rPr>
              <a:t>şaat</a:t>
            </a:r>
            <a:endParaRPr sz="1200">
              <a:solidFill>
                <a:prstClr val="black"/>
              </a:solidFill>
              <a:latin typeface="Arial"/>
              <a:cs typeface="Arial"/>
            </a:endParaRPr>
          </a:p>
        </p:txBody>
      </p:sp>
      <p:sp>
        <p:nvSpPr>
          <p:cNvPr id="44" name="object 44"/>
          <p:cNvSpPr/>
          <p:nvPr/>
        </p:nvSpPr>
        <p:spPr>
          <a:xfrm>
            <a:off x="7274052" y="4107179"/>
            <a:ext cx="256540" cy="182880"/>
          </a:xfrm>
          <a:custGeom>
            <a:avLst/>
            <a:gdLst/>
            <a:ahLst/>
            <a:cxnLst/>
            <a:rect l="l" t="t" r="r" b="b"/>
            <a:pathLst>
              <a:path w="256540" h="182879">
                <a:moveTo>
                  <a:pt x="256031" y="0"/>
                </a:moveTo>
                <a:lnTo>
                  <a:pt x="0" y="0"/>
                </a:lnTo>
                <a:lnTo>
                  <a:pt x="0" y="182880"/>
                </a:lnTo>
                <a:lnTo>
                  <a:pt x="256031" y="182880"/>
                </a:lnTo>
                <a:lnTo>
                  <a:pt x="256031" y="0"/>
                </a:lnTo>
                <a:close/>
              </a:path>
            </a:pathLst>
          </a:custGeom>
          <a:solidFill>
            <a:srgbClr val="FFFFFF"/>
          </a:solidFill>
        </p:spPr>
        <p:txBody>
          <a:bodyPr wrap="square" lIns="0" tIns="0" rIns="0" bIns="0" rtlCol="0"/>
          <a:lstStyle/>
          <a:p>
            <a:endParaRPr>
              <a:solidFill>
                <a:prstClr val="black"/>
              </a:solidFill>
            </a:endParaRPr>
          </a:p>
        </p:txBody>
      </p:sp>
      <p:sp>
        <p:nvSpPr>
          <p:cNvPr id="45" name="object 45"/>
          <p:cNvSpPr txBox="1"/>
          <p:nvPr/>
        </p:nvSpPr>
        <p:spPr>
          <a:xfrm>
            <a:off x="7284466" y="4090542"/>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dirty="0">
                <a:solidFill>
                  <a:prstClr val="black"/>
                </a:solidFill>
                <a:latin typeface="Arial"/>
                <a:cs typeface="Arial"/>
              </a:rPr>
              <a:t>,8</a:t>
            </a:r>
            <a:endParaRPr sz="1200">
              <a:solidFill>
                <a:prstClr val="black"/>
              </a:solidFill>
              <a:latin typeface="Arial"/>
              <a:cs typeface="Arial"/>
            </a:endParaRPr>
          </a:p>
        </p:txBody>
      </p:sp>
      <p:sp>
        <p:nvSpPr>
          <p:cNvPr id="46" name="object 46"/>
          <p:cNvSpPr/>
          <p:nvPr/>
        </p:nvSpPr>
        <p:spPr>
          <a:xfrm>
            <a:off x="7237476" y="4504944"/>
            <a:ext cx="256540" cy="182880"/>
          </a:xfrm>
          <a:custGeom>
            <a:avLst/>
            <a:gdLst/>
            <a:ahLst/>
            <a:cxnLst/>
            <a:rect l="l" t="t" r="r" b="b"/>
            <a:pathLst>
              <a:path w="256540" h="182879">
                <a:moveTo>
                  <a:pt x="256031" y="0"/>
                </a:moveTo>
                <a:lnTo>
                  <a:pt x="0" y="0"/>
                </a:lnTo>
                <a:lnTo>
                  <a:pt x="0" y="182879"/>
                </a:lnTo>
                <a:lnTo>
                  <a:pt x="256031" y="182879"/>
                </a:lnTo>
                <a:lnTo>
                  <a:pt x="256031" y="0"/>
                </a:lnTo>
                <a:close/>
              </a:path>
            </a:pathLst>
          </a:custGeom>
          <a:solidFill>
            <a:srgbClr val="FFFFFF"/>
          </a:solidFill>
        </p:spPr>
        <p:txBody>
          <a:bodyPr wrap="square" lIns="0" tIns="0" rIns="0" bIns="0" rtlCol="0"/>
          <a:lstStyle/>
          <a:p>
            <a:endParaRPr>
              <a:solidFill>
                <a:prstClr val="black"/>
              </a:solidFill>
            </a:endParaRPr>
          </a:p>
        </p:txBody>
      </p:sp>
      <p:sp>
        <p:nvSpPr>
          <p:cNvPr id="47" name="object 47"/>
          <p:cNvSpPr txBox="1"/>
          <p:nvPr/>
        </p:nvSpPr>
        <p:spPr>
          <a:xfrm>
            <a:off x="7248270" y="4488942"/>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dirty="0">
                <a:solidFill>
                  <a:prstClr val="black"/>
                </a:solidFill>
                <a:latin typeface="Arial"/>
                <a:cs typeface="Arial"/>
              </a:rPr>
              <a:t>,4</a:t>
            </a:r>
            <a:endParaRPr sz="1200">
              <a:solidFill>
                <a:prstClr val="black"/>
              </a:solidFill>
              <a:latin typeface="Arial"/>
              <a:cs typeface="Arial"/>
            </a:endParaRPr>
          </a:p>
        </p:txBody>
      </p:sp>
      <p:sp>
        <p:nvSpPr>
          <p:cNvPr id="48" name="object 48"/>
          <p:cNvSpPr/>
          <p:nvPr/>
        </p:nvSpPr>
        <p:spPr>
          <a:xfrm>
            <a:off x="5294376" y="6153911"/>
            <a:ext cx="215265" cy="160020"/>
          </a:xfrm>
          <a:custGeom>
            <a:avLst/>
            <a:gdLst/>
            <a:ahLst/>
            <a:cxnLst/>
            <a:rect l="l" t="t" r="r" b="b"/>
            <a:pathLst>
              <a:path w="215264" h="160020">
                <a:moveTo>
                  <a:pt x="214884" y="0"/>
                </a:moveTo>
                <a:lnTo>
                  <a:pt x="0" y="0"/>
                </a:lnTo>
                <a:lnTo>
                  <a:pt x="0" y="160019"/>
                </a:lnTo>
                <a:lnTo>
                  <a:pt x="214884" y="160019"/>
                </a:lnTo>
                <a:lnTo>
                  <a:pt x="214884" y="0"/>
                </a:lnTo>
                <a:close/>
              </a:path>
            </a:pathLst>
          </a:custGeom>
          <a:solidFill>
            <a:srgbClr val="001F5F"/>
          </a:solidFill>
        </p:spPr>
        <p:txBody>
          <a:bodyPr wrap="square" lIns="0" tIns="0" rIns="0" bIns="0" rtlCol="0"/>
          <a:lstStyle/>
          <a:p>
            <a:endParaRPr>
              <a:solidFill>
                <a:prstClr val="black"/>
              </a:solidFill>
            </a:endParaRPr>
          </a:p>
        </p:txBody>
      </p:sp>
      <p:sp>
        <p:nvSpPr>
          <p:cNvPr id="49" name="object 49"/>
          <p:cNvSpPr/>
          <p:nvPr/>
        </p:nvSpPr>
        <p:spPr>
          <a:xfrm>
            <a:off x="7037831" y="6153911"/>
            <a:ext cx="213360" cy="160020"/>
          </a:xfrm>
          <a:custGeom>
            <a:avLst/>
            <a:gdLst/>
            <a:ahLst/>
            <a:cxnLst/>
            <a:rect l="l" t="t" r="r" b="b"/>
            <a:pathLst>
              <a:path w="213359" h="160020">
                <a:moveTo>
                  <a:pt x="213359" y="0"/>
                </a:moveTo>
                <a:lnTo>
                  <a:pt x="0" y="0"/>
                </a:lnTo>
                <a:lnTo>
                  <a:pt x="0" y="160019"/>
                </a:lnTo>
                <a:lnTo>
                  <a:pt x="213359" y="160019"/>
                </a:lnTo>
                <a:lnTo>
                  <a:pt x="213359" y="0"/>
                </a:lnTo>
                <a:close/>
              </a:path>
            </a:pathLst>
          </a:custGeom>
          <a:solidFill>
            <a:srgbClr val="A30000"/>
          </a:solidFill>
        </p:spPr>
        <p:txBody>
          <a:bodyPr wrap="square" lIns="0" tIns="0" rIns="0" bIns="0" rtlCol="0"/>
          <a:lstStyle/>
          <a:p>
            <a:endParaRPr>
              <a:solidFill>
                <a:prstClr val="black"/>
              </a:solidFill>
            </a:endParaRPr>
          </a:p>
        </p:txBody>
      </p:sp>
      <p:sp>
        <p:nvSpPr>
          <p:cNvPr id="50" name="object 50"/>
          <p:cNvSpPr txBox="1"/>
          <p:nvPr/>
        </p:nvSpPr>
        <p:spPr>
          <a:xfrm>
            <a:off x="5547740" y="6132372"/>
            <a:ext cx="1405890" cy="208279"/>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Arial"/>
                <a:cs typeface="Arial"/>
              </a:rPr>
              <a:t>Aylık </a:t>
            </a:r>
            <a:r>
              <a:rPr sz="1200" spc="-5" dirty="0">
                <a:solidFill>
                  <a:prstClr val="black"/>
                </a:solidFill>
                <a:latin typeface="Arial"/>
                <a:cs typeface="Arial"/>
              </a:rPr>
              <a:t>değişim</a:t>
            </a:r>
            <a:r>
              <a:rPr sz="1200" spc="-45" dirty="0">
                <a:solidFill>
                  <a:prstClr val="black"/>
                </a:solidFill>
                <a:latin typeface="Arial"/>
                <a:cs typeface="Arial"/>
              </a:rPr>
              <a:t> </a:t>
            </a:r>
            <a:r>
              <a:rPr sz="1200" dirty="0">
                <a:solidFill>
                  <a:prstClr val="black"/>
                </a:solidFill>
                <a:latin typeface="Arial"/>
                <a:cs typeface="Arial"/>
              </a:rPr>
              <a:t>(puan)</a:t>
            </a:r>
            <a:endParaRPr sz="1200">
              <a:solidFill>
                <a:prstClr val="black"/>
              </a:solidFill>
              <a:latin typeface="Arial"/>
              <a:cs typeface="Arial"/>
            </a:endParaRPr>
          </a:p>
        </p:txBody>
      </p:sp>
      <p:sp>
        <p:nvSpPr>
          <p:cNvPr id="51" name="object 51"/>
          <p:cNvSpPr txBox="1"/>
          <p:nvPr/>
        </p:nvSpPr>
        <p:spPr>
          <a:xfrm>
            <a:off x="7290943" y="6132372"/>
            <a:ext cx="1405890" cy="208279"/>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Arial"/>
                <a:cs typeface="Arial"/>
              </a:rPr>
              <a:t>Yıllık </a:t>
            </a:r>
            <a:r>
              <a:rPr sz="1200" spc="-5" dirty="0">
                <a:solidFill>
                  <a:prstClr val="black"/>
                </a:solidFill>
                <a:latin typeface="Arial"/>
                <a:cs typeface="Arial"/>
              </a:rPr>
              <a:t>değişim</a:t>
            </a:r>
            <a:r>
              <a:rPr sz="1200" spc="-30" dirty="0">
                <a:solidFill>
                  <a:prstClr val="black"/>
                </a:solidFill>
                <a:latin typeface="Arial"/>
                <a:cs typeface="Arial"/>
              </a:rPr>
              <a:t> </a:t>
            </a:r>
            <a:r>
              <a:rPr sz="1200" dirty="0">
                <a:solidFill>
                  <a:prstClr val="black"/>
                </a:solidFill>
                <a:latin typeface="Arial"/>
                <a:cs typeface="Arial"/>
              </a:rPr>
              <a:t>(puan)</a:t>
            </a:r>
            <a:endParaRPr sz="1200">
              <a:solidFill>
                <a:prstClr val="black"/>
              </a:solidFill>
              <a:latin typeface="Arial"/>
              <a:cs typeface="Arial"/>
            </a:endParaRPr>
          </a:p>
        </p:txBody>
      </p:sp>
      <p:sp>
        <p:nvSpPr>
          <p:cNvPr id="52" name="object 52"/>
          <p:cNvSpPr/>
          <p:nvPr/>
        </p:nvSpPr>
        <p:spPr>
          <a:xfrm>
            <a:off x="5226558" y="3446526"/>
            <a:ext cx="3512820" cy="27940"/>
          </a:xfrm>
          <a:custGeom>
            <a:avLst/>
            <a:gdLst/>
            <a:ahLst/>
            <a:cxnLst/>
            <a:rect l="l" t="t" r="r" b="b"/>
            <a:pathLst>
              <a:path w="3512820" h="27939">
                <a:moveTo>
                  <a:pt x="3512566" y="0"/>
                </a:moveTo>
                <a:lnTo>
                  <a:pt x="0" y="27432"/>
                </a:lnTo>
              </a:path>
            </a:pathLst>
          </a:custGeom>
          <a:ln w="19812">
            <a:solidFill>
              <a:srgbClr val="585858"/>
            </a:solidFill>
            <a:prstDash val="sysDash"/>
          </a:ln>
        </p:spPr>
        <p:txBody>
          <a:bodyPr wrap="square" lIns="0" tIns="0" rIns="0" bIns="0" rtlCol="0"/>
          <a:lstStyle/>
          <a:p>
            <a:endParaRPr>
              <a:solidFill>
                <a:prstClr val="black"/>
              </a:solidFill>
            </a:endParaRPr>
          </a:p>
        </p:txBody>
      </p:sp>
      <p:sp>
        <p:nvSpPr>
          <p:cNvPr id="53" name="object 53"/>
          <p:cNvSpPr/>
          <p:nvPr/>
        </p:nvSpPr>
        <p:spPr>
          <a:xfrm>
            <a:off x="3896105" y="2725673"/>
            <a:ext cx="10160" cy="2959735"/>
          </a:xfrm>
          <a:custGeom>
            <a:avLst/>
            <a:gdLst/>
            <a:ahLst/>
            <a:cxnLst/>
            <a:rect l="l" t="t" r="r" b="b"/>
            <a:pathLst>
              <a:path w="10160" h="2959735">
                <a:moveTo>
                  <a:pt x="0" y="0"/>
                </a:moveTo>
                <a:lnTo>
                  <a:pt x="9652" y="2959608"/>
                </a:lnTo>
              </a:path>
            </a:pathLst>
          </a:custGeom>
          <a:ln w="19812">
            <a:solidFill>
              <a:srgbClr val="404040"/>
            </a:solidFill>
            <a:prstDash val="sysDash"/>
          </a:ln>
        </p:spPr>
        <p:txBody>
          <a:bodyPr wrap="square" lIns="0" tIns="0" rIns="0" bIns="0" rtlCol="0"/>
          <a:lstStyle/>
          <a:p>
            <a:endParaRPr>
              <a:solidFill>
                <a:prstClr val="black"/>
              </a:solidFill>
            </a:endParaRPr>
          </a:p>
        </p:txBody>
      </p:sp>
      <p:sp>
        <p:nvSpPr>
          <p:cNvPr id="54" name="object 54"/>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13</a:t>
            </a:r>
            <a:endParaRPr sz="1400">
              <a:solidFill>
                <a:prstClr val="black"/>
              </a:solidFill>
              <a:latin typeface="Tahoma"/>
              <a:cs typeface="Tahoma"/>
            </a:endParaRPr>
          </a:p>
        </p:txBody>
      </p:sp>
      <p:sp>
        <p:nvSpPr>
          <p:cNvPr id="55" name="object 55"/>
          <p:cNvSpPr txBox="1"/>
          <p:nvPr/>
        </p:nvSpPr>
        <p:spPr>
          <a:xfrm>
            <a:off x="78739" y="6649239"/>
            <a:ext cx="2561590" cy="210185"/>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15" dirty="0">
                <a:solidFill>
                  <a:prstClr val="black"/>
                </a:solidFill>
                <a:latin typeface="Tahoma"/>
                <a:cs typeface="Tahoma"/>
              </a:rPr>
              <a:t>TEPAV</a:t>
            </a:r>
            <a:r>
              <a:rPr sz="1200" spc="20"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spTree>
    <p:extLst>
      <p:ext uri="{BB962C8B-B14F-4D97-AF65-F5344CB8AC3E}">
        <p14:creationId xmlns:p14="http://schemas.microsoft.com/office/powerpoint/2010/main" val="3396664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 y="921765"/>
            <a:ext cx="6649720" cy="513715"/>
          </a:xfrm>
          <a:prstGeom prst="rect">
            <a:avLst/>
          </a:prstGeom>
        </p:spPr>
        <p:txBody>
          <a:bodyPr vert="horz" wrap="square" lIns="0" tIns="13335" rIns="0" bIns="0" rtlCol="0">
            <a:spAutoFit/>
          </a:bodyPr>
          <a:lstStyle/>
          <a:p>
            <a:pPr marL="12700">
              <a:lnSpc>
                <a:spcPct val="100000"/>
              </a:lnSpc>
              <a:spcBef>
                <a:spcPts val="105"/>
              </a:spcBef>
            </a:pPr>
            <a:r>
              <a:rPr sz="3200" spc="-5" dirty="0"/>
              <a:t>Dış </a:t>
            </a:r>
            <a:r>
              <a:rPr sz="3200" dirty="0"/>
              <a:t>Ticaret ve </a:t>
            </a:r>
            <a:r>
              <a:rPr sz="3200" spc="-5" dirty="0"/>
              <a:t>Ödemeler</a:t>
            </a:r>
            <a:r>
              <a:rPr sz="3200" spc="-125" dirty="0"/>
              <a:t> </a:t>
            </a:r>
            <a:r>
              <a:rPr sz="3200" dirty="0"/>
              <a:t>Dengesi</a:t>
            </a:r>
            <a:endParaRPr sz="3200"/>
          </a:p>
        </p:txBody>
      </p:sp>
      <p:sp>
        <p:nvSpPr>
          <p:cNvPr id="3" name="object 3"/>
          <p:cNvSpPr txBox="1"/>
          <p:nvPr/>
        </p:nvSpPr>
        <p:spPr>
          <a:xfrm>
            <a:off x="383540" y="1615737"/>
            <a:ext cx="5250815" cy="3549015"/>
          </a:xfrm>
          <a:prstGeom prst="rect">
            <a:avLst/>
          </a:prstGeom>
        </p:spPr>
        <p:txBody>
          <a:bodyPr vert="horz" wrap="square" lIns="0" tIns="182245" rIns="0" bIns="0" rtlCol="0">
            <a:spAutoFit/>
          </a:bodyPr>
          <a:lstStyle/>
          <a:p>
            <a:pPr marL="355600" indent="-342900">
              <a:spcBef>
                <a:spcPts val="1435"/>
              </a:spcBef>
              <a:buClr>
                <a:srgbClr val="C00000"/>
              </a:buClr>
              <a:buSzPct val="85000"/>
              <a:buFont typeface="Wingdings"/>
              <a:buChar char=""/>
              <a:tabLst>
                <a:tab pos="354965" algn="l"/>
                <a:tab pos="355600" algn="l"/>
              </a:tabLst>
            </a:pPr>
            <a:r>
              <a:rPr sz="2000" spc="-5" dirty="0">
                <a:solidFill>
                  <a:prstClr val="black"/>
                </a:solidFill>
                <a:latin typeface="Tahoma"/>
                <a:cs typeface="Tahoma"/>
              </a:rPr>
              <a:t>Dış ticaret</a:t>
            </a:r>
            <a:endParaRPr sz="2000">
              <a:solidFill>
                <a:prstClr val="black"/>
              </a:solidFill>
              <a:latin typeface="Tahoma"/>
              <a:cs typeface="Tahoma"/>
            </a:endParaRPr>
          </a:p>
          <a:p>
            <a:pPr marL="756285" lvl="1" indent="-287020">
              <a:spcBef>
                <a:spcPts val="1195"/>
              </a:spcBef>
              <a:buClr>
                <a:srgbClr val="C00000"/>
              </a:buClr>
              <a:buSzPct val="88888"/>
              <a:buFont typeface="Wingdings"/>
              <a:buChar char=""/>
              <a:tabLst>
                <a:tab pos="756285" algn="l"/>
                <a:tab pos="756920" algn="l"/>
              </a:tabLst>
            </a:pPr>
            <a:r>
              <a:rPr spc="-5" dirty="0">
                <a:solidFill>
                  <a:prstClr val="black"/>
                </a:solidFill>
                <a:latin typeface="Tahoma"/>
                <a:cs typeface="Tahoma"/>
              </a:rPr>
              <a:t>İhracat ve</a:t>
            </a:r>
            <a:r>
              <a:rPr spc="5" dirty="0">
                <a:solidFill>
                  <a:prstClr val="black"/>
                </a:solidFill>
                <a:latin typeface="Tahoma"/>
                <a:cs typeface="Tahoma"/>
              </a:rPr>
              <a:t> </a:t>
            </a:r>
            <a:r>
              <a:rPr spc="-5" dirty="0">
                <a:solidFill>
                  <a:prstClr val="black"/>
                </a:solidFill>
                <a:latin typeface="Tahoma"/>
                <a:cs typeface="Tahoma"/>
              </a:rPr>
              <a:t>ithalat</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spc="-5" dirty="0">
                <a:solidFill>
                  <a:prstClr val="black"/>
                </a:solidFill>
                <a:latin typeface="Tahoma"/>
                <a:cs typeface="Tahoma"/>
              </a:rPr>
              <a:t>Karşılama</a:t>
            </a:r>
            <a:r>
              <a:rPr spc="20" dirty="0">
                <a:solidFill>
                  <a:prstClr val="black"/>
                </a:solidFill>
                <a:latin typeface="Tahoma"/>
                <a:cs typeface="Tahoma"/>
              </a:rPr>
              <a:t> </a:t>
            </a:r>
            <a:r>
              <a:rPr spc="-5" dirty="0">
                <a:solidFill>
                  <a:prstClr val="black"/>
                </a:solidFill>
                <a:latin typeface="Tahoma"/>
                <a:cs typeface="Tahoma"/>
              </a:rPr>
              <a:t>oranı</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spc="-5" dirty="0">
                <a:solidFill>
                  <a:prstClr val="black"/>
                </a:solidFill>
                <a:latin typeface="Tahoma"/>
                <a:cs typeface="Tahoma"/>
              </a:rPr>
              <a:t>Turizm</a:t>
            </a:r>
            <a:endParaRPr>
              <a:solidFill>
                <a:prstClr val="black"/>
              </a:solidFill>
              <a:latin typeface="Tahoma"/>
              <a:cs typeface="Tahoma"/>
            </a:endParaRPr>
          </a:p>
          <a:p>
            <a:pPr marL="355600" indent="-342900">
              <a:spcBef>
                <a:spcPts val="1205"/>
              </a:spcBef>
              <a:buClr>
                <a:srgbClr val="C00000"/>
              </a:buClr>
              <a:buSzPct val="85000"/>
              <a:buFont typeface="Wingdings"/>
              <a:buChar char=""/>
              <a:tabLst>
                <a:tab pos="354965" algn="l"/>
                <a:tab pos="355600" algn="l"/>
              </a:tabLst>
            </a:pPr>
            <a:r>
              <a:rPr sz="2000" dirty="0">
                <a:solidFill>
                  <a:prstClr val="black"/>
                </a:solidFill>
                <a:latin typeface="Tahoma"/>
                <a:cs typeface="Tahoma"/>
              </a:rPr>
              <a:t>Cari denge ve</a:t>
            </a:r>
            <a:r>
              <a:rPr sz="2000" spc="-40" dirty="0">
                <a:solidFill>
                  <a:prstClr val="black"/>
                </a:solidFill>
                <a:latin typeface="Tahoma"/>
                <a:cs typeface="Tahoma"/>
              </a:rPr>
              <a:t> </a:t>
            </a:r>
            <a:r>
              <a:rPr sz="2000" dirty="0">
                <a:solidFill>
                  <a:prstClr val="black"/>
                </a:solidFill>
                <a:latin typeface="Tahoma"/>
                <a:cs typeface="Tahoma"/>
              </a:rPr>
              <a:t>finansmanı</a:t>
            </a:r>
            <a:endParaRPr sz="2000">
              <a:solidFill>
                <a:prstClr val="black"/>
              </a:solidFill>
              <a:latin typeface="Tahoma"/>
              <a:cs typeface="Tahoma"/>
            </a:endParaRPr>
          </a:p>
          <a:p>
            <a:pPr marL="756285" lvl="1" indent="-287020">
              <a:spcBef>
                <a:spcPts val="1195"/>
              </a:spcBef>
              <a:buClr>
                <a:srgbClr val="C00000"/>
              </a:buClr>
              <a:buSzPct val="88888"/>
              <a:buFont typeface="Wingdings"/>
              <a:buChar char=""/>
              <a:tabLst>
                <a:tab pos="756285" algn="l"/>
                <a:tab pos="756920" algn="l"/>
              </a:tabLst>
            </a:pPr>
            <a:r>
              <a:rPr spc="-5" dirty="0">
                <a:solidFill>
                  <a:prstClr val="black"/>
                </a:solidFill>
                <a:latin typeface="Tahoma"/>
                <a:cs typeface="Tahoma"/>
              </a:rPr>
              <a:t>Cari </a:t>
            </a:r>
            <a:r>
              <a:rPr spc="-10" dirty="0">
                <a:solidFill>
                  <a:prstClr val="black"/>
                </a:solidFill>
                <a:latin typeface="Tahoma"/>
                <a:cs typeface="Tahoma"/>
              </a:rPr>
              <a:t>işlemler</a:t>
            </a:r>
            <a:r>
              <a:rPr spc="10" dirty="0">
                <a:solidFill>
                  <a:prstClr val="black"/>
                </a:solidFill>
                <a:latin typeface="Tahoma"/>
                <a:cs typeface="Tahoma"/>
              </a:rPr>
              <a:t> </a:t>
            </a:r>
            <a:r>
              <a:rPr spc="-5" dirty="0">
                <a:solidFill>
                  <a:prstClr val="black"/>
                </a:solidFill>
                <a:latin typeface="Tahoma"/>
                <a:cs typeface="Tahoma"/>
              </a:rPr>
              <a:t>dengesi</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dirty="0">
                <a:solidFill>
                  <a:prstClr val="black"/>
                </a:solidFill>
                <a:latin typeface="Tahoma"/>
                <a:cs typeface="Tahoma"/>
              </a:rPr>
              <a:t>Cari </a:t>
            </a:r>
            <a:r>
              <a:rPr spc="-5" dirty="0">
                <a:solidFill>
                  <a:prstClr val="black"/>
                </a:solidFill>
                <a:latin typeface="Tahoma"/>
                <a:cs typeface="Tahoma"/>
              </a:rPr>
              <a:t>işlemler </a:t>
            </a:r>
            <a:r>
              <a:rPr dirty="0">
                <a:solidFill>
                  <a:prstClr val="black"/>
                </a:solidFill>
                <a:latin typeface="Tahoma"/>
                <a:cs typeface="Tahoma"/>
              </a:rPr>
              <a:t>dengesi </a:t>
            </a:r>
            <a:r>
              <a:rPr spc="-5" dirty="0">
                <a:solidFill>
                  <a:prstClr val="black"/>
                </a:solidFill>
                <a:latin typeface="Tahoma"/>
                <a:cs typeface="Tahoma"/>
              </a:rPr>
              <a:t>ve finansman</a:t>
            </a:r>
            <a:r>
              <a:rPr spc="-50" dirty="0">
                <a:solidFill>
                  <a:prstClr val="black"/>
                </a:solidFill>
                <a:latin typeface="Tahoma"/>
                <a:cs typeface="Tahoma"/>
              </a:rPr>
              <a:t> </a:t>
            </a:r>
            <a:r>
              <a:rPr spc="-5" dirty="0">
                <a:solidFill>
                  <a:prstClr val="black"/>
                </a:solidFill>
                <a:latin typeface="Tahoma"/>
                <a:cs typeface="Tahoma"/>
              </a:rPr>
              <a:t>kalemleri</a:t>
            </a:r>
            <a:endParaRPr>
              <a:solidFill>
                <a:prstClr val="black"/>
              </a:solidFill>
              <a:latin typeface="Tahoma"/>
              <a:cs typeface="Tahoma"/>
            </a:endParaRPr>
          </a:p>
          <a:p>
            <a:pPr marL="355600" indent="-342900">
              <a:spcBef>
                <a:spcPts val="1210"/>
              </a:spcBef>
              <a:buClr>
                <a:srgbClr val="C00000"/>
              </a:buClr>
              <a:buSzPct val="85000"/>
              <a:buFont typeface="Wingdings"/>
              <a:buChar char=""/>
              <a:tabLst>
                <a:tab pos="354965" algn="l"/>
                <a:tab pos="355600" algn="l"/>
              </a:tabLst>
            </a:pPr>
            <a:r>
              <a:rPr sz="2000" dirty="0">
                <a:solidFill>
                  <a:prstClr val="black"/>
                </a:solidFill>
                <a:latin typeface="Tahoma"/>
                <a:cs typeface="Tahoma"/>
              </a:rPr>
              <a:t>Merkez </a:t>
            </a:r>
            <a:r>
              <a:rPr sz="2000" spc="-5" dirty="0">
                <a:solidFill>
                  <a:prstClr val="black"/>
                </a:solidFill>
                <a:latin typeface="Tahoma"/>
                <a:cs typeface="Tahoma"/>
              </a:rPr>
              <a:t>Bankası</a:t>
            </a:r>
            <a:r>
              <a:rPr sz="2000" spc="-50" dirty="0">
                <a:solidFill>
                  <a:prstClr val="black"/>
                </a:solidFill>
                <a:latin typeface="Tahoma"/>
                <a:cs typeface="Tahoma"/>
              </a:rPr>
              <a:t> </a:t>
            </a:r>
            <a:r>
              <a:rPr sz="2000" spc="-5" dirty="0">
                <a:solidFill>
                  <a:prstClr val="black"/>
                </a:solidFill>
                <a:latin typeface="Tahoma"/>
                <a:cs typeface="Tahoma"/>
              </a:rPr>
              <a:t>rezervleri</a:t>
            </a:r>
            <a:endParaRPr sz="2000">
              <a:solidFill>
                <a:prstClr val="black"/>
              </a:solidFill>
              <a:latin typeface="Tahoma"/>
              <a:cs typeface="Tahoma"/>
            </a:endParaRPr>
          </a:p>
        </p:txBody>
      </p:sp>
      <p:sp>
        <p:nvSpPr>
          <p:cNvPr id="4" name="object 4"/>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14</a:t>
            </a:r>
            <a:endParaRPr sz="1400">
              <a:solidFill>
                <a:prstClr val="black"/>
              </a:solidFill>
              <a:latin typeface="Tahoma"/>
              <a:cs typeface="Tahoma"/>
            </a:endParaRPr>
          </a:p>
        </p:txBody>
      </p:sp>
    </p:spTree>
    <p:extLst>
      <p:ext uri="{BB962C8B-B14F-4D97-AF65-F5344CB8AC3E}">
        <p14:creationId xmlns:p14="http://schemas.microsoft.com/office/powerpoint/2010/main" val="3731878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602" y="866394"/>
            <a:ext cx="8456295" cy="574675"/>
          </a:xfrm>
          <a:prstGeom prst="rect">
            <a:avLst/>
          </a:prstGeom>
        </p:spPr>
        <p:txBody>
          <a:bodyPr vert="horz" wrap="square" lIns="0" tIns="12700" rIns="0" bIns="0" rtlCol="0">
            <a:spAutoFit/>
          </a:bodyPr>
          <a:lstStyle/>
          <a:p>
            <a:pPr marL="12700">
              <a:lnSpc>
                <a:spcPct val="100000"/>
              </a:lnSpc>
              <a:spcBef>
                <a:spcPts val="100"/>
              </a:spcBef>
            </a:pPr>
            <a:r>
              <a:rPr dirty="0"/>
              <a:t>Aralık </a:t>
            </a:r>
            <a:r>
              <a:rPr spc="-5" dirty="0"/>
              <a:t>ayında ithalat </a:t>
            </a:r>
            <a:r>
              <a:rPr dirty="0"/>
              <a:t>hızlanmış, </a:t>
            </a:r>
            <a:r>
              <a:rPr spc="-5" dirty="0"/>
              <a:t>dış ticaret açığı</a:t>
            </a:r>
            <a:r>
              <a:rPr spc="-40" dirty="0"/>
              <a:t> </a:t>
            </a:r>
            <a:r>
              <a:rPr spc="-5" dirty="0"/>
              <a:t>artmıştır.</a:t>
            </a:r>
          </a:p>
          <a:p>
            <a:pPr marL="12700">
              <a:lnSpc>
                <a:spcPct val="100000"/>
              </a:lnSpc>
            </a:pPr>
            <a:r>
              <a:rPr b="0" spc="-5" dirty="0">
                <a:latin typeface="Tahoma"/>
                <a:cs typeface="Tahoma"/>
              </a:rPr>
              <a:t>İthalat yıllık olarak %30, </a:t>
            </a:r>
            <a:r>
              <a:rPr b="0" dirty="0">
                <a:latin typeface="Tahoma"/>
                <a:cs typeface="Tahoma"/>
              </a:rPr>
              <a:t>ihracat </a:t>
            </a:r>
            <a:r>
              <a:rPr b="0" spc="-5" dirty="0">
                <a:latin typeface="Tahoma"/>
                <a:cs typeface="Tahoma"/>
              </a:rPr>
              <a:t>ise %25 artmış; aylık dış ticaret açığı </a:t>
            </a:r>
            <a:r>
              <a:rPr b="0" dirty="0">
                <a:latin typeface="Tahoma"/>
                <a:cs typeface="Tahoma"/>
              </a:rPr>
              <a:t>ise </a:t>
            </a:r>
            <a:r>
              <a:rPr b="0" spc="-5" dirty="0">
                <a:latin typeface="Tahoma"/>
                <a:cs typeface="Tahoma"/>
              </a:rPr>
              <a:t>6,8</a:t>
            </a:r>
            <a:r>
              <a:rPr b="0" spc="240" dirty="0">
                <a:latin typeface="Tahoma"/>
                <a:cs typeface="Tahoma"/>
              </a:rPr>
              <a:t> </a:t>
            </a:r>
            <a:r>
              <a:rPr b="0" spc="-5" dirty="0">
                <a:latin typeface="Tahoma"/>
                <a:cs typeface="Tahoma"/>
              </a:rPr>
              <a:t>milyar</a:t>
            </a:r>
          </a:p>
        </p:txBody>
      </p:sp>
      <p:sp>
        <p:nvSpPr>
          <p:cNvPr id="3" name="object 3"/>
          <p:cNvSpPr txBox="1"/>
          <p:nvPr/>
        </p:nvSpPr>
        <p:spPr>
          <a:xfrm>
            <a:off x="44602" y="6610908"/>
            <a:ext cx="262382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Kaynak: TÜİK, </a:t>
            </a:r>
            <a:r>
              <a:rPr sz="1200" spc="-35" dirty="0">
                <a:solidFill>
                  <a:prstClr val="black"/>
                </a:solidFill>
                <a:latin typeface="Arial"/>
                <a:cs typeface="Arial"/>
              </a:rPr>
              <a:t>TEPAV</a:t>
            </a:r>
            <a:r>
              <a:rPr sz="1200" spc="-75"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
        <p:nvSpPr>
          <p:cNvPr id="4" name="object 4"/>
          <p:cNvSpPr/>
          <p:nvPr/>
        </p:nvSpPr>
        <p:spPr>
          <a:xfrm>
            <a:off x="0" y="1897379"/>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a:solidFill>
                <a:prstClr val="black"/>
              </a:solidFill>
            </a:endParaRPr>
          </a:p>
        </p:txBody>
      </p:sp>
      <p:sp>
        <p:nvSpPr>
          <p:cNvPr id="5" name="object 5"/>
          <p:cNvSpPr txBox="1"/>
          <p:nvPr/>
        </p:nvSpPr>
        <p:spPr>
          <a:xfrm>
            <a:off x="44602" y="1415288"/>
            <a:ext cx="7927975" cy="781050"/>
          </a:xfrm>
          <a:prstGeom prst="rect">
            <a:avLst/>
          </a:prstGeom>
        </p:spPr>
        <p:txBody>
          <a:bodyPr vert="horz" wrap="square" lIns="0" tIns="12700" rIns="0" bIns="0" rtlCol="0">
            <a:spAutoFit/>
          </a:bodyPr>
          <a:lstStyle/>
          <a:p>
            <a:pPr marL="12700">
              <a:spcBef>
                <a:spcPts val="100"/>
              </a:spcBef>
            </a:pPr>
            <a:r>
              <a:rPr spc="-5" dirty="0">
                <a:solidFill>
                  <a:srgbClr val="1F308D"/>
                </a:solidFill>
                <a:latin typeface="Tahoma"/>
                <a:cs typeface="Tahoma"/>
              </a:rPr>
              <a:t>dolara</a:t>
            </a:r>
            <a:r>
              <a:rPr spc="10" dirty="0">
                <a:solidFill>
                  <a:srgbClr val="1F308D"/>
                </a:solidFill>
                <a:latin typeface="Tahoma"/>
                <a:cs typeface="Tahoma"/>
              </a:rPr>
              <a:t> </a:t>
            </a:r>
            <a:r>
              <a:rPr spc="-5" dirty="0">
                <a:solidFill>
                  <a:srgbClr val="1F308D"/>
                </a:solidFill>
                <a:latin typeface="Tahoma"/>
                <a:cs typeface="Tahoma"/>
              </a:rPr>
              <a:t>ulaşmıştır.</a:t>
            </a:r>
            <a:endParaRPr>
              <a:solidFill>
                <a:prstClr val="black"/>
              </a:solidFill>
              <a:latin typeface="Tahoma"/>
              <a:cs typeface="Tahoma"/>
            </a:endParaRPr>
          </a:p>
          <a:p>
            <a:pPr marL="1132840">
              <a:spcBef>
                <a:spcPts val="1864"/>
              </a:spcBef>
            </a:pPr>
            <a:r>
              <a:rPr sz="1600" spc="-5" dirty="0">
                <a:solidFill>
                  <a:srgbClr val="FFFFFF"/>
                </a:solidFill>
                <a:latin typeface="Arial"/>
                <a:cs typeface="Arial"/>
              </a:rPr>
              <a:t>İhracat, ithalat </a:t>
            </a:r>
            <a:r>
              <a:rPr sz="1600" dirty="0">
                <a:solidFill>
                  <a:srgbClr val="FFFFFF"/>
                </a:solidFill>
                <a:latin typeface="Arial"/>
                <a:cs typeface="Arial"/>
              </a:rPr>
              <a:t>ve </a:t>
            </a:r>
            <a:r>
              <a:rPr sz="1600" spc="-10" dirty="0">
                <a:solidFill>
                  <a:srgbClr val="FFFFFF"/>
                </a:solidFill>
                <a:latin typeface="Arial"/>
                <a:cs typeface="Arial"/>
              </a:rPr>
              <a:t>dış </a:t>
            </a:r>
            <a:r>
              <a:rPr sz="1600" spc="-5" dirty="0">
                <a:solidFill>
                  <a:srgbClr val="FFFFFF"/>
                </a:solidFill>
                <a:latin typeface="Arial"/>
                <a:cs typeface="Arial"/>
              </a:rPr>
              <a:t>ticaret dengesi (milyar dolar) </a:t>
            </a:r>
            <a:r>
              <a:rPr sz="1600" spc="-10" dirty="0">
                <a:solidFill>
                  <a:srgbClr val="FFFFFF"/>
                </a:solidFill>
                <a:latin typeface="Arial"/>
                <a:cs typeface="Arial"/>
              </a:rPr>
              <a:t>Ocak 2019 </a:t>
            </a:r>
            <a:r>
              <a:rPr sz="1600" spc="-5" dirty="0">
                <a:solidFill>
                  <a:srgbClr val="FFFFFF"/>
                </a:solidFill>
                <a:latin typeface="Arial"/>
                <a:cs typeface="Arial"/>
              </a:rPr>
              <a:t>– Aralık</a:t>
            </a:r>
            <a:r>
              <a:rPr sz="1600" spc="120" dirty="0">
                <a:solidFill>
                  <a:srgbClr val="FFFFFF"/>
                </a:solidFill>
                <a:latin typeface="Arial"/>
                <a:cs typeface="Arial"/>
              </a:rPr>
              <a:t> </a:t>
            </a:r>
            <a:r>
              <a:rPr sz="1600" spc="-10" dirty="0">
                <a:solidFill>
                  <a:srgbClr val="FFFFFF"/>
                </a:solidFill>
                <a:latin typeface="Arial"/>
                <a:cs typeface="Arial"/>
              </a:rPr>
              <a:t>2021</a:t>
            </a:r>
            <a:endParaRPr sz="1600">
              <a:solidFill>
                <a:prstClr val="black"/>
              </a:solidFill>
              <a:latin typeface="Arial"/>
              <a:cs typeface="Arial"/>
            </a:endParaRPr>
          </a:p>
        </p:txBody>
      </p:sp>
      <p:grpSp>
        <p:nvGrpSpPr>
          <p:cNvPr id="6" name="object 6"/>
          <p:cNvGrpSpPr/>
          <p:nvPr/>
        </p:nvGrpSpPr>
        <p:grpSpPr>
          <a:xfrm>
            <a:off x="550163" y="2866644"/>
            <a:ext cx="7981315" cy="2524125"/>
            <a:chOff x="550163" y="2866644"/>
            <a:chExt cx="7981315" cy="2524125"/>
          </a:xfrm>
        </p:grpSpPr>
        <p:sp>
          <p:nvSpPr>
            <p:cNvPr id="7" name="object 7"/>
            <p:cNvSpPr/>
            <p:nvPr/>
          </p:nvSpPr>
          <p:spPr>
            <a:xfrm>
              <a:off x="652271" y="4757927"/>
              <a:ext cx="121920" cy="143510"/>
            </a:xfrm>
            <a:custGeom>
              <a:avLst/>
              <a:gdLst/>
              <a:ahLst/>
              <a:cxnLst/>
              <a:rect l="l" t="t" r="r" b="b"/>
              <a:pathLst>
                <a:path w="121920" h="143510">
                  <a:moveTo>
                    <a:pt x="121920" y="0"/>
                  </a:moveTo>
                  <a:lnTo>
                    <a:pt x="0" y="0"/>
                  </a:lnTo>
                  <a:lnTo>
                    <a:pt x="0" y="143256"/>
                  </a:lnTo>
                  <a:lnTo>
                    <a:pt x="121920" y="143256"/>
                  </a:lnTo>
                  <a:lnTo>
                    <a:pt x="121920" y="0"/>
                  </a:lnTo>
                  <a:close/>
                </a:path>
              </a:pathLst>
            </a:custGeom>
            <a:solidFill>
              <a:srgbClr val="808080"/>
            </a:solidFill>
          </p:spPr>
          <p:txBody>
            <a:bodyPr wrap="square" lIns="0" tIns="0" rIns="0" bIns="0" rtlCol="0"/>
            <a:lstStyle/>
            <a:p>
              <a:endParaRPr>
                <a:solidFill>
                  <a:prstClr val="black"/>
                </a:solidFill>
              </a:endParaRPr>
            </a:p>
          </p:txBody>
        </p:sp>
        <p:sp>
          <p:nvSpPr>
            <p:cNvPr id="8" name="object 8"/>
            <p:cNvSpPr/>
            <p:nvPr/>
          </p:nvSpPr>
          <p:spPr>
            <a:xfrm>
              <a:off x="550163" y="2871216"/>
              <a:ext cx="53340" cy="2514600"/>
            </a:xfrm>
            <a:custGeom>
              <a:avLst/>
              <a:gdLst/>
              <a:ahLst/>
              <a:cxnLst/>
              <a:rect l="l" t="t" r="r" b="b"/>
              <a:pathLst>
                <a:path w="53340" h="2514600">
                  <a:moveTo>
                    <a:pt x="53340" y="2514600"/>
                  </a:moveTo>
                  <a:lnTo>
                    <a:pt x="53340" y="0"/>
                  </a:lnTo>
                </a:path>
                <a:path w="53340" h="2514600">
                  <a:moveTo>
                    <a:pt x="0" y="2514600"/>
                  </a:moveTo>
                  <a:lnTo>
                    <a:pt x="53340" y="2514600"/>
                  </a:lnTo>
                </a:path>
                <a:path w="53340" h="2514600">
                  <a:moveTo>
                    <a:pt x="0" y="2200656"/>
                  </a:moveTo>
                  <a:lnTo>
                    <a:pt x="53340" y="2200656"/>
                  </a:lnTo>
                </a:path>
                <a:path w="53340" h="2514600">
                  <a:moveTo>
                    <a:pt x="0" y="1886712"/>
                  </a:moveTo>
                  <a:lnTo>
                    <a:pt x="53340" y="1886712"/>
                  </a:lnTo>
                </a:path>
                <a:path w="53340" h="2514600">
                  <a:moveTo>
                    <a:pt x="0" y="1572768"/>
                  </a:moveTo>
                  <a:lnTo>
                    <a:pt x="53340" y="1572768"/>
                  </a:lnTo>
                </a:path>
                <a:path w="53340" h="2514600">
                  <a:moveTo>
                    <a:pt x="0" y="1257300"/>
                  </a:moveTo>
                  <a:lnTo>
                    <a:pt x="53340" y="1257300"/>
                  </a:lnTo>
                </a:path>
                <a:path w="53340" h="2514600">
                  <a:moveTo>
                    <a:pt x="0" y="943356"/>
                  </a:moveTo>
                  <a:lnTo>
                    <a:pt x="53340" y="943356"/>
                  </a:lnTo>
                </a:path>
                <a:path w="53340" h="2514600">
                  <a:moveTo>
                    <a:pt x="0" y="629412"/>
                  </a:moveTo>
                  <a:lnTo>
                    <a:pt x="53340" y="629412"/>
                  </a:lnTo>
                </a:path>
                <a:path w="53340" h="2514600">
                  <a:moveTo>
                    <a:pt x="0" y="315468"/>
                  </a:moveTo>
                  <a:lnTo>
                    <a:pt x="53340" y="315468"/>
                  </a:lnTo>
                </a:path>
                <a:path w="53340" h="2514600">
                  <a:moveTo>
                    <a:pt x="0" y="0"/>
                  </a:moveTo>
                  <a:lnTo>
                    <a:pt x="53340" y="0"/>
                  </a:lnTo>
                </a:path>
              </a:pathLst>
            </a:custGeom>
            <a:ln w="9144">
              <a:solidFill>
                <a:srgbClr val="000000"/>
              </a:solidFill>
            </a:ln>
          </p:spPr>
          <p:txBody>
            <a:bodyPr wrap="square" lIns="0" tIns="0" rIns="0" bIns="0" rtlCol="0"/>
            <a:lstStyle/>
            <a:p>
              <a:endParaRPr>
                <a:solidFill>
                  <a:prstClr val="black"/>
                </a:solidFill>
              </a:endParaRPr>
            </a:p>
          </p:txBody>
        </p:sp>
        <p:sp>
          <p:nvSpPr>
            <p:cNvPr id="9" name="object 9"/>
            <p:cNvSpPr/>
            <p:nvPr/>
          </p:nvSpPr>
          <p:spPr>
            <a:xfrm>
              <a:off x="871728" y="4757927"/>
              <a:ext cx="7611109" cy="426720"/>
            </a:xfrm>
            <a:custGeom>
              <a:avLst/>
              <a:gdLst/>
              <a:ahLst/>
              <a:cxnLst/>
              <a:rect l="l" t="t" r="r" b="b"/>
              <a:pathLst>
                <a:path w="7611109" h="426720">
                  <a:moveTo>
                    <a:pt x="123444" y="0"/>
                  </a:moveTo>
                  <a:lnTo>
                    <a:pt x="0" y="0"/>
                  </a:lnTo>
                  <a:lnTo>
                    <a:pt x="0" y="108204"/>
                  </a:lnTo>
                  <a:lnTo>
                    <a:pt x="123444" y="108204"/>
                  </a:lnTo>
                  <a:lnTo>
                    <a:pt x="123444" y="0"/>
                  </a:lnTo>
                  <a:close/>
                </a:path>
                <a:path w="7611109" h="426720">
                  <a:moveTo>
                    <a:pt x="342900" y="0"/>
                  </a:moveTo>
                  <a:lnTo>
                    <a:pt x="220980" y="0"/>
                  </a:lnTo>
                  <a:lnTo>
                    <a:pt x="220980" y="120396"/>
                  </a:lnTo>
                  <a:lnTo>
                    <a:pt x="342900" y="120396"/>
                  </a:lnTo>
                  <a:lnTo>
                    <a:pt x="342900" y="0"/>
                  </a:lnTo>
                  <a:close/>
                </a:path>
                <a:path w="7611109" h="426720">
                  <a:moveTo>
                    <a:pt x="563880" y="0"/>
                  </a:moveTo>
                  <a:lnTo>
                    <a:pt x="440436" y="0"/>
                  </a:lnTo>
                  <a:lnTo>
                    <a:pt x="440436" y="172212"/>
                  </a:lnTo>
                  <a:lnTo>
                    <a:pt x="563880" y="172212"/>
                  </a:lnTo>
                  <a:lnTo>
                    <a:pt x="563880" y="0"/>
                  </a:lnTo>
                  <a:close/>
                </a:path>
                <a:path w="7611109" h="426720">
                  <a:moveTo>
                    <a:pt x="783336" y="0"/>
                  </a:moveTo>
                  <a:lnTo>
                    <a:pt x="661416" y="0"/>
                  </a:lnTo>
                  <a:lnTo>
                    <a:pt x="661416" y="105156"/>
                  </a:lnTo>
                  <a:lnTo>
                    <a:pt x="783336" y="105156"/>
                  </a:lnTo>
                  <a:lnTo>
                    <a:pt x="783336" y="0"/>
                  </a:lnTo>
                  <a:close/>
                </a:path>
                <a:path w="7611109" h="426720">
                  <a:moveTo>
                    <a:pt x="1004316" y="0"/>
                  </a:moveTo>
                  <a:lnTo>
                    <a:pt x="880872" y="0"/>
                  </a:lnTo>
                  <a:lnTo>
                    <a:pt x="880872" y="214884"/>
                  </a:lnTo>
                  <a:lnTo>
                    <a:pt x="1004316" y="214884"/>
                  </a:lnTo>
                  <a:lnTo>
                    <a:pt x="1004316" y="0"/>
                  </a:lnTo>
                  <a:close/>
                </a:path>
                <a:path w="7611109" h="426720">
                  <a:moveTo>
                    <a:pt x="1223772" y="0"/>
                  </a:moveTo>
                  <a:lnTo>
                    <a:pt x="1101852" y="0"/>
                  </a:lnTo>
                  <a:lnTo>
                    <a:pt x="1101852" y="207264"/>
                  </a:lnTo>
                  <a:lnTo>
                    <a:pt x="1223772" y="207264"/>
                  </a:lnTo>
                  <a:lnTo>
                    <a:pt x="1223772" y="0"/>
                  </a:lnTo>
                  <a:close/>
                </a:path>
                <a:path w="7611109" h="426720">
                  <a:moveTo>
                    <a:pt x="1444752" y="0"/>
                  </a:moveTo>
                  <a:lnTo>
                    <a:pt x="1321308" y="0"/>
                  </a:lnTo>
                  <a:lnTo>
                    <a:pt x="1321308" y="146304"/>
                  </a:lnTo>
                  <a:lnTo>
                    <a:pt x="1444752" y="146304"/>
                  </a:lnTo>
                  <a:lnTo>
                    <a:pt x="1444752" y="0"/>
                  </a:lnTo>
                  <a:close/>
                </a:path>
                <a:path w="7611109" h="426720">
                  <a:moveTo>
                    <a:pt x="1664208" y="0"/>
                  </a:moveTo>
                  <a:lnTo>
                    <a:pt x="1542288" y="0"/>
                  </a:lnTo>
                  <a:lnTo>
                    <a:pt x="1542288" y="105156"/>
                  </a:lnTo>
                  <a:lnTo>
                    <a:pt x="1664208" y="105156"/>
                  </a:lnTo>
                  <a:lnTo>
                    <a:pt x="1664208" y="0"/>
                  </a:lnTo>
                  <a:close/>
                </a:path>
                <a:path w="7611109" h="426720">
                  <a:moveTo>
                    <a:pt x="1885188" y="0"/>
                  </a:moveTo>
                  <a:lnTo>
                    <a:pt x="1761744" y="0"/>
                  </a:lnTo>
                  <a:lnTo>
                    <a:pt x="1761744" y="111252"/>
                  </a:lnTo>
                  <a:lnTo>
                    <a:pt x="1885188" y="111252"/>
                  </a:lnTo>
                  <a:lnTo>
                    <a:pt x="1885188" y="0"/>
                  </a:lnTo>
                  <a:close/>
                </a:path>
                <a:path w="7611109" h="426720">
                  <a:moveTo>
                    <a:pt x="2104644" y="0"/>
                  </a:moveTo>
                  <a:lnTo>
                    <a:pt x="1982724" y="0"/>
                  </a:lnTo>
                  <a:lnTo>
                    <a:pt x="1982724" y="124968"/>
                  </a:lnTo>
                  <a:lnTo>
                    <a:pt x="2104644" y="124968"/>
                  </a:lnTo>
                  <a:lnTo>
                    <a:pt x="2104644" y="0"/>
                  </a:lnTo>
                  <a:close/>
                </a:path>
                <a:path w="7611109" h="426720">
                  <a:moveTo>
                    <a:pt x="2325624" y="0"/>
                  </a:moveTo>
                  <a:lnTo>
                    <a:pt x="2202180" y="0"/>
                  </a:lnTo>
                  <a:lnTo>
                    <a:pt x="2202180" y="292608"/>
                  </a:lnTo>
                  <a:lnTo>
                    <a:pt x="2325624" y="292608"/>
                  </a:lnTo>
                  <a:lnTo>
                    <a:pt x="2325624" y="0"/>
                  </a:lnTo>
                  <a:close/>
                </a:path>
                <a:path w="7611109" h="426720">
                  <a:moveTo>
                    <a:pt x="2545080" y="0"/>
                  </a:moveTo>
                  <a:lnTo>
                    <a:pt x="2423160" y="0"/>
                  </a:lnTo>
                  <a:lnTo>
                    <a:pt x="2423160" y="283464"/>
                  </a:lnTo>
                  <a:lnTo>
                    <a:pt x="2545080" y="283464"/>
                  </a:lnTo>
                  <a:lnTo>
                    <a:pt x="2545080" y="0"/>
                  </a:lnTo>
                  <a:close/>
                </a:path>
                <a:path w="7611109" h="426720">
                  <a:moveTo>
                    <a:pt x="2766060" y="0"/>
                  </a:moveTo>
                  <a:lnTo>
                    <a:pt x="2642616" y="0"/>
                  </a:lnTo>
                  <a:lnTo>
                    <a:pt x="2642616" y="190500"/>
                  </a:lnTo>
                  <a:lnTo>
                    <a:pt x="2766060" y="190500"/>
                  </a:lnTo>
                  <a:lnTo>
                    <a:pt x="2766060" y="0"/>
                  </a:lnTo>
                  <a:close/>
                </a:path>
                <a:path w="7611109" h="426720">
                  <a:moveTo>
                    <a:pt x="2985516" y="0"/>
                  </a:moveTo>
                  <a:lnTo>
                    <a:pt x="2863596" y="0"/>
                  </a:lnTo>
                  <a:lnTo>
                    <a:pt x="2863596" y="342900"/>
                  </a:lnTo>
                  <a:lnTo>
                    <a:pt x="2985516" y="342900"/>
                  </a:lnTo>
                  <a:lnTo>
                    <a:pt x="2985516" y="0"/>
                  </a:lnTo>
                  <a:close/>
                </a:path>
                <a:path w="7611109" h="426720">
                  <a:moveTo>
                    <a:pt x="3206496" y="0"/>
                  </a:moveTo>
                  <a:lnTo>
                    <a:pt x="3083052" y="0"/>
                  </a:lnTo>
                  <a:lnTo>
                    <a:pt x="3083052" y="288036"/>
                  </a:lnTo>
                  <a:lnTo>
                    <a:pt x="3206496" y="288036"/>
                  </a:lnTo>
                  <a:lnTo>
                    <a:pt x="3206496" y="0"/>
                  </a:lnTo>
                  <a:close/>
                </a:path>
                <a:path w="7611109" h="426720">
                  <a:moveTo>
                    <a:pt x="3425952" y="0"/>
                  </a:moveTo>
                  <a:lnTo>
                    <a:pt x="3304032" y="0"/>
                  </a:lnTo>
                  <a:lnTo>
                    <a:pt x="3304032" y="216408"/>
                  </a:lnTo>
                  <a:lnTo>
                    <a:pt x="3425952" y="216408"/>
                  </a:lnTo>
                  <a:lnTo>
                    <a:pt x="3425952" y="0"/>
                  </a:lnTo>
                  <a:close/>
                </a:path>
                <a:path w="7611109" h="426720">
                  <a:moveTo>
                    <a:pt x="3646932" y="0"/>
                  </a:moveTo>
                  <a:lnTo>
                    <a:pt x="3523488" y="0"/>
                  </a:lnTo>
                  <a:lnTo>
                    <a:pt x="3523488" y="179832"/>
                  </a:lnTo>
                  <a:lnTo>
                    <a:pt x="3646932" y="179832"/>
                  </a:lnTo>
                  <a:lnTo>
                    <a:pt x="3646932" y="0"/>
                  </a:lnTo>
                  <a:close/>
                </a:path>
                <a:path w="7611109" h="426720">
                  <a:moveTo>
                    <a:pt x="3866388" y="0"/>
                  </a:moveTo>
                  <a:lnTo>
                    <a:pt x="3744468" y="0"/>
                  </a:lnTo>
                  <a:lnTo>
                    <a:pt x="3744468" y="176784"/>
                  </a:lnTo>
                  <a:lnTo>
                    <a:pt x="3866388" y="176784"/>
                  </a:lnTo>
                  <a:lnTo>
                    <a:pt x="3866388" y="0"/>
                  </a:lnTo>
                  <a:close/>
                </a:path>
                <a:path w="7611109" h="426720">
                  <a:moveTo>
                    <a:pt x="4087368" y="0"/>
                  </a:moveTo>
                  <a:lnTo>
                    <a:pt x="3963924" y="0"/>
                  </a:lnTo>
                  <a:lnTo>
                    <a:pt x="3963924" y="396240"/>
                  </a:lnTo>
                  <a:lnTo>
                    <a:pt x="4087368" y="396240"/>
                  </a:lnTo>
                  <a:lnTo>
                    <a:pt x="4087368" y="0"/>
                  </a:lnTo>
                  <a:close/>
                </a:path>
                <a:path w="7611109" h="426720">
                  <a:moveTo>
                    <a:pt x="4306824" y="0"/>
                  </a:moveTo>
                  <a:lnTo>
                    <a:pt x="4184904" y="0"/>
                  </a:lnTo>
                  <a:lnTo>
                    <a:pt x="4184904" y="304800"/>
                  </a:lnTo>
                  <a:lnTo>
                    <a:pt x="4306824" y="304800"/>
                  </a:lnTo>
                  <a:lnTo>
                    <a:pt x="4306824" y="0"/>
                  </a:lnTo>
                  <a:close/>
                </a:path>
                <a:path w="7611109" h="426720">
                  <a:moveTo>
                    <a:pt x="4527804" y="0"/>
                  </a:moveTo>
                  <a:lnTo>
                    <a:pt x="4404360" y="0"/>
                  </a:lnTo>
                  <a:lnTo>
                    <a:pt x="4404360" y="150876"/>
                  </a:lnTo>
                  <a:lnTo>
                    <a:pt x="4527804" y="150876"/>
                  </a:lnTo>
                  <a:lnTo>
                    <a:pt x="4527804" y="0"/>
                  </a:lnTo>
                  <a:close/>
                </a:path>
                <a:path w="7611109" h="426720">
                  <a:moveTo>
                    <a:pt x="4747260" y="0"/>
                  </a:moveTo>
                  <a:lnTo>
                    <a:pt x="4625340" y="0"/>
                  </a:lnTo>
                  <a:lnTo>
                    <a:pt x="4625340" y="316992"/>
                  </a:lnTo>
                  <a:lnTo>
                    <a:pt x="4747260" y="316992"/>
                  </a:lnTo>
                  <a:lnTo>
                    <a:pt x="4747260" y="0"/>
                  </a:lnTo>
                  <a:close/>
                </a:path>
                <a:path w="7611109" h="426720">
                  <a:moveTo>
                    <a:pt x="4968240" y="0"/>
                  </a:moveTo>
                  <a:lnTo>
                    <a:pt x="4844796" y="0"/>
                  </a:lnTo>
                  <a:lnTo>
                    <a:pt x="4844796" y="286512"/>
                  </a:lnTo>
                  <a:lnTo>
                    <a:pt x="4968240" y="286512"/>
                  </a:lnTo>
                  <a:lnTo>
                    <a:pt x="4968240" y="0"/>
                  </a:lnTo>
                  <a:close/>
                </a:path>
                <a:path w="7611109" h="426720">
                  <a:moveTo>
                    <a:pt x="5187696" y="0"/>
                  </a:moveTo>
                  <a:lnTo>
                    <a:pt x="5065776" y="0"/>
                  </a:lnTo>
                  <a:lnTo>
                    <a:pt x="5065776" y="192024"/>
                  </a:lnTo>
                  <a:lnTo>
                    <a:pt x="5187696" y="192024"/>
                  </a:lnTo>
                  <a:lnTo>
                    <a:pt x="5187696" y="0"/>
                  </a:lnTo>
                  <a:close/>
                </a:path>
                <a:path w="7611109" h="426720">
                  <a:moveTo>
                    <a:pt x="5408676" y="0"/>
                  </a:moveTo>
                  <a:lnTo>
                    <a:pt x="5286756" y="0"/>
                  </a:lnTo>
                  <a:lnTo>
                    <a:pt x="5286756" y="210312"/>
                  </a:lnTo>
                  <a:lnTo>
                    <a:pt x="5408676" y="210312"/>
                  </a:lnTo>
                  <a:lnTo>
                    <a:pt x="5408676" y="0"/>
                  </a:lnTo>
                  <a:close/>
                </a:path>
                <a:path w="7611109" h="426720">
                  <a:moveTo>
                    <a:pt x="5628132" y="0"/>
                  </a:moveTo>
                  <a:lnTo>
                    <a:pt x="5506212" y="0"/>
                  </a:lnTo>
                  <a:lnTo>
                    <a:pt x="5506212" y="292608"/>
                  </a:lnTo>
                  <a:lnTo>
                    <a:pt x="5628132" y="292608"/>
                  </a:lnTo>
                  <a:lnTo>
                    <a:pt x="5628132" y="0"/>
                  </a:lnTo>
                  <a:close/>
                </a:path>
                <a:path w="7611109" h="426720">
                  <a:moveTo>
                    <a:pt x="5849112" y="0"/>
                  </a:moveTo>
                  <a:lnTo>
                    <a:pt x="5727192" y="0"/>
                  </a:lnTo>
                  <a:lnTo>
                    <a:pt x="5727192" y="193548"/>
                  </a:lnTo>
                  <a:lnTo>
                    <a:pt x="5849112" y="193548"/>
                  </a:lnTo>
                  <a:lnTo>
                    <a:pt x="5849112" y="0"/>
                  </a:lnTo>
                  <a:close/>
                </a:path>
                <a:path w="7611109" h="426720">
                  <a:moveTo>
                    <a:pt x="6068568" y="0"/>
                  </a:moveTo>
                  <a:lnTo>
                    <a:pt x="5946648" y="0"/>
                  </a:lnTo>
                  <a:lnTo>
                    <a:pt x="5946648" y="260604"/>
                  </a:lnTo>
                  <a:lnTo>
                    <a:pt x="6068568" y="260604"/>
                  </a:lnTo>
                  <a:lnTo>
                    <a:pt x="6068568" y="0"/>
                  </a:lnTo>
                  <a:close/>
                </a:path>
                <a:path w="7611109" h="426720">
                  <a:moveTo>
                    <a:pt x="6289548" y="0"/>
                  </a:moveTo>
                  <a:lnTo>
                    <a:pt x="6167628" y="0"/>
                  </a:lnTo>
                  <a:lnTo>
                    <a:pt x="6167628" y="179832"/>
                  </a:lnTo>
                  <a:lnTo>
                    <a:pt x="6289548" y="179832"/>
                  </a:lnTo>
                  <a:lnTo>
                    <a:pt x="6289548" y="0"/>
                  </a:lnTo>
                  <a:close/>
                </a:path>
                <a:path w="7611109" h="426720">
                  <a:moveTo>
                    <a:pt x="6509004" y="0"/>
                  </a:moveTo>
                  <a:lnTo>
                    <a:pt x="6387084" y="0"/>
                  </a:lnTo>
                  <a:lnTo>
                    <a:pt x="6387084" y="271272"/>
                  </a:lnTo>
                  <a:lnTo>
                    <a:pt x="6509004" y="271272"/>
                  </a:lnTo>
                  <a:lnTo>
                    <a:pt x="6509004" y="0"/>
                  </a:lnTo>
                  <a:close/>
                </a:path>
                <a:path w="7611109" h="426720">
                  <a:moveTo>
                    <a:pt x="6729984" y="0"/>
                  </a:moveTo>
                  <a:lnTo>
                    <a:pt x="6608064" y="0"/>
                  </a:lnTo>
                  <a:lnTo>
                    <a:pt x="6608064" y="269748"/>
                  </a:lnTo>
                  <a:lnTo>
                    <a:pt x="6729984" y="269748"/>
                  </a:lnTo>
                  <a:lnTo>
                    <a:pt x="6729984" y="0"/>
                  </a:lnTo>
                  <a:close/>
                </a:path>
                <a:path w="7611109" h="426720">
                  <a:moveTo>
                    <a:pt x="6949440" y="0"/>
                  </a:moveTo>
                  <a:lnTo>
                    <a:pt x="6827520" y="0"/>
                  </a:lnTo>
                  <a:lnTo>
                    <a:pt x="6827520" y="163068"/>
                  </a:lnTo>
                  <a:lnTo>
                    <a:pt x="6949440" y="163068"/>
                  </a:lnTo>
                  <a:lnTo>
                    <a:pt x="6949440" y="0"/>
                  </a:lnTo>
                  <a:close/>
                </a:path>
                <a:path w="7611109" h="426720">
                  <a:moveTo>
                    <a:pt x="7170420" y="0"/>
                  </a:moveTo>
                  <a:lnTo>
                    <a:pt x="7048500" y="0"/>
                  </a:lnTo>
                  <a:lnTo>
                    <a:pt x="7048500" y="94488"/>
                  </a:lnTo>
                  <a:lnTo>
                    <a:pt x="7170420" y="94488"/>
                  </a:lnTo>
                  <a:lnTo>
                    <a:pt x="7170420" y="0"/>
                  </a:lnTo>
                  <a:close/>
                </a:path>
                <a:path w="7611109" h="426720">
                  <a:moveTo>
                    <a:pt x="7389876" y="0"/>
                  </a:moveTo>
                  <a:lnTo>
                    <a:pt x="7267956" y="0"/>
                  </a:lnTo>
                  <a:lnTo>
                    <a:pt x="7267956" y="341376"/>
                  </a:lnTo>
                  <a:lnTo>
                    <a:pt x="7389876" y="341376"/>
                  </a:lnTo>
                  <a:lnTo>
                    <a:pt x="7389876" y="0"/>
                  </a:lnTo>
                  <a:close/>
                </a:path>
                <a:path w="7611109" h="426720">
                  <a:moveTo>
                    <a:pt x="7610856" y="0"/>
                  </a:moveTo>
                  <a:lnTo>
                    <a:pt x="7488936" y="0"/>
                  </a:lnTo>
                  <a:lnTo>
                    <a:pt x="7488936" y="426720"/>
                  </a:lnTo>
                  <a:lnTo>
                    <a:pt x="7610856" y="426720"/>
                  </a:lnTo>
                  <a:lnTo>
                    <a:pt x="7610856" y="0"/>
                  </a:lnTo>
                  <a:close/>
                </a:path>
              </a:pathLst>
            </a:custGeom>
            <a:solidFill>
              <a:srgbClr val="808080"/>
            </a:solidFill>
          </p:spPr>
          <p:txBody>
            <a:bodyPr wrap="square" lIns="0" tIns="0" rIns="0" bIns="0" rtlCol="0"/>
            <a:lstStyle/>
            <a:p>
              <a:endParaRPr>
                <a:solidFill>
                  <a:prstClr val="black"/>
                </a:solidFill>
              </a:endParaRPr>
            </a:p>
          </p:txBody>
        </p:sp>
        <p:sp>
          <p:nvSpPr>
            <p:cNvPr id="10" name="object 10"/>
            <p:cNvSpPr/>
            <p:nvPr/>
          </p:nvSpPr>
          <p:spPr>
            <a:xfrm>
              <a:off x="603503" y="4757927"/>
              <a:ext cx="7927975" cy="0"/>
            </a:xfrm>
            <a:custGeom>
              <a:avLst/>
              <a:gdLst/>
              <a:ahLst/>
              <a:cxnLst/>
              <a:rect l="l" t="t" r="r" b="b"/>
              <a:pathLst>
                <a:path w="7927975">
                  <a:moveTo>
                    <a:pt x="0" y="0"/>
                  </a:moveTo>
                  <a:lnTo>
                    <a:pt x="7927848" y="0"/>
                  </a:lnTo>
                </a:path>
              </a:pathLst>
            </a:custGeom>
            <a:ln w="9144">
              <a:solidFill>
                <a:srgbClr val="000000"/>
              </a:solidFill>
            </a:ln>
          </p:spPr>
          <p:txBody>
            <a:bodyPr wrap="square" lIns="0" tIns="0" rIns="0" bIns="0" rtlCol="0"/>
            <a:lstStyle/>
            <a:p>
              <a:endParaRPr>
                <a:solidFill>
                  <a:prstClr val="black"/>
                </a:solidFill>
              </a:endParaRPr>
            </a:p>
          </p:txBody>
        </p:sp>
        <p:sp>
          <p:nvSpPr>
            <p:cNvPr id="11" name="object 11"/>
            <p:cNvSpPr/>
            <p:nvPr/>
          </p:nvSpPr>
          <p:spPr>
            <a:xfrm>
              <a:off x="713993" y="3356610"/>
              <a:ext cx="7706995" cy="836930"/>
            </a:xfrm>
            <a:custGeom>
              <a:avLst/>
              <a:gdLst/>
              <a:ahLst/>
              <a:cxnLst/>
              <a:rect l="l" t="t" r="r" b="b"/>
              <a:pathLst>
                <a:path w="7706995" h="836929">
                  <a:moveTo>
                    <a:pt x="0" y="528827"/>
                  </a:moveTo>
                  <a:lnTo>
                    <a:pt x="219456" y="501395"/>
                  </a:lnTo>
                  <a:lnTo>
                    <a:pt x="440436" y="374903"/>
                  </a:lnTo>
                  <a:lnTo>
                    <a:pt x="659892" y="437388"/>
                  </a:lnTo>
                  <a:lnTo>
                    <a:pt x="880872" y="341375"/>
                  </a:lnTo>
                  <a:lnTo>
                    <a:pt x="1100328" y="669035"/>
                  </a:lnTo>
                  <a:lnTo>
                    <a:pt x="1321308" y="399288"/>
                  </a:lnTo>
                  <a:lnTo>
                    <a:pt x="1540764" y="569976"/>
                  </a:lnTo>
                  <a:lnTo>
                    <a:pt x="1761744" y="440435"/>
                  </a:lnTo>
                  <a:lnTo>
                    <a:pt x="1981200" y="368807"/>
                  </a:lnTo>
                  <a:lnTo>
                    <a:pt x="2202180" y="379475"/>
                  </a:lnTo>
                  <a:lnTo>
                    <a:pt x="2421636" y="434339"/>
                  </a:lnTo>
                  <a:lnTo>
                    <a:pt x="2642616" y="477012"/>
                  </a:lnTo>
                  <a:lnTo>
                    <a:pt x="2862072" y="483107"/>
                  </a:lnTo>
                  <a:lnTo>
                    <a:pt x="3083052" y="562356"/>
                  </a:lnTo>
                  <a:lnTo>
                    <a:pt x="3302507" y="836676"/>
                  </a:lnTo>
                  <a:lnTo>
                    <a:pt x="3523488" y="775715"/>
                  </a:lnTo>
                  <a:lnTo>
                    <a:pt x="3742944" y="554735"/>
                  </a:lnTo>
                  <a:lnTo>
                    <a:pt x="3963924" y="464819"/>
                  </a:lnTo>
                  <a:lnTo>
                    <a:pt x="4183379" y="618744"/>
                  </a:lnTo>
                  <a:lnTo>
                    <a:pt x="4404359" y="396239"/>
                  </a:lnTo>
                  <a:lnTo>
                    <a:pt x="4623816" y="312419"/>
                  </a:lnTo>
                  <a:lnTo>
                    <a:pt x="4844796" y="390144"/>
                  </a:lnTo>
                  <a:lnTo>
                    <a:pt x="5064252" y="280415"/>
                  </a:lnTo>
                  <a:lnTo>
                    <a:pt x="5285232" y="458723"/>
                  </a:lnTo>
                  <a:lnTo>
                    <a:pt x="5504688" y="397763"/>
                  </a:lnTo>
                  <a:lnTo>
                    <a:pt x="5725668" y="208787"/>
                  </a:lnTo>
                  <a:lnTo>
                    <a:pt x="5945124" y="222503"/>
                  </a:lnTo>
                  <a:lnTo>
                    <a:pt x="6166104" y="365759"/>
                  </a:lnTo>
                  <a:lnTo>
                    <a:pt x="6385559" y="160019"/>
                  </a:lnTo>
                  <a:lnTo>
                    <a:pt x="6606539" y="373379"/>
                  </a:lnTo>
                  <a:lnTo>
                    <a:pt x="6825996" y="214884"/>
                  </a:lnTo>
                  <a:lnTo>
                    <a:pt x="7046976" y="99060"/>
                  </a:lnTo>
                  <a:lnTo>
                    <a:pt x="7266432" y="99060"/>
                  </a:lnTo>
                  <a:lnTo>
                    <a:pt x="7487411" y="51815"/>
                  </a:lnTo>
                  <a:lnTo>
                    <a:pt x="7706867" y="0"/>
                  </a:lnTo>
                </a:path>
              </a:pathLst>
            </a:custGeom>
            <a:ln w="38099">
              <a:solidFill>
                <a:srgbClr val="A30000"/>
              </a:solidFill>
            </a:ln>
          </p:spPr>
          <p:txBody>
            <a:bodyPr wrap="square" lIns="0" tIns="0" rIns="0" bIns="0" rtlCol="0"/>
            <a:lstStyle/>
            <a:p>
              <a:endParaRPr>
                <a:solidFill>
                  <a:prstClr val="black"/>
                </a:solidFill>
              </a:endParaRPr>
            </a:p>
          </p:txBody>
        </p:sp>
        <p:sp>
          <p:nvSpPr>
            <p:cNvPr id="12" name="object 12"/>
            <p:cNvSpPr/>
            <p:nvPr/>
          </p:nvSpPr>
          <p:spPr>
            <a:xfrm>
              <a:off x="713993" y="2929890"/>
              <a:ext cx="7706995" cy="986155"/>
            </a:xfrm>
            <a:custGeom>
              <a:avLst/>
              <a:gdLst/>
              <a:ahLst/>
              <a:cxnLst/>
              <a:rect l="l" t="t" r="r" b="b"/>
              <a:pathLst>
                <a:path w="7706995" h="986154">
                  <a:moveTo>
                    <a:pt x="0" y="812292"/>
                  </a:moveTo>
                  <a:lnTo>
                    <a:pt x="219456" y="818388"/>
                  </a:lnTo>
                  <a:lnTo>
                    <a:pt x="440436" y="681228"/>
                  </a:lnTo>
                  <a:lnTo>
                    <a:pt x="659892" y="691896"/>
                  </a:lnTo>
                  <a:lnTo>
                    <a:pt x="880872" y="662939"/>
                  </a:lnTo>
                  <a:lnTo>
                    <a:pt x="1100328" y="880872"/>
                  </a:lnTo>
                  <a:lnTo>
                    <a:pt x="1321308" y="618744"/>
                  </a:lnTo>
                  <a:lnTo>
                    <a:pt x="1540764" y="848868"/>
                  </a:lnTo>
                  <a:lnTo>
                    <a:pt x="1761744" y="763524"/>
                  </a:lnTo>
                  <a:lnTo>
                    <a:pt x="1981200" y="685800"/>
                  </a:lnTo>
                  <a:lnTo>
                    <a:pt x="2202180" y="681228"/>
                  </a:lnTo>
                  <a:lnTo>
                    <a:pt x="2421636" y="566927"/>
                  </a:lnTo>
                  <a:lnTo>
                    <a:pt x="2642616" y="620268"/>
                  </a:lnTo>
                  <a:lnTo>
                    <a:pt x="2862072" y="719328"/>
                  </a:lnTo>
                  <a:lnTo>
                    <a:pt x="3083052" y="644651"/>
                  </a:lnTo>
                  <a:lnTo>
                    <a:pt x="3302507" y="975360"/>
                  </a:lnTo>
                  <a:lnTo>
                    <a:pt x="3523488" y="986028"/>
                  </a:lnTo>
                  <a:lnTo>
                    <a:pt x="3742944" y="801624"/>
                  </a:lnTo>
                  <a:lnTo>
                    <a:pt x="3963924" y="714756"/>
                  </a:lnTo>
                  <a:lnTo>
                    <a:pt x="4183379" y="649224"/>
                  </a:lnTo>
                  <a:lnTo>
                    <a:pt x="4404359" y="516636"/>
                  </a:lnTo>
                  <a:lnTo>
                    <a:pt x="4623816" y="588263"/>
                  </a:lnTo>
                  <a:lnTo>
                    <a:pt x="4844796" y="498348"/>
                  </a:lnTo>
                  <a:lnTo>
                    <a:pt x="5064252" y="420624"/>
                  </a:lnTo>
                  <a:lnTo>
                    <a:pt x="5285232" y="691896"/>
                  </a:lnTo>
                  <a:lnTo>
                    <a:pt x="5504688" y="614172"/>
                  </a:lnTo>
                  <a:lnTo>
                    <a:pt x="5725668" y="342900"/>
                  </a:lnTo>
                  <a:lnTo>
                    <a:pt x="5945124" y="455675"/>
                  </a:lnTo>
                  <a:lnTo>
                    <a:pt x="6166104" y="531876"/>
                  </a:lnTo>
                  <a:lnTo>
                    <a:pt x="6385559" y="406908"/>
                  </a:lnTo>
                  <a:lnTo>
                    <a:pt x="6606539" y="527304"/>
                  </a:lnTo>
                  <a:lnTo>
                    <a:pt x="6825996" y="371856"/>
                  </a:lnTo>
                  <a:lnTo>
                    <a:pt x="7046976" y="361188"/>
                  </a:lnTo>
                  <a:lnTo>
                    <a:pt x="7266432" y="431292"/>
                  </a:lnTo>
                  <a:lnTo>
                    <a:pt x="7487411" y="137160"/>
                  </a:lnTo>
                  <a:lnTo>
                    <a:pt x="7706867" y="0"/>
                  </a:lnTo>
                </a:path>
              </a:pathLst>
            </a:custGeom>
            <a:ln w="38100">
              <a:solidFill>
                <a:srgbClr val="001F5F"/>
              </a:solidFill>
            </a:ln>
          </p:spPr>
          <p:txBody>
            <a:bodyPr wrap="square" lIns="0" tIns="0" rIns="0" bIns="0" rtlCol="0"/>
            <a:lstStyle/>
            <a:p>
              <a:endParaRPr>
                <a:solidFill>
                  <a:prstClr val="black"/>
                </a:solidFill>
              </a:endParaRPr>
            </a:p>
          </p:txBody>
        </p:sp>
      </p:grpSp>
      <p:sp>
        <p:nvSpPr>
          <p:cNvPr id="13" name="object 13"/>
          <p:cNvSpPr txBox="1"/>
          <p:nvPr/>
        </p:nvSpPr>
        <p:spPr>
          <a:xfrm>
            <a:off x="180847" y="2637764"/>
            <a:ext cx="283210" cy="2855595"/>
          </a:xfrm>
          <a:prstGeom prst="rect">
            <a:avLst/>
          </a:prstGeom>
        </p:spPr>
        <p:txBody>
          <a:bodyPr vert="horz" wrap="square" lIns="0" tIns="113664" rIns="0" bIns="0" rtlCol="0">
            <a:spAutoFit/>
          </a:bodyPr>
          <a:lstStyle/>
          <a:p>
            <a:pPr marL="71755">
              <a:spcBef>
                <a:spcPts val="894"/>
              </a:spcBef>
            </a:pPr>
            <a:r>
              <a:rPr sz="1400" spc="-5" dirty="0">
                <a:solidFill>
                  <a:prstClr val="black"/>
                </a:solidFill>
                <a:latin typeface="Arial"/>
                <a:cs typeface="Arial"/>
              </a:rPr>
              <a:t>30</a:t>
            </a:r>
            <a:endParaRPr sz="1400">
              <a:solidFill>
                <a:prstClr val="black"/>
              </a:solidFill>
              <a:latin typeface="Arial"/>
              <a:cs typeface="Arial"/>
            </a:endParaRPr>
          </a:p>
          <a:p>
            <a:pPr marL="71755">
              <a:spcBef>
                <a:spcPts val="795"/>
              </a:spcBef>
            </a:pPr>
            <a:r>
              <a:rPr sz="1400" spc="-5" dirty="0">
                <a:solidFill>
                  <a:prstClr val="black"/>
                </a:solidFill>
                <a:latin typeface="Arial"/>
                <a:cs typeface="Arial"/>
              </a:rPr>
              <a:t>25</a:t>
            </a:r>
            <a:endParaRPr sz="1400">
              <a:solidFill>
                <a:prstClr val="black"/>
              </a:solidFill>
              <a:latin typeface="Arial"/>
              <a:cs typeface="Arial"/>
            </a:endParaRPr>
          </a:p>
          <a:p>
            <a:pPr marL="71755">
              <a:spcBef>
                <a:spcPts val="795"/>
              </a:spcBef>
            </a:pPr>
            <a:r>
              <a:rPr sz="1400" spc="-5" dirty="0">
                <a:solidFill>
                  <a:prstClr val="black"/>
                </a:solidFill>
                <a:latin typeface="Arial"/>
                <a:cs typeface="Arial"/>
              </a:rPr>
              <a:t>20</a:t>
            </a:r>
            <a:endParaRPr sz="1400">
              <a:solidFill>
                <a:prstClr val="black"/>
              </a:solidFill>
              <a:latin typeface="Arial"/>
              <a:cs typeface="Arial"/>
            </a:endParaRPr>
          </a:p>
          <a:p>
            <a:pPr marL="71755">
              <a:spcBef>
                <a:spcPts val="800"/>
              </a:spcBef>
            </a:pPr>
            <a:r>
              <a:rPr sz="1400" spc="-5" dirty="0">
                <a:solidFill>
                  <a:prstClr val="black"/>
                </a:solidFill>
                <a:latin typeface="Arial"/>
                <a:cs typeface="Arial"/>
              </a:rPr>
              <a:t>15</a:t>
            </a:r>
            <a:endParaRPr sz="1400">
              <a:solidFill>
                <a:prstClr val="black"/>
              </a:solidFill>
              <a:latin typeface="Arial"/>
              <a:cs typeface="Arial"/>
            </a:endParaRPr>
          </a:p>
          <a:p>
            <a:pPr marL="71755">
              <a:spcBef>
                <a:spcPts val="795"/>
              </a:spcBef>
            </a:pPr>
            <a:r>
              <a:rPr sz="1400" spc="-5" dirty="0">
                <a:solidFill>
                  <a:prstClr val="black"/>
                </a:solidFill>
                <a:latin typeface="Arial"/>
                <a:cs typeface="Arial"/>
              </a:rPr>
              <a:t>10</a:t>
            </a:r>
            <a:endParaRPr sz="1400">
              <a:solidFill>
                <a:prstClr val="black"/>
              </a:solidFill>
              <a:latin typeface="Arial"/>
              <a:cs typeface="Arial"/>
            </a:endParaRPr>
          </a:p>
          <a:p>
            <a:pPr marL="170180">
              <a:spcBef>
                <a:spcPts val="795"/>
              </a:spcBef>
            </a:pPr>
            <a:r>
              <a:rPr sz="1400" dirty="0">
                <a:solidFill>
                  <a:prstClr val="black"/>
                </a:solidFill>
                <a:latin typeface="Arial"/>
                <a:cs typeface="Arial"/>
              </a:rPr>
              <a:t>5</a:t>
            </a:r>
            <a:endParaRPr sz="1400">
              <a:solidFill>
                <a:prstClr val="black"/>
              </a:solidFill>
              <a:latin typeface="Arial"/>
              <a:cs typeface="Arial"/>
            </a:endParaRPr>
          </a:p>
          <a:p>
            <a:pPr marL="170180">
              <a:spcBef>
                <a:spcPts val="795"/>
              </a:spcBef>
            </a:pPr>
            <a:r>
              <a:rPr sz="1400" dirty="0">
                <a:solidFill>
                  <a:prstClr val="black"/>
                </a:solidFill>
                <a:latin typeface="Arial"/>
                <a:cs typeface="Arial"/>
              </a:rPr>
              <a:t>0</a:t>
            </a:r>
            <a:endParaRPr sz="1400">
              <a:solidFill>
                <a:prstClr val="black"/>
              </a:solidFill>
              <a:latin typeface="Arial"/>
              <a:cs typeface="Arial"/>
            </a:endParaRPr>
          </a:p>
          <a:p>
            <a:pPr marL="111125">
              <a:spcBef>
                <a:spcPts val="795"/>
              </a:spcBef>
            </a:pPr>
            <a:r>
              <a:rPr sz="1400" dirty="0">
                <a:solidFill>
                  <a:prstClr val="black"/>
                </a:solidFill>
                <a:latin typeface="Arial"/>
                <a:cs typeface="Arial"/>
              </a:rPr>
              <a:t>-5</a:t>
            </a:r>
            <a:endParaRPr sz="1400">
              <a:solidFill>
                <a:prstClr val="black"/>
              </a:solidFill>
              <a:latin typeface="Arial"/>
              <a:cs typeface="Arial"/>
            </a:endParaRPr>
          </a:p>
          <a:p>
            <a:pPr marL="12700">
              <a:spcBef>
                <a:spcPts val="795"/>
              </a:spcBef>
            </a:pPr>
            <a:r>
              <a:rPr sz="1400" dirty="0">
                <a:solidFill>
                  <a:prstClr val="black"/>
                </a:solidFill>
                <a:latin typeface="Arial"/>
                <a:cs typeface="Arial"/>
              </a:rPr>
              <a:t>-10</a:t>
            </a:r>
            <a:endParaRPr sz="1400">
              <a:solidFill>
                <a:prstClr val="black"/>
              </a:solidFill>
              <a:latin typeface="Arial"/>
              <a:cs typeface="Arial"/>
            </a:endParaRPr>
          </a:p>
        </p:txBody>
      </p:sp>
      <p:sp>
        <p:nvSpPr>
          <p:cNvPr id="14" name="object 14"/>
          <p:cNvSpPr txBox="1"/>
          <p:nvPr/>
        </p:nvSpPr>
        <p:spPr>
          <a:xfrm>
            <a:off x="632961" y="5417946"/>
            <a:ext cx="7875905" cy="489584"/>
          </a:xfrm>
          <a:prstGeom prst="rect">
            <a:avLst/>
          </a:prstGeom>
        </p:spPr>
        <p:txBody>
          <a:bodyPr vert="vert270" wrap="square" lIns="0" tIns="0" rIns="0" bIns="0" rtlCol="0">
            <a:spAutoFit/>
          </a:bodyPr>
          <a:lstStyle/>
          <a:p>
            <a:pPr marL="12700"/>
            <a:r>
              <a:rPr sz="1000" spc="-10" dirty="0">
                <a:solidFill>
                  <a:prstClr val="black"/>
                </a:solidFill>
                <a:latin typeface="Arial"/>
                <a:cs typeface="Arial"/>
              </a:rPr>
              <a:t>2019-01</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2019-02</a:t>
            </a:r>
            <a:endParaRPr sz="1000">
              <a:solidFill>
                <a:prstClr val="black"/>
              </a:solidFill>
              <a:latin typeface="Arial"/>
              <a:cs typeface="Arial"/>
            </a:endParaRPr>
          </a:p>
          <a:p>
            <a:pPr marL="12700">
              <a:spcBef>
                <a:spcPts val="540"/>
              </a:spcBef>
            </a:pPr>
            <a:r>
              <a:rPr sz="1000" spc="-10" dirty="0">
                <a:solidFill>
                  <a:prstClr val="black"/>
                </a:solidFill>
                <a:latin typeface="Arial"/>
                <a:cs typeface="Arial"/>
              </a:rPr>
              <a:t>2019-03</a:t>
            </a:r>
            <a:endParaRPr sz="1000">
              <a:solidFill>
                <a:prstClr val="black"/>
              </a:solidFill>
              <a:latin typeface="Arial"/>
              <a:cs typeface="Arial"/>
            </a:endParaRPr>
          </a:p>
          <a:p>
            <a:pPr marL="12700">
              <a:spcBef>
                <a:spcPts val="535"/>
              </a:spcBef>
            </a:pPr>
            <a:r>
              <a:rPr sz="1000" spc="-10" dirty="0">
                <a:solidFill>
                  <a:prstClr val="black"/>
                </a:solidFill>
                <a:latin typeface="Arial"/>
                <a:cs typeface="Arial"/>
              </a:rPr>
              <a:t>2019-04</a:t>
            </a:r>
            <a:endParaRPr sz="1000">
              <a:solidFill>
                <a:prstClr val="black"/>
              </a:solidFill>
              <a:latin typeface="Arial"/>
              <a:cs typeface="Arial"/>
            </a:endParaRPr>
          </a:p>
          <a:p>
            <a:pPr marL="12700">
              <a:spcBef>
                <a:spcPts val="540"/>
              </a:spcBef>
            </a:pPr>
            <a:r>
              <a:rPr sz="1000" spc="-10" dirty="0">
                <a:solidFill>
                  <a:prstClr val="black"/>
                </a:solidFill>
                <a:latin typeface="Arial"/>
                <a:cs typeface="Arial"/>
              </a:rPr>
              <a:t>2019-05</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2019-06</a:t>
            </a:r>
            <a:endParaRPr sz="1000">
              <a:solidFill>
                <a:prstClr val="black"/>
              </a:solidFill>
              <a:latin typeface="Arial"/>
              <a:cs typeface="Arial"/>
            </a:endParaRPr>
          </a:p>
          <a:p>
            <a:pPr marL="12700">
              <a:spcBef>
                <a:spcPts val="535"/>
              </a:spcBef>
            </a:pPr>
            <a:r>
              <a:rPr sz="1000" spc="-10" dirty="0">
                <a:solidFill>
                  <a:prstClr val="black"/>
                </a:solidFill>
                <a:latin typeface="Arial"/>
                <a:cs typeface="Arial"/>
              </a:rPr>
              <a:t>2019-07</a:t>
            </a:r>
            <a:endParaRPr sz="1000">
              <a:solidFill>
                <a:prstClr val="black"/>
              </a:solidFill>
              <a:latin typeface="Arial"/>
              <a:cs typeface="Arial"/>
            </a:endParaRPr>
          </a:p>
          <a:p>
            <a:pPr marL="12700">
              <a:spcBef>
                <a:spcPts val="540"/>
              </a:spcBef>
            </a:pPr>
            <a:r>
              <a:rPr sz="1000" spc="-10" dirty="0">
                <a:solidFill>
                  <a:prstClr val="black"/>
                </a:solidFill>
                <a:latin typeface="Arial"/>
                <a:cs typeface="Arial"/>
              </a:rPr>
              <a:t>2019-08</a:t>
            </a:r>
            <a:endParaRPr sz="1000">
              <a:solidFill>
                <a:prstClr val="black"/>
              </a:solidFill>
              <a:latin typeface="Arial"/>
              <a:cs typeface="Arial"/>
            </a:endParaRPr>
          </a:p>
          <a:p>
            <a:pPr marL="12700">
              <a:spcBef>
                <a:spcPts val="535"/>
              </a:spcBef>
            </a:pPr>
            <a:r>
              <a:rPr sz="1000" spc="-10" dirty="0">
                <a:solidFill>
                  <a:prstClr val="black"/>
                </a:solidFill>
                <a:latin typeface="Arial"/>
                <a:cs typeface="Arial"/>
              </a:rPr>
              <a:t>2019-09</a:t>
            </a:r>
            <a:endParaRPr sz="1000">
              <a:solidFill>
                <a:prstClr val="black"/>
              </a:solidFill>
              <a:latin typeface="Arial"/>
              <a:cs typeface="Arial"/>
            </a:endParaRPr>
          </a:p>
          <a:p>
            <a:pPr marL="12700">
              <a:spcBef>
                <a:spcPts val="530"/>
              </a:spcBef>
            </a:pPr>
            <a:r>
              <a:rPr sz="1000" spc="-10" dirty="0">
                <a:solidFill>
                  <a:prstClr val="black"/>
                </a:solidFill>
                <a:latin typeface="Arial"/>
                <a:cs typeface="Arial"/>
              </a:rPr>
              <a:t>2019-10</a:t>
            </a:r>
            <a:endParaRPr sz="1000">
              <a:solidFill>
                <a:prstClr val="black"/>
              </a:solidFill>
              <a:latin typeface="Arial"/>
              <a:cs typeface="Arial"/>
            </a:endParaRPr>
          </a:p>
          <a:p>
            <a:pPr marL="12700">
              <a:spcBef>
                <a:spcPts val="535"/>
              </a:spcBef>
            </a:pPr>
            <a:r>
              <a:rPr sz="1000" spc="-10" dirty="0">
                <a:solidFill>
                  <a:prstClr val="black"/>
                </a:solidFill>
                <a:latin typeface="Arial"/>
                <a:cs typeface="Arial"/>
              </a:rPr>
              <a:t>2019-11</a:t>
            </a:r>
            <a:endParaRPr sz="1000">
              <a:solidFill>
                <a:prstClr val="black"/>
              </a:solidFill>
              <a:latin typeface="Arial"/>
              <a:cs typeface="Arial"/>
            </a:endParaRPr>
          </a:p>
          <a:p>
            <a:pPr marL="12700">
              <a:spcBef>
                <a:spcPts val="540"/>
              </a:spcBef>
            </a:pPr>
            <a:r>
              <a:rPr sz="1000" spc="-10" dirty="0">
                <a:solidFill>
                  <a:prstClr val="black"/>
                </a:solidFill>
                <a:latin typeface="Arial"/>
                <a:cs typeface="Arial"/>
              </a:rPr>
              <a:t>2019-12</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2020-01</a:t>
            </a:r>
            <a:endParaRPr sz="1000">
              <a:solidFill>
                <a:prstClr val="black"/>
              </a:solidFill>
              <a:latin typeface="Arial"/>
              <a:cs typeface="Arial"/>
            </a:endParaRPr>
          </a:p>
          <a:p>
            <a:pPr marL="12700">
              <a:spcBef>
                <a:spcPts val="535"/>
              </a:spcBef>
            </a:pPr>
            <a:r>
              <a:rPr sz="1000" spc="-10" dirty="0">
                <a:solidFill>
                  <a:prstClr val="black"/>
                </a:solidFill>
                <a:latin typeface="Arial"/>
                <a:cs typeface="Arial"/>
              </a:rPr>
              <a:t>2020-02</a:t>
            </a:r>
            <a:endParaRPr sz="1000">
              <a:solidFill>
                <a:prstClr val="black"/>
              </a:solidFill>
              <a:latin typeface="Arial"/>
              <a:cs typeface="Arial"/>
            </a:endParaRPr>
          </a:p>
          <a:p>
            <a:pPr marL="12700">
              <a:spcBef>
                <a:spcPts val="540"/>
              </a:spcBef>
            </a:pPr>
            <a:r>
              <a:rPr sz="1000" spc="-10" dirty="0">
                <a:solidFill>
                  <a:prstClr val="black"/>
                </a:solidFill>
                <a:latin typeface="Arial"/>
                <a:cs typeface="Arial"/>
              </a:rPr>
              <a:t>2020-03</a:t>
            </a:r>
            <a:endParaRPr sz="1000">
              <a:solidFill>
                <a:prstClr val="black"/>
              </a:solidFill>
              <a:latin typeface="Arial"/>
              <a:cs typeface="Arial"/>
            </a:endParaRPr>
          </a:p>
          <a:p>
            <a:pPr marL="12700">
              <a:spcBef>
                <a:spcPts val="535"/>
              </a:spcBef>
            </a:pPr>
            <a:r>
              <a:rPr sz="1000" spc="-10" dirty="0">
                <a:solidFill>
                  <a:prstClr val="black"/>
                </a:solidFill>
                <a:latin typeface="Arial"/>
                <a:cs typeface="Arial"/>
              </a:rPr>
              <a:t>2020-04</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2020-05</a:t>
            </a:r>
            <a:endParaRPr sz="1000">
              <a:solidFill>
                <a:prstClr val="black"/>
              </a:solidFill>
              <a:latin typeface="Arial"/>
              <a:cs typeface="Arial"/>
            </a:endParaRPr>
          </a:p>
          <a:p>
            <a:pPr marL="12700">
              <a:spcBef>
                <a:spcPts val="540"/>
              </a:spcBef>
            </a:pPr>
            <a:r>
              <a:rPr sz="1000" spc="-10" dirty="0">
                <a:solidFill>
                  <a:prstClr val="black"/>
                </a:solidFill>
                <a:latin typeface="Arial"/>
                <a:cs typeface="Arial"/>
              </a:rPr>
              <a:t>2020-06</a:t>
            </a:r>
            <a:endParaRPr sz="1000">
              <a:solidFill>
                <a:prstClr val="black"/>
              </a:solidFill>
              <a:latin typeface="Arial"/>
              <a:cs typeface="Arial"/>
            </a:endParaRPr>
          </a:p>
          <a:p>
            <a:pPr marL="12700">
              <a:spcBef>
                <a:spcPts val="535"/>
              </a:spcBef>
            </a:pPr>
            <a:r>
              <a:rPr sz="1000" spc="-10" dirty="0">
                <a:solidFill>
                  <a:prstClr val="black"/>
                </a:solidFill>
                <a:latin typeface="Arial"/>
                <a:cs typeface="Arial"/>
              </a:rPr>
              <a:t>2020-07</a:t>
            </a:r>
            <a:endParaRPr sz="1000">
              <a:solidFill>
                <a:prstClr val="black"/>
              </a:solidFill>
              <a:latin typeface="Arial"/>
              <a:cs typeface="Arial"/>
            </a:endParaRPr>
          </a:p>
          <a:p>
            <a:pPr marL="12700">
              <a:spcBef>
                <a:spcPts val="530"/>
              </a:spcBef>
            </a:pPr>
            <a:r>
              <a:rPr sz="1000" spc="-10" dirty="0">
                <a:solidFill>
                  <a:prstClr val="black"/>
                </a:solidFill>
                <a:latin typeface="Arial"/>
                <a:cs typeface="Arial"/>
              </a:rPr>
              <a:t>2020-08</a:t>
            </a:r>
            <a:endParaRPr sz="1000">
              <a:solidFill>
                <a:prstClr val="black"/>
              </a:solidFill>
              <a:latin typeface="Arial"/>
              <a:cs typeface="Arial"/>
            </a:endParaRPr>
          </a:p>
          <a:p>
            <a:pPr marL="12700">
              <a:spcBef>
                <a:spcPts val="535"/>
              </a:spcBef>
            </a:pPr>
            <a:r>
              <a:rPr sz="1000" spc="-10" dirty="0">
                <a:solidFill>
                  <a:prstClr val="black"/>
                </a:solidFill>
                <a:latin typeface="Arial"/>
                <a:cs typeface="Arial"/>
              </a:rPr>
              <a:t>2020-09</a:t>
            </a:r>
            <a:endParaRPr sz="1000">
              <a:solidFill>
                <a:prstClr val="black"/>
              </a:solidFill>
              <a:latin typeface="Arial"/>
              <a:cs typeface="Arial"/>
            </a:endParaRPr>
          </a:p>
          <a:p>
            <a:pPr marL="12700">
              <a:spcBef>
                <a:spcPts val="540"/>
              </a:spcBef>
            </a:pPr>
            <a:r>
              <a:rPr sz="1000" spc="-10" dirty="0">
                <a:solidFill>
                  <a:prstClr val="black"/>
                </a:solidFill>
                <a:latin typeface="Arial"/>
                <a:cs typeface="Arial"/>
              </a:rPr>
              <a:t>2020-10</a:t>
            </a:r>
            <a:endParaRPr sz="1000">
              <a:solidFill>
                <a:prstClr val="black"/>
              </a:solidFill>
              <a:latin typeface="Arial"/>
              <a:cs typeface="Arial"/>
            </a:endParaRPr>
          </a:p>
          <a:p>
            <a:pPr marL="12700">
              <a:spcBef>
                <a:spcPts val="535"/>
              </a:spcBef>
            </a:pPr>
            <a:r>
              <a:rPr sz="1000" spc="-10" dirty="0">
                <a:solidFill>
                  <a:prstClr val="black"/>
                </a:solidFill>
                <a:latin typeface="Arial"/>
                <a:cs typeface="Arial"/>
              </a:rPr>
              <a:t>2020-11</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2020-12</a:t>
            </a:r>
            <a:endParaRPr sz="1000">
              <a:solidFill>
                <a:prstClr val="black"/>
              </a:solidFill>
              <a:latin typeface="Arial"/>
              <a:cs typeface="Arial"/>
            </a:endParaRPr>
          </a:p>
          <a:p>
            <a:pPr marL="12700">
              <a:spcBef>
                <a:spcPts val="540"/>
              </a:spcBef>
            </a:pPr>
            <a:r>
              <a:rPr sz="1000" spc="-10" dirty="0">
                <a:solidFill>
                  <a:prstClr val="black"/>
                </a:solidFill>
                <a:latin typeface="Arial"/>
                <a:cs typeface="Arial"/>
              </a:rPr>
              <a:t>2021-01</a:t>
            </a:r>
            <a:endParaRPr sz="1000">
              <a:solidFill>
                <a:prstClr val="black"/>
              </a:solidFill>
              <a:latin typeface="Arial"/>
              <a:cs typeface="Arial"/>
            </a:endParaRPr>
          </a:p>
          <a:p>
            <a:pPr marL="12700">
              <a:spcBef>
                <a:spcPts val="535"/>
              </a:spcBef>
            </a:pPr>
            <a:r>
              <a:rPr sz="1000" spc="-10" dirty="0">
                <a:solidFill>
                  <a:prstClr val="black"/>
                </a:solidFill>
                <a:latin typeface="Arial"/>
                <a:cs typeface="Arial"/>
              </a:rPr>
              <a:t>2021-02</a:t>
            </a:r>
            <a:endParaRPr sz="1000">
              <a:solidFill>
                <a:prstClr val="black"/>
              </a:solidFill>
              <a:latin typeface="Arial"/>
              <a:cs typeface="Arial"/>
            </a:endParaRPr>
          </a:p>
          <a:p>
            <a:pPr marL="12700">
              <a:spcBef>
                <a:spcPts val="540"/>
              </a:spcBef>
            </a:pPr>
            <a:r>
              <a:rPr sz="1000" spc="-10" dirty="0">
                <a:solidFill>
                  <a:prstClr val="black"/>
                </a:solidFill>
                <a:latin typeface="Arial"/>
                <a:cs typeface="Arial"/>
              </a:rPr>
              <a:t>2021-03</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2021-04</a:t>
            </a:r>
            <a:endParaRPr sz="1000">
              <a:solidFill>
                <a:prstClr val="black"/>
              </a:solidFill>
              <a:latin typeface="Arial"/>
              <a:cs typeface="Arial"/>
            </a:endParaRPr>
          </a:p>
          <a:p>
            <a:pPr marL="12700">
              <a:spcBef>
                <a:spcPts val="535"/>
              </a:spcBef>
            </a:pPr>
            <a:r>
              <a:rPr sz="1000" spc="-10" dirty="0">
                <a:solidFill>
                  <a:prstClr val="black"/>
                </a:solidFill>
                <a:latin typeface="Arial"/>
                <a:cs typeface="Arial"/>
              </a:rPr>
              <a:t>2021-05</a:t>
            </a:r>
            <a:endParaRPr sz="1000">
              <a:solidFill>
                <a:prstClr val="black"/>
              </a:solidFill>
              <a:latin typeface="Arial"/>
              <a:cs typeface="Arial"/>
            </a:endParaRPr>
          </a:p>
          <a:p>
            <a:pPr marL="12700">
              <a:spcBef>
                <a:spcPts val="540"/>
              </a:spcBef>
            </a:pPr>
            <a:r>
              <a:rPr sz="1000" spc="-10" dirty="0">
                <a:solidFill>
                  <a:prstClr val="black"/>
                </a:solidFill>
                <a:latin typeface="Arial"/>
                <a:cs typeface="Arial"/>
              </a:rPr>
              <a:t>2021-06</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2021-07</a:t>
            </a:r>
            <a:endParaRPr sz="1000">
              <a:solidFill>
                <a:prstClr val="black"/>
              </a:solidFill>
              <a:latin typeface="Arial"/>
              <a:cs typeface="Arial"/>
            </a:endParaRPr>
          </a:p>
          <a:p>
            <a:pPr marL="12700">
              <a:spcBef>
                <a:spcPts val="540"/>
              </a:spcBef>
            </a:pPr>
            <a:r>
              <a:rPr sz="1000" spc="-10" dirty="0">
                <a:solidFill>
                  <a:prstClr val="black"/>
                </a:solidFill>
                <a:latin typeface="Arial"/>
                <a:cs typeface="Arial"/>
              </a:rPr>
              <a:t>2021-08</a:t>
            </a:r>
            <a:endParaRPr sz="1000">
              <a:solidFill>
                <a:prstClr val="black"/>
              </a:solidFill>
              <a:latin typeface="Arial"/>
              <a:cs typeface="Arial"/>
            </a:endParaRPr>
          </a:p>
          <a:p>
            <a:pPr marL="12700">
              <a:spcBef>
                <a:spcPts val="540"/>
              </a:spcBef>
            </a:pPr>
            <a:r>
              <a:rPr sz="1000" spc="-10" dirty="0">
                <a:solidFill>
                  <a:prstClr val="black"/>
                </a:solidFill>
                <a:latin typeface="Arial"/>
                <a:cs typeface="Arial"/>
              </a:rPr>
              <a:t>2021-09</a:t>
            </a:r>
            <a:endParaRPr sz="1000">
              <a:solidFill>
                <a:prstClr val="black"/>
              </a:solidFill>
              <a:latin typeface="Arial"/>
              <a:cs typeface="Arial"/>
            </a:endParaRPr>
          </a:p>
          <a:p>
            <a:pPr marL="12700">
              <a:spcBef>
                <a:spcPts val="535"/>
              </a:spcBef>
            </a:pPr>
            <a:r>
              <a:rPr sz="1000" spc="-10" dirty="0">
                <a:solidFill>
                  <a:prstClr val="black"/>
                </a:solidFill>
                <a:latin typeface="Arial"/>
                <a:cs typeface="Arial"/>
              </a:rPr>
              <a:t>2021-10</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2021-11</a:t>
            </a:r>
            <a:endParaRPr sz="1000">
              <a:solidFill>
                <a:prstClr val="black"/>
              </a:solidFill>
              <a:latin typeface="Arial"/>
              <a:cs typeface="Arial"/>
            </a:endParaRPr>
          </a:p>
          <a:p>
            <a:pPr marL="12700">
              <a:spcBef>
                <a:spcPts val="540"/>
              </a:spcBef>
            </a:pPr>
            <a:r>
              <a:rPr sz="1000" spc="-10" dirty="0">
                <a:solidFill>
                  <a:prstClr val="black"/>
                </a:solidFill>
                <a:latin typeface="Arial"/>
                <a:cs typeface="Arial"/>
              </a:rPr>
              <a:t>2021-12</a:t>
            </a:r>
            <a:endParaRPr sz="1000">
              <a:solidFill>
                <a:prstClr val="black"/>
              </a:solidFill>
              <a:latin typeface="Arial"/>
              <a:cs typeface="Arial"/>
            </a:endParaRPr>
          </a:p>
        </p:txBody>
      </p:sp>
      <p:sp>
        <p:nvSpPr>
          <p:cNvPr id="15" name="object 15"/>
          <p:cNvSpPr/>
          <p:nvPr/>
        </p:nvSpPr>
        <p:spPr>
          <a:xfrm>
            <a:off x="2780538" y="6396990"/>
            <a:ext cx="212725" cy="0"/>
          </a:xfrm>
          <a:custGeom>
            <a:avLst/>
            <a:gdLst/>
            <a:ahLst/>
            <a:cxnLst/>
            <a:rect l="l" t="t" r="r" b="b"/>
            <a:pathLst>
              <a:path w="212725">
                <a:moveTo>
                  <a:pt x="0" y="0"/>
                </a:moveTo>
                <a:lnTo>
                  <a:pt x="212725" y="0"/>
                </a:lnTo>
              </a:path>
            </a:pathLst>
          </a:custGeom>
          <a:ln w="38100">
            <a:solidFill>
              <a:srgbClr val="A30000"/>
            </a:solidFill>
          </a:ln>
        </p:spPr>
        <p:txBody>
          <a:bodyPr wrap="square" lIns="0" tIns="0" rIns="0" bIns="0" rtlCol="0"/>
          <a:lstStyle/>
          <a:p>
            <a:endParaRPr>
              <a:solidFill>
                <a:prstClr val="black"/>
              </a:solidFill>
            </a:endParaRPr>
          </a:p>
        </p:txBody>
      </p:sp>
      <p:sp>
        <p:nvSpPr>
          <p:cNvPr id="16" name="object 16"/>
          <p:cNvSpPr/>
          <p:nvPr/>
        </p:nvSpPr>
        <p:spPr>
          <a:xfrm>
            <a:off x="3725417" y="6396990"/>
            <a:ext cx="212725" cy="0"/>
          </a:xfrm>
          <a:custGeom>
            <a:avLst/>
            <a:gdLst/>
            <a:ahLst/>
            <a:cxnLst/>
            <a:rect l="l" t="t" r="r" b="b"/>
            <a:pathLst>
              <a:path w="212725">
                <a:moveTo>
                  <a:pt x="0" y="0"/>
                </a:moveTo>
                <a:lnTo>
                  <a:pt x="212725" y="0"/>
                </a:lnTo>
              </a:path>
            </a:pathLst>
          </a:custGeom>
          <a:ln w="38100">
            <a:solidFill>
              <a:srgbClr val="001F5F"/>
            </a:solidFill>
          </a:ln>
        </p:spPr>
        <p:txBody>
          <a:bodyPr wrap="square" lIns="0" tIns="0" rIns="0" bIns="0" rtlCol="0"/>
          <a:lstStyle/>
          <a:p>
            <a:endParaRPr>
              <a:solidFill>
                <a:prstClr val="black"/>
              </a:solidFill>
            </a:endParaRPr>
          </a:p>
        </p:txBody>
      </p:sp>
      <p:sp>
        <p:nvSpPr>
          <p:cNvPr id="17" name="object 17"/>
          <p:cNvSpPr/>
          <p:nvPr/>
        </p:nvSpPr>
        <p:spPr>
          <a:xfrm>
            <a:off x="4591811" y="6301740"/>
            <a:ext cx="250190" cy="187960"/>
          </a:xfrm>
          <a:custGeom>
            <a:avLst/>
            <a:gdLst/>
            <a:ahLst/>
            <a:cxnLst/>
            <a:rect l="l" t="t" r="r" b="b"/>
            <a:pathLst>
              <a:path w="250189" h="187960">
                <a:moveTo>
                  <a:pt x="249936" y="0"/>
                </a:moveTo>
                <a:lnTo>
                  <a:pt x="0" y="0"/>
                </a:lnTo>
                <a:lnTo>
                  <a:pt x="0" y="187452"/>
                </a:lnTo>
                <a:lnTo>
                  <a:pt x="249936" y="187452"/>
                </a:lnTo>
                <a:lnTo>
                  <a:pt x="249936" y="0"/>
                </a:lnTo>
                <a:close/>
              </a:path>
            </a:pathLst>
          </a:custGeom>
          <a:solidFill>
            <a:srgbClr val="808080"/>
          </a:solidFill>
        </p:spPr>
        <p:txBody>
          <a:bodyPr wrap="square" lIns="0" tIns="0" rIns="0" bIns="0" rtlCol="0"/>
          <a:lstStyle/>
          <a:p>
            <a:endParaRPr>
              <a:solidFill>
                <a:prstClr val="black"/>
              </a:solidFill>
            </a:endParaRPr>
          </a:p>
        </p:txBody>
      </p:sp>
      <p:sp>
        <p:nvSpPr>
          <p:cNvPr id="18" name="object 18"/>
          <p:cNvSpPr txBox="1"/>
          <p:nvPr/>
        </p:nvSpPr>
        <p:spPr>
          <a:xfrm>
            <a:off x="3050285" y="6279896"/>
            <a:ext cx="571500" cy="239395"/>
          </a:xfrm>
          <a:prstGeom prst="rect">
            <a:avLst/>
          </a:prstGeom>
        </p:spPr>
        <p:txBody>
          <a:bodyPr vert="horz" wrap="square" lIns="0" tIns="12700" rIns="0" bIns="0" rtlCol="0">
            <a:spAutoFit/>
          </a:bodyPr>
          <a:lstStyle/>
          <a:p>
            <a:pPr marL="12700">
              <a:spcBef>
                <a:spcPts val="100"/>
              </a:spcBef>
            </a:pPr>
            <a:r>
              <a:rPr sz="1400" spc="-5" dirty="0">
                <a:solidFill>
                  <a:prstClr val="black"/>
                </a:solidFill>
                <a:latin typeface="Arial"/>
                <a:cs typeface="Arial"/>
              </a:rPr>
              <a:t>İhracat</a:t>
            </a:r>
            <a:endParaRPr sz="1400">
              <a:solidFill>
                <a:prstClr val="black"/>
              </a:solidFill>
              <a:latin typeface="Arial"/>
              <a:cs typeface="Arial"/>
            </a:endParaRPr>
          </a:p>
        </p:txBody>
      </p:sp>
      <p:sp>
        <p:nvSpPr>
          <p:cNvPr id="19" name="object 19"/>
          <p:cNvSpPr txBox="1"/>
          <p:nvPr/>
        </p:nvSpPr>
        <p:spPr>
          <a:xfrm>
            <a:off x="3994784" y="6279896"/>
            <a:ext cx="512445" cy="239395"/>
          </a:xfrm>
          <a:prstGeom prst="rect">
            <a:avLst/>
          </a:prstGeom>
        </p:spPr>
        <p:txBody>
          <a:bodyPr vert="horz" wrap="square" lIns="0" tIns="12700" rIns="0" bIns="0" rtlCol="0">
            <a:spAutoFit/>
          </a:bodyPr>
          <a:lstStyle/>
          <a:p>
            <a:pPr marL="12700">
              <a:spcBef>
                <a:spcPts val="100"/>
              </a:spcBef>
            </a:pPr>
            <a:r>
              <a:rPr sz="1400" spc="-5" dirty="0">
                <a:solidFill>
                  <a:prstClr val="black"/>
                </a:solidFill>
                <a:latin typeface="Arial"/>
                <a:cs typeface="Arial"/>
              </a:rPr>
              <a:t>İthalat</a:t>
            </a:r>
            <a:endParaRPr sz="1400">
              <a:solidFill>
                <a:prstClr val="black"/>
              </a:solidFill>
              <a:latin typeface="Arial"/>
              <a:cs typeface="Arial"/>
            </a:endParaRPr>
          </a:p>
        </p:txBody>
      </p:sp>
      <p:sp>
        <p:nvSpPr>
          <p:cNvPr id="20" name="object 20"/>
          <p:cNvSpPr txBox="1"/>
          <p:nvPr/>
        </p:nvSpPr>
        <p:spPr>
          <a:xfrm>
            <a:off x="4880864" y="6279896"/>
            <a:ext cx="1584960" cy="239395"/>
          </a:xfrm>
          <a:prstGeom prst="rect">
            <a:avLst/>
          </a:prstGeom>
        </p:spPr>
        <p:txBody>
          <a:bodyPr vert="horz" wrap="square" lIns="0" tIns="12700" rIns="0" bIns="0" rtlCol="0">
            <a:spAutoFit/>
          </a:bodyPr>
          <a:lstStyle/>
          <a:p>
            <a:pPr marL="12700">
              <a:spcBef>
                <a:spcPts val="100"/>
              </a:spcBef>
            </a:pPr>
            <a:r>
              <a:rPr sz="1400" spc="-5" dirty="0">
                <a:solidFill>
                  <a:prstClr val="black"/>
                </a:solidFill>
                <a:latin typeface="Arial"/>
                <a:cs typeface="Arial"/>
              </a:rPr>
              <a:t>Dış Ticaret</a:t>
            </a:r>
            <a:r>
              <a:rPr sz="1400" spc="-90" dirty="0">
                <a:solidFill>
                  <a:prstClr val="black"/>
                </a:solidFill>
                <a:latin typeface="Arial"/>
                <a:cs typeface="Arial"/>
              </a:rPr>
              <a:t> </a:t>
            </a:r>
            <a:r>
              <a:rPr sz="1400" spc="-5" dirty="0">
                <a:solidFill>
                  <a:prstClr val="black"/>
                </a:solidFill>
                <a:latin typeface="Arial"/>
                <a:cs typeface="Arial"/>
              </a:rPr>
              <a:t>Dengesi</a:t>
            </a:r>
            <a:endParaRPr sz="1400">
              <a:solidFill>
                <a:prstClr val="black"/>
              </a:solidFill>
              <a:latin typeface="Arial"/>
              <a:cs typeface="Arial"/>
            </a:endParaRPr>
          </a:p>
        </p:txBody>
      </p:sp>
      <p:sp>
        <p:nvSpPr>
          <p:cNvPr id="21" name="object 21"/>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15</a:t>
            </a:r>
            <a:endParaRPr sz="1400">
              <a:solidFill>
                <a:prstClr val="black"/>
              </a:solidFill>
              <a:latin typeface="Tahoma"/>
              <a:cs typeface="Tahoma"/>
            </a:endParaRPr>
          </a:p>
        </p:txBody>
      </p:sp>
    </p:spTree>
    <p:extLst>
      <p:ext uri="{BB962C8B-B14F-4D97-AF65-F5344CB8AC3E}">
        <p14:creationId xmlns:p14="http://schemas.microsoft.com/office/powerpoint/2010/main" val="1977895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702945"/>
            <a:ext cx="8756015" cy="1062355"/>
          </a:xfrm>
          <a:prstGeom prst="rect">
            <a:avLst/>
          </a:prstGeom>
        </p:spPr>
        <p:txBody>
          <a:bodyPr vert="horz" wrap="square" lIns="0" tIns="13335" rIns="0" bIns="0" rtlCol="0">
            <a:spAutoFit/>
          </a:bodyPr>
          <a:lstStyle/>
          <a:p>
            <a:pPr marL="12700" marR="754380">
              <a:lnSpc>
                <a:spcPct val="100000"/>
              </a:lnSpc>
              <a:spcBef>
                <a:spcPts val="105"/>
              </a:spcBef>
            </a:pPr>
            <a:r>
              <a:rPr sz="1700" spc="-5" dirty="0"/>
              <a:t>Mevsim </a:t>
            </a:r>
            <a:r>
              <a:rPr sz="1700" dirty="0"/>
              <a:t>ve takvim etkilerinden </a:t>
            </a:r>
            <a:r>
              <a:rPr sz="1700" spc="-5" dirty="0"/>
              <a:t>arındırılmış </a:t>
            </a:r>
            <a:r>
              <a:rPr sz="1700" dirty="0"/>
              <a:t>verilerde son iki ayda ithalatın  </a:t>
            </a:r>
            <a:r>
              <a:rPr sz="1700" spc="-5" dirty="0"/>
              <a:t>ivmelenmesi dikkat</a:t>
            </a:r>
            <a:r>
              <a:rPr sz="1700" dirty="0"/>
              <a:t> </a:t>
            </a:r>
            <a:r>
              <a:rPr sz="1700" spc="-5" dirty="0"/>
              <a:t>çekmektedir.</a:t>
            </a:r>
            <a:endParaRPr sz="1700"/>
          </a:p>
          <a:p>
            <a:pPr marL="12700" marR="5080">
              <a:lnSpc>
                <a:spcPct val="100000"/>
              </a:lnSpc>
            </a:pPr>
            <a:r>
              <a:rPr sz="1700" b="0" spc="-5" dirty="0">
                <a:latin typeface="Tahoma"/>
                <a:cs typeface="Tahoma"/>
              </a:rPr>
              <a:t>Kasım ayında ithalat </a:t>
            </a:r>
            <a:r>
              <a:rPr sz="1700" b="0" dirty="0">
                <a:latin typeface="Tahoma"/>
                <a:cs typeface="Tahoma"/>
              </a:rPr>
              <a:t>%13,2 </a:t>
            </a:r>
            <a:r>
              <a:rPr sz="1700" b="0" spc="-5" dirty="0">
                <a:latin typeface="Tahoma"/>
                <a:cs typeface="Tahoma"/>
              </a:rPr>
              <a:t>oranında artarken, ihracatın aylık artışı </a:t>
            </a:r>
            <a:r>
              <a:rPr sz="1700" b="0" dirty="0">
                <a:latin typeface="Tahoma"/>
                <a:cs typeface="Tahoma"/>
              </a:rPr>
              <a:t>%1,2’de </a:t>
            </a:r>
            <a:r>
              <a:rPr sz="1700" b="0" spc="-5" dirty="0">
                <a:latin typeface="Tahoma"/>
                <a:cs typeface="Tahoma"/>
              </a:rPr>
              <a:t>kalmıştır; Aralık  ayında ise aylık artış oranları yakındır.</a:t>
            </a:r>
            <a:endParaRPr sz="1700">
              <a:latin typeface="Tahoma"/>
              <a:cs typeface="Tahoma"/>
            </a:endParaRPr>
          </a:p>
        </p:txBody>
      </p:sp>
      <p:sp>
        <p:nvSpPr>
          <p:cNvPr id="3" name="object 3"/>
          <p:cNvSpPr/>
          <p:nvPr/>
        </p:nvSpPr>
        <p:spPr>
          <a:xfrm>
            <a:off x="0" y="1834895"/>
            <a:ext cx="9144000" cy="584200"/>
          </a:xfrm>
          <a:custGeom>
            <a:avLst/>
            <a:gdLst/>
            <a:ahLst/>
            <a:cxnLst/>
            <a:rect l="l" t="t" r="r" b="b"/>
            <a:pathLst>
              <a:path w="9144000" h="584200">
                <a:moveTo>
                  <a:pt x="0" y="583691"/>
                </a:moveTo>
                <a:lnTo>
                  <a:pt x="9144000" y="583691"/>
                </a:lnTo>
                <a:lnTo>
                  <a:pt x="9144000" y="0"/>
                </a:lnTo>
                <a:lnTo>
                  <a:pt x="0" y="0"/>
                </a:lnTo>
                <a:lnTo>
                  <a:pt x="0" y="583691"/>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1066901" y="1866137"/>
            <a:ext cx="7040880" cy="513080"/>
          </a:xfrm>
          <a:prstGeom prst="rect">
            <a:avLst/>
          </a:prstGeom>
        </p:spPr>
        <p:txBody>
          <a:bodyPr vert="horz" wrap="square" lIns="0" tIns="12065" rIns="0" bIns="0" rtlCol="0">
            <a:spAutoFit/>
          </a:bodyPr>
          <a:lstStyle/>
          <a:p>
            <a:pPr marL="2408555" marR="5080" indent="-2396490">
              <a:spcBef>
                <a:spcPts val="95"/>
              </a:spcBef>
            </a:pPr>
            <a:r>
              <a:rPr sz="1600" spc="-5" dirty="0">
                <a:solidFill>
                  <a:srgbClr val="FFFFFF"/>
                </a:solidFill>
                <a:latin typeface="Arial"/>
                <a:cs typeface="Arial"/>
              </a:rPr>
              <a:t>İhracat ve ithalat (mevsim </a:t>
            </a:r>
            <a:r>
              <a:rPr sz="1600" dirty="0">
                <a:solidFill>
                  <a:srgbClr val="FFFFFF"/>
                </a:solidFill>
                <a:latin typeface="Arial"/>
                <a:cs typeface="Arial"/>
              </a:rPr>
              <a:t>ve </a:t>
            </a:r>
            <a:r>
              <a:rPr sz="1600" spc="-5" dirty="0">
                <a:solidFill>
                  <a:srgbClr val="FFFFFF"/>
                </a:solidFill>
                <a:latin typeface="Arial"/>
                <a:cs typeface="Arial"/>
              </a:rPr>
              <a:t>takvim etkisinden </a:t>
            </a:r>
            <a:r>
              <a:rPr sz="1600" spc="-10" dirty="0">
                <a:solidFill>
                  <a:srgbClr val="FFFFFF"/>
                </a:solidFill>
                <a:latin typeface="Arial"/>
                <a:cs typeface="Arial"/>
              </a:rPr>
              <a:t>arındırılmış, milyar </a:t>
            </a:r>
            <a:r>
              <a:rPr sz="1600" spc="-5" dirty="0">
                <a:solidFill>
                  <a:srgbClr val="FFFFFF"/>
                </a:solidFill>
                <a:latin typeface="Arial"/>
                <a:cs typeface="Arial"/>
              </a:rPr>
              <a:t>dolar ve </a:t>
            </a:r>
            <a:r>
              <a:rPr sz="1600" spc="-10" dirty="0">
                <a:solidFill>
                  <a:srgbClr val="FFFFFF"/>
                </a:solidFill>
                <a:latin typeface="Arial"/>
                <a:cs typeface="Arial"/>
              </a:rPr>
              <a:t>%)  </a:t>
            </a:r>
            <a:r>
              <a:rPr sz="1600" spc="-5" dirty="0">
                <a:solidFill>
                  <a:srgbClr val="FFFFFF"/>
                </a:solidFill>
                <a:latin typeface="Arial"/>
                <a:cs typeface="Arial"/>
              </a:rPr>
              <a:t>Ocak 2019 – Aralık</a:t>
            </a:r>
            <a:r>
              <a:rPr sz="1600" spc="-35" dirty="0">
                <a:solidFill>
                  <a:srgbClr val="FFFFFF"/>
                </a:solidFill>
                <a:latin typeface="Arial"/>
                <a:cs typeface="Arial"/>
              </a:rPr>
              <a:t> </a:t>
            </a:r>
            <a:r>
              <a:rPr sz="1600" spc="-10" dirty="0">
                <a:solidFill>
                  <a:srgbClr val="FFFFFF"/>
                </a:solidFill>
                <a:latin typeface="Arial"/>
                <a:cs typeface="Arial"/>
              </a:rPr>
              <a:t>2021</a:t>
            </a:r>
            <a:endParaRPr sz="1600">
              <a:solidFill>
                <a:prstClr val="black"/>
              </a:solidFill>
              <a:latin typeface="Arial"/>
              <a:cs typeface="Arial"/>
            </a:endParaRPr>
          </a:p>
        </p:txBody>
      </p:sp>
      <p:grpSp>
        <p:nvGrpSpPr>
          <p:cNvPr id="5" name="object 5"/>
          <p:cNvGrpSpPr/>
          <p:nvPr/>
        </p:nvGrpSpPr>
        <p:grpSpPr>
          <a:xfrm>
            <a:off x="995172" y="2670048"/>
            <a:ext cx="3345179" cy="2967355"/>
            <a:chOff x="995172" y="2670048"/>
            <a:chExt cx="3345179" cy="2967355"/>
          </a:xfrm>
        </p:grpSpPr>
        <p:sp>
          <p:nvSpPr>
            <p:cNvPr id="6" name="object 6"/>
            <p:cNvSpPr/>
            <p:nvPr/>
          </p:nvSpPr>
          <p:spPr>
            <a:xfrm>
              <a:off x="995172" y="2674620"/>
              <a:ext cx="3325495" cy="2958465"/>
            </a:xfrm>
            <a:custGeom>
              <a:avLst/>
              <a:gdLst/>
              <a:ahLst/>
              <a:cxnLst/>
              <a:rect l="l" t="t" r="r" b="b"/>
              <a:pathLst>
                <a:path w="3325495" h="2958465">
                  <a:moveTo>
                    <a:pt x="54864" y="2958083"/>
                  </a:moveTo>
                  <a:lnTo>
                    <a:pt x="54864" y="0"/>
                  </a:lnTo>
                </a:path>
                <a:path w="3325495" h="2958465">
                  <a:moveTo>
                    <a:pt x="0" y="2958083"/>
                  </a:moveTo>
                  <a:lnTo>
                    <a:pt x="54864" y="2958083"/>
                  </a:lnTo>
                </a:path>
                <a:path w="3325495" h="2958465">
                  <a:moveTo>
                    <a:pt x="0" y="2688335"/>
                  </a:moveTo>
                  <a:lnTo>
                    <a:pt x="54864" y="2688335"/>
                  </a:lnTo>
                </a:path>
                <a:path w="3325495" h="2958465">
                  <a:moveTo>
                    <a:pt x="0" y="2420111"/>
                  </a:moveTo>
                  <a:lnTo>
                    <a:pt x="54864" y="2420111"/>
                  </a:lnTo>
                </a:path>
                <a:path w="3325495" h="2958465">
                  <a:moveTo>
                    <a:pt x="0" y="2151887"/>
                  </a:moveTo>
                  <a:lnTo>
                    <a:pt x="54864" y="2151887"/>
                  </a:lnTo>
                </a:path>
                <a:path w="3325495" h="2958465">
                  <a:moveTo>
                    <a:pt x="0" y="1882139"/>
                  </a:moveTo>
                  <a:lnTo>
                    <a:pt x="54864" y="1882139"/>
                  </a:lnTo>
                </a:path>
                <a:path w="3325495" h="2958465">
                  <a:moveTo>
                    <a:pt x="0" y="1613915"/>
                  </a:moveTo>
                  <a:lnTo>
                    <a:pt x="54864" y="1613915"/>
                  </a:lnTo>
                </a:path>
                <a:path w="3325495" h="2958465">
                  <a:moveTo>
                    <a:pt x="0" y="1344167"/>
                  </a:moveTo>
                  <a:lnTo>
                    <a:pt x="54864" y="1344167"/>
                  </a:lnTo>
                </a:path>
                <a:path w="3325495" h="2958465">
                  <a:moveTo>
                    <a:pt x="0" y="1075943"/>
                  </a:moveTo>
                  <a:lnTo>
                    <a:pt x="54864" y="1075943"/>
                  </a:lnTo>
                </a:path>
                <a:path w="3325495" h="2958465">
                  <a:moveTo>
                    <a:pt x="0" y="806195"/>
                  </a:moveTo>
                  <a:lnTo>
                    <a:pt x="54864" y="806195"/>
                  </a:lnTo>
                </a:path>
                <a:path w="3325495" h="2958465">
                  <a:moveTo>
                    <a:pt x="0" y="537971"/>
                  </a:moveTo>
                  <a:lnTo>
                    <a:pt x="54864" y="537971"/>
                  </a:lnTo>
                </a:path>
                <a:path w="3325495" h="2958465">
                  <a:moveTo>
                    <a:pt x="0" y="269747"/>
                  </a:moveTo>
                  <a:lnTo>
                    <a:pt x="54864" y="269747"/>
                  </a:lnTo>
                </a:path>
                <a:path w="3325495" h="2958465">
                  <a:moveTo>
                    <a:pt x="0" y="0"/>
                  </a:moveTo>
                  <a:lnTo>
                    <a:pt x="54864" y="0"/>
                  </a:lnTo>
                </a:path>
                <a:path w="3325495" h="2958465">
                  <a:moveTo>
                    <a:pt x="54864" y="2958083"/>
                  </a:moveTo>
                  <a:lnTo>
                    <a:pt x="3325367" y="2958083"/>
                  </a:lnTo>
                </a:path>
              </a:pathLst>
            </a:custGeom>
            <a:ln w="9144">
              <a:solidFill>
                <a:srgbClr val="000000"/>
              </a:solidFill>
            </a:ln>
          </p:spPr>
          <p:txBody>
            <a:bodyPr wrap="square" lIns="0" tIns="0" rIns="0" bIns="0" rtlCol="0"/>
            <a:lstStyle/>
            <a:p>
              <a:endParaRPr>
                <a:solidFill>
                  <a:prstClr val="black"/>
                </a:solidFill>
              </a:endParaRPr>
            </a:p>
          </p:txBody>
        </p:sp>
        <p:sp>
          <p:nvSpPr>
            <p:cNvPr id="7" name="object 7"/>
            <p:cNvSpPr/>
            <p:nvPr/>
          </p:nvSpPr>
          <p:spPr>
            <a:xfrm>
              <a:off x="1049274" y="3620262"/>
              <a:ext cx="3272154" cy="1664335"/>
            </a:xfrm>
            <a:custGeom>
              <a:avLst/>
              <a:gdLst/>
              <a:ahLst/>
              <a:cxnLst/>
              <a:rect l="l" t="t" r="r" b="b"/>
              <a:pathLst>
                <a:path w="3272154" h="1664335">
                  <a:moveTo>
                    <a:pt x="0" y="824483"/>
                  </a:moveTo>
                  <a:lnTo>
                    <a:pt x="92963" y="806195"/>
                  </a:lnTo>
                  <a:lnTo>
                    <a:pt x="187451" y="704088"/>
                  </a:lnTo>
                  <a:lnTo>
                    <a:pt x="280416" y="826007"/>
                  </a:lnTo>
                  <a:lnTo>
                    <a:pt x="373379" y="690371"/>
                  </a:lnTo>
                  <a:lnTo>
                    <a:pt x="467867" y="966215"/>
                  </a:lnTo>
                  <a:lnTo>
                    <a:pt x="560832" y="815339"/>
                  </a:lnTo>
                  <a:lnTo>
                    <a:pt x="653795" y="755904"/>
                  </a:lnTo>
                  <a:lnTo>
                    <a:pt x="748283" y="797051"/>
                  </a:lnTo>
                  <a:lnTo>
                    <a:pt x="841248" y="807719"/>
                  </a:lnTo>
                  <a:lnTo>
                    <a:pt x="934212" y="734568"/>
                  </a:lnTo>
                  <a:lnTo>
                    <a:pt x="1028700" y="797051"/>
                  </a:lnTo>
                  <a:lnTo>
                    <a:pt x="1121664" y="711707"/>
                  </a:lnTo>
                  <a:lnTo>
                    <a:pt x="1214627" y="777239"/>
                  </a:lnTo>
                  <a:lnTo>
                    <a:pt x="1309115" y="1141476"/>
                  </a:lnTo>
                  <a:lnTo>
                    <a:pt x="1402080" y="1664208"/>
                  </a:lnTo>
                  <a:lnTo>
                    <a:pt x="1495044" y="1299971"/>
                  </a:lnTo>
                  <a:lnTo>
                    <a:pt x="1589532" y="1104900"/>
                  </a:lnTo>
                  <a:lnTo>
                    <a:pt x="1682495" y="862583"/>
                  </a:lnTo>
                  <a:lnTo>
                    <a:pt x="1775459" y="923544"/>
                  </a:lnTo>
                  <a:lnTo>
                    <a:pt x="1869948" y="794004"/>
                  </a:lnTo>
                  <a:lnTo>
                    <a:pt x="1962912" y="650748"/>
                  </a:lnTo>
                  <a:lnTo>
                    <a:pt x="2057400" y="725424"/>
                  </a:lnTo>
                  <a:lnTo>
                    <a:pt x="2150364" y="571500"/>
                  </a:lnTo>
                  <a:lnTo>
                    <a:pt x="2243328" y="521207"/>
                  </a:lnTo>
                  <a:lnTo>
                    <a:pt x="2337816" y="568451"/>
                  </a:lnTo>
                  <a:lnTo>
                    <a:pt x="2430779" y="472439"/>
                  </a:lnTo>
                  <a:lnTo>
                    <a:pt x="2523743" y="381000"/>
                  </a:lnTo>
                  <a:lnTo>
                    <a:pt x="2618231" y="330707"/>
                  </a:lnTo>
                  <a:lnTo>
                    <a:pt x="2711196" y="292607"/>
                  </a:lnTo>
                  <a:lnTo>
                    <a:pt x="2804160" y="312419"/>
                  </a:lnTo>
                  <a:lnTo>
                    <a:pt x="2898648" y="192024"/>
                  </a:lnTo>
                  <a:lnTo>
                    <a:pt x="2991612" y="188975"/>
                  </a:lnTo>
                  <a:lnTo>
                    <a:pt x="3084576" y="135636"/>
                  </a:lnTo>
                  <a:lnTo>
                    <a:pt x="3179064" y="105156"/>
                  </a:lnTo>
                  <a:lnTo>
                    <a:pt x="3272028" y="0"/>
                  </a:lnTo>
                </a:path>
              </a:pathLst>
            </a:custGeom>
            <a:ln w="38100">
              <a:solidFill>
                <a:srgbClr val="A30000"/>
              </a:solidFill>
            </a:ln>
          </p:spPr>
          <p:txBody>
            <a:bodyPr wrap="square" lIns="0" tIns="0" rIns="0" bIns="0" rtlCol="0"/>
            <a:lstStyle/>
            <a:p>
              <a:endParaRPr>
                <a:solidFill>
                  <a:prstClr val="black"/>
                </a:solidFill>
              </a:endParaRPr>
            </a:p>
          </p:txBody>
        </p:sp>
        <p:sp>
          <p:nvSpPr>
            <p:cNvPr id="8" name="object 8"/>
            <p:cNvSpPr/>
            <p:nvPr/>
          </p:nvSpPr>
          <p:spPr>
            <a:xfrm>
              <a:off x="1049274" y="2786634"/>
              <a:ext cx="3272154" cy="1914525"/>
            </a:xfrm>
            <a:custGeom>
              <a:avLst/>
              <a:gdLst/>
              <a:ahLst/>
              <a:cxnLst/>
              <a:rect l="l" t="t" r="r" b="b"/>
              <a:pathLst>
                <a:path w="3272154" h="1914525">
                  <a:moveTo>
                    <a:pt x="0" y="1347215"/>
                  </a:moveTo>
                  <a:lnTo>
                    <a:pt x="92963" y="1347215"/>
                  </a:lnTo>
                  <a:lnTo>
                    <a:pt x="187451" y="1267967"/>
                  </a:lnTo>
                  <a:lnTo>
                    <a:pt x="280416" y="1321308"/>
                  </a:lnTo>
                  <a:lnTo>
                    <a:pt x="373379" y="1392935"/>
                  </a:lnTo>
                  <a:lnTo>
                    <a:pt x="467867" y="1344167"/>
                  </a:lnTo>
                  <a:lnTo>
                    <a:pt x="560832" y="1287779"/>
                  </a:lnTo>
                  <a:lnTo>
                    <a:pt x="653795" y="1260347"/>
                  </a:lnTo>
                  <a:lnTo>
                    <a:pt x="748283" y="1382267"/>
                  </a:lnTo>
                  <a:lnTo>
                    <a:pt x="841248" y="1278635"/>
                  </a:lnTo>
                  <a:lnTo>
                    <a:pt x="934212" y="1205483"/>
                  </a:lnTo>
                  <a:lnTo>
                    <a:pt x="1028700" y="1100327"/>
                  </a:lnTo>
                  <a:lnTo>
                    <a:pt x="1121664" y="940307"/>
                  </a:lnTo>
                  <a:lnTo>
                    <a:pt x="1214627" y="1138427"/>
                  </a:lnTo>
                  <a:lnTo>
                    <a:pt x="1309115" y="1261871"/>
                  </a:lnTo>
                  <a:lnTo>
                    <a:pt x="1402080" y="1914143"/>
                  </a:lnTo>
                  <a:lnTo>
                    <a:pt x="1495044" y="1740408"/>
                  </a:lnTo>
                  <a:lnTo>
                    <a:pt x="1589532" y="1574291"/>
                  </a:lnTo>
                  <a:lnTo>
                    <a:pt x="1682495" y="1359408"/>
                  </a:lnTo>
                  <a:lnTo>
                    <a:pt x="1775459" y="929639"/>
                  </a:lnTo>
                  <a:lnTo>
                    <a:pt x="1869948" y="926591"/>
                  </a:lnTo>
                  <a:lnTo>
                    <a:pt x="1962912" y="990599"/>
                  </a:lnTo>
                  <a:lnTo>
                    <a:pt x="2057400" y="816863"/>
                  </a:lnTo>
                  <a:lnTo>
                    <a:pt x="2150364" y="870203"/>
                  </a:lnTo>
                  <a:lnTo>
                    <a:pt x="2243328" y="932688"/>
                  </a:lnTo>
                  <a:lnTo>
                    <a:pt x="2337816" y="890015"/>
                  </a:lnTo>
                  <a:lnTo>
                    <a:pt x="2430779" y="740663"/>
                  </a:lnTo>
                  <a:lnTo>
                    <a:pt x="2523743" y="845819"/>
                  </a:lnTo>
                  <a:lnTo>
                    <a:pt x="2618231" y="774191"/>
                  </a:lnTo>
                  <a:lnTo>
                    <a:pt x="2711196" y="762000"/>
                  </a:lnTo>
                  <a:lnTo>
                    <a:pt x="2804160" y="615695"/>
                  </a:lnTo>
                  <a:lnTo>
                    <a:pt x="2898648" y="487679"/>
                  </a:lnTo>
                  <a:lnTo>
                    <a:pt x="2991612" y="589788"/>
                  </a:lnTo>
                  <a:lnTo>
                    <a:pt x="3084576" y="537971"/>
                  </a:lnTo>
                  <a:lnTo>
                    <a:pt x="3179064" y="128015"/>
                  </a:lnTo>
                  <a:lnTo>
                    <a:pt x="3272028" y="0"/>
                  </a:lnTo>
                </a:path>
              </a:pathLst>
            </a:custGeom>
            <a:ln w="38100">
              <a:solidFill>
                <a:srgbClr val="001F5F"/>
              </a:solidFill>
            </a:ln>
          </p:spPr>
          <p:txBody>
            <a:bodyPr wrap="square" lIns="0" tIns="0" rIns="0" bIns="0" rtlCol="0"/>
            <a:lstStyle/>
            <a:p>
              <a:endParaRPr>
                <a:solidFill>
                  <a:prstClr val="black"/>
                </a:solidFill>
              </a:endParaRPr>
            </a:p>
          </p:txBody>
        </p:sp>
      </p:grpSp>
      <p:sp>
        <p:nvSpPr>
          <p:cNvPr id="9" name="object 9"/>
          <p:cNvSpPr txBox="1"/>
          <p:nvPr/>
        </p:nvSpPr>
        <p:spPr>
          <a:xfrm>
            <a:off x="685901" y="2487032"/>
            <a:ext cx="224154" cy="3252470"/>
          </a:xfrm>
          <a:prstGeom prst="rect">
            <a:avLst/>
          </a:prstGeom>
        </p:spPr>
        <p:txBody>
          <a:bodyPr vert="horz" wrap="square" lIns="0" tIns="67310" rIns="0" bIns="0" rtlCol="0">
            <a:spAutoFit/>
          </a:bodyPr>
          <a:lstStyle/>
          <a:p>
            <a:pPr marL="12700">
              <a:spcBef>
                <a:spcPts val="530"/>
              </a:spcBef>
            </a:pPr>
            <a:r>
              <a:rPr sz="1400" dirty="0">
                <a:solidFill>
                  <a:prstClr val="black"/>
                </a:solidFill>
                <a:latin typeface="Arial"/>
                <a:cs typeface="Arial"/>
              </a:rPr>
              <a:t>28</a:t>
            </a:r>
            <a:endParaRPr sz="1400">
              <a:solidFill>
                <a:prstClr val="black"/>
              </a:solidFill>
              <a:latin typeface="Arial"/>
              <a:cs typeface="Arial"/>
            </a:endParaRPr>
          </a:p>
          <a:p>
            <a:pPr marL="12700">
              <a:spcBef>
                <a:spcPts val="440"/>
              </a:spcBef>
            </a:pPr>
            <a:r>
              <a:rPr sz="1400" dirty="0">
                <a:solidFill>
                  <a:prstClr val="black"/>
                </a:solidFill>
                <a:latin typeface="Arial"/>
                <a:cs typeface="Arial"/>
              </a:rPr>
              <a:t>26</a:t>
            </a:r>
            <a:endParaRPr sz="1400">
              <a:solidFill>
                <a:prstClr val="black"/>
              </a:solidFill>
              <a:latin typeface="Arial"/>
              <a:cs typeface="Arial"/>
            </a:endParaRPr>
          </a:p>
          <a:p>
            <a:pPr marL="12700">
              <a:spcBef>
                <a:spcPts val="439"/>
              </a:spcBef>
            </a:pPr>
            <a:r>
              <a:rPr sz="1400" dirty="0">
                <a:solidFill>
                  <a:prstClr val="black"/>
                </a:solidFill>
                <a:latin typeface="Arial"/>
                <a:cs typeface="Arial"/>
              </a:rPr>
              <a:t>24</a:t>
            </a:r>
            <a:endParaRPr sz="1400">
              <a:solidFill>
                <a:prstClr val="black"/>
              </a:solidFill>
              <a:latin typeface="Arial"/>
              <a:cs typeface="Arial"/>
            </a:endParaRPr>
          </a:p>
          <a:p>
            <a:pPr marL="12700">
              <a:spcBef>
                <a:spcPts val="434"/>
              </a:spcBef>
            </a:pPr>
            <a:r>
              <a:rPr sz="1400" dirty="0">
                <a:solidFill>
                  <a:prstClr val="black"/>
                </a:solidFill>
                <a:latin typeface="Arial"/>
                <a:cs typeface="Arial"/>
              </a:rPr>
              <a:t>22</a:t>
            </a:r>
            <a:endParaRPr sz="1400">
              <a:solidFill>
                <a:prstClr val="black"/>
              </a:solidFill>
              <a:latin typeface="Arial"/>
              <a:cs typeface="Arial"/>
            </a:endParaRPr>
          </a:p>
          <a:p>
            <a:pPr marL="12700">
              <a:spcBef>
                <a:spcPts val="434"/>
              </a:spcBef>
            </a:pPr>
            <a:r>
              <a:rPr sz="1400" dirty="0">
                <a:solidFill>
                  <a:prstClr val="black"/>
                </a:solidFill>
                <a:latin typeface="Arial"/>
                <a:cs typeface="Arial"/>
              </a:rPr>
              <a:t>20</a:t>
            </a:r>
            <a:endParaRPr sz="1400">
              <a:solidFill>
                <a:prstClr val="black"/>
              </a:solidFill>
              <a:latin typeface="Arial"/>
              <a:cs typeface="Arial"/>
            </a:endParaRPr>
          </a:p>
          <a:p>
            <a:pPr marL="12700">
              <a:spcBef>
                <a:spcPts val="440"/>
              </a:spcBef>
            </a:pPr>
            <a:r>
              <a:rPr sz="1400" dirty="0">
                <a:solidFill>
                  <a:prstClr val="black"/>
                </a:solidFill>
                <a:latin typeface="Arial"/>
                <a:cs typeface="Arial"/>
              </a:rPr>
              <a:t>18</a:t>
            </a:r>
            <a:endParaRPr sz="1400">
              <a:solidFill>
                <a:prstClr val="black"/>
              </a:solidFill>
              <a:latin typeface="Arial"/>
              <a:cs typeface="Arial"/>
            </a:endParaRPr>
          </a:p>
          <a:p>
            <a:pPr marL="12700">
              <a:spcBef>
                <a:spcPts val="439"/>
              </a:spcBef>
            </a:pPr>
            <a:r>
              <a:rPr sz="1400" dirty="0">
                <a:solidFill>
                  <a:prstClr val="black"/>
                </a:solidFill>
                <a:latin typeface="Arial"/>
                <a:cs typeface="Arial"/>
              </a:rPr>
              <a:t>16</a:t>
            </a:r>
            <a:endParaRPr sz="1400">
              <a:solidFill>
                <a:prstClr val="black"/>
              </a:solidFill>
              <a:latin typeface="Arial"/>
              <a:cs typeface="Arial"/>
            </a:endParaRPr>
          </a:p>
          <a:p>
            <a:pPr marL="12700">
              <a:spcBef>
                <a:spcPts val="434"/>
              </a:spcBef>
            </a:pPr>
            <a:r>
              <a:rPr sz="1400" dirty="0">
                <a:solidFill>
                  <a:prstClr val="black"/>
                </a:solidFill>
                <a:latin typeface="Arial"/>
                <a:cs typeface="Arial"/>
              </a:rPr>
              <a:t>14</a:t>
            </a:r>
            <a:endParaRPr sz="1400">
              <a:solidFill>
                <a:prstClr val="black"/>
              </a:solidFill>
              <a:latin typeface="Arial"/>
              <a:cs typeface="Arial"/>
            </a:endParaRPr>
          </a:p>
          <a:p>
            <a:pPr marL="12700">
              <a:spcBef>
                <a:spcPts val="440"/>
              </a:spcBef>
            </a:pPr>
            <a:r>
              <a:rPr sz="1400" dirty="0">
                <a:solidFill>
                  <a:prstClr val="black"/>
                </a:solidFill>
                <a:latin typeface="Arial"/>
                <a:cs typeface="Arial"/>
              </a:rPr>
              <a:t>12</a:t>
            </a:r>
            <a:endParaRPr sz="1400">
              <a:solidFill>
                <a:prstClr val="black"/>
              </a:solidFill>
              <a:latin typeface="Arial"/>
              <a:cs typeface="Arial"/>
            </a:endParaRPr>
          </a:p>
          <a:p>
            <a:pPr marL="12700">
              <a:spcBef>
                <a:spcPts val="434"/>
              </a:spcBef>
            </a:pPr>
            <a:r>
              <a:rPr sz="1400" dirty="0">
                <a:solidFill>
                  <a:prstClr val="black"/>
                </a:solidFill>
                <a:latin typeface="Arial"/>
                <a:cs typeface="Arial"/>
              </a:rPr>
              <a:t>10</a:t>
            </a:r>
            <a:endParaRPr sz="1400">
              <a:solidFill>
                <a:prstClr val="black"/>
              </a:solidFill>
              <a:latin typeface="Arial"/>
              <a:cs typeface="Arial"/>
            </a:endParaRPr>
          </a:p>
          <a:p>
            <a:pPr marL="111125">
              <a:spcBef>
                <a:spcPts val="434"/>
              </a:spcBef>
            </a:pPr>
            <a:r>
              <a:rPr sz="1400" dirty="0">
                <a:solidFill>
                  <a:prstClr val="black"/>
                </a:solidFill>
                <a:latin typeface="Arial"/>
                <a:cs typeface="Arial"/>
              </a:rPr>
              <a:t>8</a:t>
            </a:r>
            <a:endParaRPr sz="1400">
              <a:solidFill>
                <a:prstClr val="black"/>
              </a:solidFill>
              <a:latin typeface="Arial"/>
              <a:cs typeface="Arial"/>
            </a:endParaRPr>
          </a:p>
          <a:p>
            <a:pPr marL="111125">
              <a:spcBef>
                <a:spcPts val="440"/>
              </a:spcBef>
            </a:pPr>
            <a:r>
              <a:rPr sz="1400" dirty="0">
                <a:solidFill>
                  <a:prstClr val="black"/>
                </a:solidFill>
                <a:latin typeface="Arial"/>
                <a:cs typeface="Arial"/>
              </a:rPr>
              <a:t>6</a:t>
            </a:r>
            <a:endParaRPr sz="1400">
              <a:solidFill>
                <a:prstClr val="black"/>
              </a:solidFill>
              <a:latin typeface="Arial"/>
              <a:cs typeface="Arial"/>
            </a:endParaRPr>
          </a:p>
        </p:txBody>
      </p:sp>
      <p:sp>
        <p:nvSpPr>
          <p:cNvPr id="10" name="object 10"/>
          <p:cNvSpPr txBox="1"/>
          <p:nvPr/>
        </p:nvSpPr>
        <p:spPr>
          <a:xfrm>
            <a:off x="969460" y="5664201"/>
            <a:ext cx="3345815" cy="488950"/>
          </a:xfrm>
          <a:prstGeom prst="rect">
            <a:avLst/>
          </a:prstGeom>
        </p:spPr>
        <p:txBody>
          <a:bodyPr vert="vert270" wrap="square" lIns="0" tIns="0" rIns="0" bIns="0" rtlCol="0">
            <a:spAutoFit/>
          </a:bodyPr>
          <a:lstStyle/>
          <a:p>
            <a:pPr marL="12700"/>
            <a:r>
              <a:rPr sz="1000" spc="-10" dirty="0">
                <a:solidFill>
                  <a:prstClr val="black"/>
                </a:solidFill>
                <a:latin typeface="Arial"/>
                <a:cs typeface="Arial"/>
              </a:rPr>
              <a:t>2019-01</a:t>
            </a:r>
            <a:endParaRPr sz="1000">
              <a:solidFill>
                <a:prstClr val="black"/>
              </a:solidFill>
              <a:latin typeface="Arial"/>
              <a:cs typeface="Arial"/>
            </a:endParaRPr>
          </a:p>
          <a:p>
            <a:pPr marL="12700">
              <a:spcBef>
                <a:spcPts val="275"/>
              </a:spcBef>
            </a:pPr>
            <a:r>
              <a:rPr sz="1000" spc="-10" dirty="0">
                <a:solidFill>
                  <a:prstClr val="black"/>
                </a:solidFill>
                <a:latin typeface="Arial"/>
                <a:cs typeface="Arial"/>
              </a:rPr>
              <a:t>2019-03</a:t>
            </a:r>
            <a:endParaRPr sz="1000">
              <a:solidFill>
                <a:prstClr val="black"/>
              </a:solidFill>
              <a:latin typeface="Arial"/>
              <a:cs typeface="Arial"/>
            </a:endParaRPr>
          </a:p>
          <a:p>
            <a:pPr marL="12700">
              <a:spcBef>
                <a:spcPts val="275"/>
              </a:spcBef>
            </a:pPr>
            <a:r>
              <a:rPr sz="1000" spc="-10" dirty="0">
                <a:solidFill>
                  <a:prstClr val="black"/>
                </a:solidFill>
                <a:latin typeface="Arial"/>
                <a:cs typeface="Arial"/>
              </a:rPr>
              <a:t>2019-05</a:t>
            </a:r>
            <a:endParaRPr sz="1000">
              <a:solidFill>
                <a:prstClr val="black"/>
              </a:solidFill>
              <a:latin typeface="Arial"/>
              <a:cs typeface="Arial"/>
            </a:endParaRPr>
          </a:p>
          <a:p>
            <a:pPr marL="12700">
              <a:spcBef>
                <a:spcPts val="265"/>
              </a:spcBef>
            </a:pPr>
            <a:r>
              <a:rPr sz="1000" spc="-10" dirty="0">
                <a:solidFill>
                  <a:prstClr val="black"/>
                </a:solidFill>
                <a:latin typeface="Arial"/>
                <a:cs typeface="Arial"/>
              </a:rPr>
              <a:t>2019-07</a:t>
            </a:r>
            <a:endParaRPr sz="1000">
              <a:solidFill>
                <a:prstClr val="black"/>
              </a:solidFill>
              <a:latin typeface="Arial"/>
              <a:cs typeface="Arial"/>
            </a:endParaRPr>
          </a:p>
          <a:p>
            <a:pPr marL="12700">
              <a:spcBef>
                <a:spcPts val="275"/>
              </a:spcBef>
            </a:pPr>
            <a:r>
              <a:rPr sz="1000" spc="-10" dirty="0">
                <a:solidFill>
                  <a:prstClr val="black"/>
                </a:solidFill>
                <a:latin typeface="Arial"/>
                <a:cs typeface="Arial"/>
              </a:rPr>
              <a:t>2019-09</a:t>
            </a:r>
            <a:endParaRPr sz="1000">
              <a:solidFill>
                <a:prstClr val="black"/>
              </a:solidFill>
              <a:latin typeface="Arial"/>
              <a:cs typeface="Arial"/>
            </a:endParaRPr>
          </a:p>
          <a:p>
            <a:pPr marL="12700">
              <a:spcBef>
                <a:spcPts val="275"/>
              </a:spcBef>
            </a:pPr>
            <a:r>
              <a:rPr sz="1000" spc="-10" dirty="0">
                <a:solidFill>
                  <a:prstClr val="black"/>
                </a:solidFill>
                <a:latin typeface="Arial"/>
                <a:cs typeface="Arial"/>
              </a:rPr>
              <a:t>2019-11</a:t>
            </a:r>
            <a:endParaRPr sz="1000">
              <a:solidFill>
                <a:prstClr val="black"/>
              </a:solidFill>
              <a:latin typeface="Arial"/>
              <a:cs typeface="Arial"/>
            </a:endParaRPr>
          </a:p>
          <a:p>
            <a:pPr marL="12700">
              <a:spcBef>
                <a:spcPts val="275"/>
              </a:spcBef>
            </a:pPr>
            <a:r>
              <a:rPr sz="1000" spc="-10" dirty="0">
                <a:solidFill>
                  <a:prstClr val="black"/>
                </a:solidFill>
                <a:latin typeface="Arial"/>
                <a:cs typeface="Arial"/>
              </a:rPr>
              <a:t>2020-01</a:t>
            </a:r>
            <a:endParaRPr sz="1000">
              <a:solidFill>
                <a:prstClr val="black"/>
              </a:solidFill>
              <a:latin typeface="Arial"/>
              <a:cs typeface="Arial"/>
            </a:endParaRPr>
          </a:p>
          <a:p>
            <a:pPr marL="12700">
              <a:spcBef>
                <a:spcPts val="265"/>
              </a:spcBef>
            </a:pPr>
            <a:r>
              <a:rPr sz="1000" spc="-10" dirty="0">
                <a:solidFill>
                  <a:prstClr val="black"/>
                </a:solidFill>
                <a:latin typeface="Arial"/>
                <a:cs typeface="Arial"/>
              </a:rPr>
              <a:t>2020-03</a:t>
            </a:r>
            <a:endParaRPr sz="1000">
              <a:solidFill>
                <a:prstClr val="black"/>
              </a:solidFill>
              <a:latin typeface="Arial"/>
              <a:cs typeface="Arial"/>
            </a:endParaRPr>
          </a:p>
          <a:p>
            <a:pPr marL="12700">
              <a:spcBef>
                <a:spcPts val="270"/>
              </a:spcBef>
            </a:pPr>
            <a:r>
              <a:rPr sz="1000" spc="-10" dirty="0">
                <a:solidFill>
                  <a:prstClr val="black"/>
                </a:solidFill>
                <a:latin typeface="Arial"/>
                <a:cs typeface="Arial"/>
              </a:rPr>
              <a:t>2020-05</a:t>
            </a:r>
            <a:endParaRPr sz="1000">
              <a:solidFill>
                <a:prstClr val="black"/>
              </a:solidFill>
              <a:latin typeface="Arial"/>
              <a:cs typeface="Arial"/>
            </a:endParaRPr>
          </a:p>
          <a:p>
            <a:pPr marL="12700">
              <a:spcBef>
                <a:spcPts val="280"/>
              </a:spcBef>
            </a:pPr>
            <a:r>
              <a:rPr sz="1000" spc="-10" dirty="0">
                <a:solidFill>
                  <a:prstClr val="black"/>
                </a:solidFill>
                <a:latin typeface="Arial"/>
                <a:cs typeface="Arial"/>
              </a:rPr>
              <a:t>2020-07</a:t>
            </a:r>
            <a:endParaRPr sz="1000">
              <a:solidFill>
                <a:prstClr val="black"/>
              </a:solidFill>
              <a:latin typeface="Arial"/>
              <a:cs typeface="Arial"/>
            </a:endParaRPr>
          </a:p>
          <a:p>
            <a:pPr marL="12700">
              <a:spcBef>
                <a:spcPts val="275"/>
              </a:spcBef>
            </a:pPr>
            <a:r>
              <a:rPr sz="1000" spc="-10" dirty="0">
                <a:solidFill>
                  <a:prstClr val="black"/>
                </a:solidFill>
                <a:latin typeface="Arial"/>
                <a:cs typeface="Arial"/>
              </a:rPr>
              <a:t>2020-09</a:t>
            </a:r>
            <a:endParaRPr sz="1000">
              <a:solidFill>
                <a:prstClr val="black"/>
              </a:solidFill>
              <a:latin typeface="Arial"/>
              <a:cs typeface="Arial"/>
            </a:endParaRPr>
          </a:p>
          <a:p>
            <a:pPr marL="12700">
              <a:spcBef>
                <a:spcPts val="260"/>
              </a:spcBef>
            </a:pPr>
            <a:r>
              <a:rPr sz="1000" spc="-10" dirty="0">
                <a:solidFill>
                  <a:prstClr val="black"/>
                </a:solidFill>
                <a:latin typeface="Arial"/>
                <a:cs typeface="Arial"/>
              </a:rPr>
              <a:t>2020-11</a:t>
            </a:r>
            <a:endParaRPr sz="1000">
              <a:solidFill>
                <a:prstClr val="black"/>
              </a:solidFill>
              <a:latin typeface="Arial"/>
              <a:cs typeface="Arial"/>
            </a:endParaRPr>
          </a:p>
          <a:p>
            <a:pPr marL="12700">
              <a:spcBef>
                <a:spcPts val="275"/>
              </a:spcBef>
            </a:pPr>
            <a:r>
              <a:rPr sz="1000" spc="-10" dirty="0">
                <a:solidFill>
                  <a:prstClr val="black"/>
                </a:solidFill>
                <a:latin typeface="Arial"/>
                <a:cs typeface="Arial"/>
              </a:rPr>
              <a:t>2021-01</a:t>
            </a:r>
            <a:endParaRPr sz="1000">
              <a:solidFill>
                <a:prstClr val="black"/>
              </a:solidFill>
              <a:latin typeface="Arial"/>
              <a:cs typeface="Arial"/>
            </a:endParaRPr>
          </a:p>
          <a:p>
            <a:pPr marL="12700">
              <a:spcBef>
                <a:spcPts val="280"/>
              </a:spcBef>
            </a:pPr>
            <a:r>
              <a:rPr sz="1000" spc="-10" dirty="0">
                <a:solidFill>
                  <a:prstClr val="black"/>
                </a:solidFill>
                <a:latin typeface="Arial"/>
                <a:cs typeface="Arial"/>
              </a:rPr>
              <a:t>2021-03</a:t>
            </a:r>
            <a:endParaRPr sz="1000">
              <a:solidFill>
                <a:prstClr val="black"/>
              </a:solidFill>
              <a:latin typeface="Arial"/>
              <a:cs typeface="Arial"/>
            </a:endParaRPr>
          </a:p>
          <a:p>
            <a:pPr marL="12700">
              <a:spcBef>
                <a:spcPts val="270"/>
              </a:spcBef>
            </a:pPr>
            <a:r>
              <a:rPr sz="1000" spc="-10" dirty="0">
                <a:solidFill>
                  <a:prstClr val="black"/>
                </a:solidFill>
                <a:latin typeface="Arial"/>
                <a:cs typeface="Arial"/>
              </a:rPr>
              <a:t>2021-05</a:t>
            </a:r>
            <a:endParaRPr sz="1000">
              <a:solidFill>
                <a:prstClr val="black"/>
              </a:solidFill>
              <a:latin typeface="Arial"/>
              <a:cs typeface="Arial"/>
            </a:endParaRPr>
          </a:p>
          <a:p>
            <a:pPr marL="12700">
              <a:spcBef>
                <a:spcPts val="275"/>
              </a:spcBef>
            </a:pPr>
            <a:r>
              <a:rPr sz="1000" spc="-10" dirty="0">
                <a:solidFill>
                  <a:prstClr val="black"/>
                </a:solidFill>
                <a:latin typeface="Arial"/>
                <a:cs typeface="Arial"/>
              </a:rPr>
              <a:t>2021-07</a:t>
            </a:r>
            <a:endParaRPr sz="1000">
              <a:solidFill>
                <a:prstClr val="black"/>
              </a:solidFill>
              <a:latin typeface="Arial"/>
              <a:cs typeface="Arial"/>
            </a:endParaRPr>
          </a:p>
          <a:p>
            <a:pPr marL="12700">
              <a:spcBef>
                <a:spcPts val="265"/>
              </a:spcBef>
            </a:pPr>
            <a:r>
              <a:rPr sz="1000" spc="-10" dirty="0">
                <a:solidFill>
                  <a:prstClr val="black"/>
                </a:solidFill>
                <a:latin typeface="Arial"/>
                <a:cs typeface="Arial"/>
              </a:rPr>
              <a:t>2021-09</a:t>
            </a:r>
            <a:endParaRPr sz="1000">
              <a:solidFill>
                <a:prstClr val="black"/>
              </a:solidFill>
              <a:latin typeface="Arial"/>
              <a:cs typeface="Arial"/>
            </a:endParaRPr>
          </a:p>
          <a:p>
            <a:pPr marL="12700">
              <a:spcBef>
                <a:spcPts val="275"/>
              </a:spcBef>
            </a:pPr>
            <a:r>
              <a:rPr sz="1000" spc="-10" dirty="0">
                <a:solidFill>
                  <a:prstClr val="black"/>
                </a:solidFill>
                <a:latin typeface="Arial"/>
                <a:cs typeface="Arial"/>
              </a:rPr>
              <a:t>2021-11</a:t>
            </a:r>
            <a:endParaRPr sz="1000">
              <a:solidFill>
                <a:prstClr val="black"/>
              </a:solidFill>
              <a:latin typeface="Arial"/>
              <a:cs typeface="Arial"/>
            </a:endParaRPr>
          </a:p>
        </p:txBody>
      </p:sp>
      <p:sp>
        <p:nvSpPr>
          <p:cNvPr id="11" name="object 11"/>
          <p:cNvSpPr/>
          <p:nvPr/>
        </p:nvSpPr>
        <p:spPr>
          <a:xfrm>
            <a:off x="1140713" y="6396990"/>
            <a:ext cx="212725" cy="0"/>
          </a:xfrm>
          <a:custGeom>
            <a:avLst/>
            <a:gdLst/>
            <a:ahLst/>
            <a:cxnLst/>
            <a:rect l="l" t="t" r="r" b="b"/>
            <a:pathLst>
              <a:path w="212725">
                <a:moveTo>
                  <a:pt x="0" y="0"/>
                </a:moveTo>
                <a:lnTo>
                  <a:pt x="212725" y="0"/>
                </a:lnTo>
              </a:path>
            </a:pathLst>
          </a:custGeom>
          <a:ln w="38100">
            <a:solidFill>
              <a:srgbClr val="A30000"/>
            </a:solidFill>
          </a:ln>
        </p:spPr>
        <p:txBody>
          <a:bodyPr wrap="square" lIns="0" tIns="0" rIns="0" bIns="0" rtlCol="0"/>
          <a:lstStyle/>
          <a:p>
            <a:endParaRPr>
              <a:solidFill>
                <a:prstClr val="black"/>
              </a:solidFill>
            </a:endParaRPr>
          </a:p>
        </p:txBody>
      </p:sp>
      <p:sp>
        <p:nvSpPr>
          <p:cNvPr id="12" name="object 12"/>
          <p:cNvSpPr/>
          <p:nvPr/>
        </p:nvSpPr>
        <p:spPr>
          <a:xfrm>
            <a:off x="2085594" y="6396990"/>
            <a:ext cx="212725" cy="0"/>
          </a:xfrm>
          <a:custGeom>
            <a:avLst/>
            <a:gdLst/>
            <a:ahLst/>
            <a:cxnLst/>
            <a:rect l="l" t="t" r="r" b="b"/>
            <a:pathLst>
              <a:path w="212725">
                <a:moveTo>
                  <a:pt x="0" y="0"/>
                </a:moveTo>
                <a:lnTo>
                  <a:pt x="212725" y="0"/>
                </a:lnTo>
              </a:path>
            </a:pathLst>
          </a:custGeom>
          <a:ln w="38100">
            <a:solidFill>
              <a:srgbClr val="001F5F"/>
            </a:solidFill>
          </a:ln>
        </p:spPr>
        <p:txBody>
          <a:bodyPr wrap="square" lIns="0" tIns="0" rIns="0" bIns="0" rtlCol="0"/>
          <a:lstStyle/>
          <a:p>
            <a:endParaRPr>
              <a:solidFill>
                <a:prstClr val="black"/>
              </a:solidFill>
            </a:endParaRPr>
          </a:p>
        </p:txBody>
      </p:sp>
      <p:sp>
        <p:nvSpPr>
          <p:cNvPr id="13" name="object 13"/>
          <p:cNvSpPr txBox="1"/>
          <p:nvPr/>
        </p:nvSpPr>
        <p:spPr>
          <a:xfrm>
            <a:off x="44602" y="6279896"/>
            <a:ext cx="2822575" cy="542925"/>
          </a:xfrm>
          <a:prstGeom prst="rect">
            <a:avLst/>
          </a:prstGeom>
        </p:spPr>
        <p:txBody>
          <a:bodyPr vert="horz" wrap="square" lIns="0" tIns="12700" rIns="0" bIns="0" rtlCol="0">
            <a:spAutoFit/>
          </a:bodyPr>
          <a:lstStyle/>
          <a:p>
            <a:pPr marL="1377315">
              <a:spcBef>
                <a:spcPts val="100"/>
              </a:spcBef>
              <a:tabLst>
                <a:tab pos="2322195" algn="l"/>
              </a:tabLst>
            </a:pPr>
            <a:r>
              <a:rPr sz="1400" dirty="0">
                <a:solidFill>
                  <a:prstClr val="black"/>
                </a:solidFill>
                <a:latin typeface="Arial"/>
                <a:cs typeface="Arial"/>
              </a:rPr>
              <a:t>İhracat	</a:t>
            </a:r>
            <a:r>
              <a:rPr sz="1400" spc="-5" dirty="0">
                <a:solidFill>
                  <a:prstClr val="black"/>
                </a:solidFill>
                <a:latin typeface="Arial"/>
                <a:cs typeface="Arial"/>
              </a:rPr>
              <a:t>İthalat</a:t>
            </a:r>
            <a:endParaRPr sz="1400">
              <a:solidFill>
                <a:prstClr val="black"/>
              </a:solidFill>
              <a:latin typeface="Arial"/>
              <a:cs typeface="Arial"/>
            </a:endParaRPr>
          </a:p>
          <a:p>
            <a:pPr marL="12700">
              <a:spcBef>
                <a:spcPts val="95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20" dirty="0">
                <a:solidFill>
                  <a:prstClr val="black"/>
                </a:solidFill>
                <a:latin typeface="Tahoma"/>
                <a:cs typeface="Tahoma"/>
              </a:rPr>
              <a:t>TEPAV</a:t>
            </a:r>
            <a:r>
              <a:rPr sz="1200" spc="25"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grpSp>
        <p:nvGrpSpPr>
          <p:cNvPr id="14" name="object 14"/>
          <p:cNvGrpSpPr/>
          <p:nvPr/>
        </p:nvGrpSpPr>
        <p:grpSpPr>
          <a:xfrm>
            <a:off x="5138928" y="2670048"/>
            <a:ext cx="3592195" cy="2967355"/>
            <a:chOff x="5138928" y="2670048"/>
            <a:chExt cx="3592195" cy="2967355"/>
          </a:xfrm>
        </p:grpSpPr>
        <p:sp>
          <p:nvSpPr>
            <p:cNvPr id="15" name="object 15"/>
            <p:cNvSpPr/>
            <p:nvPr/>
          </p:nvSpPr>
          <p:spPr>
            <a:xfrm>
              <a:off x="5138928" y="2674620"/>
              <a:ext cx="3573779" cy="2958465"/>
            </a:xfrm>
            <a:custGeom>
              <a:avLst/>
              <a:gdLst/>
              <a:ahLst/>
              <a:cxnLst/>
              <a:rect l="l" t="t" r="r" b="b"/>
              <a:pathLst>
                <a:path w="3573779" h="2958465">
                  <a:moveTo>
                    <a:pt x="53339" y="2958083"/>
                  </a:moveTo>
                  <a:lnTo>
                    <a:pt x="53339" y="0"/>
                  </a:lnTo>
                </a:path>
                <a:path w="3573779" h="2958465">
                  <a:moveTo>
                    <a:pt x="0" y="2958083"/>
                  </a:moveTo>
                  <a:lnTo>
                    <a:pt x="53339" y="2958083"/>
                  </a:lnTo>
                </a:path>
                <a:path w="3573779" h="2958465">
                  <a:moveTo>
                    <a:pt x="0" y="2587752"/>
                  </a:moveTo>
                  <a:lnTo>
                    <a:pt x="53339" y="2587752"/>
                  </a:lnTo>
                </a:path>
                <a:path w="3573779" h="2958465">
                  <a:moveTo>
                    <a:pt x="0" y="2218943"/>
                  </a:moveTo>
                  <a:lnTo>
                    <a:pt x="53339" y="2218943"/>
                  </a:lnTo>
                </a:path>
                <a:path w="3573779" h="2958465">
                  <a:moveTo>
                    <a:pt x="0" y="1848611"/>
                  </a:moveTo>
                  <a:lnTo>
                    <a:pt x="53339" y="1848611"/>
                  </a:lnTo>
                </a:path>
                <a:path w="3573779" h="2958465">
                  <a:moveTo>
                    <a:pt x="0" y="1479803"/>
                  </a:moveTo>
                  <a:lnTo>
                    <a:pt x="53339" y="1479803"/>
                  </a:lnTo>
                </a:path>
                <a:path w="3573779" h="2958465">
                  <a:moveTo>
                    <a:pt x="0" y="1109471"/>
                  </a:moveTo>
                  <a:lnTo>
                    <a:pt x="53339" y="1109471"/>
                  </a:lnTo>
                </a:path>
                <a:path w="3573779" h="2958465">
                  <a:moveTo>
                    <a:pt x="0" y="739139"/>
                  </a:moveTo>
                  <a:lnTo>
                    <a:pt x="53339" y="739139"/>
                  </a:lnTo>
                </a:path>
                <a:path w="3573779" h="2958465">
                  <a:moveTo>
                    <a:pt x="0" y="370331"/>
                  </a:moveTo>
                  <a:lnTo>
                    <a:pt x="53339" y="370331"/>
                  </a:lnTo>
                </a:path>
                <a:path w="3573779" h="2958465">
                  <a:moveTo>
                    <a:pt x="0" y="0"/>
                  </a:moveTo>
                  <a:lnTo>
                    <a:pt x="53339" y="0"/>
                  </a:lnTo>
                </a:path>
                <a:path w="3573779" h="2958465">
                  <a:moveTo>
                    <a:pt x="53339" y="1479803"/>
                  </a:moveTo>
                  <a:lnTo>
                    <a:pt x="3573779" y="1479803"/>
                  </a:lnTo>
                </a:path>
              </a:pathLst>
            </a:custGeom>
            <a:ln w="9144">
              <a:solidFill>
                <a:srgbClr val="000000"/>
              </a:solidFill>
            </a:ln>
          </p:spPr>
          <p:txBody>
            <a:bodyPr wrap="square" lIns="0" tIns="0" rIns="0" bIns="0" rtlCol="0"/>
            <a:lstStyle/>
            <a:p>
              <a:endParaRPr>
                <a:solidFill>
                  <a:prstClr val="black"/>
                </a:solidFill>
              </a:endParaRPr>
            </a:p>
          </p:txBody>
        </p:sp>
        <p:sp>
          <p:nvSpPr>
            <p:cNvPr id="16" name="object 16"/>
            <p:cNvSpPr/>
            <p:nvPr/>
          </p:nvSpPr>
          <p:spPr>
            <a:xfrm>
              <a:off x="5193030" y="2986278"/>
              <a:ext cx="3519170" cy="2321560"/>
            </a:xfrm>
            <a:custGeom>
              <a:avLst/>
              <a:gdLst/>
              <a:ahLst/>
              <a:cxnLst/>
              <a:rect l="l" t="t" r="r" b="b"/>
              <a:pathLst>
                <a:path w="3519170" h="2321560">
                  <a:moveTo>
                    <a:pt x="0" y="1141476"/>
                  </a:moveTo>
                  <a:lnTo>
                    <a:pt x="100584" y="1132332"/>
                  </a:lnTo>
                  <a:lnTo>
                    <a:pt x="201168" y="981456"/>
                  </a:lnTo>
                  <a:lnTo>
                    <a:pt x="301752" y="1380744"/>
                  </a:lnTo>
                  <a:lnTo>
                    <a:pt x="402336" y="914400"/>
                  </a:lnTo>
                  <a:lnTo>
                    <a:pt x="502920" y="1645920"/>
                  </a:lnTo>
                  <a:lnTo>
                    <a:pt x="603504" y="867156"/>
                  </a:lnTo>
                  <a:lnTo>
                    <a:pt x="704088" y="1057656"/>
                  </a:lnTo>
                  <a:lnTo>
                    <a:pt x="804672" y="1240536"/>
                  </a:lnTo>
                  <a:lnTo>
                    <a:pt x="905256" y="1187196"/>
                  </a:lnTo>
                  <a:lnTo>
                    <a:pt x="1005840" y="1034796"/>
                  </a:lnTo>
                  <a:lnTo>
                    <a:pt x="1106424" y="1278636"/>
                  </a:lnTo>
                  <a:lnTo>
                    <a:pt x="1207008" y="1008888"/>
                  </a:lnTo>
                  <a:lnTo>
                    <a:pt x="1307592" y="1283208"/>
                  </a:lnTo>
                  <a:lnTo>
                    <a:pt x="1408176" y="1827276"/>
                  </a:lnTo>
                  <a:lnTo>
                    <a:pt x="1508760" y="2321052"/>
                  </a:lnTo>
                  <a:lnTo>
                    <a:pt x="1609344" y="0"/>
                  </a:lnTo>
                  <a:lnTo>
                    <a:pt x="1708403" y="690372"/>
                  </a:lnTo>
                  <a:lnTo>
                    <a:pt x="1808988" y="644652"/>
                  </a:lnTo>
                  <a:lnTo>
                    <a:pt x="1909572" y="1283208"/>
                  </a:lnTo>
                  <a:lnTo>
                    <a:pt x="2010155" y="914400"/>
                  </a:lnTo>
                  <a:lnTo>
                    <a:pt x="2110740" y="905256"/>
                  </a:lnTo>
                  <a:lnTo>
                    <a:pt x="2211324" y="1293876"/>
                  </a:lnTo>
                  <a:lnTo>
                    <a:pt x="2311908" y="896112"/>
                  </a:lnTo>
                  <a:lnTo>
                    <a:pt x="2412492" y="1086612"/>
                  </a:lnTo>
                  <a:lnTo>
                    <a:pt x="2513076" y="1243584"/>
                  </a:lnTo>
                  <a:lnTo>
                    <a:pt x="2613660" y="1008888"/>
                  </a:lnTo>
                  <a:lnTo>
                    <a:pt x="2714244" y="1024128"/>
                  </a:lnTo>
                  <a:lnTo>
                    <a:pt x="2814828" y="1091184"/>
                  </a:lnTo>
                  <a:lnTo>
                    <a:pt x="2915412" y="1109472"/>
                  </a:lnTo>
                  <a:lnTo>
                    <a:pt x="3015996" y="1197864"/>
                  </a:lnTo>
                  <a:lnTo>
                    <a:pt x="3116579" y="989076"/>
                  </a:lnTo>
                  <a:lnTo>
                    <a:pt x="3217164" y="1164336"/>
                  </a:lnTo>
                  <a:lnTo>
                    <a:pt x="3317748" y="1091184"/>
                  </a:lnTo>
                  <a:lnTo>
                    <a:pt x="3418331" y="1124712"/>
                  </a:lnTo>
                  <a:lnTo>
                    <a:pt x="3518916" y="1025652"/>
                  </a:lnTo>
                </a:path>
              </a:pathLst>
            </a:custGeom>
            <a:ln w="38100">
              <a:solidFill>
                <a:srgbClr val="A30000"/>
              </a:solidFill>
            </a:ln>
          </p:spPr>
          <p:txBody>
            <a:bodyPr wrap="square" lIns="0" tIns="0" rIns="0" bIns="0" rtlCol="0"/>
            <a:lstStyle/>
            <a:p>
              <a:endParaRPr>
                <a:solidFill>
                  <a:prstClr val="black"/>
                </a:solidFill>
              </a:endParaRPr>
            </a:p>
          </p:txBody>
        </p:sp>
        <p:sp>
          <p:nvSpPr>
            <p:cNvPr id="17" name="object 17"/>
            <p:cNvSpPr/>
            <p:nvPr/>
          </p:nvSpPr>
          <p:spPr>
            <a:xfrm>
              <a:off x="5193030" y="3460242"/>
              <a:ext cx="3519170" cy="1702435"/>
            </a:xfrm>
            <a:custGeom>
              <a:avLst/>
              <a:gdLst/>
              <a:ahLst/>
              <a:cxnLst/>
              <a:rect l="l" t="t" r="r" b="b"/>
              <a:pathLst>
                <a:path w="3519170" h="1702435">
                  <a:moveTo>
                    <a:pt x="0" y="499872"/>
                  </a:moveTo>
                  <a:lnTo>
                    <a:pt x="100584" y="694944"/>
                  </a:lnTo>
                  <a:lnTo>
                    <a:pt x="201168" y="565404"/>
                  </a:lnTo>
                  <a:lnTo>
                    <a:pt x="301752" y="777240"/>
                  </a:lnTo>
                  <a:lnTo>
                    <a:pt x="402336" y="806196"/>
                  </a:lnTo>
                  <a:lnTo>
                    <a:pt x="502920" y="614172"/>
                  </a:lnTo>
                  <a:lnTo>
                    <a:pt x="603504" y="603504"/>
                  </a:lnTo>
                  <a:lnTo>
                    <a:pt x="704088" y="649224"/>
                  </a:lnTo>
                  <a:lnTo>
                    <a:pt x="804672" y="882396"/>
                  </a:lnTo>
                  <a:lnTo>
                    <a:pt x="905256" y="524256"/>
                  </a:lnTo>
                  <a:lnTo>
                    <a:pt x="1005840" y="579120"/>
                  </a:lnTo>
                  <a:lnTo>
                    <a:pt x="1106424" y="534924"/>
                  </a:lnTo>
                  <a:lnTo>
                    <a:pt x="1207008" y="463296"/>
                  </a:lnTo>
                  <a:lnTo>
                    <a:pt x="1307592" y="961644"/>
                  </a:lnTo>
                  <a:lnTo>
                    <a:pt x="1408176" y="876300"/>
                  </a:lnTo>
                  <a:lnTo>
                    <a:pt x="1508760" y="1702308"/>
                  </a:lnTo>
                  <a:lnTo>
                    <a:pt x="1609344" y="321564"/>
                  </a:lnTo>
                  <a:lnTo>
                    <a:pt x="1708403" y="371856"/>
                  </a:lnTo>
                  <a:lnTo>
                    <a:pt x="1808988" y="312420"/>
                  </a:lnTo>
                  <a:lnTo>
                    <a:pt x="1909572" y="0"/>
                  </a:lnTo>
                  <a:lnTo>
                    <a:pt x="2010155" y="688848"/>
                  </a:lnTo>
                  <a:lnTo>
                    <a:pt x="2110740" y="780288"/>
                  </a:lnTo>
                  <a:lnTo>
                    <a:pt x="2211324" y="452628"/>
                  </a:lnTo>
                  <a:lnTo>
                    <a:pt x="2311908" y="762000"/>
                  </a:lnTo>
                  <a:lnTo>
                    <a:pt x="2412492" y="778764"/>
                  </a:lnTo>
                  <a:lnTo>
                    <a:pt x="2513076" y="635508"/>
                  </a:lnTo>
                  <a:lnTo>
                    <a:pt x="2613660" y="492252"/>
                  </a:lnTo>
                  <a:lnTo>
                    <a:pt x="2714244" y="827532"/>
                  </a:lnTo>
                  <a:lnTo>
                    <a:pt x="2814828" y="598932"/>
                  </a:lnTo>
                  <a:lnTo>
                    <a:pt x="2915412" y="676656"/>
                  </a:lnTo>
                  <a:lnTo>
                    <a:pt x="3015996" y="507492"/>
                  </a:lnTo>
                  <a:lnTo>
                    <a:pt x="3116579" y="537972"/>
                  </a:lnTo>
                  <a:lnTo>
                    <a:pt x="3217164" y="812292"/>
                  </a:lnTo>
                  <a:lnTo>
                    <a:pt x="3317748" y="630936"/>
                  </a:lnTo>
                  <a:lnTo>
                    <a:pt x="3418331" y="207264"/>
                  </a:lnTo>
                  <a:lnTo>
                    <a:pt x="3518916" y="559308"/>
                  </a:lnTo>
                </a:path>
              </a:pathLst>
            </a:custGeom>
            <a:ln w="38100">
              <a:solidFill>
                <a:srgbClr val="001F5F"/>
              </a:solidFill>
            </a:ln>
          </p:spPr>
          <p:txBody>
            <a:bodyPr wrap="square" lIns="0" tIns="0" rIns="0" bIns="0" rtlCol="0"/>
            <a:lstStyle/>
            <a:p>
              <a:endParaRPr>
                <a:solidFill>
                  <a:prstClr val="black"/>
                </a:solidFill>
              </a:endParaRPr>
            </a:p>
          </p:txBody>
        </p:sp>
      </p:grpSp>
      <p:sp>
        <p:nvSpPr>
          <p:cNvPr id="18" name="object 18"/>
          <p:cNvSpPr txBox="1"/>
          <p:nvPr/>
        </p:nvSpPr>
        <p:spPr>
          <a:xfrm>
            <a:off x="4770882" y="4390390"/>
            <a:ext cx="283210" cy="134937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Arial"/>
                <a:cs typeface="Arial"/>
              </a:rPr>
              <a:t>-10</a:t>
            </a:r>
            <a:endParaRPr sz="1400">
              <a:solidFill>
                <a:prstClr val="black"/>
              </a:solidFill>
              <a:latin typeface="Arial"/>
              <a:cs typeface="Arial"/>
            </a:endParaRPr>
          </a:p>
          <a:p>
            <a:pPr marL="12700">
              <a:spcBef>
                <a:spcPts val="1235"/>
              </a:spcBef>
            </a:pPr>
            <a:r>
              <a:rPr sz="1400" dirty="0">
                <a:solidFill>
                  <a:prstClr val="black"/>
                </a:solidFill>
                <a:latin typeface="Arial"/>
                <a:cs typeface="Arial"/>
              </a:rPr>
              <a:t>-20</a:t>
            </a:r>
            <a:endParaRPr sz="1400">
              <a:solidFill>
                <a:prstClr val="black"/>
              </a:solidFill>
              <a:latin typeface="Arial"/>
              <a:cs typeface="Arial"/>
            </a:endParaRPr>
          </a:p>
          <a:p>
            <a:pPr marL="12700">
              <a:spcBef>
                <a:spcPts val="1230"/>
              </a:spcBef>
            </a:pPr>
            <a:r>
              <a:rPr sz="1400" dirty="0">
                <a:solidFill>
                  <a:prstClr val="black"/>
                </a:solidFill>
                <a:latin typeface="Arial"/>
                <a:cs typeface="Arial"/>
              </a:rPr>
              <a:t>-30</a:t>
            </a:r>
            <a:endParaRPr sz="1400">
              <a:solidFill>
                <a:prstClr val="black"/>
              </a:solidFill>
              <a:latin typeface="Arial"/>
              <a:cs typeface="Arial"/>
            </a:endParaRPr>
          </a:p>
          <a:p>
            <a:pPr marL="12700">
              <a:spcBef>
                <a:spcPts val="1235"/>
              </a:spcBef>
            </a:pPr>
            <a:r>
              <a:rPr sz="1400" dirty="0">
                <a:solidFill>
                  <a:prstClr val="black"/>
                </a:solidFill>
                <a:latin typeface="Arial"/>
                <a:cs typeface="Arial"/>
              </a:rPr>
              <a:t>-40</a:t>
            </a:r>
            <a:endParaRPr sz="1400">
              <a:solidFill>
                <a:prstClr val="black"/>
              </a:solidFill>
              <a:latin typeface="Arial"/>
              <a:cs typeface="Arial"/>
            </a:endParaRPr>
          </a:p>
        </p:txBody>
      </p:sp>
      <p:sp>
        <p:nvSpPr>
          <p:cNvPr id="19" name="object 19"/>
          <p:cNvSpPr txBox="1"/>
          <p:nvPr/>
        </p:nvSpPr>
        <p:spPr>
          <a:xfrm>
            <a:off x="4928996" y="4020692"/>
            <a:ext cx="125095" cy="23939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Arial"/>
                <a:cs typeface="Arial"/>
              </a:rPr>
              <a:t>0</a:t>
            </a:r>
            <a:endParaRPr sz="1400">
              <a:solidFill>
                <a:prstClr val="black"/>
              </a:solidFill>
              <a:latin typeface="Arial"/>
              <a:cs typeface="Arial"/>
            </a:endParaRPr>
          </a:p>
        </p:txBody>
      </p:sp>
      <p:sp>
        <p:nvSpPr>
          <p:cNvPr id="20" name="object 20"/>
          <p:cNvSpPr txBox="1"/>
          <p:nvPr/>
        </p:nvSpPr>
        <p:spPr>
          <a:xfrm>
            <a:off x="4829936" y="3650996"/>
            <a:ext cx="223520" cy="239395"/>
          </a:xfrm>
          <a:prstGeom prst="rect">
            <a:avLst/>
          </a:prstGeom>
        </p:spPr>
        <p:txBody>
          <a:bodyPr vert="horz" wrap="square" lIns="0" tIns="12700" rIns="0" bIns="0" rtlCol="0">
            <a:spAutoFit/>
          </a:bodyPr>
          <a:lstStyle/>
          <a:p>
            <a:pPr marL="12700">
              <a:spcBef>
                <a:spcPts val="100"/>
              </a:spcBef>
            </a:pPr>
            <a:r>
              <a:rPr sz="1400" spc="-5" dirty="0">
                <a:solidFill>
                  <a:prstClr val="black"/>
                </a:solidFill>
                <a:latin typeface="Arial"/>
                <a:cs typeface="Arial"/>
              </a:rPr>
              <a:t>10</a:t>
            </a:r>
            <a:endParaRPr sz="1400">
              <a:solidFill>
                <a:prstClr val="black"/>
              </a:solidFill>
              <a:latin typeface="Arial"/>
              <a:cs typeface="Arial"/>
            </a:endParaRPr>
          </a:p>
        </p:txBody>
      </p:sp>
      <p:sp>
        <p:nvSpPr>
          <p:cNvPr id="21" name="object 21"/>
          <p:cNvSpPr txBox="1"/>
          <p:nvPr/>
        </p:nvSpPr>
        <p:spPr>
          <a:xfrm>
            <a:off x="4829936" y="3281298"/>
            <a:ext cx="223520" cy="239395"/>
          </a:xfrm>
          <a:prstGeom prst="rect">
            <a:avLst/>
          </a:prstGeom>
        </p:spPr>
        <p:txBody>
          <a:bodyPr vert="horz" wrap="square" lIns="0" tIns="13335" rIns="0" bIns="0" rtlCol="0">
            <a:spAutoFit/>
          </a:bodyPr>
          <a:lstStyle/>
          <a:p>
            <a:pPr marL="12700">
              <a:spcBef>
                <a:spcPts val="105"/>
              </a:spcBef>
            </a:pPr>
            <a:r>
              <a:rPr sz="1400" spc="-5" dirty="0">
                <a:solidFill>
                  <a:prstClr val="black"/>
                </a:solidFill>
                <a:latin typeface="Arial"/>
                <a:cs typeface="Arial"/>
              </a:rPr>
              <a:t>20</a:t>
            </a:r>
            <a:endParaRPr sz="1400">
              <a:solidFill>
                <a:prstClr val="black"/>
              </a:solidFill>
              <a:latin typeface="Arial"/>
              <a:cs typeface="Arial"/>
            </a:endParaRPr>
          </a:p>
        </p:txBody>
      </p:sp>
      <p:sp>
        <p:nvSpPr>
          <p:cNvPr id="22" name="object 22"/>
          <p:cNvSpPr txBox="1"/>
          <p:nvPr/>
        </p:nvSpPr>
        <p:spPr>
          <a:xfrm>
            <a:off x="4829936" y="2911220"/>
            <a:ext cx="223520" cy="239395"/>
          </a:xfrm>
          <a:prstGeom prst="rect">
            <a:avLst/>
          </a:prstGeom>
        </p:spPr>
        <p:txBody>
          <a:bodyPr vert="horz" wrap="square" lIns="0" tIns="13335" rIns="0" bIns="0" rtlCol="0">
            <a:spAutoFit/>
          </a:bodyPr>
          <a:lstStyle/>
          <a:p>
            <a:pPr marL="12700">
              <a:spcBef>
                <a:spcPts val="105"/>
              </a:spcBef>
            </a:pPr>
            <a:r>
              <a:rPr sz="1400" spc="-5" dirty="0">
                <a:solidFill>
                  <a:prstClr val="black"/>
                </a:solidFill>
                <a:latin typeface="Arial"/>
                <a:cs typeface="Arial"/>
              </a:rPr>
              <a:t>30</a:t>
            </a:r>
            <a:endParaRPr sz="1400">
              <a:solidFill>
                <a:prstClr val="black"/>
              </a:solidFill>
              <a:latin typeface="Arial"/>
              <a:cs typeface="Arial"/>
            </a:endParaRPr>
          </a:p>
        </p:txBody>
      </p:sp>
      <p:sp>
        <p:nvSpPr>
          <p:cNvPr id="23" name="object 23"/>
          <p:cNvSpPr txBox="1"/>
          <p:nvPr/>
        </p:nvSpPr>
        <p:spPr>
          <a:xfrm>
            <a:off x="4829936" y="2541524"/>
            <a:ext cx="223520" cy="239395"/>
          </a:xfrm>
          <a:prstGeom prst="rect">
            <a:avLst/>
          </a:prstGeom>
        </p:spPr>
        <p:txBody>
          <a:bodyPr vert="horz" wrap="square" lIns="0" tIns="13335" rIns="0" bIns="0" rtlCol="0">
            <a:spAutoFit/>
          </a:bodyPr>
          <a:lstStyle/>
          <a:p>
            <a:pPr marL="12700">
              <a:spcBef>
                <a:spcPts val="105"/>
              </a:spcBef>
            </a:pPr>
            <a:r>
              <a:rPr sz="1400" spc="-5" dirty="0">
                <a:solidFill>
                  <a:prstClr val="black"/>
                </a:solidFill>
                <a:latin typeface="Arial"/>
                <a:cs typeface="Arial"/>
              </a:rPr>
              <a:t>40</a:t>
            </a:r>
            <a:endParaRPr sz="1400">
              <a:solidFill>
                <a:prstClr val="black"/>
              </a:solidFill>
              <a:latin typeface="Arial"/>
              <a:cs typeface="Arial"/>
            </a:endParaRPr>
          </a:p>
        </p:txBody>
      </p:sp>
      <p:sp>
        <p:nvSpPr>
          <p:cNvPr id="24" name="object 24"/>
          <p:cNvSpPr txBox="1"/>
          <p:nvPr/>
        </p:nvSpPr>
        <p:spPr>
          <a:xfrm>
            <a:off x="5113571" y="5664201"/>
            <a:ext cx="3587115" cy="488950"/>
          </a:xfrm>
          <a:prstGeom prst="rect">
            <a:avLst/>
          </a:prstGeom>
        </p:spPr>
        <p:txBody>
          <a:bodyPr vert="vert270" wrap="square" lIns="0" tIns="0" rIns="0" bIns="0" rtlCol="0">
            <a:spAutoFit/>
          </a:bodyPr>
          <a:lstStyle/>
          <a:p>
            <a:pPr marL="12700"/>
            <a:r>
              <a:rPr sz="1000" spc="-10" dirty="0">
                <a:solidFill>
                  <a:prstClr val="black"/>
                </a:solidFill>
                <a:latin typeface="Arial"/>
                <a:cs typeface="Arial"/>
              </a:rPr>
              <a:t>2019-01</a:t>
            </a:r>
            <a:endParaRPr sz="1000">
              <a:solidFill>
                <a:prstClr val="black"/>
              </a:solidFill>
              <a:latin typeface="Arial"/>
              <a:cs typeface="Arial"/>
            </a:endParaRPr>
          </a:p>
          <a:p>
            <a:pPr marL="12700">
              <a:spcBef>
                <a:spcPts val="390"/>
              </a:spcBef>
            </a:pPr>
            <a:r>
              <a:rPr sz="1000" spc="-10" dirty="0">
                <a:solidFill>
                  <a:prstClr val="black"/>
                </a:solidFill>
                <a:latin typeface="Arial"/>
                <a:cs typeface="Arial"/>
              </a:rPr>
              <a:t>2019-03</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2019-05</a:t>
            </a:r>
            <a:endParaRPr sz="1000">
              <a:solidFill>
                <a:prstClr val="black"/>
              </a:solidFill>
              <a:latin typeface="Arial"/>
              <a:cs typeface="Arial"/>
            </a:endParaRPr>
          </a:p>
          <a:p>
            <a:pPr marL="12700">
              <a:spcBef>
                <a:spcPts val="385"/>
              </a:spcBef>
            </a:pPr>
            <a:r>
              <a:rPr sz="1000" spc="-10" dirty="0">
                <a:solidFill>
                  <a:prstClr val="black"/>
                </a:solidFill>
                <a:latin typeface="Arial"/>
                <a:cs typeface="Arial"/>
              </a:rPr>
              <a:t>2019-07</a:t>
            </a:r>
            <a:endParaRPr sz="1000">
              <a:solidFill>
                <a:prstClr val="black"/>
              </a:solidFill>
              <a:latin typeface="Arial"/>
              <a:cs typeface="Arial"/>
            </a:endParaRPr>
          </a:p>
          <a:p>
            <a:pPr marL="12700">
              <a:spcBef>
                <a:spcPts val="390"/>
              </a:spcBef>
            </a:pPr>
            <a:r>
              <a:rPr sz="1000" spc="-10" dirty="0">
                <a:solidFill>
                  <a:prstClr val="black"/>
                </a:solidFill>
                <a:latin typeface="Arial"/>
                <a:cs typeface="Arial"/>
              </a:rPr>
              <a:t>2019-09</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2019-11</a:t>
            </a:r>
            <a:endParaRPr sz="1000">
              <a:solidFill>
                <a:prstClr val="black"/>
              </a:solidFill>
              <a:latin typeface="Arial"/>
              <a:cs typeface="Arial"/>
            </a:endParaRPr>
          </a:p>
          <a:p>
            <a:pPr marL="12700">
              <a:spcBef>
                <a:spcPts val="385"/>
              </a:spcBef>
            </a:pPr>
            <a:r>
              <a:rPr sz="1000" spc="-10" dirty="0">
                <a:solidFill>
                  <a:prstClr val="black"/>
                </a:solidFill>
                <a:latin typeface="Arial"/>
                <a:cs typeface="Arial"/>
              </a:rPr>
              <a:t>2020-01</a:t>
            </a:r>
            <a:endParaRPr sz="1000">
              <a:solidFill>
                <a:prstClr val="black"/>
              </a:solidFill>
              <a:latin typeface="Arial"/>
              <a:cs typeface="Arial"/>
            </a:endParaRPr>
          </a:p>
          <a:p>
            <a:pPr marL="12700">
              <a:spcBef>
                <a:spcPts val="390"/>
              </a:spcBef>
            </a:pPr>
            <a:r>
              <a:rPr sz="1000" spc="-10" dirty="0">
                <a:solidFill>
                  <a:prstClr val="black"/>
                </a:solidFill>
                <a:latin typeface="Arial"/>
                <a:cs typeface="Arial"/>
              </a:rPr>
              <a:t>2020-03</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2020-05</a:t>
            </a:r>
            <a:endParaRPr sz="1000">
              <a:solidFill>
                <a:prstClr val="black"/>
              </a:solidFill>
              <a:latin typeface="Arial"/>
              <a:cs typeface="Arial"/>
            </a:endParaRPr>
          </a:p>
          <a:p>
            <a:pPr marL="12700">
              <a:spcBef>
                <a:spcPts val="390"/>
              </a:spcBef>
            </a:pPr>
            <a:r>
              <a:rPr sz="1000" spc="-10" dirty="0">
                <a:solidFill>
                  <a:prstClr val="black"/>
                </a:solidFill>
                <a:latin typeface="Arial"/>
                <a:cs typeface="Arial"/>
              </a:rPr>
              <a:t>2020-07</a:t>
            </a:r>
            <a:endParaRPr sz="1000">
              <a:solidFill>
                <a:prstClr val="black"/>
              </a:solidFill>
              <a:latin typeface="Arial"/>
              <a:cs typeface="Arial"/>
            </a:endParaRPr>
          </a:p>
          <a:p>
            <a:pPr marL="12700">
              <a:spcBef>
                <a:spcPts val="385"/>
              </a:spcBef>
            </a:pPr>
            <a:r>
              <a:rPr sz="1000" spc="-10" dirty="0">
                <a:solidFill>
                  <a:prstClr val="black"/>
                </a:solidFill>
                <a:latin typeface="Arial"/>
                <a:cs typeface="Arial"/>
              </a:rPr>
              <a:t>2020-09</a:t>
            </a:r>
            <a:endParaRPr sz="1000">
              <a:solidFill>
                <a:prstClr val="black"/>
              </a:solidFill>
              <a:latin typeface="Arial"/>
              <a:cs typeface="Arial"/>
            </a:endParaRPr>
          </a:p>
          <a:p>
            <a:pPr marL="12700">
              <a:spcBef>
                <a:spcPts val="390"/>
              </a:spcBef>
            </a:pPr>
            <a:r>
              <a:rPr sz="1000" spc="-10" dirty="0">
                <a:solidFill>
                  <a:prstClr val="black"/>
                </a:solidFill>
                <a:latin typeface="Arial"/>
                <a:cs typeface="Arial"/>
              </a:rPr>
              <a:t>2020-11</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2021-01</a:t>
            </a:r>
            <a:endParaRPr sz="1000">
              <a:solidFill>
                <a:prstClr val="black"/>
              </a:solidFill>
              <a:latin typeface="Arial"/>
              <a:cs typeface="Arial"/>
            </a:endParaRPr>
          </a:p>
          <a:p>
            <a:pPr marL="12700">
              <a:spcBef>
                <a:spcPts val="385"/>
              </a:spcBef>
            </a:pPr>
            <a:r>
              <a:rPr sz="1000" spc="-10" dirty="0">
                <a:solidFill>
                  <a:prstClr val="black"/>
                </a:solidFill>
                <a:latin typeface="Arial"/>
                <a:cs typeface="Arial"/>
              </a:rPr>
              <a:t>2021-03</a:t>
            </a:r>
            <a:endParaRPr sz="1000">
              <a:solidFill>
                <a:prstClr val="black"/>
              </a:solidFill>
              <a:latin typeface="Arial"/>
              <a:cs typeface="Arial"/>
            </a:endParaRPr>
          </a:p>
          <a:p>
            <a:pPr marL="12700">
              <a:spcBef>
                <a:spcPts val="390"/>
              </a:spcBef>
            </a:pPr>
            <a:r>
              <a:rPr sz="1000" spc="-10" dirty="0">
                <a:solidFill>
                  <a:prstClr val="black"/>
                </a:solidFill>
                <a:latin typeface="Arial"/>
                <a:cs typeface="Arial"/>
              </a:rPr>
              <a:t>2021-05</a:t>
            </a:r>
            <a:endParaRPr sz="1000">
              <a:solidFill>
                <a:prstClr val="black"/>
              </a:solidFill>
              <a:latin typeface="Arial"/>
              <a:cs typeface="Arial"/>
            </a:endParaRPr>
          </a:p>
          <a:p>
            <a:pPr marL="12700">
              <a:spcBef>
                <a:spcPts val="375"/>
              </a:spcBef>
            </a:pPr>
            <a:r>
              <a:rPr sz="1000" spc="-10" dirty="0">
                <a:solidFill>
                  <a:prstClr val="black"/>
                </a:solidFill>
                <a:latin typeface="Arial"/>
                <a:cs typeface="Arial"/>
              </a:rPr>
              <a:t>2021-07</a:t>
            </a:r>
            <a:endParaRPr sz="1000">
              <a:solidFill>
                <a:prstClr val="black"/>
              </a:solidFill>
              <a:latin typeface="Arial"/>
              <a:cs typeface="Arial"/>
            </a:endParaRPr>
          </a:p>
          <a:p>
            <a:pPr marL="12700">
              <a:spcBef>
                <a:spcPts val="385"/>
              </a:spcBef>
            </a:pPr>
            <a:r>
              <a:rPr sz="1000" spc="-10" dirty="0">
                <a:solidFill>
                  <a:prstClr val="black"/>
                </a:solidFill>
                <a:latin typeface="Arial"/>
                <a:cs typeface="Arial"/>
              </a:rPr>
              <a:t>2021-09</a:t>
            </a:r>
            <a:endParaRPr sz="1000">
              <a:solidFill>
                <a:prstClr val="black"/>
              </a:solidFill>
              <a:latin typeface="Arial"/>
              <a:cs typeface="Arial"/>
            </a:endParaRPr>
          </a:p>
          <a:p>
            <a:pPr marL="12700">
              <a:spcBef>
                <a:spcPts val="390"/>
              </a:spcBef>
            </a:pPr>
            <a:r>
              <a:rPr sz="1000" spc="-10" dirty="0">
                <a:solidFill>
                  <a:prstClr val="black"/>
                </a:solidFill>
                <a:latin typeface="Arial"/>
                <a:cs typeface="Arial"/>
              </a:rPr>
              <a:t>2021-11</a:t>
            </a:r>
            <a:endParaRPr sz="1000">
              <a:solidFill>
                <a:prstClr val="black"/>
              </a:solidFill>
              <a:latin typeface="Arial"/>
              <a:cs typeface="Arial"/>
            </a:endParaRPr>
          </a:p>
        </p:txBody>
      </p:sp>
      <p:sp>
        <p:nvSpPr>
          <p:cNvPr id="25" name="object 25"/>
          <p:cNvSpPr/>
          <p:nvPr/>
        </p:nvSpPr>
        <p:spPr>
          <a:xfrm>
            <a:off x="5284470" y="6581393"/>
            <a:ext cx="212725" cy="0"/>
          </a:xfrm>
          <a:custGeom>
            <a:avLst/>
            <a:gdLst/>
            <a:ahLst/>
            <a:cxnLst/>
            <a:rect l="l" t="t" r="r" b="b"/>
            <a:pathLst>
              <a:path w="212725">
                <a:moveTo>
                  <a:pt x="0" y="0"/>
                </a:moveTo>
                <a:lnTo>
                  <a:pt x="212725" y="0"/>
                </a:lnTo>
              </a:path>
            </a:pathLst>
          </a:custGeom>
          <a:ln w="38100">
            <a:solidFill>
              <a:srgbClr val="001F5F"/>
            </a:solidFill>
          </a:ln>
        </p:spPr>
        <p:txBody>
          <a:bodyPr wrap="square" lIns="0" tIns="0" rIns="0" bIns="0" rtlCol="0"/>
          <a:lstStyle/>
          <a:p>
            <a:endParaRPr>
              <a:solidFill>
                <a:prstClr val="black"/>
              </a:solidFill>
            </a:endParaRPr>
          </a:p>
        </p:txBody>
      </p:sp>
      <p:sp>
        <p:nvSpPr>
          <p:cNvPr id="26" name="object 26"/>
          <p:cNvSpPr/>
          <p:nvPr/>
        </p:nvSpPr>
        <p:spPr>
          <a:xfrm>
            <a:off x="5284470" y="6317741"/>
            <a:ext cx="212725" cy="0"/>
          </a:xfrm>
          <a:custGeom>
            <a:avLst/>
            <a:gdLst/>
            <a:ahLst/>
            <a:cxnLst/>
            <a:rect l="l" t="t" r="r" b="b"/>
            <a:pathLst>
              <a:path w="212725">
                <a:moveTo>
                  <a:pt x="0" y="0"/>
                </a:moveTo>
                <a:lnTo>
                  <a:pt x="212725" y="0"/>
                </a:lnTo>
              </a:path>
            </a:pathLst>
          </a:custGeom>
          <a:ln w="38100">
            <a:solidFill>
              <a:srgbClr val="A30000"/>
            </a:solidFill>
          </a:ln>
        </p:spPr>
        <p:txBody>
          <a:bodyPr wrap="square" lIns="0" tIns="0" rIns="0" bIns="0" rtlCol="0"/>
          <a:lstStyle/>
          <a:p>
            <a:endParaRPr>
              <a:solidFill>
                <a:prstClr val="black"/>
              </a:solidFill>
            </a:endParaRPr>
          </a:p>
        </p:txBody>
      </p:sp>
      <p:sp>
        <p:nvSpPr>
          <p:cNvPr id="27" name="object 27"/>
          <p:cNvSpPr txBox="1"/>
          <p:nvPr/>
        </p:nvSpPr>
        <p:spPr>
          <a:xfrm>
            <a:off x="5553836" y="6150965"/>
            <a:ext cx="2961640" cy="553085"/>
          </a:xfrm>
          <a:prstGeom prst="rect">
            <a:avLst/>
          </a:prstGeom>
        </p:spPr>
        <p:txBody>
          <a:bodyPr vert="horz" wrap="square" lIns="0" tIns="12065" rIns="0" bIns="0" rtlCol="0">
            <a:spAutoFit/>
          </a:bodyPr>
          <a:lstStyle/>
          <a:p>
            <a:pPr marL="12700" marR="5080">
              <a:lnSpc>
                <a:spcPct val="123600"/>
              </a:lnSpc>
              <a:spcBef>
                <a:spcPts val="95"/>
              </a:spcBef>
            </a:pPr>
            <a:r>
              <a:rPr sz="1400" spc="-5" dirty="0">
                <a:solidFill>
                  <a:prstClr val="black"/>
                </a:solidFill>
                <a:latin typeface="Arial"/>
                <a:cs typeface="Arial"/>
              </a:rPr>
              <a:t>İhracat </a:t>
            </a:r>
            <a:r>
              <a:rPr sz="1400" dirty="0">
                <a:solidFill>
                  <a:prstClr val="black"/>
                </a:solidFill>
                <a:latin typeface="Arial"/>
                <a:cs typeface="Arial"/>
              </a:rPr>
              <a:t>- </a:t>
            </a:r>
            <a:r>
              <a:rPr sz="1400" spc="-5" dirty="0">
                <a:solidFill>
                  <a:prstClr val="black"/>
                </a:solidFill>
                <a:latin typeface="Arial"/>
                <a:cs typeface="Arial"/>
              </a:rPr>
              <a:t>önceki </a:t>
            </a:r>
            <a:r>
              <a:rPr sz="1400" spc="-10" dirty="0">
                <a:solidFill>
                  <a:prstClr val="black"/>
                </a:solidFill>
                <a:latin typeface="Arial"/>
                <a:cs typeface="Arial"/>
              </a:rPr>
              <a:t>aya </a:t>
            </a:r>
            <a:r>
              <a:rPr sz="1400" spc="-5" dirty="0">
                <a:solidFill>
                  <a:prstClr val="black"/>
                </a:solidFill>
                <a:latin typeface="Arial"/>
                <a:cs typeface="Arial"/>
              </a:rPr>
              <a:t>göre değişim </a:t>
            </a:r>
            <a:r>
              <a:rPr sz="1400" dirty="0">
                <a:solidFill>
                  <a:prstClr val="black"/>
                </a:solidFill>
                <a:latin typeface="Arial"/>
                <a:cs typeface="Arial"/>
              </a:rPr>
              <a:t>(%)  </a:t>
            </a:r>
            <a:r>
              <a:rPr sz="1400" spc="-5" dirty="0">
                <a:solidFill>
                  <a:prstClr val="black"/>
                </a:solidFill>
                <a:latin typeface="Arial"/>
                <a:cs typeface="Arial"/>
              </a:rPr>
              <a:t>İthalat </a:t>
            </a:r>
            <a:r>
              <a:rPr sz="1400" dirty="0">
                <a:solidFill>
                  <a:prstClr val="black"/>
                </a:solidFill>
                <a:latin typeface="Arial"/>
                <a:cs typeface="Arial"/>
              </a:rPr>
              <a:t>- </a:t>
            </a:r>
            <a:r>
              <a:rPr sz="1400" spc="-5" dirty="0">
                <a:solidFill>
                  <a:prstClr val="black"/>
                </a:solidFill>
                <a:latin typeface="Arial"/>
                <a:cs typeface="Arial"/>
              </a:rPr>
              <a:t>önceki </a:t>
            </a:r>
            <a:r>
              <a:rPr sz="1400" spc="-10" dirty="0">
                <a:solidFill>
                  <a:prstClr val="black"/>
                </a:solidFill>
                <a:latin typeface="Arial"/>
                <a:cs typeface="Arial"/>
              </a:rPr>
              <a:t>aya </a:t>
            </a:r>
            <a:r>
              <a:rPr sz="1400" spc="-5" dirty="0">
                <a:solidFill>
                  <a:prstClr val="black"/>
                </a:solidFill>
                <a:latin typeface="Arial"/>
                <a:cs typeface="Arial"/>
              </a:rPr>
              <a:t>göre değişim</a:t>
            </a:r>
            <a:r>
              <a:rPr sz="1400" spc="-105" dirty="0">
                <a:solidFill>
                  <a:prstClr val="black"/>
                </a:solidFill>
                <a:latin typeface="Arial"/>
                <a:cs typeface="Arial"/>
              </a:rPr>
              <a:t> </a:t>
            </a:r>
            <a:r>
              <a:rPr sz="1400" dirty="0">
                <a:solidFill>
                  <a:prstClr val="black"/>
                </a:solidFill>
                <a:latin typeface="Arial"/>
                <a:cs typeface="Arial"/>
              </a:rPr>
              <a:t>(%)</a:t>
            </a:r>
            <a:endParaRPr sz="1400">
              <a:solidFill>
                <a:prstClr val="black"/>
              </a:solidFill>
              <a:latin typeface="Arial"/>
              <a:cs typeface="Arial"/>
            </a:endParaRPr>
          </a:p>
        </p:txBody>
      </p:sp>
      <p:sp>
        <p:nvSpPr>
          <p:cNvPr id="28" name="object 28"/>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16</a:t>
            </a:r>
            <a:endParaRPr sz="1400">
              <a:solidFill>
                <a:prstClr val="black"/>
              </a:solidFill>
              <a:latin typeface="Tahoma"/>
              <a:cs typeface="Tahoma"/>
            </a:endParaRPr>
          </a:p>
        </p:txBody>
      </p:sp>
    </p:spTree>
    <p:extLst>
      <p:ext uri="{BB962C8B-B14F-4D97-AF65-F5344CB8AC3E}">
        <p14:creationId xmlns:p14="http://schemas.microsoft.com/office/powerpoint/2010/main" val="3176071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10515" rIns="0" bIns="0" rtlCol="0">
            <a:spAutoFit/>
          </a:bodyPr>
          <a:lstStyle/>
          <a:p>
            <a:pPr marL="12700" marR="5080">
              <a:lnSpc>
                <a:spcPct val="100000"/>
              </a:lnSpc>
              <a:spcBef>
                <a:spcPts val="100"/>
              </a:spcBef>
            </a:pPr>
            <a:r>
              <a:rPr spc="-5" dirty="0"/>
              <a:t>İhracatın ithalatı karşılama oranı </a:t>
            </a:r>
            <a:r>
              <a:rPr dirty="0"/>
              <a:t>son </a:t>
            </a:r>
            <a:r>
              <a:rPr spc="-5" dirty="0"/>
              <a:t>iki ayda önemli oranda gerilemiştir.  </a:t>
            </a:r>
            <a:r>
              <a:rPr b="0" spc="-5" dirty="0">
                <a:latin typeface="Tahoma"/>
                <a:cs typeface="Tahoma"/>
              </a:rPr>
              <a:t>Enerji hariç kalemlerde karşılama oranı Ekim ayında %118’e ulaşmış, </a:t>
            </a:r>
            <a:r>
              <a:rPr b="0" dirty="0">
                <a:latin typeface="Tahoma"/>
                <a:cs typeface="Tahoma"/>
              </a:rPr>
              <a:t>ancak izleyen 2  ayda 21 puan</a:t>
            </a:r>
            <a:r>
              <a:rPr b="0" spc="5" dirty="0">
                <a:latin typeface="Tahoma"/>
                <a:cs typeface="Tahoma"/>
              </a:rPr>
              <a:t> </a:t>
            </a:r>
            <a:r>
              <a:rPr b="0" spc="-5" dirty="0">
                <a:latin typeface="Tahoma"/>
                <a:cs typeface="Tahoma"/>
              </a:rPr>
              <a:t>düşmüştür.</a:t>
            </a:r>
          </a:p>
        </p:txBody>
      </p:sp>
      <p:sp>
        <p:nvSpPr>
          <p:cNvPr id="3" name="object 3"/>
          <p:cNvSpPr/>
          <p:nvPr/>
        </p:nvSpPr>
        <p:spPr>
          <a:xfrm>
            <a:off x="0" y="1783079"/>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1172972" y="1813305"/>
            <a:ext cx="6800215"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Arial"/>
                <a:cs typeface="Arial"/>
              </a:rPr>
              <a:t>İhracat, ithalat </a:t>
            </a:r>
            <a:r>
              <a:rPr sz="1600" dirty="0">
                <a:solidFill>
                  <a:srgbClr val="FFFFFF"/>
                </a:solidFill>
                <a:latin typeface="Arial"/>
                <a:cs typeface="Arial"/>
              </a:rPr>
              <a:t>ve </a:t>
            </a:r>
            <a:r>
              <a:rPr sz="1600" spc="-5" dirty="0">
                <a:solidFill>
                  <a:srgbClr val="FFFFFF"/>
                </a:solidFill>
                <a:latin typeface="Arial"/>
                <a:cs typeface="Arial"/>
              </a:rPr>
              <a:t>karşılama oranı (enerji hariç, %) Ocak 2019 – Aralık</a:t>
            </a:r>
            <a:r>
              <a:rPr sz="1600" spc="70" dirty="0">
                <a:solidFill>
                  <a:srgbClr val="FFFFFF"/>
                </a:solidFill>
                <a:latin typeface="Arial"/>
                <a:cs typeface="Arial"/>
              </a:rPr>
              <a:t> </a:t>
            </a:r>
            <a:r>
              <a:rPr sz="1600" spc="-10" dirty="0">
                <a:solidFill>
                  <a:srgbClr val="FFFFFF"/>
                </a:solidFill>
                <a:latin typeface="Arial"/>
                <a:cs typeface="Arial"/>
              </a:rPr>
              <a:t>2021</a:t>
            </a:r>
            <a:endParaRPr sz="1600">
              <a:solidFill>
                <a:prstClr val="black"/>
              </a:solidFill>
              <a:latin typeface="Arial"/>
              <a:cs typeface="Arial"/>
            </a:endParaRPr>
          </a:p>
        </p:txBody>
      </p:sp>
      <p:sp>
        <p:nvSpPr>
          <p:cNvPr id="5" name="object 5"/>
          <p:cNvSpPr txBox="1"/>
          <p:nvPr/>
        </p:nvSpPr>
        <p:spPr>
          <a:xfrm>
            <a:off x="44602" y="6613956"/>
            <a:ext cx="2560320" cy="208279"/>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20" dirty="0">
                <a:solidFill>
                  <a:prstClr val="black"/>
                </a:solidFill>
                <a:latin typeface="Tahoma"/>
                <a:cs typeface="Tahoma"/>
              </a:rPr>
              <a:t>TEPAV</a:t>
            </a:r>
            <a:r>
              <a:rPr sz="1200" spc="25"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grpSp>
        <p:nvGrpSpPr>
          <p:cNvPr id="6" name="object 6"/>
          <p:cNvGrpSpPr/>
          <p:nvPr/>
        </p:nvGrpSpPr>
        <p:grpSpPr>
          <a:xfrm>
            <a:off x="819911" y="2574035"/>
            <a:ext cx="7896225" cy="2981325"/>
            <a:chOff x="819911" y="2574035"/>
            <a:chExt cx="7896225" cy="2981325"/>
          </a:xfrm>
        </p:grpSpPr>
        <p:sp>
          <p:nvSpPr>
            <p:cNvPr id="7" name="object 7"/>
            <p:cNvSpPr/>
            <p:nvPr/>
          </p:nvSpPr>
          <p:spPr>
            <a:xfrm>
              <a:off x="877823" y="3659123"/>
              <a:ext cx="7818755" cy="0"/>
            </a:xfrm>
            <a:custGeom>
              <a:avLst/>
              <a:gdLst/>
              <a:ahLst/>
              <a:cxnLst/>
              <a:rect l="l" t="t" r="r" b="b"/>
              <a:pathLst>
                <a:path w="7818755">
                  <a:moveTo>
                    <a:pt x="0" y="0"/>
                  </a:moveTo>
                  <a:lnTo>
                    <a:pt x="7818374" y="0"/>
                  </a:lnTo>
                </a:path>
              </a:pathLst>
            </a:custGeom>
            <a:ln w="12192">
              <a:solidFill>
                <a:srgbClr val="000000"/>
              </a:solidFill>
              <a:prstDash val="sysDash"/>
            </a:ln>
          </p:spPr>
          <p:txBody>
            <a:bodyPr wrap="square" lIns="0" tIns="0" rIns="0" bIns="0" rtlCol="0"/>
            <a:lstStyle/>
            <a:p>
              <a:endParaRPr>
                <a:solidFill>
                  <a:prstClr val="black"/>
                </a:solidFill>
              </a:endParaRPr>
            </a:p>
          </p:txBody>
        </p:sp>
        <p:sp>
          <p:nvSpPr>
            <p:cNvPr id="8" name="object 8"/>
            <p:cNvSpPr/>
            <p:nvPr/>
          </p:nvSpPr>
          <p:spPr>
            <a:xfrm>
              <a:off x="819911" y="2578607"/>
              <a:ext cx="7876540" cy="2971800"/>
            </a:xfrm>
            <a:custGeom>
              <a:avLst/>
              <a:gdLst/>
              <a:ahLst/>
              <a:cxnLst/>
              <a:rect l="l" t="t" r="r" b="b"/>
              <a:pathLst>
                <a:path w="7876540" h="2971800">
                  <a:moveTo>
                    <a:pt x="58737" y="1350264"/>
                  </a:moveTo>
                  <a:lnTo>
                    <a:pt x="0" y="1350264"/>
                  </a:lnTo>
                </a:path>
                <a:path w="7876540" h="2971800">
                  <a:moveTo>
                    <a:pt x="58737" y="1620011"/>
                  </a:moveTo>
                  <a:lnTo>
                    <a:pt x="0" y="1620011"/>
                  </a:lnTo>
                </a:path>
                <a:path w="7876540" h="2971800">
                  <a:moveTo>
                    <a:pt x="58737" y="2159508"/>
                  </a:moveTo>
                  <a:lnTo>
                    <a:pt x="0" y="2159508"/>
                  </a:lnTo>
                </a:path>
                <a:path w="7876540" h="2971800">
                  <a:moveTo>
                    <a:pt x="58737" y="2971800"/>
                  </a:moveTo>
                  <a:lnTo>
                    <a:pt x="0" y="2971800"/>
                  </a:lnTo>
                </a:path>
                <a:path w="7876540" h="2971800">
                  <a:moveTo>
                    <a:pt x="58737" y="2432304"/>
                  </a:moveTo>
                  <a:lnTo>
                    <a:pt x="0" y="2432304"/>
                  </a:lnTo>
                </a:path>
                <a:path w="7876540" h="2971800">
                  <a:moveTo>
                    <a:pt x="58737" y="2702052"/>
                  </a:moveTo>
                  <a:lnTo>
                    <a:pt x="0" y="2702052"/>
                  </a:lnTo>
                </a:path>
                <a:path w="7876540" h="2971800">
                  <a:moveTo>
                    <a:pt x="58737" y="539495"/>
                  </a:moveTo>
                  <a:lnTo>
                    <a:pt x="0" y="539495"/>
                  </a:lnTo>
                </a:path>
                <a:path w="7876540" h="2971800">
                  <a:moveTo>
                    <a:pt x="58737" y="810767"/>
                  </a:moveTo>
                  <a:lnTo>
                    <a:pt x="0" y="810767"/>
                  </a:lnTo>
                </a:path>
                <a:path w="7876540" h="2971800">
                  <a:moveTo>
                    <a:pt x="58737" y="1889759"/>
                  </a:moveTo>
                  <a:lnTo>
                    <a:pt x="0" y="1889759"/>
                  </a:lnTo>
                </a:path>
                <a:path w="7876540" h="2971800">
                  <a:moveTo>
                    <a:pt x="58737" y="0"/>
                  </a:moveTo>
                  <a:lnTo>
                    <a:pt x="0" y="0"/>
                  </a:lnTo>
                </a:path>
                <a:path w="7876540" h="2971800">
                  <a:moveTo>
                    <a:pt x="58737" y="269747"/>
                  </a:moveTo>
                  <a:lnTo>
                    <a:pt x="0" y="269747"/>
                  </a:lnTo>
                </a:path>
                <a:path w="7876540" h="2971800">
                  <a:moveTo>
                    <a:pt x="57912" y="2971800"/>
                  </a:moveTo>
                  <a:lnTo>
                    <a:pt x="57912" y="0"/>
                  </a:lnTo>
                </a:path>
                <a:path w="7876540" h="2971800">
                  <a:moveTo>
                    <a:pt x="57912" y="2971800"/>
                  </a:moveTo>
                  <a:lnTo>
                    <a:pt x="7876032" y="2971800"/>
                  </a:lnTo>
                </a:path>
              </a:pathLst>
            </a:custGeom>
            <a:ln w="9144">
              <a:solidFill>
                <a:srgbClr val="000000"/>
              </a:solidFill>
            </a:ln>
          </p:spPr>
          <p:txBody>
            <a:bodyPr wrap="square" lIns="0" tIns="0" rIns="0" bIns="0" rtlCol="0"/>
            <a:lstStyle/>
            <a:p>
              <a:endParaRPr>
                <a:solidFill>
                  <a:prstClr val="black"/>
                </a:solidFill>
              </a:endParaRPr>
            </a:p>
          </p:txBody>
        </p:sp>
        <p:sp>
          <p:nvSpPr>
            <p:cNvPr id="9" name="object 9"/>
            <p:cNvSpPr/>
            <p:nvPr/>
          </p:nvSpPr>
          <p:spPr>
            <a:xfrm>
              <a:off x="878585" y="4025645"/>
              <a:ext cx="7818120" cy="1458595"/>
            </a:xfrm>
            <a:custGeom>
              <a:avLst/>
              <a:gdLst/>
              <a:ahLst/>
              <a:cxnLst/>
              <a:rect l="l" t="t" r="r" b="b"/>
              <a:pathLst>
                <a:path w="7818120" h="1458595">
                  <a:moveTo>
                    <a:pt x="0" y="399287"/>
                  </a:moveTo>
                  <a:lnTo>
                    <a:pt x="222503" y="216407"/>
                  </a:lnTo>
                  <a:lnTo>
                    <a:pt x="446531" y="199643"/>
                  </a:lnTo>
                  <a:lnTo>
                    <a:pt x="669035" y="449579"/>
                  </a:lnTo>
                  <a:lnTo>
                    <a:pt x="893063" y="124967"/>
                  </a:lnTo>
                  <a:lnTo>
                    <a:pt x="1115568" y="862583"/>
                  </a:lnTo>
                  <a:lnTo>
                    <a:pt x="1339595" y="559307"/>
                  </a:lnTo>
                  <a:lnTo>
                    <a:pt x="1563624" y="446531"/>
                  </a:lnTo>
                  <a:lnTo>
                    <a:pt x="1786127" y="164591"/>
                  </a:lnTo>
                  <a:lnTo>
                    <a:pt x="2010156" y="158495"/>
                  </a:lnTo>
                  <a:lnTo>
                    <a:pt x="2232660" y="220979"/>
                  </a:lnTo>
                  <a:lnTo>
                    <a:pt x="2456688" y="891539"/>
                  </a:lnTo>
                  <a:lnTo>
                    <a:pt x="2679191" y="902207"/>
                  </a:lnTo>
                  <a:lnTo>
                    <a:pt x="2903219" y="562355"/>
                  </a:lnTo>
                  <a:lnTo>
                    <a:pt x="3127248" y="1202435"/>
                  </a:lnTo>
                  <a:lnTo>
                    <a:pt x="3349752" y="1458467"/>
                  </a:lnTo>
                  <a:lnTo>
                    <a:pt x="3573779" y="1019555"/>
                  </a:lnTo>
                  <a:lnTo>
                    <a:pt x="3796284" y="579119"/>
                  </a:lnTo>
                  <a:lnTo>
                    <a:pt x="4020312" y="495299"/>
                  </a:lnTo>
                  <a:lnTo>
                    <a:pt x="4244340" y="1447799"/>
                  </a:lnTo>
                  <a:lnTo>
                    <a:pt x="4466844" y="891539"/>
                  </a:lnTo>
                  <a:lnTo>
                    <a:pt x="4690872" y="291083"/>
                  </a:lnTo>
                  <a:lnTo>
                    <a:pt x="4913376" y="925067"/>
                  </a:lnTo>
                  <a:lnTo>
                    <a:pt x="5137404" y="731519"/>
                  </a:lnTo>
                  <a:lnTo>
                    <a:pt x="5359908" y="550163"/>
                  </a:lnTo>
                  <a:lnTo>
                    <a:pt x="5583936" y="569976"/>
                  </a:lnTo>
                  <a:lnTo>
                    <a:pt x="5807964" y="699515"/>
                  </a:lnTo>
                  <a:lnTo>
                    <a:pt x="6030468" y="394715"/>
                  </a:lnTo>
                  <a:lnTo>
                    <a:pt x="6254495" y="720851"/>
                  </a:lnTo>
                  <a:lnTo>
                    <a:pt x="6476999" y="318515"/>
                  </a:lnTo>
                  <a:lnTo>
                    <a:pt x="6701028" y="763523"/>
                  </a:lnTo>
                  <a:lnTo>
                    <a:pt x="6923532" y="637031"/>
                  </a:lnTo>
                  <a:lnTo>
                    <a:pt x="7147559" y="234695"/>
                  </a:lnTo>
                  <a:lnTo>
                    <a:pt x="7371588" y="0"/>
                  </a:lnTo>
                  <a:lnTo>
                    <a:pt x="7594092" y="723899"/>
                  </a:lnTo>
                  <a:lnTo>
                    <a:pt x="7818119" y="896111"/>
                  </a:lnTo>
                </a:path>
              </a:pathLst>
            </a:custGeom>
            <a:ln w="38100">
              <a:solidFill>
                <a:srgbClr val="001F5F"/>
              </a:solidFill>
            </a:ln>
          </p:spPr>
          <p:txBody>
            <a:bodyPr wrap="square" lIns="0" tIns="0" rIns="0" bIns="0" rtlCol="0"/>
            <a:lstStyle/>
            <a:p>
              <a:endParaRPr>
                <a:solidFill>
                  <a:prstClr val="black"/>
                </a:solidFill>
              </a:endParaRPr>
            </a:p>
          </p:txBody>
        </p:sp>
        <p:sp>
          <p:nvSpPr>
            <p:cNvPr id="10" name="object 10"/>
            <p:cNvSpPr/>
            <p:nvPr/>
          </p:nvSpPr>
          <p:spPr>
            <a:xfrm>
              <a:off x="878585" y="2670809"/>
              <a:ext cx="7818120" cy="2506980"/>
            </a:xfrm>
            <a:custGeom>
              <a:avLst/>
              <a:gdLst/>
              <a:ahLst/>
              <a:cxnLst/>
              <a:rect l="l" t="t" r="r" b="b"/>
              <a:pathLst>
                <a:path w="7818120" h="2506979">
                  <a:moveTo>
                    <a:pt x="0" y="553212"/>
                  </a:moveTo>
                  <a:lnTo>
                    <a:pt x="222503" y="550163"/>
                  </a:lnTo>
                  <a:lnTo>
                    <a:pt x="446531" y="574548"/>
                  </a:lnTo>
                  <a:lnTo>
                    <a:pt x="669035" y="915924"/>
                  </a:lnTo>
                  <a:lnTo>
                    <a:pt x="893063" y="522731"/>
                  </a:lnTo>
                  <a:lnTo>
                    <a:pt x="1115568" y="1491995"/>
                  </a:lnTo>
                  <a:lnTo>
                    <a:pt x="1339595" y="1147571"/>
                  </a:lnTo>
                  <a:lnTo>
                    <a:pt x="1563624" y="909827"/>
                  </a:lnTo>
                  <a:lnTo>
                    <a:pt x="1786127" y="627888"/>
                  </a:lnTo>
                  <a:lnTo>
                    <a:pt x="2010156" y="737615"/>
                  </a:lnTo>
                  <a:lnTo>
                    <a:pt x="2232660" y="748284"/>
                  </a:lnTo>
                  <a:lnTo>
                    <a:pt x="2456688" y="1537715"/>
                  </a:lnTo>
                  <a:lnTo>
                    <a:pt x="2679191" y="1379220"/>
                  </a:lnTo>
                  <a:lnTo>
                    <a:pt x="2903219" y="1133856"/>
                  </a:lnTo>
                  <a:lnTo>
                    <a:pt x="3127248" y="2045208"/>
                  </a:lnTo>
                  <a:lnTo>
                    <a:pt x="3349752" y="2506979"/>
                  </a:lnTo>
                  <a:lnTo>
                    <a:pt x="3573779" y="2058923"/>
                  </a:lnTo>
                  <a:lnTo>
                    <a:pt x="3796284" y="1560576"/>
                  </a:lnTo>
                  <a:lnTo>
                    <a:pt x="4020312" y="1234439"/>
                  </a:lnTo>
                  <a:lnTo>
                    <a:pt x="4244340" y="2450591"/>
                  </a:lnTo>
                  <a:lnTo>
                    <a:pt x="4466844" y="1740408"/>
                  </a:lnTo>
                  <a:lnTo>
                    <a:pt x="4690872" y="1223771"/>
                  </a:lnTo>
                  <a:lnTo>
                    <a:pt x="4913376" y="1830323"/>
                  </a:lnTo>
                  <a:lnTo>
                    <a:pt x="5137404" y="1616964"/>
                  </a:lnTo>
                  <a:lnTo>
                    <a:pt x="5359908" y="1318259"/>
                  </a:lnTo>
                  <a:lnTo>
                    <a:pt x="5583936" y="1360932"/>
                  </a:lnTo>
                  <a:lnTo>
                    <a:pt x="5807964" y="1499615"/>
                  </a:lnTo>
                  <a:lnTo>
                    <a:pt x="6030468" y="1109471"/>
                  </a:lnTo>
                  <a:lnTo>
                    <a:pt x="6254495" y="1546859"/>
                  </a:lnTo>
                  <a:lnTo>
                    <a:pt x="6476999" y="964691"/>
                  </a:lnTo>
                  <a:lnTo>
                    <a:pt x="6701028" y="1309115"/>
                  </a:lnTo>
                  <a:lnTo>
                    <a:pt x="6923532" y="1170432"/>
                  </a:lnTo>
                  <a:lnTo>
                    <a:pt x="7147559" y="678179"/>
                  </a:lnTo>
                  <a:lnTo>
                    <a:pt x="7371588" y="0"/>
                  </a:lnTo>
                  <a:lnTo>
                    <a:pt x="7594092" y="917448"/>
                  </a:lnTo>
                  <a:lnTo>
                    <a:pt x="7818119" y="1130808"/>
                  </a:lnTo>
                </a:path>
              </a:pathLst>
            </a:custGeom>
            <a:ln w="38099">
              <a:solidFill>
                <a:srgbClr val="A30000"/>
              </a:solidFill>
            </a:ln>
          </p:spPr>
          <p:txBody>
            <a:bodyPr wrap="square" lIns="0" tIns="0" rIns="0" bIns="0" rtlCol="0"/>
            <a:lstStyle/>
            <a:p>
              <a:endParaRPr>
                <a:solidFill>
                  <a:prstClr val="black"/>
                </a:solidFill>
              </a:endParaRPr>
            </a:p>
          </p:txBody>
        </p:sp>
      </p:grpSp>
      <p:sp>
        <p:nvSpPr>
          <p:cNvPr id="11" name="object 11"/>
          <p:cNvSpPr txBox="1"/>
          <p:nvPr/>
        </p:nvSpPr>
        <p:spPr>
          <a:xfrm>
            <a:off x="415544" y="2387869"/>
            <a:ext cx="323850" cy="3268979"/>
          </a:xfrm>
          <a:prstGeom prst="rect">
            <a:avLst/>
          </a:prstGeom>
        </p:spPr>
        <p:txBody>
          <a:bodyPr vert="horz" wrap="square" lIns="0" tIns="69850" rIns="0" bIns="0" rtlCol="0">
            <a:spAutoFit/>
          </a:bodyPr>
          <a:lstStyle/>
          <a:p>
            <a:pPr marL="12700">
              <a:spcBef>
                <a:spcPts val="550"/>
              </a:spcBef>
            </a:pPr>
            <a:r>
              <a:rPr sz="1400" dirty="0">
                <a:solidFill>
                  <a:prstClr val="black"/>
                </a:solidFill>
                <a:latin typeface="Arial"/>
                <a:cs typeface="Arial"/>
              </a:rPr>
              <a:t>120</a:t>
            </a:r>
            <a:endParaRPr sz="1400">
              <a:solidFill>
                <a:prstClr val="black"/>
              </a:solidFill>
              <a:latin typeface="Arial"/>
              <a:cs typeface="Arial"/>
            </a:endParaRPr>
          </a:p>
          <a:p>
            <a:pPr marL="12700">
              <a:spcBef>
                <a:spcPts val="450"/>
              </a:spcBef>
            </a:pPr>
            <a:r>
              <a:rPr sz="1400" dirty="0">
                <a:solidFill>
                  <a:prstClr val="black"/>
                </a:solidFill>
                <a:latin typeface="Arial"/>
                <a:cs typeface="Arial"/>
              </a:rPr>
              <a:t>115</a:t>
            </a:r>
            <a:endParaRPr sz="1400">
              <a:solidFill>
                <a:prstClr val="black"/>
              </a:solidFill>
              <a:latin typeface="Arial"/>
              <a:cs typeface="Arial"/>
            </a:endParaRPr>
          </a:p>
          <a:p>
            <a:pPr marL="12700">
              <a:spcBef>
                <a:spcPts val="445"/>
              </a:spcBef>
            </a:pPr>
            <a:r>
              <a:rPr sz="1400" dirty="0">
                <a:solidFill>
                  <a:prstClr val="black"/>
                </a:solidFill>
                <a:latin typeface="Arial"/>
                <a:cs typeface="Arial"/>
              </a:rPr>
              <a:t>110</a:t>
            </a:r>
            <a:endParaRPr sz="1400">
              <a:solidFill>
                <a:prstClr val="black"/>
              </a:solidFill>
              <a:latin typeface="Arial"/>
              <a:cs typeface="Arial"/>
            </a:endParaRPr>
          </a:p>
          <a:p>
            <a:pPr marL="12700">
              <a:spcBef>
                <a:spcPts val="450"/>
              </a:spcBef>
            </a:pPr>
            <a:r>
              <a:rPr sz="1400" dirty="0">
                <a:solidFill>
                  <a:prstClr val="black"/>
                </a:solidFill>
                <a:latin typeface="Arial"/>
                <a:cs typeface="Arial"/>
              </a:rPr>
              <a:t>105</a:t>
            </a:r>
            <a:endParaRPr sz="1400">
              <a:solidFill>
                <a:prstClr val="black"/>
              </a:solidFill>
              <a:latin typeface="Arial"/>
              <a:cs typeface="Arial"/>
            </a:endParaRPr>
          </a:p>
          <a:p>
            <a:pPr marL="12700">
              <a:spcBef>
                <a:spcPts val="445"/>
              </a:spcBef>
            </a:pPr>
            <a:r>
              <a:rPr sz="1400" dirty="0">
                <a:solidFill>
                  <a:prstClr val="black"/>
                </a:solidFill>
                <a:latin typeface="Arial"/>
                <a:cs typeface="Arial"/>
              </a:rPr>
              <a:t>100</a:t>
            </a:r>
            <a:endParaRPr sz="1400">
              <a:solidFill>
                <a:prstClr val="black"/>
              </a:solidFill>
              <a:latin typeface="Arial"/>
              <a:cs typeface="Arial"/>
            </a:endParaRPr>
          </a:p>
          <a:p>
            <a:pPr marL="111760">
              <a:spcBef>
                <a:spcPts val="450"/>
              </a:spcBef>
            </a:pPr>
            <a:r>
              <a:rPr sz="1400" spc="-5" dirty="0">
                <a:solidFill>
                  <a:prstClr val="black"/>
                </a:solidFill>
                <a:latin typeface="Arial"/>
                <a:cs typeface="Arial"/>
              </a:rPr>
              <a:t>95</a:t>
            </a:r>
            <a:endParaRPr sz="1400">
              <a:solidFill>
                <a:prstClr val="black"/>
              </a:solidFill>
              <a:latin typeface="Arial"/>
              <a:cs typeface="Arial"/>
            </a:endParaRPr>
          </a:p>
          <a:p>
            <a:pPr marL="111760">
              <a:spcBef>
                <a:spcPts val="445"/>
              </a:spcBef>
            </a:pPr>
            <a:r>
              <a:rPr sz="1400" spc="-5" dirty="0">
                <a:solidFill>
                  <a:prstClr val="black"/>
                </a:solidFill>
                <a:latin typeface="Arial"/>
                <a:cs typeface="Arial"/>
              </a:rPr>
              <a:t>90</a:t>
            </a:r>
            <a:endParaRPr sz="1400">
              <a:solidFill>
                <a:prstClr val="black"/>
              </a:solidFill>
              <a:latin typeface="Arial"/>
              <a:cs typeface="Arial"/>
            </a:endParaRPr>
          </a:p>
          <a:p>
            <a:pPr marL="111760">
              <a:spcBef>
                <a:spcPts val="450"/>
              </a:spcBef>
            </a:pPr>
            <a:r>
              <a:rPr sz="1400" spc="-5" dirty="0">
                <a:solidFill>
                  <a:prstClr val="black"/>
                </a:solidFill>
                <a:latin typeface="Arial"/>
                <a:cs typeface="Arial"/>
              </a:rPr>
              <a:t>85</a:t>
            </a:r>
            <a:endParaRPr sz="1400">
              <a:solidFill>
                <a:prstClr val="black"/>
              </a:solidFill>
              <a:latin typeface="Arial"/>
              <a:cs typeface="Arial"/>
            </a:endParaRPr>
          </a:p>
          <a:p>
            <a:pPr marL="111760">
              <a:spcBef>
                <a:spcPts val="445"/>
              </a:spcBef>
            </a:pPr>
            <a:r>
              <a:rPr sz="1400" spc="-5" dirty="0">
                <a:solidFill>
                  <a:prstClr val="black"/>
                </a:solidFill>
                <a:latin typeface="Arial"/>
                <a:cs typeface="Arial"/>
              </a:rPr>
              <a:t>80</a:t>
            </a:r>
            <a:endParaRPr sz="1400">
              <a:solidFill>
                <a:prstClr val="black"/>
              </a:solidFill>
              <a:latin typeface="Arial"/>
              <a:cs typeface="Arial"/>
            </a:endParaRPr>
          </a:p>
          <a:p>
            <a:pPr marL="111760">
              <a:spcBef>
                <a:spcPts val="450"/>
              </a:spcBef>
            </a:pPr>
            <a:r>
              <a:rPr sz="1400" spc="-5" dirty="0">
                <a:solidFill>
                  <a:prstClr val="black"/>
                </a:solidFill>
                <a:latin typeface="Arial"/>
                <a:cs typeface="Arial"/>
              </a:rPr>
              <a:t>75</a:t>
            </a:r>
            <a:endParaRPr sz="1400">
              <a:solidFill>
                <a:prstClr val="black"/>
              </a:solidFill>
              <a:latin typeface="Arial"/>
              <a:cs typeface="Arial"/>
            </a:endParaRPr>
          </a:p>
          <a:p>
            <a:pPr marL="111760">
              <a:spcBef>
                <a:spcPts val="445"/>
              </a:spcBef>
            </a:pPr>
            <a:r>
              <a:rPr sz="1400" spc="-5" dirty="0">
                <a:solidFill>
                  <a:prstClr val="black"/>
                </a:solidFill>
                <a:latin typeface="Arial"/>
                <a:cs typeface="Arial"/>
              </a:rPr>
              <a:t>70</a:t>
            </a:r>
            <a:endParaRPr sz="1400">
              <a:solidFill>
                <a:prstClr val="black"/>
              </a:solidFill>
              <a:latin typeface="Arial"/>
              <a:cs typeface="Arial"/>
            </a:endParaRPr>
          </a:p>
          <a:p>
            <a:pPr marL="111760">
              <a:spcBef>
                <a:spcPts val="450"/>
              </a:spcBef>
            </a:pPr>
            <a:r>
              <a:rPr sz="1400" spc="-5" dirty="0">
                <a:solidFill>
                  <a:prstClr val="black"/>
                </a:solidFill>
                <a:latin typeface="Arial"/>
                <a:cs typeface="Arial"/>
              </a:rPr>
              <a:t>65</a:t>
            </a:r>
            <a:endParaRPr sz="1400">
              <a:solidFill>
                <a:prstClr val="black"/>
              </a:solidFill>
              <a:latin typeface="Arial"/>
              <a:cs typeface="Arial"/>
            </a:endParaRPr>
          </a:p>
        </p:txBody>
      </p:sp>
      <p:sp>
        <p:nvSpPr>
          <p:cNvPr id="12" name="object 12"/>
          <p:cNvSpPr txBox="1"/>
          <p:nvPr/>
        </p:nvSpPr>
        <p:spPr>
          <a:xfrm>
            <a:off x="798162" y="5581599"/>
            <a:ext cx="7986395" cy="488950"/>
          </a:xfrm>
          <a:prstGeom prst="rect">
            <a:avLst/>
          </a:prstGeom>
        </p:spPr>
        <p:txBody>
          <a:bodyPr vert="vert270" wrap="square" lIns="0" tIns="0" rIns="0" bIns="0" rtlCol="0">
            <a:spAutoFit/>
          </a:bodyPr>
          <a:lstStyle/>
          <a:p>
            <a:pPr marL="12700"/>
            <a:r>
              <a:rPr sz="1000" spc="-10" dirty="0">
                <a:solidFill>
                  <a:prstClr val="black"/>
                </a:solidFill>
                <a:latin typeface="Arial"/>
                <a:cs typeface="Arial"/>
              </a:rPr>
              <a:t>2019-01</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2019-02</a:t>
            </a:r>
            <a:endParaRPr sz="1000">
              <a:solidFill>
                <a:prstClr val="black"/>
              </a:solidFill>
              <a:latin typeface="Arial"/>
              <a:cs typeface="Arial"/>
            </a:endParaRPr>
          </a:p>
          <a:p>
            <a:pPr marL="12700">
              <a:spcBef>
                <a:spcPts val="555"/>
              </a:spcBef>
            </a:pPr>
            <a:r>
              <a:rPr sz="1000" spc="-10" dirty="0">
                <a:solidFill>
                  <a:prstClr val="black"/>
                </a:solidFill>
                <a:latin typeface="Arial"/>
                <a:cs typeface="Arial"/>
              </a:rPr>
              <a:t>2019-03</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2019-04</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2019-05</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2019-06</a:t>
            </a:r>
            <a:endParaRPr sz="1000">
              <a:solidFill>
                <a:prstClr val="black"/>
              </a:solidFill>
              <a:latin typeface="Arial"/>
              <a:cs typeface="Arial"/>
            </a:endParaRPr>
          </a:p>
          <a:p>
            <a:pPr marL="12700">
              <a:spcBef>
                <a:spcPts val="550"/>
              </a:spcBef>
            </a:pPr>
            <a:r>
              <a:rPr sz="1000" spc="-10" dirty="0">
                <a:solidFill>
                  <a:prstClr val="black"/>
                </a:solidFill>
                <a:latin typeface="Arial"/>
                <a:cs typeface="Arial"/>
              </a:rPr>
              <a:t>2019-07</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2019-08</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2019-09</a:t>
            </a:r>
            <a:endParaRPr sz="1000">
              <a:solidFill>
                <a:prstClr val="black"/>
              </a:solidFill>
              <a:latin typeface="Arial"/>
              <a:cs typeface="Arial"/>
            </a:endParaRPr>
          </a:p>
          <a:p>
            <a:pPr marL="12700">
              <a:spcBef>
                <a:spcPts val="555"/>
              </a:spcBef>
            </a:pPr>
            <a:r>
              <a:rPr sz="1000" spc="-10" dirty="0">
                <a:solidFill>
                  <a:prstClr val="black"/>
                </a:solidFill>
                <a:latin typeface="Arial"/>
                <a:cs typeface="Arial"/>
              </a:rPr>
              <a:t>2019-10</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2019-11</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2019-12</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2020-01</a:t>
            </a:r>
            <a:endParaRPr sz="1000">
              <a:solidFill>
                <a:prstClr val="black"/>
              </a:solidFill>
              <a:latin typeface="Arial"/>
              <a:cs typeface="Arial"/>
            </a:endParaRPr>
          </a:p>
          <a:p>
            <a:pPr marL="12700">
              <a:spcBef>
                <a:spcPts val="550"/>
              </a:spcBef>
            </a:pPr>
            <a:r>
              <a:rPr sz="1000" spc="-10" dirty="0">
                <a:solidFill>
                  <a:prstClr val="black"/>
                </a:solidFill>
                <a:latin typeface="Arial"/>
                <a:cs typeface="Arial"/>
              </a:rPr>
              <a:t>2020-02</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2020-03</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2020-04</a:t>
            </a:r>
            <a:endParaRPr sz="1000">
              <a:solidFill>
                <a:prstClr val="black"/>
              </a:solidFill>
              <a:latin typeface="Arial"/>
              <a:cs typeface="Arial"/>
            </a:endParaRPr>
          </a:p>
          <a:p>
            <a:pPr marL="12700">
              <a:spcBef>
                <a:spcPts val="555"/>
              </a:spcBef>
            </a:pPr>
            <a:r>
              <a:rPr sz="1000" spc="-10" dirty="0">
                <a:solidFill>
                  <a:prstClr val="black"/>
                </a:solidFill>
                <a:latin typeface="Arial"/>
                <a:cs typeface="Arial"/>
              </a:rPr>
              <a:t>2020-05</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2020-06</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2020-07</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2020-08</a:t>
            </a:r>
            <a:endParaRPr sz="1000">
              <a:solidFill>
                <a:prstClr val="black"/>
              </a:solidFill>
              <a:latin typeface="Arial"/>
              <a:cs typeface="Arial"/>
            </a:endParaRPr>
          </a:p>
          <a:p>
            <a:pPr marL="12700">
              <a:spcBef>
                <a:spcPts val="550"/>
              </a:spcBef>
            </a:pPr>
            <a:r>
              <a:rPr sz="1000" spc="-10" dirty="0">
                <a:solidFill>
                  <a:prstClr val="black"/>
                </a:solidFill>
                <a:latin typeface="Arial"/>
                <a:cs typeface="Arial"/>
              </a:rPr>
              <a:t>2020-09</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2020-10</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2020-11</a:t>
            </a:r>
            <a:endParaRPr sz="1000">
              <a:solidFill>
                <a:prstClr val="black"/>
              </a:solidFill>
              <a:latin typeface="Arial"/>
              <a:cs typeface="Arial"/>
            </a:endParaRPr>
          </a:p>
          <a:p>
            <a:pPr marL="12700">
              <a:spcBef>
                <a:spcPts val="550"/>
              </a:spcBef>
            </a:pPr>
            <a:r>
              <a:rPr sz="1000" spc="-10" dirty="0">
                <a:solidFill>
                  <a:prstClr val="black"/>
                </a:solidFill>
                <a:latin typeface="Arial"/>
                <a:cs typeface="Arial"/>
              </a:rPr>
              <a:t>2020-12</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2021-01</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2021-02</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2021-03</a:t>
            </a:r>
            <a:endParaRPr sz="1000">
              <a:solidFill>
                <a:prstClr val="black"/>
              </a:solidFill>
              <a:latin typeface="Arial"/>
              <a:cs typeface="Arial"/>
            </a:endParaRPr>
          </a:p>
          <a:p>
            <a:pPr marL="12700">
              <a:spcBef>
                <a:spcPts val="550"/>
              </a:spcBef>
            </a:pPr>
            <a:r>
              <a:rPr sz="1000" spc="-10" dirty="0">
                <a:solidFill>
                  <a:prstClr val="black"/>
                </a:solidFill>
                <a:latin typeface="Arial"/>
                <a:cs typeface="Arial"/>
              </a:rPr>
              <a:t>2021-04</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2021-05</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2021-06</a:t>
            </a:r>
            <a:endParaRPr sz="1000">
              <a:solidFill>
                <a:prstClr val="black"/>
              </a:solidFill>
              <a:latin typeface="Arial"/>
              <a:cs typeface="Arial"/>
            </a:endParaRPr>
          </a:p>
          <a:p>
            <a:pPr marL="12700">
              <a:spcBef>
                <a:spcPts val="550"/>
              </a:spcBef>
            </a:pPr>
            <a:r>
              <a:rPr sz="1000" spc="-10" dirty="0">
                <a:solidFill>
                  <a:prstClr val="black"/>
                </a:solidFill>
                <a:latin typeface="Arial"/>
                <a:cs typeface="Arial"/>
              </a:rPr>
              <a:t>2021-07</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2021-08</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2021-09</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2021-10</a:t>
            </a:r>
            <a:endParaRPr sz="1000">
              <a:solidFill>
                <a:prstClr val="black"/>
              </a:solidFill>
              <a:latin typeface="Arial"/>
              <a:cs typeface="Arial"/>
            </a:endParaRPr>
          </a:p>
          <a:p>
            <a:pPr marL="12700">
              <a:spcBef>
                <a:spcPts val="550"/>
              </a:spcBef>
            </a:pPr>
            <a:r>
              <a:rPr sz="1000" spc="-10" dirty="0">
                <a:solidFill>
                  <a:prstClr val="black"/>
                </a:solidFill>
                <a:latin typeface="Arial"/>
                <a:cs typeface="Arial"/>
              </a:rPr>
              <a:t>2021-11</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2021-12</a:t>
            </a:r>
            <a:endParaRPr sz="1000">
              <a:solidFill>
                <a:prstClr val="black"/>
              </a:solidFill>
              <a:latin typeface="Arial"/>
              <a:cs typeface="Arial"/>
            </a:endParaRPr>
          </a:p>
        </p:txBody>
      </p:sp>
      <p:sp>
        <p:nvSpPr>
          <p:cNvPr id="13" name="object 13"/>
          <p:cNvSpPr/>
          <p:nvPr/>
        </p:nvSpPr>
        <p:spPr>
          <a:xfrm>
            <a:off x="2425445" y="6396990"/>
            <a:ext cx="212725" cy="0"/>
          </a:xfrm>
          <a:custGeom>
            <a:avLst/>
            <a:gdLst/>
            <a:ahLst/>
            <a:cxnLst/>
            <a:rect l="l" t="t" r="r" b="b"/>
            <a:pathLst>
              <a:path w="212725">
                <a:moveTo>
                  <a:pt x="0" y="0"/>
                </a:moveTo>
                <a:lnTo>
                  <a:pt x="212725" y="0"/>
                </a:lnTo>
              </a:path>
            </a:pathLst>
          </a:custGeom>
          <a:ln w="38100">
            <a:solidFill>
              <a:srgbClr val="001F5F"/>
            </a:solidFill>
          </a:ln>
        </p:spPr>
        <p:txBody>
          <a:bodyPr wrap="square" lIns="0" tIns="0" rIns="0" bIns="0" rtlCol="0"/>
          <a:lstStyle/>
          <a:p>
            <a:endParaRPr>
              <a:solidFill>
                <a:prstClr val="black"/>
              </a:solidFill>
            </a:endParaRPr>
          </a:p>
        </p:txBody>
      </p:sp>
      <p:sp>
        <p:nvSpPr>
          <p:cNvPr id="14" name="object 14"/>
          <p:cNvSpPr/>
          <p:nvPr/>
        </p:nvSpPr>
        <p:spPr>
          <a:xfrm>
            <a:off x="4118609" y="6396990"/>
            <a:ext cx="212725" cy="0"/>
          </a:xfrm>
          <a:custGeom>
            <a:avLst/>
            <a:gdLst/>
            <a:ahLst/>
            <a:cxnLst/>
            <a:rect l="l" t="t" r="r" b="b"/>
            <a:pathLst>
              <a:path w="212725">
                <a:moveTo>
                  <a:pt x="0" y="0"/>
                </a:moveTo>
                <a:lnTo>
                  <a:pt x="212725" y="0"/>
                </a:lnTo>
              </a:path>
            </a:pathLst>
          </a:custGeom>
          <a:ln w="38100">
            <a:solidFill>
              <a:srgbClr val="A30000"/>
            </a:solidFill>
          </a:ln>
        </p:spPr>
        <p:txBody>
          <a:bodyPr wrap="square" lIns="0" tIns="0" rIns="0" bIns="0" rtlCol="0"/>
          <a:lstStyle/>
          <a:p>
            <a:endParaRPr>
              <a:solidFill>
                <a:prstClr val="black"/>
              </a:solidFill>
            </a:endParaRPr>
          </a:p>
        </p:txBody>
      </p:sp>
      <p:sp>
        <p:nvSpPr>
          <p:cNvPr id="15" name="object 15"/>
          <p:cNvSpPr txBox="1"/>
          <p:nvPr/>
        </p:nvSpPr>
        <p:spPr>
          <a:xfrm>
            <a:off x="4388611" y="6279896"/>
            <a:ext cx="2352675" cy="239395"/>
          </a:xfrm>
          <a:prstGeom prst="rect">
            <a:avLst/>
          </a:prstGeom>
        </p:spPr>
        <p:txBody>
          <a:bodyPr vert="horz" wrap="square" lIns="0" tIns="12700" rIns="0" bIns="0" rtlCol="0">
            <a:spAutoFit/>
          </a:bodyPr>
          <a:lstStyle/>
          <a:p>
            <a:pPr marL="12700">
              <a:spcBef>
                <a:spcPts val="100"/>
              </a:spcBef>
            </a:pPr>
            <a:r>
              <a:rPr sz="1400" spc="-5" dirty="0">
                <a:solidFill>
                  <a:prstClr val="black"/>
                </a:solidFill>
                <a:latin typeface="Arial"/>
                <a:cs typeface="Arial"/>
              </a:rPr>
              <a:t>Karşılama </a:t>
            </a:r>
            <a:r>
              <a:rPr sz="1400" dirty="0">
                <a:solidFill>
                  <a:prstClr val="black"/>
                </a:solidFill>
                <a:latin typeface="Arial"/>
                <a:cs typeface="Arial"/>
              </a:rPr>
              <a:t>Oranı (enerji</a:t>
            </a:r>
            <a:r>
              <a:rPr sz="1400" spc="-105" dirty="0">
                <a:solidFill>
                  <a:prstClr val="black"/>
                </a:solidFill>
                <a:latin typeface="Arial"/>
                <a:cs typeface="Arial"/>
              </a:rPr>
              <a:t> </a:t>
            </a:r>
            <a:r>
              <a:rPr sz="1400" spc="-5" dirty="0">
                <a:solidFill>
                  <a:prstClr val="black"/>
                </a:solidFill>
                <a:latin typeface="Arial"/>
                <a:cs typeface="Arial"/>
              </a:rPr>
              <a:t>hariç)</a:t>
            </a:r>
            <a:endParaRPr sz="1400">
              <a:solidFill>
                <a:prstClr val="black"/>
              </a:solidFill>
              <a:latin typeface="Arial"/>
              <a:cs typeface="Arial"/>
            </a:endParaRPr>
          </a:p>
        </p:txBody>
      </p:sp>
      <p:sp>
        <p:nvSpPr>
          <p:cNvPr id="16" name="object 16"/>
          <p:cNvSpPr txBox="1"/>
          <p:nvPr/>
        </p:nvSpPr>
        <p:spPr>
          <a:xfrm>
            <a:off x="2694558" y="6279896"/>
            <a:ext cx="1318895" cy="239395"/>
          </a:xfrm>
          <a:prstGeom prst="rect">
            <a:avLst/>
          </a:prstGeom>
        </p:spPr>
        <p:txBody>
          <a:bodyPr vert="horz" wrap="square" lIns="0" tIns="12700" rIns="0" bIns="0" rtlCol="0">
            <a:spAutoFit/>
          </a:bodyPr>
          <a:lstStyle/>
          <a:p>
            <a:pPr marL="12700">
              <a:spcBef>
                <a:spcPts val="100"/>
              </a:spcBef>
            </a:pPr>
            <a:r>
              <a:rPr sz="1400" spc="-5" dirty="0">
                <a:solidFill>
                  <a:prstClr val="black"/>
                </a:solidFill>
                <a:latin typeface="Arial"/>
                <a:cs typeface="Arial"/>
              </a:rPr>
              <a:t>Karşılama</a:t>
            </a:r>
            <a:r>
              <a:rPr sz="1400" spc="-75" dirty="0">
                <a:solidFill>
                  <a:prstClr val="black"/>
                </a:solidFill>
                <a:latin typeface="Arial"/>
                <a:cs typeface="Arial"/>
              </a:rPr>
              <a:t> </a:t>
            </a:r>
            <a:r>
              <a:rPr sz="1400" dirty="0">
                <a:solidFill>
                  <a:prstClr val="black"/>
                </a:solidFill>
                <a:latin typeface="Arial"/>
                <a:cs typeface="Arial"/>
              </a:rPr>
              <a:t>Oranı</a:t>
            </a:r>
            <a:endParaRPr sz="1400">
              <a:solidFill>
                <a:prstClr val="black"/>
              </a:solidFill>
              <a:latin typeface="Arial"/>
              <a:cs typeface="Arial"/>
            </a:endParaRPr>
          </a:p>
        </p:txBody>
      </p:sp>
      <p:sp>
        <p:nvSpPr>
          <p:cNvPr id="17" name="object 17"/>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17</a:t>
            </a:r>
            <a:endParaRPr sz="1400">
              <a:solidFill>
                <a:prstClr val="black"/>
              </a:solidFill>
              <a:latin typeface="Tahoma"/>
              <a:cs typeface="Tahoma"/>
            </a:endParaRPr>
          </a:p>
        </p:txBody>
      </p:sp>
    </p:spTree>
    <p:extLst>
      <p:ext uri="{BB962C8B-B14F-4D97-AF65-F5344CB8AC3E}">
        <p14:creationId xmlns:p14="http://schemas.microsoft.com/office/powerpoint/2010/main" val="3636617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799541"/>
            <a:ext cx="8724900" cy="849630"/>
          </a:xfrm>
          <a:prstGeom prst="rect">
            <a:avLst/>
          </a:prstGeom>
        </p:spPr>
        <p:txBody>
          <a:bodyPr vert="horz" wrap="square" lIns="0" tIns="12700" rIns="0" bIns="0" rtlCol="0">
            <a:spAutoFit/>
          </a:bodyPr>
          <a:lstStyle/>
          <a:p>
            <a:pPr marL="12700">
              <a:lnSpc>
                <a:spcPct val="100000"/>
              </a:lnSpc>
              <a:spcBef>
                <a:spcPts val="100"/>
              </a:spcBef>
            </a:pPr>
            <a:r>
              <a:rPr dirty="0"/>
              <a:t>Turizm </a:t>
            </a:r>
            <a:r>
              <a:rPr spc="-5" dirty="0"/>
              <a:t>gelirleri </a:t>
            </a:r>
            <a:r>
              <a:rPr dirty="0"/>
              <a:t>son </a:t>
            </a:r>
            <a:r>
              <a:rPr spc="-5" dirty="0"/>
              <a:t>çeyrekte </a:t>
            </a:r>
            <a:r>
              <a:rPr dirty="0"/>
              <a:t>2019 </a:t>
            </a:r>
            <a:r>
              <a:rPr spc="-5" dirty="0"/>
              <a:t>seviyesine yakınsamıştır.</a:t>
            </a:r>
          </a:p>
          <a:p>
            <a:pPr marL="12700" marR="5080">
              <a:lnSpc>
                <a:spcPct val="100000"/>
              </a:lnSpc>
              <a:spcBef>
                <a:spcPts val="5"/>
              </a:spcBef>
            </a:pPr>
            <a:r>
              <a:rPr b="0" spc="-5" dirty="0">
                <a:latin typeface="Tahoma"/>
                <a:cs typeface="Tahoma"/>
              </a:rPr>
              <a:t>Aralık </a:t>
            </a:r>
            <a:r>
              <a:rPr b="0" dirty="0">
                <a:latin typeface="Tahoma"/>
                <a:cs typeface="Tahoma"/>
              </a:rPr>
              <a:t>ayında ziyaretçi </a:t>
            </a:r>
            <a:r>
              <a:rPr b="0" spc="-5" dirty="0">
                <a:latin typeface="Tahoma"/>
                <a:cs typeface="Tahoma"/>
              </a:rPr>
              <a:t>sayısı 2,2 milyona </a:t>
            </a:r>
            <a:r>
              <a:rPr b="0" dirty="0">
                <a:latin typeface="Tahoma"/>
                <a:cs typeface="Tahoma"/>
              </a:rPr>
              <a:t>yaklaşırken, </a:t>
            </a:r>
            <a:r>
              <a:rPr b="0" spc="-5" dirty="0">
                <a:latin typeface="Tahoma"/>
                <a:cs typeface="Tahoma"/>
              </a:rPr>
              <a:t>seyahat gelirleri </a:t>
            </a:r>
            <a:r>
              <a:rPr b="0" dirty="0">
                <a:latin typeface="Tahoma"/>
                <a:cs typeface="Tahoma"/>
              </a:rPr>
              <a:t>pandemi </a:t>
            </a:r>
            <a:r>
              <a:rPr b="0" spc="-5" dirty="0">
                <a:latin typeface="Tahoma"/>
                <a:cs typeface="Tahoma"/>
              </a:rPr>
              <a:t>sonrası  ilk kez </a:t>
            </a:r>
            <a:r>
              <a:rPr b="0" dirty="0">
                <a:latin typeface="Tahoma"/>
                <a:cs typeface="Tahoma"/>
              </a:rPr>
              <a:t>2019 </a:t>
            </a:r>
            <a:r>
              <a:rPr b="0" spc="-5" dirty="0">
                <a:latin typeface="Tahoma"/>
                <a:cs typeface="Tahoma"/>
              </a:rPr>
              <a:t>seviyesini</a:t>
            </a:r>
            <a:r>
              <a:rPr b="0" spc="30" dirty="0">
                <a:latin typeface="Tahoma"/>
                <a:cs typeface="Tahoma"/>
              </a:rPr>
              <a:t> </a:t>
            </a:r>
            <a:r>
              <a:rPr b="0" spc="-5" dirty="0">
                <a:latin typeface="Tahoma"/>
                <a:cs typeface="Tahoma"/>
              </a:rPr>
              <a:t>aşmıştır.</a:t>
            </a:r>
          </a:p>
        </p:txBody>
      </p:sp>
      <p:sp>
        <p:nvSpPr>
          <p:cNvPr id="3" name="object 3"/>
          <p:cNvSpPr/>
          <p:nvPr/>
        </p:nvSpPr>
        <p:spPr>
          <a:xfrm>
            <a:off x="0" y="1802892"/>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1930654" y="1833117"/>
            <a:ext cx="5283835" cy="269240"/>
          </a:xfrm>
          <a:prstGeom prst="rect">
            <a:avLst/>
          </a:prstGeom>
        </p:spPr>
        <p:txBody>
          <a:bodyPr vert="horz" wrap="square" lIns="0" tIns="12065" rIns="0" bIns="0" rtlCol="0">
            <a:spAutoFit/>
          </a:bodyPr>
          <a:lstStyle/>
          <a:p>
            <a:pPr marL="12700">
              <a:spcBef>
                <a:spcPts val="95"/>
              </a:spcBef>
            </a:pPr>
            <a:r>
              <a:rPr sz="1600" spc="-15" dirty="0">
                <a:solidFill>
                  <a:srgbClr val="FFFFFF"/>
                </a:solidFill>
                <a:latin typeface="Arial"/>
                <a:cs typeface="Arial"/>
              </a:rPr>
              <a:t>Turizm </a:t>
            </a:r>
            <a:r>
              <a:rPr sz="1600" spc="-5" dirty="0">
                <a:solidFill>
                  <a:srgbClr val="FFFFFF"/>
                </a:solidFill>
                <a:latin typeface="Arial"/>
                <a:cs typeface="Arial"/>
              </a:rPr>
              <a:t>geliri ve </a:t>
            </a:r>
            <a:r>
              <a:rPr sz="1600" spc="-10" dirty="0">
                <a:solidFill>
                  <a:srgbClr val="FFFFFF"/>
                </a:solidFill>
                <a:latin typeface="Arial"/>
                <a:cs typeface="Arial"/>
              </a:rPr>
              <a:t>ziyaretçi sayısı* (Ocak 2019 </a:t>
            </a:r>
            <a:r>
              <a:rPr sz="1600" spc="-5" dirty="0">
                <a:solidFill>
                  <a:srgbClr val="FFFFFF"/>
                </a:solidFill>
                <a:latin typeface="Arial"/>
                <a:cs typeface="Arial"/>
              </a:rPr>
              <a:t>– Aralık</a:t>
            </a:r>
            <a:r>
              <a:rPr sz="1600" spc="130" dirty="0">
                <a:solidFill>
                  <a:srgbClr val="FFFFFF"/>
                </a:solidFill>
                <a:latin typeface="Arial"/>
                <a:cs typeface="Arial"/>
              </a:rPr>
              <a:t> </a:t>
            </a:r>
            <a:r>
              <a:rPr sz="1600" spc="-10" dirty="0">
                <a:solidFill>
                  <a:srgbClr val="FFFFFF"/>
                </a:solidFill>
                <a:latin typeface="Arial"/>
                <a:cs typeface="Arial"/>
              </a:rPr>
              <a:t>2021)</a:t>
            </a:r>
            <a:endParaRPr sz="1600">
              <a:solidFill>
                <a:prstClr val="black"/>
              </a:solidFill>
              <a:latin typeface="Arial"/>
              <a:cs typeface="Arial"/>
            </a:endParaRPr>
          </a:p>
        </p:txBody>
      </p:sp>
      <p:grpSp>
        <p:nvGrpSpPr>
          <p:cNvPr id="5" name="object 5"/>
          <p:cNvGrpSpPr/>
          <p:nvPr/>
        </p:nvGrpSpPr>
        <p:grpSpPr>
          <a:xfrm>
            <a:off x="605027" y="2662427"/>
            <a:ext cx="3667125" cy="2882265"/>
            <a:chOff x="605027" y="2662427"/>
            <a:chExt cx="3667125" cy="2882265"/>
          </a:xfrm>
        </p:grpSpPr>
        <p:sp>
          <p:nvSpPr>
            <p:cNvPr id="6" name="object 6"/>
            <p:cNvSpPr/>
            <p:nvPr/>
          </p:nvSpPr>
          <p:spPr>
            <a:xfrm>
              <a:off x="605027" y="2666999"/>
              <a:ext cx="3648710" cy="2857500"/>
            </a:xfrm>
            <a:custGeom>
              <a:avLst/>
              <a:gdLst/>
              <a:ahLst/>
              <a:cxnLst/>
              <a:rect l="l" t="t" r="r" b="b"/>
              <a:pathLst>
                <a:path w="3648710" h="2857500">
                  <a:moveTo>
                    <a:pt x="50292" y="2857500"/>
                  </a:moveTo>
                  <a:lnTo>
                    <a:pt x="50292" y="0"/>
                  </a:lnTo>
                </a:path>
                <a:path w="3648710" h="2857500">
                  <a:moveTo>
                    <a:pt x="0" y="2857500"/>
                  </a:moveTo>
                  <a:lnTo>
                    <a:pt x="50292" y="2857500"/>
                  </a:lnTo>
                </a:path>
                <a:path w="3648710" h="2857500">
                  <a:moveTo>
                    <a:pt x="0" y="2572512"/>
                  </a:moveTo>
                  <a:lnTo>
                    <a:pt x="50292" y="2572512"/>
                  </a:lnTo>
                </a:path>
                <a:path w="3648710" h="2857500">
                  <a:moveTo>
                    <a:pt x="0" y="2286000"/>
                  </a:moveTo>
                  <a:lnTo>
                    <a:pt x="50292" y="2286000"/>
                  </a:lnTo>
                </a:path>
                <a:path w="3648710" h="2857500">
                  <a:moveTo>
                    <a:pt x="0" y="2001012"/>
                  </a:moveTo>
                  <a:lnTo>
                    <a:pt x="50292" y="2001012"/>
                  </a:lnTo>
                </a:path>
                <a:path w="3648710" h="2857500">
                  <a:moveTo>
                    <a:pt x="0" y="1714500"/>
                  </a:moveTo>
                  <a:lnTo>
                    <a:pt x="50292" y="1714500"/>
                  </a:lnTo>
                </a:path>
                <a:path w="3648710" h="2857500">
                  <a:moveTo>
                    <a:pt x="0" y="1429512"/>
                  </a:moveTo>
                  <a:lnTo>
                    <a:pt x="50292" y="1429512"/>
                  </a:lnTo>
                </a:path>
                <a:path w="3648710" h="2857500">
                  <a:moveTo>
                    <a:pt x="0" y="1143000"/>
                  </a:moveTo>
                  <a:lnTo>
                    <a:pt x="50292" y="1143000"/>
                  </a:lnTo>
                </a:path>
                <a:path w="3648710" h="2857500">
                  <a:moveTo>
                    <a:pt x="0" y="858012"/>
                  </a:moveTo>
                  <a:lnTo>
                    <a:pt x="50292" y="858012"/>
                  </a:lnTo>
                </a:path>
                <a:path w="3648710" h="2857500">
                  <a:moveTo>
                    <a:pt x="0" y="571500"/>
                  </a:moveTo>
                  <a:lnTo>
                    <a:pt x="50292" y="571500"/>
                  </a:lnTo>
                </a:path>
                <a:path w="3648710" h="2857500">
                  <a:moveTo>
                    <a:pt x="0" y="286512"/>
                  </a:moveTo>
                  <a:lnTo>
                    <a:pt x="50292" y="286512"/>
                  </a:lnTo>
                </a:path>
                <a:path w="3648710" h="2857500">
                  <a:moveTo>
                    <a:pt x="0" y="0"/>
                  </a:moveTo>
                  <a:lnTo>
                    <a:pt x="50292" y="0"/>
                  </a:lnTo>
                </a:path>
                <a:path w="3648710" h="2857500">
                  <a:moveTo>
                    <a:pt x="50292" y="2857500"/>
                  </a:moveTo>
                  <a:lnTo>
                    <a:pt x="3648456" y="2857500"/>
                  </a:lnTo>
                </a:path>
              </a:pathLst>
            </a:custGeom>
            <a:ln w="9144">
              <a:solidFill>
                <a:srgbClr val="000000"/>
              </a:solidFill>
            </a:ln>
          </p:spPr>
          <p:txBody>
            <a:bodyPr wrap="square" lIns="0" tIns="0" rIns="0" bIns="0" rtlCol="0"/>
            <a:lstStyle/>
            <a:p>
              <a:endParaRPr>
                <a:solidFill>
                  <a:prstClr val="black"/>
                </a:solidFill>
              </a:endParaRPr>
            </a:p>
          </p:txBody>
        </p:sp>
        <p:sp>
          <p:nvSpPr>
            <p:cNvPr id="7" name="object 7"/>
            <p:cNvSpPr/>
            <p:nvPr/>
          </p:nvSpPr>
          <p:spPr>
            <a:xfrm>
              <a:off x="656081" y="2919221"/>
              <a:ext cx="3596640" cy="1961514"/>
            </a:xfrm>
            <a:custGeom>
              <a:avLst/>
              <a:gdLst/>
              <a:ahLst/>
              <a:cxnLst/>
              <a:rect l="l" t="t" r="r" b="b"/>
              <a:pathLst>
                <a:path w="3596640" h="1961514">
                  <a:moveTo>
                    <a:pt x="0" y="1856232"/>
                  </a:moveTo>
                  <a:lnTo>
                    <a:pt x="326136" y="1961388"/>
                  </a:lnTo>
                  <a:lnTo>
                    <a:pt x="653796" y="1802891"/>
                  </a:lnTo>
                  <a:lnTo>
                    <a:pt x="979932" y="1615439"/>
                  </a:lnTo>
                  <a:lnTo>
                    <a:pt x="1307592" y="1286255"/>
                  </a:lnTo>
                  <a:lnTo>
                    <a:pt x="1635252" y="934211"/>
                  </a:lnTo>
                  <a:lnTo>
                    <a:pt x="1961388" y="432815"/>
                  </a:lnTo>
                  <a:lnTo>
                    <a:pt x="2289048" y="0"/>
                  </a:lnTo>
                  <a:lnTo>
                    <a:pt x="2615184" y="431291"/>
                  </a:lnTo>
                  <a:lnTo>
                    <a:pt x="2942844" y="556260"/>
                  </a:lnTo>
                  <a:lnTo>
                    <a:pt x="3270504" y="1548383"/>
                  </a:lnTo>
                  <a:lnTo>
                    <a:pt x="3596640" y="1793747"/>
                  </a:lnTo>
                </a:path>
              </a:pathLst>
            </a:custGeom>
            <a:ln w="38100">
              <a:solidFill>
                <a:srgbClr val="A30000"/>
              </a:solidFill>
            </a:ln>
          </p:spPr>
          <p:txBody>
            <a:bodyPr wrap="square" lIns="0" tIns="0" rIns="0" bIns="0" rtlCol="0"/>
            <a:lstStyle/>
            <a:p>
              <a:endParaRPr>
                <a:solidFill>
                  <a:prstClr val="black"/>
                </a:solidFill>
              </a:endParaRPr>
            </a:p>
          </p:txBody>
        </p:sp>
        <p:sp>
          <p:nvSpPr>
            <p:cNvPr id="8" name="object 8"/>
            <p:cNvSpPr/>
            <p:nvPr/>
          </p:nvSpPr>
          <p:spPr>
            <a:xfrm>
              <a:off x="656081" y="4527042"/>
              <a:ext cx="3596640" cy="998219"/>
            </a:xfrm>
            <a:custGeom>
              <a:avLst/>
              <a:gdLst/>
              <a:ahLst/>
              <a:cxnLst/>
              <a:rect l="l" t="t" r="r" b="b"/>
              <a:pathLst>
                <a:path w="3596640" h="998220">
                  <a:moveTo>
                    <a:pt x="0" y="126491"/>
                  </a:moveTo>
                  <a:lnTo>
                    <a:pt x="326136" y="295655"/>
                  </a:lnTo>
                  <a:lnTo>
                    <a:pt x="653796" y="623315"/>
                  </a:lnTo>
                  <a:lnTo>
                    <a:pt x="979932" y="998219"/>
                  </a:lnTo>
                  <a:lnTo>
                    <a:pt x="1307592" y="998219"/>
                  </a:lnTo>
                  <a:lnTo>
                    <a:pt x="1635252" y="944879"/>
                  </a:lnTo>
                  <a:lnTo>
                    <a:pt x="1961388" y="729995"/>
                  </a:lnTo>
                  <a:lnTo>
                    <a:pt x="2289048" y="216407"/>
                  </a:lnTo>
                  <a:lnTo>
                    <a:pt x="2615184" y="94487"/>
                  </a:lnTo>
                  <a:lnTo>
                    <a:pt x="2942844" y="0"/>
                  </a:lnTo>
                  <a:lnTo>
                    <a:pt x="3270504" y="490727"/>
                  </a:lnTo>
                  <a:lnTo>
                    <a:pt x="3596640" y="614171"/>
                  </a:lnTo>
                </a:path>
              </a:pathLst>
            </a:custGeom>
            <a:ln w="38100">
              <a:solidFill>
                <a:srgbClr val="808080"/>
              </a:solidFill>
            </a:ln>
          </p:spPr>
          <p:txBody>
            <a:bodyPr wrap="square" lIns="0" tIns="0" rIns="0" bIns="0" rtlCol="0"/>
            <a:lstStyle/>
            <a:p>
              <a:endParaRPr>
                <a:solidFill>
                  <a:prstClr val="black"/>
                </a:solidFill>
              </a:endParaRPr>
            </a:p>
          </p:txBody>
        </p:sp>
        <p:sp>
          <p:nvSpPr>
            <p:cNvPr id="9" name="object 9"/>
            <p:cNvSpPr/>
            <p:nvPr/>
          </p:nvSpPr>
          <p:spPr>
            <a:xfrm>
              <a:off x="656081" y="3303269"/>
              <a:ext cx="3596640" cy="1902460"/>
            </a:xfrm>
            <a:custGeom>
              <a:avLst/>
              <a:gdLst/>
              <a:ahLst/>
              <a:cxnLst/>
              <a:rect l="l" t="t" r="r" b="b"/>
              <a:pathLst>
                <a:path w="3596640" h="1902460">
                  <a:moveTo>
                    <a:pt x="0" y="1842515"/>
                  </a:moveTo>
                  <a:lnTo>
                    <a:pt x="326136" y="1901952"/>
                  </a:lnTo>
                  <a:lnTo>
                    <a:pt x="653796" y="1749552"/>
                  </a:lnTo>
                  <a:lnTo>
                    <a:pt x="979932" y="1801367"/>
                  </a:lnTo>
                  <a:lnTo>
                    <a:pt x="1307592" y="1859279"/>
                  </a:lnTo>
                  <a:lnTo>
                    <a:pt x="1635252" y="1557527"/>
                  </a:lnTo>
                  <a:lnTo>
                    <a:pt x="1961388" y="705611"/>
                  </a:lnTo>
                  <a:lnTo>
                    <a:pt x="2289048" y="0"/>
                  </a:lnTo>
                  <a:lnTo>
                    <a:pt x="2615184" y="406907"/>
                  </a:lnTo>
                  <a:lnTo>
                    <a:pt x="2942844" y="339851"/>
                  </a:lnTo>
                  <a:lnTo>
                    <a:pt x="3270504" y="1211579"/>
                  </a:lnTo>
                  <a:lnTo>
                    <a:pt x="3596640" y="1379219"/>
                  </a:lnTo>
                </a:path>
              </a:pathLst>
            </a:custGeom>
            <a:ln w="38100">
              <a:solidFill>
                <a:srgbClr val="001F5F"/>
              </a:solidFill>
            </a:ln>
          </p:spPr>
          <p:txBody>
            <a:bodyPr wrap="square" lIns="0" tIns="0" rIns="0" bIns="0" rtlCol="0"/>
            <a:lstStyle/>
            <a:p>
              <a:endParaRPr>
                <a:solidFill>
                  <a:prstClr val="black"/>
                </a:solidFill>
              </a:endParaRPr>
            </a:p>
          </p:txBody>
        </p:sp>
        <p:sp>
          <p:nvSpPr>
            <p:cNvPr id="10" name="object 10"/>
            <p:cNvSpPr/>
            <p:nvPr/>
          </p:nvSpPr>
          <p:spPr>
            <a:xfrm>
              <a:off x="1053845" y="3278886"/>
              <a:ext cx="176530" cy="0"/>
            </a:xfrm>
            <a:custGeom>
              <a:avLst/>
              <a:gdLst/>
              <a:ahLst/>
              <a:cxnLst/>
              <a:rect l="l" t="t" r="r" b="b"/>
              <a:pathLst>
                <a:path w="176530">
                  <a:moveTo>
                    <a:pt x="0" y="0"/>
                  </a:moveTo>
                  <a:lnTo>
                    <a:pt x="176212" y="0"/>
                  </a:lnTo>
                </a:path>
              </a:pathLst>
            </a:custGeom>
            <a:ln w="38100">
              <a:solidFill>
                <a:srgbClr val="001F5F"/>
              </a:solidFill>
            </a:ln>
          </p:spPr>
          <p:txBody>
            <a:bodyPr wrap="square" lIns="0" tIns="0" rIns="0" bIns="0" rtlCol="0"/>
            <a:lstStyle/>
            <a:p>
              <a:endParaRPr>
                <a:solidFill>
                  <a:prstClr val="black"/>
                </a:solidFill>
              </a:endParaRPr>
            </a:p>
          </p:txBody>
        </p:sp>
        <p:sp>
          <p:nvSpPr>
            <p:cNvPr id="11" name="object 11"/>
            <p:cNvSpPr/>
            <p:nvPr/>
          </p:nvSpPr>
          <p:spPr>
            <a:xfrm>
              <a:off x="1053845" y="2812541"/>
              <a:ext cx="176530" cy="0"/>
            </a:xfrm>
            <a:custGeom>
              <a:avLst/>
              <a:gdLst/>
              <a:ahLst/>
              <a:cxnLst/>
              <a:rect l="l" t="t" r="r" b="b"/>
              <a:pathLst>
                <a:path w="176530">
                  <a:moveTo>
                    <a:pt x="0" y="0"/>
                  </a:moveTo>
                  <a:lnTo>
                    <a:pt x="176212" y="0"/>
                  </a:lnTo>
                </a:path>
              </a:pathLst>
            </a:custGeom>
            <a:ln w="38100">
              <a:solidFill>
                <a:srgbClr val="A30000"/>
              </a:solidFill>
            </a:ln>
          </p:spPr>
          <p:txBody>
            <a:bodyPr wrap="square" lIns="0" tIns="0" rIns="0" bIns="0" rtlCol="0"/>
            <a:lstStyle/>
            <a:p>
              <a:endParaRPr>
                <a:solidFill>
                  <a:prstClr val="black"/>
                </a:solidFill>
              </a:endParaRPr>
            </a:p>
          </p:txBody>
        </p:sp>
        <p:sp>
          <p:nvSpPr>
            <p:cNvPr id="12" name="object 12"/>
            <p:cNvSpPr/>
            <p:nvPr/>
          </p:nvSpPr>
          <p:spPr>
            <a:xfrm>
              <a:off x="1053845" y="3045713"/>
              <a:ext cx="176530" cy="0"/>
            </a:xfrm>
            <a:custGeom>
              <a:avLst/>
              <a:gdLst/>
              <a:ahLst/>
              <a:cxnLst/>
              <a:rect l="l" t="t" r="r" b="b"/>
              <a:pathLst>
                <a:path w="176530">
                  <a:moveTo>
                    <a:pt x="0" y="0"/>
                  </a:moveTo>
                  <a:lnTo>
                    <a:pt x="176212" y="0"/>
                  </a:lnTo>
                </a:path>
              </a:pathLst>
            </a:custGeom>
            <a:ln w="38100">
              <a:solidFill>
                <a:srgbClr val="808080"/>
              </a:solidFill>
            </a:ln>
          </p:spPr>
          <p:txBody>
            <a:bodyPr wrap="square" lIns="0" tIns="0" rIns="0" bIns="0" rtlCol="0"/>
            <a:lstStyle/>
            <a:p>
              <a:endParaRPr>
                <a:solidFill>
                  <a:prstClr val="black"/>
                </a:solidFill>
              </a:endParaRPr>
            </a:p>
          </p:txBody>
        </p:sp>
      </p:grpSp>
      <p:sp>
        <p:nvSpPr>
          <p:cNvPr id="13" name="object 13"/>
          <p:cNvSpPr txBox="1"/>
          <p:nvPr/>
        </p:nvSpPr>
        <p:spPr>
          <a:xfrm>
            <a:off x="278079" y="2460625"/>
            <a:ext cx="238760" cy="3168650"/>
          </a:xfrm>
          <a:prstGeom prst="rect">
            <a:avLst/>
          </a:prstGeom>
        </p:spPr>
        <p:txBody>
          <a:bodyPr vert="horz" wrap="square" lIns="0" tIns="114935" rIns="0" bIns="0" rtlCol="0">
            <a:spAutoFit/>
          </a:bodyPr>
          <a:lstStyle/>
          <a:p>
            <a:pPr marL="12700">
              <a:spcBef>
                <a:spcPts val="905"/>
              </a:spcBef>
            </a:pPr>
            <a:r>
              <a:rPr sz="1200" dirty="0">
                <a:solidFill>
                  <a:prstClr val="black"/>
                </a:solidFill>
                <a:latin typeface="Tahoma"/>
                <a:cs typeface="Tahoma"/>
              </a:rPr>
              <a:t>5</a:t>
            </a:r>
            <a:r>
              <a:rPr sz="1200" spc="-5" dirty="0">
                <a:solidFill>
                  <a:prstClr val="black"/>
                </a:solidFill>
                <a:latin typeface="Tahoma"/>
                <a:cs typeface="Tahoma"/>
              </a:rPr>
              <a:t>,0</a:t>
            </a:r>
            <a:endParaRPr sz="1200">
              <a:solidFill>
                <a:prstClr val="black"/>
              </a:solidFill>
              <a:latin typeface="Tahoma"/>
              <a:cs typeface="Tahoma"/>
            </a:endParaRPr>
          </a:p>
          <a:p>
            <a:pPr marL="12700">
              <a:spcBef>
                <a:spcPts val="805"/>
              </a:spcBef>
            </a:pPr>
            <a:r>
              <a:rPr sz="1200" dirty="0">
                <a:solidFill>
                  <a:prstClr val="black"/>
                </a:solidFill>
                <a:latin typeface="Tahoma"/>
                <a:cs typeface="Tahoma"/>
              </a:rPr>
              <a:t>4,5</a:t>
            </a:r>
            <a:endParaRPr sz="1200">
              <a:solidFill>
                <a:prstClr val="black"/>
              </a:solidFill>
              <a:latin typeface="Tahoma"/>
              <a:cs typeface="Tahoma"/>
            </a:endParaRPr>
          </a:p>
          <a:p>
            <a:pPr marL="12700">
              <a:spcBef>
                <a:spcPts val="815"/>
              </a:spcBef>
            </a:pPr>
            <a:r>
              <a:rPr sz="1200" dirty="0">
                <a:solidFill>
                  <a:prstClr val="black"/>
                </a:solidFill>
                <a:latin typeface="Tahoma"/>
                <a:cs typeface="Tahoma"/>
              </a:rPr>
              <a:t>4</a:t>
            </a:r>
            <a:r>
              <a:rPr sz="1200" spc="-5" dirty="0">
                <a:solidFill>
                  <a:prstClr val="black"/>
                </a:solidFill>
                <a:latin typeface="Tahoma"/>
                <a:cs typeface="Tahoma"/>
              </a:rPr>
              <a:t>,0</a:t>
            </a:r>
            <a:endParaRPr sz="1200">
              <a:solidFill>
                <a:prstClr val="black"/>
              </a:solidFill>
              <a:latin typeface="Tahoma"/>
              <a:cs typeface="Tahoma"/>
            </a:endParaRPr>
          </a:p>
          <a:p>
            <a:pPr marL="12700">
              <a:spcBef>
                <a:spcPts val="810"/>
              </a:spcBef>
            </a:pPr>
            <a:r>
              <a:rPr sz="1200" dirty="0">
                <a:solidFill>
                  <a:prstClr val="black"/>
                </a:solidFill>
                <a:latin typeface="Tahoma"/>
                <a:cs typeface="Tahoma"/>
              </a:rPr>
              <a:t>3</a:t>
            </a:r>
            <a:r>
              <a:rPr sz="1200" spc="-5" dirty="0">
                <a:solidFill>
                  <a:prstClr val="black"/>
                </a:solidFill>
                <a:latin typeface="Tahoma"/>
                <a:cs typeface="Tahoma"/>
              </a:rPr>
              <a:t>,5</a:t>
            </a:r>
            <a:endParaRPr sz="1200">
              <a:solidFill>
                <a:prstClr val="black"/>
              </a:solidFill>
              <a:latin typeface="Tahoma"/>
              <a:cs typeface="Tahoma"/>
            </a:endParaRPr>
          </a:p>
          <a:p>
            <a:pPr marL="12700">
              <a:spcBef>
                <a:spcPts val="810"/>
              </a:spcBef>
            </a:pPr>
            <a:r>
              <a:rPr sz="1200" dirty="0">
                <a:solidFill>
                  <a:prstClr val="black"/>
                </a:solidFill>
                <a:latin typeface="Tahoma"/>
                <a:cs typeface="Tahoma"/>
              </a:rPr>
              <a:t>3</a:t>
            </a:r>
            <a:r>
              <a:rPr sz="1200" spc="-5" dirty="0">
                <a:solidFill>
                  <a:prstClr val="black"/>
                </a:solidFill>
                <a:latin typeface="Tahoma"/>
                <a:cs typeface="Tahoma"/>
              </a:rPr>
              <a:t>,0</a:t>
            </a:r>
            <a:endParaRPr sz="1200">
              <a:solidFill>
                <a:prstClr val="black"/>
              </a:solidFill>
              <a:latin typeface="Tahoma"/>
              <a:cs typeface="Tahoma"/>
            </a:endParaRPr>
          </a:p>
          <a:p>
            <a:pPr marL="12700">
              <a:spcBef>
                <a:spcPts val="810"/>
              </a:spcBef>
            </a:pPr>
            <a:r>
              <a:rPr sz="1200" dirty="0">
                <a:solidFill>
                  <a:prstClr val="black"/>
                </a:solidFill>
                <a:latin typeface="Tahoma"/>
                <a:cs typeface="Tahoma"/>
              </a:rPr>
              <a:t>2</a:t>
            </a:r>
            <a:r>
              <a:rPr sz="1200" spc="-5" dirty="0">
                <a:solidFill>
                  <a:prstClr val="black"/>
                </a:solidFill>
                <a:latin typeface="Tahoma"/>
                <a:cs typeface="Tahoma"/>
              </a:rPr>
              <a:t>,5</a:t>
            </a:r>
            <a:endParaRPr sz="1200">
              <a:solidFill>
                <a:prstClr val="black"/>
              </a:solidFill>
              <a:latin typeface="Tahoma"/>
              <a:cs typeface="Tahoma"/>
            </a:endParaRPr>
          </a:p>
          <a:p>
            <a:pPr marL="12700">
              <a:spcBef>
                <a:spcPts val="810"/>
              </a:spcBef>
            </a:pPr>
            <a:r>
              <a:rPr sz="1200" dirty="0">
                <a:solidFill>
                  <a:prstClr val="black"/>
                </a:solidFill>
                <a:latin typeface="Tahoma"/>
                <a:cs typeface="Tahoma"/>
              </a:rPr>
              <a:t>2</a:t>
            </a:r>
            <a:r>
              <a:rPr sz="1200" spc="-5" dirty="0">
                <a:solidFill>
                  <a:prstClr val="black"/>
                </a:solidFill>
                <a:latin typeface="Tahoma"/>
                <a:cs typeface="Tahoma"/>
              </a:rPr>
              <a:t>,0</a:t>
            </a:r>
            <a:endParaRPr sz="1200">
              <a:solidFill>
                <a:prstClr val="black"/>
              </a:solidFill>
              <a:latin typeface="Tahoma"/>
              <a:cs typeface="Tahoma"/>
            </a:endParaRPr>
          </a:p>
          <a:p>
            <a:pPr marL="12700">
              <a:spcBef>
                <a:spcPts val="810"/>
              </a:spcBef>
            </a:pPr>
            <a:r>
              <a:rPr sz="1200" dirty="0">
                <a:solidFill>
                  <a:prstClr val="black"/>
                </a:solidFill>
                <a:latin typeface="Tahoma"/>
                <a:cs typeface="Tahoma"/>
              </a:rPr>
              <a:t>1</a:t>
            </a:r>
            <a:r>
              <a:rPr sz="1200" spc="-5" dirty="0">
                <a:solidFill>
                  <a:prstClr val="black"/>
                </a:solidFill>
                <a:latin typeface="Tahoma"/>
                <a:cs typeface="Tahoma"/>
              </a:rPr>
              <a:t>,5</a:t>
            </a:r>
            <a:endParaRPr sz="1200">
              <a:solidFill>
                <a:prstClr val="black"/>
              </a:solidFill>
              <a:latin typeface="Tahoma"/>
              <a:cs typeface="Tahoma"/>
            </a:endParaRPr>
          </a:p>
          <a:p>
            <a:pPr marL="12700">
              <a:spcBef>
                <a:spcPts val="810"/>
              </a:spcBef>
            </a:pPr>
            <a:r>
              <a:rPr sz="1200" dirty="0">
                <a:solidFill>
                  <a:prstClr val="black"/>
                </a:solidFill>
                <a:latin typeface="Tahoma"/>
                <a:cs typeface="Tahoma"/>
              </a:rPr>
              <a:t>1</a:t>
            </a:r>
            <a:r>
              <a:rPr sz="1200" spc="-5" dirty="0">
                <a:solidFill>
                  <a:prstClr val="black"/>
                </a:solidFill>
                <a:latin typeface="Tahoma"/>
                <a:cs typeface="Tahoma"/>
              </a:rPr>
              <a:t>,0</a:t>
            </a:r>
            <a:endParaRPr sz="1200">
              <a:solidFill>
                <a:prstClr val="black"/>
              </a:solidFill>
              <a:latin typeface="Tahoma"/>
              <a:cs typeface="Tahoma"/>
            </a:endParaRPr>
          </a:p>
          <a:p>
            <a:pPr marL="12700">
              <a:spcBef>
                <a:spcPts val="810"/>
              </a:spcBef>
            </a:pPr>
            <a:r>
              <a:rPr sz="1200" dirty="0">
                <a:solidFill>
                  <a:prstClr val="black"/>
                </a:solidFill>
                <a:latin typeface="Tahoma"/>
                <a:cs typeface="Tahoma"/>
              </a:rPr>
              <a:t>0</a:t>
            </a:r>
            <a:r>
              <a:rPr sz="1200" spc="-5" dirty="0">
                <a:solidFill>
                  <a:prstClr val="black"/>
                </a:solidFill>
                <a:latin typeface="Tahoma"/>
                <a:cs typeface="Tahoma"/>
              </a:rPr>
              <a:t>,5</a:t>
            </a:r>
            <a:endParaRPr sz="1200">
              <a:solidFill>
                <a:prstClr val="black"/>
              </a:solidFill>
              <a:latin typeface="Tahoma"/>
              <a:cs typeface="Tahoma"/>
            </a:endParaRPr>
          </a:p>
          <a:p>
            <a:pPr marL="12700">
              <a:spcBef>
                <a:spcPts val="815"/>
              </a:spcBef>
            </a:pPr>
            <a:r>
              <a:rPr sz="1200" dirty="0">
                <a:solidFill>
                  <a:prstClr val="black"/>
                </a:solidFill>
                <a:latin typeface="Tahoma"/>
                <a:cs typeface="Tahoma"/>
              </a:rPr>
              <a:t>0</a:t>
            </a:r>
            <a:r>
              <a:rPr sz="1200" spc="-5" dirty="0">
                <a:solidFill>
                  <a:prstClr val="black"/>
                </a:solidFill>
                <a:latin typeface="Tahoma"/>
                <a:cs typeface="Tahoma"/>
              </a:rPr>
              <a:t>,0</a:t>
            </a:r>
            <a:endParaRPr sz="1200">
              <a:solidFill>
                <a:prstClr val="black"/>
              </a:solidFill>
              <a:latin typeface="Tahoma"/>
              <a:cs typeface="Tahoma"/>
            </a:endParaRPr>
          </a:p>
        </p:txBody>
      </p:sp>
      <p:sp>
        <p:nvSpPr>
          <p:cNvPr id="14" name="object 14"/>
          <p:cNvSpPr txBox="1"/>
          <p:nvPr/>
        </p:nvSpPr>
        <p:spPr>
          <a:xfrm>
            <a:off x="550800" y="5562603"/>
            <a:ext cx="3820598" cy="615311"/>
          </a:xfrm>
          <a:prstGeom prst="rect">
            <a:avLst/>
          </a:prstGeom>
        </p:spPr>
        <p:txBody>
          <a:bodyPr vert="vert270" wrap="square" lIns="0" tIns="12700" rIns="0" bIns="0" rtlCol="0">
            <a:spAutoFit/>
          </a:bodyPr>
          <a:lstStyle/>
          <a:p>
            <a:pPr marR="5715" algn="r">
              <a:spcBef>
                <a:spcPts val="100"/>
              </a:spcBef>
            </a:pPr>
            <a:r>
              <a:rPr sz="1200" dirty="0">
                <a:solidFill>
                  <a:prstClr val="black"/>
                </a:solidFill>
                <a:latin typeface="Tahoma"/>
                <a:cs typeface="Tahoma"/>
              </a:rPr>
              <a:t>Oc</a:t>
            </a:r>
            <a:r>
              <a:rPr sz="1200" spc="-5" dirty="0">
                <a:solidFill>
                  <a:prstClr val="black"/>
                </a:solidFill>
                <a:latin typeface="Tahoma"/>
                <a:cs typeface="Tahoma"/>
              </a:rPr>
              <a:t>a</a:t>
            </a:r>
            <a:r>
              <a:rPr sz="1200" dirty="0">
                <a:solidFill>
                  <a:prstClr val="black"/>
                </a:solidFill>
                <a:latin typeface="Tahoma"/>
                <a:cs typeface="Tahoma"/>
              </a:rPr>
              <a:t>k</a:t>
            </a:r>
          </a:p>
          <a:p>
            <a:pPr marL="12700" marR="5080" indent="193675" algn="r">
              <a:lnSpc>
                <a:spcPct val="178900"/>
              </a:lnSpc>
            </a:pPr>
            <a:r>
              <a:rPr sz="1200" dirty="0">
                <a:solidFill>
                  <a:prstClr val="black"/>
                </a:solidFill>
                <a:latin typeface="Tahoma"/>
                <a:cs typeface="Tahoma"/>
              </a:rPr>
              <a:t>Şub</a:t>
            </a:r>
            <a:r>
              <a:rPr sz="1200" spc="-5" dirty="0">
                <a:solidFill>
                  <a:prstClr val="black"/>
                </a:solidFill>
                <a:latin typeface="Tahoma"/>
                <a:cs typeface="Tahoma"/>
              </a:rPr>
              <a:t>a</a:t>
            </a:r>
            <a:r>
              <a:rPr sz="1200" dirty="0">
                <a:solidFill>
                  <a:prstClr val="black"/>
                </a:solidFill>
                <a:latin typeface="Tahoma"/>
                <a:cs typeface="Tahoma"/>
              </a:rPr>
              <a:t>t  M</a:t>
            </a:r>
            <a:r>
              <a:rPr sz="1200" spc="-10" dirty="0">
                <a:solidFill>
                  <a:prstClr val="black"/>
                </a:solidFill>
                <a:latin typeface="Tahoma"/>
                <a:cs typeface="Tahoma"/>
              </a:rPr>
              <a:t>a</a:t>
            </a:r>
            <a:r>
              <a:rPr sz="1200" spc="-5" dirty="0">
                <a:solidFill>
                  <a:prstClr val="black"/>
                </a:solidFill>
                <a:latin typeface="Tahoma"/>
                <a:cs typeface="Tahoma"/>
              </a:rPr>
              <a:t>rt  </a:t>
            </a:r>
            <a:r>
              <a:rPr sz="1200" dirty="0">
                <a:solidFill>
                  <a:prstClr val="black"/>
                </a:solidFill>
                <a:latin typeface="Tahoma"/>
                <a:cs typeface="Tahoma"/>
              </a:rPr>
              <a:t>Ni</a:t>
            </a:r>
            <a:r>
              <a:rPr sz="1200" spc="5" dirty="0">
                <a:solidFill>
                  <a:prstClr val="black"/>
                </a:solidFill>
                <a:latin typeface="Tahoma"/>
                <a:cs typeface="Tahoma"/>
              </a:rPr>
              <a:t>s</a:t>
            </a:r>
            <a:r>
              <a:rPr sz="1200" spc="-10" dirty="0">
                <a:solidFill>
                  <a:prstClr val="black"/>
                </a:solidFill>
                <a:latin typeface="Tahoma"/>
                <a:cs typeface="Tahoma"/>
              </a:rPr>
              <a:t>a</a:t>
            </a:r>
            <a:r>
              <a:rPr sz="1200" dirty="0">
                <a:solidFill>
                  <a:prstClr val="black"/>
                </a:solidFill>
                <a:latin typeface="Tahoma"/>
                <a:cs typeface="Tahoma"/>
              </a:rPr>
              <a:t>n  Mayıs  H</a:t>
            </a:r>
            <a:r>
              <a:rPr sz="1200" spc="-10" dirty="0">
                <a:solidFill>
                  <a:prstClr val="black"/>
                </a:solidFill>
                <a:latin typeface="Tahoma"/>
                <a:cs typeface="Tahoma"/>
              </a:rPr>
              <a:t>az</a:t>
            </a:r>
            <a:r>
              <a:rPr sz="1200" dirty="0">
                <a:solidFill>
                  <a:prstClr val="black"/>
                </a:solidFill>
                <a:latin typeface="Tahoma"/>
                <a:cs typeface="Tahoma"/>
              </a:rPr>
              <a:t>ir</a:t>
            </a:r>
            <a:r>
              <a:rPr sz="1200" spc="-5" dirty="0">
                <a:solidFill>
                  <a:prstClr val="black"/>
                </a:solidFill>
                <a:latin typeface="Tahoma"/>
                <a:cs typeface="Tahoma"/>
              </a:rPr>
              <a:t>a</a:t>
            </a:r>
            <a:r>
              <a:rPr sz="1200" dirty="0">
                <a:solidFill>
                  <a:prstClr val="black"/>
                </a:solidFill>
                <a:latin typeface="Tahoma"/>
                <a:cs typeface="Tahoma"/>
              </a:rPr>
              <a:t>n  Temmuz  Ağus</a:t>
            </a:r>
            <a:r>
              <a:rPr sz="1200" spc="-10" dirty="0">
                <a:solidFill>
                  <a:prstClr val="black"/>
                </a:solidFill>
                <a:latin typeface="Tahoma"/>
                <a:cs typeface="Tahoma"/>
              </a:rPr>
              <a:t>t</a:t>
            </a:r>
            <a:r>
              <a:rPr sz="1200" dirty="0">
                <a:solidFill>
                  <a:prstClr val="black"/>
                </a:solidFill>
                <a:latin typeface="Tahoma"/>
                <a:cs typeface="Tahoma"/>
              </a:rPr>
              <a:t>os</a:t>
            </a:r>
          </a:p>
          <a:p>
            <a:pPr marL="190500" marR="5715" indent="82550" algn="just">
              <a:lnSpc>
                <a:spcPct val="178800"/>
              </a:lnSpc>
            </a:pPr>
            <a:r>
              <a:rPr sz="1200" dirty="0">
                <a:solidFill>
                  <a:prstClr val="black"/>
                </a:solidFill>
                <a:latin typeface="Tahoma"/>
                <a:cs typeface="Tahoma"/>
              </a:rPr>
              <a:t>Eylül  </a:t>
            </a:r>
            <a:r>
              <a:rPr sz="1200" spc="-5" dirty="0">
                <a:solidFill>
                  <a:prstClr val="black"/>
                </a:solidFill>
                <a:latin typeface="Tahoma"/>
                <a:cs typeface="Tahoma"/>
              </a:rPr>
              <a:t>Ekim  </a:t>
            </a:r>
            <a:r>
              <a:rPr sz="1200" dirty="0">
                <a:solidFill>
                  <a:prstClr val="black"/>
                </a:solidFill>
                <a:latin typeface="Tahoma"/>
                <a:cs typeface="Tahoma"/>
              </a:rPr>
              <a:t>Kasım  </a:t>
            </a:r>
            <a:r>
              <a:rPr sz="1200" spc="-5" dirty="0">
                <a:solidFill>
                  <a:prstClr val="black"/>
                </a:solidFill>
                <a:latin typeface="Tahoma"/>
                <a:cs typeface="Tahoma"/>
              </a:rPr>
              <a:t>Aralık</a:t>
            </a:r>
            <a:endParaRPr sz="1200" dirty="0">
              <a:solidFill>
                <a:prstClr val="black"/>
              </a:solidFill>
              <a:latin typeface="Tahoma"/>
              <a:cs typeface="Tahoma"/>
            </a:endParaRPr>
          </a:p>
        </p:txBody>
      </p:sp>
      <p:grpSp>
        <p:nvGrpSpPr>
          <p:cNvPr id="15" name="object 15"/>
          <p:cNvGrpSpPr/>
          <p:nvPr/>
        </p:nvGrpSpPr>
        <p:grpSpPr>
          <a:xfrm>
            <a:off x="5061203" y="2773679"/>
            <a:ext cx="3712845" cy="2771140"/>
            <a:chOff x="5061203" y="2773679"/>
            <a:chExt cx="3712845" cy="2771140"/>
          </a:xfrm>
        </p:grpSpPr>
        <p:sp>
          <p:nvSpPr>
            <p:cNvPr id="16" name="object 16"/>
            <p:cNvSpPr/>
            <p:nvPr/>
          </p:nvSpPr>
          <p:spPr>
            <a:xfrm>
              <a:off x="5061203" y="2778251"/>
              <a:ext cx="3694429" cy="2746375"/>
            </a:xfrm>
            <a:custGeom>
              <a:avLst/>
              <a:gdLst/>
              <a:ahLst/>
              <a:cxnLst/>
              <a:rect l="l" t="t" r="r" b="b"/>
              <a:pathLst>
                <a:path w="3694429" h="2746375">
                  <a:moveTo>
                    <a:pt x="50292" y="2746248"/>
                  </a:moveTo>
                  <a:lnTo>
                    <a:pt x="50292" y="0"/>
                  </a:lnTo>
                </a:path>
                <a:path w="3694429" h="2746375">
                  <a:moveTo>
                    <a:pt x="0" y="2746248"/>
                  </a:moveTo>
                  <a:lnTo>
                    <a:pt x="50292" y="2746248"/>
                  </a:lnTo>
                </a:path>
                <a:path w="3694429" h="2746375">
                  <a:moveTo>
                    <a:pt x="0" y="2441448"/>
                  </a:moveTo>
                  <a:lnTo>
                    <a:pt x="50292" y="2441448"/>
                  </a:lnTo>
                </a:path>
                <a:path w="3694429" h="2746375">
                  <a:moveTo>
                    <a:pt x="0" y="2136648"/>
                  </a:moveTo>
                  <a:lnTo>
                    <a:pt x="50292" y="2136648"/>
                  </a:lnTo>
                </a:path>
                <a:path w="3694429" h="2746375">
                  <a:moveTo>
                    <a:pt x="0" y="1830324"/>
                  </a:moveTo>
                  <a:lnTo>
                    <a:pt x="50292" y="1830324"/>
                  </a:lnTo>
                </a:path>
                <a:path w="3694429" h="2746375">
                  <a:moveTo>
                    <a:pt x="0" y="1525524"/>
                  </a:moveTo>
                  <a:lnTo>
                    <a:pt x="50292" y="1525524"/>
                  </a:lnTo>
                </a:path>
                <a:path w="3694429" h="2746375">
                  <a:moveTo>
                    <a:pt x="0" y="1220724"/>
                  </a:moveTo>
                  <a:lnTo>
                    <a:pt x="50292" y="1220724"/>
                  </a:lnTo>
                </a:path>
                <a:path w="3694429" h="2746375">
                  <a:moveTo>
                    <a:pt x="0" y="915924"/>
                  </a:moveTo>
                  <a:lnTo>
                    <a:pt x="50292" y="915924"/>
                  </a:lnTo>
                </a:path>
                <a:path w="3694429" h="2746375">
                  <a:moveTo>
                    <a:pt x="0" y="609600"/>
                  </a:moveTo>
                  <a:lnTo>
                    <a:pt x="50292" y="609600"/>
                  </a:lnTo>
                </a:path>
                <a:path w="3694429" h="2746375">
                  <a:moveTo>
                    <a:pt x="0" y="304800"/>
                  </a:moveTo>
                  <a:lnTo>
                    <a:pt x="50292" y="304800"/>
                  </a:lnTo>
                </a:path>
                <a:path w="3694429" h="2746375">
                  <a:moveTo>
                    <a:pt x="0" y="0"/>
                  </a:moveTo>
                  <a:lnTo>
                    <a:pt x="50292" y="0"/>
                  </a:lnTo>
                </a:path>
                <a:path w="3694429" h="2746375">
                  <a:moveTo>
                    <a:pt x="50292" y="2746248"/>
                  </a:moveTo>
                  <a:lnTo>
                    <a:pt x="3694176" y="2746248"/>
                  </a:lnTo>
                </a:path>
              </a:pathLst>
            </a:custGeom>
            <a:ln w="9144">
              <a:solidFill>
                <a:srgbClr val="000000"/>
              </a:solidFill>
            </a:ln>
          </p:spPr>
          <p:txBody>
            <a:bodyPr wrap="square" lIns="0" tIns="0" rIns="0" bIns="0" rtlCol="0"/>
            <a:lstStyle/>
            <a:p>
              <a:endParaRPr>
                <a:solidFill>
                  <a:prstClr val="black"/>
                </a:solidFill>
              </a:endParaRPr>
            </a:p>
          </p:txBody>
        </p:sp>
        <p:sp>
          <p:nvSpPr>
            <p:cNvPr id="17" name="object 17"/>
            <p:cNvSpPr/>
            <p:nvPr/>
          </p:nvSpPr>
          <p:spPr>
            <a:xfrm>
              <a:off x="5112257" y="3031997"/>
              <a:ext cx="3642360" cy="1899285"/>
            </a:xfrm>
            <a:custGeom>
              <a:avLst/>
              <a:gdLst/>
              <a:ahLst/>
              <a:cxnLst/>
              <a:rect l="l" t="t" r="r" b="b"/>
              <a:pathLst>
                <a:path w="3642359" h="1899285">
                  <a:moveTo>
                    <a:pt x="0" y="1813559"/>
                  </a:moveTo>
                  <a:lnTo>
                    <a:pt x="330707" y="1898903"/>
                  </a:lnTo>
                  <a:lnTo>
                    <a:pt x="661415" y="1737359"/>
                  </a:lnTo>
                  <a:lnTo>
                    <a:pt x="993647" y="1495044"/>
                  </a:lnTo>
                  <a:lnTo>
                    <a:pt x="1324355" y="1205483"/>
                  </a:lnTo>
                  <a:lnTo>
                    <a:pt x="1655064" y="882395"/>
                  </a:lnTo>
                  <a:lnTo>
                    <a:pt x="1987295" y="446531"/>
                  </a:lnTo>
                  <a:lnTo>
                    <a:pt x="2318003" y="0"/>
                  </a:lnTo>
                  <a:lnTo>
                    <a:pt x="2648712" y="435863"/>
                  </a:lnTo>
                  <a:lnTo>
                    <a:pt x="2980943" y="833627"/>
                  </a:lnTo>
                  <a:lnTo>
                    <a:pt x="3311651" y="1575815"/>
                  </a:lnTo>
                  <a:lnTo>
                    <a:pt x="3642360" y="1760220"/>
                  </a:lnTo>
                </a:path>
              </a:pathLst>
            </a:custGeom>
            <a:ln w="38100">
              <a:solidFill>
                <a:srgbClr val="A30000"/>
              </a:solidFill>
            </a:ln>
          </p:spPr>
          <p:txBody>
            <a:bodyPr wrap="square" lIns="0" tIns="0" rIns="0" bIns="0" rtlCol="0"/>
            <a:lstStyle/>
            <a:p>
              <a:endParaRPr>
                <a:solidFill>
                  <a:prstClr val="black"/>
                </a:solidFill>
              </a:endParaRPr>
            </a:p>
          </p:txBody>
        </p:sp>
        <p:sp>
          <p:nvSpPr>
            <p:cNvPr id="18" name="object 18"/>
            <p:cNvSpPr/>
            <p:nvPr/>
          </p:nvSpPr>
          <p:spPr>
            <a:xfrm>
              <a:off x="5112257" y="4720589"/>
              <a:ext cx="3642360" cy="805180"/>
            </a:xfrm>
            <a:custGeom>
              <a:avLst/>
              <a:gdLst/>
              <a:ahLst/>
              <a:cxnLst/>
              <a:rect l="l" t="t" r="r" b="b"/>
              <a:pathLst>
                <a:path w="3642359" h="805179">
                  <a:moveTo>
                    <a:pt x="0" y="32004"/>
                  </a:moveTo>
                  <a:lnTo>
                    <a:pt x="330707" y="178308"/>
                  </a:lnTo>
                  <a:lnTo>
                    <a:pt x="661415" y="481584"/>
                  </a:lnTo>
                  <a:lnTo>
                    <a:pt x="993647" y="804672"/>
                  </a:lnTo>
                  <a:lnTo>
                    <a:pt x="1324355" y="804672"/>
                  </a:lnTo>
                  <a:lnTo>
                    <a:pt x="1655064" y="804672"/>
                  </a:lnTo>
                  <a:lnTo>
                    <a:pt x="1987295" y="566928"/>
                  </a:lnTo>
                  <a:lnTo>
                    <a:pt x="2318003" y="134112"/>
                  </a:lnTo>
                  <a:lnTo>
                    <a:pt x="2648712" y="0"/>
                  </a:lnTo>
                  <a:lnTo>
                    <a:pt x="2980943" y="85343"/>
                  </a:lnTo>
                  <a:lnTo>
                    <a:pt x="3311651" y="419100"/>
                  </a:lnTo>
                  <a:lnTo>
                    <a:pt x="3642360" y="509016"/>
                  </a:lnTo>
                </a:path>
              </a:pathLst>
            </a:custGeom>
            <a:ln w="38100">
              <a:solidFill>
                <a:srgbClr val="808080"/>
              </a:solidFill>
            </a:ln>
          </p:spPr>
          <p:txBody>
            <a:bodyPr wrap="square" lIns="0" tIns="0" rIns="0" bIns="0" rtlCol="0"/>
            <a:lstStyle/>
            <a:p>
              <a:endParaRPr>
                <a:solidFill>
                  <a:prstClr val="black"/>
                </a:solidFill>
              </a:endParaRPr>
            </a:p>
          </p:txBody>
        </p:sp>
        <p:sp>
          <p:nvSpPr>
            <p:cNvPr id="19" name="object 19"/>
            <p:cNvSpPr/>
            <p:nvPr/>
          </p:nvSpPr>
          <p:spPr>
            <a:xfrm>
              <a:off x="5112257" y="3845813"/>
              <a:ext cx="3642360" cy="1457325"/>
            </a:xfrm>
            <a:custGeom>
              <a:avLst/>
              <a:gdLst/>
              <a:ahLst/>
              <a:cxnLst/>
              <a:rect l="l" t="t" r="r" b="b"/>
              <a:pathLst>
                <a:path w="3642359" h="1457325">
                  <a:moveTo>
                    <a:pt x="0" y="1424940"/>
                  </a:moveTo>
                  <a:lnTo>
                    <a:pt x="330707" y="1456944"/>
                  </a:lnTo>
                  <a:lnTo>
                    <a:pt x="661415" y="1360932"/>
                  </a:lnTo>
                  <a:lnTo>
                    <a:pt x="993647" y="1318260"/>
                  </a:lnTo>
                  <a:lnTo>
                    <a:pt x="1324355" y="1365504"/>
                  </a:lnTo>
                  <a:lnTo>
                    <a:pt x="1655064" y="1110996"/>
                  </a:lnTo>
                  <a:lnTo>
                    <a:pt x="1987295" y="539496"/>
                  </a:lnTo>
                  <a:lnTo>
                    <a:pt x="2318003" y="0"/>
                  </a:lnTo>
                  <a:lnTo>
                    <a:pt x="2648712" y="333756"/>
                  </a:lnTo>
                  <a:lnTo>
                    <a:pt x="2980943" y="333756"/>
                  </a:lnTo>
                  <a:lnTo>
                    <a:pt x="3311651" y="926592"/>
                  </a:lnTo>
                  <a:lnTo>
                    <a:pt x="3642360" y="1014984"/>
                  </a:lnTo>
                </a:path>
              </a:pathLst>
            </a:custGeom>
            <a:ln w="38100">
              <a:solidFill>
                <a:srgbClr val="001F5F"/>
              </a:solidFill>
            </a:ln>
          </p:spPr>
          <p:txBody>
            <a:bodyPr wrap="square" lIns="0" tIns="0" rIns="0" bIns="0" rtlCol="0"/>
            <a:lstStyle/>
            <a:p>
              <a:endParaRPr>
                <a:solidFill>
                  <a:prstClr val="black"/>
                </a:solidFill>
              </a:endParaRPr>
            </a:p>
          </p:txBody>
        </p:sp>
        <p:sp>
          <p:nvSpPr>
            <p:cNvPr id="20" name="object 20"/>
            <p:cNvSpPr/>
            <p:nvPr/>
          </p:nvSpPr>
          <p:spPr>
            <a:xfrm>
              <a:off x="5481065" y="2807969"/>
              <a:ext cx="176530" cy="0"/>
            </a:xfrm>
            <a:custGeom>
              <a:avLst/>
              <a:gdLst/>
              <a:ahLst/>
              <a:cxnLst/>
              <a:rect l="l" t="t" r="r" b="b"/>
              <a:pathLst>
                <a:path w="176529">
                  <a:moveTo>
                    <a:pt x="0" y="0"/>
                  </a:moveTo>
                  <a:lnTo>
                    <a:pt x="176275" y="0"/>
                  </a:lnTo>
                </a:path>
              </a:pathLst>
            </a:custGeom>
            <a:ln w="38100">
              <a:solidFill>
                <a:srgbClr val="A30000"/>
              </a:solidFill>
            </a:ln>
          </p:spPr>
          <p:txBody>
            <a:bodyPr wrap="square" lIns="0" tIns="0" rIns="0" bIns="0" rtlCol="0"/>
            <a:lstStyle/>
            <a:p>
              <a:endParaRPr>
                <a:solidFill>
                  <a:prstClr val="black"/>
                </a:solidFill>
              </a:endParaRPr>
            </a:p>
          </p:txBody>
        </p:sp>
        <p:sp>
          <p:nvSpPr>
            <p:cNvPr id="21" name="object 21"/>
            <p:cNvSpPr/>
            <p:nvPr/>
          </p:nvSpPr>
          <p:spPr>
            <a:xfrm>
              <a:off x="5481065" y="3041141"/>
              <a:ext cx="176530" cy="0"/>
            </a:xfrm>
            <a:custGeom>
              <a:avLst/>
              <a:gdLst/>
              <a:ahLst/>
              <a:cxnLst/>
              <a:rect l="l" t="t" r="r" b="b"/>
              <a:pathLst>
                <a:path w="176529">
                  <a:moveTo>
                    <a:pt x="0" y="0"/>
                  </a:moveTo>
                  <a:lnTo>
                    <a:pt x="176275" y="0"/>
                  </a:lnTo>
                </a:path>
              </a:pathLst>
            </a:custGeom>
            <a:ln w="38100">
              <a:solidFill>
                <a:srgbClr val="808080"/>
              </a:solidFill>
            </a:ln>
          </p:spPr>
          <p:txBody>
            <a:bodyPr wrap="square" lIns="0" tIns="0" rIns="0" bIns="0" rtlCol="0"/>
            <a:lstStyle/>
            <a:p>
              <a:endParaRPr>
                <a:solidFill>
                  <a:prstClr val="black"/>
                </a:solidFill>
              </a:endParaRPr>
            </a:p>
          </p:txBody>
        </p:sp>
        <p:sp>
          <p:nvSpPr>
            <p:cNvPr id="22" name="object 22"/>
            <p:cNvSpPr/>
            <p:nvPr/>
          </p:nvSpPr>
          <p:spPr>
            <a:xfrm>
              <a:off x="5481065" y="3274313"/>
              <a:ext cx="176530" cy="0"/>
            </a:xfrm>
            <a:custGeom>
              <a:avLst/>
              <a:gdLst/>
              <a:ahLst/>
              <a:cxnLst/>
              <a:rect l="l" t="t" r="r" b="b"/>
              <a:pathLst>
                <a:path w="176529">
                  <a:moveTo>
                    <a:pt x="0" y="0"/>
                  </a:moveTo>
                  <a:lnTo>
                    <a:pt x="176275" y="0"/>
                  </a:lnTo>
                </a:path>
              </a:pathLst>
            </a:custGeom>
            <a:ln w="38100">
              <a:solidFill>
                <a:srgbClr val="001F5F"/>
              </a:solidFill>
            </a:ln>
          </p:spPr>
          <p:txBody>
            <a:bodyPr wrap="square" lIns="0" tIns="0" rIns="0" bIns="0" rtlCol="0"/>
            <a:lstStyle/>
            <a:p>
              <a:endParaRPr>
                <a:solidFill>
                  <a:prstClr val="black"/>
                </a:solidFill>
              </a:endParaRPr>
            </a:p>
          </p:txBody>
        </p:sp>
      </p:grpSp>
      <p:sp>
        <p:nvSpPr>
          <p:cNvPr id="23" name="object 23"/>
          <p:cNvSpPr txBox="1"/>
          <p:nvPr/>
        </p:nvSpPr>
        <p:spPr>
          <a:xfrm>
            <a:off x="4873878" y="2666238"/>
            <a:ext cx="109220" cy="295592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9</a:t>
            </a:r>
            <a:endParaRPr sz="1200">
              <a:solidFill>
                <a:prstClr val="black"/>
              </a:solidFill>
              <a:latin typeface="Tahoma"/>
              <a:cs typeface="Tahoma"/>
            </a:endParaRPr>
          </a:p>
          <a:p>
            <a:pPr marL="12700">
              <a:spcBef>
                <a:spcPts val="960"/>
              </a:spcBef>
            </a:pPr>
            <a:r>
              <a:rPr sz="1200" dirty="0">
                <a:solidFill>
                  <a:prstClr val="black"/>
                </a:solidFill>
                <a:latin typeface="Tahoma"/>
                <a:cs typeface="Tahoma"/>
              </a:rPr>
              <a:t>8</a:t>
            </a:r>
            <a:endParaRPr sz="1200">
              <a:solidFill>
                <a:prstClr val="black"/>
              </a:solidFill>
              <a:latin typeface="Tahoma"/>
              <a:cs typeface="Tahoma"/>
            </a:endParaRPr>
          </a:p>
          <a:p>
            <a:pPr marL="12700">
              <a:spcBef>
                <a:spcPts val="965"/>
              </a:spcBef>
            </a:pPr>
            <a:r>
              <a:rPr sz="1200" dirty="0">
                <a:solidFill>
                  <a:prstClr val="black"/>
                </a:solidFill>
                <a:latin typeface="Tahoma"/>
                <a:cs typeface="Tahoma"/>
              </a:rPr>
              <a:t>7</a:t>
            </a:r>
            <a:endParaRPr sz="1200">
              <a:solidFill>
                <a:prstClr val="black"/>
              </a:solidFill>
              <a:latin typeface="Tahoma"/>
              <a:cs typeface="Tahoma"/>
            </a:endParaRPr>
          </a:p>
          <a:p>
            <a:pPr marL="12700">
              <a:spcBef>
                <a:spcPts val="960"/>
              </a:spcBef>
            </a:pPr>
            <a:r>
              <a:rPr sz="1200" dirty="0">
                <a:solidFill>
                  <a:prstClr val="black"/>
                </a:solidFill>
                <a:latin typeface="Tahoma"/>
                <a:cs typeface="Tahoma"/>
              </a:rPr>
              <a:t>6</a:t>
            </a:r>
            <a:endParaRPr sz="1200">
              <a:solidFill>
                <a:prstClr val="black"/>
              </a:solidFill>
              <a:latin typeface="Tahoma"/>
              <a:cs typeface="Tahoma"/>
            </a:endParaRPr>
          </a:p>
          <a:p>
            <a:pPr marL="12700">
              <a:spcBef>
                <a:spcPts val="965"/>
              </a:spcBef>
            </a:pPr>
            <a:r>
              <a:rPr sz="1200" dirty="0">
                <a:solidFill>
                  <a:prstClr val="black"/>
                </a:solidFill>
                <a:latin typeface="Tahoma"/>
                <a:cs typeface="Tahoma"/>
              </a:rPr>
              <a:t>5</a:t>
            </a:r>
            <a:endParaRPr sz="1200">
              <a:solidFill>
                <a:prstClr val="black"/>
              </a:solidFill>
              <a:latin typeface="Tahoma"/>
              <a:cs typeface="Tahoma"/>
            </a:endParaRPr>
          </a:p>
          <a:p>
            <a:pPr marL="12700">
              <a:spcBef>
                <a:spcPts val="965"/>
              </a:spcBef>
            </a:pPr>
            <a:r>
              <a:rPr sz="1200" dirty="0">
                <a:solidFill>
                  <a:prstClr val="black"/>
                </a:solidFill>
                <a:latin typeface="Tahoma"/>
                <a:cs typeface="Tahoma"/>
              </a:rPr>
              <a:t>4</a:t>
            </a:r>
            <a:endParaRPr sz="1200">
              <a:solidFill>
                <a:prstClr val="black"/>
              </a:solidFill>
              <a:latin typeface="Tahoma"/>
              <a:cs typeface="Tahoma"/>
            </a:endParaRPr>
          </a:p>
          <a:p>
            <a:pPr marL="12700">
              <a:spcBef>
                <a:spcPts val="965"/>
              </a:spcBef>
            </a:pPr>
            <a:r>
              <a:rPr sz="1200" dirty="0">
                <a:solidFill>
                  <a:prstClr val="black"/>
                </a:solidFill>
                <a:latin typeface="Tahoma"/>
                <a:cs typeface="Tahoma"/>
              </a:rPr>
              <a:t>3</a:t>
            </a:r>
            <a:endParaRPr sz="1200">
              <a:solidFill>
                <a:prstClr val="black"/>
              </a:solidFill>
              <a:latin typeface="Tahoma"/>
              <a:cs typeface="Tahoma"/>
            </a:endParaRPr>
          </a:p>
          <a:p>
            <a:pPr marL="12700">
              <a:spcBef>
                <a:spcPts val="960"/>
              </a:spcBef>
            </a:pPr>
            <a:r>
              <a:rPr sz="1200" dirty="0">
                <a:solidFill>
                  <a:prstClr val="black"/>
                </a:solidFill>
                <a:latin typeface="Tahoma"/>
                <a:cs typeface="Tahoma"/>
              </a:rPr>
              <a:t>2</a:t>
            </a:r>
            <a:endParaRPr sz="1200">
              <a:solidFill>
                <a:prstClr val="black"/>
              </a:solidFill>
              <a:latin typeface="Tahoma"/>
              <a:cs typeface="Tahoma"/>
            </a:endParaRPr>
          </a:p>
          <a:p>
            <a:pPr marL="12700">
              <a:spcBef>
                <a:spcPts val="965"/>
              </a:spcBef>
            </a:pPr>
            <a:r>
              <a:rPr sz="1200" dirty="0">
                <a:solidFill>
                  <a:prstClr val="black"/>
                </a:solidFill>
                <a:latin typeface="Tahoma"/>
                <a:cs typeface="Tahoma"/>
              </a:rPr>
              <a:t>1</a:t>
            </a:r>
            <a:endParaRPr sz="1200">
              <a:solidFill>
                <a:prstClr val="black"/>
              </a:solidFill>
              <a:latin typeface="Tahoma"/>
              <a:cs typeface="Tahoma"/>
            </a:endParaRPr>
          </a:p>
          <a:p>
            <a:pPr marL="12700">
              <a:spcBef>
                <a:spcPts val="965"/>
              </a:spcBef>
            </a:pPr>
            <a:r>
              <a:rPr sz="1200" dirty="0">
                <a:solidFill>
                  <a:prstClr val="black"/>
                </a:solidFill>
                <a:latin typeface="Tahoma"/>
                <a:cs typeface="Tahoma"/>
              </a:rPr>
              <a:t>0</a:t>
            </a:r>
            <a:endParaRPr sz="1200">
              <a:solidFill>
                <a:prstClr val="black"/>
              </a:solidFill>
              <a:latin typeface="Tahoma"/>
              <a:cs typeface="Tahoma"/>
            </a:endParaRPr>
          </a:p>
        </p:txBody>
      </p:sp>
      <p:sp>
        <p:nvSpPr>
          <p:cNvPr id="24" name="object 24"/>
          <p:cNvSpPr txBox="1"/>
          <p:nvPr/>
        </p:nvSpPr>
        <p:spPr>
          <a:xfrm>
            <a:off x="5007535" y="5562603"/>
            <a:ext cx="3861506" cy="615311"/>
          </a:xfrm>
          <a:prstGeom prst="rect">
            <a:avLst/>
          </a:prstGeom>
        </p:spPr>
        <p:txBody>
          <a:bodyPr vert="vert270" wrap="square" lIns="0" tIns="12700" rIns="0" bIns="0" rtlCol="0">
            <a:spAutoFit/>
          </a:bodyPr>
          <a:lstStyle/>
          <a:p>
            <a:pPr marR="5715" algn="r">
              <a:spcBef>
                <a:spcPts val="100"/>
              </a:spcBef>
            </a:pPr>
            <a:r>
              <a:rPr sz="1200" dirty="0">
                <a:solidFill>
                  <a:prstClr val="black"/>
                </a:solidFill>
                <a:latin typeface="Tahoma"/>
                <a:cs typeface="Tahoma"/>
              </a:rPr>
              <a:t>Oc</a:t>
            </a:r>
            <a:r>
              <a:rPr sz="1200" spc="-5" dirty="0">
                <a:solidFill>
                  <a:prstClr val="black"/>
                </a:solidFill>
                <a:latin typeface="Tahoma"/>
                <a:cs typeface="Tahoma"/>
              </a:rPr>
              <a:t>a</a:t>
            </a:r>
            <a:r>
              <a:rPr sz="1200" dirty="0">
                <a:solidFill>
                  <a:prstClr val="black"/>
                </a:solidFill>
                <a:latin typeface="Tahoma"/>
                <a:cs typeface="Tahoma"/>
              </a:rPr>
              <a:t>k</a:t>
            </a:r>
          </a:p>
          <a:p>
            <a:pPr marL="12700" marR="5080" indent="177165" algn="r">
              <a:lnSpc>
                <a:spcPct val="181000"/>
              </a:lnSpc>
              <a:spcBef>
                <a:spcPts val="5"/>
              </a:spcBef>
            </a:pPr>
            <a:r>
              <a:rPr sz="1200" dirty="0">
                <a:solidFill>
                  <a:prstClr val="black"/>
                </a:solidFill>
                <a:latin typeface="Tahoma"/>
                <a:cs typeface="Tahoma"/>
              </a:rPr>
              <a:t>Şub</a:t>
            </a:r>
            <a:r>
              <a:rPr sz="1200" spc="-5" dirty="0">
                <a:solidFill>
                  <a:prstClr val="black"/>
                </a:solidFill>
                <a:latin typeface="Tahoma"/>
                <a:cs typeface="Tahoma"/>
              </a:rPr>
              <a:t>a</a:t>
            </a:r>
            <a:r>
              <a:rPr sz="1200" dirty="0">
                <a:solidFill>
                  <a:prstClr val="black"/>
                </a:solidFill>
                <a:latin typeface="Tahoma"/>
                <a:cs typeface="Tahoma"/>
              </a:rPr>
              <a:t>t  M</a:t>
            </a:r>
            <a:r>
              <a:rPr sz="1200" spc="-15" dirty="0">
                <a:solidFill>
                  <a:prstClr val="black"/>
                </a:solidFill>
                <a:latin typeface="Tahoma"/>
                <a:cs typeface="Tahoma"/>
              </a:rPr>
              <a:t>a</a:t>
            </a:r>
            <a:r>
              <a:rPr sz="1200" spc="-5" dirty="0">
                <a:solidFill>
                  <a:prstClr val="black"/>
                </a:solidFill>
                <a:latin typeface="Tahoma"/>
                <a:cs typeface="Tahoma"/>
              </a:rPr>
              <a:t>rt  </a:t>
            </a:r>
            <a:r>
              <a:rPr sz="1200" dirty="0">
                <a:solidFill>
                  <a:prstClr val="black"/>
                </a:solidFill>
                <a:latin typeface="Tahoma"/>
                <a:cs typeface="Tahoma"/>
              </a:rPr>
              <a:t>Ni</a:t>
            </a:r>
            <a:r>
              <a:rPr sz="1200" spc="5" dirty="0">
                <a:solidFill>
                  <a:prstClr val="black"/>
                </a:solidFill>
                <a:latin typeface="Tahoma"/>
                <a:cs typeface="Tahoma"/>
              </a:rPr>
              <a:t>s</a:t>
            </a:r>
            <a:r>
              <a:rPr sz="1200" spc="-10" dirty="0">
                <a:solidFill>
                  <a:prstClr val="black"/>
                </a:solidFill>
                <a:latin typeface="Tahoma"/>
                <a:cs typeface="Tahoma"/>
              </a:rPr>
              <a:t>a</a:t>
            </a:r>
            <a:r>
              <a:rPr sz="1200" dirty="0">
                <a:solidFill>
                  <a:prstClr val="black"/>
                </a:solidFill>
                <a:latin typeface="Tahoma"/>
                <a:cs typeface="Tahoma"/>
              </a:rPr>
              <a:t>n  M</a:t>
            </a:r>
            <a:r>
              <a:rPr sz="1200" spc="-20" dirty="0">
                <a:solidFill>
                  <a:prstClr val="black"/>
                </a:solidFill>
                <a:latin typeface="Tahoma"/>
                <a:cs typeface="Tahoma"/>
              </a:rPr>
              <a:t>a</a:t>
            </a:r>
            <a:r>
              <a:rPr sz="1200" spc="-5" dirty="0">
                <a:solidFill>
                  <a:prstClr val="black"/>
                </a:solidFill>
                <a:latin typeface="Tahoma"/>
                <a:cs typeface="Tahoma"/>
              </a:rPr>
              <a:t>y</a:t>
            </a:r>
            <a:r>
              <a:rPr sz="1200" dirty="0">
                <a:solidFill>
                  <a:prstClr val="black"/>
                </a:solidFill>
                <a:latin typeface="Tahoma"/>
                <a:cs typeface="Tahoma"/>
              </a:rPr>
              <a:t>ıs  H</a:t>
            </a:r>
            <a:r>
              <a:rPr sz="1200" spc="-10" dirty="0">
                <a:solidFill>
                  <a:prstClr val="black"/>
                </a:solidFill>
                <a:latin typeface="Tahoma"/>
                <a:cs typeface="Tahoma"/>
              </a:rPr>
              <a:t>az</a:t>
            </a:r>
            <a:r>
              <a:rPr sz="1200" dirty="0">
                <a:solidFill>
                  <a:prstClr val="black"/>
                </a:solidFill>
                <a:latin typeface="Tahoma"/>
                <a:cs typeface="Tahoma"/>
              </a:rPr>
              <a:t>i</a:t>
            </a:r>
            <a:r>
              <a:rPr sz="1200" spc="-25" dirty="0">
                <a:solidFill>
                  <a:prstClr val="black"/>
                </a:solidFill>
                <a:latin typeface="Tahoma"/>
                <a:cs typeface="Tahoma"/>
              </a:rPr>
              <a:t>r</a:t>
            </a:r>
            <a:r>
              <a:rPr sz="1200" spc="-10" dirty="0">
                <a:solidFill>
                  <a:prstClr val="black"/>
                </a:solidFill>
                <a:latin typeface="Tahoma"/>
                <a:cs typeface="Tahoma"/>
              </a:rPr>
              <a:t>a</a:t>
            </a:r>
            <a:r>
              <a:rPr sz="1200" dirty="0">
                <a:solidFill>
                  <a:prstClr val="black"/>
                </a:solidFill>
                <a:latin typeface="Tahoma"/>
                <a:cs typeface="Tahoma"/>
              </a:rPr>
              <a:t>n  </a:t>
            </a:r>
            <a:r>
              <a:rPr sz="1200" spc="-125" dirty="0">
                <a:solidFill>
                  <a:prstClr val="black"/>
                </a:solidFill>
                <a:latin typeface="Tahoma"/>
                <a:cs typeface="Tahoma"/>
              </a:rPr>
              <a:t>T</a:t>
            </a:r>
            <a:r>
              <a:rPr sz="1200" dirty="0">
                <a:solidFill>
                  <a:prstClr val="black"/>
                </a:solidFill>
                <a:latin typeface="Tahoma"/>
                <a:cs typeface="Tahoma"/>
              </a:rPr>
              <a:t>emmuz  Ağus</a:t>
            </a:r>
            <a:r>
              <a:rPr sz="1200" spc="-10" dirty="0">
                <a:solidFill>
                  <a:prstClr val="black"/>
                </a:solidFill>
                <a:latin typeface="Tahoma"/>
                <a:cs typeface="Tahoma"/>
              </a:rPr>
              <a:t>t</a:t>
            </a:r>
            <a:r>
              <a:rPr sz="1200" dirty="0">
                <a:solidFill>
                  <a:prstClr val="black"/>
                </a:solidFill>
                <a:latin typeface="Tahoma"/>
                <a:cs typeface="Tahoma"/>
              </a:rPr>
              <a:t>os</a:t>
            </a:r>
          </a:p>
          <a:p>
            <a:pPr marL="175895" marR="5715" indent="80645" algn="just">
              <a:lnSpc>
                <a:spcPct val="181200"/>
              </a:lnSpc>
              <a:spcBef>
                <a:spcPts val="5"/>
              </a:spcBef>
            </a:pPr>
            <a:r>
              <a:rPr sz="1200" dirty="0" err="1">
                <a:solidFill>
                  <a:prstClr val="black"/>
                </a:solidFill>
                <a:latin typeface="Tahoma"/>
                <a:cs typeface="Tahoma"/>
              </a:rPr>
              <a:t>Eylül</a:t>
            </a:r>
            <a:r>
              <a:rPr sz="1200" dirty="0">
                <a:solidFill>
                  <a:prstClr val="black"/>
                </a:solidFill>
                <a:latin typeface="Tahoma"/>
                <a:cs typeface="Tahoma"/>
              </a:rPr>
              <a:t>  </a:t>
            </a:r>
            <a:r>
              <a:rPr sz="1200" spc="-5" dirty="0" err="1" smtClean="0">
                <a:solidFill>
                  <a:prstClr val="black"/>
                </a:solidFill>
                <a:latin typeface="Tahoma"/>
                <a:cs typeface="Tahoma"/>
              </a:rPr>
              <a:t>Eki</a:t>
            </a:r>
            <a:r>
              <a:rPr lang="tr-TR" sz="1200" spc="-5" dirty="0">
                <a:solidFill>
                  <a:prstClr val="black"/>
                </a:solidFill>
                <a:latin typeface="Tahoma"/>
                <a:cs typeface="Tahoma"/>
              </a:rPr>
              <a:t>m</a:t>
            </a:r>
            <a:r>
              <a:rPr sz="1200" spc="-5" dirty="0" smtClean="0">
                <a:solidFill>
                  <a:prstClr val="black"/>
                </a:solidFill>
                <a:latin typeface="Tahoma"/>
                <a:cs typeface="Tahoma"/>
              </a:rPr>
              <a:t> </a:t>
            </a:r>
            <a:r>
              <a:rPr sz="1200" spc="-25" dirty="0">
                <a:solidFill>
                  <a:prstClr val="black"/>
                </a:solidFill>
                <a:latin typeface="Tahoma"/>
                <a:cs typeface="Tahoma"/>
              </a:rPr>
              <a:t>K</a:t>
            </a:r>
            <a:r>
              <a:rPr sz="1200" spc="-10" dirty="0">
                <a:solidFill>
                  <a:prstClr val="black"/>
                </a:solidFill>
                <a:latin typeface="Tahoma"/>
                <a:cs typeface="Tahoma"/>
              </a:rPr>
              <a:t>a</a:t>
            </a:r>
            <a:r>
              <a:rPr sz="1200" dirty="0">
                <a:solidFill>
                  <a:prstClr val="black"/>
                </a:solidFill>
                <a:latin typeface="Tahoma"/>
                <a:cs typeface="Tahoma"/>
              </a:rPr>
              <a:t>sım  </a:t>
            </a:r>
            <a:r>
              <a:rPr sz="1200" spc="-10" dirty="0">
                <a:solidFill>
                  <a:prstClr val="black"/>
                </a:solidFill>
                <a:latin typeface="Tahoma"/>
                <a:cs typeface="Tahoma"/>
              </a:rPr>
              <a:t>Aralık</a:t>
            </a:r>
            <a:endParaRPr sz="1200" dirty="0">
              <a:solidFill>
                <a:prstClr val="black"/>
              </a:solidFill>
              <a:latin typeface="Tahoma"/>
              <a:cs typeface="Tahoma"/>
            </a:endParaRPr>
          </a:p>
        </p:txBody>
      </p:sp>
      <p:sp>
        <p:nvSpPr>
          <p:cNvPr id="25" name="object 25"/>
          <p:cNvSpPr txBox="1"/>
          <p:nvPr/>
        </p:nvSpPr>
        <p:spPr>
          <a:xfrm>
            <a:off x="5714491" y="2344293"/>
            <a:ext cx="2487930" cy="1040130"/>
          </a:xfrm>
          <a:prstGeom prst="rect">
            <a:avLst/>
          </a:prstGeom>
        </p:spPr>
        <p:txBody>
          <a:bodyPr vert="horz" wrap="square" lIns="0" tIns="13335" rIns="0" bIns="0" rtlCol="0">
            <a:spAutoFit/>
          </a:bodyPr>
          <a:lstStyle/>
          <a:p>
            <a:pPr marL="326390">
              <a:spcBef>
                <a:spcPts val="105"/>
              </a:spcBef>
            </a:pPr>
            <a:r>
              <a:rPr sz="1400" spc="-10" dirty="0">
                <a:solidFill>
                  <a:prstClr val="black"/>
                </a:solidFill>
                <a:latin typeface="Tahoma"/>
                <a:cs typeface="Tahoma"/>
              </a:rPr>
              <a:t>Ziyaretçi sayısı </a:t>
            </a:r>
            <a:r>
              <a:rPr sz="1400" spc="-5" dirty="0">
                <a:solidFill>
                  <a:prstClr val="black"/>
                </a:solidFill>
                <a:latin typeface="Tahoma"/>
                <a:cs typeface="Tahoma"/>
              </a:rPr>
              <a:t>(milyon</a:t>
            </a:r>
            <a:r>
              <a:rPr sz="1400" spc="30" dirty="0">
                <a:solidFill>
                  <a:prstClr val="black"/>
                </a:solidFill>
                <a:latin typeface="Tahoma"/>
                <a:cs typeface="Tahoma"/>
              </a:rPr>
              <a:t> </a:t>
            </a:r>
            <a:r>
              <a:rPr sz="1400" spc="-5" dirty="0">
                <a:solidFill>
                  <a:prstClr val="black"/>
                </a:solidFill>
                <a:latin typeface="Tahoma"/>
                <a:cs typeface="Tahoma"/>
              </a:rPr>
              <a:t>kişi)</a:t>
            </a:r>
            <a:endParaRPr sz="1400">
              <a:solidFill>
                <a:prstClr val="black"/>
              </a:solidFill>
              <a:latin typeface="Tahoma"/>
              <a:cs typeface="Tahoma"/>
            </a:endParaRPr>
          </a:p>
          <a:p>
            <a:pPr marL="12700">
              <a:spcBef>
                <a:spcPts val="1185"/>
              </a:spcBef>
            </a:pPr>
            <a:r>
              <a:rPr sz="1200" b="1" dirty="0">
                <a:solidFill>
                  <a:srgbClr val="A30000"/>
                </a:solidFill>
                <a:latin typeface="Tahoma"/>
                <a:cs typeface="Tahoma"/>
              </a:rPr>
              <a:t>2019</a:t>
            </a:r>
            <a:endParaRPr sz="1200">
              <a:solidFill>
                <a:prstClr val="black"/>
              </a:solidFill>
              <a:latin typeface="Tahoma"/>
              <a:cs typeface="Tahoma"/>
            </a:endParaRPr>
          </a:p>
          <a:p>
            <a:pPr marL="12700">
              <a:spcBef>
                <a:spcPts val="395"/>
              </a:spcBef>
            </a:pPr>
            <a:r>
              <a:rPr sz="1200" b="1" dirty="0">
                <a:solidFill>
                  <a:srgbClr val="808080"/>
                </a:solidFill>
                <a:latin typeface="Tahoma"/>
                <a:cs typeface="Tahoma"/>
              </a:rPr>
              <a:t>2020</a:t>
            </a:r>
            <a:endParaRPr sz="1200">
              <a:solidFill>
                <a:prstClr val="black"/>
              </a:solidFill>
              <a:latin typeface="Tahoma"/>
              <a:cs typeface="Tahoma"/>
            </a:endParaRPr>
          </a:p>
          <a:p>
            <a:pPr marL="12700">
              <a:spcBef>
                <a:spcPts val="400"/>
              </a:spcBef>
            </a:pPr>
            <a:r>
              <a:rPr sz="1200" b="1" dirty="0">
                <a:solidFill>
                  <a:srgbClr val="001F5F"/>
                </a:solidFill>
                <a:latin typeface="Tahoma"/>
                <a:cs typeface="Tahoma"/>
              </a:rPr>
              <a:t>2021</a:t>
            </a:r>
            <a:endParaRPr sz="1200">
              <a:solidFill>
                <a:prstClr val="black"/>
              </a:solidFill>
              <a:latin typeface="Tahoma"/>
              <a:cs typeface="Tahoma"/>
            </a:endParaRPr>
          </a:p>
        </p:txBody>
      </p:sp>
      <p:sp>
        <p:nvSpPr>
          <p:cNvPr id="26" name="object 26"/>
          <p:cNvSpPr txBox="1"/>
          <p:nvPr/>
        </p:nvSpPr>
        <p:spPr>
          <a:xfrm>
            <a:off x="1037640" y="2347087"/>
            <a:ext cx="2997835" cy="1042035"/>
          </a:xfrm>
          <a:prstGeom prst="rect">
            <a:avLst/>
          </a:prstGeom>
        </p:spPr>
        <p:txBody>
          <a:bodyPr vert="horz" wrap="square" lIns="0" tIns="13335" rIns="0" bIns="0" rtlCol="0">
            <a:spAutoFit/>
          </a:bodyPr>
          <a:lstStyle/>
          <a:p>
            <a:pPr marL="12700">
              <a:spcBef>
                <a:spcPts val="105"/>
              </a:spcBef>
            </a:pPr>
            <a:r>
              <a:rPr sz="1400" spc="-25" dirty="0">
                <a:solidFill>
                  <a:prstClr val="black"/>
                </a:solidFill>
                <a:latin typeface="Tahoma"/>
                <a:cs typeface="Tahoma"/>
              </a:rPr>
              <a:t>Toplam </a:t>
            </a:r>
            <a:r>
              <a:rPr sz="1400" spc="-10" dirty="0">
                <a:solidFill>
                  <a:prstClr val="black"/>
                </a:solidFill>
                <a:latin typeface="Tahoma"/>
                <a:cs typeface="Tahoma"/>
              </a:rPr>
              <a:t>seyahat </a:t>
            </a:r>
            <a:r>
              <a:rPr sz="1400" dirty="0">
                <a:solidFill>
                  <a:prstClr val="black"/>
                </a:solidFill>
                <a:latin typeface="Tahoma"/>
                <a:cs typeface="Tahoma"/>
              </a:rPr>
              <a:t>gelirleri </a:t>
            </a:r>
            <a:r>
              <a:rPr sz="1400" spc="-5" dirty="0">
                <a:solidFill>
                  <a:prstClr val="black"/>
                </a:solidFill>
                <a:latin typeface="Tahoma"/>
                <a:cs typeface="Tahoma"/>
              </a:rPr>
              <a:t>(milyar</a:t>
            </a:r>
            <a:r>
              <a:rPr sz="1400" spc="-50" dirty="0">
                <a:solidFill>
                  <a:prstClr val="black"/>
                </a:solidFill>
                <a:latin typeface="Tahoma"/>
                <a:cs typeface="Tahoma"/>
              </a:rPr>
              <a:t> </a:t>
            </a:r>
            <a:r>
              <a:rPr sz="1400" dirty="0">
                <a:solidFill>
                  <a:prstClr val="black"/>
                </a:solidFill>
                <a:latin typeface="Tahoma"/>
                <a:cs typeface="Tahoma"/>
              </a:rPr>
              <a:t>dolar)</a:t>
            </a:r>
            <a:endParaRPr sz="1400">
              <a:solidFill>
                <a:prstClr val="black"/>
              </a:solidFill>
              <a:latin typeface="Tahoma"/>
              <a:cs typeface="Tahoma"/>
            </a:endParaRPr>
          </a:p>
          <a:p>
            <a:pPr marL="260985">
              <a:spcBef>
                <a:spcPts val="1200"/>
              </a:spcBef>
            </a:pPr>
            <a:r>
              <a:rPr sz="1200" b="1" dirty="0">
                <a:solidFill>
                  <a:srgbClr val="C00000"/>
                </a:solidFill>
                <a:latin typeface="Tahoma"/>
                <a:cs typeface="Tahoma"/>
              </a:rPr>
              <a:t>2019</a:t>
            </a:r>
            <a:endParaRPr sz="1200">
              <a:solidFill>
                <a:prstClr val="black"/>
              </a:solidFill>
              <a:latin typeface="Tahoma"/>
              <a:cs typeface="Tahoma"/>
            </a:endParaRPr>
          </a:p>
          <a:p>
            <a:pPr marL="260985">
              <a:spcBef>
                <a:spcPts val="395"/>
              </a:spcBef>
            </a:pPr>
            <a:r>
              <a:rPr sz="1200" b="1" dirty="0">
                <a:solidFill>
                  <a:srgbClr val="808080"/>
                </a:solidFill>
                <a:latin typeface="Tahoma"/>
                <a:cs typeface="Tahoma"/>
              </a:rPr>
              <a:t>2020</a:t>
            </a:r>
            <a:endParaRPr sz="1200">
              <a:solidFill>
                <a:prstClr val="black"/>
              </a:solidFill>
              <a:latin typeface="Tahoma"/>
              <a:cs typeface="Tahoma"/>
            </a:endParaRPr>
          </a:p>
          <a:p>
            <a:pPr marL="260985">
              <a:spcBef>
                <a:spcPts val="400"/>
              </a:spcBef>
            </a:pPr>
            <a:r>
              <a:rPr sz="1200" b="1" dirty="0">
                <a:solidFill>
                  <a:srgbClr val="001F5F"/>
                </a:solidFill>
                <a:latin typeface="Tahoma"/>
                <a:cs typeface="Tahoma"/>
              </a:rPr>
              <a:t>2021</a:t>
            </a:r>
            <a:endParaRPr sz="1200">
              <a:solidFill>
                <a:prstClr val="black"/>
              </a:solidFill>
              <a:latin typeface="Tahoma"/>
              <a:cs typeface="Tahoma"/>
            </a:endParaRPr>
          </a:p>
        </p:txBody>
      </p:sp>
      <p:sp>
        <p:nvSpPr>
          <p:cNvPr id="27" name="object 27"/>
          <p:cNvSpPr txBox="1"/>
          <p:nvPr/>
        </p:nvSpPr>
        <p:spPr>
          <a:xfrm>
            <a:off x="206146" y="6373164"/>
            <a:ext cx="7130415" cy="365760"/>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Kaynak: TCMB, </a:t>
            </a:r>
            <a:r>
              <a:rPr sz="1200" spc="-35" dirty="0">
                <a:solidFill>
                  <a:prstClr val="black"/>
                </a:solidFill>
                <a:latin typeface="Arial"/>
                <a:cs typeface="Arial"/>
              </a:rPr>
              <a:t>TEPAV</a:t>
            </a:r>
            <a:r>
              <a:rPr sz="1200" spc="-85"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a:p>
            <a:pPr marL="12700">
              <a:spcBef>
                <a:spcPts val="35"/>
              </a:spcBef>
            </a:pPr>
            <a:r>
              <a:rPr sz="1000" spc="-5" dirty="0">
                <a:solidFill>
                  <a:prstClr val="black"/>
                </a:solidFill>
                <a:latin typeface="Tahoma"/>
                <a:cs typeface="Tahoma"/>
              </a:rPr>
              <a:t>* </a:t>
            </a:r>
            <a:r>
              <a:rPr sz="1000" spc="-10" dirty="0">
                <a:solidFill>
                  <a:prstClr val="black"/>
                </a:solidFill>
                <a:latin typeface="Tahoma"/>
                <a:cs typeface="Tahoma"/>
              </a:rPr>
              <a:t>2020 </a:t>
            </a:r>
            <a:r>
              <a:rPr sz="1000" spc="-5" dirty="0">
                <a:solidFill>
                  <a:prstClr val="black"/>
                </a:solidFill>
                <a:latin typeface="Tahoma"/>
                <a:cs typeface="Tahoma"/>
              </a:rPr>
              <a:t>yılı Nisan-Haziran döneminde salgının </a:t>
            </a:r>
            <a:r>
              <a:rPr sz="1000" spc="-10" dirty="0">
                <a:solidFill>
                  <a:prstClr val="black"/>
                </a:solidFill>
                <a:latin typeface="Tahoma"/>
                <a:cs typeface="Tahoma"/>
              </a:rPr>
              <a:t>kontrolüne</a:t>
            </a:r>
            <a:r>
              <a:rPr sz="1000" spc="50" dirty="0">
                <a:solidFill>
                  <a:prstClr val="black"/>
                </a:solidFill>
                <a:latin typeface="Tahoma"/>
                <a:cs typeface="Tahoma"/>
              </a:rPr>
              <a:t> </a:t>
            </a:r>
            <a:r>
              <a:rPr sz="1000" spc="-5" dirty="0">
                <a:solidFill>
                  <a:prstClr val="black"/>
                </a:solidFill>
                <a:latin typeface="Tahoma"/>
                <a:cs typeface="Tahoma"/>
              </a:rPr>
              <a:t>yönelik getirilen seyahat kısıtlamaları nedeniyle turist girişi </a:t>
            </a:r>
            <a:r>
              <a:rPr sz="1000" dirty="0">
                <a:solidFill>
                  <a:prstClr val="black"/>
                </a:solidFill>
                <a:latin typeface="Tahoma"/>
                <a:cs typeface="Tahoma"/>
              </a:rPr>
              <a:t>olmamıştır.</a:t>
            </a:r>
            <a:endParaRPr sz="1000">
              <a:solidFill>
                <a:prstClr val="black"/>
              </a:solidFill>
              <a:latin typeface="Tahoma"/>
              <a:cs typeface="Tahoma"/>
            </a:endParaRPr>
          </a:p>
        </p:txBody>
      </p:sp>
      <p:sp>
        <p:nvSpPr>
          <p:cNvPr id="28" name="object 28"/>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18</a:t>
            </a:r>
            <a:endParaRPr sz="1400">
              <a:solidFill>
                <a:prstClr val="black"/>
              </a:solidFill>
              <a:latin typeface="Tahoma"/>
              <a:cs typeface="Tahoma"/>
            </a:endParaRPr>
          </a:p>
        </p:txBody>
      </p:sp>
    </p:spTree>
    <p:extLst>
      <p:ext uri="{BB962C8B-B14F-4D97-AF65-F5344CB8AC3E}">
        <p14:creationId xmlns:p14="http://schemas.microsoft.com/office/powerpoint/2010/main" val="2411796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9466" y="846582"/>
            <a:ext cx="7081520" cy="299720"/>
          </a:xfrm>
          <a:prstGeom prst="rect">
            <a:avLst/>
          </a:prstGeom>
        </p:spPr>
        <p:txBody>
          <a:bodyPr vert="horz" wrap="square" lIns="0" tIns="12700" rIns="0" bIns="0" rtlCol="0">
            <a:spAutoFit/>
          </a:bodyPr>
          <a:lstStyle/>
          <a:p>
            <a:pPr marL="12700">
              <a:lnSpc>
                <a:spcPct val="100000"/>
              </a:lnSpc>
              <a:spcBef>
                <a:spcPts val="100"/>
              </a:spcBef>
            </a:pPr>
            <a:r>
              <a:rPr spc="-5" dirty="0"/>
              <a:t>Cari işlemler açığı yıllıklandırılmış verilerde artış</a:t>
            </a:r>
            <a:r>
              <a:rPr spc="5" dirty="0"/>
              <a:t> </a:t>
            </a:r>
            <a:r>
              <a:rPr spc="-5" dirty="0"/>
              <a:t>göstermiştir.</a:t>
            </a:r>
          </a:p>
        </p:txBody>
      </p:sp>
      <p:sp>
        <p:nvSpPr>
          <p:cNvPr id="3" name="object 3"/>
          <p:cNvSpPr/>
          <p:nvPr/>
        </p:nvSpPr>
        <p:spPr>
          <a:xfrm>
            <a:off x="4572" y="1839467"/>
            <a:ext cx="9139555" cy="340360"/>
          </a:xfrm>
          <a:custGeom>
            <a:avLst/>
            <a:gdLst/>
            <a:ahLst/>
            <a:cxnLst/>
            <a:rect l="l" t="t" r="r" b="b"/>
            <a:pathLst>
              <a:path w="9139555" h="340360">
                <a:moveTo>
                  <a:pt x="9139428" y="0"/>
                </a:moveTo>
                <a:lnTo>
                  <a:pt x="0" y="0"/>
                </a:lnTo>
                <a:lnTo>
                  <a:pt x="0" y="339851"/>
                </a:lnTo>
                <a:lnTo>
                  <a:pt x="9139428" y="339851"/>
                </a:lnTo>
                <a:lnTo>
                  <a:pt x="9139428"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99466" y="1120901"/>
            <a:ext cx="8877300" cy="1021715"/>
          </a:xfrm>
          <a:prstGeom prst="rect">
            <a:avLst/>
          </a:prstGeom>
        </p:spPr>
        <p:txBody>
          <a:bodyPr vert="horz" wrap="square" lIns="0" tIns="13335" rIns="0" bIns="0" rtlCol="0">
            <a:spAutoFit/>
          </a:bodyPr>
          <a:lstStyle/>
          <a:p>
            <a:pPr marL="12700">
              <a:spcBef>
                <a:spcPts val="105"/>
              </a:spcBef>
            </a:pPr>
            <a:r>
              <a:rPr sz="1700" spc="-5" dirty="0">
                <a:solidFill>
                  <a:srgbClr val="1F308D"/>
                </a:solidFill>
                <a:latin typeface="Tahoma"/>
                <a:cs typeface="Tahoma"/>
              </a:rPr>
              <a:t>Şubat 2021’den bu </a:t>
            </a:r>
            <a:r>
              <a:rPr sz="1700" dirty="0">
                <a:solidFill>
                  <a:srgbClr val="1F308D"/>
                </a:solidFill>
                <a:latin typeface="Tahoma"/>
                <a:cs typeface="Tahoma"/>
              </a:rPr>
              <a:t>yana cari </a:t>
            </a:r>
            <a:r>
              <a:rPr sz="1700" spc="-10" dirty="0">
                <a:solidFill>
                  <a:srgbClr val="1F308D"/>
                </a:solidFill>
                <a:latin typeface="Tahoma"/>
                <a:cs typeface="Tahoma"/>
              </a:rPr>
              <a:t>işlemler </a:t>
            </a:r>
            <a:r>
              <a:rPr sz="1700" spc="-5" dirty="0">
                <a:solidFill>
                  <a:srgbClr val="1F308D"/>
                </a:solidFill>
                <a:latin typeface="Tahoma"/>
                <a:cs typeface="Tahoma"/>
              </a:rPr>
              <a:t>açığında </a:t>
            </a:r>
            <a:r>
              <a:rPr sz="1700" dirty="0">
                <a:solidFill>
                  <a:srgbClr val="1F308D"/>
                </a:solidFill>
                <a:latin typeface="Tahoma"/>
                <a:cs typeface="Tahoma"/>
              </a:rPr>
              <a:t>20 </a:t>
            </a:r>
            <a:r>
              <a:rPr sz="1700" spc="-5" dirty="0">
                <a:solidFill>
                  <a:srgbClr val="1F308D"/>
                </a:solidFill>
                <a:latin typeface="Tahoma"/>
                <a:cs typeface="Tahoma"/>
              </a:rPr>
              <a:t>milyar doların üzerinde iyileşme</a:t>
            </a:r>
            <a:endParaRPr sz="1700">
              <a:solidFill>
                <a:prstClr val="black"/>
              </a:solidFill>
              <a:latin typeface="Tahoma"/>
              <a:cs typeface="Tahoma"/>
            </a:endParaRPr>
          </a:p>
          <a:p>
            <a:pPr marL="12700"/>
            <a:r>
              <a:rPr sz="1700" spc="-5" dirty="0">
                <a:solidFill>
                  <a:srgbClr val="1F308D"/>
                </a:solidFill>
                <a:latin typeface="Tahoma"/>
                <a:cs typeface="Tahoma"/>
              </a:rPr>
              <a:t>gözlenirken, </a:t>
            </a:r>
            <a:r>
              <a:rPr sz="1700" dirty="0">
                <a:solidFill>
                  <a:srgbClr val="1F308D"/>
                </a:solidFill>
                <a:latin typeface="Tahoma"/>
                <a:cs typeface="Tahoma"/>
              </a:rPr>
              <a:t>bu </a:t>
            </a:r>
            <a:r>
              <a:rPr sz="1700" spc="-10" dirty="0">
                <a:solidFill>
                  <a:srgbClr val="1F308D"/>
                </a:solidFill>
                <a:latin typeface="Tahoma"/>
                <a:cs typeface="Tahoma"/>
              </a:rPr>
              <a:t>eğilim </a:t>
            </a:r>
            <a:r>
              <a:rPr sz="1700" spc="-5" dirty="0">
                <a:solidFill>
                  <a:srgbClr val="1F308D"/>
                </a:solidFill>
                <a:latin typeface="Tahoma"/>
                <a:cs typeface="Tahoma"/>
              </a:rPr>
              <a:t>Aralık ayında duraklamış; altın </a:t>
            </a:r>
            <a:r>
              <a:rPr sz="1700" dirty="0">
                <a:solidFill>
                  <a:srgbClr val="1F308D"/>
                </a:solidFill>
                <a:latin typeface="Tahoma"/>
                <a:cs typeface="Tahoma"/>
              </a:rPr>
              <a:t>hariç </a:t>
            </a:r>
            <a:r>
              <a:rPr sz="1700" spc="-5" dirty="0">
                <a:solidFill>
                  <a:srgbClr val="1F308D"/>
                </a:solidFill>
                <a:latin typeface="Tahoma"/>
                <a:cs typeface="Tahoma"/>
              </a:rPr>
              <a:t>kalemlerde ise tersine</a:t>
            </a:r>
            <a:r>
              <a:rPr sz="1700" spc="185" dirty="0">
                <a:solidFill>
                  <a:srgbClr val="1F308D"/>
                </a:solidFill>
                <a:latin typeface="Tahoma"/>
                <a:cs typeface="Tahoma"/>
              </a:rPr>
              <a:t> </a:t>
            </a:r>
            <a:r>
              <a:rPr sz="1700" spc="-5" dirty="0">
                <a:solidFill>
                  <a:srgbClr val="1F308D"/>
                </a:solidFill>
                <a:latin typeface="Tahoma"/>
                <a:cs typeface="Tahoma"/>
              </a:rPr>
              <a:t>dönmüştür.</a:t>
            </a:r>
            <a:endParaRPr sz="1700">
              <a:solidFill>
                <a:prstClr val="black"/>
              </a:solidFill>
              <a:latin typeface="Tahoma"/>
              <a:cs typeface="Tahoma"/>
            </a:endParaRPr>
          </a:p>
          <a:p>
            <a:pPr>
              <a:spcBef>
                <a:spcPts val="25"/>
              </a:spcBef>
            </a:pPr>
            <a:endParaRPr sz="1500">
              <a:solidFill>
                <a:prstClr val="black"/>
              </a:solidFill>
              <a:latin typeface="Tahoma"/>
              <a:cs typeface="Tahoma"/>
            </a:endParaRPr>
          </a:p>
          <a:p>
            <a:pPr marL="1003300"/>
            <a:r>
              <a:rPr sz="1600" spc="-5" dirty="0">
                <a:solidFill>
                  <a:srgbClr val="FFFFFF"/>
                </a:solidFill>
                <a:latin typeface="Tahoma"/>
                <a:cs typeface="Tahoma"/>
              </a:rPr>
              <a:t>Cari </a:t>
            </a:r>
            <a:r>
              <a:rPr sz="1600" spc="-10" dirty="0">
                <a:solidFill>
                  <a:srgbClr val="FFFFFF"/>
                </a:solidFill>
                <a:latin typeface="Tahoma"/>
                <a:cs typeface="Tahoma"/>
              </a:rPr>
              <a:t>işlemler </a:t>
            </a:r>
            <a:r>
              <a:rPr sz="1600" spc="-5" dirty="0">
                <a:solidFill>
                  <a:srgbClr val="FFFFFF"/>
                </a:solidFill>
                <a:latin typeface="Tahoma"/>
                <a:cs typeface="Tahoma"/>
              </a:rPr>
              <a:t>dengesi (12 </a:t>
            </a:r>
            <a:r>
              <a:rPr sz="1600" spc="-10" dirty="0">
                <a:solidFill>
                  <a:srgbClr val="FFFFFF"/>
                </a:solidFill>
                <a:latin typeface="Tahoma"/>
                <a:cs typeface="Tahoma"/>
              </a:rPr>
              <a:t>aylık birikimli, </a:t>
            </a:r>
            <a:r>
              <a:rPr sz="1600" spc="-15" dirty="0">
                <a:solidFill>
                  <a:srgbClr val="FFFFFF"/>
                </a:solidFill>
                <a:latin typeface="Tahoma"/>
                <a:cs typeface="Tahoma"/>
              </a:rPr>
              <a:t>milyar </a:t>
            </a:r>
            <a:r>
              <a:rPr sz="1600" spc="-5" dirty="0">
                <a:solidFill>
                  <a:srgbClr val="FFFFFF"/>
                </a:solidFill>
                <a:latin typeface="Tahoma"/>
                <a:cs typeface="Tahoma"/>
              </a:rPr>
              <a:t>dolar) Ocak 2019 – </a:t>
            </a:r>
            <a:r>
              <a:rPr sz="1600" spc="-10" dirty="0">
                <a:solidFill>
                  <a:srgbClr val="FFFFFF"/>
                </a:solidFill>
                <a:latin typeface="Tahoma"/>
                <a:cs typeface="Tahoma"/>
              </a:rPr>
              <a:t>Aralık</a:t>
            </a:r>
            <a:r>
              <a:rPr sz="1600" spc="229" dirty="0">
                <a:solidFill>
                  <a:srgbClr val="FFFFFF"/>
                </a:solidFill>
                <a:latin typeface="Tahoma"/>
                <a:cs typeface="Tahoma"/>
              </a:rPr>
              <a:t> </a:t>
            </a:r>
            <a:r>
              <a:rPr sz="1600" dirty="0">
                <a:solidFill>
                  <a:srgbClr val="FFFFFF"/>
                </a:solidFill>
                <a:latin typeface="Tahoma"/>
                <a:cs typeface="Tahoma"/>
              </a:rPr>
              <a:t>2021</a:t>
            </a:r>
            <a:endParaRPr sz="1600">
              <a:solidFill>
                <a:prstClr val="black"/>
              </a:solidFill>
              <a:latin typeface="Tahoma"/>
              <a:cs typeface="Tahoma"/>
            </a:endParaRPr>
          </a:p>
        </p:txBody>
      </p:sp>
      <p:grpSp>
        <p:nvGrpSpPr>
          <p:cNvPr id="5" name="object 5"/>
          <p:cNvGrpSpPr/>
          <p:nvPr/>
        </p:nvGrpSpPr>
        <p:grpSpPr>
          <a:xfrm>
            <a:off x="473773" y="2619565"/>
            <a:ext cx="8321675" cy="2905125"/>
            <a:chOff x="473773" y="2619565"/>
            <a:chExt cx="8321675" cy="2905125"/>
          </a:xfrm>
        </p:grpSpPr>
        <p:sp>
          <p:nvSpPr>
            <p:cNvPr id="6" name="object 6"/>
            <p:cNvSpPr/>
            <p:nvPr/>
          </p:nvSpPr>
          <p:spPr>
            <a:xfrm>
              <a:off x="478536" y="2624327"/>
              <a:ext cx="8296909" cy="2895600"/>
            </a:xfrm>
            <a:custGeom>
              <a:avLst/>
              <a:gdLst/>
              <a:ahLst/>
              <a:cxnLst/>
              <a:rect l="l" t="t" r="r" b="b"/>
              <a:pathLst>
                <a:path w="8296909" h="2895600">
                  <a:moveTo>
                    <a:pt x="50292" y="2895600"/>
                  </a:moveTo>
                  <a:lnTo>
                    <a:pt x="50292" y="0"/>
                  </a:lnTo>
                </a:path>
                <a:path w="8296909" h="2895600">
                  <a:moveTo>
                    <a:pt x="0" y="2895600"/>
                  </a:moveTo>
                  <a:lnTo>
                    <a:pt x="50292" y="2895600"/>
                  </a:lnTo>
                </a:path>
                <a:path w="8296909" h="2895600">
                  <a:moveTo>
                    <a:pt x="0" y="2316480"/>
                  </a:moveTo>
                  <a:lnTo>
                    <a:pt x="50292" y="2316480"/>
                  </a:lnTo>
                </a:path>
                <a:path w="8296909" h="2895600">
                  <a:moveTo>
                    <a:pt x="0" y="1737360"/>
                  </a:moveTo>
                  <a:lnTo>
                    <a:pt x="50292" y="1737360"/>
                  </a:lnTo>
                </a:path>
                <a:path w="8296909" h="2895600">
                  <a:moveTo>
                    <a:pt x="0" y="1158240"/>
                  </a:moveTo>
                  <a:lnTo>
                    <a:pt x="50292" y="1158240"/>
                  </a:lnTo>
                </a:path>
                <a:path w="8296909" h="2895600">
                  <a:moveTo>
                    <a:pt x="0" y="579120"/>
                  </a:moveTo>
                  <a:lnTo>
                    <a:pt x="50292" y="579120"/>
                  </a:lnTo>
                </a:path>
                <a:path w="8296909" h="2895600">
                  <a:moveTo>
                    <a:pt x="0" y="0"/>
                  </a:moveTo>
                  <a:lnTo>
                    <a:pt x="50292" y="0"/>
                  </a:lnTo>
                </a:path>
                <a:path w="8296909" h="2895600">
                  <a:moveTo>
                    <a:pt x="50292" y="1737360"/>
                  </a:moveTo>
                  <a:lnTo>
                    <a:pt x="8296656" y="1737360"/>
                  </a:lnTo>
                </a:path>
              </a:pathLst>
            </a:custGeom>
            <a:ln w="9144">
              <a:solidFill>
                <a:srgbClr val="000000"/>
              </a:solidFill>
            </a:ln>
          </p:spPr>
          <p:txBody>
            <a:bodyPr wrap="square" lIns="0" tIns="0" rIns="0" bIns="0" rtlCol="0"/>
            <a:lstStyle/>
            <a:p>
              <a:endParaRPr>
                <a:solidFill>
                  <a:prstClr val="black"/>
                </a:solidFill>
              </a:endParaRPr>
            </a:p>
          </p:txBody>
        </p:sp>
        <p:sp>
          <p:nvSpPr>
            <p:cNvPr id="7" name="object 7"/>
            <p:cNvSpPr/>
            <p:nvPr/>
          </p:nvSpPr>
          <p:spPr>
            <a:xfrm>
              <a:off x="528637" y="4032695"/>
              <a:ext cx="8247380" cy="1397635"/>
            </a:xfrm>
            <a:custGeom>
              <a:avLst/>
              <a:gdLst/>
              <a:ahLst/>
              <a:cxnLst/>
              <a:rect l="l" t="t" r="r" b="b"/>
              <a:pathLst>
                <a:path w="8247380" h="1397635">
                  <a:moveTo>
                    <a:pt x="0" y="765999"/>
                  </a:moveTo>
                  <a:lnTo>
                    <a:pt x="47128" y="742337"/>
                  </a:lnTo>
                  <a:lnTo>
                    <a:pt x="94254" y="718705"/>
                  </a:lnTo>
                  <a:lnTo>
                    <a:pt x="141380" y="695042"/>
                  </a:lnTo>
                  <a:lnTo>
                    <a:pt x="188507" y="671288"/>
                  </a:lnTo>
                  <a:lnTo>
                    <a:pt x="235635" y="647381"/>
                  </a:lnTo>
                  <a:lnTo>
                    <a:pt x="282759" y="623353"/>
                  </a:lnTo>
                  <a:lnTo>
                    <a:pt x="329884" y="599325"/>
                  </a:lnTo>
                  <a:lnTo>
                    <a:pt x="377010" y="575144"/>
                  </a:lnTo>
                  <a:lnTo>
                    <a:pt x="424135" y="550658"/>
                  </a:lnTo>
                  <a:lnTo>
                    <a:pt x="471258" y="525715"/>
                  </a:lnTo>
                  <a:lnTo>
                    <a:pt x="518387" y="501118"/>
                  </a:lnTo>
                  <a:lnTo>
                    <a:pt x="565513" y="476978"/>
                  </a:lnTo>
                  <a:lnTo>
                    <a:pt x="612639" y="452106"/>
                  </a:lnTo>
                  <a:lnTo>
                    <a:pt x="659766" y="425314"/>
                  </a:lnTo>
                  <a:lnTo>
                    <a:pt x="706894" y="395413"/>
                  </a:lnTo>
                  <a:lnTo>
                    <a:pt x="746159" y="366152"/>
                  </a:lnTo>
                  <a:lnTo>
                    <a:pt x="785421" y="332986"/>
                  </a:lnTo>
                  <a:lnTo>
                    <a:pt x="824684" y="298211"/>
                  </a:lnTo>
                  <a:lnTo>
                    <a:pt x="863953" y="264124"/>
                  </a:lnTo>
                  <a:lnTo>
                    <a:pt x="903233" y="233021"/>
                  </a:lnTo>
                  <a:lnTo>
                    <a:pt x="942530" y="207199"/>
                  </a:lnTo>
                  <a:lnTo>
                    <a:pt x="989635" y="184606"/>
                  </a:lnTo>
                  <a:lnTo>
                    <a:pt x="1036758" y="168455"/>
                  </a:lnTo>
                  <a:lnTo>
                    <a:pt x="1083887" y="155499"/>
                  </a:lnTo>
                  <a:lnTo>
                    <a:pt x="1131010" y="142488"/>
                  </a:lnTo>
                  <a:lnTo>
                    <a:pt x="1178115" y="126173"/>
                  </a:lnTo>
                  <a:lnTo>
                    <a:pt x="1225270" y="104469"/>
                  </a:lnTo>
                  <a:lnTo>
                    <a:pt x="1272406" y="79606"/>
                  </a:lnTo>
                  <a:lnTo>
                    <a:pt x="1319536" y="54585"/>
                  </a:lnTo>
                  <a:lnTo>
                    <a:pt x="1366672" y="32405"/>
                  </a:lnTo>
                  <a:lnTo>
                    <a:pt x="1413827" y="16064"/>
                  </a:lnTo>
                  <a:lnTo>
                    <a:pt x="1460932" y="6792"/>
                  </a:lnTo>
                  <a:lnTo>
                    <a:pt x="1508055" y="2574"/>
                  </a:lnTo>
                  <a:lnTo>
                    <a:pt x="1555184" y="1544"/>
                  </a:lnTo>
                  <a:lnTo>
                    <a:pt x="1602307" y="1836"/>
                  </a:lnTo>
                  <a:lnTo>
                    <a:pt x="1649412" y="1586"/>
                  </a:lnTo>
                  <a:lnTo>
                    <a:pt x="1696517" y="561"/>
                  </a:lnTo>
                  <a:lnTo>
                    <a:pt x="1743640" y="0"/>
                  </a:lnTo>
                  <a:lnTo>
                    <a:pt x="1790769" y="242"/>
                  </a:lnTo>
                  <a:lnTo>
                    <a:pt x="1837892" y="1631"/>
                  </a:lnTo>
                  <a:lnTo>
                    <a:pt x="1884997" y="4507"/>
                  </a:lnTo>
                  <a:lnTo>
                    <a:pt x="1932152" y="8846"/>
                  </a:lnTo>
                  <a:lnTo>
                    <a:pt x="1979288" y="14434"/>
                  </a:lnTo>
                  <a:lnTo>
                    <a:pt x="2026418" y="21332"/>
                  </a:lnTo>
                  <a:lnTo>
                    <a:pt x="2073554" y="29603"/>
                  </a:lnTo>
                  <a:lnTo>
                    <a:pt x="2120709" y="39305"/>
                  </a:lnTo>
                  <a:lnTo>
                    <a:pt x="2167814" y="50980"/>
                  </a:lnTo>
                  <a:lnTo>
                    <a:pt x="2214937" y="64673"/>
                  </a:lnTo>
                  <a:lnTo>
                    <a:pt x="2262066" y="79475"/>
                  </a:lnTo>
                  <a:lnTo>
                    <a:pt x="2309189" y="94478"/>
                  </a:lnTo>
                  <a:lnTo>
                    <a:pt x="2356294" y="108774"/>
                  </a:lnTo>
                  <a:lnTo>
                    <a:pt x="2403448" y="122657"/>
                  </a:lnTo>
                  <a:lnTo>
                    <a:pt x="2450577" y="136808"/>
                  </a:lnTo>
                  <a:lnTo>
                    <a:pt x="2497688" y="150672"/>
                  </a:lnTo>
                  <a:lnTo>
                    <a:pt x="2544786" y="163695"/>
                  </a:lnTo>
                  <a:lnTo>
                    <a:pt x="2591879" y="175322"/>
                  </a:lnTo>
                  <a:lnTo>
                    <a:pt x="2639034" y="185400"/>
                  </a:lnTo>
                  <a:lnTo>
                    <a:pt x="2686170" y="194283"/>
                  </a:lnTo>
                  <a:lnTo>
                    <a:pt x="2733300" y="202178"/>
                  </a:lnTo>
                  <a:lnTo>
                    <a:pt x="2780436" y="209293"/>
                  </a:lnTo>
                  <a:lnTo>
                    <a:pt x="2827591" y="215835"/>
                  </a:lnTo>
                  <a:lnTo>
                    <a:pt x="2874696" y="219752"/>
                  </a:lnTo>
                  <a:lnTo>
                    <a:pt x="2921819" y="220834"/>
                  </a:lnTo>
                  <a:lnTo>
                    <a:pt x="2968948" y="222282"/>
                  </a:lnTo>
                  <a:lnTo>
                    <a:pt x="3016071" y="227296"/>
                  </a:lnTo>
                  <a:lnTo>
                    <a:pt x="3063176" y="239076"/>
                  </a:lnTo>
                  <a:lnTo>
                    <a:pt x="3110331" y="259598"/>
                  </a:lnTo>
                  <a:lnTo>
                    <a:pt x="3157467" y="286812"/>
                  </a:lnTo>
                  <a:lnTo>
                    <a:pt x="3204597" y="317660"/>
                  </a:lnTo>
                  <a:lnTo>
                    <a:pt x="3251733" y="349081"/>
                  </a:lnTo>
                  <a:lnTo>
                    <a:pt x="3298888" y="378014"/>
                  </a:lnTo>
                  <a:lnTo>
                    <a:pt x="3345981" y="404125"/>
                  </a:lnTo>
                  <a:lnTo>
                    <a:pt x="3393079" y="429436"/>
                  </a:lnTo>
                  <a:lnTo>
                    <a:pt x="3440190" y="454431"/>
                  </a:lnTo>
                  <a:lnTo>
                    <a:pt x="3487319" y="479590"/>
                  </a:lnTo>
                  <a:lnTo>
                    <a:pt x="3534473" y="505395"/>
                  </a:lnTo>
                  <a:lnTo>
                    <a:pt x="3581578" y="533088"/>
                  </a:lnTo>
                  <a:lnTo>
                    <a:pt x="3628701" y="562279"/>
                  </a:lnTo>
                  <a:lnTo>
                    <a:pt x="3675830" y="591239"/>
                  </a:lnTo>
                  <a:lnTo>
                    <a:pt x="3722953" y="618237"/>
                  </a:lnTo>
                  <a:lnTo>
                    <a:pt x="3770058" y="641539"/>
                  </a:lnTo>
                  <a:lnTo>
                    <a:pt x="3817213" y="659602"/>
                  </a:lnTo>
                  <a:lnTo>
                    <a:pt x="3864349" y="673568"/>
                  </a:lnTo>
                  <a:lnTo>
                    <a:pt x="3911479" y="685742"/>
                  </a:lnTo>
                  <a:lnTo>
                    <a:pt x="3958615" y="698427"/>
                  </a:lnTo>
                  <a:lnTo>
                    <a:pt x="4005770" y="713929"/>
                  </a:lnTo>
                  <a:lnTo>
                    <a:pt x="4052863" y="731125"/>
                  </a:lnTo>
                  <a:lnTo>
                    <a:pt x="4099961" y="748473"/>
                  </a:lnTo>
                  <a:lnTo>
                    <a:pt x="4147072" y="767650"/>
                  </a:lnTo>
                  <a:lnTo>
                    <a:pt x="4194201" y="790333"/>
                  </a:lnTo>
                  <a:lnTo>
                    <a:pt x="4241355" y="818196"/>
                  </a:lnTo>
                  <a:lnTo>
                    <a:pt x="4280607" y="847274"/>
                  </a:lnTo>
                  <a:lnTo>
                    <a:pt x="4319874" y="881438"/>
                  </a:lnTo>
                  <a:lnTo>
                    <a:pt x="4359147" y="918431"/>
                  </a:lnTo>
                  <a:lnTo>
                    <a:pt x="4398421" y="955996"/>
                  </a:lnTo>
                  <a:lnTo>
                    <a:pt x="4437688" y="991875"/>
                  </a:lnTo>
                  <a:lnTo>
                    <a:pt x="4476940" y="1023809"/>
                  </a:lnTo>
                  <a:lnTo>
                    <a:pt x="4524095" y="1057679"/>
                  </a:lnTo>
                  <a:lnTo>
                    <a:pt x="4571231" y="1089238"/>
                  </a:lnTo>
                  <a:lnTo>
                    <a:pt x="4618361" y="1118340"/>
                  </a:lnTo>
                  <a:lnTo>
                    <a:pt x="4665497" y="1144839"/>
                  </a:lnTo>
                  <a:lnTo>
                    <a:pt x="4712652" y="1168589"/>
                  </a:lnTo>
                  <a:lnTo>
                    <a:pt x="4759757" y="1188173"/>
                  </a:lnTo>
                  <a:lnTo>
                    <a:pt x="4806880" y="1203763"/>
                  </a:lnTo>
                  <a:lnTo>
                    <a:pt x="4854009" y="1217373"/>
                  </a:lnTo>
                  <a:lnTo>
                    <a:pt x="4901132" y="1231013"/>
                  </a:lnTo>
                  <a:lnTo>
                    <a:pt x="4948237" y="1246694"/>
                  </a:lnTo>
                  <a:lnTo>
                    <a:pt x="4995342" y="1265991"/>
                  </a:lnTo>
                  <a:lnTo>
                    <a:pt x="5042465" y="1287562"/>
                  </a:lnTo>
                  <a:lnTo>
                    <a:pt x="5089594" y="1309047"/>
                  </a:lnTo>
                  <a:lnTo>
                    <a:pt x="5136717" y="1328088"/>
                  </a:lnTo>
                  <a:lnTo>
                    <a:pt x="5183822" y="1342325"/>
                  </a:lnTo>
                  <a:lnTo>
                    <a:pt x="5230977" y="1350573"/>
                  </a:lnTo>
                  <a:lnTo>
                    <a:pt x="5278113" y="1354481"/>
                  </a:lnTo>
                  <a:lnTo>
                    <a:pt x="5325243" y="1355712"/>
                  </a:lnTo>
                  <a:lnTo>
                    <a:pt x="5372379" y="1355932"/>
                  </a:lnTo>
                  <a:lnTo>
                    <a:pt x="5419534" y="1356803"/>
                  </a:lnTo>
                  <a:lnTo>
                    <a:pt x="5466639" y="1357521"/>
                  </a:lnTo>
                  <a:lnTo>
                    <a:pt x="5513762" y="1357055"/>
                  </a:lnTo>
                  <a:lnTo>
                    <a:pt x="5560891" y="1356511"/>
                  </a:lnTo>
                  <a:lnTo>
                    <a:pt x="5608014" y="1356990"/>
                  </a:lnTo>
                  <a:lnTo>
                    <a:pt x="5655119" y="1359597"/>
                  </a:lnTo>
                  <a:lnTo>
                    <a:pt x="5702273" y="1366471"/>
                  </a:lnTo>
                  <a:lnTo>
                    <a:pt x="5749402" y="1376788"/>
                  </a:lnTo>
                  <a:lnTo>
                    <a:pt x="5796513" y="1387441"/>
                  </a:lnTo>
                  <a:lnTo>
                    <a:pt x="5843611" y="1395320"/>
                  </a:lnTo>
                  <a:lnTo>
                    <a:pt x="5890704" y="1397316"/>
                  </a:lnTo>
                  <a:lnTo>
                    <a:pt x="5937859" y="1392525"/>
                  </a:lnTo>
                  <a:lnTo>
                    <a:pt x="5984995" y="1383095"/>
                  </a:lnTo>
                  <a:lnTo>
                    <a:pt x="6032125" y="1370269"/>
                  </a:lnTo>
                  <a:lnTo>
                    <a:pt x="6079261" y="1355291"/>
                  </a:lnTo>
                  <a:lnTo>
                    <a:pt x="6126416" y="1339404"/>
                  </a:lnTo>
                  <a:lnTo>
                    <a:pt x="6173521" y="1320562"/>
                  </a:lnTo>
                  <a:lnTo>
                    <a:pt x="6220644" y="1297933"/>
                  </a:lnTo>
                  <a:lnTo>
                    <a:pt x="6267773" y="1274592"/>
                  </a:lnTo>
                  <a:lnTo>
                    <a:pt x="6314896" y="1253609"/>
                  </a:lnTo>
                  <a:lnTo>
                    <a:pt x="6362001" y="1238058"/>
                  </a:lnTo>
                  <a:lnTo>
                    <a:pt x="6409156" y="1229751"/>
                  </a:lnTo>
                  <a:lnTo>
                    <a:pt x="6456292" y="1226704"/>
                  </a:lnTo>
                  <a:lnTo>
                    <a:pt x="6503422" y="1226071"/>
                  </a:lnTo>
                  <a:lnTo>
                    <a:pt x="6550558" y="1225005"/>
                  </a:lnTo>
                  <a:lnTo>
                    <a:pt x="6597713" y="1220659"/>
                  </a:lnTo>
                  <a:lnTo>
                    <a:pt x="6644806" y="1212282"/>
                  </a:lnTo>
                  <a:lnTo>
                    <a:pt x="6691904" y="1201764"/>
                  </a:lnTo>
                  <a:lnTo>
                    <a:pt x="6739015" y="1190228"/>
                  </a:lnTo>
                  <a:lnTo>
                    <a:pt x="6786144" y="1178796"/>
                  </a:lnTo>
                  <a:lnTo>
                    <a:pt x="6833298" y="1168589"/>
                  </a:lnTo>
                  <a:lnTo>
                    <a:pt x="6880403" y="1161388"/>
                  </a:lnTo>
                  <a:lnTo>
                    <a:pt x="6927526" y="1156515"/>
                  </a:lnTo>
                  <a:lnTo>
                    <a:pt x="6974655" y="1151179"/>
                  </a:lnTo>
                  <a:lnTo>
                    <a:pt x="7021778" y="1142588"/>
                  </a:lnTo>
                  <a:lnTo>
                    <a:pt x="7068883" y="1127949"/>
                  </a:lnTo>
                  <a:lnTo>
                    <a:pt x="7108180" y="1109632"/>
                  </a:lnTo>
                  <a:lnTo>
                    <a:pt x="7147463" y="1086689"/>
                  </a:lnTo>
                  <a:lnTo>
                    <a:pt x="7186739" y="1060846"/>
                  </a:lnTo>
                  <a:lnTo>
                    <a:pt x="7226015" y="1033828"/>
                  </a:lnTo>
                  <a:lnTo>
                    <a:pt x="7265298" y="1007361"/>
                  </a:lnTo>
                  <a:lnTo>
                    <a:pt x="7304595" y="983169"/>
                  </a:lnTo>
                  <a:lnTo>
                    <a:pt x="7351688" y="956437"/>
                  </a:lnTo>
                  <a:lnTo>
                    <a:pt x="7398786" y="930270"/>
                  </a:lnTo>
                  <a:lnTo>
                    <a:pt x="7445897" y="905025"/>
                  </a:lnTo>
                  <a:lnTo>
                    <a:pt x="7493026" y="881053"/>
                  </a:lnTo>
                  <a:lnTo>
                    <a:pt x="7540180" y="858709"/>
                  </a:lnTo>
                  <a:lnTo>
                    <a:pt x="7587285" y="837423"/>
                  </a:lnTo>
                  <a:lnTo>
                    <a:pt x="7634408" y="816954"/>
                  </a:lnTo>
                  <a:lnTo>
                    <a:pt x="7681537" y="798149"/>
                  </a:lnTo>
                  <a:lnTo>
                    <a:pt x="7728660" y="781855"/>
                  </a:lnTo>
                  <a:lnTo>
                    <a:pt x="7775765" y="768920"/>
                  </a:lnTo>
                  <a:lnTo>
                    <a:pt x="7822920" y="759932"/>
                  </a:lnTo>
                  <a:lnTo>
                    <a:pt x="7870056" y="754314"/>
                  </a:lnTo>
                  <a:lnTo>
                    <a:pt x="7917186" y="751172"/>
                  </a:lnTo>
                  <a:lnTo>
                    <a:pt x="7964322" y="749608"/>
                  </a:lnTo>
                  <a:lnTo>
                    <a:pt x="8011477" y="748727"/>
                  </a:lnTo>
                  <a:lnTo>
                    <a:pt x="8058582" y="748966"/>
                  </a:lnTo>
                  <a:lnTo>
                    <a:pt x="8105705" y="751003"/>
                  </a:lnTo>
                  <a:lnTo>
                    <a:pt x="8152834" y="754077"/>
                  </a:lnTo>
                  <a:lnTo>
                    <a:pt x="8199957" y="757424"/>
                  </a:lnTo>
                  <a:lnTo>
                    <a:pt x="8247062" y="760284"/>
                  </a:lnTo>
                </a:path>
              </a:pathLst>
            </a:custGeom>
            <a:ln w="38100">
              <a:solidFill>
                <a:srgbClr val="001F5F"/>
              </a:solidFill>
            </a:ln>
          </p:spPr>
          <p:txBody>
            <a:bodyPr wrap="square" lIns="0" tIns="0" rIns="0" bIns="0" rtlCol="0"/>
            <a:lstStyle/>
            <a:p>
              <a:endParaRPr>
                <a:solidFill>
                  <a:prstClr val="black"/>
                </a:solidFill>
              </a:endParaRPr>
            </a:p>
          </p:txBody>
        </p:sp>
        <p:sp>
          <p:nvSpPr>
            <p:cNvPr id="8" name="object 8"/>
            <p:cNvSpPr/>
            <p:nvPr/>
          </p:nvSpPr>
          <p:spPr>
            <a:xfrm>
              <a:off x="528637" y="3854022"/>
              <a:ext cx="8247380" cy="958215"/>
            </a:xfrm>
            <a:custGeom>
              <a:avLst/>
              <a:gdLst/>
              <a:ahLst/>
              <a:cxnLst/>
              <a:rect l="l" t="t" r="r" b="b"/>
              <a:pathLst>
                <a:path w="8247380" h="958214">
                  <a:moveTo>
                    <a:pt x="0" y="747822"/>
                  </a:moveTo>
                  <a:lnTo>
                    <a:pt x="47128" y="725948"/>
                  </a:lnTo>
                  <a:lnTo>
                    <a:pt x="94254" y="704226"/>
                  </a:lnTo>
                  <a:lnTo>
                    <a:pt x="141380" y="682443"/>
                  </a:lnTo>
                  <a:lnTo>
                    <a:pt x="188507" y="660385"/>
                  </a:lnTo>
                  <a:lnTo>
                    <a:pt x="235635" y="637840"/>
                  </a:lnTo>
                  <a:lnTo>
                    <a:pt x="282759" y="614603"/>
                  </a:lnTo>
                  <a:lnTo>
                    <a:pt x="329884" y="590903"/>
                  </a:lnTo>
                  <a:lnTo>
                    <a:pt x="377010" y="566947"/>
                  </a:lnTo>
                  <a:lnTo>
                    <a:pt x="424135" y="542942"/>
                  </a:lnTo>
                  <a:lnTo>
                    <a:pt x="471258" y="519095"/>
                  </a:lnTo>
                  <a:lnTo>
                    <a:pt x="518387" y="495883"/>
                  </a:lnTo>
                  <a:lnTo>
                    <a:pt x="565513" y="473237"/>
                  </a:lnTo>
                  <a:lnTo>
                    <a:pt x="612639" y="450323"/>
                  </a:lnTo>
                  <a:lnTo>
                    <a:pt x="659766" y="426306"/>
                  </a:lnTo>
                  <a:lnTo>
                    <a:pt x="706894" y="400350"/>
                  </a:lnTo>
                  <a:lnTo>
                    <a:pt x="746159" y="375924"/>
                  </a:lnTo>
                  <a:lnTo>
                    <a:pt x="785421" y="349005"/>
                  </a:lnTo>
                  <a:lnTo>
                    <a:pt x="824684" y="321118"/>
                  </a:lnTo>
                  <a:lnTo>
                    <a:pt x="863953" y="293793"/>
                  </a:lnTo>
                  <a:lnTo>
                    <a:pt x="903233" y="268555"/>
                  </a:lnTo>
                  <a:lnTo>
                    <a:pt x="942530" y="246934"/>
                  </a:lnTo>
                  <a:lnTo>
                    <a:pt x="989635" y="226935"/>
                  </a:lnTo>
                  <a:lnTo>
                    <a:pt x="1036758" y="211606"/>
                  </a:lnTo>
                  <a:lnTo>
                    <a:pt x="1083887" y="198453"/>
                  </a:lnTo>
                  <a:lnTo>
                    <a:pt x="1131010" y="184983"/>
                  </a:lnTo>
                  <a:lnTo>
                    <a:pt x="1178115" y="168702"/>
                  </a:lnTo>
                  <a:lnTo>
                    <a:pt x="1225270" y="148118"/>
                  </a:lnTo>
                  <a:lnTo>
                    <a:pt x="1272406" y="124882"/>
                  </a:lnTo>
                  <a:lnTo>
                    <a:pt x="1319536" y="101220"/>
                  </a:lnTo>
                  <a:lnTo>
                    <a:pt x="1366672" y="79355"/>
                  </a:lnTo>
                  <a:lnTo>
                    <a:pt x="1413827" y="61514"/>
                  </a:lnTo>
                  <a:lnTo>
                    <a:pt x="1460932" y="48316"/>
                  </a:lnTo>
                  <a:lnTo>
                    <a:pt x="1508055" y="38197"/>
                  </a:lnTo>
                  <a:lnTo>
                    <a:pt x="1555184" y="30333"/>
                  </a:lnTo>
                  <a:lnTo>
                    <a:pt x="1602307" y="23902"/>
                  </a:lnTo>
                  <a:lnTo>
                    <a:pt x="1649412" y="18080"/>
                  </a:lnTo>
                  <a:lnTo>
                    <a:pt x="1696517" y="13100"/>
                  </a:lnTo>
                  <a:lnTo>
                    <a:pt x="1743640" y="9509"/>
                  </a:lnTo>
                  <a:lnTo>
                    <a:pt x="1790769" y="6961"/>
                  </a:lnTo>
                  <a:lnTo>
                    <a:pt x="1837892" y="5108"/>
                  </a:lnTo>
                  <a:lnTo>
                    <a:pt x="1884997" y="3602"/>
                  </a:lnTo>
                  <a:lnTo>
                    <a:pt x="1932152" y="2029"/>
                  </a:lnTo>
                  <a:lnTo>
                    <a:pt x="1979288" y="621"/>
                  </a:lnTo>
                  <a:lnTo>
                    <a:pt x="2026418" y="0"/>
                  </a:lnTo>
                  <a:lnTo>
                    <a:pt x="2073554" y="786"/>
                  </a:lnTo>
                  <a:lnTo>
                    <a:pt x="2120709" y="3602"/>
                  </a:lnTo>
                  <a:lnTo>
                    <a:pt x="2167814" y="9109"/>
                  </a:lnTo>
                  <a:lnTo>
                    <a:pt x="2214937" y="16902"/>
                  </a:lnTo>
                  <a:lnTo>
                    <a:pt x="2262066" y="26005"/>
                  </a:lnTo>
                  <a:lnTo>
                    <a:pt x="2309189" y="35444"/>
                  </a:lnTo>
                  <a:lnTo>
                    <a:pt x="2356294" y="44242"/>
                  </a:lnTo>
                  <a:lnTo>
                    <a:pt x="2403448" y="52881"/>
                  </a:lnTo>
                  <a:lnTo>
                    <a:pt x="2450577" y="62087"/>
                  </a:lnTo>
                  <a:lnTo>
                    <a:pt x="2497688" y="71025"/>
                  </a:lnTo>
                  <a:lnTo>
                    <a:pt x="2544786" y="78859"/>
                  </a:lnTo>
                  <a:lnTo>
                    <a:pt x="2591879" y="84755"/>
                  </a:lnTo>
                  <a:lnTo>
                    <a:pt x="2639034" y="88093"/>
                  </a:lnTo>
                  <a:lnTo>
                    <a:pt x="2686170" y="89510"/>
                  </a:lnTo>
                  <a:lnTo>
                    <a:pt x="2733300" y="89830"/>
                  </a:lnTo>
                  <a:lnTo>
                    <a:pt x="2780436" y="89876"/>
                  </a:lnTo>
                  <a:lnTo>
                    <a:pt x="2827591" y="90470"/>
                  </a:lnTo>
                  <a:lnTo>
                    <a:pt x="2874696" y="89724"/>
                  </a:lnTo>
                  <a:lnTo>
                    <a:pt x="2921819" y="87004"/>
                  </a:lnTo>
                  <a:lnTo>
                    <a:pt x="2968948" y="85240"/>
                  </a:lnTo>
                  <a:lnTo>
                    <a:pt x="3016071" y="87365"/>
                  </a:lnTo>
                  <a:lnTo>
                    <a:pt x="3063176" y="96312"/>
                  </a:lnTo>
                  <a:lnTo>
                    <a:pt x="3110331" y="113925"/>
                  </a:lnTo>
                  <a:lnTo>
                    <a:pt x="3157467" y="138243"/>
                  </a:lnTo>
                  <a:lnTo>
                    <a:pt x="3204597" y="166492"/>
                  </a:lnTo>
                  <a:lnTo>
                    <a:pt x="3251733" y="195901"/>
                  </a:lnTo>
                  <a:lnTo>
                    <a:pt x="3298888" y="223693"/>
                  </a:lnTo>
                  <a:lnTo>
                    <a:pt x="3345981" y="250192"/>
                  </a:lnTo>
                  <a:lnTo>
                    <a:pt x="3393079" y="277245"/>
                  </a:lnTo>
                  <a:lnTo>
                    <a:pt x="3440190" y="304371"/>
                  </a:lnTo>
                  <a:lnTo>
                    <a:pt x="3487319" y="331088"/>
                  </a:lnTo>
                  <a:lnTo>
                    <a:pt x="3534473" y="356916"/>
                  </a:lnTo>
                  <a:lnTo>
                    <a:pt x="3581578" y="382945"/>
                  </a:lnTo>
                  <a:lnTo>
                    <a:pt x="3628701" y="409486"/>
                  </a:lnTo>
                  <a:lnTo>
                    <a:pt x="3675830" y="434887"/>
                  </a:lnTo>
                  <a:lnTo>
                    <a:pt x="3722953" y="457496"/>
                  </a:lnTo>
                  <a:lnTo>
                    <a:pt x="3770058" y="475661"/>
                  </a:lnTo>
                  <a:lnTo>
                    <a:pt x="3817213" y="487448"/>
                  </a:lnTo>
                  <a:lnTo>
                    <a:pt x="3864349" y="494028"/>
                  </a:lnTo>
                  <a:lnTo>
                    <a:pt x="3911479" y="498183"/>
                  </a:lnTo>
                  <a:lnTo>
                    <a:pt x="3958615" y="502691"/>
                  </a:lnTo>
                  <a:lnTo>
                    <a:pt x="4005770" y="510332"/>
                  </a:lnTo>
                  <a:lnTo>
                    <a:pt x="4052863" y="520973"/>
                  </a:lnTo>
                  <a:lnTo>
                    <a:pt x="4099961" y="532759"/>
                  </a:lnTo>
                  <a:lnTo>
                    <a:pt x="4147072" y="545893"/>
                  </a:lnTo>
                  <a:lnTo>
                    <a:pt x="4194201" y="560575"/>
                  </a:lnTo>
                  <a:lnTo>
                    <a:pt x="4241355" y="577007"/>
                  </a:lnTo>
                  <a:lnTo>
                    <a:pt x="4288460" y="596481"/>
                  </a:lnTo>
                  <a:lnTo>
                    <a:pt x="4335583" y="618862"/>
                  </a:lnTo>
                  <a:lnTo>
                    <a:pt x="4382712" y="642213"/>
                  </a:lnTo>
                  <a:lnTo>
                    <a:pt x="4429835" y="664595"/>
                  </a:lnTo>
                  <a:lnTo>
                    <a:pt x="4476940" y="684068"/>
                  </a:lnTo>
                  <a:lnTo>
                    <a:pt x="4524095" y="699890"/>
                  </a:lnTo>
                  <a:lnTo>
                    <a:pt x="4571231" y="713353"/>
                  </a:lnTo>
                  <a:lnTo>
                    <a:pt x="4618361" y="725573"/>
                  </a:lnTo>
                  <a:lnTo>
                    <a:pt x="4665497" y="737664"/>
                  </a:lnTo>
                  <a:lnTo>
                    <a:pt x="4712652" y="750743"/>
                  </a:lnTo>
                  <a:lnTo>
                    <a:pt x="4759757" y="764916"/>
                  </a:lnTo>
                  <a:lnTo>
                    <a:pt x="4806880" y="779516"/>
                  </a:lnTo>
                  <a:lnTo>
                    <a:pt x="4854009" y="794269"/>
                  </a:lnTo>
                  <a:lnTo>
                    <a:pt x="4901132" y="808899"/>
                  </a:lnTo>
                  <a:lnTo>
                    <a:pt x="4948237" y="823133"/>
                  </a:lnTo>
                  <a:lnTo>
                    <a:pt x="4995342" y="837906"/>
                  </a:lnTo>
                  <a:lnTo>
                    <a:pt x="5042465" y="853471"/>
                  </a:lnTo>
                  <a:lnTo>
                    <a:pt x="5089594" y="868305"/>
                  </a:lnTo>
                  <a:lnTo>
                    <a:pt x="5136717" y="880883"/>
                  </a:lnTo>
                  <a:lnTo>
                    <a:pt x="5183822" y="889681"/>
                  </a:lnTo>
                  <a:lnTo>
                    <a:pt x="5230977" y="893157"/>
                  </a:lnTo>
                  <a:lnTo>
                    <a:pt x="5278113" y="892311"/>
                  </a:lnTo>
                  <a:lnTo>
                    <a:pt x="5325243" y="889434"/>
                  </a:lnTo>
                  <a:lnTo>
                    <a:pt x="5372379" y="886820"/>
                  </a:lnTo>
                  <a:lnTo>
                    <a:pt x="5419534" y="886760"/>
                  </a:lnTo>
                  <a:lnTo>
                    <a:pt x="5466639" y="889372"/>
                  </a:lnTo>
                  <a:lnTo>
                    <a:pt x="5513762" y="893057"/>
                  </a:lnTo>
                  <a:lnTo>
                    <a:pt x="5560891" y="897760"/>
                  </a:lnTo>
                  <a:lnTo>
                    <a:pt x="5608014" y="903427"/>
                  </a:lnTo>
                  <a:lnTo>
                    <a:pt x="5655119" y="910001"/>
                  </a:lnTo>
                  <a:lnTo>
                    <a:pt x="5702273" y="918833"/>
                  </a:lnTo>
                  <a:lnTo>
                    <a:pt x="5749402" y="930031"/>
                  </a:lnTo>
                  <a:lnTo>
                    <a:pt x="5796513" y="941447"/>
                  </a:lnTo>
                  <a:lnTo>
                    <a:pt x="5843611" y="950938"/>
                  </a:lnTo>
                  <a:lnTo>
                    <a:pt x="5890704" y="956356"/>
                  </a:lnTo>
                  <a:lnTo>
                    <a:pt x="5937859" y="957620"/>
                  </a:lnTo>
                  <a:lnTo>
                    <a:pt x="5984995" y="956226"/>
                  </a:lnTo>
                  <a:lnTo>
                    <a:pt x="6032125" y="952168"/>
                  </a:lnTo>
                  <a:lnTo>
                    <a:pt x="6079261" y="945440"/>
                  </a:lnTo>
                  <a:lnTo>
                    <a:pt x="6126416" y="936036"/>
                  </a:lnTo>
                  <a:lnTo>
                    <a:pt x="6173521" y="921333"/>
                  </a:lnTo>
                  <a:lnTo>
                    <a:pt x="6220644" y="901344"/>
                  </a:lnTo>
                  <a:lnTo>
                    <a:pt x="6267773" y="880020"/>
                  </a:lnTo>
                  <a:lnTo>
                    <a:pt x="6314896" y="861311"/>
                  </a:lnTo>
                  <a:lnTo>
                    <a:pt x="6362001" y="849168"/>
                  </a:lnTo>
                  <a:lnTo>
                    <a:pt x="6409156" y="845445"/>
                  </a:lnTo>
                  <a:lnTo>
                    <a:pt x="6456292" y="847512"/>
                  </a:lnTo>
                  <a:lnTo>
                    <a:pt x="6503422" y="852597"/>
                  </a:lnTo>
                  <a:lnTo>
                    <a:pt x="6550558" y="857926"/>
                  </a:lnTo>
                  <a:lnTo>
                    <a:pt x="6597713" y="860725"/>
                  </a:lnTo>
                  <a:lnTo>
                    <a:pt x="6644806" y="860472"/>
                  </a:lnTo>
                  <a:lnTo>
                    <a:pt x="6691904" y="859006"/>
                  </a:lnTo>
                  <a:lnTo>
                    <a:pt x="6739015" y="857095"/>
                  </a:lnTo>
                  <a:lnTo>
                    <a:pt x="6786144" y="855507"/>
                  </a:lnTo>
                  <a:lnTo>
                    <a:pt x="6833298" y="855010"/>
                  </a:lnTo>
                  <a:lnTo>
                    <a:pt x="6880403" y="856567"/>
                  </a:lnTo>
                  <a:lnTo>
                    <a:pt x="6927526" y="859751"/>
                  </a:lnTo>
                  <a:lnTo>
                    <a:pt x="6974655" y="863020"/>
                  </a:lnTo>
                  <a:lnTo>
                    <a:pt x="7021778" y="864833"/>
                  </a:lnTo>
                  <a:lnTo>
                    <a:pt x="7068883" y="863646"/>
                  </a:lnTo>
                  <a:lnTo>
                    <a:pt x="7116038" y="858628"/>
                  </a:lnTo>
                  <a:lnTo>
                    <a:pt x="7163174" y="850812"/>
                  </a:lnTo>
                  <a:lnTo>
                    <a:pt x="7210304" y="841454"/>
                  </a:lnTo>
                  <a:lnTo>
                    <a:pt x="7257440" y="831809"/>
                  </a:lnTo>
                  <a:lnTo>
                    <a:pt x="7304595" y="823133"/>
                  </a:lnTo>
                  <a:lnTo>
                    <a:pt x="7351688" y="815492"/>
                  </a:lnTo>
                  <a:lnTo>
                    <a:pt x="7398786" y="808119"/>
                  </a:lnTo>
                  <a:lnTo>
                    <a:pt x="7445897" y="800794"/>
                  </a:lnTo>
                  <a:lnTo>
                    <a:pt x="7493026" y="793299"/>
                  </a:lnTo>
                  <a:lnTo>
                    <a:pt x="7540180" y="785414"/>
                  </a:lnTo>
                  <a:lnTo>
                    <a:pt x="7587285" y="775313"/>
                  </a:lnTo>
                  <a:lnTo>
                    <a:pt x="7634408" y="763066"/>
                  </a:lnTo>
                  <a:lnTo>
                    <a:pt x="7681537" y="751527"/>
                  </a:lnTo>
                  <a:lnTo>
                    <a:pt x="7728660" y="743547"/>
                  </a:lnTo>
                  <a:lnTo>
                    <a:pt x="7775765" y="741980"/>
                  </a:lnTo>
                  <a:lnTo>
                    <a:pt x="7822920" y="748694"/>
                  </a:lnTo>
                  <a:lnTo>
                    <a:pt x="7870056" y="761705"/>
                  </a:lnTo>
                  <a:lnTo>
                    <a:pt x="7917186" y="778318"/>
                  </a:lnTo>
                  <a:lnTo>
                    <a:pt x="7964322" y="795840"/>
                  </a:lnTo>
                  <a:lnTo>
                    <a:pt x="8011477" y="811576"/>
                  </a:lnTo>
                  <a:lnTo>
                    <a:pt x="8058582" y="825446"/>
                  </a:lnTo>
                  <a:lnTo>
                    <a:pt x="8105705" y="839321"/>
                  </a:lnTo>
                  <a:lnTo>
                    <a:pt x="8152834" y="853209"/>
                  </a:lnTo>
                  <a:lnTo>
                    <a:pt x="8199957" y="867115"/>
                  </a:lnTo>
                  <a:lnTo>
                    <a:pt x="8247062" y="881045"/>
                  </a:lnTo>
                </a:path>
              </a:pathLst>
            </a:custGeom>
            <a:ln w="38100">
              <a:solidFill>
                <a:srgbClr val="A30000"/>
              </a:solidFill>
            </a:ln>
          </p:spPr>
          <p:txBody>
            <a:bodyPr wrap="square" lIns="0" tIns="0" rIns="0" bIns="0" rtlCol="0"/>
            <a:lstStyle/>
            <a:p>
              <a:endParaRPr>
                <a:solidFill>
                  <a:prstClr val="black"/>
                </a:solidFill>
              </a:endParaRPr>
            </a:p>
          </p:txBody>
        </p:sp>
        <p:sp>
          <p:nvSpPr>
            <p:cNvPr id="9" name="object 9"/>
            <p:cNvSpPr/>
            <p:nvPr/>
          </p:nvSpPr>
          <p:spPr>
            <a:xfrm>
              <a:off x="528066" y="2850641"/>
              <a:ext cx="8248015" cy="1308100"/>
            </a:xfrm>
            <a:custGeom>
              <a:avLst/>
              <a:gdLst/>
              <a:ahLst/>
              <a:cxnLst/>
              <a:rect l="l" t="t" r="r" b="b"/>
              <a:pathLst>
                <a:path w="8248015" h="1308100">
                  <a:moveTo>
                    <a:pt x="0" y="653796"/>
                  </a:moveTo>
                  <a:lnTo>
                    <a:pt x="236220" y="554736"/>
                  </a:lnTo>
                  <a:lnTo>
                    <a:pt x="472440" y="435863"/>
                  </a:lnTo>
                  <a:lnTo>
                    <a:pt x="707136" y="315468"/>
                  </a:lnTo>
                  <a:lnTo>
                    <a:pt x="943356" y="173736"/>
                  </a:lnTo>
                  <a:lnTo>
                    <a:pt x="1178052" y="115824"/>
                  </a:lnTo>
                  <a:lnTo>
                    <a:pt x="1414272" y="28956"/>
                  </a:lnTo>
                  <a:lnTo>
                    <a:pt x="1650491" y="0"/>
                  </a:lnTo>
                  <a:lnTo>
                    <a:pt x="1885188" y="1524"/>
                  </a:lnTo>
                  <a:lnTo>
                    <a:pt x="2121408" y="19812"/>
                  </a:lnTo>
                  <a:lnTo>
                    <a:pt x="2357628" y="71628"/>
                  </a:lnTo>
                  <a:lnTo>
                    <a:pt x="2592324" y="123444"/>
                  </a:lnTo>
                  <a:lnTo>
                    <a:pt x="2828544" y="123444"/>
                  </a:lnTo>
                  <a:lnTo>
                    <a:pt x="3063240" y="135636"/>
                  </a:lnTo>
                  <a:lnTo>
                    <a:pt x="3299460" y="283463"/>
                  </a:lnTo>
                  <a:lnTo>
                    <a:pt x="3535680" y="464820"/>
                  </a:lnTo>
                  <a:lnTo>
                    <a:pt x="3770376" y="638556"/>
                  </a:lnTo>
                  <a:lnTo>
                    <a:pt x="4006596" y="702563"/>
                  </a:lnTo>
                  <a:lnTo>
                    <a:pt x="4241292" y="789432"/>
                  </a:lnTo>
                  <a:lnTo>
                    <a:pt x="4477512" y="917448"/>
                  </a:lnTo>
                  <a:lnTo>
                    <a:pt x="4713732" y="995172"/>
                  </a:lnTo>
                  <a:lnTo>
                    <a:pt x="4948428" y="1088136"/>
                  </a:lnTo>
                  <a:lnTo>
                    <a:pt x="5184648" y="1168908"/>
                  </a:lnTo>
                  <a:lnTo>
                    <a:pt x="5419344" y="1188720"/>
                  </a:lnTo>
                  <a:lnTo>
                    <a:pt x="5655564" y="1249680"/>
                  </a:lnTo>
                  <a:lnTo>
                    <a:pt x="5891784" y="1307592"/>
                  </a:lnTo>
                  <a:lnTo>
                    <a:pt x="6126480" y="1275588"/>
                  </a:lnTo>
                  <a:lnTo>
                    <a:pt x="6362700" y="1146048"/>
                  </a:lnTo>
                  <a:lnTo>
                    <a:pt x="6598919" y="1120140"/>
                  </a:lnTo>
                  <a:lnTo>
                    <a:pt x="6833615" y="1068324"/>
                  </a:lnTo>
                  <a:lnTo>
                    <a:pt x="7069835" y="1039368"/>
                  </a:lnTo>
                  <a:lnTo>
                    <a:pt x="7304532" y="946404"/>
                  </a:lnTo>
                  <a:lnTo>
                    <a:pt x="7540752" y="868680"/>
                  </a:lnTo>
                  <a:lnTo>
                    <a:pt x="7776972" y="740663"/>
                  </a:lnTo>
                  <a:lnTo>
                    <a:pt x="8011667" y="708660"/>
                  </a:lnTo>
                  <a:lnTo>
                    <a:pt x="8247887" y="662940"/>
                  </a:lnTo>
                </a:path>
              </a:pathLst>
            </a:custGeom>
            <a:ln w="38100">
              <a:solidFill>
                <a:srgbClr val="808080"/>
              </a:solidFill>
            </a:ln>
          </p:spPr>
          <p:txBody>
            <a:bodyPr wrap="square" lIns="0" tIns="0" rIns="0" bIns="0" rtlCol="0"/>
            <a:lstStyle/>
            <a:p>
              <a:endParaRPr>
                <a:solidFill>
                  <a:prstClr val="black"/>
                </a:solidFill>
              </a:endParaRPr>
            </a:p>
          </p:txBody>
        </p:sp>
      </p:grpSp>
      <p:sp>
        <p:nvSpPr>
          <p:cNvPr id="10" name="object 10"/>
          <p:cNvSpPr txBox="1"/>
          <p:nvPr/>
        </p:nvSpPr>
        <p:spPr>
          <a:xfrm>
            <a:off x="151282" y="5408421"/>
            <a:ext cx="24765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a:t>
            </a:r>
            <a:r>
              <a:rPr sz="1200" spc="5" dirty="0">
                <a:solidFill>
                  <a:prstClr val="black"/>
                </a:solidFill>
                <a:latin typeface="Tahoma"/>
                <a:cs typeface="Tahoma"/>
              </a:rPr>
              <a:t>4</a:t>
            </a:r>
            <a:r>
              <a:rPr sz="1200" dirty="0">
                <a:solidFill>
                  <a:prstClr val="black"/>
                </a:solidFill>
                <a:latin typeface="Tahoma"/>
                <a:cs typeface="Tahoma"/>
              </a:rPr>
              <a:t>0</a:t>
            </a:r>
            <a:endParaRPr sz="1200">
              <a:solidFill>
                <a:prstClr val="black"/>
              </a:solidFill>
              <a:latin typeface="Tahoma"/>
              <a:cs typeface="Tahoma"/>
            </a:endParaRPr>
          </a:p>
        </p:txBody>
      </p:sp>
      <p:sp>
        <p:nvSpPr>
          <p:cNvPr id="11" name="object 11"/>
          <p:cNvSpPr txBox="1"/>
          <p:nvPr/>
        </p:nvSpPr>
        <p:spPr>
          <a:xfrm>
            <a:off x="151282" y="4828743"/>
            <a:ext cx="247650" cy="208915"/>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a:t>
            </a:r>
            <a:r>
              <a:rPr sz="1200" dirty="0">
                <a:solidFill>
                  <a:prstClr val="black"/>
                </a:solidFill>
                <a:latin typeface="Tahoma"/>
                <a:cs typeface="Tahoma"/>
              </a:rPr>
              <a:t>20</a:t>
            </a:r>
            <a:endParaRPr sz="1200">
              <a:solidFill>
                <a:prstClr val="black"/>
              </a:solidFill>
              <a:latin typeface="Tahoma"/>
              <a:cs typeface="Tahoma"/>
            </a:endParaRPr>
          </a:p>
        </p:txBody>
      </p:sp>
      <p:sp>
        <p:nvSpPr>
          <p:cNvPr id="12" name="object 12"/>
          <p:cNvSpPr txBox="1"/>
          <p:nvPr/>
        </p:nvSpPr>
        <p:spPr>
          <a:xfrm>
            <a:off x="206756" y="3670807"/>
            <a:ext cx="193040" cy="787400"/>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a:t>
            </a:r>
            <a:endParaRPr sz="1200">
              <a:solidFill>
                <a:prstClr val="black"/>
              </a:solidFill>
              <a:latin typeface="Tahoma"/>
              <a:cs typeface="Tahoma"/>
            </a:endParaRPr>
          </a:p>
          <a:p>
            <a:endParaRPr sz="1400">
              <a:solidFill>
                <a:prstClr val="black"/>
              </a:solidFill>
              <a:latin typeface="Tahoma"/>
              <a:cs typeface="Tahoma"/>
            </a:endParaRPr>
          </a:p>
          <a:p>
            <a:pPr>
              <a:spcBef>
                <a:spcPts val="40"/>
              </a:spcBef>
            </a:pPr>
            <a:endParaRPr sz="1150">
              <a:solidFill>
                <a:prstClr val="black"/>
              </a:solidFill>
              <a:latin typeface="Tahoma"/>
              <a:cs typeface="Tahoma"/>
            </a:endParaRPr>
          </a:p>
          <a:p>
            <a:pPr marL="95885"/>
            <a:r>
              <a:rPr sz="1200" dirty="0">
                <a:solidFill>
                  <a:prstClr val="black"/>
                </a:solidFill>
                <a:latin typeface="Tahoma"/>
                <a:cs typeface="Tahoma"/>
              </a:rPr>
              <a:t>0</a:t>
            </a:r>
            <a:endParaRPr sz="1200">
              <a:solidFill>
                <a:prstClr val="black"/>
              </a:solidFill>
              <a:latin typeface="Tahoma"/>
              <a:cs typeface="Tahoma"/>
            </a:endParaRPr>
          </a:p>
        </p:txBody>
      </p:sp>
      <p:sp>
        <p:nvSpPr>
          <p:cNvPr id="13" name="object 13"/>
          <p:cNvSpPr txBox="1"/>
          <p:nvPr/>
        </p:nvSpPr>
        <p:spPr>
          <a:xfrm>
            <a:off x="206756" y="3091434"/>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40</a:t>
            </a:r>
            <a:endParaRPr sz="1200">
              <a:solidFill>
                <a:prstClr val="black"/>
              </a:solidFill>
              <a:latin typeface="Tahoma"/>
              <a:cs typeface="Tahoma"/>
            </a:endParaRPr>
          </a:p>
        </p:txBody>
      </p:sp>
      <p:sp>
        <p:nvSpPr>
          <p:cNvPr id="14" name="object 14"/>
          <p:cNvSpPr txBox="1"/>
          <p:nvPr/>
        </p:nvSpPr>
        <p:spPr>
          <a:xfrm>
            <a:off x="206756" y="2512314"/>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60</a:t>
            </a:r>
            <a:endParaRPr sz="1200">
              <a:solidFill>
                <a:prstClr val="black"/>
              </a:solidFill>
              <a:latin typeface="Tahoma"/>
              <a:cs typeface="Tahoma"/>
            </a:endParaRPr>
          </a:p>
        </p:txBody>
      </p:sp>
      <p:sp>
        <p:nvSpPr>
          <p:cNvPr id="15" name="object 15"/>
          <p:cNvSpPr txBox="1"/>
          <p:nvPr/>
        </p:nvSpPr>
        <p:spPr>
          <a:xfrm>
            <a:off x="423699" y="5559958"/>
            <a:ext cx="845820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42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42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42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42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414"/>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42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42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42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414"/>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p:txBody>
      </p:sp>
      <p:sp>
        <p:nvSpPr>
          <p:cNvPr id="16" name="object 16"/>
          <p:cNvSpPr txBox="1"/>
          <p:nvPr/>
        </p:nvSpPr>
        <p:spPr>
          <a:xfrm>
            <a:off x="8567419" y="3227577"/>
            <a:ext cx="421005" cy="239395"/>
          </a:xfrm>
          <a:prstGeom prst="rect">
            <a:avLst/>
          </a:prstGeom>
        </p:spPr>
        <p:txBody>
          <a:bodyPr vert="horz" wrap="square" lIns="0" tIns="13335" rIns="0" bIns="0" rtlCol="0">
            <a:spAutoFit/>
          </a:bodyPr>
          <a:lstStyle/>
          <a:p>
            <a:pPr marL="12700">
              <a:spcBef>
                <a:spcPts val="105"/>
              </a:spcBef>
            </a:pPr>
            <a:r>
              <a:rPr sz="1400" b="1" spc="-10" dirty="0">
                <a:solidFill>
                  <a:srgbClr val="5F5F5F"/>
                </a:solidFill>
                <a:latin typeface="Tahoma"/>
                <a:cs typeface="Tahoma"/>
              </a:rPr>
              <a:t>29</a:t>
            </a:r>
            <a:r>
              <a:rPr sz="1400" b="1" dirty="0">
                <a:solidFill>
                  <a:srgbClr val="5F5F5F"/>
                </a:solidFill>
                <a:latin typeface="Tahoma"/>
                <a:cs typeface="Tahoma"/>
              </a:rPr>
              <a:t>,3</a:t>
            </a:r>
            <a:endParaRPr sz="1400">
              <a:solidFill>
                <a:prstClr val="black"/>
              </a:solidFill>
              <a:latin typeface="Tahoma"/>
              <a:cs typeface="Tahoma"/>
            </a:endParaRPr>
          </a:p>
        </p:txBody>
      </p:sp>
      <p:sp>
        <p:nvSpPr>
          <p:cNvPr id="17" name="object 17"/>
          <p:cNvSpPr txBox="1"/>
          <p:nvPr/>
        </p:nvSpPr>
        <p:spPr>
          <a:xfrm>
            <a:off x="8529319" y="4450207"/>
            <a:ext cx="497205" cy="629285"/>
          </a:xfrm>
          <a:prstGeom prst="rect">
            <a:avLst/>
          </a:prstGeom>
        </p:spPr>
        <p:txBody>
          <a:bodyPr vert="horz" wrap="square" lIns="0" tIns="12700" rIns="0" bIns="0" rtlCol="0">
            <a:spAutoFit/>
          </a:bodyPr>
          <a:lstStyle/>
          <a:p>
            <a:pPr marL="12700">
              <a:spcBef>
                <a:spcPts val="100"/>
              </a:spcBef>
            </a:pPr>
            <a:r>
              <a:rPr sz="1400" b="1" spc="-10" dirty="0">
                <a:solidFill>
                  <a:srgbClr val="C00000"/>
                </a:solidFill>
                <a:latin typeface="Tahoma"/>
                <a:cs typeface="Tahoma"/>
              </a:rPr>
              <a:t>-12</a:t>
            </a:r>
            <a:r>
              <a:rPr sz="1400" b="1" dirty="0">
                <a:solidFill>
                  <a:srgbClr val="C00000"/>
                </a:solidFill>
                <a:latin typeface="Tahoma"/>
                <a:cs typeface="Tahoma"/>
              </a:rPr>
              <a:t>,9</a:t>
            </a:r>
            <a:endParaRPr sz="1400">
              <a:solidFill>
                <a:prstClr val="black"/>
              </a:solidFill>
              <a:latin typeface="Tahoma"/>
              <a:cs typeface="Tahoma"/>
            </a:endParaRPr>
          </a:p>
          <a:p>
            <a:pPr marL="12700">
              <a:spcBef>
                <a:spcPts val="1390"/>
              </a:spcBef>
            </a:pPr>
            <a:r>
              <a:rPr sz="1400" b="1" spc="-10" dirty="0">
                <a:solidFill>
                  <a:srgbClr val="001F5F"/>
                </a:solidFill>
                <a:latin typeface="Tahoma"/>
                <a:cs typeface="Tahoma"/>
              </a:rPr>
              <a:t>-14</a:t>
            </a:r>
            <a:r>
              <a:rPr sz="1400" b="1" dirty="0">
                <a:solidFill>
                  <a:srgbClr val="001F5F"/>
                </a:solidFill>
                <a:latin typeface="Tahoma"/>
                <a:cs typeface="Tahoma"/>
              </a:rPr>
              <a:t>,9</a:t>
            </a:r>
            <a:endParaRPr sz="1400">
              <a:solidFill>
                <a:prstClr val="black"/>
              </a:solidFill>
              <a:latin typeface="Tahoma"/>
              <a:cs typeface="Tahoma"/>
            </a:endParaRPr>
          </a:p>
        </p:txBody>
      </p:sp>
      <p:grpSp>
        <p:nvGrpSpPr>
          <p:cNvPr id="18" name="object 18"/>
          <p:cNvGrpSpPr/>
          <p:nvPr/>
        </p:nvGrpSpPr>
        <p:grpSpPr>
          <a:xfrm>
            <a:off x="4580382" y="2750820"/>
            <a:ext cx="176530" cy="504825"/>
            <a:chOff x="4580382" y="2750820"/>
            <a:chExt cx="176530" cy="504825"/>
          </a:xfrm>
        </p:grpSpPr>
        <p:sp>
          <p:nvSpPr>
            <p:cNvPr id="19" name="object 19"/>
            <p:cNvSpPr/>
            <p:nvPr/>
          </p:nvSpPr>
          <p:spPr>
            <a:xfrm>
              <a:off x="4580382" y="2769870"/>
              <a:ext cx="176530" cy="0"/>
            </a:xfrm>
            <a:custGeom>
              <a:avLst/>
              <a:gdLst/>
              <a:ahLst/>
              <a:cxnLst/>
              <a:rect l="l" t="t" r="r" b="b"/>
              <a:pathLst>
                <a:path w="176529">
                  <a:moveTo>
                    <a:pt x="0" y="0"/>
                  </a:moveTo>
                  <a:lnTo>
                    <a:pt x="176275" y="0"/>
                  </a:lnTo>
                </a:path>
              </a:pathLst>
            </a:custGeom>
            <a:ln w="38100">
              <a:solidFill>
                <a:srgbClr val="001F5F"/>
              </a:solidFill>
            </a:ln>
          </p:spPr>
          <p:txBody>
            <a:bodyPr wrap="square" lIns="0" tIns="0" rIns="0" bIns="0" rtlCol="0"/>
            <a:lstStyle/>
            <a:p>
              <a:endParaRPr>
                <a:solidFill>
                  <a:prstClr val="black"/>
                </a:solidFill>
              </a:endParaRPr>
            </a:p>
          </p:txBody>
        </p:sp>
        <p:sp>
          <p:nvSpPr>
            <p:cNvPr id="20" name="object 20"/>
            <p:cNvSpPr/>
            <p:nvPr/>
          </p:nvSpPr>
          <p:spPr>
            <a:xfrm>
              <a:off x="4580382" y="3236214"/>
              <a:ext cx="176530" cy="0"/>
            </a:xfrm>
            <a:custGeom>
              <a:avLst/>
              <a:gdLst/>
              <a:ahLst/>
              <a:cxnLst/>
              <a:rect l="l" t="t" r="r" b="b"/>
              <a:pathLst>
                <a:path w="176529">
                  <a:moveTo>
                    <a:pt x="0" y="0"/>
                  </a:moveTo>
                  <a:lnTo>
                    <a:pt x="176275" y="0"/>
                  </a:lnTo>
                </a:path>
              </a:pathLst>
            </a:custGeom>
            <a:ln w="38100">
              <a:solidFill>
                <a:srgbClr val="808080"/>
              </a:solidFill>
            </a:ln>
          </p:spPr>
          <p:txBody>
            <a:bodyPr wrap="square" lIns="0" tIns="0" rIns="0" bIns="0" rtlCol="0"/>
            <a:lstStyle/>
            <a:p>
              <a:endParaRPr>
                <a:solidFill>
                  <a:prstClr val="black"/>
                </a:solidFill>
              </a:endParaRPr>
            </a:p>
          </p:txBody>
        </p:sp>
        <p:sp>
          <p:nvSpPr>
            <p:cNvPr id="21" name="object 21"/>
            <p:cNvSpPr/>
            <p:nvPr/>
          </p:nvSpPr>
          <p:spPr>
            <a:xfrm>
              <a:off x="4580382" y="3003042"/>
              <a:ext cx="176530" cy="0"/>
            </a:xfrm>
            <a:custGeom>
              <a:avLst/>
              <a:gdLst/>
              <a:ahLst/>
              <a:cxnLst/>
              <a:rect l="l" t="t" r="r" b="b"/>
              <a:pathLst>
                <a:path w="176529">
                  <a:moveTo>
                    <a:pt x="0" y="0"/>
                  </a:moveTo>
                  <a:lnTo>
                    <a:pt x="176275" y="0"/>
                  </a:lnTo>
                </a:path>
              </a:pathLst>
            </a:custGeom>
            <a:ln w="38100">
              <a:solidFill>
                <a:srgbClr val="A30000"/>
              </a:solidFill>
            </a:ln>
          </p:spPr>
          <p:txBody>
            <a:bodyPr wrap="square" lIns="0" tIns="0" rIns="0" bIns="0" rtlCol="0"/>
            <a:lstStyle/>
            <a:p>
              <a:endParaRPr>
                <a:solidFill>
                  <a:prstClr val="black"/>
                </a:solidFill>
              </a:endParaRPr>
            </a:p>
          </p:txBody>
        </p:sp>
      </p:grpSp>
      <p:sp>
        <p:nvSpPr>
          <p:cNvPr id="22" name="object 22"/>
          <p:cNvSpPr txBox="1"/>
          <p:nvPr/>
        </p:nvSpPr>
        <p:spPr>
          <a:xfrm>
            <a:off x="4814061" y="2620263"/>
            <a:ext cx="2875915" cy="725805"/>
          </a:xfrm>
          <a:prstGeom prst="rect">
            <a:avLst/>
          </a:prstGeom>
        </p:spPr>
        <p:txBody>
          <a:bodyPr vert="horz" wrap="square" lIns="0" tIns="62865" rIns="0" bIns="0" rtlCol="0">
            <a:spAutoFit/>
          </a:bodyPr>
          <a:lstStyle/>
          <a:p>
            <a:pPr marL="12700">
              <a:spcBef>
                <a:spcPts val="495"/>
              </a:spcBef>
            </a:pPr>
            <a:r>
              <a:rPr sz="1200" spc="-5" dirty="0">
                <a:solidFill>
                  <a:prstClr val="black"/>
                </a:solidFill>
                <a:latin typeface="Tahoma"/>
                <a:cs typeface="Tahoma"/>
              </a:rPr>
              <a:t>Cari </a:t>
            </a:r>
            <a:r>
              <a:rPr sz="1200" dirty="0">
                <a:solidFill>
                  <a:prstClr val="black"/>
                </a:solidFill>
                <a:latin typeface="Tahoma"/>
                <a:cs typeface="Tahoma"/>
              </a:rPr>
              <a:t>işlemler</a:t>
            </a:r>
            <a:r>
              <a:rPr sz="1200" spc="10" dirty="0">
                <a:solidFill>
                  <a:prstClr val="black"/>
                </a:solidFill>
                <a:latin typeface="Tahoma"/>
                <a:cs typeface="Tahoma"/>
              </a:rPr>
              <a:t> </a:t>
            </a:r>
            <a:r>
              <a:rPr sz="1200" spc="-5" dirty="0">
                <a:solidFill>
                  <a:prstClr val="black"/>
                </a:solidFill>
                <a:latin typeface="Tahoma"/>
                <a:cs typeface="Tahoma"/>
              </a:rPr>
              <a:t>dengesi</a:t>
            </a:r>
            <a:endParaRPr sz="1200">
              <a:solidFill>
                <a:prstClr val="black"/>
              </a:solidFill>
              <a:latin typeface="Tahoma"/>
              <a:cs typeface="Tahoma"/>
            </a:endParaRPr>
          </a:p>
          <a:p>
            <a:pPr marL="12700">
              <a:spcBef>
                <a:spcPts val="400"/>
              </a:spcBef>
            </a:pPr>
            <a:r>
              <a:rPr sz="1200" spc="-5" dirty="0">
                <a:solidFill>
                  <a:prstClr val="black"/>
                </a:solidFill>
                <a:latin typeface="Tahoma"/>
                <a:cs typeface="Tahoma"/>
              </a:rPr>
              <a:t>Cari </a:t>
            </a:r>
            <a:r>
              <a:rPr sz="1200" dirty="0">
                <a:solidFill>
                  <a:prstClr val="black"/>
                </a:solidFill>
                <a:latin typeface="Tahoma"/>
                <a:cs typeface="Tahoma"/>
              </a:rPr>
              <a:t>işlemler </a:t>
            </a:r>
            <a:r>
              <a:rPr sz="1200" spc="-5" dirty="0">
                <a:solidFill>
                  <a:prstClr val="black"/>
                </a:solidFill>
                <a:latin typeface="Tahoma"/>
                <a:cs typeface="Tahoma"/>
              </a:rPr>
              <a:t>dengesi (altın</a:t>
            </a:r>
            <a:r>
              <a:rPr sz="1200" spc="30" dirty="0">
                <a:solidFill>
                  <a:prstClr val="black"/>
                </a:solidFill>
                <a:latin typeface="Tahoma"/>
                <a:cs typeface="Tahoma"/>
              </a:rPr>
              <a:t> </a:t>
            </a:r>
            <a:r>
              <a:rPr sz="1200" spc="-5" dirty="0">
                <a:solidFill>
                  <a:prstClr val="black"/>
                </a:solidFill>
                <a:latin typeface="Tahoma"/>
                <a:cs typeface="Tahoma"/>
              </a:rPr>
              <a:t>hariç)</a:t>
            </a:r>
            <a:endParaRPr sz="1200">
              <a:solidFill>
                <a:prstClr val="black"/>
              </a:solidFill>
              <a:latin typeface="Tahoma"/>
              <a:cs typeface="Tahoma"/>
            </a:endParaRPr>
          </a:p>
          <a:p>
            <a:pPr marL="12700">
              <a:spcBef>
                <a:spcPts val="400"/>
              </a:spcBef>
            </a:pPr>
            <a:r>
              <a:rPr sz="1200" spc="-5" dirty="0">
                <a:solidFill>
                  <a:prstClr val="black"/>
                </a:solidFill>
                <a:latin typeface="Tahoma"/>
                <a:cs typeface="Tahoma"/>
              </a:rPr>
              <a:t>Cari </a:t>
            </a:r>
            <a:r>
              <a:rPr sz="1200" dirty="0">
                <a:solidFill>
                  <a:prstClr val="black"/>
                </a:solidFill>
                <a:latin typeface="Tahoma"/>
                <a:cs typeface="Tahoma"/>
              </a:rPr>
              <a:t>işlemler </a:t>
            </a:r>
            <a:r>
              <a:rPr sz="1200" spc="-5" dirty="0">
                <a:solidFill>
                  <a:prstClr val="black"/>
                </a:solidFill>
                <a:latin typeface="Tahoma"/>
                <a:cs typeface="Tahoma"/>
              </a:rPr>
              <a:t>dengesi (enerji ve altın</a:t>
            </a:r>
            <a:r>
              <a:rPr sz="1200" spc="65" dirty="0">
                <a:solidFill>
                  <a:prstClr val="black"/>
                </a:solidFill>
                <a:latin typeface="Tahoma"/>
                <a:cs typeface="Tahoma"/>
              </a:rPr>
              <a:t> </a:t>
            </a:r>
            <a:r>
              <a:rPr sz="1200" spc="-5" dirty="0">
                <a:solidFill>
                  <a:prstClr val="black"/>
                </a:solidFill>
                <a:latin typeface="Tahoma"/>
                <a:cs typeface="Tahoma"/>
              </a:rPr>
              <a:t>hariç)</a:t>
            </a:r>
            <a:endParaRPr sz="1200">
              <a:solidFill>
                <a:prstClr val="black"/>
              </a:solidFill>
              <a:latin typeface="Tahoma"/>
              <a:cs typeface="Tahoma"/>
            </a:endParaRPr>
          </a:p>
        </p:txBody>
      </p:sp>
      <p:sp>
        <p:nvSpPr>
          <p:cNvPr id="24" name="object 24"/>
          <p:cNvSpPr txBox="1"/>
          <p:nvPr/>
        </p:nvSpPr>
        <p:spPr>
          <a:xfrm>
            <a:off x="68681" y="6644667"/>
            <a:ext cx="2609215" cy="209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TCMB, </a:t>
            </a:r>
            <a:r>
              <a:rPr sz="1200" spc="-20" dirty="0">
                <a:solidFill>
                  <a:prstClr val="black"/>
                </a:solidFill>
                <a:latin typeface="Tahoma"/>
                <a:cs typeface="Tahoma"/>
              </a:rPr>
              <a:t>TEPAV</a:t>
            </a:r>
            <a:r>
              <a:rPr sz="1200" spc="35"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sp>
        <p:nvSpPr>
          <p:cNvPr id="23" name="object 23"/>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19</a:t>
            </a:r>
            <a:endParaRPr sz="1400">
              <a:solidFill>
                <a:prstClr val="black"/>
              </a:solidFill>
              <a:latin typeface="Tahoma"/>
              <a:cs typeface="Tahoma"/>
            </a:endParaRPr>
          </a:p>
        </p:txBody>
      </p:sp>
    </p:spTree>
    <p:extLst>
      <p:ext uri="{BB962C8B-B14F-4D97-AF65-F5344CB8AC3E}">
        <p14:creationId xmlns:p14="http://schemas.microsoft.com/office/powerpoint/2010/main" val="444993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705992"/>
            <a:ext cx="8813165" cy="848360"/>
          </a:xfrm>
          <a:prstGeom prst="rect">
            <a:avLst/>
          </a:prstGeom>
        </p:spPr>
        <p:txBody>
          <a:bodyPr vert="horz" wrap="square" lIns="0" tIns="12700" rIns="0" bIns="0" rtlCol="0">
            <a:spAutoFit/>
          </a:bodyPr>
          <a:lstStyle/>
          <a:p>
            <a:pPr marL="12700">
              <a:lnSpc>
                <a:spcPct val="100000"/>
              </a:lnSpc>
              <a:spcBef>
                <a:spcPts val="100"/>
              </a:spcBef>
            </a:pPr>
            <a:r>
              <a:rPr spc="-5" dirty="0"/>
              <a:t>Sermaye girişleri portföy yatırımları kaynaklı olarak</a:t>
            </a:r>
            <a:r>
              <a:rPr spc="-40" dirty="0"/>
              <a:t> </a:t>
            </a:r>
            <a:r>
              <a:rPr spc="-5" dirty="0"/>
              <a:t>gerilemiştir.</a:t>
            </a:r>
          </a:p>
          <a:p>
            <a:pPr marL="12700" marR="5080">
              <a:lnSpc>
                <a:spcPct val="100000"/>
              </a:lnSpc>
            </a:pPr>
            <a:r>
              <a:rPr b="0" spc="-5" dirty="0">
                <a:latin typeface="Tahoma"/>
                <a:cs typeface="Tahoma"/>
              </a:rPr>
              <a:t>Aralık </a:t>
            </a:r>
            <a:r>
              <a:rPr b="0" dirty="0">
                <a:latin typeface="Tahoma"/>
                <a:cs typeface="Tahoma"/>
              </a:rPr>
              <a:t>ayında </a:t>
            </a:r>
            <a:r>
              <a:rPr b="0" spc="-5" dirty="0">
                <a:latin typeface="Tahoma"/>
                <a:cs typeface="Tahoma"/>
              </a:rPr>
              <a:t>kredi ve </a:t>
            </a:r>
            <a:r>
              <a:rPr b="0" dirty="0">
                <a:latin typeface="Tahoma"/>
                <a:cs typeface="Tahoma"/>
              </a:rPr>
              <a:t>mevduat </a:t>
            </a:r>
            <a:r>
              <a:rPr b="0" spc="-5" dirty="0">
                <a:latin typeface="Tahoma"/>
                <a:cs typeface="Tahoma"/>
              </a:rPr>
              <a:t>kalemlerinin içerildiği sermaye girişleri (diğer yatırımlar)  19,3 milyar dolarlık katkısı ile en yüksek finansman kalemini</a:t>
            </a:r>
            <a:r>
              <a:rPr b="0" spc="105" dirty="0">
                <a:latin typeface="Tahoma"/>
                <a:cs typeface="Tahoma"/>
              </a:rPr>
              <a:t> </a:t>
            </a:r>
            <a:r>
              <a:rPr b="0" spc="-5" dirty="0">
                <a:latin typeface="Tahoma"/>
                <a:cs typeface="Tahoma"/>
              </a:rPr>
              <a:t>oluşturmaktadır.</a:t>
            </a:r>
          </a:p>
        </p:txBody>
      </p:sp>
      <p:sp>
        <p:nvSpPr>
          <p:cNvPr id="3" name="object 3"/>
          <p:cNvSpPr/>
          <p:nvPr/>
        </p:nvSpPr>
        <p:spPr>
          <a:xfrm>
            <a:off x="0" y="1668779"/>
            <a:ext cx="9144000" cy="585470"/>
          </a:xfrm>
          <a:custGeom>
            <a:avLst/>
            <a:gdLst/>
            <a:ahLst/>
            <a:cxnLst/>
            <a:rect l="l" t="t" r="r" b="b"/>
            <a:pathLst>
              <a:path w="9144000" h="585469">
                <a:moveTo>
                  <a:pt x="9144000" y="0"/>
                </a:moveTo>
                <a:lnTo>
                  <a:pt x="0" y="0"/>
                </a:lnTo>
                <a:lnTo>
                  <a:pt x="0" y="585215"/>
                </a:lnTo>
                <a:lnTo>
                  <a:pt x="9144000" y="585215"/>
                </a:lnTo>
                <a:lnTo>
                  <a:pt x="9144000" y="0"/>
                </a:lnTo>
                <a:close/>
              </a:path>
            </a:pathLst>
          </a:custGeom>
          <a:solidFill>
            <a:srgbClr val="001F5F"/>
          </a:solidFill>
        </p:spPr>
        <p:txBody>
          <a:bodyPr wrap="square" lIns="0" tIns="0" rIns="0" bIns="0" rtlCol="0"/>
          <a:lstStyle/>
          <a:p>
            <a:endParaRPr>
              <a:solidFill>
                <a:prstClr val="black"/>
              </a:solidFill>
            </a:endParaRPr>
          </a:p>
        </p:txBody>
      </p:sp>
      <p:grpSp>
        <p:nvGrpSpPr>
          <p:cNvPr id="4" name="object 4"/>
          <p:cNvGrpSpPr/>
          <p:nvPr/>
        </p:nvGrpSpPr>
        <p:grpSpPr>
          <a:xfrm>
            <a:off x="606551" y="2389632"/>
            <a:ext cx="8132445" cy="2760345"/>
            <a:chOff x="606551" y="2389632"/>
            <a:chExt cx="8132445" cy="2760345"/>
          </a:xfrm>
        </p:grpSpPr>
        <p:sp>
          <p:nvSpPr>
            <p:cNvPr id="5" name="object 5"/>
            <p:cNvSpPr/>
            <p:nvPr/>
          </p:nvSpPr>
          <p:spPr>
            <a:xfrm>
              <a:off x="3179063" y="4076700"/>
              <a:ext cx="125095" cy="151130"/>
            </a:xfrm>
            <a:custGeom>
              <a:avLst/>
              <a:gdLst/>
              <a:ahLst/>
              <a:cxnLst/>
              <a:rect l="l" t="t" r="r" b="b"/>
              <a:pathLst>
                <a:path w="125095" h="151129">
                  <a:moveTo>
                    <a:pt x="124967" y="0"/>
                  </a:moveTo>
                  <a:lnTo>
                    <a:pt x="0" y="0"/>
                  </a:lnTo>
                  <a:lnTo>
                    <a:pt x="0" y="150875"/>
                  </a:lnTo>
                  <a:lnTo>
                    <a:pt x="124967" y="150875"/>
                  </a:lnTo>
                  <a:lnTo>
                    <a:pt x="124967" y="0"/>
                  </a:lnTo>
                  <a:close/>
                </a:path>
              </a:pathLst>
            </a:custGeom>
            <a:solidFill>
              <a:srgbClr val="001F5F"/>
            </a:solidFill>
          </p:spPr>
          <p:txBody>
            <a:bodyPr wrap="square" lIns="0" tIns="0" rIns="0" bIns="0" rtlCol="0"/>
            <a:lstStyle/>
            <a:p>
              <a:endParaRPr>
                <a:solidFill>
                  <a:prstClr val="black"/>
                </a:solidFill>
              </a:endParaRPr>
            </a:p>
          </p:txBody>
        </p:sp>
        <p:sp>
          <p:nvSpPr>
            <p:cNvPr id="6" name="object 6"/>
            <p:cNvSpPr/>
            <p:nvPr/>
          </p:nvSpPr>
          <p:spPr>
            <a:xfrm>
              <a:off x="3179063" y="4227576"/>
              <a:ext cx="125095" cy="64135"/>
            </a:xfrm>
            <a:custGeom>
              <a:avLst/>
              <a:gdLst/>
              <a:ahLst/>
              <a:cxnLst/>
              <a:rect l="l" t="t" r="r" b="b"/>
              <a:pathLst>
                <a:path w="125095" h="64135">
                  <a:moveTo>
                    <a:pt x="124967" y="0"/>
                  </a:moveTo>
                  <a:lnTo>
                    <a:pt x="0" y="0"/>
                  </a:lnTo>
                  <a:lnTo>
                    <a:pt x="0" y="64007"/>
                  </a:lnTo>
                  <a:lnTo>
                    <a:pt x="124967" y="64007"/>
                  </a:lnTo>
                  <a:lnTo>
                    <a:pt x="124967" y="0"/>
                  </a:lnTo>
                  <a:close/>
                </a:path>
              </a:pathLst>
            </a:custGeom>
            <a:solidFill>
              <a:srgbClr val="A30000"/>
            </a:solidFill>
          </p:spPr>
          <p:txBody>
            <a:bodyPr wrap="square" lIns="0" tIns="0" rIns="0" bIns="0" rtlCol="0"/>
            <a:lstStyle/>
            <a:p>
              <a:endParaRPr>
                <a:solidFill>
                  <a:prstClr val="black"/>
                </a:solidFill>
              </a:endParaRPr>
            </a:p>
          </p:txBody>
        </p:sp>
        <p:sp>
          <p:nvSpPr>
            <p:cNvPr id="7" name="object 7"/>
            <p:cNvSpPr/>
            <p:nvPr/>
          </p:nvSpPr>
          <p:spPr>
            <a:xfrm>
              <a:off x="3179063" y="4291583"/>
              <a:ext cx="125095" cy="59690"/>
            </a:xfrm>
            <a:custGeom>
              <a:avLst/>
              <a:gdLst/>
              <a:ahLst/>
              <a:cxnLst/>
              <a:rect l="l" t="t" r="r" b="b"/>
              <a:pathLst>
                <a:path w="125095" h="59689">
                  <a:moveTo>
                    <a:pt x="124967" y="0"/>
                  </a:moveTo>
                  <a:lnTo>
                    <a:pt x="0" y="0"/>
                  </a:lnTo>
                  <a:lnTo>
                    <a:pt x="0" y="59436"/>
                  </a:lnTo>
                  <a:lnTo>
                    <a:pt x="124967" y="59436"/>
                  </a:lnTo>
                  <a:lnTo>
                    <a:pt x="124967" y="0"/>
                  </a:lnTo>
                  <a:close/>
                </a:path>
              </a:pathLst>
            </a:custGeom>
            <a:solidFill>
              <a:srgbClr val="92C400"/>
            </a:solidFill>
          </p:spPr>
          <p:txBody>
            <a:bodyPr wrap="square" lIns="0" tIns="0" rIns="0" bIns="0" rtlCol="0"/>
            <a:lstStyle/>
            <a:p>
              <a:endParaRPr>
                <a:solidFill>
                  <a:prstClr val="black"/>
                </a:solidFill>
              </a:endParaRPr>
            </a:p>
          </p:txBody>
        </p:sp>
        <p:sp>
          <p:nvSpPr>
            <p:cNvPr id="8" name="object 8"/>
            <p:cNvSpPr/>
            <p:nvPr/>
          </p:nvSpPr>
          <p:spPr>
            <a:xfrm>
              <a:off x="3179063" y="4351019"/>
              <a:ext cx="125095" cy="6350"/>
            </a:xfrm>
            <a:custGeom>
              <a:avLst/>
              <a:gdLst/>
              <a:ahLst/>
              <a:cxnLst/>
              <a:rect l="l" t="t" r="r" b="b"/>
              <a:pathLst>
                <a:path w="125095" h="6350">
                  <a:moveTo>
                    <a:pt x="124967" y="0"/>
                  </a:moveTo>
                  <a:lnTo>
                    <a:pt x="0" y="0"/>
                  </a:lnTo>
                  <a:lnTo>
                    <a:pt x="0" y="6096"/>
                  </a:lnTo>
                  <a:lnTo>
                    <a:pt x="124967" y="6096"/>
                  </a:lnTo>
                  <a:lnTo>
                    <a:pt x="124967" y="0"/>
                  </a:lnTo>
                  <a:close/>
                </a:path>
              </a:pathLst>
            </a:custGeom>
            <a:solidFill>
              <a:srgbClr val="808080"/>
            </a:solidFill>
          </p:spPr>
          <p:txBody>
            <a:bodyPr wrap="square" lIns="0" tIns="0" rIns="0" bIns="0" rtlCol="0"/>
            <a:lstStyle/>
            <a:p>
              <a:endParaRPr>
                <a:solidFill>
                  <a:prstClr val="black"/>
                </a:solidFill>
              </a:endParaRPr>
            </a:p>
          </p:txBody>
        </p:sp>
        <p:sp>
          <p:nvSpPr>
            <p:cNvPr id="9" name="object 9"/>
            <p:cNvSpPr/>
            <p:nvPr/>
          </p:nvSpPr>
          <p:spPr>
            <a:xfrm>
              <a:off x="3852672" y="4209288"/>
              <a:ext cx="123825" cy="18415"/>
            </a:xfrm>
            <a:custGeom>
              <a:avLst/>
              <a:gdLst/>
              <a:ahLst/>
              <a:cxnLst/>
              <a:rect l="l" t="t" r="r" b="b"/>
              <a:pathLst>
                <a:path w="123825" h="18414">
                  <a:moveTo>
                    <a:pt x="123444" y="0"/>
                  </a:moveTo>
                  <a:lnTo>
                    <a:pt x="0" y="0"/>
                  </a:lnTo>
                  <a:lnTo>
                    <a:pt x="0" y="18287"/>
                  </a:lnTo>
                  <a:lnTo>
                    <a:pt x="123444" y="18287"/>
                  </a:lnTo>
                  <a:lnTo>
                    <a:pt x="123444" y="0"/>
                  </a:lnTo>
                  <a:close/>
                </a:path>
              </a:pathLst>
            </a:custGeom>
            <a:solidFill>
              <a:srgbClr val="92C400"/>
            </a:solidFill>
          </p:spPr>
          <p:txBody>
            <a:bodyPr wrap="square" lIns="0" tIns="0" rIns="0" bIns="0" rtlCol="0"/>
            <a:lstStyle/>
            <a:p>
              <a:endParaRPr>
                <a:solidFill>
                  <a:prstClr val="black"/>
                </a:solidFill>
              </a:endParaRPr>
            </a:p>
          </p:txBody>
        </p:sp>
        <p:sp>
          <p:nvSpPr>
            <p:cNvPr id="10" name="object 10"/>
            <p:cNvSpPr/>
            <p:nvPr/>
          </p:nvSpPr>
          <p:spPr>
            <a:xfrm>
              <a:off x="3852672" y="4066032"/>
              <a:ext cx="123825" cy="143510"/>
            </a:xfrm>
            <a:custGeom>
              <a:avLst/>
              <a:gdLst/>
              <a:ahLst/>
              <a:cxnLst/>
              <a:rect l="l" t="t" r="r" b="b"/>
              <a:pathLst>
                <a:path w="123825" h="143510">
                  <a:moveTo>
                    <a:pt x="123443" y="0"/>
                  </a:moveTo>
                  <a:lnTo>
                    <a:pt x="0" y="0"/>
                  </a:lnTo>
                  <a:lnTo>
                    <a:pt x="0" y="143256"/>
                  </a:lnTo>
                  <a:lnTo>
                    <a:pt x="123443" y="143256"/>
                  </a:lnTo>
                  <a:lnTo>
                    <a:pt x="123443" y="0"/>
                  </a:lnTo>
                  <a:close/>
                </a:path>
              </a:pathLst>
            </a:custGeom>
            <a:solidFill>
              <a:srgbClr val="001F5F"/>
            </a:solidFill>
          </p:spPr>
          <p:txBody>
            <a:bodyPr wrap="square" lIns="0" tIns="0" rIns="0" bIns="0" rtlCol="0"/>
            <a:lstStyle/>
            <a:p>
              <a:endParaRPr>
                <a:solidFill>
                  <a:prstClr val="black"/>
                </a:solidFill>
              </a:endParaRPr>
            </a:p>
          </p:txBody>
        </p:sp>
        <p:sp>
          <p:nvSpPr>
            <p:cNvPr id="11" name="object 11"/>
            <p:cNvSpPr/>
            <p:nvPr/>
          </p:nvSpPr>
          <p:spPr>
            <a:xfrm>
              <a:off x="3852672" y="4227576"/>
              <a:ext cx="123825" cy="342900"/>
            </a:xfrm>
            <a:custGeom>
              <a:avLst/>
              <a:gdLst/>
              <a:ahLst/>
              <a:cxnLst/>
              <a:rect l="l" t="t" r="r" b="b"/>
              <a:pathLst>
                <a:path w="123825" h="342900">
                  <a:moveTo>
                    <a:pt x="123443" y="0"/>
                  </a:moveTo>
                  <a:lnTo>
                    <a:pt x="0" y="0"/>
                  </a:lnTo>
                  <a:lnTo>
                    <a:pt x="0" y="342900"/>
                  </a:lnTo>
                  <a:lnTo>
                    <a:pt x="123443" y="342900"/>
                  </a:lnTo>
                  <a:lnTo>
                    <a:pt x="123443" y="0"/>
                  </a:lnTo>
                  <a:close/>
                </a:path>
              </a:pathLst>
            </a:custGeom>
            <a:solidFill>
              <a:srgbClr val="A30000"/>
            </a:solidFill>
          </p:spPr>
          <p:txBody>
            <a:bodyPr wrap="square" lIns="0" tIns="0" rIns="0" bIns="0" rtlCol="0"/>
            <a:lstStyle/>
            <a:p>
              <a:endParaRPr>
                <a:solidFill>
                  <a:prstClr val="black"/>
                </a:solidFill>
              </a:endParaRPr>
            </a:p>
          </p:txBody>
        </p:sp>
        <p:sp>
          <p:nvSpPr>
            <p:cNvPr id="12" name="object 12"/>
            <p:cNvSpPr/>
            <p:nvPr/>
          </p:nvSpPr>
          <p:spPr>
            <a:xfrm>
              <a:off x="3852672" y="4570476"/>
              <a:ext cx="123825" cy="83820"/>
            </a:xfrm>
            <a:custGeom>
              <a:avLst/>
              <a:gdLst/>
              <a:ahLst/>
              <a:cxnLst/>
              <a:rect l="l" t="t" r="r" b="b"/>
              <a:pathLst>
                <a:path w="123825" h="83820">
                  <a:moveTo>
                    <a:pt x="123444" y="0"/>
                  </a:moveTo>
                  <a:lnTo>
                    <a:pt x="0" y="0"/>
                  </a:lnTo>
                  <a:lnTo>
                    <a:pt x="0" y="83819"/>
                  </a:lnTo>
                  <a:lnTo>
                    <a:pt x="123444" y="83819"/>
                  </a:lnTo>
                  <a:lnTo>
                    <a:pt x="123444" y="0"/>
                  </a:lnTo>
                  <a:close/>
                </a:path>
              </a:pathLst>
            </a:custGeom>
            <a:solidFill>
              <a:srgbClr val="808080"/>
            </a:solidFill>
          </p:spPr>
          <p:txBody>
            <a:bodyPr wrap="square" lIns="0" tIns="0" rIns="0" bIns="0" rtlCol="0"/>
            <a:lstStyle/>
            <a:p>
              <a:endParaRPr>
                <a:solidFill>
                  <a:prstClr val="black"/>
                </a:solidFill>
              </a:endParaRPr>
            </a:p>
          </p:txBody>
        </p:sp>
        <p:sp>
          <p:nvSpPr>
            <p:cNvPr id="13" name="object 13"/>
            <p:cNvSpPr/>
            <p:nvPr/>
          </p:nvSpPr>
          <p:spPr>
            <a:xfrm>
              <a:off x="4076699" y="4145280"/>
              <a:ext cx="125095" cy="82550"/>
            </a:xfrm>
            <a:custGeom>
              <a:avLst/>
              <a:gdLst/>
              <a:ahLst/>
              <a:cxnLst/>
              <a:rect l="l" t="t" r="r" b="b"/>
              <a:pathLst>
                <a:path w="125095" h="82550">
                  <a:moveTo>
                    <a:pt x="124967" y="0"/>
                  </a:moveTo>
                  <a:lnTo>
                    <a:pt x="0" y="0"/>
                  </a:lnTo>
                  <a:lnTo>
                    <a:pt x="0" y="82296"/>
                  </a:lnTo>
                  <a:lnTo>
                    <a:pt x="124967" y="82296"/>
                  </a:lnTo>
                  <a:lnTo>
                    <a:pt x="124967" y="0"/>
                  </a:lnTo>
                  <a:close/>
                </a:path>
              </a:pathLst>
            </a:custGeom>
            <a:solidFill>
              <a:srgbClr val="92C400"/>
            </a:solidFill>
          </p:spPr>
          <p:txBody>
            <a:bodyPr wrap="square" lIns="0" tIns="0" rIns="0" bIns="0" rtlCol="0"/>
            <a:lstStyle/>
            <a:p>
              <a:endParaRPr>
                <a:solidFill>
                  <a:prstClr val="black"/>
                </a:solidFill>
              </a:endParaRPr>
            </a:p>
          </p:txBody>
        </p:sp>
        <p:sp>
          <p:nvSpPr>
            <p:cNvPr id="14" name="object 14"/>
            <p:cNvSpPr/>
            <p:nvPr/>
          </p:nvSpPr>
          <p:spPr>
            <a:xfrm>
              <a:off x="4076699" y="4009644"/>
              <a:ext cx="125095" cy="135890"/>
            </a:xfrm>
            <a:custGeom>
              <a:avLst/>
              <a:gdLst/>
              <a:ahLst/>
              <a:cxnLst/>
              <a:rect l="l" t="t" r="r" b="b"/>
              <a:pathLst>
                <a:path w="125095" h="135889">
                  <a:moveTo>
                    <a:pt x="124967" y="0"/>
                  </a:moveTo>
                  <a:lnTo>
                    <a:pt x="0" y="0"/>
                  </a:lnTo>
                  <a:lnTo>
                    <a:pt x="0" y="135635"/>
                  </a:lnTo>
                  <a:lnTo>
                    <a:pt x="124967" y="135635"/>
                  </a:lnTo>
                  <a:lnTo>
                    <a:pt x="124967" y="0"/>
                  </a:lnTo>
                  <a:close/>
                </a:path>
              </a:pathLst>
            </a:custGeom>
            <a:solidFill>
              <a:srgbClr val="001F5F"/>
            </a:solidFill>
          </p:spPr>
          <p:txBody>
            <a:bodyPr wrap="square" lIns="0" tIns="0" rIns="0" bIns="0" rtlCol="0"/>
            <a:lstStyle/>
            <a:p>
              <a:endParaRPr>
                <a:solidFill>
                  <a:prstClr val="black"/>
                </a:solidFill>
              </a:endParaRPr>
            </a:p>
          </p:txBody>
        </p:sp>
        <p:sp>
          <p:nvSpPr>
            <p:cNvPr id="15" name="object 15"/>
            <p:cNvSpPr/>
            <p:nvPr/>
          </p:nvSpPr>
          <p:spPr>
            <a:xfrm>
              <a:off x="4076699" y="4227576"/>
              <a:ext cx="125095" cy="325120"/>
            </a:xfrm>
            <a:custGeom>
              <a:avLst/>
              <a:gdLst/>
              <a:ahLst/>
              <a:cxnLst/>
              <a:rect l="l" t="t" r="r" b="b"/>
              <a:pathLst>
                <a:path w="125095" h="325120">
                  <a:moveTo>
                    <a:pt x="124967" y="0"/>
                  </a:moveTo>
                  <a:lnTo>
                    <a:pt x="0" y="0"/>
                  </a:lnTo>
                  <a:lnTo>
                    <a:pt x="0" y="324612"/>
                  </a:lnTo>
                  <a:lnTo>
                    <a:pt x="124967" y="324612"/>
                  </a:lnTo>
                  <a:lnTo>
                    <a:pt x="124967" y="0"/>
                  </a:lnTo>
                  <a:close/>
                </a:path>
              </a:pathLst>
            </a:custGeom>
            <a:solidFill>
              <a:srgbClr val="A30000"/>
            </a:solidFill>
          </p:spPr>
          <p:txBody>
            <a:bodyPr wrap="square" lIns="0" tIns="0" rIns="0" bIns="0" rtlCol="0"/>
            <a:lstStyle/>
            <a:p>
              <a:endParaRPr>
                <a:solidFill>
                  <a:prstClr val="black"/>
                </a:solidFill>
              </a:endParaRPr>
            </a:p>
          </p:txBody>
        </p:sp>
        <p:sp>
          <p:nvSpPr>
            <p:cNvPr id="16" name="object 16"/>
            <p:cNvSpPr/>
            <p:nvPr/>
          </p:nvSpPr>
          <p:spPr>
            <a:xfrm>
              <a:off x="4076699" y="4552188"/>
              <a:ext cx="125095" cy="193675"/>
            </a:xfrm>
            <a:custGeom>
              <a:avLst/>
              <a:gdLst/>
              <a:ahLst/>
              <a:cxnLst/>
              <a:rect l="l" t="t" r="r" b="b"/>
              <a:pathLst>
                <a:path w="125095" h="193675">
                  <a:moveTo>
                    <a:pt x="124967" y="0"/>
                  </a:moveTo>
                  <a:lnTo>
                    <a:pt x="0" y="0"/>
                  </a:lnTo>
                  <a:lnTo>
                    <a:pt x="0" y="193548"/>
                  </a:lnTo>
                  <a:lnTo>
                    <a:pt x="124967" y="193548"/>
                  </a:lnTo>
                  <a:lnTo>
                    <a:pt x="124967" y="0"/>
                  </a:lnTo>
                  <a:close/>
                </a:path>
              </a:pathLst>
            </a:custGeom>
            <a:solidFill>
              <a:srgbClr val="808080"/>
            </a:solidFill>
          </p:spPr>
          <p:txBody>
            <a:bodyPr wrap="square" lIns="0" tIns="0" rIns="0" bIns="0" rtlCol="0"/>
            <a:lstStyle/>
            <a:p>
              <a:endParaRPr>
                <a:solidFill>
                  <a:prstClr val="black"/>
                </a:solidFill>
              </a:endParaRPr>
            </a:p>
          </p:txBody>
        </p:sp>
        <p:sp>
          <p:nvSpPr>
            <p:cNvPr id="17" name="object 17"/>
            <p:cNvSpPr/>
            <p:nvPr/>
          </p:nvSpPr>
          <p:spPr>
            <a:xfrm>
              <a:off x="4300728" y="3870960"/>
              <a:ext cx="125095" cy="356870"/>
            </a:xfrm>
            <a:custGeom>
              <a:avLst/>
              <a:gdLst/>
              <a:ahLst/>
              <a:cxnLst/>
              <a:rect l="l" t="t" r="r" b="b"/>
              <a:pathLst>
                <a:path w="125095" h="356870">
                  <a:moveTo>
                    <a:pt x="124967" y="0"/>
                  </a:moveTo>
                  <a:lnTo>
                    <a:pt x="0" y="0"/>
                  </a:lnTo>
                  <a:lnTo>
                    <a:pt x="0" y="356615"/>
                  </a:lnTo>
                  <a:lnTo>
                    <a:pt x="124967" y="356615"/>
                  </a:lnTo>
                  <a:lnTo>
                    <a:pt x="124967" y="0"/>
                  </a:lnTo>
                  <a:close/>
                </a:path>
              </a:pathLst>
            </a:custGeom>
            <a:solidFill>
              <a:srgbClr val="92C400"/>
            </a:solidFill>
          </p:spPr>
          <p:txBody>
            <a:bodyPr wrap="square" lIns="0" tIns="0" rIns="0" bIns="0" rtlCol="0"/>
            <a:lstStyle/>
            <a:p>
              <a:endParaRPr>
                <a:solidFill>
                  <a:prstClr val="black"/>
                </a:solidFill>
              </a:endParaRPr>
            </a:p>
          </p:txBody>
        </p:sp>
        <p:sp>
          <p:nvSpPr>
            <p:cNvPr id="18" name="object 18"/>
            <p:cNvSpPr/>
            <p:nvPr/>
          </p:nvSpPr>
          <p:spPr>
            <a:xfrm>
              <a:off x="4300728" y="3735324"/>
              <a:ext cx="125095" cy="135890"/>
            </a:xfrm>
            <a:custGeom>
              <a:avLst/>
              <a:gdLst/>
              <a:ahLst/>
              <a:cxnLst/>
              <a:rect l="l" t="t" r="r" b="b"/>
              <a:pathLst>
                <a:path w="125095" h="135889">
                  <a:moveTo>
                    <a:pt x="124968" y="0"/>
                  </a:moveTo>
                  <a:lnTo>
                    <a:pt x="0" y="0"/>
                  </a:lnTo>
                  <a:lnTo>
                    <a:pt x="0" y="135636"/>
                  </a:lnTo>
                  <a:lnTo>
                    <a:pt x="124968" y="135636"/>
                  </a:lnTo>
                  <a:lnTo>
                    <a:pt x="124968" y="0"/>
                  </a:lnTo>
                  <a:close/>
                </a:path>
              </a:pathLst>
            </a:custGeom>
            <a:solidFill>
              <a:srgbClr val="001F5F"/>
            </a:solidFill>
          </p:spPr>
          <p:txBody>
            <a:bodyPr wrap="square" lIns="0" tIns="0" rIns="0" bIns="0" rtlCol="0"/>
            <a:lstStyle/>
            <a:p>
              <a:endParaRPr>
                <a:solidFill>
                  <a:prstClr val="black"/>
                </a:solidFill>
              </a:endParaRPr>
            </a:p>
          </p:txBody>
        </p:sp>
        <p:sp>
          <p:nvSpPr>
            <p:cNvPr id="19" name="object 19"/>
            <p:cNvSpPr/>
            <p:nvPr/>
          </p:nvSpPr>
          <p:spPr>
            <a:xfrm>
              <a:off x="4300728" y="4227576"/>
              <a:ext cx="125095" cy="388620"/>
            </a:xfrm>
            <a:custGeom>
              <a:avLst/>
              <a:gdLst/>
              <a:ahLst/>
              <a:cxnLst/>
              <a:rect l="l" t="t" r="r" b="b"/>
              <a:pathLst>
                <a:path w="125095" h="388620">
                  <a:moveTo>
                    <a:pt x="124968" y="0"/>
                  </a:moveTo>
                  <a:lnTo>
                    <a:pt x="0" y="0"/>
                  </a:lnTo>
                  <a:lnTo>
                    <a:pt x="0" y="388619"/>
                  </a:lnTo>
                  <a:lnTo>
                    <a:pt x="124968" y="388619"/>
                  </a:lnTo>
                  <a:lnTo>
                    <a:pt x="124968" y="0"/>
                  </a:lnTo>
                  <a:close/>
                </a:path>
              </a:pathLst>
            </a:custGeom>
            <a:solidFill>
              <a:srgbClr val="A30000"/>
            </a:solidFill>
          </p:spPr>
          <p:txBody>
            <a:bodyPr wrap="square" lIns="0" tIns="0" rIns="0" bIns="0" rtlCol="0"/>
            <a:lstStyle/>
            <a:p>
              <a:endParaRPr>
                <a:solidFill>
                  <a:prstClr val="black"/>
                </a:solidFill>
              </a:endParaRPr>
            </a:p>
          </p:txBody>
        </p:sp>
        <p:sp>
          <p:nvSpPr>
            <p:cNvPr id="20" name="object 20"/>
            <p:cNvSpPr/>
            <p:nvPr/>
          </p:nvSpPr>
          <p:spPr>
            <a:xfrm>
              <a:off x="4300728" y="4616196"/>
              <a:ext cx="125095" cy="302260"/>
            </a:xfrm>
            <a:custGeom>
              <a:avLst/>
              <a:gdLst/>
              <a:ahLst/>
              <a:cxnLst/>
              <a:rect l="l" t="t" r="r" b="b"/>
              <a:pathLst>
                <a:path w="125095" h="302260">
                  <a:moveTo>
                    <a:pt x="124967" y="0"/>
                  </a:moveTo>
                  <a:lnTo>
                    <a:pt x="0" y="0"/>
                  </a:lnTo>
                  <a:lnTo>
                    <a:pt x="0" y="301751"/>
                  </a:lnTo>
                  <a:lnTo>
                    <a:pt x="124967" y="301751"/>
                  </a:lnTo>
                  <a:lnTo>
                    <a:pt x="124967" y="0"/>
                  </a:lnTo>
                  <a:close/>
                </a:path>
              </a:pathLst>
            </a:custGeom>
            <a:solidFill>
              <a:srgbClr val="808080"/>
            </a:solidFill>
          </p:spPr>
          <p:txBody>
            <a:bodyPr wrap="square" lIns="0" tIns="0" rIns="0" bIns="0" rtlCol="0"/>
            <a:lstStyle/>
            <a:p>
              <a:endParaRPr>
                <a:solidFill>
                  <a:prstClr val="black"/>
                </a:solidFill>
              </a:endParaRPr>
            </a:p>
          </p:txBody>
        </p:sp>
        <p:sp>
          <p:nvSpPr>
            <p:cNvPr id="21" name="object 21"/>
            <p:cNvSpPr/>
            <p:nvPr/>
          </p:nvSpPr>
          <p:spPr>
            <a:xfrm>
              <a:off x="4524755" y="4104132"/>
              <a:ext cx="125095" cy="123825"/>
            </a:xfrm>
            <a:custGeom>
              <a:avLst/>
              <a:gdLst/>
              <a:ahLst/>
              <a:cxnLst/>
              <a:rect l="l" t="t" r="r" b="b"/>
              <a:pathLst>
                <a:path w="125095" h="123825">
                  <a:moveTo>
                    <a:pt x="124967" y="0"/>
                  </a:moveTo>
                  <a:lnTo>
                    <a:pt x="0" y="0"/>
                  </a:lnTo>
                  <a:lnTo>
                    <a:pt x="0" y="123444"/>
                  </a:lnTo>
                  <a:lnTo>
                    <a:pt x="124967" y="123444"/>
                  </a:lnTo>
                  <a:lnTo>
                    <a:pt x="124967" y="0"/>
                  </a:lnTo>
                  <a:close/>
                </a:path>
              </a:pathLst>
            </a:custGeom>
            <a:solidFill>
              <a:srgbClr val="92C400"/>
            </a:solidFill>
          </p:spPr>
          <p:txBody>
            <a:bodyPr wrap="square" lIns="0" tIns="0" rIns="0" bIns="0" rtlCol="0"/>
            <a:lstStyle/>
            <a:p>
              <a:endParaRPr>
                <a:solidFill>
                  <a:prstClr val="black"/>
                </a:solidFill>
              </a:endParaRPr>
            </a:p>
          </p:txBody>
        </p:sp>
        <p:sp>
          <p:nvSpPr>
            <p:cNvPr id="22" name="object 22"/>
            <p:cNvSpPr/>
            <p:nvPr/>
          </p:nvSpPr>
          <p:spPr>
            <a:xfrm>
              <a:off x="4524755" y="3982212"/>
              <a:ext cx="125095" cy="121920"/>
            </a:xfrm>
            <a:custGeom>
              <a:avLst/>
              <a:gdLst/>
              <a:ahLst/>
              <a:cxnLst/>
              <a:rect l="l" t="t" r="r" b="b"/>
              <a:pathLst>
                <a:path w="125095" h="121920">
                  <a:moveTo>
                    <a:pt x="124968" y="0"/>
                  </a:moveTo>
                  <a:lnTo>
                    <a:pt x="0" y="0"/>
                  </a:lnTo>
                  <a:lnTo>
                    <a:pt x="0" y="121919"/>
                  </a:lnTo>
                  <a:lnTo>
                    <a:pt x="124968" y="121919"/>
                  </a:lnTo>
                  <a:lnTo>
                    <a:pt x="124968" y="0"/>
                  </a:lnTo>
                  <a:close/>
                </a:path>
              </a:pathLst>
            </a:custGeom>
            <a:solidFill>
              <a:srgbClr val="001F5F"/>
            </a:solidFill>
          </p:spPr>
          <p:txBody>
            <a:bodyPr wrap="square" lIns="0" tIns="0" rIns="0" bIns="0" rtlCol="0"/>
            <a:lstStyle/>
            <a:p>
              <a:endParaRPr>
                <a:solidFill>
                  <a:prstClr val="black"/>
                </a:solidFill>
              </a:endParaRPr>
            </a:p>
          </p:txBody>
        </p:sp>
        <p:sp>
          <p:nvSpPr>
            <p:cNvPr id="23" name="object 23"/>
            <p:cNvSpPr/>
            <p:nvPr/>
          </p:nvSpPr>
          <p:spPr>
            <a:xfrm>
              <a:off x="4524755" y="4227576"/>
              <a:ext cx="125095" cy="368935"/>
            </a:xfrm>
            <a:custGeom>
              <a:avLst/>
              <a:gdLst/>
              <a:ahLst/>
              <a:cxnLst/>
              <a:rect l="l" t="t" r="r" b="b"/>
              <a:pathLst>
                <a:path w="125095" h="368935">
                  <a:moveTo>
                    <a:pt x="124968" y="0"/>
                  </a:moveTo>
                  <a:lnTo>
                    <a:pt x="0" y="0"/>
                  </a:lnTo>
                  <a:lnTo>
                    <a:pt x="0" y="368807"/>
                  </a:lnTo>
                  <a:lnTo>
                    <a:pt x="124968" y="368807"/>
                  </a:lnTo>
                  <a:lnTo>
                    <a:pt x="124968" y="0"/>
                  </a:lnTo>
                  <a:close/>
                </a:path>
              </a:pathLst>
            </a:custGeom>
            <a:solidFill>
              <a:srgbClr val="A30000"/>
            </a:solidFill>
          </p:spPr>
          <p:txBody>
            <a:bodyPr wrap="square" lIns="0" tIns="0" rIns="0" bIns="0" rtlCol="0"/>
            <a:lstStyle/>
            <a:p>
              <a:endParaRPr>
                <a:solidFill>
                  <a:prstClr val="black"/>
                </a:solidFill>
              </a:endParaRPr>
            </a:p>
          </p:txBody>
        </p:sp>
        <p:sp>
          <p:nvSpPr>
            <p:cNvPr id="24" name="object 24"/>
            <p:cNvSpPr/>
            <p:nvPr/>
          </p:nvSpPr>
          <p:spPr>
            <a:xfrm>
              <a:off x="4524755" y="4596383"/>
              <a:ext cx="125095" cy="135890"/>
            </a:xfrm>
            <a:custGeom>
              <a:avLst/>
              <a:gdLst/>
              <a:ahLst/>
              <a:cxnLst/>
              <a:rect l="l" t="t" r="r" b="b"/>
              <a:pathLst>
                <a:path w="125095" h="135889">
                  <a:moveTo>
                    <a:pt x="124967" y="0"/>
                  </a:moveTo>
                  <a:lnTo>
                    <a:pt x="0" y="0"/>
                  </a:lnTo>
                  <a:lnTo>
                    <a:pt x="0" y="135636"/>
                  </a:lnTo>
                  <a:lnTo>
                    <a:pt x="124967" y="135636"/>
                  </a:lnTo>
                  <a:lnTo>
                    <a:pt x="124967" y="0"/>
                  </a:lnTo>
                  <a:close/>
                </a:path>
              </a:pathLst>
            </a:custGeom>
            <a:solidFill>
              <a:srgbClr val="808080"/>
            </a:solidFill>
          </p:spPr>
          <p:txBody>
            <a:bodyPr wrap="square" lIns="0" tIns="0" rIns="0" bIns="0" rtlCol="0"/>
            <a:lstStyle/>
            <a:p>
              <a:endParaRPr>
                <a:solidFill>
                  <a:prstClr val="black"/>
                </a:solidFill>
              </a:endParaRPr>
            </a:p>
          </p:txBody>
        </p:sp>
        <p:sp>
          <p:nvSpPr>
            <p:cNvPr id="25" name="object 25"/>
            <p:cNvSpPr/>
            <p:nvPr/>
          </p:nvSpPr>
          <p:spPr>
            <a:xfrm>
              <a:off x="4750307" y="4075176"/>
              <a:ext cx="123825" cy="152400"/>
            </a:xfrm>
            <a:custGeom>
              <a:avLst/>
              <a:gdLst/>
              <a:ahLst/>
              <a:cxnLst/>
              <a:rect l="l" t="t" r="r" b="b"/>
              <a:pathLst>
                <a:path w="123825" h="152400">
                  <a:moveTo>
                    <a:pt x="123444" y="0"/>
                  </a:moveTo>
                  <a:lnTo>
                    <a:pt x="0" y="0"/>
                  </a:lnTo>
                  <a:lnTo>
                    <a:pt x="0" y="152400"/>
                  </a:lnTo>
                  <a:lnTo>
                    <a:pt x="123444" y="152400"/>
                  </a:lnTo>
                  <a:lnTo>
                    <a:pt x="123444" y="0"/>
                  </a:lnTo>
                  <a:close/>
                </a:path>
              </a:pathLst>
            </a:custGeom>
            <a:solidFill>
              <a:srgbClr val="92C400"/>
            </a:solidFill>
          </p:spPr>
          <p:txBody>
            <a:bodyPr wrap="square" lIns="0" tIns="0" rIns="0" bIns="0" rtlCol="0"/>
            <a:lstStyle/>
            <a:p>
              <a:endParaRPr>
                <a:solidFill>
                  <a:prstClr val="black"/>
                </a:solidFill>
              </a:endParaRPr>
            </a:p>
          </p:txBody>
        </p:sp>
        <p:sp>
          <p:nvSpPr>
            <p:cNvPr id="26" name="object 26"/>
            <p:cNvSpPr/>
            <p:nvPr/>
          </p:nvSpPr>
          <p:spPr>
            <a:xfrm>
              <a:off x="4750307" y="3960876"/>
              <a:ext cx="123825" cy="114300"/>
            </a:xfrm>
            <a:custGeom>
              <a:avLst/>
              <a:gdLst/>
              <a:ahLst/>
              <a:cxnLst/>
              <a:rect l="l" t="t" r="r" b="b"/>
              <a:pathLst>
                <a:path w="123825" h="114300">
                  <a:moveTo>
                    <a:pt x="123443" y="0"/>
                  </a:moveTo>
                  <a:lnTo>
                    <a:pt x="0" y="0"/>
                  </a:lnTo>
                  <a:lnTo>
                    <a:pt x="0" y="114300"/>
                  </a:lnTo>
                  <a:lnTo>
                    <a:pt x="123443" y="114300"/>
                  </a:lnTo>
                  <a:lnTo>
                    <a:pt x="123443" y="0"/>
                  </a:lnTo>
                  <a:close/>
                </a:path>
              </a:pathLst>
            </a:custGeom>
            <a:solidFill>
              <a:srgbClr val="001F5F"/>
            </a:solidFill>
          </p:spPr>
          <p:txBody>
            <a:bodyPr wrap="square" lIns="0" tIns="0" rIns="0" bIns="0" rtlCol="0"/>
            <a:lstStyle/>
            <a:p>
              <a:endParaRPr>
                <a:solidFill>
                  <a:prstClr val="black"/>
                </a:solidFill>
              </a:endParaRPr>
            </a:p>
          </p:txBody>
        </p:sp>
        <p:sp>
          <p:nvSpPr>
            <p:cNvPr id="27" name="object 27"/>
            <p:cNvSpPr/>
            <p:nvPr/>
          </p:nvSpPr>
          <p:spPr>
            <a:xfrm>
              <a:off x="4750307" y="4227576"/>
              <a:ext cx="123825" cy="403860"/>
            </a:xfrm>
            <a:custGeom>
              <a:avLst/>
              <a:gdLst/>
              <a:ahLst/>
              <a:cxnLst/>
              <a:rect l="l" t="t" r="r" b="b"/>
              <a:pathLst>
                <a:path w="123825" h="403860">
                  <a:moveTo>
                    <a:pt x="123443" y="0"/>
                  </a:moveTo>
                  <a:lnTo>
                    <a:pt x="0" y="0"/>
                  </a:lnTo>
                  <a:lnTo>
                    <a:pt x="0" y="403860"/>
                  </a:lnTo>
                  <a:lnTo>
                    <a:pt x="123443" y="403860"/>
                  </a:lnTo>
                  <a:lnTo>
                    <a:pt x="123443" y="0"/>
                  </a:lnTo>
                  <a:close/>
                </a:path>
              </a:pathLst>
            </a:custGeom>
            <a:solidFill>
              <a:srgbClr val="A30000"/>
            </a:solidFill>
          </p:spPr>
          <p:txBody>
            <a:bodyPr wrap="square" lIns="0" tIns="0" rIns="0" bIns="0" rtlCol="0"/>
            <a:lstStyle/>
            <a:p>
              <a:endParaRPr>
                <a:solidFill>
                  <a:prstClr val="black"/>
                </a:solidFill>
              </a:endParaRPr>
            </a:p>
          </p:txBody>
        </p:sp>
        <p:sp>
          <p:nvSpPr>
            <p:cNvPr id="28" name="object 28"/>
            <p:cNvSpPr/>
            <p:nvPr/>
          </p:nvSpPr>
          <p:spPr>
            <a:xfrm>
              <a:off x="4750307" y="4631436"/>
              <a:ext cx="123825" cy="142240"/>
            </a:xfrm>
            <a:custGeom>
              <a:avLst/>
              <a:gdLst/>
              <a:ahLst/>
              <a:cxnLst/>
              <a:rect l="l" t="t" r="r" b="b"/>
              <a:pathLst>
                <a:path w="123825" h="142239">
                  <a:moveTo>
                    <a:pt x="123444" y="0"/>
                  </a:moveTo>
                  <a:lnTo>
                    <a:pt x="0" y="0"/>
                  </a:lnTo>
                  <a:lnTo>
                    <a:pt x="0" y="141731"/>
                  </a:lnTo>
                  <a:lnTo>
                    <a:pt x="123444" y="141731"/>
                  </a:lnTo>
                  <a:lnTo>
                    <a:pt x="123444" y="0"/>
                  </a:lnTo>
                  <a:close/>
                </a:path>
              </a:pathLst>
            </a:custGeom>
            <a:solidFill>
              <a:srgbClr val="808080"/>
            </a:solidFill>
          </p:spPr>
          <p:txBody>
            <a:bodyPr wrap="square" lIns="0" tIns="0" rIns="0" bIns="0" rtlCol="0"/>
            <a:lstStyle/>
            <a:p>
              <a:endParaRPr>
                <a:solidFill>
                  <a:prstClr val="black"/>
                </a:solidFill>
              </a:endParaRPr>
            </a:p>
          </p:txBody>
        </p:sp>
        <p:sp>
          <p:nvSpPr>
            <p:cNvPr id="29" name="object 29"/>
            <p:cNvSpPr/>
            <p:nvPr/>
          </p:nvSpPr>
          <p:spPr>
            <a:xfrm>
              <a:off x="4974336" y="4056888"/>
              <a:ext cx="125095" cy="170815"/>
            </a:xfrm>
            <a:custGeom>
              <a:avLst/>
              <a:gdLst/>
              <a:ahLst/>
              <a:cxnLst/>
              <a:rect l="l" t="t" r="r" b="b"/>
              <a:pathLst>
                <a:path w="125095" h="170814">
                  <a:moveTo>
                    <a:pt x="124967" y="0"/>
                  </a:moveTo>
                  <a:lnTo>
                    <a:pt x="0" y="0"/>
                  </a:lnTo>
                  <a:lnTo>
                    <a:pt x="0" y="170687"/>
                  </a:lnTo>
                  <a:lnTo>
                    <a:pt x="124967" y="170687"/>
                  </a:lnTo>
                  <a:lnTo>
                    <a:pt x="124967" y="0"/>
                  </a:lnTo>
                  <a:close/>
                </a:path>
              </a:pathLst>
            </a:custGeom>
            <a:solidFill>
              <a:srgbClr val="92C400"/>
            </a:solidFill>
          </p:spPr>
          <p:txBody>
            <a:bodyPr wrap="square" lIns="0" tIns="0" rIns="0" bIns="0" rtlCol="0"/>
            <a:lstStyle/>
            <a:p>
              <a:endParaRPr>
                <a:solidFill>
                  <a:prstClr val="black"/>
                </a:solidFill>
              </a:endParaRPr>
            </a:p>
          </p:txBody>
        </p:sp>
        <p:sp>
          <p:nvSpPr>
            <p:cNvPr id="30" name="object 30"/>
            <p:cNvSpPr/>
            <p:nvPr/>
          </p:nvSpPr>
          <p:spPr>
            <a:xfrm>
              <a:off x="4974336" y="3950208"/>
              <a:ext cx="125095" cy="106680"/>
            </a:xfrm>
            <a:custGeom>
              <a:avLst/>
              <a:gdLst/>
              <a:ahLst/>
              <a:cxnLst/>
              <a:rect l="l" t="t" r="r" b="b"/>
              <a:pathLst>
                <a:path w="125095" h="106679">
                  <a:moveTo>
                    <a:pt x="124967" y="0"/>
                  </a:moveTo>
                  <a:lnTo>
                    <a:pt x="0" y="0"/>
                  </a:lnTo>
                  <a:lnTo>
                    <a:pt x="0" y="106680"/>
                  </a:lnTo>
                  <a:lnTo>
                    <a:pt x="124967" y="106680"/>
                  </a:lnTo>
                  <a:lnTo>
                    <a:pt x="124967" y="0"/>
                  </a:lnTo>
                  <a:close/>
                </a:path>
              </a:pathLst>
            </a:custGeom>
            <a:solidFill>
              <a:srgbClr val="001F5F"/>
            </a:solidFill>
          </p:spPr>
          <p:txBody>
            <a:bodyPr wrap="square" lIns="0" tIns="0" rIns="0" bIns="0" rtlCol="0"/>
            <a:lstStyle/>
            <a:p>
              <a:endParaRPr>
                <a:solidFill>
                  <a:prstClr val="black"/>
                </a:solidFill>
              </a:endParaRPr>
            </a:p>
          </p:txBody>
        </p:sp>
        <p:sp>
          <p:nvSpPr>
            <p:cNvPr id="31" name="object 31"/>
            <p:cNvSpPr/>
            <p:nvPr/>
          </p:nvSpPr>
          <p:spPr>
            <a:xfrm>
              <a:off x="4974336" y="4227576"/>
              <a:ext cx="125095" cy="428625"/>
            </a:xfrm>
            <a:custGeom>
              <a:avLst/>
              <a:gdLst/>
              <a:ahLst/>
              <a:cxnLst/>
              <a:rect l="l" t="t" r="r" b="b"/>
              <a:pathLst>
                <a:path w="125095" h="428625">
                  <a:moveTo>
                    <a:pt x="124967" y="0"/>
                  </a:moveTo>
                  <a:lnTo>
                    <a:pt x="0" y="0"/>
                  </a:lnTo>
                  <a:lnTo>
                    <a:pt x="0" y="428244"/>
                  </a:lnTo>
                  <a:lnTo>
                    <a:pt x="124967" y="428244"/>
                  </a:lnTo>
                  <a:lnTo>
                    <a:pt x="124967" y="0"/>
                  </a:lnTo>
                  <a:close/>
                </a:path>
              </a:pathLst>
            </a:custGeom>
            <a:solidFill>
              <a:srgbClr val="A30000"/>
            </a:solidFill>
          </p:spPr>
          <p:txBody>
            <a:bodyPr wrap="square" lIns="0" tIns="0" rIns="0" bIns="0" rtlCol="0"/>
            <a:lstStyle/>
            <a:p>
              <a:endParaRPr>
                <a:solidFill>
                  <a:prstClr val="black"/>
                </a:solidFill>
              </a:endParaRPr>
            </a:p>
          </p:txBody>
        </p:sp>
        <p:sp>
          <p:nvSpPr>
            <p:cNvPr id="32" name="object 32"/>
            <p:cNvSpPr/>
            <p:nvPr/>
          </p:nvSpPr>
          <p:spPr>
            <a:xfrm>
              <a:off x="4974336" y="4655820"/>
              <a:ext cx="125095" cy="146685"/>
            </a:xfrm>
            <a:custGeom>
              <a:avLst/>
              <a:gdLst/>
              <a:ahLst/>
              <a:cxnLst/>
              <a:rect l="l" t="t" r="r" b="b"/>
              <a:pathLst>
                <a:path w="125095" h="146685">
                  <a:moveTo>
                    <a:pt x="124967" y="0"/>
                  </a:moveTo>
                  <a:lnTo>
                    <a:pt x="0" y="0"/>
                  </a:lnTo>
                  <a:lnTo>
                    <a:pt x="0" y="146303"/>
                  </a:lnTo>
                  <a:lnTo>
                    <a:pt x="124967" y="146303"/>
                  </a:lnTo>
                  <a:lnTo>
                    <a:pt x="124967" y="0"/>
                  </a:lnTo>
                  <a:close/>
                </a:path>
              </a:pathLst>
            </a:custGeom>
            <a:solidFill>
              <a:srgbClr val="808080"/>
            </a:solidFill>
          </p:spPr>
          <p:txBody>
            <a:bodyPr wrap="square" lIns="0" tIns="0" rIns="0" bIns="0" rtlCol="0"/>
            <a:lstStyle/>
            <a:p>
              <a:endParaRPr>
                <a:solidFill>
                  <a:prstClr val="black"/>
                </a:solidFill>
              </a:endParaRPr>
            </a:p>
          </p:txBody>
        </p:sp>
        <p:sp>
          <p:nvSpPr>
            <p:cNvPr id="33" name="object 33"/>
            <p:cNvSpPr/>
            <p:nvPr/>
          </p:nvSpPr>
          <p:spPr>
            <a:xfrm>
              <a:off x="5198363" y="4032504"/>
              <a:ext cx="125095" cy="195580"/>
            </a:xfrm>
            <a:custGeom>
              <a:avLst/>
              <a:gdLst/>
              <a:ahLst/>
              <a:cxnLst/>
              <a:rect l="l" t="t" r="r" b="b"/>
              <a:pathLst>
                <a:path w="125095" h="195579">
                  <a:moveTo>
                    <a:pt x="124967" y="0"/>
                  </a:moveTo>
                  <a:lnTo>
                    <a:pt x="0" y="0"/>
                  </a:lnTo>
                  <a:lnTo>
                    <a:pt x="0" y="195072"/>
                  </a:lnTo>
                  <a:lnTo>
                    <a:pt x="124967" y="195072"/>
                  </a:lnTo>
                  <a:lnTo>
                    <a:pt x="124967" y="0"/>
                  </a:lnTo>
                  <a:close/>
                </a:path>
              </a:pathLst>
            </a:custGeom>
            <a:solidFill>
              <a:srgbClr val="92C400"/>
            </a:solidFill>
          </p:spPr>
          <p:txBody>
            <a:bodyPr wrap="square" lIns="0" tIns="0" rIns="0" bIns="0" rtlCol="0"/>
            <a:lstStyle/>
            <a:p>
              <a:endParaRPr>
                <a:solidFill>
                  <a:prstClr val="black"/>
                </a:solidFill>
              </a:endParaRPr>
            </a:p>
          </p:txBody>
        </p:sp>
        <p:sp>
          <p:nvSpPr>
            <p:cNvPr id="34" name="object 34"/>
            <p:cNvSpPr/>
            <p:nvPr/>
          </p:nvSpPr>
          <p:spPr>
            <a:xfrm>
              <a:off x="5198363" y="3918204"/>
              <a:ext cx="125095" cy="114300"/>
            </a:xfrm>
            <a:custGeom>
              <a:avLst/>
              <a:gdLst/>
              <a:ahLst/>
              <a:cxnLst/>
              <a:rect l="l" t="t" r="r" b="b"/>
              <a:pathLst>
                <a:path w="125095" h="114300">
                  <a:moveTo>
                    <a:pt x="124968" y="0"/>
                  </a:moveTo>
                  <a:lnTo>
                    <a:pt x="0" y="0"/>
                  </a:lnTo>
                  <a:lnTo>
                    <a:pt x="0" y="114300"/>
                  </a:lnTo>
                  <a:lnTo>
                    <a:pt x="124968" y="114300"/>
                  </a:lnTo>
                  <a:lnTo>
                    <a:pt x="124968" y="0"/>
                  </a:lnTo>
                  <a:close/>
                </a:path>
              </a:pathLst>
            </a:custGeom>
            <a:solidFill>
              <a:srgbClr val="001F5F"/>
            </a:solidFill>
          </p:spPr>
          <p:txBody>
            <a:bodyPr wrap="square" lIns="0" tIns="0" rIns="0" bIns="0" rtlCol="0"/>
            <a:lstStyle/>
            <a:p>
              <a:endParaRPr>
                <a:solidFill>
                  <a:prstClr val="black"/>
                </a:solidFill>
              </a:endParaRPr>
            </a:p>
          </p:txBody>
        </p:sp>
        <p:sp>
          <p:nvSpPr>
            <p:cNvPr id="35" name="object 35"/>
            <p:cNvSpPr/>
            <p:nvPr/>
          </p:nvSpPr>
          <p:spPr>
            <a:xfrm>
              <a:off x="5198363" y="4227576"/>
              <a:ext cx="125095" cy="414655"/>
            </a:xfrm>
            <a:custGeom>
              <a:avLst/>
              <a:gdLst/>
              <a:ahLst/>
              <a:cxnLst/>
              <a:rect l="l" t="t" r="r" b="b"/>
              <a:pathLst>
                <a:path w="125095" h="414654">
                  <a:moveTo>
                    <a:pt x="124968" y="0"/>
                  </a:moveTo>
                  <a:lnTo>
                    <a:pt x="0" y="0"/>
                  </a:lnTo>
                  <a:lnTo>
                    <a:pt x="0" y="414528"/>
                  </a:lnTo>
                  <a:lnTo>
                    <a:pt x="124968" y="414528"/>
                  </a:lnTo>
                  <a:lnTo>
                    <a:pt x="124968" y="0"/>
                  </a:lnTo>
                  <a:close/>
                </a:path>
              </a:pathLst>
            </a:custGeom>
            <a:solidFill>
              <a:srgbClr val="A30000"/>
            </a:solidFill>
          </p:spPr>
          <p:txBody>
            <a:bodyPr wrap="square" lIns="0" tIns="0" rIns="0" bIns="0" rtlCol="0"/>
            <a:lstStyle/>
            <a:p>
              <a:endParaRPr>
                <a:solidFill>
                  <a:prstClr val="black"/>
                </a:solidFill>
              </a:endParaRPr>
            </a:p>
          </p:txBody>
        </p:sp>
        <p:sp>
          <p:nvSpPr>
            <p:cNvPr id="36" name="object 36"/>
            <p:cNvSpPr/>
            <p:nvPr/>
          </p:nvSpPr>
          <p:spPr>
            <a:xfrm>
              <a:off x="5198363" y="4642104"/>
              <a:ext cx="125095" cy="160020"/>
            </a:xfrm>
            <a:custGeom>
              <a:avLst/>
              <a:gdLst/>
              <a:ahLst/>
              <a:cxnLst/>
              <a:rect l="l" t="t" r="r" b="b"/>
              <a:pathLst>
                <a:path w="125095" h="160020">
                  <a:moveTo>
                    <a:pt x="124967" y="0"/>
                  </a:moveTo>
                  <a:lnTo>
                    <a:pt x="0" y="0"/>
                  </a:lnTo>
                  <a:lnTo>
                    <a:pt x="0" y="160020"/>
                  </a:lnTo>
                  <a:lnTo>
                    <a:pt x="124967" y="160020"/>
                  </a:lnTo>
                  <a:lnTo>
                    <a:pt x="124967" y="0"/>
                  </a:lnTo>
                  <a:close/>
                </a:path>
              </a:pathLst>
            </a:custGeom>
            <a:solidFill>
              <a:srgbClr val="808080"/>
            </a:solidFill>
          </p:spPr>
          <p:txBody>
            <a:bodyPr wrap="square" lIns="0" tIns="0" rIns="0" bIns="0" rtlCol="0"/>
            <a:lstStyle/>
            <a:p>
              <a:endParaRPr>
                <a:solidFill>
                  <a:prstClr val="black"/>
                </a:solidFill>
              </a:endParaRPr>
            </a:p>
          </p:txBody>
        </p:sp>
        <p:sp>
          <p:nvSpPr>
            <p:cNvPr id="37" name="object 37"/>
            <p:cNvSpPr/>
            <p:nvPr/>
          </p:nvSpPr>
          <p:spPr>
            <a:xfrm>
              <a:off x="5422392" y="3995928"/>
              <a:ext cx="125095" cy="231775"/>
            </a:xfrm>
            <a:custGeom>
              <a:avLst/>
              <a:gdLst/>
              <a:ahLst/>
              <a:cxnLst/>
              <a:rect l="l" t="t" r="r" b="b"/>
              <a:pathLst>
                <a:path w="125095" h="231775">
                  <a:moveTo>
                    <a:pt x="124967" y="0"/>
                  </a:moveTo>
                  <a:lnTo>
                    <a:pt x="0" y="0"/>
                  </a:lnTo>
                  <a:lnTo>
                    <a:pt x="0" y="231648"/>
                  </a:lnTo>
                  <a:lnTo>
                    <a:pt x="124967" y="231648"/>
                  </a:lnTo>
                  <a:lnTo>
                    <a:pt x="124967" y="0"/>
                  </a:lnTo>
                  <a:close/>
                </a:path>
              </a:pathLst>
            </a:custGeom>
            <a:solidFill>
              <a:srgbClr val="92C400"/>
            </a:solidFill>
          </p:spPr>
          <p:txBody>
            <a:bodyPr wrap="square" lIns="0" tIns="0" rIns="0" bIns="0" rtlCol="0"/>
            <a:lstStyle/>
            <a:p>
              <a:endParaRPr>
                <a:solidFill>
                  <a:prstClr val="black"/>
                </a:solidFill>
              </a:endParaRPr>
            </a:p>
          </p:txBody>
        </p:sp>
        <p:sp>
          <p:nvSpPr>
            <p:cNvPr id="38" name="object 38"/>
            <p:cNvSpPr/>
            <p:nvPr/>
          </p:nvSpPr>
          <p:spPr>
            <a:xfrm>
              <a:off x="5422392" y="3898392"/>
              <a:ext cx="125095" cy="97790"/>
            </a:xfrm>
            <a:custGeom>
              <a:avLst/>
              <a:gdLst/>
              <a:ahLst/>
              <a:cxnLst/>
              <a:rect l="l" t="t" r="r" b="b"/>
              <a:pathLst>
                <a:path w="125095" h="97789">
                  <a:moveTo>
                    <a:pt x="124968" y="0"/>
                  </a:moveTo>
                  <a:lnTo>
                    <a:pt x="0" y="0"/>
                  </a:lnTo>
                  <a:lnTo>
                    <a:pt x="0" y="97535"/>
                  </a:lnTo>
                  <a:lnTo>
                    <a:pt x="124968" y="97535"/>
                  </a:lnTo>
                  <a:lnTo>
                    <a:pt x="124968" y="0"/>
                  </a:lnTo>
                  <a:close/>
                </a:path>
              </a:pathLst>
            </a:custGeom>
            <a:solidFill>
              <a:srgbClr val="001F5F"/>
            </a:solidFill>
          </p:spPr>
          <p:txBody>
            <a:bodyPr wrap="square" lIns="0" tIns="0" rIns="0" bIns="0" rtlCol="0"/>
            <a:lstStyle/>
            <a:p>
              <a:endParaRPr>
                <a:solidFill>
                  <a:prstClr val="black"/>
                </a:solidFill>
              </a:endParaRPr>
            </a:p>
          </p:txBody>
        </p:sp>
        <p:sp>
          <p:nvSpPr>
            <p:cNvPr id="39" name="object 39"/>
            <p:cNvSpPr/>
            <p:nvPr/>
          </p:nvSpPr>
          <p:spPr>
            <a:xfrm>
              <a:off x="5422392" y="4227576"/>
              <a:ext cx="125095" cy="288290"/>
            </a:xfrm>
            <a:custGeom>
              <a:avLst/>
              <a:gdLst/>
              <a:ahLst/>
              <a:cxnLst/>
              <a:rect l="l" t="t" r="r" b="b"/>
              <a:pathLst>
                <a:path w="125095" h="288289">
                  <a:moveTo>
                    <a:pt x="124968" y="0"/>
                  </a:moveTo>
                  <a:lnTo>
                    <a:pt x="0" y="0"/>
                  </a:lnTo>
                  <a:lnTo>
                    <a:pt x="0" y="288036"/>
                  </a:lnTo>
                  <a:lnTo>
                    <a:pt x="124968" y="288036"/>
                  </a:lnTo>
                  <a:lnTo>
                    <a:pt x="124968" y="0"/>
                  </a:lnTo>
                  <a:close/>
                </a:path>
              </a:pathLst>
            </a:custGeom>
            <a:solidFill>
              <a:srgbClr val="A30000"/>
            </a:solidFill>
          </p:spPr>
          <p:txBody>
            <a:bodyPr wrap="square" lIns="0" tIns="0" rIns="0" bIns="0" rtlCol="0"/>
            <a:lstStyle/>
            <a:p>
              <a:endParaRPr>
                <a:solidFill>
                  <a:prstClr val="black"/>
                </a:solidFill>
              </a:endParaRPr>
            </a:p>
          </p:txBody>
        </p:sp>
        <p:sp>
          <p:nvSpPr>
            <p:cNvPr id="40" name="object 40"/>
            <p:cNvSpPr/>
            <p:nvPr/>
          </p:nvSpPr>
          <p:spPr>
            <a:xfrm>
              <a:off x="5422392" y="4515611"/>
              <a:ext cx="125095" cy="193675"/>
            </a:xfrm>
            <a:custGeom>
              <a:avLst/>
              <a:gdLst/>
              <a:ahLst/>
              <a:cxnLst/>
              <a:rect l="l" t="t" r="r" b="b"/>
              <a:pathLst>
                <a:path w="125095" h="193675">
                  <a:moveTo>
                    <a:pt x="124967" y="0"/>
                  </a:moveTo>
                  <a:lnTo>
                    <a:pt x="0" y="0"/>
                  </a:lnTo>
                  <a:lnTo>
                    <a:pt x="0" y="193548"/>
                  </a:lnTo>
                  <a:lnTo>
                    <a:pt x="124967" y="193548"/>
                  </a:lnTo>
                  <a:lnTo>
                    <a:pt x="124967" y="0"/>
                  </a:lnTo>
                  <a:close/>
                </a:path>
              </a:pathLst>
            </a:custGeom>
            <a:solidFill>
              <a:srgbClr val="808080"/>
            </a:solidFill>
          </p:spPr>
          <p:txBody>
            <a:bodyPr wrap="square" lIns="0" tIns="0" rIns="0" bIns="0" rtlCol="0"/>
            <a:lstStyle/>
            <a:p>
              <a:endParaRPr>
                <a:solidFill>
                  <a:prstClr val="black"/>
                </a:solidFill>
              </a:endParaRPr>
            </a:p>
          </p:txBody>
        </p:sp>
        <p:sp>
          <p:nvSpPr>
            <p:cNvPr id="41" name="object 41"/>
            <p:cNvSpPr/>
            <p:nvPr/>
          </p:nvSpPr>
          <p:spPr>
            <a:xfrm>
              <a:off x="5647943" y="4056888"/>
              <a:ext cx="123825" cy="170815"/>
            </a:xfrm>
            <a:custGeom>
              <a:avLst/>
              <a:gdLst/>
              <a:ahLst/>
              <a:cxnLst/>
              <a:rect l="l" t="t" r="r" b="b"/>
              <a:pathLst>
                <a:path w="123825" h="170814">
                  <a:moveTo>
                    <a:pt x="123444" y="0"/>
                  </a:moveTo>
                  <a:lnTo>
                    <a:pt x="0" y="0"/>
                  </a:lnTo>
                  <a:lnTo>
                    <a:pt x="0" y="170687"/>
                  </a:lnTo>
                  <a:lnTo>
                    <a:pt x="123444" y="170687"/>
                  </a:lnTo>
                  <a:lnTo>
                    <a:pt x="123444" y="0"/>
                  </a:lnTo>
                  <a:close/>
                </a:path>
              </a:pathLst>
            </a:custGeom>
            <a:solidFill>
              <a:srgbClr val="92C400"/>
            </a:solidFill>
          </p:spPr>
          <p:txBody>
            <a:bodyPr wrap="square" lIns="0" tIns="0" rIns="0" bIns="0" rtlCol="0"/>
            <a:lstStyle/>
            <a:p>
              <a:endParaRPr>
                <a:solidFill>
                  <a:prstClr val="black"/>
                </a:solidFill>
              </a:endParaRPr>
            </a:p>
          </p:txBody>
        </p:sp>
        <p:sp>
          <p:nvSpPr>
            <p:cNvPr id="42" name="object 42"/>
            <p:cNvSpPr/>
            <p:nvPr/>
          </p:nvSpPr>
          <p:spPr>
            <a:xfrm>
              <a:off x="5647943" y="3957828"/>
              <a:ext cx="123825" cy="99060"/>
            </a:xfrm>
            <a:custGeom>
              <a:avLst/>
              <a:gdLst/>
              <a:ahLst/>
              <a:cxnLst/>
              <a:rect l="l" t="t" r="r" b="b"/>
              <a:pathLst>
                <a:path w="123825" h="99060">
                  <a:moveTo>
                    <a:pt x="123443" y="0"/>
                  </a:moveTo>
                  <a:lnTo>
                    <a:pt x="0" y="0"/>
                  </a:lnTo>
                  <a:lnTo>
                    <a:pt x="0" y="99060"/>
                  </a:lnTo>
                  <a:lnTo>
                    <a:pt x="123443" y="99060"/>
                  </a:lnTo>
                  <a:lnTo>
                    <a:pt x="123443" y="0"/>
                  </a:lnTo>
                  <a:close/>
                </a:path>
              </a:pathLst>
            </a:custGeom>
            <a:solidFill>
              <a:srgbClr val="001F5F"/>
            </a:solidFill>
          </p:spPr>
          <p:txBody>
            <a:bodyPr wrap="square" lIns="0" tIns="0" rIns="0" bIns="0" rtlCol="0"/>
            <a:lstStyle/>
            <a:p>
              <a:endParaRPr>
                <a:solidFill>
                  <a:prstClr val="black"/>
                </a:solidFill>
              </a:endParaRPr>
            </a:p>
          </p:txBody>
        </p:sp>
        <p:sp>
          <p:nvSpPr>
            <p:cNvPr id="43" name="object 43"/>
            <p:cNvSpPr/>
            <p:nvPr/>
          </p:nvSpPr>
          <p:spPr>
            <a:xfrm>
              <a:off x="5647943" y="4227576"/>
              <a:ext cx="123825" cy="307975"/>
            </a:xfrm>
            <a:custGeom>
              <a:avLst/>
              <a:gdLst/>
              <a:ahLst/>
              <a:cxnLst/>
              <a:rect l="l" t="t" r="r" b="b"/>
              <a:pathLst>
                <a:path w="123825" h="307975">
                  <a:moveTo>
                    <a:pt x="123443" y="0"/>
                  </a:moveTo>
                  <a:lnTo>
                    <a:pt x="0" y="0"/>
                  </a:lnTo>
                  <a:lnTo>
                    <a:pt x="0" y="307848"/>
                  </a:lnTo>
                  <a:lnTo>
                    <a:pt x="123443" y="307848"/>
                  </a:lnTo>
                  <a:lnTo>
                    <a:pt x="123443" y="0"/>
                  </a:lnTo>
                  <a:close/>
                </a:path>
              </a:pathLst>
            </a:custGeom>
            <a:solidFill>
              <a:srgbClr val="A30000"/>
            </a:solidFill>
          </p:spPr>
          <p:txBody>
            <a:bodyPr wrap="square" lIns="0" tIns="0" rIns="0" bIns="0" rtlCol="0"/>
            <a:lstStyle/>
            <a:p>
              <a:endParaRPr>
                <a:solidFill>
                  <a:prstClr val="black"/>
                </a:solidFill>
              </a:endParaRPr>
            </a:p>
          </p:txBody>
        </p:sp>
        <p:sp>
          <p:nvSpPr>
            <p:cNvPr id="44" name="object 44"/>
            <p:cNvSpPr/>
            <p:nvPr/>
          </p:nvSpPr>
          <p:spPr>
            <a:xfrm>
              <a:off x="5647943" y="4535424"/>
              <a:ext cx="123825" cy="56515"/>
            </a:xfrm>
            <a:custGeom>
              <a:avLst/>
              <a:gdLst/>
              <a:ahLst/>
              <a:cxnLst/>
              <a:rect l="l" t="t" r="r" b="b"/>
              <a:pathLst>
                <a:path w="123825" h="56514">
                  <a:moveTo>
                    <a:pt x="123444" y="0"/>
                  </a:moveTo>
                  <a:lnTo>
                    <a:pt x="0" y="0"/>
                  </a:lnTo>
                  <a:lnTo>
                    <a:pt x="0" y="56387"/>
                  </a:lnTo>
                  <a:lnTo>
                    <a:pt x="123444" y="56387"/>
                  </a:lnTo>
                  <a:lnTo>
                    <a:pt x="123444" y="0"/>
                  </a:lnTo>
                  <a:close/>
                </a:path>
              </a:pathLst>
            </a:custGeom>
            <a:solidFill>
              <a:srgbClr val="808080"/>
            </a:solidFill>
          </p:spPr>
          <p:txBody>
            <a:bodyPr wrap="square" lIns="0" tIns="0" rIns="0" bIns="0" rtlCol="0"/>
            <a:lstStyle/>
            <a:p>
              <a:endParaRPr>
                <a:solidFill>
                  <a:prstClr val="black"/>
                </a:solidFill>
              </a:endParaRPr>
            </a:p>
          </p:txBody>
        </p:sp>
        <p:sp>
          <p:nvSpPr>
            <p:cNvPr id="45" name="object 45"/>
            <p:cNvSpPr/>
            <p:nvPr/>
          </p:nvSpPr>
          <p:spPr>
            <a:xfrm>
              <a:off x="5871972" y="3939540"/>
              <a:ext cx="125095" cy="288290"/>
            </a:xfrm>
            <a:custGeom>
              <a:avLst/>
              <a:gdLst/>
              <a:ahLst/>
              <a:cxnLst/>
              <a:rect l="l" t="t" r="r" b="b"/>
              <a:pathLst>
                <a:path w="125095" h="288289">
                  <a:moveTo>
                    <a:pt x="124967" y="0"/>
                  </a:moveTo>
                  <a:lnTo>
                    <a:pt x="0" y="0"/>
                  </a:lnTo>
                  <a:lnTo>
                    <a:pt x="0" y="288036"/>
                  </a:lnTo>
                  <a:lnTo>
                    <a:pt x="124967" y="288036"/>
                  </a:lnTo>
                  <a:lnTo>
                    <a:pt x="124967" y="0"/>
                  </a:lnTo>
                  <a:close/>
                </a:path>
              </a:pathLst>
            </a:custGeom>
            <a:solidFill>
              <a:srgbClr val="92C400"/>
            </a:solidFill>
          </p:spPr>
          <p:txBody>
            <a:bodyPr wrap="square" lIns="0" tIns="0" rIns="0" bIns="0" rtlCol="0"/>
            <a:lstStyle/>
            <a:p>
              <a:endParaRPr>
                <a:solidFill>
                  <a:prstClr val="black"/>
                </a:solidFill>
              </a:endParaRPr>
            </a:p>
          </p:txBody>
        </p:sp>
        <p:sp>
          <p:nvSpPr>
            <p:cNvPr id="46" name="object 46"/>
            <p:cNvSpPr/>
            <p:nvPr/>
          </p:nvSpPr>
          <p:spPr>
            <a:xfrm>
              <a:off x="5871972" y="3834384"/>
              <a:ext cx="125095" cy="105410"/>
            </a:xfrm>
            <a:custGeom>
              <a:avLst/>
              <a:gdLst/>
              <a:ahLst/>
              <a:cxnLst/>
              <a:rect l="l" t="t" r="r" b="b"/>
              <a:pathLst>
                <a:path w="125095" h="105410">
                  <a:moveTo>
                    <a:pt x="124967" y="0"/>
                  </a:moveTo>
                  <a:lnTo>
                    <a:pt x="0" y="0"/>
                  </a:lnTo>
                  <a:lnTo>
                    <a:pt x="0" y="105156"/>
                  </a:lnTo>
                  <a:lnTo>
                    <a:pt x="124967" y="105156"/>
                  </a:lnTo>
                  <a:lnTo>
                    <a:pt x="124967" y="0"/>
                  </a:lnTo>
                  <a:close/>
                </a:path>
              </a:pathLst>
            </a:custGeom>
            <a:solidFill>
              <a:srgbClr val="001F5F"/>
            </a:solidFill>
          </p:spPr>
          <p:txBody>
            <a:bodyPr wrap="square" lIns="0" tIns="0" rIns="0" bIns="0" rtlCol="0"/>
            <a:lstStyle/>
            <a:p>
              <a:endParaRPr>
                <a:solidFill>
                  <a:prstClr val="black"/>
                </a:solidFill>
              </a:endParaRPr>
            </a:p>
          </p:txBody>
        </p:sp>
        <p:sp>
          <p:nvSpPr>
            <p:cNvPr id="47" name="object 47"/>
            <p:cNvSpPr/>
            <p:nvPr/>
          </p:nvSpPr>
          <p:spPr>
            <a:xfrm>
              <a:off x="5871972" y="4227576"/>
              <a:ext cx="125095" cy="219710"/>
            </a:xfrm>
            <a:custGeom>
              <a:avLst/>
              <a:gdLst/>
              <a:ahLst/>
              <a:cxnLst/>
              <a:rect l="l" t="t" r="r" b="b"/>
              <a:pathLst>
                <a:path w="125095" h="219710">
                  <a:moveTo>
                    <a:pt x="124967" y="0"/>
                  </a:moveTo>
                  <a:lnTo>
                    <a:pt x="0" y="0"/>
                  </a:lnTo>
                  <a:lnTo>
                    <a:pt x="0" y="219456"/>
                  </a:lnTo>
                  <a:lnTo>
                    <a:pt x="124967" y="219456"/>
                  </a:lnTo>
                  <a:lnTo>
                    <a:pt x="124967" y="0"/>
                  </a:lnTo>
                  <a:close/>
                </a:path>
              </a:pathLst>
            </a:custGeom>
            <a:solidFill>
              <a:srgbClr val="A30000"/>
            </a:solidFill>
          </p:spPr>
          <p:txBody>
            <a:bodyPr wrap="square" lIns="0" tIns="0" rIns="0" bIns="0" rtlCol="0"/>
            <a:lstStyle/>
            <a:p>
              <a:endParaRPr>
                <a:solidFill>
                  <a:prstClr val="black"/>
                </a:solidFill>
              </a:endParaRPr>
            </a:p>
          </p:txBody>
        </p:sp>
        <p:sp>
          <p:nvSpPr>
            <p:cNvPr id="48" name="object 48"/>
            <p:cNvSpPr/>
            <p:nvPr/>
          </p:nvSpPr>
          <p:spPr>
            <a:xfrm>
              <a:off x="5871972" y="4447032"/>
              <a:ext cx="125095" cy="90170"/>
            </a:xfrm>
            <a:custGeom>
              <a:avLst/>
              <a:gdLst/>
              <a:ahLst/>
              <a:cxnLst/>
              <a:rect l="l" t="t" r="r" b="b"/>
              <a:pathLst>
                <a:path w="125095" h="90170">
                  <a:moveTo>
                    <a:pt x="124967" y="0"/>
                  </a:moveTo>
                  <a:lnTo>
                    <a:pt x="0" y="0"/>
                  </a:lnTo>
                  <a:lnTo>
                    <a:pt x="0" y="89916"/>
                  </a:lnTo>
                  <a:lnTo>
                    <a:pt x="124967" y="89916"/>
                  </a:lnTo>
                  <a:lnTo>
                    <a:pt x="124967" y="0"/>
                  </a:lnTo>
                  <a:close/>
                </a:path>
              </a:pathLst>
            </a:custGeom>
            <a:solidFill>
              <a:srgbClr val="808080"/>
            </a:solidFill>
          </p:spPr>
          <p:txBody>
            <a:bodyPr wrap="square" lIns="0" tIns="0" rIns="0" bIns="0" rtlCol="0"/>
            <a:lstStyle/>
            <a:p>
              <a:endParaRPr>
                <a:solidFill>
                  <a:prstClr val="black"/>
                </a:solidFill>
              </a:endParaRPr>
            </a:p>
          </p:txBody>
        </p:sp>
        <p:sp>
          <p:nvSpPr>
            <p:cNvPr id="49" name="object 49"/>
            <p:cNvSpPr/>
            <p:nvPr/>
          </p:nvSpPr>
          <p:spPr>
            <a:xfrm>
              <a:off x="6095999" y="3954780"/>
              <a:ext cx="125095" cy="273050"/>
            </a:xfrm>
            <a:custGeom>
              <a:avLst/>
              <a:gdLst/>
              <a:ahLst/>
              <a:cxnLst/>
              <a:rect l="l" t="t" r="r" b="b"/>
              <a:pathLst>
                <a:path w="125095" h="273050">
                  <a:moveTo>
                    <a:pt x="124967" y="0"/>
                  </a:moveTo>
                  <a:lnTo>
                    <a:pt x="0" y="0"/>
                  </a:lnTo>
                  <a:lnTo>
                    <a:pt x="0" y="272796"/>
                  </a:lnTo>
                  <a:lnTo>
                    <a:pt x="124967" y="272796"/>
                  </a:lnTo>
                  <a:lnTo>
                    <a:pt x="124967" y="0"/>
                  </a:lnTo>
                  <a:close/>
                </a:path>
              </a:pathLst>
            </a:custGeom>
            <a:solidFill>
              <a:srgbClr val="92C400"/>
            </a:solidFill>
          </p:spPr>
          <p:txBody>
            <a:bodyPr wrap="square" lIns="0" tIns="0" rIns="0" bIns="0" rtlCol="0"/>
            <a:lstStyle/>
            <a:p>
              <a:endParaRPr>
                <a:solidFill>
                  <a:prstClr val="black"/>
                </a:solidFill>
              </a:endParaRPr>
            </a:p>
          </p:txBody>
        </p:sp>
        <p:sp>
          <p:nvSpPr>
            <p:cNvPr id="50" name="object 50"/>
            <p:cNvSpPr/>
            <p:nvPr/>
          </p:nvSpPr>
          <p:spPr>
            <a:xfrm>
              <a:off x="6095999" y="3861816"/>
              <a:ext cx="125095" cy="93345"/>
            </a:xfrm>
            <a:custGeom>
              <a:avLst/>
              <a:gdLst/>
              <a:ahLst/>
              <a:cxnLst/>
              <a:rect l="l" t="t" r="r" b="b"/>
              <a:pathLst>
                <a:path w="125095" h="93345">
                  <a:moveTo>
                    <a:pt x="124967" y="0"/>
                  </a:moveTo>
                  <a:lnTo>
                    <a:pt x="0" y="0"/>
                  </a:lnTo>
                  <a:lnTo>
                    <a:pt x="0" y="92963"/>
                  </a:lnTo>
                  <a:lnTo>
                    <a:pt x="124967" y="92963"/>
                  </a:lnTo>
                  <a:lnTo>
                    <a:pt x="124967" y="0"/>
                  </a:lnTo>
                  <a:close/>
                </a:path>
              </a:pathLst>
            </a:custGeom>
            <a:solidFill>
              <a:srgbClr val="001F5F"/>
            </a:solidFill>
          </p:spPr>
          <p:txBody>
            <a:bodyPr wrap="square" lIns="0" tIns="0" rIns="0" bIns="0" rtlCol="0"/>
            <a:lstStyle/>
            <a:p>
              <a:endParaRPr>
                <a:solidFill>
                  <a:prstClr val="black"/>
                </a:solidFill>
              </a:endParaRPr>
            </a:p>
          </p:txBody>
        </p:sp>
        <p:sp>
          <p:nvSpPr>
            <p:cNvPr id="51" name="object 51"/>
            <p:cNvSpPr/>
            <p:nvPr/>
          </p:nvSpPr>
          <p:spPr>
            <a:xfrm>
              <a:off x="6095999" y="4227576"/>
              <a:ext cx="125095" cy="68580"/>
            </a:xfrm>
            <a:custGeom>
              <a:avLst/>
              <a:gdLst/>
              <a:ahLst/>
              <a:cxnLst/>
              <a:rect l="l" t="t" r="r" b="b"/>
              <a:pathLst>
                <a:path w="125095" h="68579">
                  <a:moveTo>
                    <a:pt x="124967" y="0"/>
                  </a:moveTo>
                  <a:lnTo>
                    <a:pt x="0" y="0"/>
                  </a:lnTo>
                  <a:lnTo>
                    <a:pt x="0" y="68580"/>
                  </a:lnTo>
                  <a:lnTo>
                    <a:pt x="124967" y="68580"/>
                  </a:lnTo>
                  <a:lnTo>
                    <a:pt x="124967" y="0"/>
                  </a:lnTo>
                  <a:close/>
                </a:path>
              </a:pathLst>
            </a:custGeom>
            <a:solidFill>
              <a:srgbClr val="A30000"/>
            </a:solidFill>
          </p:spPr>
          <p:txBody>
            <a:bodyPr wrap="square" lIns="0" tIns="0" rIns="0" bIns="0" rtlCol="0"/>
            <a:lstStyle/>
            <a:p>
              <a:endParaRPr>
                <a:solidFill>
                  <a:prstClr val="black"/>
                </a:solidFill>
              </a:endParaRPr>
            </a:p>
          </p:txBody>
        </p:sp>
        <p:sp>
          <p:nvSpPr>
            <p:cNvPr id="52" name="object 52"/>
            <p:cNvSpPr/>
            <p:nvPr/>
          </p:nvSpPr>
          <p:spPr>
            <a:xfrm>
              <a:off x="6095999" y="4296155"/>
              <a:ext cx="125095" cy="62865"/>
            </a:xfrm>
            <a:custGeom>
              <a:avLst/>
              <a:gdLst/>
              <a:ahLst/>
              <a:cxnLst/>
              <a:rect l="l" t="t" r="r" b="b"/>
              <a:pathLst>
                <a:path w="125095" h="62864">
                  <a:moveTo>
                    <a:pt x="124967" y="0"/>
                  </a:moveTo>
                  <a:lnTo>
                    <a:pt x="0" y="0"/>
                  </a:lnTo>
                  <a:lnTo>
                    <a:pt x="0" y="62484"/>
                  </a:lnTo>
                  <a:lnTo>
                    <a:pt x="124967" y="62484"/>
                  </a:lnTo>
                  <a:lnTo>
                    <a:pt x="124967" y="0"/>
                  </a:lnTo>
                  <a:close/>
                </a:path>
              </a:pathLst>
            </a:custGeom>
            <a:solidFill>
              <a:srgbClr val="808080"/>
            </a:solidFill>
          </p:spPr>
          <p:txBody>
            <a:bodyPr wrap="square" lIns="0" tIns="0" rIns="0" bIns="0" rtlCol="0"/>
            <a:lstStyle/>
            <a:p>
              <a:endParaRPr>
                <a:solidFill>
                  <a:prstClr val="black"/>
                </a:solidFill>
              </a:endParaRPr>
            </a:p>
          </p:txBody>
        </p:sp>
        <p:sp>
          <p:nvSpPr>
            <p:cNvPr id="53" name="object 53"/>
            <p:cNvSpPr/>
            <p:nvPr/>
          </p:nvSpPr>
          <p:spPr>
            <a:xfrm>
              <a:off x="6320028" y="4003548"/>
              <a:ext cx="125095" cy="224154"/>
            </a:xfrm>
            <a:custGeom>
              <a:avLst/>
              <a:gdLst/>
              <a:ahLst/>
              <a:cxnLst/>
              <a:rect l="l" t="t" r="r" b="b"/>
              <a:pathLst>
                <a:path w="125095" h="224154">
                  <a:moveTo>
                    <a:pt x="124967" y="0"/>
                  </a:moveTo>
                  <a:lnTo>
                    <a:pt x="0" y="0"/>
                  </a:lnTo>
                  <a:lnTo>
                    <a:pt x="0" y="224027"/>
                  </a:lnTo>
                  <a:lnTo>
                    <a:pt x="124967" y="224027"/>
                  </a:lnTo>
                  <a:lnTo>
                    <a:pt x="124967" y="0"/>
                  </a:lnTo>
                  <a:close/>
                </a:path>
              </a:pathLst>
            </a:custGeom>
            <a:solidFill>
              <a:srgbClr val="92C400"/>
            </a:solidFill>
          </p:spPr>
          <p:txBody>
            <a:bodyPr wrap="square" lIns="0" tIns="0" rIns="0" bIns="0" rtlCol="0"/>
            <a:lstStyle/>
            <a:p>
              <a:endParaRPr>
                <a:solidFill>
                  <a:prstClr val="black"/>
                </a:solidFill>
              </a:endParaRPr>
            </a:p>
          </p:txBody>
        </p:sp>
        <p:sp>
          <p:nvSpPr>
            <p:cNvPr id="54" name="object 54"/>
            <p:cNvSpPr/>
            <p:nvPr/>
          </p:nvSpPr>
          <p:spPr>
            <a:xfrm>
              <a:off x="6320028" y="3901440"/>
              <a:ext cx="125095" cy="102235"/>
            </a:xfrm>
            <a:custGeom>
              <a:avLst/>
              <a:gdLst/>
              <a:ahLst/>
              <a:cxnLst/>
              <a:rect l="l" t="t" r="r" b="b"/>
              <a:pathLst>
                <a:path w="125095" h="102235">
                  <a:moveTo>
                    <a:pt x="124968" y="0"/>
                  </a:moveTo>
                  <a:lnTo>
                    <a:pt x="0" y="0"/>
                  </a:lnTo>
                  <a:lnTo>
                    <a:pt x="0" y="102108"/>
                  </a:lnTo>
                  <a:lnTo>
                    <a:pt x="124968" y="102108"/>
                  </a:lnTo>
                  <a:lnTo>
                    <a:pt x="124968" y="0"/>
                  </a:lnTo>
                  <a:close/>
                </a:path>
              </a:pathLst>
            </a:custGeom>
            <a:solidFill>
              <a:srgbClr val="001F5F"/>
            </a:solidFill>
          </p:spPr>
          <p:txBody>
            <a:bodyPr wrap="square" lIns="0" tIns="0" rIns="0" bIns="0" rtlCol="0"/>
            <a:lstStyle/>
            <a:p>
              <a:endParaRPr>
                <a:solidFill>
                  <a:prstClr val="black"/>
                </a:solidFill>
              </a:endParaRPr>
            </a:p>
          </p:txBody>
        </p:sp>
        <p:sp>
          <p:nvSpPr>
            <p:cNvPr id="55" name="object 55"/>
            <p:cNvSpPr/>
            <p:nvPr/>
          </p:nvSpPr>
          <p:spPr>
            <a:xfrm>
              <a:off x="6320028" y="4227576"/>
              <a:ext cx="125095" cy="83820"/>
            </a:xfrm>
            <a:custGeom>
              <a:avLst/>
              <a:gdLst/>
              <a:ahLst/>
              <a:cxnLst/>
              <a:rect l="l" t="t" r="r" b="b"/>
              <a:pathLst>
                <a:path w="125095" h="83820">
                  <a:moveTo>
                    <a:pt x="124968" y="0"/>
                  </a:moveTo>
                  <a:lnTo>
                    <a:pt x="0" y="0"/>
                  </a:lnTo>
                  <a:lnTo>
                    <a:pt x="0" y="83819"/>
                  </a:lnTo>
                  <a:lnTo>
                    <a:pt x="124968" y="83819"/>
                  </a:lnTo>
                  <a:lnTo>
                    <a:pt x="124968" y="0"/>
                  </a:lnTo>
                  <a:close/>
                </a:path>
              </a:pathLst>
            </a:custGeom>
            <a:solidFill>
              <a:srgbClr val="A30000"/>
            </a:solidFill>
          </p:spPr>
          <p:txBody>
            <a:bodyPr wrap="square" lIns="0" tIns="0" rIns="0" bIns="0" rtlCol="0"/>
            <a:lstStyle/>
            <a:p>
              <a:endParaRPr>
                <a:solidFill>
                  <a:prstClr val="black"/>
                </a:solidFill>
              </a:endParaRPr>
            </a:p>
          </p:txBody>
        </p:sp>
        <p:sp>
          <p:nvSpPr>
            <p:cNvPr id="56" name="object 56"/>
            <p:cNvSpPr/>
            <p:nvPr/>
          </p:nvSpPr>
          <p:spPr>
            <a:xfrm>
              <a:off x="710184" y="3779519"/>
              <a:ext cx="5735320" cy="558165"/>
            </a:xfrm>
            <a:custGeom>
              <a:avLst/>
              <a:gdLst/>
              <a:ahLst/>
              <a:cxnLst/>
              <a:rect l="l" t="t" r="r" b="b"/>
              <a:pathLst>
                <a:path w="5735320" h="558164">
                  <a:moveTo>
                    <a:pt x="124968" y="0"/>
                  </a:moveTo>
                  <a:lnTo>
                    <a:pt x="0" y="0"/>
                  </a:lnTo>
                  <a:lnTo>
                    <a:pt x="0" y="448056"/>
                  </a:lnTo>
                  <a:lnTo>
                    <a:pt x="124968" y="448056"/>
                  </a:lnTo>
                  <a:lnTo>
                    <a:pt x="124968" y="0"/>
                  </a:lnTo>
                  <a:close/>
                </a:path>
                <a:path w="5735320" h="558164">
                  <a:moveTo>
                    <a:pt x="5734799" y="531888"/>
                  </a:moveTo>
                  <a:lnTo>
                    <a:pt x="5609844" y="531888"/>
                  </a:lnTo>
                  <a:lnTo>
                    <a:pt x="5609844" y="557784"/>
                  </a:lnTo>
                  <a:lnTo>
                    <a:pt x="5734799" y="557784"/>
                  </a:lnTo>
                  <a:lnTo>
                    <a:pt x="5734799" y="531888"/>
                  </a:lnTo>
                  <a:close/>
                </a:path>
              </a:pathLst>
            </a:custGeom>
            <a:solidFill>
              <a:srgbClr val="808080"/>
            </a:solidFill>
          </p:spPr>
          <p:txBody>
            <a:bodyPr wrap="square" lIns="0" tIns="0" rIns="0" bIns="0" rtlCol="0"/>
            <a:lstStyle/>
            <a:p>
              <a:endParaRPr>
                <a:solidFill>
                  <a:prstClr val="black"/>
                </a:solidFill>
              </a:endParaRPr>
            </a:p>
          </p:txBody>
        </p:sp>
        <p:sp>
          <p:nvSpPr>
            <p:cNvPr id="57" name="object 57"/>
            <p:cNvSpPr/>
            <p:nvPr/>
          </p:nvSpPr>
          <p:spPr>
            <a:xfrm>
              <a:off x="710183" y="3563112"/>
              <a:ext cx="125095" cy="216535"/>
            </a:xfrm>
            <a:custGeom>
              <a:avLst/>
              <a:gdLst/>
              <a:ahLst/>
              <a:cxnLst/>
              <a:rect l="l" t="t" r="r" b="b"/>
              <a:pathLst>
                <a:path w="125094" h="216535">
                  <a:moveTo>
                    <a:pt x="124968" y="0"/>
                  </a:moveTo>
                  <a:lnTo>
                    <a:pt x="0" y="0"/>
                  </a:lnTo>
                  <a:lnTo>
                    <a:pt x="0" y="216407"/>
                  </a:lnTo>
                  <a:lnTo>
                    <a:pt x="124968" y="216407"/>
                  </a:lnTo>
                  <a:lnTo>
                    <a:pt x="124968" y="0"/>
                  </a:lnTo>
                  <a:close/>
                </a:path>
              </a:pathLst>
            </a:custGeom>
            <a:solidFill>
              <a:srgbClr val="001F5F"/>
            </a:solidFill>
          </p:spPr>
          <p:txBody>
            <a:bodyPr wrap="square" lIns="0" tIns="0" rIns="0" bIns="0" rtlCol="0"/>
            <a:lstStyle/>
            <a:p>
              <a:endParaRPr>
                <a:solidFill>
                  <a:prstClr val="black"/>
                </a:solidFill>
              </a:endParaRPr>
            </a:p>
          </p:txBody>
        </p:sp>
        <p:sp>
          <p:nvSpPr>
            <p:cNvPr id="58" name="object 58"/>
            <p:cNvSpPr/>
            <p:nvPr/>
          </p:nvSpPr>
          <p:spPr>
            <a:xfrm>
              <a:off x="710183" y="4227576"/>
              <a:ext cx="125095" cy="18415"/>
            </a:xfrm>
            <a:custGeom>
              <a:avLst/>
              <a:gdLst/>
              <a:ahLst/>
              <a:cxnLst/>
              <a:rect l="l" t="t" r="r" b="b"/>
              <a:pathLst>
                <a:path w="125094" h="18414">
                  <a:moveTo>
                    <a:pt x="124968" y="0"/>
                  </a:moveTo>
                  <a:lnTo>
                    <a:pt x="0" y="0"/>
                  </a:lnTo>
                  <a:lnTo>
                    <a:pt x="0" y="18287"/>
                  </a:lnTo>
                  <a:lnTo>
                    <a:pt x="124968" y="18287"/>
                  </a:lnTo>
                  <a:lnTo>
                    <a:pt x="124968" y="0"/>
                  </a:lnTo>
                  <a:close/>
                </a:path>
              </a:pathLst>
            </a:custGeom>
            <a:solidFill>
              <a:srgbClr val="333399"/>
            </a:solidFill>
          </p:spPr>
          <p:txBody>
            <a:bodyPr wrap="square" lIns="0" tIns="0" rIns="0" bIns="0" rtlCol="0"/>
            <a:lstStyle/>
            <a:p>
              <a:endParaRPr>
                <a:solidFill>
                  <a:prstClr val="black"/>
                </a:solidFill>
              </a:endParaRPr>
            </a:p>
          </p:txBody>
        </p:sp>
        <p:sp>
          <p:nvSpPr>
            <p:cNvPr id="59" name="object 59"/>
            <p:cNvSpPr/>
            <p:nvPr/>
          </p:nvSpPr>
          <p:spPr>
            <a:xfrm>
              <a:off x="710183" y="4245864"/>
              <a:ext cx="125095" cy="565785"/>
            </a:xfrm>
            <a:custGeom>
              <a:avLst/>
              <a:gdLst/>
              <a:ahLst/>
              <a:cxnLst/>
              <a:rect l="l" t="t" r="r" b="b"/>
              <a:pathLst>
                <a:path w="125094" h="565785">
                  <a:moveTo>
                    <a:pt x="124968" y="0"/>
                  </a:moveTo>
                  <a:lnTo>
                    <a:pt x="0" y="0"/>
                  </a:lnTo>
                  <a:lnTo>
                    <a:pt x="0" y="565404"/>
                  </a:lnTo>
                  <a:lnTo>
                    <a:pt x="124968" y="565404"/>
                  </a:lnTo>
                  <a:lnTo>
                    <a:pt x="124968" y="0"/>
                  </a:lnTo>
                  <a:close/>
                </a:path>
              </a:pathLst>
            </a:custGeom>
            <a:solidFill>
              <a:srgbClr val="92C400"/>
            </a:solidFill>
          </p:spPr>
          <p:txBody>
            <a:bodyPr wrap="square" lIns="0" tIns="0" rIns="0" bIns="0" rtlCol="0"/>
            <a:lstStyle/>
            <a:p>
              <a:endParaRPr>
                <a:solidFill>
                  <a:prstClr val="black"/>
                </a:solidFill>
              </a:endParaRPr>
            </a:p>
          </p:txBody>
        </p:sp>
        <p:sp>
          <p:nvSpPr>
            <p:cNvPr id="60" name="object 60"/>
            <p:cNvSpPr/>
            <p:nvPr/>
          </p:nvSpPr>
          <p:spPr>
            <a:xfrm>
              <a:off x="934211" y="3810000"/>
              <a:ext cx="125095" cy="417830"/>
            </a:xfrm>
            <a:custGeom>
              <a:avLst/>
              <a:gdLst/>
              <a:ahLst/>
              <a:cxnLst/>
              <a:rect l="l" t="t" r="r" b="b"/>
              <a:pathLst>
                <a:path w="125094" h="417829">
                  <a:moveTo>
                    <a:pt x="124968" y="0"/>
                  </a:moveTo>
                  <a:lnTo>
                    <a:pt x="0" y="0"/>
                  </a:lnTo>
                  <a:lnTo>
                    <a:pt x="0" y="417575"/>
                  </a:lnTo>
                  <a:lnTo>
                    <a:pt x="124968" y="417575"/>
                  </a:lnTo>
                  <a:lnTo>
                    <a:pt x="124968" y="0"/>
                  </a:lnTo>
                  <a:close/>
                </a:path>
              </a:pathLst>
            </a:custGeom>
            <a:solidFill>
              <a:srgbClr val="808080"/>
            </a:solidFill>
          </p:spPr>
          <p:txBody>
            <a:bodyPr wrap="square" lIns="0" tIns="0" rIns="0" bIns="0" rtlCol="0"/>
            <a:lstStyle/>
            <a:p>
              <a:endParaRPr>
                <a:solidFill>
                  <a:prstClr val="black"/>
                </a:solidFill>
              </a:endParaRPr>
            </a:p>
          </p:txBody>
        </p:sp>
        <p:sp>
          <p:nvSpPr>
            <p:cNvPr id="61" name="object 61"/>
            <p:cNvSpPr/>
            <p:nvPr/>
          </p:nvSpPr>
          <p:spPr>
            <a:xfrm>
              <a:off x="934211" y="3785616"/>
              <a:ext cx="125095" cy="24765"/>
            </a:xfrm>
            <a:custGeom>
              <a:avLst/>
              <a:gdLst/>
              <a:ahLst/>
              <a:cxnLst/>
              <a:rect l="l" t="t" r="r" b="b"/>
              <a:pathLst>
                <a:path w="125094" h="24764">
                  <a:moveTo>
                    <a:pt x="124968" y="0"/>
                  </a:moveTo>
                  <a:lnTo>
                    <a:pt x="0" y="0"/>
                  </a:lnTo>
                  <a:lnTo>
                    <a:pt x="0" y="24383"/>
                  </a:lnTo>
                  <a:lnTo>
                    <a:pt x="124968" y="24383"/>
                  </a:lnTo>
                  <a:lnTo>
                    <a:pt x="124968" y="0"/>
                  </a:lnTo>
                  <a:close/>
                </a:path>
              </a:pathLst>
            </a:custGeom>
            <a:solidFill>
              <a:srgbClr val="A30000"/>
            </a:solidFill>
          </p:spPr>
          <p:txBody>
            <a:bodyPr wrap="square" lIns="0" tIns="0" rIns="0" bIns="0" rtlCol="0"/>
            <a:lstStyle/>
            <a:p>
              <a:endParaRPr>
                <a:solidFill>
                  <a:prstClr val="black"/>
                </a:solidFill>
              </a:endParaRPr>
            </a:p>
          </p:txBody>
        </p:sp>
        <p:sp>
          <p:nvSpPr>
            <p:cNvPr id="62" name="object 62"/>
            <p:cNvSpPr/>
            <p:nvPr/>
          </p:nvSpPr>
          <p:spPr>
            <a:xfrm>
              <a:off x="934211" y="3550920"/>
              <a:ext cx="125095" cy="234950"/>
            </a:xfrm>
            <a:custGeom>
              <a:avLst/>
              <a:gdLst/>
              <a:ahLst/>
              <a:cxnLst/>
              <a:rect l="l" t="t" r="r" b="b"/>
              <a:pathLst>
                <a:path w="125094" h="234950">
                  <a:moveTo>
                    <a:pt x="124968" y="0"/>
                  </a:moveTo>
                  <a:lnTo>
                    <a:pt x="0" y="0"/>
                  </a:lnTo>
                  <a:lnTo>
                    <a:pt x="0" y="234695"/>
                  </a:lnTo>
                  <a:lnTo>
                    <a:pt x="124968" y="234695"/>
                  </a:lnTo>
                  <a:lnTo>
                    <a:pt x="124968" y="0"/>
                  </a:lnTo>
                  <a:close/>
                </a:path>
              </a:pathLst>
            </a:custGeom>
            <a:solidFill>
              <a:srgbClr val="001F5F"/>
            </a:solidFill>
          </p:spPr>
          <p:txBody>
            <a:bodyPr wrap="square" lIns="0" tIns="0" rIns="0" bIns="0" rtlCol="0"/>
            <a:lstStyle/>
            <a:p>
              <a:endParaRPr>
                <a:solidFill>
                  <a:prstClr val="black"/>
                </a:solidFill>
              </a:endParaRPr>
            </a:p>
          </p:txBody>
        </p:sp>
        <p:sp>
          <p:nvSpPr>
            <p:cNvPr id="63" name="object 63"/>
            <p:cNvSpPr/>
            <p:nvPr/>
          </p:nvSpPr>
          <p:spPr>
            <a:xfrm>
              <a:off x="934211" y="4227576"/>
              <a:ext cx="125095" cy="617220"/>
            </a:xfrm>
            <a:custGeom>
              <a:avLst/>
              <a:gdLst/>
              <a:ahLst/>
              <a:cxnLst/>
              <a:rect l="l" t="t" r="r" b="b"/>
              <a:pathLst>
                <a:path w="125094" h="617220">
                  <a:moveTo>
                    <a:pt x="124968" y="0"/>
                  </a:moveTo>
                  <a:lnTo>
                    <a:pt x="0" y="0"/>
                  </a:lnTo>
                  <a:lnTo>
                    <a:pt x="0" y="617219"/>
                  </a:lnTo>
                  <a:lnTo>
                    <a:pt x="124968" y="617219"/>
                  </a:lnTo>
                  <a:lnTo>
                    <a:pt x="124968" y="0"/>
                  </a:lnTo>
                  <a:close/>
                </a:path>
              </a:pathLst>
            </a:custGeom>
            <a:solidFill>
              <a:srgbClr val="92C400"/>
            </a:solidFill>
          </p:spPr>
          <p:txBody>
            <a:bodyPr wrap="square" lIns="0" tIns="0" rIns="0" bIns="0" rtlCol="0"/>
            <a:lstStyle/>
            <a:p>
              <a:endParaRPr>
                <a:solidFill>
                  <a:prstClr val="black"/>
                </a:solidFill>
              </a:endParaRPr>
            </a:p>
          </p:txBody>
        </p:sp>
        <p:sp>
          <p:nvSpPr>
            <p:cNvPr id="64" name="object 64"/>
            <p:cNvSpPr/>
            <p:nvPr/>
          </p:nvSpPr>
          <p:spPr>
            <a:xfrm>
              <a:off x="1159763" y="3857244"/>
              <a:ext cx="123825" cy="370840"/>
            </a:xfrm>
            <a:custGeom>
              <a:avLst/>
              <a:gdLst/>
              <a:ahLst/>
              <a:cxnLst/>
              <a:rect l="l" t="t" r="r" b="b"/>
              <a:pathLst>
                <a:path w="123825" h="370839">
                  <a:moveTo>
                    <a:pt x="123444" y="0"/>
                  </a:moveTo>
                  <a:lnTo>
                    <a:pt x="0" y="0"/>
                  </a:lnTo>
                  <a:lnTo>
                    <a:pt x="0" y="370331"/>
                  </a:lnTo>
                  <a:lnTo>
                    <a:pt x="123444" y="370331"/>
                  </a:lnTo>
                  <a:lnTo>
                    <a:pt x="123444" y="0"/>
                  </a:lnTo>
                  <a:close/>
                </a:path>
              </a:pathLst>
            </a:custGeom>
            <a:solidFill>
              <a:srgbClr val="808080"/>
            </a:solidFill>
          </p:spPr>
          <p:txBody>
            <a:bodyPr wrap="square" lIns="0" tIns="0" rIns="0" bIns="0" rtlCol="0"/>
            <a:lstStyle/>
            <a:p>
              <a:endParaRPr>
                <a:solidFill>
                  <a:prstClr val="black"/>
                </a:solidFill>
              </a:endParaRPr>
            </a:p>
          </p:txBody>
        </p:sp>
        <p:sp>
          <p:nvSpPr>
            <p:cNvPr id="65" name="object 65"/>
            <p:cNvSpPr/>
            <p:nvPr/>
          </p:nvSpPr>
          <p:spPr>
            <a:xfrm>
              <a:off x="1159763" y="3790188"/>
              <a:ext cx="123825" cy="67310"/>
            </a:xfrm>
            <a:custGeom>
              <a:avLst/>
              <a:gdLst/>
              <a:ahLst/>
              <a:cxnLst/>
              <a:rect l="l" t="t" r="r" b="b"/>
              <a:pathLst>
                <a:path w="123825" h="67310">
                  <a:moveTo>
                    <a:pt x="123443" y="0"/>
                  </a:moveTo>
                  <a:lnTo>
                    <a:pt x="0" y="0"/>
                  </a:lnTo>
                  <a:lnTo>
                    <a:pt x="0" y="67056"/>
                  </a:lnTo>
                  <a:lnTo>
                    <a:pt x="123443" y="67056"/>
                  </a:lnTo>
                  <a:lnTo>
                    <a:pt x="123443" y="0"/>
                  </a:lnTo>
                  <a:close/>
                </a:path>
              </a:pathLst>
            </a:custGeom>
            <a:solidFill>
              <a:srgbClr val="A30000"/>
            </a:solidFill>
          </p:spPr>
          <p:txBody>
            <a:bodyPr wrap="square" lIns="0" tIns="0" rIns="0" bIns="0" rtlCol="0"/>
            <a:lstStyle/>
            <a:p>
              <a:endParaRPr>
                <a:solidFill>
                  <a:prstClr val="black"/>
                </a:solidFill>
              </a:endParaRPr>
            </a:p>
          </p:txBody>
        </p:sp>
        <p:sp>
          <p:nvSpPr>
            <p:cNvPr id="66" name="object 66"/>
            <p:cNvSpPr/>
            <p:nvPr/>
          </p:nvSpPr>
          <p:spPr>
            <a:xfrm>
              <a:off x="1159763" y="3557016"/>
              <a:ext cx="123825" cy="233679"/>
            </a:xfrm>
            <a:custGeom>
              <a:avLst/>
              <a:gdLst/>
              <a:ahLst/>
              <a:cxnLst/>
              <a:rect l="l" t="t" r="r" b="b"/>
              <a:pathLst>
                <a:path w="123825" h="233679">
                  <a:moveTo>
                    <a:pt x="123443" y="0"/>
                  </a:moveTo>
                  <a:lnTo>
                    <a:pt x="0" y="0"/>
                  </a:lnTo>
                  <a:lnTo>
                    <a:pt x="0" y="233172"/>
                  </a:lnTo>
                  <a:lnTo>
                    <a:pt x="123443" y="233172"/>
                  </a:lnTo>
                  <a:lnTo>
                    <a:pt x="123443" y="0"/>
                  </a:lnTo>
                  <a:close/>
                </a:path>
              </a:pathLst>
            </a:custGeom>
            <a:solidFill>
              <a:srgbClr val="001F5F"/>
            </a:solidFill>
          </p:spPr>
          <p:txBody>
            <a:bodyPr wrap="square" lIns="0" tIns="0" rIns="0" bIns="0" rtlCol="0"/>
            <a:lstStyle/>
            <a:p>
              <a:endParaRPr>
                <a:solidFill>
                  <a:prstClr val="black"/>
                </a:solidFill>
              </a:endParaRPr>
            </a:p>
          </p:txBody>
        </p:sp>
        <p:sp>
          <p:nvSpPr>
            <p:cNvPr id="67" name="object 67"/>
            <p:cNvSpPr/>
            <p:nvPr/>
          </p:nvSpPr>
          <p:spPr>
            <a:xfrm>
              <a:off x="1159763" y="4227576"/>
              <a:ext cx="123825" cy="668020"/>
            </a:xfrm>
            <a:custGeom>
              <a:avLst/>
              <a:gdLst/>
              <a:ahLst/>
              <a:cxnLst/>
              <a:rect l="l" t="t" r="r" b="b"/>
              <a:pathLst>
                <a:path w="123825" h="668020">
                  <a:moveTo>
                    <a:pt x="123444" y="0"/>
                  </a:moveTo>
                  <a:lnTo>
                    <a:pt x="0" y="0"/>
                  </a:lnTo>
                  <a:lnTo>
                    <a:pt x="0" y="667512"/>
                  </a:lnTo>
                  <a:lnTo>
                    <a:pt x="123444" y="667512"/>
                  </a:lnTo>
                  <a:lnTo>
                    <a:pt x="123444" y="0"/>
                  </a:lnTo>
                  <a:close/>
                </a:path>
              </a:pathLst>
            </a:custGeom>
            <a:solidFill>
              <a:srgbClr val="92C400"/>
            </a:solidFill>
          </p:spPr>
          <p:txBody>
            <a:bodyPr wrap="square" lIns="0" tIns="0" rIns="0" bIns="0" rtlCol="0"/>
            <a:lstStyle/>
            <a:p>
              <a:endParaRPr>
                <a:solidFill>
                  <a:prstClr val="black"/>
                </a:solidFill>
              </a:endParaRPr>
            </a:p>
          </p:txBody>
        </p:sp>
        <p:sp>
          <p:nvSpPr>
            <p:cNvPr id="68" name="object 68"/>
            <p:cNvSpPr/>
            <p:nvPr/>
          </p:nvSpPr>
          <p:spPr>
            <a:xfrm>
              <a:off x="1383791" y="3820668"/>
              <a:ext cx="125095" cy="407034"/>
            </a:xfrm>
            <a:custGeom>
              <a:avLst/>
              <a:gdLst/>
              <a:ahLst/>
              <a:cxnLst/>
              <a:rect l="l" t="t" r="r" b="b"/>
              <a:pathLst>
                <a:path w="125094" h="407035">
                  <a:moveTo>
                    <a:pt x="124968" y="0"/>
                  </a:moveTo>
                  <a:lnTo>
                    <a:pt x="0" y="0"/>
                  </a:lnTo>
                  <a:lnTo>
                    <a:pt x="0" y="406907"/>
                  </a:lnTo>
                  <a:lnTo>
                    <a:pt x="124968" y="406907"/>
                  </a:lnTo>
                  <a:lnTo>
                    <a:pt x="124968" y="0"/>
                  </a:lnTo>
                  <a:close/>
                </a:path>
              </a:pathLst>
            </a:custGeom>
            <a:solidFill>
              <a:srgbClr val="808080"/>
            </a:solidFill>
          </p:spPr>
          <p:txBody>
            <a:bodyPr wrap="square" lIns="0" tIns="0" rIns="0" bIns="0" rtlCol="0"/>
            <a:lstStyle/>
            <a:p>
              <a:endParaRPr>
                <a:solidFill>
                  <a:prstClr val="black"/>
                </a:solidFill>
              </a:endParaRPr>
            </a:p>
          </p:txBody>
        </p:sp>
        <p:sp>
          <p:nvSpPr>
            <p:cNvPr id="69" name="object 69"/>
            <p:cNvSpPr/>
            <p:nvPr/>
          </p:nvSpPr>
          <p:spPr>
            <a:xfrm>
              <a:off x="1383791" y="3595116"/>
              <a:ext cx="125095" cy="226060"/>
            </a:xfrm>
            <a:custGeom>
              <a:avLst/>
              <a:gdLst/>
              <a:ahLst/>
              <a:cxnLst/>
              <a:rect l="l" t="t" r="r" b="b"/>
              <a:pathLst>
                <a:path w="125094" h="226060">
                  <a:moveTo>
                    <a:pt x="124968" y="0"/>
                  </a:moveTo>
                  <a:lnTo>
                    <a:pt x="0" y="0"/>
                  </a:lnTo>
                  <a:lnTo>
                    <a:pt x="0" y="225552"/>
                  </a:lnTo>
                  <a:lnTo>
                    <a:pt x="124968" y="225552"/>
                  </a:lnTo>
                  <a:lnTo>
                    <a:pt x="124968" y="0"/>
                  </a:lnTo>
                  <a:close/>
                </a:path>
              </a:pathLst>
            </a:custGeom>
            <a:solidFill>
              <a:srgbClr val="001F5F"/>
            </a:solidFill>
          </p:spPr>
          <p:txBody>
            <a:bodyPr wrap="square" lIns="0" tIns="0" rIns="0" bIns="0" rtlCol="0"/>
            <a:lstStyle/>
            <a:p>
              <a:endParaRPr>
                <a:solidFill>
                  <a:prstClr val="black"/>
                </a:solidFill>
              </a:endParaRPr>
            </a:p>
          </p:txBody>
        </p:sp>
        <p:sp>
          <p:nvSpPr>
            <p:cNvPr id="70" name="object 70"/>
            <p:cNvSpPr/>
            <p:nvPr/>
          </p:nvSpPr>
          <p:spPr>
            <a:xfrm>
              <a:off x="1383791" y="4227576"/>
              <a:ext cx="125095" cy="17145"/>
            </a:xfrm>
            <a:custGeom>
              <a:avLst/>
              <a:gdLst/>
              <a:ahLst/>
              <a:cxnLst/>
              <a:rect l="l" t="t" r="r" b="b"/>
              <a:pathLst>
                <a:path w="125094" h="17145">
                  <a:moveTo>
                    <a:pt x="124968" y="0"/>
                  </a:moveTo>
                  <a:lnTo>
                    <a:pt x="0" y="0"/>
                  </a:lnTo>
                  <a:lnTo>
                    <a:pt x="0" y="16763"/>
                  </a:lnTo>
                  <a:lnTo>
                    <a:pt x="124968" y="16763"/>
                  </a:lnTo>
                  <a:lnTo>
                    <a:pt x="124968" y="0"/>
                  </a:lnTo>
                  <a:close/>
                </a:path>
              </a:pathLst>
            </a:custGeom>
            <a:solidFill>
              <a:srgbClr val="A30000"/>
            </a:solidFill>
          </p:spPr>
          <p:txBody>
            <a:bodyPr wrap="square" lIns="0" tIns="0" rIns="0" bIns="0" rtlCol="0"/>
            <a:lstStyle/>
            <a:p>
              <a:endParaRPr>
                <a:solidFill>
                  <a:prstClr val="black"/>
                </a:solidFill>
              </a:endParaRPr>
            </a:p>
          </p:txBody>
        </p:sp>
        <p:sp>
          <p:nvSpPr>
            <p:cNvPr id="71" name="object 71"/>
            <p:cNvSpPr/>
            <p:nvPr/>
          </p:nvSpPr>
          <p:spPr>
            <a:xfrm>
              <a:off x="1383791" y="4244339"/>
              <a:ext cx="125095" cy="843280"/>
            </a:xfrm>
            <a:custGeom>
              <a:avLst/>
              <a:gdLst/>
              <a:ahLst/>
              <a:cxnLst/>
              <a:rect l="l" t="t" r="r" b="b"/>
              <a:pathLst>
                <a:path w="125094" h="843279">
                  <a:moveTo>
                    <a:pt x="124968" y="0"/>
                  </a:moveTo>
                  <a:lnTo>
                    <a:pt x="0" y="0"/>
                  </a:lnTo>
                  <a:lnTo>
                    <a:pt x="0" y="842772"/>
                  </a:lnTo>
                  <a:lnTo>
                    <a:pt x="124968" y="842772"/>
                  </a:lnTo>
                  <a:lnTo>
                    <a:pt x="124968" y="0"/>
                  </a:lnTo>
                  <a:close/>
                </a:path>
              </a:pathLst>
            </a:custGeom>
            <a:solidFill>
              <a:srgbClr val="92C400"/>
            </a:solidFill>
          </p:spPr>
          <p:txBody>
            <a:bodyPr wrap="square" lIns="0" tIns="0" rIns="0" bIns="0" rtlCol="0"/>
            <a:lstStyle/>
            <a:p>
              <a:endParaRPr>
                <a:solidFill>
                  <a:prstClr val="black"/>
                </a:solidFill>
              </a:endParaRPr>
            </a:p>
          </p:txBody>
        </p:sp>
        <p:sp>
          <p:nvSpPr>
            <p:cNvPr id="72" name="object 72"/>
            <p:cNvSpPr/>
            <p:nvPr/>
          </p:nvSpPr>
          <p:spPr>
            <a:xfrm>
              <a:off x="1607819" y="3883152"/>
              <a:ext cx="125095" cy="344805"/>
            </a:xfrm>
            <a:custGeom>
              <a:avLst/>
              <a:gdLst/>
              <a:ahLst/>
              <a:cxnLst/>
              <a:rect l="l" t="t" r="r" b="b"/>
              <a:pathLst>
                <a:path w="125094" h="344804">
                  <a:moveTo>
                    <a:pt x="124968" y="0"/>
                  </a:moveTo>
                  <a:lnTo>
                    <a:pt x="0" y="0"/>
                  </a:lnTo>
                  <a:lnTo>
                    <a:pt x="0" y="344424"/>
                  </a:lnTo>
                  <a:lnTo>
                    <a:pt x="124968" y="344424"/>
                  </a:lnTo>
                  <a:lnTo>
                    <a:pt x="124968" y="0"/>
                  </a:lnTo>
                  <a:close/>
                </a:path>
              </a:pathLst>
            </a:custGeom>
            <a:solidFill>
              <a:srgbClr val="808080"/>
            </a:solidFill>
          </p:spPr>
          <p:txBody>
            <a:bodyPr wrap="square" lIns="0" tIns="0" rIns="0" bIns="0" rtlCol="0"/>
            <a:lstStyle/>
            <a:p>
              <a:endParaRPr>
                <a:solidFill>
                  <a:prstClr val="black"/>
                </a:solidFill>
              </a:endParaRPr>
            </a:p>
          </p:txBody>
        </p:sp>
        <p:sp>
          <p:nvSpPr>
            <p:cNvPr id="73" name="object 73"/>
            <p:cNvSpPr/>
            <p:nvPr/>
          </p:nvSpPr>
          <p:spPr>
            <a:xfrm>
              <a:off x="1607819" y="3659124"/>
              <a:ext cx="125095" cy="224154"/>
            </a:xfrm>
            <a:custGeom>
              <a:avLst/>
              <a:gdLst/>
              <a:ahLst/>
              <a:cxnLst/>
              <a:rect l="l" t="t" r="r" b="b"/>
              <a:pathLst>
                <a:path w="125094" h="224154">
                  <a:moveTo>
                    <a:pt x="124968" y="0"/>
                  </a:moveTo>
                  <a:lnTo>
                    <a:pt x="0" y="0"/>
                  </a:lnTo>
                  <a:lnTo>
                    <a:pt x="0" y="224027"/>
                  </a:lnTo>
                  <a:lnTo>
                    <a:pt x="124968" y="224027"/>
                  </a:lnTo>
                  <a:lnTo>
                    <a:pt x="124968" y="0"/>
                  </a:lnTo>
                  <a:close/>
                </a:path>
              </a:pathLst>
            </a:custGeom>
            <a:solidFill>
              <a:srgbClr val="001F5F"/>
            </a:solidFill>
          </p:spPr>
          <p:txBody>
            <a:bodyPr wrap="square" lIns="0" tIns="0" rIns="0" bIns="0" rtlCol="0"/>
            <a:lstStyle/>
            <a:p>
              <a:endParaRPr>
                <a:solidFill>
                  <a:prstClr val="black"/>
                </a:solidFill>
              </a:endParaRPr>
            </a:p>
          </p:txBody>
        </p:sp>
        <p:sp>
          <p:nvSpPr>
            <p:cNvPr id="74" name="object 74"/>
            <p:cNvSpPr/>
            <p:nvPr/>
          </p:nvSpPr>
          <p:spPr>
            <a:xfrm>
              <a:off x="1607819" y="4227576"/>
              <a:ext cx="125095" cy="6350"/>
            </a:xfrm>
            <a:custGeom>
              <a:avLst/>
              <a:gdLst/>
              <a:ahLst/>
              <a:cxnLst/>
              <a:rect l="l" t="t" r="r" b="b"/>
              <a:pathLst>
                <a:path w="125094" h="6350">
                  <a:moveTo>
                    <a:pt x="124968" y="0"/>
                  </a:moveTo>
                  <a:lnTo>
                    <a:pt x="0" y="0"/>
                  </a:lnTo>
                  <a:lnTo>
                    <a:pt x="0" y="6096"/>
                  </a:lnTo>
                  <a:lnTo>
                    <a:pt x="124968" y="6096"/>
                  </a:lnTo>
                  <a:lnTo>
                    <a:pt x="124968" y="0"/>
                  </a:lnTo>
                  <a:close/>
                </a:path>
              </a:pathLst>
            </a:custGeom>
            <a:solidFill>
              <a:srgbClr val="A30000"/>
            </a:solidFill>
          </p:spPr>
          <p:txBody>
            <a:bodyPr wrap="square" lIns="0" tIns="0" rIns="0" bIns="0" rtlCol="0"/>
            <a:lstStyle/>
            <a:p>
              <a:endParaRPr>
                <a:solidFill>
                  <a:prstClr val="black"/>
                </a:solidFill>
              </a:endParaRPr>
            </a:p>
          </p:txBody>
        </p:sp>
        <p:sp>
          <p:nvSpPr>
            <p:cNvPr id="75" name="object 75"/>
            <p:cNvSpPr/>
            <p:nvPr/>
          </p:nvSpPr>
          <p:spPr>
            <a:xfrm>
              <a:off x="1607819" y="4233672"/>
              <a:ext cx="125095" cy="807720"/>
            </a:xfrm>
            <a:custGeom>
              <a:avLst/>
              <a:gdLst/>
              <a:ahLst/>
              <a:cxnLst/>
              <a:rect l="l" t="t" r="r" b="b"/>
              <a:pathLst>
                <a:path w="125094" h="807720">
                  <a:moveTo>
                    <a:pt x="124968" y="0"/>
                  </a:moveTo>
                  <a:lnTo>
                    <a:pt x="0" y="0"/>
                  </a:lnTo>
                  <a:lnTo>
                    <a:pt x="0" y="807719"/>
                  </a:lnTo>
                  <a:lnTo>
                    <a:pt x="124968" y="807719"/>
                  </a:lnTo>
                  <a:lnTo>
                    <a:pt x="124968" y="0"/>
                  </a:lnTo>
                  <a:close/>
                </a:path>
              </a:pathLst>
            </a:custGeom>
            <a:solidFill>
              <a:srgbClr val="92C400"/>
            </a:solidFill>
          </p:spPr>
          <p:txBody>
            <a:bodyPr wrap="square" lIns="0" tIns="0" rIns="0" bIns="0" rtlCol="0"/>
            <a:lstStyle/>
            <a:p>
              <a:endParaRPr>
                <a:solidFill>
                  <a:prstClr val="black"/>
                </a:solidFill>
              </a:endParaRPr>
            </a:p>
          </p:txBody>
        </p:sp>
        <p:sp>
          <p:nvSpPr>
            <p:cNvPr id="76" name="object 76"/>
            <p:cNvSpPr/>
            <p:nvPr/>
          </p:nvSpPr>
          <p:spPr>
            <a:xfrm>
              <a:off x="1831848" y="3986784"/>
              <a:ext cx="125095" cy="241300"/>
            </a:xfrm>
            <a:custGeom>
              <a:avLst/>
              <a:gdLst/>
              <a:ahLst/>
              <a:cxnLst/>
              <a:rect l="l" t="t" r="r" b="b"/>
              <a:pathLst>
                <a:path w="125094" h="241300">
                  <a:moveTo>
                    <a:pt x="124968" y="0"/>
                  </a:moveTo>
                  <a:lnTo>
                    <a:pt x="0" y="0"/>
                  </a:lnTo>
                  <a:lnTo>
                    <a:pt x="0" y="240792"/>
                  </a:lnTo>
                  <a:lnTo>
                    <a:pt x="124968" y="240792"/>
                  </a:lnTo>
                  <a:lnTo>
                    <a:pt x="124968" y="0"/>
                  </a:lnTo>
                  <a:close/>
                </a:path>
              </a:pathLst>
            </a:custGeom>
            <a:solidFill>
              <a:srgbClr val="808080"/>
            </a:solidFill>
          </p:spPr>
          <p:txBody>
            <a:bodyPr wrap="square" lIns="0" tIns="0" rIns="0" bIns="0" rtlCol="0"/>
            <a:lstStyle/>
            <a:p>
              <a:endParaRPr>
                <a:solidFill>
                  <a:prstClr val="black"/>
                </a:solidFill>
              </a:endParaRPr>
            </a:p>
          </p:txBody>
        </p:sp>
        <p:sp>
          <p:nvSpPr>
            <p:cNvPr id="77" name="object 77"/>
            <p:cNvSpPr/>
            <p:nvPr/>
          </p:nvSpPr>
          <p:spPr>
            <a:xfrm>
              <a:off x="1831848" y="3771900"/>
              <a:ext cx="125095" cy="215265"/>
            </a:xfrm>
            <a:custGeom>
              <a:avLst/>
              <a:gdLst/>
              <a:ahLst/>
              <a:cxnLst/>
              <a:rect l="l" t="t" r="r" b="b"/>
              <a:pathLst>
                <a:path w="125094" h="215264">
                  <a:moveTo>
                    <a:pt x="124968" y="0"/>
                  </a:moveTo>
                  <a:lnTo>
                    <a:pt x="0" y="0"/>
                  </a:lnTo>
                  <a:lnTo>
                    <a:pt x="0" y="214883"/>
                  </a:lnTo>
                  <a:lnTo>
                    <a:pt x="124968" y="214883"/>
                  </a:lnTo>
                  <a:lnTo>
                    <a:pt x="124968" y="0"/>
                  </a:lnTo>
                  <a:close/>
                </a:path>
              </a:pathLst>
            </a:custGeom>
            <a:solidFill>
              <a:srgbClr val="001F5F"/>
            </a:solidFill>
          </p:spPr>
          <p:txBody>
            <a:bodyPr wrap="square" lIns="0" tIns="0" rIns="0" bIns="0" rtlCol="0"/>
            <a:lstStyle/>
            <a:p>
              <a:endParaRPr>
                <a:solidFill>
                  <a:prstClr val="black"/>
                </a:solidFill>
              </a:endParaRPr>
            </a:p>
          </p:txBody>
        </p:sp>
        <p:sp>
          <p:nvSpPr>
            <p:cNvPr id="78" name="object 78"/>
            <p:cNvSpPr/>
            <p:nvPr/>
          </p:nvSpPr>
          <p:spPr>
            <a:xfrm>
              <a:off x="1831848" y="4227576"/>
              <a:ext cx="125095" cy="43180"/>
            </a:xfrm>
            <a:custGeom>
              <a:avLst/>
              <a:gdLst/>
              <a:ahLst/>
              <a:cxnLst/>
              <a:rect l="l" t="t" r="r" b="b"/>
              <a:pathLst>
                <a:path w="125094" h="43179">
                  <a:moveTo>
                    <a:pt x="124968" y="0"/>
                  </a:moveTo>
                  <a:lnTo>
                    <a:pt x="0" y="0"/>
                  </a:lnTo>
                  <a:lnTo>
                    <a:pt x="0" y="42672"/>
                  </a:lnTo>
                  <a:lnTo>
                    <a:pt x="124968" y="42672"/>
                  </a:lnTo>
                  <a:lnTo>
                    <a:pt x="124968" y="0"/>
                  </a:lnTo>
                  <a:close/>
                </a:path>
              </a:pathLst>
            </a:custGeom>
            <a:solidFill>
              <a:srgbClr val="A30000"/>
            </a:solidFill>
          </p:spPr>
          <p:txBody>
            <a:bodyPr wrap="square" lIns="0" tIns="0" rIns="0" bIns="0" rtlCol="0"/>
            <a:lstStyle/>
            <a:p>
              <a:endParaRPr>
                <a:solidFill>
                  <a:prstClr val="black"/>
                </a:solidFill>
              </a:endParaRPr>
            </a:p>
          </p:txBody>
        </p:sp>
        <p:sp>
          <p:nvSpPr>
            <p:cNvPr id="79" name="object 79"/>
            <p:cNvSpPr/>
            <p:nvPr/>
          </p:nvSpPr>
          <p:spPr>
            <a:xfrm>
              <a:off x="1831848" y="4270248"/>
              <a:ext cx="125095" cy="619125"/>
            </a:xfrm>
            <a:custGeom>
              <a:avLst/>
              <a:gdLst/>
              <a:ahLst/>
              <a:cxnLst/>
              <a:rect l="l" t="t" r="r" b="b"/>
              <a:pathLst>
                <a:path w="125094" h="619125">
                  <a:moveTo>
                    <a:pt x="124968" y="0"/>
                  </a:moveTo>
                  <a:lnTo>
                    <a:pt x="0" y="0"/>
                  </a:lnTo>
                  <a:lnTo>
                    <a:pt x="0" y="618744"/>
                  </a:lnTo>
                  <a:lnTo>
                    <a:pt x="124968" y="618744"/>
                  </a:lnTo>
                  <a:lnTo>
                    <a:pt x="124968" y="0"/>
                  </a:lnTo>
                  <a:close/>
                </a:path>
              </a:pathLst>
            </a:custGeom>
            <a:solidFill>
              <a:srgbClr val="92C400"/>
            </a:solidFill>
          </p:spPr>
          <p:txBody>
            <a:bodyPr wrap="square" lIns="0" tIns="0" rIns="0" bIns="0" rtlCol="0"/>
            <a:lstStyle/>
            <a:p>
              <a:endParaRPr>
                <a:solidFill>
                  <a:prstClr val="black"/>
                </a:solidFill>
              </a:endParaRPr>
            </a:p>
          </p:txBody>
        </p:sp>
        <p:sp>
          <p:nvSpPr>
            <p:cNvPr id="80" name="object 80"/>
            <p:cNvSpPr/>
            <p:nvPr/>
          </p:nvSpPr>
          <p:spPr>
            <a:xfrm>
              <a:off x="2057399" y="4064508"/>
              <a:ext cx="123825" cy="163195"/>
            </a:xfrm>
            <a:custGeom>
              <a:avLst/>
              <a:gdLst/>
              <a:ahLst/>
              <a:cxnLst/>
              <a:rect l="l" t="t" r="r" b="b"/>
              <a:pathLst>
                <a:path w="123825" h="163195">
                  <a:moveTo>
                    <a:pt x="123443" y="0"/>
                  </a:moveTo>
                  <a:lnTo>
                    <a:pt x="0" y="0"/>
                  </a:lnTo>
                  <a:lnTo>
                    <a:pt x="0" y="163068"/>
                  </a:lnTo>
                  <a:lnTo>
                    <a:pt x="123443" y="163068"/>
                  </a:lnTo>
                  <a:lnTo>
                    <a:pt x="123443" y="0"/>
                  </a:lnTo>
                  <a:close/>
                </a:path>
              </a:pathLst>
            </a:custGeom>
            <a:solidFill>
              <a:srgbClr val="808080"/>
            </a:solidFill>
          </p:spPr>
          <p:txBody>
            <a:bodyPr wrap="square" lIns="0" tIns="0" rIns="0" bIns="0" rtlCol="0"/>
            <a:lstStyle/>
            <a:p>
              <a:endParaRPr>
                <a:solidFill>
                  <a:prstClr val="black"/>
                </a:solidFill>
              </a:endParaRPr>
            </a:p>
          </p:txBody>
        </p:sp>
        <p:sp>
          <p:nvSpPr>
            <p:cNvPr id="81" name="object 81"/>
            <p:cNvSpPr/>
            <p:nvPr/>
          </p:nvSpPr>
          <p:spPr>
            <a:xfrm>
              <a:off x="2057399" y="3851148"/>
              <a:ext cx="123825" cy="213360"/>
            </a:xfrm>
            <a:custGeom>
              <a:avLst/>
              <a:gdLst/>
              <a:ahLst/>
              <a:cxnLst/>
              <a:rect l="l" t="t" r="r" b="b"/>
              <a:pathLst>
                <a:path w="123825" h="213360">
                  <a:moveTo>
                    <a:pt x="123443" y="0"/>
                  </a:moveTo>
                  <a:lnTo>
                    <a:pt x="0" y="0"/>
                  </a:lnTo>
                  <a:lnTo>
                    <a:pt x="0" y="213359"/>
                  </a:lnTo>
                  <a:lnTo>
                    <a:pt x="123443" y="213359"/>
                  </a:lnTo>
                  <a:lnTo>
                    <a:pt x="123443" y="0"/>
                  </a:lnTo>
                  <a:close/>
                </a:path>
              </a:pathLst>
            </a:custGeom>
            <a:solidFill>
              <a:srgbClr val="001F5F"/>
            </a:solidFill>
          </p:spPr>
          <p:txBody>
            <a:bodyPr wrap="square" lIns="0" tIns="0" rIns="0" bIns="0" rtlCol="0"/>
            <a:lstStyle/>
            <a:p>
              <a:endParaRPr>
                <a:solidFill>
                  <a:prstClr val="black"/>
                </a:solidFill>
              </a:endParaRPr>
            </a:p>
          </p:txBody>
        </p:sp>
        <p:sp>
          <p:nvSpPr>
            <p:cNvPr id="82" name="object 82"/>
            <p:cNvSpPr/>
            <p:nvPr/>
          </p:nvSpPr>
          <p:spPr>
            <a:xfrm>
              <a:off x="2057399" y="4227576"/>
              <a:ext cx="123825" cy="13970"/>
            </a:xfrm>
            <a:custGeom>
              <a:avLst/>
              <a:gdLst/>
              <a:ahLst/>
              <a:cxnLst/>
              <a:rect l="l" t="t" r="r" b="b"/>
              <a:pathLst>
                <a:path w="123825" h="13970">
                  <a:moveTo>
                    <a:pt x="123443" y="0"/>
                  </a:moveTo>
                  <a:lnTo>
                    <a:pt x="0" y="0"/>
                  </a:lnTo>
                  <a:lnTo>
                    <a:pt x="0" y="13716"/>
                  </a:lnTo>
                  <a:lnTo>
                    <a:pt x="123443" y="13716"/>
                  </a:lnTo>
                  <a:lnTo>
                    <a:pt x="123443" y="0"/>
                  </a:lnTo>
                  <a:close/>
                </a:path>
              </a:pathLst>
            </a:custGeom>
            <a:solidFill>
              <a:srgbClr val="A30000"/>
            </a:solidFill>
          </p:spPr>
          <p:txBody>
            <a:bodyPr wrap="square" lIns="0" tIns="0" rIns="0" bIns="0" rtlCol="0"/>
            <a:lstStyle/>
            <a:p>
              <a:endParaRPr>
                <a:solidFill>
                  <a:prstClr val="black"/>
                </a:solidFill>
              </a:endParaRPr>
            </a:p>
          </p:txBody>
        </p:sp>
        <p:sp>
          <p:nvSpPr>
            <p:cNvPr id="83" name="object 83"/>
            <p:cNvSpPr/>
            <p:nvPr/>
          </p:nvSpPr>
          <p:spPr>
            <a:xfrm>
              <a:off x="2057399" y="4241292"/>
              <a:ext cx="123825" cy="637540"/>
            </a:xfrm>
            <a:custGeom>
              <a:avLst/>
              <a:gdLst/>
              <a:ahLst/>
              <a:cxnLst/>
              <a:rect l="l" t="t" r="r" b="b"/>
              <a:pathLst>
                <a:path w="123825" h="637539">
                  <a:moveTo>
                    <a:pt x="123443" y="0"/>
                  </a:moveTo>
                  <a:lnTo>
                    <a:pt x="0" y="0"/>
                  </a:lnTo>
                  <a:lnTo>
                    <a:pt x="0" y="637031"/>
                  </a:lnTo>
                  <a:lnTo>
                    <a:pt x="123443" y="637031"/>
                  </a:lnTo>
                  <a:lnTo>
                    <a:pt x="123443" y="0"/>
                  </a:lnTo>
                  <a:close/>
                </a:path>
              </a:pathLst>
            </a:custGeom>
            <a:solidFill>
              <a:srgbClr val="92C400"/>
            </a:solidFill>
          </p:spPr>
          <p:txBody>
            <a:bodyPr wrap="square" lIns="0" tIns="0" rIns="0" bIns="0" rtlCol="0"/>
            <a:lstStyle/>
            <a:p>
              <a:endParaRPr>
                <a:solidFill>
                  <a:prstClr val="black"/>
                </a:solidFill>
              </a:endParaRPr>
            </a:p>
          </p:txBody>
        </p:sp>
        <p:sp>
          <p:nvSpPr>
            <p:cNvPr id="84" name="object 84"/>
            <p:cNvSpPr/>
            <p:nvPr/>
          </p:nvSpPr>
          <p:spPr>
            <a:xfrm>
              <a:off x="2281428" y="4201667"/>
              <a:ext cx="125095" cy="26034"/>
            </a:xfrm>
            <a:custGeom>
              <a:avLst/>
              <a:gdLst/>
              <a:ahLst/>
              <a:cxnLst/>
              <a:rect l="l" t="t" r="r" b="b"/>
              <a:pathLst>
                <a:path w="125094" h="26035">
                  <a:moveTo>
                    <a:pt x="124968" y="0"/>
                  </a:moveTo>
                  <a:lnTo>
                    <a:pt x="0" y="0"/>
                  </a:lnTo>
                  <a:lnTo>
                    <a:pt x="0" y="25907"/>
                  </a:lnTo>
                  <a:lnTo>
                    <a:pt x="124968" y="25907"/>
                  </a:lnTo>
                  <a:lnTo>
                    <a:pt x="124968" y="0"/>
                  </a:lnTo>
                  <a:close/>
                </a:path>
              </a:pathLst>
            </a:custGeom>
            <a:solidFill>
              <a:srgbClr val="808080"/>
            </a:solidFill>
          </p:spPr>
          <p:txBody>
            <a:bodyPr wrap="square" lIns="0" tIns="0" rIns="0" bIns="0" rtlCol="0"/>
            <a:lstStyle/>
            <a:p>
              <a:endParaRPr>
                <a:solidFill>
                  <a:prstClr val="black"/>
                </a:solidFill>
              </a:endParaRPr>
            </a:p>
          </p:txBody>
        </p:sp>
        <p:sp>
          <p:nvSpPr>
            <p:cNvPr id="85" name="object 85"/>
            <p:cNvSpPr/>
            <p:nvPr/>
          </p:nvSpPr>
          <p:spPr>
            <a:xfrm>
              <a:off x="2281428" y="3991356"/>
              <a:ext cx="125095" cy="210820"/>
            </a:xfrm>
            <a:custGeom>
              <a:avLst/>
              <a:gdLst/>
              <a:ahLst/>
              <a:cxnLst/>
              <a:rect l="l" t="t" r="r" b="b"/>
              <a:pathLst>
                <a:path w="125094" h="210820">
                  <a:moveTo>
                    <a:pt x="124968" y="0"/>
                  </a:moveTo>
                  <a:lnTo>
                    <a:pt x="0" y="0"/>
                  </a:lnTo>
                  <a:lnTo>
                    <a:pt x="0" y="210312"/>
                  </a:lnTo>
                  <a:lnTo>
                    <a:pt x="124968" y="210312"/>
                  </a:lnTo>
                  <a:lnTo>
                    <a:pt x="124968" y="0"/>
                  </a:lnTo>
                  <a:close/>
                </a:path>
              </a:pathLst>
            </a:custGeom>
            <a:solidFill>
              <a:srgbClr val="001F5F"/>
            </a:solidFill>
          </p:spPr>
          <p:txBody>
            <a:bodyPr wrap="square" lIns="0" tIns="0" rIns="0" bIns="0" rtlCol="0"/>
            <a:lstStyle/>
            <a:p>
              <a:endParaRPr>
                <a:solidFill>
                  <a:prstClr val="black"/>
                </a:solidFill>
              </a:endParaRPr>
            </a:p>
          </p:txBody>
        </p:sp>
        <p:sp>
          <p:nvSpPr>
            <p:cNvPr id="86" name="object 86"/>
            <p:cNvSpPr/>
            <p:nvPr/>
          </p:nvSpPr>
          <p:spPr>
            <a:xfrm>
              <a:off x="2281428" y="4227576"/>
              <a:ext cx="125095" cy="12700"/>
            </a:xfrm>
            <a:custGeom>
              <a:avLst/>
              <a:gdLst/>
              <a:ahLst/>
              <a:cxnLst/>
              <a:rect l="l" t="t" r="r" b="b"/>
              <a:pathLst>
                <a:path w="125094" h="12700">
                  <a:moveTo>
                    <a:pt x="124968" y="0"/>
                  </a:moveTo>
                  <a:lnTo>
                    <a:pt x="0" y="0"/>
                  </a:lnTo>
                  <a:lnTo>
                    <a:pt x="0" y="12192"/>
                  </a:lnTo>
                  <a:lnTo>
                    <a:pt x="124968" y="12192"/>
                  </a:lnTo>
                  <a:lnTo>
                    <a:pt x="124968" y="0"/>
                  </a:lnTo>
                  <a:close/>
                </a:path>
              </a:pathLst>
            </a:custGeom>
            <a:solidFill>
              <a:srgbClr val="A30000"/>
            </a:solidFill>
          </p:spPr>
          <p:txBody>
            <a:bodyPr wrap="square" lIns="0" tIns="0" rIns="0" bIns="0" rtlCol="0"/>
            <a:lstStyle/>
            <a:p>
              <a:endParaRPr>
                <a:solidFill>
                  <a:prstClr val="black"/>
                </a:solidFill>
              </a:endParaRPr>
            </a:p>
          </p:txBody>
        </p:sp>
        <p:sp>
          <p:nvSpPr>
            <p:cNvPr id="87" name="object 87"/>
            <p:cNvSpPr/>
            <p:nvPr/>
          </p:nvSpPr>
          <p:spPr>
            <a:xfrm>
              <a:off x="2281428" y="4239767"/>
              <a:ext cx="125095" cy="318770"/>
            </a:xfrm>
            <a:custGeom>
              <a:avLst/>
              <a:gdLst/>
              <a:ahLst/>
              <a:cxnLst/>
              <a:rect l="l" t="t" r="r" b="b"/>
              <a:pathLst>
                <a:path w="125094" h="318770">
                  <a:moveTo>
                    <a:pt x="124968" y="0"/>
                  </a:moveTo>
                  <a:lnTo>
                    <a:pt x="0" y="0"/>
                  </a:lnTo>
                  <a:lnTo>
                    <a:pt x="0" y="318515"/>
                  </a:lnTo>
                  <a:lnTo>
                    <a:pt x="124968" y="318515"/>
                  </a:lnTo>
                  <a:lnTo>
                    <a:pt x="124968" y="0"/>
                  </a:lnTo>
                  <a:close/>
                </a:path>
              </a:pathLst>
            </a:custGeom>
            <a:solidFill>
              <a:srgbClr val="92C400"/>
            </a:solidFill>
          </p:spPr>
          <p:txBody>
            <a:bodyPr wrap="square" lIns="0" tIns="0" rIns="0" bIns="0" rtlCol="0"/>
            <a:lstStyle/>
            <a:p>
              <a:endParaRPr>
                <a:solidFill>
                  <a:prstClr val="black"/>
                </a:solidFill>
              </a:endParaRPr>
            </a:p>
          </p:txBody>
        </p:sp>
        <p:sp>
          <p:nvSpPr>
            <p:cNvPr id="88" name="object 88"/>
            <p:cNvSpPr/>
            <p:nvPr/>
          </p:nvSpPr>
          <p:spPr>
            <a:xfrm>
              <a:off x="2505456" y="4165092"/>
              <a:ext cx="125095" cy="62865"/>
            </a:xfrm>
            <a:custGeom>
              <a:avLst/>
              <a:gdLst/>
              <a:ahLst/>
              <a:cxnLst/>
              <a:rect l="l" t="t" r="r" b="b"/>
              <a:pathLst>
                <a:path w="125094" h="62864">
                  <a:moveTo>
                    <a:pt x="124968" y="0"/>
                  </a:moveTo>
                  <a:lnTo>
                    <a:pt x="0" y="0"/>
                  </a:lnTo>
                  <a:lnTo>
                    <a:pt x="0" y="62483"/>
                  </a:lnTo>
                  <a:lnTo>
                    <a:pt x="124968" y="62483"/>
                  </a:lnTo>
                  <a:lnTo>
                    <a:pt x="124968" y="0"/>
                  </a:lnTo>
                  <a:close/>
                </a:path>
              </a:pathLst>
            </a:custGeom>
            <a:solidFill>
              <a:srgbClr val="808080"/>
            </a:solidFill>
          </p:spPr>
          <p:txBody>
            <a:bodyPr wrap="square" lIns="0" tIns="0" rIns="0" bIns="0" rtlCol="0"/>
            <a:lstStyle/>
            <a:p>
              <a:endParaRPr>
                <a:solidFill>
                  <a:prstClr val="black"/>
                </a:solidFill>
              </a:endParaRPr>
            </a:p>
          </p:txBody>
        </p:sp>
        <p:sp>
          <p:nvSpPr>
            <p:cNvPr id="89" name="object 89"/>
            <p:cNvSpPr/>
            <p:nvPr/>
          </p:nvSpPr>
          <p:spPr>
            <a:xfrm>
              <a:off x="2505456" y="3973068"/>
              <a:ext cx="125095" cy="192405"/>
            </a:xfrm>
            <a:custGeom>
              <a:avLst/>
              <a:gdLst/>
              <a:ahLst/>
              <a:cxnLst/>
              <a:rect l="l" t="t" r="r" b="b"/>
              <a:pathLst>
                <a:path w="125094" h="192404">
                  <a:moveTo>
                    <a:pt x="124968" y="0"/>
                  </a:moveTo>
                  <a:lnTo>
                    <a:pt x="0" y="0"/>
                  </a:lnTo>
                  <a:lnTo>
                    <a:pt x="0" y="192023"/>
                  </a:lnTo>
                  <a:lnTo>
                    <a:pt x="124968" y="192023"/>
                  </a:lnTo>
                  <a:lnTo>
                    <a:pt x="124968" y="0"/>
                  </a:lnTo>
                  <a:close/>
                </a:path>
              </a:pathLst>
            </a:custGeom>
            <a:solidFill>
              <a:srgbClr val="001F5F"/>
            </a:solidFill>
          </p:spPr>
          <p:txBody>
            <a:bodyPr wrap="square" lIns="0" tIns="0" rIns="0" bIns="0" rtlCol="0"/>
            <a:lstStyle/>
            <a:p>
              <a:endParaRPr>
                <a:solidFill>
                  <a:prstClr val="black"/>
                </a:solidFill>
              </a:endParaRPr>
            </a:p>
          </p:txBody>
        </p:sp>
        <p:sp>
          <p:nvSpPr>
            <p:cNvPr id="90" name="object 90"/>
            <p:cNvSpPr/>
            <p:nvPr/>
          </p:nvSpPr>
          <p:spPr>
            <a:xfrm>
              <a:off x="2505456" y="4227576"/>
              <a:ext cx="125095" cy="12700"/>
            </a:xfrm>
            <a:custGeom>
              <a:avLst/>
              <a:gdLst/>
              <a:ahLst/>
              <a:cxnLst/>
              <a:rect l="l" t="t" r="r" b="b"/>
              <a:pathLst>
                <a:path w="125094" h="12700">
                  <a:moveTo>
                    <a:pt x="124968" y="0"/>
                  </a:moveTo>
                  <a:lnTo>
                    <a:pt x="0" y="0"/>
                  </a:lnTo>
                  <a:lnTo>
                    <a:pt x="0" y="12192"/>
                  </a:lnTo>
                  <a:lnTo>
                    <a:pt x="124968" y="12192"/>
                  </a:lnTo>
                  <a:lnTo>
                    <a:pt x="124968" y="0"/>
                  </a:lnTo>
                  <a:close/>
                </a:path>
              </a:pathLst>
            </a:custGeom>
            <a:solidFill>
              <a:srgbClr val="A30000"/>
            </a:solidFill>
          </p:spPr>
          <p:txBody>
            <a:bodyPr wrap="square" lIns="0" tIns="0" rIns="0" bIns="0" rtlCol="0"/>
            <a:lstStyle/>
            <a:p>
              <a:endParaRPr>
                <a:solidFill>
                  <a:prstClr val="black"/>
                </a:solidFill>
              </a:endParaRPr>
            </a:p>
          </p:txBody>
        </p:sp>
        <p:sp>
          <p:nvSpPr>
            <p:cNvPr id="91" name="object 91"/>
            <p:cNvSpPr/>
            <p:nvPr/>
          </p:nvSpPr>
          <p:spPr>
            <a:xfrm>
              <a:off x="2505456" y="4239767"/>
              <a:ext cx="125095" cy="253365"/>
            </a:xfrm>
            <a:custGeom>
              <a:avLst/>
              <a:gdLst/>
              <a:ahLst/>
              <a:cxnLst/>
              <a:rect l="l" t="t" r="r" b="b"/>
              <a:pathLst>
                <a:path w="125094" h="253364">
                  <a:moveTo>
                    <a:pt x="124968" y="0"/>
                  </a:moveTo>
                  <a:lnTo>
                    <a:pt x="0" y="0"/>
                  </a:lnTo>
                  <a:lnTo>
                    <a:pt x="0" y="252983"/>
                  </a:lnTo>
                  <a:lnTo>
                    <a:pt x="124968" y="252983"/>
                  </a:lnTo>
                  <a:lnTo>
                    <a:pt x="124968" y="0"/>
                  </a:lnTo>
                  <a:close/>
                </a:path>
              </a:pathLst>
            </a:custGeom>
            <a:solidFill>
              <a:srgbClr val="92C400"/>
            </a:solidFill>
          </p:spPr>
          <p:txBody>
            <a:bodyPr wrap="square" lIns="0" tIns="0" rIns="0" bIns="0" rtlCol="0"/>
            <a:lstStyle/>
            <a:p>
              <a:endParaRPr>
                <a:solidFill>
                  <a:prstClr val="black"/>
                </a:solidFill>
              </a:endParaRPr>
            </a:p>
          </p:txBody>
        </p:sp>
        <p:sp>
          <p:nvSpPr>
            <p:cNvPr id="92" name="object 92"/>
            <p:cNvSpPr/>
            <p:nvPr/>
          </p:nvSpPr>
          <p:spPr>
            <a:xfrm>
              <a:off x="2729484" y="4168139"/>
              <a:ext cx="125095" cy="59690"/>
            </a:xfrm>
            <a:custGeom>
              <a:avLst/>
              <a:gdLst/>
              <a:ahLst/>
              <a:cxnLst/>
              <a:rect l="l" t="t" r="r" b="b"/>
              <a:pathLst>
                <a:path w="125094" h="59689">
                  <a:moveTo>
                    <a:pt x="124968" y="0"/>
                  </a:moveTo>
                  <a:lnTo>
                    <a:pt x="0" y="0"/>
                  </a:lnTo>
                  <a:lnTo>
                    <a:pt x="0" y="59436"/>
                  </a:lnTo>
                  <a:lnTo>
                    <a:pt x="124968" y="59436"/>
                  </a:lnTo>
                  <a:lnTo>
                    <a:pt x="124968" y="0"/>
                  </a:lnTo>
                  <a:close/>
                </a:path>
              </a:pathLst>
            </a:custGeom>
            <a:solidFill>
              <a:srgbClr val="808080"/>
            </a:solidFill>
          </p:spPr>
          <p:txBody>
            <a:bodyPr wrap="square" lIns="0" tIns="0" rIns="0" bIns="0" rtlCol="0"/>
            <a:lstStyle/>
            <a:p>
              <a:endParaRPr>
                <a:solidFill>
                  <a:prstClr val="black"/>
                </a:solidFill>
              </a:endParaRPr>
            </a:p>
          </p:txBody>
        </p:sp>
        <p:sp>
          <p:nvSpPr>
            <p:cNvPr id="93" name="object 93"/>
            <p:cNvSpPr/>
            <p:nvPr/>
          </p:nvSpPr>
          <p:spPr>
            <a:xfrm>
              <a:off x="2729484" y="3992880"/>
              <a:ext cx="125095" cy="175260"/>
            </a:xfrm>
            <a:custGeom>
              <a:avLst/>
              <a:gdLst/>
              <a:ahLst/>
              <a:cxnLst/>
              <a:rect l="l" t="t" r="r" b="b"/>
              <a:pathLst>
                <a:path w="125094" h="175260">
                  <a:moveTo>
                    <a:pt x="124968" y="0"/>
                  </a:moveTo>
                  <a:lnTo>
                    <a:pt x="0" y="0"/>
                  </a:lnTo>
                  <a:lnTo>
                    <a:pt x="0" y="175260"/>
                  </a:lnTo>
                  <a:lnTo>
                    <a:pt x="124968" y="175260"/>
                  </a:lnTo>
                  <a:lnTo>
                    <a:pt x="124968" y="0"/>
                  </a:lnTo>
                  <a:close/>
                </a:path>
              </a:pathLst>
            </a:custGeom>
            <a:solidFill>
              <a:srgbClr val="001F5F"/>
            </a:solidFill>
          </p:spPr>
          <p:txBody>
            <a:bodyPr wrap="square" lIns="0" tIns="0" rIns="0" bIns="0" rtlCol="0"/>
            <a:lstStyle/>
            <a:p>
              <a:endParaRPr>
                <a:solidFill>
                  <a:prstClr val="black"/>
                </a:solidFill>
              </a:endParaRPr>
            </a:p>
          </p:txBody>
        </p:sp>
        <p:sp>
          <p:nvSpPr>
            <p:cNvPr id="94" name="object 94"/>
            <p:cNvSpPr/>
            <p:nvPr/>
          </p:nvSpPr>
          <p:spPr>
            <a:xfrm>
              <a:off x="2729484" y="4227576"/>
              <a:ext cx="125095" cy="113030"/>
            </a:xfrm>
            <a:custGeom>
              <a:avLst/>
              <a:gdLst/>
              <a:ahLst/>
              <a:cxnLst/>
              <a:rect l="l" t="t" r="r" b="b"/>
              <a:pathLst>
                <a:path w="125094" h="113029">
                  <a:moveTo>
                    <a:pt x="124968" y="0"/>
                  </a:moveTo>
                  <a:lnTo>
                    <a:pt x="0" y="0"/>
                  </a:lnTo>
                  <a:lnTo>
                    <a:pt x="0" y="112775"/>
                  </a:lnTo>
                  <a:lnTo>
                    <a:pt x="124968" y="112775"/>
                  </a:lnTo>
                  <a:lnTo>
                    <a:pt x="124968" y="0"/>
                  </a:lnTo>
                  <a:close/>
                </a:path>
              </a:pathLst>
            </a:custGeom>
            <a:solidFill>
              <a:srgbClr val="A30000"/>
            </a:solidFill>
          </p:spPr>
          <p:txBody>
            <a:bodyPr wrap="square" lIns="0" tIns="0" rIns="0" bIns="0" rtlCol="0"/>
            <a:lstStyle/>
            <a:p>
              <a:endParaRPr>
                <a:solidFill>
                  <a:prstClr val="black"/>
                </a:solidFill>
              </a:endParaRPr>
            </a:p>
          </p:txBody>
        </p:sp>
        <p:sp>
          <p:nvSpPr>
            <p:cNvPr id="95" name="object 95"/>
            <p:cNvSpPr/>
            <p:nvPr/>
          </p:nvSpPr>
          <p:spPr>
            <a:xfrm>
              <a:off x="2729484" y="4340352"/>
              <a:ext cx="125095" cy="104139"/>
            </a:xfrm>
            <a:custGeom>
              <a:avLst/>
              <a:gdLst/>
              <a:ahLst/>
              <a:cxnLst/>
              <a:rect l="l" t="t" r="r" b="b"/>
              <a:pathLst>
                <a:path w="125094" h="104139">
                  <a:moveTo>
                    <a:pt x="124968" y="0"/>
                  </a:moveTo>
                  <a:lnTo>
                    <a:pt x="0" y="0"/>
                  </a:lnTo>
                  <a:lnTo>
                    <a:pt x="0" y="103631"/>
                  </a:lnTo>
                  <a:lnTo>
                    <a:pt x="124968" y="103631"/>
                  </a:lnTo>
                  <a:lnTo>
                    <a:pt x="124968" y="0"/>
                  </a:lnTo>
                  <a:close/>
                </a:path>
              </a:pathLst>
            </a:custGeom>
            <a:solidFill>
              <a:srgbClr val="92C400"/>
            </a:solidFill>
          </p:spPr>
          <p:txBody>
            <a:bodyPr wrap="square" lIns="0" tIns="0" rIns="0" bIns="0" rtlCol="0"/>
            <a:lstStyle/>
            <a:p>
              <a:endParaRPr>
                <a:solidFill>
                  <a:prstClr val="black"/>
                </a:solidFill>
              </a:endParaRPr>
            </a:p>
          </p:txBody>
        </p:sp>
        <p:sp>
          <p:nvSpPr>
            <p:cNvPr id="96" name="object 96"/>
            <p:cNvSpPr/>
            <p:nvPr/>
          </p:nvSpPr>
          <p:spPr>
            <a:xfrm>
              <a:off x="2955035" y="4203192"/>
              <a:ext cx="123825" cy="24765"/>
            </a:xfrm>
            <a:custGeom>
              <a:avLst/>
              <a:gdLst/>
              <a:ahLst/>
              <a:cxnLst/>
              <a:rect l="l" t="t" r="r" b="b"/>
              <a:pathLst>
                <a:path w="123825" h="24764">
                  <a:moveTo>
                    <a:pt x="123443" y="0"/>
                  </a:moveTo>
                  <a:lnTo>
                    <a:pt x="0" y="0"/>
                  </a:lnTo>
                  <a:lnTo>
                    <a:pt x="0" y="24383"/>
                  </a:lnTo>
                  <a:lnTo>
                    <a:pt x="123443" y="24383"/>
                  </a:lnTo>
                  <a:lnTo>
                    <a:pt x="123443" y="0"/>
                  </a:lnTo>
                  <a:close/>
                </a:path>
              </a:pathLst>
            </a:custGeom>
            <a:solidFill>
              <a:srgbClr val="808080"/>
            </a:solidFill>
          </p:spPr>
          <p:txBody>
            <a:bodyPr wrap="square" lIns="0" tIns="0" rIns="0" bIns="0" rtlCol="0"/>
            <a:lstStyle/>
            <a:p>
              <a:endParaRPr>
                <a:solidFill>
                  <a:prstClr val="black"/>
                </a:solidFill>
              </a:endParaRPr>
            </a:p>
          </p:txBody>
        </p:sp>
        <p:sp>
          <p:nvSpPr>
            <p:cNvPr id="97" name="object 97"/>
            <p:cNvSpPr/>
            <p:nvPr/>
          </p:nvSpPr>
          <p:spPr>
            <a:xfrm>
              <a:off x="2955035" y="4046220"/>
              <a:ext cx="123825" cy="157480"/>
            </a:xfrm>
            <a:custGeom>
              <a:avLst/>
              <a:gdLst/>
              <a:ahLst/>
              <a:cxnLst/>
              <a:rect l="l" t="t" r="r" b="b"/>
              <a:pathLst>
                <a:path w="123825" h="157479">
                  <a:moveTo>
                    <a:pt x="123443" y="0"/>
                  </a:moveTo>
                  <a:lnTo>
                    <a:pt x="0" y="0"/>
                  </a:lnTo>
                  <a:lnTo>
                    <a:pt x="0" y="156971"/>
                  </a:lnTo>
                  <a:lnTo>
                    <a:pt x="123443" y="156971"/>
                  </a:lnTo>
                  <a:lnTo>
                    <a:pt x="123443" y="0"/>
                  </a:lnTo>
                  <a:close/>
                </a:path>
              </a:pathLst>
            </a:custGeom>
            <a:solidFill>
              <a:srgbClr val="001F5F"/>
            </a:solidFill>
          </p:spPr>
          <p:txBody>
            <a:bodyPr wrap="square" lIns="0" tIns="0" rIns="0" bIns="0" rtlCol="0"/>
            <a:lstStyle/>
            <a:p>
              <a:endParaRPr>
                <a:solidFill>
                  <a:prstClr val="black"/>
                </a:solidFill>
              </a:endParaRPr>
            </a:p>
          </p:txBody>
        </p:sp>
        <p:sp>
          <p:nvSpPr>
            <p:cNvPr id="98" name="object 98"/>
            <p:cNvSpPr/>
            <p:nvPr/>
          </p:nvSpPr>
          <p:spPr>
            <a:xfrm>
              <a:off x="2955035" y="4227576"/>
              <a:ext cx="123825" cy="88900"/>
            </a:xfrm>
            <a:custGeom>
              <a:avLst/>
              <a:gdLst/>
              <a:ahLst/>
              <a:cxnLst/>
              <a:rect l="l" t="t" r="r" b="b"/>
              <a:pathLst>
                <a:path w="123825" h="88900">
                  <a:moveTo>
                    <a:pt x="123443" y="0"/>
                  </a:moveTo>
                  <a:lnTo>
                    <a:pt x="0" y="0"/>
                  </a:lnTo>
                  <a:lnTo>
                    <a:pt x="0" y="88392"/>
                  </a:lnTo>
                  <a:lnTo>
                    <a:pt x="123443" y="88392"/>
                  </a:lnTo>
                  <a:lnTo>
                    <a:pt x="123443" y="0"/>
                  </a:lnTo>
                  <a:close/>
                </a:path>
              </a:pathLst>
            </a:custGeom>
            <a:solidFill>
              <a:srgbClr val="A30000"/>
            </a:solidFill>
          </p:spPr>
          <p:txBody>
            <a:bodyPr wrap="square" lIns="0" tIns="0" rIns="0" bIns="0" rtlCol="0"/>
            <a:lstStyle/>
            <a:p>
              <a:endParaRPr>
                <a:solidFill>
                  <a:prstClr val="black"/>
                </a:solidFill>
              </a:endParaRPr>
            </a:p>
          </p:txBody>
        </p:sp>
        <p:sp>
          <p:nvSpPr>
            <p:cNvPr id="99" name="object 99"/>
            <p:cNvSpPr/>
            <p:nvPr/>
          </p:nvSpPr>
          <p:spPr>
            <a:xfrm>
              <a:off x="2955035" y="4315967"/>
              <a:ext cx="123825" cy="90170"/>
            </a:xfrm>
            <a:custGeom>
              <a:avLst/>
              <a:gdLst/>
              <a:ahLst/>
              <a:cxnLst/>
              <a:rect l="l" t="t" r="r" b="b"/>
              <a:pathLst>
                <a:path w="123825" h="90170">
                  <a:moveTo>
                    <a:pt x="123443" y="0"/>
                  </a:moveTo>
                  <a:lnTo>
                    <a:pt x="0" y="0"/>
                  </a:lnTo>
                  <a:lnTo>
                    <a:pt x="0" y="89915"/>
                  </a:lnTo>
                  <a:lnTo>
                    <a:pt x="123443" y="89915"/>
                  </a:lnTo>
                  <a:lnTo>
                    <a:pt x="123443" y="0"/>
                  </a:lnTo>
                  <a:close/>
                </a:path>
              </a:pathLst>
            </a:custGeom>
            <a:solidFill>
              <a:srgbClr val="92C400"/>
            </a:solidFill>
          </p:spPr>
          <p:txBody>
            <a:bodyPr wrap="square" lIns="0" tIns="0" rIns="0" bIns="0" rtlCol="0"/>
            <a:lstStyle/>
            <a:p>
              <a:endParaRPr>
                <a:solidFill>
                  <a:prstClr val="black"/>
                </a:solidFill>
              </a:endParaRPr>
            </a:p>
          </p:txBody>
        </p:sp>
        <p:sp>
          <p:nvSpPr>
            <p:cNvPr id="100" name="object 100"/>
            <p:cNvSpPr/>
            <p:nvPr/>
          </p:nvSpPr>
          <p:spPr>
            <a:xfrm>
              <a:off x="3403091" y="4192524"/>
              <a:ext cx="125095" cy="35560"/>
            </a:xfrm>
            <a:custGeom>
              <a:avLst/>
              <a:gdLst/>
              <a:ahLst/>
              <a:cxnLst/>
              <a:rect l="l" t="t" r="r" b="b"/>
              <a:pathLst>
                <a:path w="125095" h="35560">
                  <a:moveTo>
                    <a:pt x="124968" y="0"/>
                  </a:moveTo>
                  <a:lnTo>
                    <a:pt x="0" y="0"/>
                  </a:lnTo>
                  <a:lnTo>
                    <a:pt x="0" y="35051"/>
                  </a:lnTo>
                  <a:lnTo>
                    <a:pt x="124968" y="35051"/>
                  </a:lnTo>
                  <a:lnTo>
                    <a:pt x="124968" y="0"/>
                  </a:lnTo>
                  <a:close/>
                </a:path>
              </a:pathLst>
            </a:custGeom>
            <a:solidFill>
              <a:srgbClr val="808080"/>
            </a:solidFill>
          </p:spPr>
          <p:txBody>
            <a:bodyPr wrap="square" lIns="0" tIns="0" rIns="0" bIns="0" rtlCol="0"/>
            <a:lstStyle/>
            <a:p>
              <a:endParaRPr>
                <a:solidFill>
                  <a:prstClr val="black"/>
                </a:solidFill>
              </a:endParaRPr>
            </a:p>
          </p:txBody>
        </p:sp>
        <p:sp>
          <p:nvSpPr>
            <p:cNvPr id="101" name="object 101"/>
            <p:cNvSpPr/>
            <p:nvPr/>
          </p:nvSpPr>
          <p:spPr>
            <a:xfrm>
              <a:off x="3403091" y="4043172"/>
              <a:ext cx="125095" cy="149860"/>
            </a:xfrm>
            <a:custGeom>
              <a:avLst/>
              <a:gdLst/>
              <a:ahLst/>
              <a:cxnLst/>
              <a:rect l="l" t="t" r="r" b="b"/>
              <a:pathLst>
                <a:path w="125095" h="149860">
                  <a:moveTo>
                    <a:pt x="124968" y="0"/>
                  </a:moveTo>
                  <a:lnTo>
                    <a:pt x="0" y="0"/>
                  </a:lnTo>
                  <a:lnTo>
                    <a:pt x="0" y="149351"/>
                  </a:lnTo>
                  <a:lnTo>
                    <a:pt x="124968" y="149351"/>
                  </a:lnTo>
                  <a:lnTo>
                    <a:pt x="124968" y="0"/>
                  </a:lnTo>
                  <a:close/>
                </a:path>
              </a:pathLst>
            </a:custGeom>
            <a:solidFill>
              <a:srgbClr val="001F5F"/>
            </a:solidFill>
          </p:spPr>
          <p:txBody>
            <a:bodyPr wrap="square" lIns="0" tIns="0" rIns="0" bIns="0" rtlCol="0"/>
            <a:lstStyle/>
            <a:p>
              <a:endParaRPr>
                <a:solidFill>
                  <a:prstClr val="black"/>
                </a:solidFill>
              </a:endParaRPr>
            </a:p>
          </p:txBody>
        </p:sp>
        <p:sp>
          <p:nvSpPr>
            <p:cNvPr id="102" name="object 102"/>
            <p:cNvSpPr/>
            <p:nvPr/>
          </p:nvSpPr>
          <p:spPr>
            <a:xfrm>
              <a:off x="3403091" y="4227576"/>
              <a:ext cx="125095" cy="218440"/>
            </a:xfrm>
            <a:custGeom>
              <a:avLst/>
              <a:gdLst/>
              <a:ahLst/>
              <a:cxnLst/>
              <a:rect l="l" t="t" r="r" b="b"/>
              <a:pathLst>
                <a:path w="125095" h="218439">
                  <a:moveTo>
                    <a:pt x="124968" y="0"/>
                  </a:moveTo>
                  <a:lnTo>
                    <a:pt x="0" y="0"/>
                  </a:lnTo>
                  <a:lnTo>
                    <a:pt x="0" y="217931"/>
                  </a:lnTo>
                  <a:lnTo>
                    <a:pt x="124968" y="217931"/>
                  </a:lnTo>
                  <a:lnTo>
                    <a:pt x="124968" y="0"/>
                  </a:lnTo>
                  <a:close/>
                </a:path>
              </a:pathLst>
            </a:custGeom>
            <a:solidFill>
              <a:srgbClr val="A30000"/>
            </a:solidFill>
          </p:spPr>
          <p:txBody>
            <a:bodyPr wrap="square" lIns="0" tIns="0" rIns="0" bIns="0" rtlCol="0"/>
            <a:lstStyle/>
            <a:p>
              <a:endParaRPr>
                <a:solidFill>
                  <a:prstClr val="black"/>
                </a:solidFill>
              </a:endParaRPr>
            </a:p>
          </p:txBody>
        </p:sp>
        <p:sp>
          <p:nvSpPr>
            <p:cNvPr id="103" name="object 103"/>
            <p:cNvSpPr/>
            <p:nvPr/>
          </p:nvSpPr>
          <p:spPr>
            <a:xfrm>
              <a:off x="3403091" y="4445508"/>
              <a:ext cx="125095" cy="55244"/>
            </a:xfrm>
            <a:custGeom>
              <a:avLst/>
              <a:gdLst/>
              <a:ahLst/>
              <a:cxnLst/>
              <a:rect l="l" t="t" r="r" b="b"/>
              <a:pathLst>
                <a:path w="125095" h="55245">
                  <a:moveTo>
                    <a:pt x="124968" y="0"/>
                  </a:moveTo>
                  <a:lnTo>
                    <a:pt x="0" y="0"/>
                  </a:lnTo>
                  <a:lnTo>
                    <a:pt x="0" y="54864"/>
                  </a:lnTo>
                  <a:lnTo>
                    <a:pt x="124968" y="54864"/>
                  </a:lnTo>
                  <a:lnTo>
                    <a:pt x="124968" y="0"/>
                  </a:lnTo>
                  <a:close/>
                </a:path>
              </a:pathLst>
            </a:custGeom>
            <a:solidFill>
              <a:srgbClr val="92C400"/>
            </a:solidFill>
          </p:spPr>
          <p:txBody>
            <a:bodyPr wrap="square" lIns="0" tIns="0" rIns="0" bIns="0" rtlCol="0"/>
            <a:lstStyle/>
            <a:p>
              <a:endParaRPr>
                <a:solidFill>
                  <a:prstClr val="black"/>
                </a:solidFill>
              </a:endParaRPr>
            </a:p>
          </p:txBody>
        </p:sp>
        <p:sp>
          <p:nvSpPr>
            <p:cNvPr id="104" name="object 104"/>
            <p:cNvSpPr/>
            <p:nvPr/>
          </p:nvSpPr>
          <p:spPr>
            <a:xfrm>
              <a:off x="3627119" y="4198620"/>
              <a:ext cx="125095" cy="29209"/>
            </a:xfrm>
            <a:custGeom>
              <a:avLst/>
              <a:gdLst/>
              <a:ahLst/>
              <a:cxnLst/>
              <a:rect l="l" t="t" r="r" b="b"/>
              <a:pathLst>
                <a:path w="125095" h="29210">
                  <a:moveTo>
                    <a:pt x="124967" y="0"/>
                  </a:moveTo>
                  <a:lnTo>
                    <a:pt x="0" y="0"/>
                  </a:lnTo>
                  <a:lnTo>
                    <a:pt x="0" y="28955"/>
                  </a:lnTo>
                  <a:lnTo>
                    <a:pt x="124967" y="28955"/>
                  </a:lnTo>
                  <a:lnTo>
                    <a:pt x="124967" y="0"/>
                  </a:lnTo>
                  <a:close/>
                </a:path>
              </a:pathLst>
            </a:custGeom>
            <a:solidFill>
              <a:srgbClr val="808080"/>
            </a:solidFill>
          </p:spPr>
          <p:txBody>
            <a:bodyPr wrap="square" lIns="0" tIns="0" rIns="0" bIns="0" rtlCol="0"/>
            <a:lstStyle/>
            <a:p>
              <a:endParaRPr>
                <a:solidFill>
                  <a:prstClr val="black"/>
                </a:solidFill>
              </a:endParaRPr>
            </a:p>
          </p:txBody>
        </p:sp>
        <p:sp>
          <p:nvSpPr>
            <p:cNvPr id="105" name="object 105"/>
            <p:cNvSpPr/>
            <p:nvPr/>
          </p:nvSpPr>
          <p:spPr>
            <a:xfrm>
              <a:off x="3627119" y="4050792"/>
              <a:ext cx="125095" cy="147955"/>
            </a:xfrm>
            <a:custGeom>
              <a:avLst/>
              <a:gdLst/>
              <a:ahLst/>
              <a:cxnLst/>
              <a:rect l="l" t="t" r="r" b="b"/>
              <a:pathLst>
                <a:path w="125095" h="147954">
                  <a:moveTo>
                    <a:pt x="124967" y="0"/>
                  </a:moveTo>
                  <a:lnTo>
                    <a:pt x="0" y="0"/>
                  </a:lnTo>
                  <a:lnTo>
                    <a:pt x="0" y="147827"/>
                  </a:lnTo>
                  <a:lnTo>
                    <a:pt x="124967" y="147827"/>
                  </a:lnTo>
                  <a:lnTo>
                    <a:pt x="124967" y="0"/>
                  </a:lnTo>
                  <a:close/>
                </a:path>
              </a:pathLst>
            </a:custGeom>
            <a:solidFill>
              <a:srgbClr val="001F5F"/>
            </a:solidFill>
          </p:spPr>
          <p:txBody>
            <a:bodyPr wrap="square" lIns="0" tIns="0" rIns="0" bIns="0" rtlCol="0"/>
            <a:lstStyle/>
            <a:p>
              <a:endParaRPr>
                <a:solidFill>
                  <a:prstClr val="black"/>
                </a:solidFill>
              </a:endParaRPr>
            </a:p>
          </p:txBody>
        </p:sp>
        <p:sp>
          <p:nvSpPr>
            <p:cNvPr id="106" name="object 106"/>
            <p:cNvSpPr/>
            <p:nvPr/>
          </p:nvSpPr>
          <p:spPr>
            <a:xfrm>
              <a:off x="3627119" y="4227576"/>
              <a:ext cx="125095" cy="234950"/>
            </a:xfrm>
            <a:custGeom>
              <a:avLst/>
              <a:gdLst/>
              <a:ahLst/>
              <a:cxnLst/>
              <a:rect l="l" t="t" r="r" b="b"/>
              <a:pathLst>
                <a:path w="125095" h="234950">
                  <a:moveTo>
                    <a:pt x="124967" y="0"/>
                  </a:moveTo>
                  <a:lnTo>
                    <a:pt x="0" y="0"/>
                  </a:lnTo>
                  <a:lnTo>
                    <a:pt x="0" y="234696"/>
                  </a:lnTo>
                  <a:lnTo>
                    <a:pt x="124967" y="234696"/>
                  </a:lnTo>
                  <a:lnTo>
                    <a:pt x="124967" y="0"/>
                  </a:lnTo>
                  <a:close/>
                </a:path>
              </a:pathLst>
            </a:custGeom>
            <a:solidFill>
              <a:srgbClr val="A30000"/>
            </a:solidFill>
          </p:spPr>
          <p:txBody>
            <a:bodyPr wrap="square" lIns="0" tIns="0" rIns="0" bIns="0" rtlCol="0"/>
            <a:lstStyle/>
            <a:p>
              <a:endParaRPr>
                <a:solidFill>
                  <a:prstClr val="black"/>
                </a:solidFill>
              </a:endParaRPr>
            </a:p>
          </p:txBody>
        </p:sp>
        <p:sp>
          <p:nvSpPr>
            <p:cNvPr id="107" name="object 107"/>
            <p:cNvSpPr/>
            <p:nvPr/>
          </p:nvSpPr>
          <p:spPr>
            <a:xfrm>
              <a:off x="3627119" y="4462272"/>
              <a:ext cx="125095" cy="7620"/>
            </a:xfrm>
            <a:custGeom>
              <a:avLst/>
              <a:gdLst/>
              <a:ahLst/>
              <a:cxnLst/>
              <a:rect l="l" t="t" r="r" b="b"/>
              <a:pathLst>
                <a:path w="125095" h="7620">
                  <a:moveTo>
                    <a:pt x="124967" y="0"/>
                  </a:moveTo>
                  <a:lnTo>
                    <a:pt x="0" y="0"/>
                  </a:lnTo>
                  <a:lnTo>
                    <a:pt x="0" y="7619"/>
                  </a:lnTo>
                  <a:lnTo>
                    <a:pt x="124967" y="7619"/>
                  </a:lnTo>
                  <a:lnTo>
                    <a:pt x="124967" y="0"/>
                  </a:lnTo>
                  <a:close/>
                </a:path>
              </a:pathLst>
            </a:custGeom>
            <a:solidFill>
              <a:srgbClr val="92C400"/>
            </a:solidFill>
          </p:spPr>
          <p:txBody>
            <a:bodyPr wrap="square" lIns="0" tIns="0" rIns="0" bIns="0" rtlCol="0"/>
            <a:lstStyle/>
            <a:p>
              <a:endParaRPr>
                <a:solidFill>
                  <a:prstClr val="black"/>
                </a:solidFill>
              </a:endParaRPr>
            </a:p>
          </p:txBody>
        </p:sp>
        <p:sp>
          <p:nvSpPr>
            <p:cNvPr id="108" name="object 108"/>
            <p:cNvSpPr/>
            <p:nvPr/>
          </p:nvSpPr>
          <p:spPr>
            <a:xfrm>
              <a:off x="6545580" y="4094988"/>
              <a:ext cx="123825" cy="132715"/>
            </a:xfrm>
            <a:custGeom>
              <a:avLst/>
              <a:gdLst/>
              <a:ahLst/>
              <a:cxnLst/>
              <a:rect l="l" t="t" r="r" b="b"/>
              <a:pathLst>
                <a:path w="123825" h="132714">
                  <a:moveTo>
                    <a:pt x="123444" y="0"/>
                  </a:moveTo>
                  <a:lnTo>
                    <a:pt x="0" y="0"/>
                  </a:lnTo>
                  <a:lnTo>
                    <a:pt x="0" y="132587"/>
                  </a:lnTo>
                  <a:lnTo>
                    <a:pt x="123444" y="132587"/>
                  </a:lnTo>
                  <a:lnTo>
                    <a:pt x="123444" y="0"/>
                  </a:lnTo>
                  <a:close/>
                </a:path>
              </a:pathLst>
            </a:custGeom>
            <a:solidFill>
              <a:srgbClr val="808080"/>
            </a:solidFill>
          </p:spPr>
          <p:txBody>
            <a:bodyPr wrap="square" lIns="0" tIns="0" rIns="0" bIns="0" rtlCol="0"/>
            <a:lstStyle/>
            <a:p>
              <a:endParaRPr>
                <a:solidFill>
                  <a:prstClr val="black"/>
                </a:solidFill>
              </a:endParaRPr>
            </a:p>
          </p:txBody>
        </p:sp>
        <p:sp>
          <p:nvSpPr>
            <p:cNvPr id="109" name="object 109"/>
            <p:cNvSpPr/>
            <p:nvPr/>
          </p:nvSpPr>
          <p:spPr>
            <a:xfrm>
              <a:off x="6545580" y="3813048"/>
              <a:ext cx="123825" cy="281940"/>
            </a:xfrm>
            <a:custGeom>
              <a:avLst/>
              <a:gdLst/>
              <a:ahLst/>
              <a:cxnLst/>
              <a:rect l="l" t="t" r="r" b="b"/>
              <a:pathLst>
                <a:path w="123825" h="281939">
                  <a:moveTo>
                    <a:pt x="123444" y="0"/>
                  </a:moveTo>
                  <a:lnTo>
                    <a:pt x="0" y="0"/>
                  </a:lnTo>
                  <a:lnTo>
                    <a:pt x="0" y="281939"/>
                  </a:lnTo>
                  <a:lnTo>
                    <a:pt x="123444" y="281939"/>
                  </a:lnTo>
                  <a:lnTo>
                    <a:pt x="123444" y="0"/>
                  </a:lnTo>
                  <a:close/>
                </a:path>
              </a:pathLst>
            </a:custGeom>
            <a:solidFill>
              <a:srgbClr val="92C400"/>
            </a:solidFill>
          </p:spPr>
          <p:txBody>
            <a:bodyPr wrap="square" lIns="0" tIns="0" rIns="0" bIns="0" rtlCol="0"/>
            <a:lstStyle/>
            <a:p>
              <a:endParaRPr>
                <a:solidFill>
                  <a:prstClr val="black"/>
                </a:solidFill>
              </a:endParaRPr>
            </a:p>
          </p:txBody>
        </p:sp>
        <p:sp>
          <p:nvSpPr>
            <p:cNvPr id="110" name="object 110"/>
            <p:cNvSpPr/>
            <p:nvPr/>
          </p:nvSpPr>
          <p:spPr>
            <a:xfrm>
              <a:off x="6545580" y="3720084"/>
              <a:ext cx="123825" cy="93345"/>
            </a:xfrm>
            <a:custGeom>
              <a:avLst/>
              <a:gdLst/>
              <a:ahLst/>
              <a:cxnLst/>
              <a:rect l="l" t="t" r="r" b="b"/>
              <a:pathLst>
                <a:path w="123825" h="93345">
                  <a:moveTo>
                    <a:pt x="123444" y="0"/>
                  </a:moveTo>
                  <a:lnTo>
                    <a:pt x="0" y="0"/>
                  </a:lnTo>
                  <a:lnTo>
                    <a:pt x="0" y="92963"/>
                  </a:lnTo>
                  <a:lnTo>
                    <a:pt x="123444" y="92963"/>
                  </a:lnTo>
                  <a:lnTo>
                    <a:pt x="123444" y="0"/>
                  </a:lnTo>
                  <a:close/>
                </a:path>
              </a:pathLst>
            </a:custGeom>
            <a:solidFill>
              <a:srgbClr val="001F5F"/>
            </a:solidFill>
          </p:spPr>
          <p:txBody>
            <a:bodyPr wrap="square" lIns="0" tIns="0" rIns="0" bIns="0" rtlCol="0"/>
            <a:lstStyle/>
            <a:p>
              <a:endParaRPr>
                <a:solidFill>
                  <a:prstClr val="black"/>
                </a:solidFill>
              </a:endParaRPr>
            </a:p>
          </p:txBody>
        </p:sp>
        <p:sp>
          <p:nvSpPr>
            <p:cNvPr id="111" name="object 111"/>
            <p:cNvSpPr/>
            <p:nvPr/>
          </p:nvSpPr>
          <p:spPr>
            <a:xfrm>
              <a:off x="6545580" y="4227576"/>
              <a:ext cx="123825" cy="96520"/>
            </a:xfrm>
            <a:custGeom>
              <a:avLst/>
              <a:gdLst/>
              <a:ahLst/>
              <a:cxnLst/>
              <a:rect l="l" t="t" r="r" b="b"/>
              <a:pathLst>
                <a:path w="123825" h="96520">
                  <a:moveTo>
                    <a:pt x="123444" y="0"/>
                  </a:moveTo>
                  <a:lnTo>
                    <a:pt x="0" y="0"/>
                  </a:lnTo>
                  <a:lnTo>
                    <a:pt x="0" y="96012"/>
                  </a:lnTo>
                  <a:lnTo>
                    <a:pt x="123444" y="96012"/>
                  </a:lnTo>
                  <a:lnTo>
                    <a:pt x="123444" y="0"/>
                  </a:lnTo>
                  <a:close/>
                </a:path>
              </a:pathLst>
            </a:custGeom>
            <a:solidFill>
              <a:srgbClr val="A30000"/>
            </a:solidFill>
          </p:spPr>
          <p:txBody>
            <a:bodyPr wrap="square" lIns="0" tIns="0" rIns="0" bIns="0" rtlCol="0"/>
            <a:lstStyle/>
            <a:p>
              <a:endParaRPr>
                <a:solidFill>
                  <a:prstClr val="black"/>
                </a:solidFill>
              </a:endParaRPr>
            </a:p>
          </p:txBody>
        </p:sp>
        <p:sp>
          <p:nvSpPr>
            <p:cNvPr id="112" name="object 112"/>
            <p:cNvSpPr/>
            <p:nvPr/>
          </p:nvSpPr>
          <p:spPr>
            <a:xfrm>
              <a:off x="6769607" y="4084320"/>
              <a:ext cx="125095" cy="143510"/>
            </a:xfrm>
            <a:custGeom>
              <a:avLst/>
              <a:gdLst/>
              <a:ahLst/>
              <a:cxnLst/>
              <a:rect l="l" t="t" r="r" b="b"/>
              <a:pathLst>
                <a:path w="125095" h="143510">
                  <a:moveTo>
                    <a:pt x="124968" y="0"/>
                  </a:moveTo>
                  <a:lnTo>
                    <a:pt x="0" y="0"/>
                  </a:lnTo>
                  <a:lnTo>
                    <a:pt x="0" y="143255"/>
                  </a:lnTo>
                  <a:lnTo>
                    <a:pt x="124968" y="143255"/>
                  </a:lnTo>
                  <a:lnTo>
                    <a:pt x="124968" y="0"/>
                  </a:lnTo>
                  <a:close/>
                </a:path>
              </a:pathLst>
            </a:custGeom>
            <a:solidFill>
              <a:srgbClr val="808080"/>
            </a:solidFill>
          </p:spPr>
          <p:txBody>
            <a:bodyPr wrap="square" lIns="0" tIns="0" rIns="0" bIns="0" rtlCol="0"/>
            <a:lstStyle/>
            <a:p>
              <a:endParaRPr>
                <a:solidFill>
                  <a:prstClr val="black"/>
                </a:solidFill>
              </a:endParaRPr>
            </a:p>
          </p:txBody>
        </p:sp>
        <p:sp>
          <p:nvSpPr>
            <p:cNvPr id="113" name="object 113"/>
            <p:cNvSpPr/>
            <p:nvPr/>
          </p:nvSpPr>
          <p:spPr>
            <a:xfrm>
              <a:off x="6769607" y="3785616"/>
              <a:ext cx="125095" cy="299085"/>
            </a:xfrm>
            <a:custGeom>
              <a:avLst/>
              <a:gdLst/>
              <a:ahLst/>
              <a:cxnLst/>
              <a:rect l="l" t="t" r="r" b="b"/>
              <a:pathLst>
                <a:path w="125095" h="299085">
                  <a:moveTo>
                    <a:pt x="124968" y="0"/>
                  </a:moveTo>
                  <a:lnTo>
                    <a:pt x="0" y="0"/>
                  </a:lnTo>
                  <a:lnTo>
                    <a:pt x="0" y="298704"/>
                  </a:lnTo>
                  <a:lnTo>
                    <a:pt x="124968" y="298704"/>
                  </a:lnTo>
                  <a:lnTo>
                    <a:pt x="124968" y="0"/>
                  </a:lnTo>
                  <a:close/>
                </a:path>
              </a:pathLst>
            </a:custGeom>
            <a:solidFill>
              <a:srgbClr val="92C400"/>
            </a:solidFill>
          </p:spPr>
          <p:txBody>
            <a:bodyPr wrap="square" lIns="0" tIns="0" rIns="0" bIns="0" rtlCol="0"/>
            <a:lstStyle/>
            <a:p>
              <a:endParaRPr>
                <a:solidFill>
                  <a:prstClr val="black"/>
                </a:solidFill>
              </a:endParaRPr>
            </a:p>
          </p:txBody>
        </p:sp>
        <p:sp>
          <p:nvSpPr>
            <p:cNvPr id="114" name="object 114"/>
            <p:cNvSpPr/>
            <p:nvPr/>
          </p:nvSpPr>
          <p:spPr>
            <a:xfrm>
              <a:off x="6769607" y="3692652"/>
              <a:ext cx="125095" cy="93345"/>
            </a:xfrm>
            <a:custGeom>
              <a:avLst/>
              <a:gdLst/>
              <a:ahLst/>
              <a:cxnLst/>
              <a:rect l="l" t="t" r="r" b="b"/>
              <a:pathLst>
                <a:path w="125095" h="93345">
                  <a:moveTo>
                    <a:pt x="124968" y="0"/>
                  </a:moveTo>
                  <a:lnTo>
                    <a:pt x="0" y="0"/>
                  </a:lnTo>
                  <a:lnTo>
                    <a:pt x="0" y="92964"/>
                  </a:lnTo>
                  <a:lnTo>
                    <a:pt x="124968" y="92964"/>
                  </a:lnTo>
                  <a:lnTo>
                    <a:pt x="124968" y="0"/>
                  </a:lnTo>
                  <a:close/>
                </a:path>
              </a:pathLst>
            </a:custGeom>
            <a:solidFill>
              <a:srgbClr val="001F5F"/>
            </a:solidFill>
          </p:spPr>
          <p:txBody>
            <a:bodyPr wrap="square" lIns="0" tIns="0" rIns="0" bIns="0" rtlCol="0"/>
            <a:lstStyle/>
            <a:p>
              <a:endParaRPr>
                <a:solidFill>
                  <a:prstClr val="black"/>
                </a:solidFill>
              </a:endParaRPr>
            </a:p>
          </p:txBody>
        </p:sp>
        <p:sp>
          <p:nvSpPr>
            <p:cNvPr id="115" name="object 115"/>
            <p:cNvSpPr/>
            <p:nvPr/>
          </p:nvSpPr>
          <p:spPr>
            <a:xfrm>
              <a:off x="6769607" y="4227576"/>
              <a:ext cx="125095" cy="36830"/>
            </a:xfrm>
            <a:custGeom>
              <a:avLst/>
              <a:gdLst/>
              <a:ahLst/>
              <a:cxnLst/>
              <a:rect l="l" t="t" r="r" b="b"/>
              <a:pathLst>
                <a:path w="125095" h="36829">
                  <a:moveTo>
                    <a:pt x="124968" y="0"/>
                  </a:moveTo>
                  <a:lnTo>
                    <a:pt x="0" y="0"/>
                  </a:lnTo>
                  <a:lnTo>
                    <a:pt x="0" y="36575"/>
                  </a:lnTo>
                  <a:lnTo>
                    <a:pt x="124968" y="36575"/>
                  </a:lnTo>
                  <a:lnTo>
                    <a:pt x="124968" y="0"/>
                  </a:lnTo>
                  <a:close/>
                </a:path>
              </a:pathLst>
            </a:custGeom>
            <a:solidFill>
              <a:srgbClr val="A30000"/>
            </a:solidFill>
          </p:spPr>
          <p:txBody>
            <a:bodyPr wrap="square" lIns="0" tIns="0" rIns="0" bIns="0" rtlCol="0"/>
            <a:lstStyle/>
            <a:p>
              <a:endParaRPr>
                <a:solidFill>
                  <a:prstClr val="black"/>
                </a:solidFill>
              </a:endParaRPr>
            </a:p>
          </p:txBody>
        </p:sp>
        <p:sp>
          <p:nvSpPr>
            <p:cNvPr id="116" name="object 116"/>
            <p:cNvSpPr/>
            <p:nvPr/>
          </p:nvSpPr>
          <p:spPr>
            <a:xfrm>
              <a:off x="6993636" y="4040124"/>
              <a:ext cx="125095" cy="187960"/>
            </a:xfrm>
            <a:custGeom>
              <a:avLst/>
              <a:gdLst/>
              <a:ahLst/>
              <a:cxnLst/>
              <a:rect l="l" t="t" r="r" b="b"/>
              <a:pathLst>
                <a:path w="125095" h="187960">
                  <a:moveTo>
                    <a:pt x="124968" y="0"/>
                  </a:moveTo>
                  <a:lnTo>
                    <a:pt x="0" y="0"/>
                  </a:lnTo>
                  <a:lnTo>
                    <a:pt x="0" y="187451"/>
                  </a:lnTo>
                  <a:lnTo>
                    <a:pt x="124968" y="187451"/>
                  </a:lnTo>
                  <a:lnTo>
                    <a:pt x="124968" y="0"/>
                  </a:lnTo>
                  <a:close/>
                </a:path>
              </a:pathLst>
            </a:custGeom>
            <a:solidFill>
              <a:srgbClr val="808080"/>
            </a:solidFill>
          </p:spPr>
          <p:txBody>
            <a:bodyPr wrap="square" lIns="0" tIns="0" rIns="0" bIns="0" rtlCol="0"/>
            <a:lstStyle/>
            <a:p>
              <a:endParaRPr>
                <a:solidFill>
                  <a:prstClr val="black"/>
                </a:solidFill>
              </a:endParaRPr>
            </a:p>
          </p:txBody>
        </p:sp>
        <p:sp>
          <p:nvSpPr>
            <p:cNvPr id="117" name="object 117"/>
            <p:cNvSpPr/>
            <p:nvPr/>
          </p:nvSpPr>
          <p:spPr>
            <a:xfrm>
              <a:off x="6993636" y="3918204"/>
              <a:ext cx="125095" cy="121920"/>
            </a:xfrm>
            <a:custGeom>
              <a:avLst/>
              <a:gdLst/>
              <a:ahLst/>
              <a:cxnLst/>
              <a:rect l="l" t="t" r="r" b="b"/>
              <a:pathLst>
                <a:path w="125095" h="121920">
                  <a:moveTo>
                    <a:pt x="124968" y="0"/>
                  </a:moveTo>
                  <a:lnTo>
                    <a:pt x="0" y="0"/>
                  </a:lnTo>
                  <a:lnTo>
                    <a:pt x="0" y="121920"/>
                  </a:lnTo>
                  <a:lnTo>
                    <a:pt x="124968" y="121920"/>
                  </a:lnTo>
                  <a:lnTo>
                    <a:pt x="124968" y="0"/>
                  </a:lnTo>
                  <a:close/>
                </a:path>
              </a:pathLst>
            </a:custGeom>
            <a:solidFill>
              <a:srgbClr val="92C400"/>
            </a:solidFill>
          </p:spPr>
          <p:txBody>
            <a:bodyPr wrap="square" lIns="0" tIns="0" rIns="0" bIns="0" rtlCol="0"/>
            <a:lstStyle/>
            <a:p>
              <a:endParaRPr>
                <a:solidFill>
                  <a:prstClr val="black"/>
                </a:solidFill>
              </a:endParaRPr>
            </a:p>
          </p:txBody>
        </p:sp>
        <p:sp>
          <p:nvSpPr>
            <p:cNvPr id="118" name="object 118"/>
            <p:cNvSpPr/>
            <p:nvPr/>
          </p:nvSpPr>
          <p:spPr>
            <a:xfrm>
              <a:off x="6993636" y="3869436"/>
              <a:ext cx="125095" cy="48895"/>
            </a:xfrm>
            <a:custGeom>
              <a:avLst/>
              <a:gdLst/>
              <a:ahLst/>
              <a:cxnLst/>
              <a:rect l="l" t="t" r="r" b="b"/>
              <a:pathLst>
                <a:path w="125095" h="48895">
                  <a:moveTo>
                    <a:pt x="124968" y="0"/>
                  </a:moveTo>
                  <a:lnTo>
                    <a:pt x="0" y="0"/>
                  </a:lnTo>
                  <a:lnTo>
                    <a:pt x="0" y="48768"/>
                  </a:lnTo>
                  <a:lnTo>
                    <a:pt x="124968" y="48768"/>
                  </a:lnTo>
                  <a:lnTo>
                    <a:pt x="124968" y="0"/>
                  </a:lnTo>
                  <a:close/>
                </a:path>
              </a:pathLst>
            </a:custGeom>
            <a:solidFill>
              <a:srgbClr val="A30000"/>
            </a:solidFill>
          </p:spPr>
          <p:txBody>
            <a:bodyPr wrap="square" lIns="0" tIns="0" rIns="0" bIns="0" rtlCol="0"/>
            <a:lstStyle/>
            <a:p>
              <a:endParaRPr>
                <a:solidFill>
                  <a:prstClr val="black"/>
                </a:solidFill>
              </a:endParaRPr>
            </a:p>
          </p:txBody>
        </p:sp>
        <p:sp>
          <p:nvSpPr>
            <p:cNvPr id="119" name="object 119"/>
            <p:cNvSpPr/>
            <p:nvPr/>
          </p:nvSpPr>
          <p:spPr>
            <a:xfrm>
              <a:off x="6993636" y="3773424"/>
              <a:ext cx="125095" cy="96520"/>
            </a:xfrm>
            <a:custGeom>
              <a:avLst/>
              <a:gdLst/>
              <a:ahLst/>
              <a:cxnLst/>
              <a:rect l="l" t="t" r="r" b="b"/>
              <a:pathLst>
                <a:path w="125095" h="96520">
                  <a:moveTo>
                    <a:pt x="124968" y="0"/>
                  </a:moveTo>
                  <a:lnTo>
                    <a:pt x="0" y="0"/>
                  </a:lnTo>
                  <a:lnTo>
                    <a:pt x="0" y="96012"/>
                  </a:lnTo>
                  <a:lnTo>
                    <a:pt x="124968" y="96012"/>
                  </a:lnTo>
                  <a:lnTo>
                    <a:pt x="124968" y="0"/>
                  </a:lnTo>
                  <a:close/>
                </a:path>
              </a:pathLst>
            </a:custGeom>
            <a:solidFill>
              <a:srgbClr val="001F5F"/>
            </a:solidFill>
          </p:spPr>
          <p:txBody>
            <a:bodyPr wrap="square" lIns="0" tIns="0" rIns="0" bIns="0" rtlCol="0"/>
            <a:lstStyle/>
            <a:p>
              <a:endParaRPr>
                <a:solidFill>
                  <a:prstClr val="black"/>
                </a:solidFill>
              </a:endParaRPr>
            </a:p>
          </p:txBody>
        </p:sp>
        <p:sp>
          <p:nvSpPr>
            <p:cNvPr id="120" name="object 120"/>
            <p:cNvSpPr/>
            <p:nvPr/>
          </p:nvSpPr>
          <p:spPr>
            <a:xfrm>
              <a:off x="7217663" y="4021836"/>
              <a:ext cx="125095" cy="205740"/>
            </a:xfrm>
            <a:custGeom>
              <a:avLst/>
              <a:gdLst/>
              <a:ahLst/>
              <a:cxnLst/>
              <a:rect l="l" t="t" r="r" b="b"/>
              <a:pathLst>
                <a:path w="125095" h="205739">
                  <a:moveTo>
                    <a:pt x="124967" y="0"/>
                  </a:moveTo>
                  <a:lnTo>
                    <a:pt x="0" y="0"/>
                  </a:lnTo>
                  <a:lnTo>
                    <a:pt x="0" y="205739"/>
                  </a:lnTo>
                  <a:lnTo>
                    <a:pt x="124967" y="205739"/>
                  </a:lnTo>
                  <a:lnTo>
                    <a:pt x="124967" y="0"/>
                  </a:lnTo>
                  <a:close/>
                </a:path>
              </a:pathLst>
            </a:custGeom>
            <a:solidFill>
              <a:srgbClr val="808080"/>
            </a:solidFill>
          </p:spPr>
          <p:txBody>
            <a:bodyPr wrap="square" lIns="0" tIns="0" rIns="0" bIns="0" rtlCol="0"/>
            <a:lstStyle/>
            <a:p>
              <a:endParaRPr>
                <a:solidFill>
                  <a:prstClr val="black"/>
                </a:solidFill>
              </a:endParaRPr>
            </a:p>
          </p:txBody>
        </p:sp>
        <p:sp>
          <p:nvSpPr>
            <p:cNvPr id="121" name="object 121"/>
            <p:cNvSpPr/>
            <p:nvPr/>
          </p:nvSpPr>
          <p:spPr>
            <a:xfrm>
              <a:off x="7217663" y="3706368"/>
              <a:ext cx="125095" cy="315595"/>
            </a:xfrm>
            <a:custGeom>
              <a:avLst/>
              <a:gdLst/>
              <a:ahLst/>
              <a:cxnLst/>
              <a:rect l="l" t="t" r="r" b="b"/>
              <a:pathLst>
                <a:path w="125095" h="315595">
                  <a:moveTo>
                    <a:pt x="124968" y="0"/>
                  </a:moveTo>
                  <a:lnTo>
                    <a:pt x="0" y="0"/>
                  </a:lnTo>
                  <a:lnTo>
                    <a:pt x="0" y="315467"/>
                  </a:lnTo>
                  <a:lnTo>
                    <a:pt x="124968" y="315467"/>
                  </a:lnTo>
                  <a:lnTo>
                    <a:pt x="124968" y="0"/>
                  </a:lnTo>
                  <a:close/>
                </a:path>
              </a:pathLst>
            </a:custGeom>
            <a:solidFill>
              <a:srgbClr val="92C400"/>
            </a:solidFill>
          </p:spPr>
          <p:txBody>
            <a:bodyPr wrap="square" lIns="0" tIns="0" rIns="0" bIns="0" rtlCol="0"/>
            <a:lstStyle/>
            <a:p>
              <a:endParaRPr>
                <a:solidFill>
                  <a:prstClr val="black"/>
                </a:solidFill>
              </a:endParaRPr>
            </a:p>
          </p:txBody>
        </p:sp>
        <p:sp>
          <p:nvSpPr>
            <p:cNvPr id="122" name="object 122"/>
            <p:cNvSpPr/>
            <p:nvPr/>
          </p:nvSpPr>
          <p:spPr>
            <a:xfrm>
              <a:off x="7217663" y="3552444"/>
              <a:ext cx="125095" cy="154305"/>
            </a:xfrm>
            <a:custGeom>
              <a:avLst/>
              <a:gdLst/>
              <a:ahLst/>
              <a:cxnLst/>
              <a:rect l="l" t="t" r="r" b="b"/>
              <a:pathLst>
                <a:path w="125095" h="154304">
                  <a:moveTo>
                    <a:pt x="124967" y="0"/>
                  </a:moveTo>
                  <a:lnTo>
                    <a:pt x="0" y="0"/>
                  </a:lnTo>
                  <a:lnTo>
                    <a:pt x="0" y="153923"/>
                  </a:lnTo>
                  <a:lnTo>
                    <a:pt x="124967" y="153923"/>
                  </a:lnTo>
                  <a:lnTo>
                    <a:pt x="124967" y="0"/>
                  </a:lnTo>
                  <a:close/>
                </a:path>
              </a:pathLst>
            </a:custGeom>
            <a:solidFill>
              <a:srgbClr val="A30000"/>
            </a:solidFill>
          </p:spPr>
          <p:txBody>
            <a:bodyPr wrap="square" lIns="0" tIns="0" rIns="0" bIns="0" rtlCol="0"/>
            <a:lstStyle/>
            <a:p>
              <a:endParaRPr>
                <a:solidFill>
                  <a:prstClr val="black"/>
                </a:solidFill>
              </a:endParaRPr>
            </a:p>
          </p:txBody>
        </p:sp>
        <p:sp>
          <p:nvSpPr>
            <p:cNvPr id="123" name="object 123"/>
            <p:cNvSpPr/>
            <p:nvPr/>
          </p:nvSpPr>
          <p:spPr>
            <a:xfrm>
              <a:off x="7217663" y="3436620"/>
              <a:ext cx="125095" cy="116205"/>
            </a:xfrm>
            <a:custGeom>
              <a:avLst/>
              <a:gdLst/>
              <a:ahLst/>
              <a:cxnLst/>
              <a:rect l="l" t="t" r="r" b="b"/>
              <a:pathLst>
                <a:path w="125095" h="116204">
                  <a:moveTo>
                    <a:pt x="124968" y="0"/>
                  </a:moveTo>
                  <a:lnTo>
                    <a:pt x="0" y="0"/>
                  </a:lnTo>
                  <a:lnTo>
                    <a:pt x="0" y="115824"/>
                  </a:lnTo>
                  <a:lnTo>
                    <a:pt x="124968" y="115824"/>
                  </a:lnTo>
                  <a:lnTo>
                    <a:pt x="124968" y="0"/>
                  </a:lnTo>
                  <a:close/>
                </a:path>
              </a:pathLst>
            </a:custGeom>
            <a:solidFill>
              <a:srgbClr val="001F5F"/>
            </a:solidFill>
          </p:spPr>
          <p:txBody>
            <a:bodyPr wrap="square" lIns="0" tIns="0" rIns="0" bIns="0" rtlCol="0"/>
            <a:lstStyle/>
            <a:p>
              <a:endParaRPr>
                <a:solidFill>
                  <a:prstClr val="black"/>
                </a:solidFill>
              </a:endParaRPr>
            </a:p>
          </p:txBody>
        </p:sp>
        <p:sp>
          <p:nvSpPr>
            <p:cNvPr id="124" name="object 124"/>
            <p:cNvSpPr/>
            <p:nvPr/>
          </p:nvSpPr>
          <p:spPr>
            <a:xfrm>
              <a:off x="7443216" y="3977640"/>
              <a:ext cx="123825" cy="250190"/>
            </a:xfrm>
            <a:custGeom>
              <a:avLst/>
              <a:gdLst/>
              <a:ahLst/>
              <a:cxnLst/>
              <a:rect l="l" t="t" r="r" b="b"/>
              <a:pathLst>
                <a:path w="123825" h="250189">
                  <a:moveTo>
                    <a:pt x="123443" y="0"/>
                  </a:moveTo>
                  <a:lnTo>
                    <a:pt x="0" y="0"/>
                  </a:lnTo>
                  <a:lnTo>
                    <a:pt x="0" y="249936"/>
                  </a:lnTo>
                  <a:lnTo>
                    <a:pt x="123443" y="249936"/>
                  </a:lnTo>
                  <a:lnTo>
                    <a:pt x="123443" y="0"/>
                  </a:lnTo>
                  <a:close/>
                </a:path>
              </a:pathLst>
            </a:custGeom>
            <a:solidFill>
              <a:srgbClr val="808080"/>
            </a:solidFill>
          </p:spPr>
          <p:txBody>
            <a:bodyPr wrap="square" lIns="0" tIns="0" rIns="0" bIns="0" rtlCol="0"/>
            <a:lstStyle/>
            <a:p>
              <a:endParaRPr>
                <a:solidFill>
                  <a:prstClr val="black"/>
                </a:solidFill>
              </a:endParaRPr>
            </a:p>
          </p:txBody>
        </p:sp>
        <p:sp>
          <p:nvSpPr>
            <p:cNvPr id="125" name="object 125"/>
            <p:cNvSpPr/>
            <p:nvPr/>
          </p:nvSpPr>
          <p:spPr>
            <a:xfrm>
              <a:off x="7443216" y="3634740"/>
              <a:ext cx="123825" cy="342900"/>
            </a:xfrm>
            <a:custGeom>
              <a:avLst/>
              <a:gdLst/>
              <a:ahLst/>
              <a:cxnLst/>
              <a:rect l="l" t="t" r="r" b="b"/>
              <a:pathLst>
                <a:path w="123825" h="342900">
                  <a:moveTo>
                    <a:pt x="123444" y="0"/>
                  </a:moveTo>
                  <a:lnTo>
                    <a:pt x="0" y="0"/>
                  </a:lnTo>
                  <a:lnTo>
                    <a:pt x="0" y="342900"/>
                  </a:lnTo>
                  <a:lnTo>
                    <a:pt x="123444" y="342900"/>
                  </a:lnTo>
                  <a:lnTo>
                    <a:pt x="123444" y="0"/>
                  </a:lnTo>
                  <a:close/>
                </a:path>
              </a:pathLst>
            </a:custGeom>
            <a:solidFill>
              <a:srgbClr val="92C400"/>
            </a:solidFill>
          </p:spPr>
          <p:txBody>
            <a:bodyPr wrap="square" lIns="0" tIns="0" rIns="0" bIns="0" rtlCol="0"/>
            <a:lstStyle/>
            <a:p>
              <a:endParaRPr>
                <a:solidFill>
                  <a:prstClr val="black"/>
                </a:solidFill>
              </a:endParaRPr>
            </a:p>
          </p:txBody>
        </p:sp>
        <p:sp>
          <p:nvSpPr>
            <p:cNvPr id="126" name="object 126"/>
            <p:cNvSpPr/>
            <p:nvPr/>
          </p:nvSpPr>
          <p:spPr>
            <a:xfrm>
              <a:off x="7443216" y="3422904"/>
              <a:ext cx="123825" cy="212090"/>
            </a:xfrm>
            <a:custGeom>
              <a:avLst/>
              <a:gdLst/>
              <a:ahLst/>
              <a:cxnLst/>
              <a:rect l="l" t="t" r="r" b="b"/>
              <a:pathLst>
                <a:path w="123825" h="212089">
                  <a:moveTo>
                    <a:pt x="123443" y="0"/>
                  </a:moveTo>
                  <a:lnTo>
                    <a:pt x="0" y="0"/>
                  </a:lnTo>
                  <a:lnTo>
                    <a:pt x="0" y="211836"/>
                  </a:lnTo>
                  <a:lnTo>
                    <a:pt x="123443" y="211836"/>
                  </a:lnTo>
                  <a:lnTo>
                    <a:pt x="123443" y="0"/>
                  </a:lnTo>
                  <a:close/>
                </a:path>
              </a:pathLst>
            </a:custGeom>
            <a:solidFill>
              <a:srgbClr val="A30000"/>
            </a:solidFill>
          </p:spPr>
          <p:txBody>
            <a:bodyPr wrap="square" lIns="0" tIns="0" rIns="0" bIns="0" rtlCol="0"/>
            <a:lstStyle/>
            <a:p>
              <a:endParaRPr>
                <a:solidFill>
                  <a:prstClr val="black"/>
                </a:solidFill>
              </a:endParaRPr>
            </a:p>
          </p:txBody>
        </p:sp>
        <p:sp>
          <p:nvSpPr>
            <p:cNvPr id="127" name="object 127"/>
            <p:cNvSpPr/>
            <p:nvPr/>
          </p:nvSpPr>
          <p:spPr>
            <a:xfrm>
              <a:off x="7443216" y="3285744"/>
              <a:ext cx="123825" cy="137160"/>
            </a:xfrm>
            <a:custGeom>
              <a:avLst/>
              <a:gdLst/>
              <a:ahLst/>
              <a:cxnLst/>
              <a:rect l="l" t="t" r="r" b="b"/>
              <a:pathLst>
                <a:path w="123825" h="137160">
                  <a:moveTo>
                    <a:pt x="123444" y="0"/>
                  </a:moveTo>
                  <a:lnTo>
                    <a:pt x="0" y="0"/>
                  </a:lnTo>
                  <a:lnTo>
                    <a:pt x="0" y="137160"/>
                  </a:lnTo>
                  <a:lnTo>
                    <a:pt x="123444" y="137160"/>
                  </a:lnTo>
                  <a:lnTo>
                    <a:pt x="123444" y="0"/>
                  </a:lnTo>
                  <a:close/>
                </a:path>
              </a:pathLst>
            </a:custGeom>
            <a:solidFill>
              <a:srgbClr val="001F5F"/>
            </a:solidFill>
          </p:spPr>
          <p:txBody>
            <a:bodyPr wrap="square" lIns="0" tIns="0" rIns="0" bIns="0" rtlCol="0"/>
            <a:lstStyle/>
            <a:p>
              <a:endParaRPr>
                <a:solidFill>
                  <a:prstClr val="black"/>
                </a:solidFill>
              </a:endParaRPr>
            </a:p>
          </p:txBody>
        </p:sp>
        <p:sp>
          <p:nvSpPr>
            <p:cNvPr id="128" name="object 128"/>
            <p:cNvSpPr/>
            <p:nvPr/>
          </p:nvSpPr>
          <p:spPr>
            <a:xfrm>
              <a:off x="7667244" y="3886200"/>
              <a:ext cx="125095" cy="341630"/>
            </a:xfrm>
            <a:custGeom>
              <a:avLst/>
              <a:gdLst/>
              <a:ahLst/>
              <a:cxnLst/>
              <a:rect l="l" t="t" r="r" b="b"/>
              <a:pathLst>
                <a:path w="125095" h="341629">
                  <a:moveTo>
                    <a:pt x="124967" y="0"/>
                  </a:moveTo>
                  <a:lnTo>
                    <a:pt x="0" y="0"/>
                  </a:lnTo>
                  <a:lnTo>
                    <a:pt x="0" y="341375"/>
                  </a:lnTo>
                  <a:lnTo>
                    <a:pt x="124967" y="341375"/>
                  </a:lnTo>
                  <a:lnTo>
                    <a:pt x="124967" y="0"/>
                  </a:lnTo>
                  <a:close/>
                </a:path>
              </a:pathLst>
            </a:custGeom>
            <a:solidFill>
              <a:srgbClr val="808080"/>
            </a:solidFill>
          </p:spPr>
          <p:txBody>
            <a:bodyPr wrap="square" lIns="0" tIns="0" rIns="0" bIns="0" rtlCol="0"/>
            <a:lstStyle/>
            <a:p>
              <a:endParaRPr>
                <a:solidFill>
                  <a:prstClr val="black"/>
                </a:solidFill>
              </a:endParaRPr>
            </a:p>
          </p:txBody>
        </p:sp>
        <p:sp>
          <p:nvSpPr>
            <p:cNvPr id="129" name="object 129"/>
            <p:cNvSpPr/>
            <p:nvPr/>
          </p:nvSpPr>
          <p:spPr>
            <a:xfrm>
              <a:off x="7667244" y="3364992"/>
              <a:ext cx="125095" cy="521334"/>
            </a:xfrm>
            <a:custGeom>
              <a:avLst/>
              <a:gdLst/>
              <a:ahLst/>
              <a:cxnLst/>
              <a:rect l="l" t="t" r="r" b="b"/>
              <a:pathLst>
                <a:path w="125095" h="521335">
                  <a:moveTo>
                    <a:pt x="124968" y="0"/>
                  </a:moveTo>
                  <a:lnTo>
                    <a:pt x="0" y="0"/>
                  </a:lnTo>
                  <a:lnTo>
                    <a:pt x="0" y="521208"/>
                  </a:lnTo>
                  <a:lnTo>
                    <a:pt x="124968" y="521208"/>
                  </a:lnTo>
                  <a:lnTo>
                    <a:pt x="124968" y="0"/>
                  </a:lnTo>
                  <a:close/>
                </a:path>
              </a:pathLst>
            </a:custGeom>
            <a:solidFill>
              <a:srgbClr val="92C400"/>
            </a:solidFill>
          </p:spPr>
          <p:txBody>
            <a:bodyPr wrap="square" lIns="0" tIns="0" rIns="0" bIns="0" rtlCol="0"/>
            <a:lstStyle/>
            <a:p>
              <a:endParaRPr>
                <a:solidFill>
                  <a:prstClr val="black"/>
                </a:solidFill>
              </a:endParaRPr>
            </a:p>
          </p:txBody>
        </p:sp>
        <p:sp>
          <p:nvSpPr>
            <p:cNvPr id="130" name="object 130"/>
            <p:cNvSpPr/>
            <p:nvPr/>
          </p:nvSpPr>
          <p:spPr>
            <a:xfrm>
              <a:off x="7667244" y="3075432"/>
              <a:ext cx="125095" cy="289560"/>
            </a:xfrm>
            <a:custGeom>
              <a:avLst/>
              <a:gdLst/>
              <a:ahLst/>
              <a:cxnLst/>
              <a:rect l="l" t="t" r="r" b="b"/>
              <a:pathLst>
                <a:path w="125095" h="289560">
                  <a:moveTo>
                    <a:pt x="124967" y="0"/>
                  </a:moveTo>
                  <a:lnTo>
                    <a:pt x="0" y="0"/>
                  </a:lnTo>
                  <a:lnTo>
                    <a:pt x="0" y="289559"/>
                  </a:lnTo>
                  <a:lnTo>
                    <a:pt x="124967" y="289559"/>
                  </a:lnTo>
                  <a:lnTo>
                    <a:pt x="124967" y="0"/>
                  </a:lnTo>
                  <a:close/>
                </a:path>
              </a:pathLst>
            </a:custGeom>
            <a:solidFill>
              <a:srgbClr val="A30000"/>
            </a:solidFill>
          </p:spPr>
          <p:txBody>
            <a:bodyPr wrap="square" lIns="0" tIns="0" rIns="0" bIns="0" rtlCol="0"/>
            <a:lstStyle/>
            <a:p>
              <a:endParaRPr>
                <a:solidFill>
                  <a:prstClr val="black"/>
                </a:solidFill>
              </a:endParaRPr>
            </a:p>
          </p:txBody>
        </p:sp>
        <p:sp>
          <p:nvSpPr>
            <p:cNvPr id="131" name="object 131"/>
            <p:cNvSpPr/>
            <p:nvPr/>
          </p:nvSpPr>
          <p:spPr>
            <a:xfrm>
              <a:off x="7667244" y="2921508"/>
              <a:ext cx="125095" cy="154305"/>
            </a:xfrm>
            <a:custGeom>
              <a:avLst/>
              <a:gdLst/>
              <a:ahLst/>
              <a:cxnLst/>
              <a:rect l="l" t="t" r="r" b="b"/>
              <a:pathLst>
                <a:path w="125095" h="154305">
                  <a:moveTo>
                    <a:pt x="124968" y="0"/>
                  </a:moveTo>
                  <a:lnTo>
                    <a:pt x="0" y="0"/>
                  </a:lnTo>
                  <a:lnTo>
                    <a:pt x="0" y="153924"/>
                  </a:lnTo>
                  <a:lnTo>
                    <a:pt x="124968" y="153924"/>
                  </a:lnTo>
                  <a:lnTo>
                    <a:pt x="124968" y="0"/>
                  </a:lnTo>
                  <a:close/>
                </a:path>
              </a:pathLst>
            </a:custGeom>
            <a:solidFill>
              <a:srgbClr val="001F5F"/>
            </a:solidFill>
          </p:spPr>
          <p:txBody>
            <a:bodyPr wrap="square" lIns="0" tIns="0" rIns="0" bIns="0" rtlCol="0"/>
            <a:lstStyle/>
            <a:p>
              <a:endParaRPr>
                <a:solidFill>
                  <a:prstClr val="black"/>
                </a:solidFill>
              </a:endParaRPr>
            </a:p>
          </p:txBody>
        </p:sp>
        <p:sp>
          <p:nvSpPr>
            <p:cNvPr id="132" name="object 132"/>
            <p:cNvSpPr/>
            <p:nvPr/>
          </p:nvSpPr>
          <p:spPr>
            <a:xfrm>
              <a:off x="7891271" y="3884676"/>
              <a:ext cx="125095" cy="342900"/>
            </a:xfrm>
            <a:custGeom>
              <a:avLst/>
              <a:gdLst/>
              <a:ahLst/>
              <a:cxnLst/>
              <a:rect l="l" t="t" r="r" b="b"/>
              <a:pathLst>
                <a:path w="125095" h="342900">
                  <a:moveTo>
                    <a:pt x="124968" y="0"/>
                  </a:moveTo>
                  <a:lnTo>
                    <a:pt x="0" y="0"/>
                  </a:lnTo>
                  <a:lnTo>
                    <a:pt x="0" y="342900"/>
                  </a:lnTo>
                  <a:lnTo>
                    <a:pt x="124968" y="342900"/>
                  </a:lnTo>
                  <a:lnTo>
                    <a:pt x="124968" y="0"/>
                  </a:lnTo>
                  <a:close/>
                </a:path>
              </a:pathLst>
            </a:custGeom>
            <a:solidFill>
              <a:srgbClr val="808080"/>
            </a:solidFill>
          </p:spPr>
          <p:txBody>
            <a:bodyPr wrap="square" lIns="0" tIns="0" rIns="0" bIns="0" rtlCol="0"/>
            <a:lstStyle/>
            <a:p>
              <a:endParaRPr>
                <a:solidFill>
                  <a:prstClr val="black"/>
                </a:solidFill>
              </a:endParaRPr>
            </a:p>
          </p:txBody>
        </p:sp>
        <p:sp>
          <p:nvSpPr>
            <p:cNvPr id="133" name="object 133"/>
            <p:cNvSpPr/>
            <p:nvPr/>
          </p:nvSpPr>
          <p:spPr>
            <a:xfrm>
              <a:off x="7891271" y="3293364"/>
              <a:ext cx="125095" cy="591820"/>
            </a:xfrm>
            <a:custGeom>
              <a:avLst/>
              <a:gdLst/>
              <a:ahLst/>
              <a:cxnLst/>
              <a:rect l="l" t="t" r="r" b="b"/>
              <a:pathLst>
                <a:path w="125095" h="591820">
                  <a:moveTo>
                    <a:pt x="124968" y="0"/>
                  </a:moveTo>
                  <a:lnTo>
                    <a:pt x="0" y="0"/>
                  </a:lnTo>
                  <a:lnTo>
                    <a:pt x="0" y="591312"/>
                  </a:lnTo>
                  <a:lnTo>
                    <a:pt x="124968" y="591312"/>
                  </a:lnTo>
                  <a:lnTo>
                    <a:pt x="124968" y="0"/>
                  </a:lnTo>
                  <a:close/>
                </a:path>
              </a:pathLst>
            </a:custGeom>
            <a:solidFill>
              <a:srgbClr val="92C400"/>
            </a:solidFill>
          </p:spPr>
          <p:txBody>
            <a:bodyPr wrap="square" lIns="0" tIns="0" rIns="0" bIns="0" rtlCol="0"/>
            <a:lstStyle/>
            <a:p>
              <a:endParaRPr>
                <a:solidFill>
                  <a:prstClr val="black"/>
                </a:solidFill>
              </a:endParaRPr>
            </a:p>
          </p:txBody>
        </p:sp>
        <p:sp>
          <p:nvSpPr>
            <p:cNvPr id="134" name="object 134"/>
            <p:cNvSpPr/>
            <p:nvPr/>
          </p:nvSpPr>
          <p:spPr>
            <a:xfrm>
              <a:off x="7891271" y="2979420"/>
              <a:ext cx="125095" cy="314325"/>
            </a:xfrm>
            <a:custGeom>
              <a:avLst/>
              <a:gdLst/>
              <a:ahLst/>
              <a:cxnLst/>
              <a:rect l="l" t="t" r="r" b="b"/>
              <a:pathLst>
                <a:path w="125095" h="314325">
                  <a:moveTo>
                    <a:pt x="124968" y="0"/>
                  </a:moveTo>
                  <a:lnTo>
                    <a:pt x="0" y="0"/>
                  </a:lnTo>
                  <a:lnTo>
                    <a:pt x="0" y="313943"/>
                  </a:lnTo>
                  <a:lnTo>
                    <a:pt x="124968" y="313943"/>
                  </a:lnTo>
                  <a:lnTo>
                    <a:pt x="124968" y="0"/>
                  </a:lnTo>
                  <a:close/>
                </a:path>
              </a:pathLst>
            </a:custGeom>
            <a:solidFill>
              <a:srgbClr val="A30000"/>
            </a:solidFill>
          </p:spPr>
          <p:txBody>
            <a:bodyPr wrap="square" lIns="0" tIns="0" rIns="0" bIns="0" rtlCol="0"/>
            <a:lstStyle/>
            <a:p>
              <a:endParaRPr>
                <a:solidFill>
                  <a:prstClr val="black"/>
                </a:solidFill>
              </a:endParaRPr>
            </a:p>
          </p:txBody>
        </p:sp>
        <p:sp>
          <p:nvSpPr>
            <p:cNvPr id="135" name="object 135"/>
            <p:cNvSpPr/>
            <p:nvPr/>
          </p:nvSpPr>
          <p:spPr>
            <a:xfrm>
              <a:off x="7891271" y="2807208"/>
              <a:ext cx="125095" cy="172720"/>
            </a:xfrm>
            <a:custGeom>
              <a:avLst/>
              <a:gdLst/>
              <a:ahLst/>
              <a:cxnLst/>
              <a:rect l="l" t="t" r="r" b="b"/>
              <a:pathLst>
                <a:path w="125095" h="172719">
                  <a:moveTo>
                    <a:pt x="124968" y="0"/>
                  </a:moveTo>
                  <a:lnTo>
                    <a:pt x="0" y="0"/>
                  </a:lnTo>
                  <a:lnTo>
                    <a:pt x="0" y="172212"/>
                  </a:lnTo>
                  <a:lnTo>
                    <a:pt x="124968" y="172212"/>
                  </a:lnTo>
                  <a:lnTo>
                    <a:pt x="124968" y="0"/>
                  </a:lnTo>
                  <a:close/>
                </a:path>
              </a:pathLst>
            </a:custGeom>
            <a:solidFill>
              <a:srgbClr val="001F5F"/>
            </a:solidFill>
          </p:spPr>
          <p:txBody>
            <a:bodyPr wrap="square" lIns="0" tIns="0" rIns="0" bIns="0" rtlCol="0"/>
            <a:lstStyle/>
            <a:p>
              <a:endParaRPr>
                <a:solidFill>
                  <a:prstClr val="black"/>
                </a:solidFill>
              </a:endParaRPr>
            </a:p>
          </p:txBody>
        </p:sp>
        <p:sp>
          <p:nvSpPr>
            <p:cNvPr id="136" name="object 136"/>
            <p:cNvSpPr/>
            <p:nvPr/>
          </p:nvSpPr>
          <p:spPr>
            <a:xfrm>
              <a:off x="8115299" y="3771900"/>
              <a:ext cx="125095" cy="455930"/>
            </a:xfrm>
            <a:custGeom>
              <a:avLst/>
              <a:gdLst/>
              <a:ahLst/>
              <a:cxnLst/>
              <a:rect l="l" t="t" r="r" b="b"/>
              <a:pathLst>
                <a:path w="125095" h="455929">
                  <a:moveTo>
                    <a:pt x="124968" y="0"/>
                  </a:moveTo>
                  <a:lnTo>
                    <a:pt x="0" y="0"/>
                  </a:lnTo>
                  <a:lnTo>
                    <a:pt x="0" y="455675"/>
                  </a:lnTo>
                  <a:lnTo>
                    <a:pt x="124968" y="455675"/>
                  </a:lnTo>
                  <a:lnTo>
                    <a:pt x="124968" y="0"/>
                  </a:lnTo>
                  <a:close/>
                </a:path>
              </a:pathLst>
            </a:custGeom>
            <a:solidFill>
              <a:srgbClr val="808080"/>
            </a:solidFill>
          </p:spPr>
          <p:txBody>
            <a:bodyPr wrap="square" lIns="0" tIns="0" rIns="0" bIns="0" rtlCol="0"/>
            <a:lstStyle/>
            <a:p>
              <a:endParaRPr>
                <a:solidFill>
                  <a:prstClr val="black"/>
                </a:solidFill>
              </a:endParaRPr>
            </a:p>
          </p:txBody>
        </p:sp>
        <p:sp>
          <p:nvSpPr>
            <p:cNvPr id="137" name="object 137"/>
            <p:cNvSpPr/>
            <p:nvPr/>
          </p:nvSpPr>
          <p:spPr>
            <a:xfrm>
              <a:off x="8115299" y="3328416"/>
              <a:ext cx="125095" cy="443865"/>
            </a:xfrm>
            <a:custGeom>
              <a:avLst/>
              <a:gdLst/>
              <a:ahLst/>
              <a:cxnLst/>
              <a:rect l="l" t="t" r="r" b="b"/>
              <a:pathLst>
                <a:path w="125095" h="443864">
                  <a:moveTo>
                    <a:pt x="124968" y="0"/>
                  </a:moveTo>
                  <a:lnTo>
                    <a:pt x="0" y="0"/>
                  </a:lnTo>
                  <a:lnTo>
                    <a:pt x="0" y="443484"/>
                  </a:lnTo>
                  <a:lnTo>
                    <a:pt x="124968" y="443484"/>
                  </a:lnTo>
                  <a:lnTo>
                    <a:pt x="124968" y="0"/>
                  </a:lnTo>
                  <a:close/>
                </a:path>
              </a:pathLst>
            </a:custGeom>
            <a:solidFill>
              <a:srgbClr val="92C400"/>
            </a:solidFill>
          </p:spPr>
          <p:txBody>
            <a:bodyPr wrap="square" lIns="0" tIns="0" rIns="0" bIns="0" rtlCol="0"/>
            <a:lstStyle/>
            <a:p>
              <a:endParaRPr>
                <a:solidFill>
                  <a:prstClr val="black"/>
                </a:solidFill>
              </a:endParaRPr>
            </a:p>
          </p:txBody>
        </p:sp>
        <p:sp>
          <p:nvSpPr>
            <p:cNvPr id="138" name="object 138"/>
            <p:cNvSpPr/>
            <p:nvPr/>
          </p:nvSpPr>
          <p:spPr>
            <a:xfrm>
              <a:off x="8115299" y="3124200"/>
              <a:ext cx="125095" cy="204470"/>
            </a:xfrm>
            <a:custGeom>
              <a:avLst/>
              <a:gdLst/>
              <a:ahLst/>
              <a:cxnLst/>
              <a:rect l="l" t="t" r="r" b="b"/>
              <a:pathLst>
                <a:path w="125095" h="204470">
                  <a:moveTo>
                    <a:pt x="124968" y="0"/>
                  </a:moveTo>
                  <a:lnTo>
                    <a:pt x="0" y="0"/>
                  </a:lnTo>
                  <a:lnTo>
                    <a:pt x="0" y="204215"/>
                  </a:lnTo>
                  <a:lnTo>
                    <a:pt x="124968" y="204215"/>
                  </a:lnTo>
                  <a:lnTo>
                    <a:pt x="124968" y="0"/>
                  </a:lnTo>
                  <a:close/>
                </a:path>
              </a:pathLst>
            </a:custGeom>
            <a:solidFill>
              <a:srgbClr val="A30000"/>
            </a:solidFill>
          </p:spPr>
          <p:txBody>
            <a:bodyPr wrap="square" lIns="0" tIns="0" rIns="0" bIns="0" rtlCol="0"/>
            <a:lstStyle/>
            <a:p>
              <a:endParaRPr>
                <a:solidFill>
                  <a:prstClr val="black"/>
                </a:solidFill>
              </a:endParaRPr>
            </a:p>
          </p:txBody>
        </p:sp>
        <p:sp>
          <p:nvSpPr>
            <p:cNvPr id="139" name="object 139"/>
            <p:cNvSpPr/>
            <p:nvPr/>
          </p:nvSpPr>
          <p:spPr>
            <a:xfrm>
              <a:off x="8115299" y="2941320"/>
              <a:ext cx="125095" cy="182880"/>
            </a:xfrm>
            <a:custGeom>
              <a:avLst/>
              <a:gdLst/>
              <a:ahLst/>
              <a:cxnLst/>
              <a:rect l="l" t="t" r="r" b="b"/>
              <a:pathLst>
                <a:path w="125095" h="182880">
                  <a:moveTo>
                    <a:pt x="124968" y="0"/>
                  </a:moveTo>
                  <a:lnTo>
                    <a:pt x="0" y="0"/>
                  </a:lnTo>
                  <a:lnTo>
                    <a:pt x="0" y="182879"/>
                  </a:lnTo>
                  <a:lnTo>
                    <a:pt x="124968" y="182879"/>
                  </a:lnTo>
                  <a:lnTo>
                    <a:pt x="124968" y="0"/>
                  </a:lnTo>
                  <a:close/>
                </a:path>
              </a:pathLst>
            </a:custGeom>
            <a:solidFill>
              <a:srgbClr val="001F5F"/>
            </a:solidFill>
          </p:spPr>
          <p:txBody>
            <a:bodyPr wrap="square" lIns="0" tIns="0" rIns="0" bIns="0" rtlCol="0"/>
            <a:lstStyle/>
            <a:p>
              <a:endParaRPr>
                <a:solidFill>
                  <a:prstClr val="black"/>
                </a:solidFill>
              </a:endParaRPr>
            </a:p>
          </p:txBody>
        </p:sp>
        <p:sp>
          <p:nvSpPr>
            <p:cNvPr id="140" name="object 140"/>
            <p:cNvSpPr/>
            <p:nvPr/>
          </p:nvSpPr>
          <p:spPr>
            <a:xfrm>
              <a:off x="8340851" y="3774948"/>
              <a:ext cx="123825" cy="452755"/>
            </a:xfrm>
            <a:custGeom>
              <a:avLst/>
              <a:gdLst/>
              <a:ahLst/>
              <a:cxnLst/>
              <a:rect l="l" t="t" r="r" b="b"/>
              <a:pathLst>
                <a:path w="123825" h="452754">
                  <a:moveTo>
                    <a:pt x="123444" y="0"/>
                  </a:moveTo>
                  <a:lnTo>
                    <a:pt x="0" y="0"/>
                  </a:lnTo>
                  <a:lnTo>
                    <a:pt x="0" y="452627"/>
                  </a:lnTo>
                  <a:lnTo>
                    <a:pt x="123444" y="452627"/>
                  </a:lnTo>
                  <a:lnTo>
                    <a:pt x="123444" y="0"/>
                  </a:lnTo>
                  <a:close/>
                </a:path>
              </a:pathLst>
            </a:custGeom>
            <a:solidFill>
              <a:srgbClr val="808080"/>
            </a:solidFill>
          </p:spPr>
          <p:txBody>
            <a:bodyPr wrap="square" lIns="0" tIns="0" rIns="0" bIns="0" rtlCol="0"/>
            <a:lstStyle/>
            <a:p>
              <a:endParaRPr>
                <a:solidFill>
                  <a:prstClr val="black"/>
                </a:solidFill>
              </a:endParaRPr>
            </a:p>
          </p:txBody>
        </p:sp>
        <p:sp>
          <p:nvSpPr>
            <p:cNvPr id="141" name="object 141"/>
            <p:cNvSpPr/>
            <p:nvPr/>
          </p:nvSpPr>
          <p:spPr>
            <a:xfrm>
              <a:off x="8340851" y="3209544"/>
              <a:ext cx="123825" cy="565785"/>
            </a:xfrm>
            <a:custGeom>
              <a:avLst/>
              <a:gdLst/>
              <a:ahLst/>
              <a:cxnLst/>
              <a:rect l="l" t="t" r="r" b="b"/>
              <a:pathLst>
                <a:path w="123825" h="565785">
                  <a:moveTo>
                    <a:pt x="123444" y="0"/>
                  </a:moveTo>
                  <a:lnTo>
                    <a:pt x="0" y="0"/>
                  </a:lnTo>
                  <a:lnTo>
                    <a:pt x="0" y="565403"/>
                  </a:lnTo>
                  <a:lnTo>
                    <a:pt x="123444" y="565403"/>
                  </a:lnTo>
                  <a:lnTo>
                    <a:pt x="123444" y="0"/>
                  </a:lnTo>
                  <a:close/>
                </a:path>
              </a:pathLst>
            </a:custGeom>
            <a:solidFill>
              <a:srgbClr val="92C400"/>
            </a:solidFill>
          </p:spPr>
          <p:txBody>
            <a:bodyPr wrap="square" lIns="0" tIns="0" rIns="0" bIns="0" rtlCol="0"/>
            <a:lstStyle/>
            <a:p>
              <a:endParaRPr>
                <a:solidFill>
                  <a:prstClr val="black"/>
                </a:solidFill>
              </a:endParaRPr>
            </a:p>
          </p:txBody>
        </p:sp>
        <p:sp>
          <p:nvSpPr>
            <p:cNvPr id="142" name="object 142"/>
            <p:cNvSpPr/>
            <p:nvPr/>
          </p:nvSpPr>
          <p:spPr>
            <a:xfrm>
              <a:off x="8340851" y="3072384"/>
              <a:ext cx="123825" cy="137160"/>
            </a:xfrm>
            <a:custGeom>
              <a:avLst/>
              <a:gdLst/>
              <a:ahLst/>
              <a:cxnLst/>
              <a:rect l="l" t="t" r="r" b="b"/>
              <a:pathLst>
                <a:path w="123825" h="137160">
                  <a:moveTo>
                    <a:pt x="123444" y="0"/>
                  </a:moveTo>
                  <a:lnTo>
                    <a:pt x="0" y="0"/>
                  </a:lnTo>
                  <a:lnTo>
                    <a:pt x="0" y="137160"/>
                  </a:lnTo>
                  <a:lnTo>
                    <a:pt x="123444" y="137160"/>
                  </a:lnTo>
                  <a:lnTo>
                    <a:pt x="123444" y="0"/>
                  </a:lnTo>
                  <a:close/>
                </a:path>
              </a:pathLst>
            </a:custGeom>
            <a:solidFill>
              <a:srgbClr val="A30000"/>
            </a:solidFill>
          </p:spPr>
          <p:txBody>
            <a:bodyPr wrap="square" lIns="0" tIns="0" rIns="0" bIns="0" rtlCol="0"/>
            <a:lstStyle/>
            <a:p>
              <a:endParaRPr>
                <a:solidFill>
                  <a:prstClr val="black"/>
                </a:solidFill>
              </a:endParaRPr>
            </a:p>
          </p:txBody>
        </p:sp>
        <p:sp>
          <p:nvSpPr>
            <p:cNvPr id="143" name="object 143"/>
            <p:cNvSpPr/>
            <p:nvPr/>
          </p:nvSpPr>
          <p:spPr>
            <a:xfrm>
              <a:off x="8340851" y="2889504"/>
              <a:ext cx="123825" cy="182880"/>
            </a:xfrm>
            <a:custGeom>
              <a:avLst/>
              <a:gdLst/>
              <a:ahLst/>
              <a:cxnLst/>
              <a:rect l="l" t="t" r="r" b="b"/>
              <a:pathLst>
                <a:path w="123825" h="182880">
                  <a:moveTo>
                    <a:pt x="123444" y="0"/>
                  </a:moveTo>
                  <a:lnTo>
                    <a:pt x="0" y="0"/>
                  </a:lnTo>
                  <a:lnTo>
                    <a:pt x="0" y="182879"/>
                  </a:lnTo>
                  <a:lnTo>
                    <a:pt x="123444" y="182879"/>
                  </a:lnTo>
                  <a:lnTo>
                    <a:pt x="123444" y="0"/>
                  </a:lnTo>
                  <a:close/>
                </a:path>
              </a:pathLst>
            </a:custGeom>
            <a:solidFill>
              <a:srgbClr val="001F5F"/>
            </a:solidFill>
          </p:spPr>
          <p:txBody>
            <a:bodyPr wrap="square" lIns="0" tIns="0" rIns="0" bIns="0" rtlCol="0"/>
            <a:lstStyle/>
            <a:p>
              <a:endParaRPr>
                <a:solidFill>
                  <a:prstClr val="black"/>
                </a:solidFill>
              </a:endParaRPr>
            </a:p>
          </p:txBody>
        </p:sp>
        <p:sp>
          <p:nvSpPr>
            <p:cNvPr id="144" name="object 144"/>
            <p:cNvSpPr/>
            <p:nvPr/>
          </p:nvSpPr>
          <p:spPr>
            <a:xfrm>
              <a:off x="8564880" y="3988308"/>
              <a:ext cx="125095" cy="239395"/>
            </a:xfrm>
            <a:custGeom>
              <a:avLst/>
              <a:gdLst/>
              <a:ahLst/>
              <a:cxnLst/>
              <a:rect l="l" t="t" r="r" b="b"/>
              <a:pathLst>
                <a:path w="125095" h="239395">
                  <a:moveTo>
                    <a:pt x="124968" y="0"/>
                  </a:moveTo>
                  <a:lnTo>
                    <a:pt x="0" y="0"/>
                  </a:lnTo>
                  <a:lnTo>
                    <a:pt x="0" y="239268"/>
                  </a:lnTo>
                  <a:lnTo>
                    <a:pt x="124968" y="239268"/>
                  </a:lnTo>
                  <a:lnTo>
                    <a:pt x="124968" y="0"/>
                  </a:lnTo>
                  <a:close/>
                </a:path>
              </a:pathLst>
            </a:custGeom>
            <a:solidFill>
              <a:srgbClr val="808080"/>
            </a:solidFill>
          </p:spPr>
          <p:txBody>
            <a:bodyPr wrap="square" lIns="0" tIns="0" rIns="0" bIns="0" rtlCol="0"/>
            <a:lstStyle/>
            <a:p>
              <a:endParaRPr>
                <a:solidFill>
                  <a:prstClr val="black"/>
                </a:solidFill>
              </a:endParaRPr>
            </a:p>
          </p:txBody>
        </p:sp>
        <p:sp>
          <p:nvSpPr>
            <p:cNvPr id="145" name="object 145"/>
            <p:cNvSpPr/>
            <p:nvPr/>
          </p:nvSpPr>
          <p:spPr>
            <a:xfrm>
              <a:off x="8564880" y="3544824"/>
              <a:ext cx="125095" cy="443865"/>
            </a:xfrm>
            <a:custGeom>
              <a:avLst/>
              <a:gdLst/>
              <a:ahLst/>
              <a:cxnLst/>
              <a:rect l="l" t="t" r="r" b="b"/>
              <a:pathLst>
                <a:path w="125095" h="443864">
                  <a:moveTo>
                    <a:pt x="124968" y="0"/>
                  </a:moveTo>
                  <a:lnTo>
                    <a:pt x="0" y="0"/>
                  </a:lnTo>
                  <a:lnTo>
                    <a:pt x="0" y="443483"/>
                  </a:lnTo>
                  <a:lnTo>
                    <a:pt x="124968" y="443483"/>
                  </a:lnTo>
                  <a:lnTo>
                    <a:pt x="124968" y="0"/>
                  </a:lnTo>
                  <a:close/>
                </a:path>
              </a:pathLst>
            </a:custGeom>
            <a:solidFill>
              <a:srgbClr val="92C400"/>
            </a:solidFill>
          </p:spPr>
          <p:txBody>
            <a:bodyPr wrap="square" lIns="0" tIns="0" rIns="0" bIns="0" rtlCol="0"/>
            <a:lstStyle/>
            <a:p>
              <a:endParaRPr>
                <a:solidFill>
                  <a:prstClr val="black"/>
                </a:solidFill>
              </a:endParaRPr>
            </a:p>
          </p:txBody>
        </p:sp>
        <p:sp>
          <p:nvSpPr>
            <p:cNvPr id="146" name="object 146"/>
            <p:cNvSpPr/>
            <p:nvPr/>
          </p:nvSpPr>
          <p:spPr>
            <a:xfrm>
              <a:off x="8564880" y="3526536"/>
              <a:ext cx="125095" cy="18415"/>
            </a:xfrm>
            <a:custGeom>
              <a:avLst/>
              <a:gdLst/>
              <a:ahLst/>
              <a:cxnLst/>
              <a:rect l="l" t="t" r="r" b="b"/>
              <a:pathLst>
                <a:path w="125095" h="18414">
                  <a:moveTo>
                    <a:pt x="124968" y="0"/>
                  </a:moveTo>
                  <a:lnTo>
                    <a:pt x="0" y="0"/>
                  </a:lnTo>
                  <a:lnTo>
                    <a:pt x="0" y="18287"/>
                  </a:lnTo>
                  <a:lnTo>
                    <a:pt x="124968" y="18287"/>
                  </a:lnTo>
                  <a:lnTo>
                    <a:pt x="124968" y="0"/>
                  </a:lnTo>
                  <a:close/>
                </a:path>
              </a:pathLst>
            </a:custGeom>
            <a:solidFill>
              <a:srgbClr val="A30000"/>
            </a:solidFill>
          </p:spPr>
          <p:txBody>
            <a:bodyPr wrap="square" lIns="0" tIns="0" rIns="0" bIns="0" rtlCol="0"/>
            <a:lstStyle/>
            <a:p>
              <a:endParaRPr>
                <a:solidFill>
                  <a:prstClr val="black"/>
                </a:solidFill>
              </a:endParaRPr>
            </a:p>
          </p:txBody>
        </p:sp>
        <p:sp>
          <p:nvSpPr>
            <p:cNvPr id="147" name="object 147"/>
            <p:cNvSpPr/>
            <p:nvPr/>
          </p:nvSpPr>
          <p:spPr>
            <a:xfrm>
              <a:off x="8564880" y="3349752"/>
              <a:ext cx="125095" cy="177165"/>
            </a:xfrm>
            <a:custGeom>
              <a:avLst/>
              <a:gdLst/>
              <a:ahLst/>
              <a:cxnLst/>
              <a:rect l="l" t="t" r="r" b="b"/>
              <a:pathLst>
                <a:path w="125095" h="177164">
                  <a:moveTo>
                    <a:pt x="124968" y="0"/>
                  </a:moveTo>
                  <a:lnTo>
                    <a:pt x="0" y="0"/>
                  </a:lnTo>
                  <a:lnTo>
                    <a:pt x="0" y="176784"/>
                  </a:lnTo>
                  <a:lnTo>
                    <a:pt x="124968" y="176784"/>
                  </a:lnTo>
                  <a:lnTo>
                    <a:pt x="124968" y="0"/>
                  </a:lnTo>
                  <a:close/>
                </a:path>
              </a:pathLst>
            </a:custGeom>
            <a:solidFill>
              <a:srgbClr val="001F5F"/>
            </a:solidFill>
          </p:spPr>
          <p:txBody>
            <a:bodyPr wrap="square" lIns="0" tIns="0" rIns="0" bIns="0" rtlCol="0"/>
            <a:lstStyle/>
            <a:p>
              <a:endParaRPr>
                <a:solidFill>
                  <a:prstClr val="black"/>
                </a:solidFill>
              </a:endParaRPr>
            </a:p>
          </p:txBody>
        </p:sp>
        <p:sp>
          <p:nvSpPr>
            <p:cNvPr id="148" name="object 148"/>
            <p:cNvSpPr/>
            <p:nvPr/>
          </p:nvSpPr>
          <p:spPr>
            <a:xfrm>
              <a:off x="606551" y="2394204"/>
              <a:ext cx="8132445" cy="2750820"/>
            </a:xfrm>
            <a:custGeom>
              <a:avLst/>
              <a:gdLst/>
              <a:ahLst/>
              <a:cxnLst/>
              <a:rect l="l" t="t" r="r" b="b"/>
              <a:pathLst>
                <a:path w="8132445" h="2750820">
                  <a:moveTo>
                    <a:pt x="53340" y="2750820"/>
                  </a:moveTo>
                  <a:lnTo>
                    <a:pt x="53340" y="0"/>
                  </a:lnTo>
                </a:path>
                <a:path w="8132445" h="2750820">
                  <a:moveTo>
                    <a:pt x="0" y="2750820"/>
                  </a:moveTo>
                  <a:lnTo>
                    <a:pt x="53340" y="2750820"/>
                  </a:lnTo>
                </a:path>
                <a:path w="8132445" h="2750820">
                  <a:moveTo>
                    <a:pt x="0" y="2292096"/>
                  </a:moveTo>
                  <a:lnTo>
                    <a:pt x="53340" y="2292096"/>
                  </a:lnTo>
                </a:path>
                <a:path w="8132445" h="2750820">
                  <a:moveTo>
                    <a:pt x="0" y="1833372"/>
                  </a:moveTo>
                  <a:lnTo>
                    <a:pt x="53340" y="1833372"/>
                  </a:lnTo>
                </a:path>
                <a:path w="8132445" h="2750820">
                  <a:moveTo>
                    <a:pt x="0" y="1374648"/>
                  </a:moveTo>
                  <a:lnTo>
                    <a:pt x="53340" y="1374648"/>
                  </a:lnTo>
                </a:path>
                <a:path w="8132445" h="2750820">
                  <a:moveTo>
                    <a:pt x="0" y="917448"/>
                  </a:moveTo>
                  <a:lnTo>
                    <a:pt x="53340" y="917448"/>
                  </a:lnTo>
                </a:path>
                <a:path w="8132445" h="2750820">
                  <a:moveTo>
                    <a:pt x="0" y="458724"/>
                  </a:moveTo>
                  <a:lnTo>
                    <a:pt x="53340" y="458724"/>
                  </a:lnTo>
                </a:path>
                <a:path w="8132445" h="2750820">
                  <a:moveTo>
                    <a:pt x="0" y="0"/>
                  </a:moveTo>
                  <a:lnTo>
                    <a:pt x="53340" y="0"/>
                  </a:lnTo>
                </a:path>
                <a:path w="8132445" h="2750820">
                  <a:moveTo>
                    <a:pt x="53340" y="1833372"/>
                  </a:moveTo>
                  <a:lnTo>
                    <a:pt x="8132064" y="1833372"/>
                  </a:lnTo>
                </a:path>
              </a:pathLst>
            </a:custGeom>
            <a:ln w="9144">
              <a:solidFill>
                <a:srgbClr val="000000"/>
              </a:solidFill>
            </a:ln>
          </p:spPr>
          <p:txBody>
            <a:bodyPr wrap="square" lIns="0" tIns="0" rIns="0" bIns="0" rtlCol="0"/>
            <a:lstStyle/>
            <a:p>
              <a:endParaRPr>
                <a:solidFill>
                  <a:prstClr val="black"/>
                </a:solidFill>
              </a:endParaRPr>
            </a:p>
          </p:txBody>
        </p:sp>
        <p:sp>
          <p:nvSpPr>
            <p:cNvPr id="149" name="object 149"/>
            <p:cNvSpPr/>
            <p:nvPr/>
          </p:nvSpPr>
          <p:spPr>
            <a:xfrm>
              <a:off x="771905" y="3969258"/>
              <a:ext cx="7854950" cy="1104900"/>
            </a:xfrm>
            <a:custGeom>
              <a:avLst/>
              <a:gdLst/>
              <a:ahLst/>
              <a:cxnLst/>
              <a:rect l="l" t="t" r="r" b="b"/>
              <a:pathLst>
                <a:path w="7854950" h="1104900">
                  <a:moveTo>
                    <a:pt x="0" y="606552"/>
                  </a:moveTo>
                  <a:lnTo>
                    <a:pt x="225552" y="510540"/>
                  </a:lnTo>
                  <a:lnTo>
                    <a:pt x="449580" y="414528"/>
                  </a:lnTo>
                  <a:lnTo>
                    <a:pt x="673607" y="312420"/>
                  </a:lnTo>
                  <a:lnTo>
                    <a:pt x="897636" y="161544"/>
                  </a:lnTo>
                  <a:lnTo>
                    <a:pt x="1123188" y="97536"/>
                  </a:lnTo>
                  <a:lnTo>
                    <a:pt x="1347216" y="12192"/>
                  </a:lnTo>
                  <a:lnTo>
                    <a:pt x="1571244" y="0"/>
                  </a:lnTo>
                  <a:lnTo>
                    <a:pt x="1795271" y="3048"/>
                  </a:lnTo>
                  <a:lnTo>
                    <a:pt x="2020824" y="28956"/>
                  </a:lnTo>
                  <a:lnTo>
                    <a:pt x="2244852" y="85344"/>
                  </a:lnTo>
                  <a:lnTo>
                    <a:pt x="2468880" y="137160"/>
                  </a:lnTo>
                  <a:lnTo>
                    <a:pt x="2692908" y="169164"/>
                  </a:lnTo>
                  <a:lnTo>
                    <a:pt x="2918460" y="188976"/>
                  </a:lnTo>
                  <a:lnTo>
                    <a:pt x="3142488" y="298704"/>
                  </a:lnTo>
                  <a:lnTo>
                    <a:pt x="3366516" y="397764"/>
                  </a:lnTo>
                  <a:lnTo>
                    <a:pt x="3590544" y="505968"/>
                  </a:lnTo>
                  <a:lnTo>
                    <a:pt x="3816096" y="563880"/>
                  </a:lnTo>
                  <a:lnTo>
                    <a:pt x="4040124" y="646176"/>
                  </a:lnTo>
                  <a:lnTo>
                    <a:pt x="4264152" y="807720"/>
                  </a:lnTo>
                  <a:lnTo>
                    <a:pt x="4488180" y="923544"/>
                  </a:lnTo>
                  <a:lnTo>
                    <a:pt x="4713732" y="984504"/>
                  </a:lnTo>
                  <a:lnTo>
                    <a:pt x="4937759" y="1062228"/>
                  </a:lnTo>
                  <a:lnTo>
                    <a:pt x="5161788" y="1072896"/>
                  </a:lnTo>
                  <a:lnTo>
                    <a:pt x="5385816" y="1074420"/>
                  </a:lnTo>
                  <a:lnTo>
                    <a:pt x="5611368" y="1104900"/>
                  </a:lnTo>
                  <a:lnTo>
                    <a:pt x="5835396" y="1059180"/>
                  </a:lnTo>
                  <a:lnTo>
                    <a:pt x="6059424" y="978408"/>
                  </a:lnTo>
                  <a:lnTo>
                    <a:pt x="6283452" y="964692"/>
                  </a:lnTo>
                  <a:lnTo>
                    <a:pt x="6509004" y="923544"/>
                  </a:lnTo>
                  <a:lnTo>
                    <a:pt x="6733032" y="891540"/>
                  </a:lnTo>
                  <a:lnTo>
                    <a:pt x="6957060" y="777240"/>
                  </a:lnTo>
                  <a:lnTo>
                    <a:pt x="7181088" y="678180"/>
                  </a:lnTo>
                  <a:lnTo>
                    <a:pt x="7406640" y="608076"/>
                  </a:lnTo>
                  <a:lnTo>
                    <a:pt x="7630668" y="591312"/>
                  </a:lnTo>
                  <a:lnTo>
                    <a:pt x="7854696" y="600456"/>
                  </a:lnTo>
                </a:path>
              </a:pathLst>
            </a:custGeom>
            <a:ln w="38100">
              <a:solidFill>
                <a:srgbClr val="000000"/>
              </a:solidFill>
            </a:ln>
          </p:spPr>
          <p:txBody>
            <a:bodyPr wrap="square" lIns="0" tIns="0" rIns="0" bIns="0" rtlCol="0"/>
            <a:lstStyle/>
            <a:p>
              <a:endParaRPr>
                <a:solidFill>
                  <a:prstClr val="black"/>
                </a:solidFill>
              </a:endParaRPr>
            </a:p>
          </p:txBody>
        </p:sp>
      </p:grpSp>
      <p:sp>
        <p:nvSpPr>
          <p:cNvPr id="150" name="object 150"/>
          <p:cNvSpPr txBox="1">
            <a:spLocks noGrp="1"/>
          </p:cNvSpPr>
          <p:nvPr>
            <p:ph type="body" idx="1"/>
          </p:nvPr>
        </p:nvSpPr>
        <p:spPr>
          <a:prstGeom prst="rect">
            <a:avLst/>
          </a:prstGeom>
        </p:spPr>
        <p:txBody>
          <a:bodyPr vert="horz" wrap="square" lIns="0" tIns="12065" rIns="0" bIns="0" rtlCol="0">
            <a:spAutoFit/>
          </a:bodyPr>
          <a:lstStyle/>
          <a:p>
            <a:pPr marL="3244215" marR="861060" indent="-2318385">
              <a:lnSpc>
                <a:spcPct val="100000"/>
              </a:lnSpc>
              <a:spcBef>
                <a:spcPts val="95"/>
              </a:spcBef>
            </a:pPr>
            <a:r>
              <a:rPr spc="-10" dirty="0"/>
              <a:t>Cari </a:t>
            </a:r>
            <a:r>
              <a:rPr spc="-5" dirty="0"/>
              <a:t>işlemler dengesi ve finansman kalemleri (12 </a:t>
            </a:r>
            <a:r>
              <a:rPr spc="-10" dirty="0"/>
              <a:t>aylık </a:t>
            </a:r>
            <a:r>
              <a:rPr spc="-5" dirty="0"/>
              <a:t>birikimli, </a:t>
            </a:r>
            <a:r>
              <a:rPr spc="-10" dirty="0"/>
              <a:t>milyar dolar)  </a:t>
            </a:r>
            <a:r>
              <a:rPr spc="-5" dirty="0"/>
              <a:t>Ocak 2019 - Aralık</a:t>
            </a:r>
            <a:r>
              <a:rPr spc="-40" dirty="0"/>
              <a:t> </a:t>
            </a:r>
            <a:r>
              <a:rPr spc="-10" dirty="0"/>
              <a:t>2021</a:t>
            </a:r>
          </a:p>
          <a:p>
            <a:pPr marL="71755">
              <a:lnSpc>
                <a:spcPct val="100000"/>
              </a:lnSpc>
              <a:spcBef>
                <a:spcPts val="595"/>
              </a:spcBef>
            </a:pPr>
            <a:r>
              <a:rPr sz="1400" spc="-5" dirty="0">
                <a:solidFill>
                  <a:srgbClr val="000000"/>
                </a:solidFill>
              </a:rPr>
              <a:t>80</a:t>
            </a:r>
            <a:endParaRPr sz="1400"/>
          </a:p>
          <a:p>
            <a:pPr>
              <a:lnSpc>
                <a:spcPct val="100000"/>
              </a:lnSpc>
              <a:spcBef>
                <a:spcPts val="35"/>
              </a:spcBef>
            </a:pPr>
            <a:endParaRPr sz="1650"/>
          </a:p>
          <a:p>
            <a:pPr marL="71755">
              <a:lnSpc>
                <a:spcPct val="100000"/>
              </a:lnSpc>
            </a:pPr>
            <a:r>
              <a:rPr sz="1400" spc="-5" dirty="0">
                <a:solidFill>
                  <a:srgbClr val="000000"/>
                </a:solidFill>
              </a:rPr>
              <a:t>60</a:t>
            </a:r>
            <a:endParaRPr sz="1400"/>
          </a:p>
          <a:p>
            <a:pPr>
              <a:lnSpc>
                <a:spcPct val="100000"/>
              </a:lnSpc>
              <a:spcBef>
                <a:spcPts val="30"/>
              </a:spcBef>
            </a:pPr>
            <a:endParaRPr sz="1650"/>
          </a:p>
          <a:p>
            <a:pPr marL="71755">
              <a:lnSpc>
                <a:spcPct val="100000"/>
              </a:lnSpc>
              <a:spcBef>
                <a:spcPts val="5"/>
              </a:spcBef>
            </a:pPr>
            <a:r>
              <a:rPr sz="1400" spc="-5" dirty="0">
                <a:solidFill>
                  <a:srgbClr val="000000"/>
                </a:solidFill>
              </a:rPr>
              <a:t>40</a:t>
            </a:r>
            <a:endParaRPr sz="1400"/>
          </a:p>
          <a:p>
            <a:pPr>
              <a:lnSpc>
                <a:spcPct val="100000"/>
              </a:lnSpc>
              <a:spcBef>
                <a:spcPts val="30"/>
              </a:spcBef>
            </a:pPr>
            <a:endParaRPr sz="1650"/>
          </a:p>
          <a:p>
            <a:pPr marL="71755">
              <a:lnSpc>
                <a:spcPct val="100000"/>
              </a:lnSpc>
            </a:pPr>
            <a:r>
              <a:rPr sz="1400" spc="-5" dirty="0">
                <a:solidFill>
                  <a:srgbClr val="000000"/>
                </a:solidFill>
              </a:rPr>
              <a:t>20</a:t>
            </a:r>
            <a:endParaRPr sz="1400"/>
          </a:p>
          <a:p>
            <a:pPr>
              <a:lnSpc>
                <a:spcPct val="100000"/>
              </a:lnSpc>
              <a:spcBef>
                <a:spcPts val="35"/>
              </a:spcBef>
            </a:pPr>
            <a:endParaRPr sz="1650"/>
          </a:p>
          <a:p>
            <a:pPr marL="170815">
              <a:lnSpc>
                <a:spcPts val="1565"/>
              </a:lnSpc>
            </a:pPr>
            <a:r>
              <a:rPr sz="1400" dirty="0">
                <a:solidFill>
                  <a:srgbClr val="000000"/>
                </a:solidFill>
              </a:rPr>
              <a:t>0</a:t>
            </a:r>
            <a:endParaRPr sz="1400"/>
          </a:p>
          <a:p>
            <a:pPr marL="8186420">
              <a:lnSpc>
                <a:spcPts val="1565"/>
              </a:lnSpc>
            </a:pPr>
            <a:r>
              <a:rPr sz="1400" b="1" dirty="0">
                <a:solidFill>
                  <a:srgbClr val="000000"/>
                </a:solidFill>
                <a:latin typeface="Arial"/>
                <a:cs typeface="Arial"/>
              </a:rPr>
              <a:t>-14,9</a:t>
            </a:r>
            <a:endParaRPr sz="1400">
              <a:latin typeface="Arial"/>
              <a:cs typeface="Arial"/>
            </a:endParaRPr>
          </a:p>
          <a:p>
            <a:pPr marL="12700">
              <a:lnSpc>
                <a:spcPct val="100000"/>
              </a:lnSpc>
              <a:spcBef>
                <a:spcPts val="484"/>
              </a:spcBef>
            </a:pPr>
            <a:r>
              <a:rPr sz="1400" dirty="0">
                <a:solidFill>
                  <a:srgbClr val="000000"/>
                </a:solidFill>
              </a:rPr>
              <a:t>-20</a:t>
            </a:r>
            <a:endParaRPr sz="1400"/>
          </a:p>
          <a:p>
            <a:pPr>
              <a:lnSpc>
                <a:spcPct val="100000"/>
              </a:lnSpc>
              <a:spcBef>
                <a:spcPts val="35"/>
              </a:spcBef>
            </a:pPr>
            <a:endParaRPr sz="1650"/>
          </a:p>
          <a:p>
            <a:pPr marL="12700">
              <a:lnSpc>
                <a:spcPct val="100000"/>
              </a:lnSpc>
            </a:pPr>
            <a:r>
              <a:rPr sz="1400" dirty="0">
                <a:solidFill>
                  <a:srgbClr val="000000"/>
                </a:solidFill>
              </a:rPr>
              <a:t>-40</a:t>
            </a:r>
            <a:endParaRPr sz="1400"/>
          </a:p>
        </p:txBody>
      </p:sp>
      <p:sp>
        <p:nvSpPr>
          <p:cNvPr id="151" name="object 151"/>
          <p:cNvSpPr txBox="1"/>
          <p:nvPr/>
        </p:nvSpPr>
        <p:spPr>
          <a:xfrm>
            <a:off x="691787" y="5176520"/>
            <a:ext cx="8023225" cy="489584"/>
          </a:xfrm>
          <a:prstGeom prst="rect">
            <a:avLst/>
          </a:prstGeom>
        </p:spPr>
        <p:txBody>
          <a:bodyPr vert="vert270" wrap="square" lIns="0" tIns="0" rIns="0" bIns="0" rtlCol="0">
            <a:spAutoFit/>
          </a:bodyPr>
          <a:lstStyle/>
          <a:p>
            <a:pPr marL="12700"/>
            <a:r>
              <a:rPr sz="1000" spc="-10" dirty="0">
                <a:solidFill>
                  <a:prstClr val="black"/>
                </a:solidFill>
                <a:latin typeface="Arial"/>
                <a:cs typeface="Arial"/>
              </a:rPr>
              <a:t>2019-01</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2019-02</a:t>
            </a:r>
            <a:endParaRPr sz="1000">
              <a:solidFill>
                <a:prstClr val="black"/>
              </a:solidFill>
              <a:latin typeface="Arial"/>
              <a:cs typeface="Arial"/>
            </a:endParaRPr>
          </a:p>
          <a:p>
            <a:pPr marL="12700">
              <a:spcBef>
                <a:spcPts val="580"/>
              </a:spcBef>
            </a:pPr>
            <a:r>
              <a:rPr sz="1000" spc="-10" dirty="0">
                <a:solidFill>
                  <a:prstClr val="black"/>
                </a:solidFill>
                <a:latin typeface="Arial"/>
                <a:cs typeface="Arial"/>
              </a:rPr>
              <a:t>2019-03</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2019-04</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2019-05</a:t>
            </a:r>
            <a:endParaRPr sz="1000">
              <a:solidFill>
                <a:prstClr val="black"/>
              </a:solidFill>
              <a:latin typeface="Arial"/>
              <a:cs typeface="Arial"/>
            </a:endParaRPr>
          </a:p>
          <a:p>
            <a:pPr marL="12700">
              <a:spcBef>
                <a:spcPts val="575"/>
              </a:spcBef>
            </a:pPr>
            <a:r>
              <a:rPr sz="1000" spc="-10" dirty="0">
                <a:solidFill>
                  <a:prstClr val="black"/>
                </a:solidFill>
                <a:latin typeface="Arial"/>
                <a:cs typeface="Arial"/>
              </a:rPr>
              <a:t>2019-06</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2019-07</a:t>
            </a:r>
            <a:endParaRPr sz="1000">
              <a:solidFill>
                <a:prstClr val="black"/>
              </a:solidFill>
              <a:latin typeface="Arial"/>
              <a:cs typeface="Arial"/>
            </a:endParaRPr>
          </a:p>
          <a:p>
            <a:pPr marL="12700">
              <a:spcBef>
                <a:spcPts val="575"/>
              </a:spcBef>
            </a:pPr>
            <a:r>
              <a:rPr sz="1000" spc="-10" dirty="0">
                <a:solidFill>
                  <a:prstClr val="black"/>
                </a:solidFill>
                <a:latin typeface="Arial"/>
                <a:cs typeface="Arial"/>
              </a:rPr>
              <a:t>2019-08</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2019-09</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2019-10</a:t>
            </a:r>
            <a:endParaRPr sz="1000">
              <a:solidFill>
                <a:prstClr val="black"/>
              </a:solidFill>
              <a:latin typeface="Arial"/>
              <a:cs typeface="Arial"/>
            </a:endParaRPr>
          </a:p>
          <a:p>
            <a:pPr marL="12700">
              <a:spcBef>
                <a:spcPts val="575"/>
              </a:spcBef>
            </a:pPr>
            <a:r>
              <a:rPr sz="1000" spc="-10" dirty="0">
                <a:solidFill>
                  <a:prstClr val="black"/>
                </a:solidFill>
                <a:latin typeface="Arial"/>
                <a:cs typeface="Arial"/>
              </a:rPr>
              <a:t>2019-11</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2019-12</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2020-01</a:t>
            </a:r>
            <a:endParaRPr sz="1000">
              <a:solidFill>
                <a:prstClr val="black"/>
              </a:solidFill>
              <a:latin typeface="Arial"/>
              <a:cs typeface="Arial"/>
            </a:endParaRPr>
          </a:p>
          <a:p>
            <a:pPr marL="12700">
              <a:spcBef>
                <a:spcPts val="575"/>
              </a:spcBef>
            </a:pPr>
            <a:r>
              <a:rPr sz="1000" spc="-10" dirty="0">
                <a:solidFill>
                  <a:prstClr val="black"/>
                </a:solidFill>
                <a:latin typeface="Arial"/>
                <a:cs typeface="Arial"/>
              </a:rPr>
              <a:t>2020-02</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2020-03</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2020-04</a:t>
            </a:r>
            <a:endParaRPr sz="1000">
              <a:solidFill>
                <a:prstClr val="black"/>
              </a:solidFill>
              <a:latin typeface="Arial"/>
              <a:cs typeface="Arial"/>
            </a:endParaRPr>
          </a:p>
          <a:p>
            <a:pPr marL="12700">
              <a:spcBef>
                <a:spcPts val="575"/>
              </a:spcBef>
            </a:pPr>
            <a:r>
              <a:rPr sz="1000" spc="-10" dirty="0">
                <a:solidFill>
                  <a:prstClr val="black"/>
                </a:solidFill>
                <a:latin typeface="Arial"/>
                <a:cs typeface="Arial"/>
              </a:rPr>
              <a:t>2020-05</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2020-06</a:t>
            </a:r>
            <a:endParaRPr sz="1000">
              <a:solidFill>
                <a:prstClr val="black"/>
              </a:solidFill>
              <a:latin typeface="Arial"/>
              <a:cs typeface="Arial"/>
            </a:endParaRPr>
          </a:p>
          <a:p>
            <a:pPr marL="12700">
              <a:spcBef>
                <a:spcPts val="575"/>
              </a:spcBef>
            </a:pPr>
            <a:r>
              <a:rPr sz="1000" spc="-10" dirty="0">
                <a:solidFill>
                  <a:prstClr val="black"/>
                </a:solidFill>
                <a:latin typeface="Arial"/>
                <a:cs typeface="Arial"/>
              </a:rPr>
              <a:t>2020-07</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2020-08</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2020-09</a:t>
            </a:r>
            <a:endParaRPr sz="1000">
              <a:solidFill>
                <a:prstClr val="black"/>
              </a:solidFill>
              <a:latin typeface="Arial"/>
              <a:cs typeface="Arial"/>
            </a:endParaRPr>
          </a:p>
          <a:p>
            <a:pPr marL="12700">
              <a:spcBef>
                <a:spcPts val="580"/>
              </a:spcBef>
            </a:pPr>
            <a:r>
              <a:rPr sz="1000" spc="-10" dirty="0">
                <a:solidFill>
                  <a:prstClr val="black"/>
                </a:solidFill>
                <a:latin typeface="Arial"/>
                <a:cs typeface="Arial"/>
              </a:rPr>
              <a:t>2020-10</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2020-11</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2020-12</a:t>
            </a:r>
            <a:endParaRPr sz="1000">
              <a:solidFill>
                <a:prstClr val="black"/>
              </a:solidFill>
              <a:latin typeface="Arial"/>
              <a:cs typeface="Arial"/>
            </a:endParaRPr>
          </a:p>
          <a:p>
            <a:pPr marL="12700">
              <a:spcBef>
                <a:spcPts val="570"/>
              </a:spcBef>
            </a:pPr>
            <a:r>
              <a:rPr sz="1000" spc="-10" dirty="0">
                <a:solidFill>
                  <a:prstClr val="black"/>
                </a:solidFill>
                <a:latin typeface="Arial"/>
                <a:cs typeface="Arial"/>
              </a:rPr>
              <a:t>2021-01</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2021-02</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2021-03</a:t>
            </a:r>
            <a:endParaRPr sz="1000">
              <a:solidFill>
                <a:prstClr val="black"/>
              </a:solidFill>
              <a:latin typeface="Arial"/>
              <a:cs typeface="Arial"/>
            </a:endParaRPr>
          </a:p>
          <a:p>
            <a:pPr marL="12700">
              <a:spcBef>
                <a:spcPts val="575"/>
              </a:spcBef>
            </a:pPr>
            <a:r>
              <a:rPr sz="1000" spc="-10" dirty="0">
                <a:solidFill>
                  <a:prstClr val="black"/>
                </a:solidFill>
                <a:latin typeface="Arial"/>
                <a:cs typeface="Arial"/>
              </a:rPr>
              <a:t>2021-04</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2021-05</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2021-06</a:t>
            </a:r>
            <a:endParaRPr sz="1000">
              <a:solidFill>
                <a:prstClr val="black"/>
              </a:solidFill>
              <a:latin typeface="Arial"/>
              <a:cs typeface="Arial"/>
            </a:endParaRPr>
          </a:p>
          <a:p>
            <a:pPr marL="12700">
              <a:spcBef>
                <a:spcPts val="575"/>
              </a:spcBef>
            </a:pPr>
            <a:r>
              <a:rPr sz="1000" spc="-10" dirty="0">
                <a:solidFill>
                  <a:prstClr val="black"/>
                </a:solidFill>
                <a:latin typeface="Arial"/>
                <a:cs typeface="Arial"/>
              </a:rPr>
              <a:t>2021-07</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2021-08</a:t>
            </a:r>
            <a:endParaRPr sz="1000">
              <a:solidFill>
                <a:prstClr val="black"/>
              </a:solidFill>
              <a:latin typeface="Arial"/>
              <a:cs typeface="Arial"/>
            </a:endParaRPr>
          </a:p>
          <a:p>
            <a:pPr marL="12700">
              <a:spcBef>
                <a:spcPts val="580"/>
              </a:spcBef>
            </a:pPr>
            <a:r>
              <a:rPr sz="1000" spc="-10" dirty="0">
                <a:solidFill>
                  <a:prstClr val="black"/>
                </a:solidFill>
                <a:latin typeface="Arial"/>
                <a:cs typeface="Arial"/>
              </a:rPr>
              <a:t>2021-09</a:t>
            </a:r>
            <a:endParaRPr sz="1000">
              <a:solidFill>
                <a:prstClr val="black"/>
              </a:solidFill>
              <a:latin typeface="Arial"/>
              <a:cs typeface="Arial"/>
            </a:endParaRPr>
          </a:p>
          <a:p>
            <a:pPr marL="12700">
              <a:spcBef>
                <a:spcPts val="560"/>
              </a:spcBef>
            </a:pPr>
            <a:r>
              <a:rPr sz="1000" spc="-10" dirty="0">
                <a:solidFill>
                  <a:prstClr val="black"/>
                </a:solidFill>
                <a:latin typeface="Arial"/>
                <a:cs typeface="Arial"/>
              </a:rPr>
              <a:t>2021-10</a:t>
            </a:r>
            <a:endParaRPr sz="1000">
              <a:solidFill>
                <a:prstClr val="black"/>
              </a:solidFill>
              <a:latin typeface="Arial"/>
              <a:cs typeface="Arial"/>
            </a:endParaRPr>
          </a:p>
          <a:p>
            <a:pPr marL="12700">
              <a:spcBef>
                <a:spcPts val="565"/>
              </a:spcBef>
            </a:pPr>
            <a:r>
              <a:rPr sz="1000" spc="-10" dirty="0">
                <a:solidFill>
                  <a:prstClr val="black"/>
                </a:solidFill>
                <a:latin typeface="Arial"/>
                <a:cs typeface="Arial"/>
              </a:rPr>
              <a:t>2021-11</a:t>
            </a:r>
            <a:endParaRPr sz="1000">
              <a:solidFill>
                <a:prstClr val="black"/>
              </a:solidFill>
              <a:latin typeface="Arial"/>
              <a:cs typeface="Arial"/>
            </a:endParaRPr>
          </a:p>
          <a:p>
            <a:pPr marL="12700">
              <a:spcBef>
                <a:spcPts val="575"/>
              </a:spcBef>
            </a:pPr>
            <a:r>
              <a:rPr sz="1000" spc="-10" dirty="0">
                <a:solidFill>
                  <a:prstClr val="black"/>
                </a:solidFill>
                <a:latin typeface="Arial"/>
                <a:cs typeface="Arial"/>
              </a:rPr>
              <a:t>2021-12</a:t>
            </a:r>
            <a:endParaRPr sz="1000">
              <a:solidFill>
                <a:prstClr val="black"/>
              </a:solidFill>
              <a:latin typeface="Arial"/>
              <a:cs typeface="Arial"/>
            </a:endParaRPr>
          </a:p>
        </p:txBody>
      </p:sp>
      <p:sp>
        <p:nvSpPr>
          <p:cNvPr id="152" name="object 152"/>
          <p:cNvSpPr/>
          <p:nvPr/>
        </p:nvSpPr>
        <p:spPr>
          <a:xfrm>
            <a:off x="1565910" y="5901690"/>
            <a:ext cx="212725" cy="0"/>
          </a:xfrm>
          <a:custGeom>
            <a:avLst/>
            <a:gdLst/>
            <a:ahLst/>
            <a:cxnLst/>
            <a:rect l="l" t="t" r="r" b="b"/>
            <a:pathLst>
              <a:path w="212725">
                <a:moveTo>
                  <a:pt x="0" y="0"/>
                </a:moveTo>
                <a:lnTo>
                  <a:pt x="212725" y="0"/>
                </a:lnTo>
              </a:path>
            </a:pathLst>
          </a:custGeom>
          <a:ln w="38100">
            <a:solidFill>
              <a:srgbClr val="000000"/>
            </a:solidFill>
          </a:ln>
        </p:spPr>
        <p:txBody>
          <a:bodyPr wrap="square" lIns="0" tIns="0" rIns="0" bIns="0" rtlCol="0"/>
          <a:lstStyle/>
          <a:p>
            <a:endParaRPr>
              <a:solidFill>
                <a:prstClr val="black"/>
              </a:solidFill>
            </a:endParaRPr>
          </a:p>
        </p:txBody>
      </p:sp>
      <p:sp>
        <p:nvSpPr>
          <p:cNvPr id="153" name="object 153"/>
          <p:cNvSpPr/>
          <p:nvPr/>
        </p:nvSpPr>
        <p:spPr>
          <a:xfrm>
            <a:off x="1546860" y="6070091"/>
            <a:ext cx="250190" cy="187960"/>
          </a:xfrm>
          <a:custGeom>
            <a:avLst/>
            <a:gdLst/>
            <a:ahLst/>
            <a:cxnLst/>
            <a:rect l="l" t="t" r="r" b="b"/>
            <a:pathLst>
              <a:path w="250189" h="187960">
                <a:moveTo>
                  <a:pt x="249935" y="0"/>
                </a:moveTo>
                <a:lnTo>
                  <a:pt x="0" y="0"/>
                </a:lnTo>
                <a:lnTo>
                  <a:pt x="0" y="187452"/>
                </a:lnTo>
                <a:lnTo>
                  <a:pt x="249935" y="187452"/>
                </a:lnTo>
                <a:lnTo>
                  <a:pt x="249935" y="0"/>
                </a:lnTo>
                <a:close/>
              </a:path>
            </a:pathLst>
          </a:custGeom>
          <a:solidFill>
            <a:srgbClr val="001F5F"/>
          </a:solidFill>
        </p:spPr>
        <p:txBody>
          <a:bodyPr wrap="square" lIns="0" tIns="0" rIns="0" bIns="0" rtlCol="0"/>
          <a:lstStyle/>
          <a:p>
            <a:endParaRPr>
              <a:solidFill>
                <a:prstClr val="black"/>
              </a:solidFill>
            </a:endParaRPr>
          </a:p>
        </p:txBody>
      </p:sp>
      <p:sp>
        <p:nvSpPr>
          <p:cNvPr id="154" name="object 154"/>
          <p:cNvSpPr/>
          <p:nvPr/>
        </p:nvSpPr>
        <p:spPr>
          <a:xfrm>
            <a:off x="3957828" y="6070091"/>
            <a:ext cx="250190" cy="187960"/>
          </a:xfrm>
          <a:custGeom>
            <a:avLst/>
            <a:gdLst/>
            <a:ahLst/>
            <a:cxnLst/>
            <a:rect l="l" t="t" r="r" b="b"/>
            <a:pathLst>
              <a:path w="250189" h="187960">
                <a:moveTo>
                  <a:pt x="249936" y="0"/>
                </a:moveTo>
                <a:lnTo>
                  <a:pt x="0" y="0"/>
                </a:lnTo>
                <a:lnTo>
                  <a:pt x="0" y="187452"/>
                </a:lnTo>
                <a:lnTo>
                  <a:pt x="249936" y="187452"/>
                </a:lnTo>
                <a:lnTo>
                  <a:pt x="249936" y="0"/>
                </a:lnTo>
                <a:close/>
              </a:path>
            </a:pathLst>
          </a:custGeom>
          <a:solidFill>
            <a:srgbClr val="92C400"/>
          </a:solidFill>
        </p:spPr>
        <p:txBody>
          <a:bodyPr wrap="square" lIns="0" tIns="0" rIns="0" bIns="0" rtlCol="0"/>
          <a:lstStyle/>
          <a:p>
            <a:endParaRPr>
              <a:solidFill>
                <a:prstClr val="black"/>
              </a:solidFill>
            </a:endParaRPr>
          </a:p>
        </p:txBody>
      </p:sp>
      <p:sp>
        <p:nvSpPr>
          <p:cNvPr id="155" name="object 155"/>
          <p:cNvSpPr/>
          <p:nvPr/>
        </p:nvSpPr>
        <p:spPr>
          <a:xfrm>
            <a:off x="3957828" y="5806440"/>
            <a:ext cx="250190" cy="187960"/>
          </a:xfrm>
          <a:custGeom>
            <a:avLst/>
            <a:gdLst/>
            <a:ahLst/>
            <a:cxnLst/>
            <a:rect l="l" t="t" r="r" b="b"/>
            <a:pathLst>
              <a:path w="250189" h="187960">
                <a:moveTo>
                  <a:pt x="249936" y="0"/>
                </a:moveTo>
                <a:lnTo>
                  <a:pt x="0" y="0"/>
                </a:lnTo>
                <a:lnTo>
                  <a:pt x="0" y="187452"/>
                </a:lnTo>
                <a:lnTo>
                  <a:pt x="249936" y="187452"/>
                </a:lnTo>
                <a:lnTo>
                  <a:pt x="249936" y="0"/>
                </a:lnTo>
                <a:close/>
              </a:path>
            </a:pathLst>
          </a:custGeom>
          <a:solidFill>
            <a:srgbClr val="A30000"/>
          </a:solidFill>
        </p:spPr>
        <p:txBody>
          <a:bodyPr wrap="square" lIns="0" tIns="0" rIns="0" bIns="0" rtlCol="0"/>
          <a:lstStyle/>
          <a:p>
            <a:endParaRPr>
              <a:solidFill>
                <a:prstClr val="black"/>
              </a:solidFill>
            </a:endParaRPr>
          </a:p>
        </p:txBody>
      </p:sp>
      <p:sp>
        <p:nvSpPr>
          <p:cNvPr id="156" name="object 156"/>
          <p:cNvSpPr/>
          <p:nvPr/>
        </p:nvSpPr>
        <p:spPr>
          <a:xfrm>
            <a:off x="6202679" y="5806440"/>
            <a:ext cx="250190" cy="187960"/>
          </a:xfrm>
          <a:custGeom>
            <a:avLst/>
            <a:gdLst/>
            <a:ahLst/>
            <a:cxnLst/>
            <a:rect l="l" t="t" r="r" b="b"/>
            <a:pathLst>
              <a:path w="250189" h="187960">
                <a:moveTo>
                  <a:pt x="249936" y="0"/>
                </a:moveTo>
                <a:lnTo>
                  <a:pt x="0" y="0"/>
                </a:lnTo>
                <a:lnTo>
                  <a:pt x="0" y="187452"/>
                </a:lnTo>
                <a:lnTo>
                  <a:pt x="249936" y="187452"/>
                </a:lnTo>
                <a:lnTo>
                  <a:pt x="249936" y="0"/>
                </a:lnTo>
                <a:close/>
              </a:path>
            </a:pathLst>
          </a:custGeom>
          <a:solidFill>
            <a:srgbClr val="808080"/>
          </a:solidFill>
        </p:spPr>
        <p:txBody>
          <a:bodyPr wrap="square" lIns="0" tIns="0" rIns="0" bIns="0" rtlCol="0"/>
          <a:lstStyle/>
          <a:p>
            <a:endParaRPr>
              <a:solidFill>
                <a:prstClr val="black"/>
              </a:solidFill>
            </a:endParaRPr>
          </a:p>
        </p:txBody>
      </p:sp>
      <p:sp>
        <p:nvSpPr>
          <p:cNvPr id="157" name="object 157"/>
          <p:cNvSpPr txBox="1"/>
          <p:nvPr/>
        </p:nvSpPr>
        <p:spPr>
          <a:xfrm>
            <a:off x="1835657" y="5734913"/>
            <a:ext cx="2036445" cy="553085"/>
          </a:xfrm>
          <a:prstGeom prst="rect">
            <a:avLst/>
          </a:prstGeom>
        </p:spPr>
        <p:txBody>
          <a:bodyPr vert="horz" wrap="square" lIns="0" tIns="12065" rIns="0" bIns="0" rtlCol="0">
            <a:spAutoFit/>
          </a:bodyPr>
          <a:lstStyle/>
          <a:p>
            <a:pPr marL="12700" marR="5080">
              <a:lnSpc>
                <a:spcPct val="123600"/>
              </a:lnSpc>
              <a:spcBef>
                <a:spcPts val="95"/>
              </a:spcBef>
            </a:pPr>
            <a:r>
              <a:rPr sz="1400" spc="-5" dirty="0">
                <a:solidFill>
                  <a:prstClr val="black"/>
                </a:solidFill>
                <a:latin typeface="Arial"/>
                <a:cs typeface="Arial"/>
              </a:rPr>
              <a:t>Cari İşlemler Dengesi  Doğrudan Yatırımlar</a:t>
            </a:r>
            <a:r>
              <a:rPr sz="1400" spc="-110" dirty="0">
                <a:solidFill>
                  <a:prstClr val="black"/>
                </a:solidFill>
                <a:latin typeface="Arial"/>
                <a:cs typeface="Arial"/>
              </a:rPr>
              <a:t> </a:t>
            </a:r>
            <a:r>
              <a:rPr sz="1400" dirty="0">
                <a:solidFill>
                  <a:prstClr val="black"/>
                </a:solidFill>
                <a:latin typeface="Arial"/>
                <a:cs typeface="Arial"/>
              </a:rPr>
              <a:t>(net)</a:t>
            </a:r>
            <a:endParaRPr sz="1400">
              <a:solidFill>
                <a:prstClr val="black"/>
              </a:solidFill>
              <a:latin typeface="Arial"/>
              <a:cs typeface="Arial"/>
            </a:endParaRPr>
          </a:p>
        </p:txBody>
      </p:sp>
      <p:sp>
        <p:nvSpPr>
          <p:cNvPr id="161" name="object 161"/>
          <p:cNvSpPr txBox="1"/>
          <p:nvPr/>
        </p:nvSpPr>
        <p:spPr>
          <a:xfrm>
            <a:off x="68681" y="6644667"/>
            <a:ext cx="2609215" cy="209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TCMB, </a:t>
            </a:r>
            <a:r>
              <a:rPr sz="1200" spc="-20" dirty="0">
                <a:solidFill>
                  <a:prstClr val="black"/>
                </a:solidFill>
                <a:latin typeface="Tahoma"/>
                <a:cs typeface="Tahoma"/>
              </a:rPr>
              <a:t>TEPAV</a:t>
            </a:r>
            <a:r>
              <a:rPr sz="1200" spc="35"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sp>
        <p:nvSpPr>
          <p:cNvPr id="158" name="object 158"/>
          <p:cNvSpPr txBox="1"/>
          <p:nvPr/>
        </p:nvSpPr>
        <p:spPr>
          <a:xfrm>
            <a:off x="4247134" y="5734913"/>
            <a:ext cx="1870710" cy="553085"/>
          </a:xfrm>
          <a:prstGeom prst="rect">
            <a:avLst/>
          </a:prstGeom>
        </p:spPr>
        <p:txBody>
          <a:bodyPr vert="horz" wrap="square" lIns="0" tIns="12065" rIns="0" bIns="0" rtlCol="0">
            <a:spAutoFit/>
          </a:bodyPr>
          <a:lstStyle/>
          <a:p>
            <a:pPr marL="12700" marR="5080">
              <a:lnSpc>
                <a:spcPct val="123600"/>
              </a:lnSpc>
              <a:spcBef>
                <a:spcPts val="95"/>
              </a:spcBef>
            </a:pPr>
            <a:r>
              <a:rPr sz="1400" dirty="0">
                <a:solidFill>
                  <a:prstClr val="black"/>
                </a:solidFill>
                <a:latin typeface="Arial"/>
                <a:cs typeface="Arial"/>
              </a:rPr>
              <a:t>Portföy </a:t>
            </a:r>
            <a:r>
              <a:rPr sz="1400" spc="-5" dirty="0">
                <a:solidFill>
                  <a:prstClr val="black"/>
                </a:solidFill>
                <a:latin typeface="Arial"/>
                <a:cs typeface="Arial"/>
              </a:rPr>
              <a:t>Yatırımları</a:t>
            </a:r>
            <a:r>
              <a:rPr sz="1400" spc="-125" dirty="0">
                <a:solidFill>
                  <a:prstClr val="black"/>
                </a:solidFill>
                <a:latin typeface="Arial"/>
                <a:cs typeface="Arial"/>
              </a:rPr>
              <a:t> </a:t>
            </a:r>
            <a:r>
              <a:rPr sz="1400" dirty="0">
                <a:solidFill>
                  <a:prstClr val="black"/>
                </a:solidFill>
                <a:latin typeface="Arial"/>
                <a:cs typeface="Arial"/>
              </a:rPr>
              <a:t>(net)  </a:t>
            </a:r>
            <a:r>
              <a:rPr sz="1400" spc="-5" dirty="0">
                <a:solidFill>
                  <a:prstClr val="black"/>
                </a:solidFill>
                <a:latin typeface="Arial"/>
                <a:cs typeface="Arial"/>
              </a:rPr>
              <a:t>Diğer Yatırımlar</a:t>
            </a:r>
            <a:r>
              <a:rPr sz="1400" spc="-45" dirty="0">
                <a:solidFill>
                  <a:prstClr val="black"/>
                </a:solidFill>
                <a:latin typeface="Arial"/>
                <a:cs typeface="Arial"/>
              </a:rPr>
              <a:t> </a:t>
            </a:r>
            <a:r>
              <a:rPr sz="1400" dirty="0">
                <a:solidFill>
                  <a:prstClr val="black"/>
                </a:solidFill>
                <a:latin typeface="Arial"/>
                <a:cs typeface="Arial"/>
              </a:rPr>
              <a:t>(net)</a:t>
            </a:r>
            <a:endParaRPr sz="1400">
              <a:solidFill>
                <a:prstClr val="black"/>
              </a:solidFill>
              <a:latin typeface="Arial"/>
              <a:cs typeface="Arial"/>
            </a:endParaRPr>
          </a:p>
        </p:txBody>
      </p:sp>
      <p:sp>
        <p:nvSpPr>
          <p:cNvPr id="159" name="object 159"/>
          <p:cNvSpPr txBox="1"/>
          <p:nvPr/>
        </p:nvSpPr>
        <p:spPr>
          <a:xfrm>
            <a:off x="6492366" y="5784596"/>
            <a:ext cx="1616710" cy="239395"/>
          </a:xfrm>
          <a:prstGeom prst="rect">
            <a:avLst/>
          </a:prstGeom>
        </p:spPr>
        <p:txBody>
          <a:bodyPr vert="horz" wrap="square" lIns="0" tIns="12700" rIns="0" bIns="0" rtlCol="0">
            <a:spAutoFit/>
          </a:bodyPr>
          <a:lstStyle/>
          <a:p>
            <a:pPr marL="12700">
              <a:spcBef>
                <a:spcPts val="100"/>
              </a:spcBef>
            </a:pPr>
            <a:r>
              <a:rPr sz="1400" spc="-5" dirty="0">
                <a:solidFill>
                  <a:prstClr val="black"/>
                </a:solidFill>
                <a:latin typeface="Arial"/>
                <a:cs typeface="Arial"/>
              </a:rPr>
              <a:t>Net Hata </a:t>
            </a:r>
            <a:r>
              <a:rPr sz="1400" spc="-10" dirty="0">
                <a:solidFill>
                  <a:prstClr val="black"/>
                </a:solidFill>
                <a:latin typeface="Arial"/>
                <a:cs typeface="Arial"/>
              </a:rPr>
              <a:t>ve</a:t>
            </a:r>
            <a:r>
              <a:rPr sz="1400" spc="-70" dirty="0">
                <a:solidFill>
                  <a:prstClr val="black"/>
                </a:solidFill>
                <a:latin typeface="Arial"/>
                <a:cs typeface="Arial"/>
              </a:rPr>
              <a:t> </a:t>
            </a:r>
            <a:r>
              <a:rPr sz="1400" dirty="0">
                <a:solidFill>
                  <a:prstClr val="black"/>
                </a:solidFill>
                <a:latin typeface="Arial"/>
                <a:cs typeface="Arial"/>
              </a:rPr>
              <a:t>Noksan</a:t>
            </a:r>
            <a:endParaRPr sz="1400">
              <a:solidFill>
                <a:prstClr val="black"/>
              </a:solidFill>
              <a:latin typeface="Arial"/>
              <a:cs typeface="Arial"/>
            </a:endParaRPr>
          </a:p>
        </p:txBody>
      </p:sp>
      <p:sp>
        <p:nvSpPr>
          <p:cNvPr id="160" name="object 160"/>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20</a:t>
            </a:r>
            <a:endParaRPr sz="1400">
              <a:solidFill>
                <a:prstClr val="black"/>
              </a:solidFill>
              <a:latin typeface="Tahoma"/>
              <a:cs typeface="Tahoma"/>
            </a:endParaRPr>
          </a:p>
        </p:txBody>
      </p:sp>
    </p:spTree>
    <p:extLst>
      <p:ext uri="{BB962C8B-B14F-4D97-AF65-F5344CB8AC3E}">
        <p14:creationId xmlns:p14="http://schemas.microsoft.com/office/powerpoint/2010/main" val="42274575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671" y="701802"/>
            <a:ext cx="8126730" cy="574675"/>
          </a:xfrm>
          <a:prstGeom prst="rect">
            <a:avLst/>
          </a:prstGeom>
        </p:spPr>
        <p:txBody>
          <a:bodyPr vert="horz" wrap="square" lIns="0" tIns="12700" rIns="0" bIns="0" rtlCol="0">
            <a:spAutoFit/>
          </a:bodyPr>
          <a:lstStyle/>
          <a:p>
            <a:pPr marL="12700">
              <a:lnSpc>
                <a:spcPct val="100000"/>
              </a:lnSpc>
              <a:spcBef>
                <a:spcPts val="100"/>
              </a:spcBef>
            </a:pPr>
            <a:r>
              <a:rPr spc="-5" dirty="0"/>
              <a:t>Ocak ayında net </a:t>
            </a:r>
            <a:r>
              <a:rPr dirty="0"/>
              <a:t>rezervler 2,6 </a:t>
            </a:r>
            <a:r>
              <a:rPr spc="-5" dirty="0"/>
              <a:t>milyar dolar artmış </a:t>
            </a:r>
            <a:r>
              <a:rPr dirty="0"/>
              <a:t>ve 10,6 </a:t>
            </a:r>
            <a:r>
              <a:rPr spc="-5" dirty="0"/>
              <a:t>milyar</a:t>
            </a:r>
            <a:r>
              <a:rPr spc="-35" dirty="0"/>
              <a:t> </a:t>
            </a:r>
            <a:r>
              <a:rPr spc="-5" dirty="0"/>
              <a:t>dolara</a:t>
            </a:r>
          </a:p>
          <a:p>
            <a:pPr marL="12700">
              <a:lnSpc>
                <a:spcPct val="100000"/>
              </a:lnSpc>
            </a:pPr>
            <a:r>
              <a:rPr spc="-5" dirty="0"/>
              <a:t>yükselmiştir, </a:t>
            </a:r>
            <a:r>
              <a:rPr dirty="0"/>
              <a:t>ancak bu </a:t>
            </a:r>
            <a:r>
              <a:rPr spc="-5" dirty="0"/>
              <a:t>seviyeler tarihi düşük</a:t>
            </a:r>
            <a:r>
              <a:rPr spc="-25" dirty="0"/>
              <a:t> </a:t>
            </a:r>
            <a:r>
              <a:rPr spc="-5" dirty="0"/>
              <a:t>düzeylerdir.</a:t>
            </a:r>
          </a:p>
        </p:txBody>
      </p:sp>
      <p:sp>
        <p:nvSpPr>
          <p:cNvPr id="3" name="object 3"/>
          <p:cNvSpPr/>
          <p:nvPr/>
        </p:nvSpPr>
        <p:spPr>
          <a:xfrm>
            <a:off x="0" y="1958339"/>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61671" y="1250696"/>
            <a:ext cx="8428355" cy="1007110"/>
          </a:xfrm>
          <a:prstGeom prst="rect">
            <a:avLst/>
          </a:prstGeom>
        </p:spPr>
        <p:txBody>
          <a:bodyPr vert="horz" wrap="square" lIns="0" tIns="12700" rIns="0" bIns="0" rtlCol="0">
            <a:spAutoFit/>
          </a:bodyPr>
          <a:lstStyle/>
          <a:p>
            <a:pPr marL="12700" marR="5080">
              <a:spcBef>
                <a:spcPts val="100"/>
              </a:spcBef>
            </a:pPr>
            <a:r>
              <a:rPr spc="-5" dirty="0">
                <a:solidFill>
                  <a:srgbClr val="1F308D"/>
                </a:solidFill>
                <a:latin typeface="Tahoma"/>
                <a:cs typeface="Tahoma"/>
              </a:rPr>
              <a:t>Brüt rezervler </a:t>
            </a:r>
            <a:r>
              <a:rPr dirty="0">
                <a:solidFill>
                  <a:srgbClr val="1F308D"/>
                </a:solidFill>
                <a:latin typeface="Tahoma"/>
                <a:cs typeface="Tahoma"/>
              </a:rPr>
              <a:t>838 </a:t>
            </a:r>
            <a:r>
              <a:rPr spc="-5" dirty="0">
                <a:solidFill>
                  <a:srgbClr val="1F308D"/>
                </a:solidFill>
                <a:latin typeface="Tahoma"/>
                <a:cs typeface="Tahoma"/>
              </a:rPr>
              <a:t>milyon dolar gerilerken, swaplar </a:t>
            </a:r>
            <a:r>
              <a:rPr dirty="0">
                <a:solidFill>
                  <a:srgbClr val="1F308D"/>
                </a:solidFill>
                <a:latin typeface="Tahoma"/>
                <a:cs typeface="Tahoma"/>
              </a:rPr>
              <a:t>dahil net </a:t>
            </a:r>
            <a:r>
              <a:rPr spc="-5" dirty="0">
                <a:solidFill>
                  <a:srgbClr val="1F308D"/>
                </a:solidFill>
                <a:latin typeface="Tahoma"/>
                <a:cs typeface="Tahoma"/>
              </a:rPr>
              <a:t>rezervler </a:t>
            </a:r>
            <a:r>
              <a:rPr dirty="0">
                <a:solidFill>
                  <a:srgbClr val="1F308D"/>
                </a:solidFill>
                <a:latin typeface="Tahoma"/>
                <a:cs typeface="Tahoma"/>
              </a:rPr>
              <a:t>de </a:t>
            </a:r>
            <a:r>
              <a:rPr spc="-5" dirty="0">
                <a:solidFill>
                  <a:srgbClr val="1F308D"/>
                </a:solidFill>
                <a:latin typeface="Tahoma"/>
                <a:cs typeface="Tahoma"/>
              </a:rPr>
              <a:t>2,6 milyar  dolar</a:t>
            </a:r>
            <a:r>
              <a:rPr spc="10" dirty="0">
                <a:solidFill>
                  <a:srgbClr val="1F308D"/>
                </a:solidFill>
                <a:latin typeface="Tahoma"/>
                <a:cs typeface="Tahoma"/>
              </a:rPr>
              <a:t> </a:t>
            </a:r>
            <a:r>
              <a:rPr spc="-5" dirty="0">
                <a:solidFill>
                  <a:srgbClr val="1F308D"/>
                </a:solidFill>
                <a:latin typeface="Tahoma"/>
                <a:cs typeface="Tahoma"/>
              </a:rPr>
              <a:t>yükselmiştir.</a:t>
            </a:r>
            <a:endParaRPr>
              <a:solidFill>
                <a:prstClr val="black"/>
              </a:solidFill>
              <a:latin typeface="Tahoma"/>
              <a:cs typeface="Tahoma"/>
            </a:endParaRPr>
          </a:p>
          <a:p>
            <a:pPr marL="1549400">
              <a:spcBef>
                <a:spcPts val="1485"/>
              </a:spcBef>
            </a:pPr>
            <a:r>
              <a:rPr sz="1600" spc="-5" dirty="0">
                <a:solidFill>
                  <a:srgbClr val="FFFFFF"/>
                </a:solidFill>
                <a:latin typeface="Arial"/>
                <a:cs typeface="Arial"/>
              </a:rPr>
              <a:t>Merkez Bankası Rezervleri (milyar dolar) </a:t>
            </a:r>
            <a:r>
              <a:rPr sz="1600" spc="-10" dirty="0">
                <a:solidFill>
                  <a:srgbClr val="FFFFFF"/>
                </a:solidFill>
                <a:latin typeface="Arial"/>
                <a:cs typeface="Arial"/>
              </a:rPr>
              <a:t>Ocak 2019 </a:t>
            </a:r>
            <a:r>
              <a:rPr sz="1600" spc="-5" dirty="0">
                <a:solidFill>
                  <a:srgbClr val="FFFFFF"/>
                </a:solidFill>
                <a:latin typeface="Arial"/>
                <a:cs typeface="Arial"/>
              </a:rPr>
              <a:t>– Ocak</a:t>
            </a:r>
            <a:r>
              <a:rPr sz="1600" spc="125" dirty="0">
                <a:solidFill>
                  <a:srgbClr val="FFFFFF"/>
                </a:solidFill>
                <a:latin typeface="Arial"/>
                <a:cs typeface="Arial"/>
              </a:rPr>
              <a:t> </a:t>
            </a:r>
            <a:r>
              <a:rPr sz="1600" spc="-5" dirty="0">
                <a:solidFill>
                  <a:srgbClr val="FFFFFF"/>
                </a:solidFill>
                <a:latin typeface="Arial"/>
                <a:cs typeface="Arial"/>
              </a:rPr>
              <a:t>2022</a:t>
            </a:r>
            <a:endParaRPr sz="1600">
              <a:solidFill>
                <a:prstClr val="black"/>
              </a:solidFill>
              <a:latin typeface="Arial"/>
              <a:cs typeface="Arial"/>
            </a:endParaRPr>
          </a:p>
        </p:txBody>
      </p:sp>
      <p:grpSp>
        <p:nvGrpSpPr>
          <p:cNvPr id="5" name="object 5"/>
          <p:cNvGrpSpPr/>
          <p:nvPr/>
        </p:nvGrpSpPr>
        <p:grpSpPr>
          <a:xfrm>
            <a:off x="586740" y="2665476"/>
            <a:ext cx="8145780" cy="2898775"/>
            <a:chOff x="586740" y="2665476"/>
            <a:chExt cx="8145780" cy="2898775"/>
          </a:xfrm>
        </p:grpSpPr>
        <p:sp>
          <p:nvSpPr>
            <p:cNvPr id="6" name="object 6"/>
            <p:cNvSpPr/>
            <p:nvPr/>
          </p:nvSpPr>
          <p:spPr>
            <a:xfrm>
              <a:off x="670560" y="3343656"/>
              <a:ext cx="79375" cy="1348740"/>
            </a:xfrm>
            <a:custGeom>
              <a:avLst/>
              <a:gdLst/>
              <a:ahLst/>
              <a:cxnLst/>
              <a:rect l="l" t="t" r="r" b="b"/>
              <a:pathLst>
                <a:path w="79375" h="1348739">
                  <a:moveTo>
                    <a:pt x="79248" y="0"/>
                  </a:moveTo>
                  <a:lnTo>
                    <a:pt x="0" y="0"/>
                  </a:lnTo>
                  <a:lnTo>
                    <a:pt x="0" y="1348740"/>
                  </a:lnTo>
                  <a:lnTo>
                    <a:pt x="79248" y="1348740"/>
                  </a:lnTo>
                  <a:lnTo>
                    <a:pt x="79248" y="0"/>
                  </a:lnTo>
                  <a:close/>
                </a:path>
              </a:pathLst>
            </a:custGeom>
            <a:solidFill>
              <a:srgbClr val="001F5F"/>
            </a:solidFill>
          </p:spPr>
          <p:txBody>
            <a:bodyPr wrap="square" lIns="0" tIns="0" rIns="0" bIns="0" rtlCol="0"/>
            <a:lstStyle/>
            <a:p>
              <a:endParaRPr>
                <a:solidFill>
                  <a:prstClr val="black"/>
                </a:solidFill>
              </a:endParaRPr>
            </a:p>
          </p:txBody>
        </p:sp>
        <p:sp>
          <p:nvSpPr>
            <p:cNvPr id="7" name="object 7"/>
            <p:cNvSpPr/>
            <p:nvPr/>
          </p:nvSpPr>
          <p:spPr>
            <a:xfrm>
              <a:off x="749808" y="4282440"/>
              <a:ext cx="78105" cy="410209"/>
            </a:xfrm>
            <a:custGeom>
              <a:avLst/>
              <a:gdLst/>
              <a:ahLst/>
              <a:cxnLst/>
              <a:rect l="l" t="t" r="r" b="b"/>
              <a:pathLst>
                <a:path w="78105" h="410210">
                  <a:moveTo>
                    <a:pt x="77723" y="0"/>
                  </a:moveTo>
                  <a:lnTo>
                    <a:pt x="0" y="0"/>
                  </a:lnTo>
                  <a:lnTo>
                    <a:pt x="0" y="409956"/>
                  </a:lnTo>
                  <a:lnTo>
                    <a:pt x="77723" y="409956"/>
                  </a:lnTo>
                  <a:lnTo>
                    <a:pt x="77723" y="0"/>
                  </a:lnTo>
                  <a:close/>
                </a:path>
              </a:pathLst>
            </a:custGeom>
            <a:solidFill>
              <a:srgbClr val="A30000"/>
            </a:solidFill>
          </p:spPr>
          <p:txBody>
            <a:bodyPr wrap="square" lIns="0" tIns="0" rIns="0" bIns="0" rtlCol="0"/>
            <a:lstStyle/>
            <a:p>
              <a:endParaRPr>
                <a:solidFill>
                  <a:prstClr val="black"/>
                </a:solidFill>
              </a:endParaRPr>
            </a:p>
          </p:txBody>
        </p:sp>
        <p:sp>
          <p:nvSpPr>
            <p:cNvPr id="8" name="object 8"/>
            <p:cNvSpPr/>
            <p:nvPr/>
          </p:nvSpPr>
          <p:spPr>
            <a:xfrm>
              <a:off x="586740" y="2670048"/>
              <a:ext cx="53340" cy="2889885"/>
            </a:xfrm>
            <a:custGeom>
              <a:avLst/>
              <a:gdLst/>
              <a:ahLst/>
              <a:cxnLst/>
              <a:rect l="l" t="t" r="r" b="b"/>
              <a:pathLst>
                <a:path w="53340" h="2889885">
                  <a:moveTo>
                    <a:pt x="53339" y="2889504"/>
                  </a:moveTo>
                  <a:lnTo>
                    <a:pt x="53339" y="0"/>
                  </a:lnTo>
                </a:path>
                <a:path w="53340" h="2889885">
                  <a:moveTo>
                    <a:pt x="0" y="2889504"/>
                  </a:moveTo>
                  <a:lnTo>
                    <a:pt x="53339" y="2889504"/>
                  </a:lnTo>
                </a:path>
                <a:path w="53340" h="2889885">
                  <a:moveTo>
                    <a:pt x="0" y="2599943"/>
                  </a:moveTo>
                  <a:lnTo>
                    <a:pt x="53339" y="2599943"/>
                  </a:lnTo>
                </a:path>
                <a:path w="53340" h="2889885">
                  <a:moveTo>
                    <a:pt x="0" y="2311908"/>
                  </a:moveTo>
                  <a:lnTo>
                    <a:pt x="53339" y="2311908"/>
                  </a:lnTo>
                </a:path>
                <a:path w="53340" h="2889885">
                  <a:moveTo>
                    <a:pt x="0" y="2022347"/>
                  </a:moveTo>
                  <a:lnTo>
                    <a:pt x="53339" y="2022347"/>
                  </a:lnTo>
                </a:path>
                <a:path w="53340" h="2889885">
                  <a:moveTo>
                    <a:pt x="0" y="1734312"/>
                  </a:moveTo>
                  <a:lnTo>
                    <a:pt x="53339" y="1734312"/>
                  </a:lnTo>
                </a:path>
                <a:path w="53340" h="2889885">
                  <a:moveTo>
                    <a:pt x="0" y="1444752"/>
                  </a:moveTo>
                  <a:lnTo>
                    <a:pt x="53339" y="1444752"/>
                  </a:lnTo>
                </a:path>
                <a:path w="53340" h="2889885">
                  <a:moveTo>
                    <a:pt x="0" y="1155191"/>
                  </a:moveTo>
                  <a:lnTo>
                    <a:pt x="53339" y="1155191"/>
                  </a:lnTo>
                </a:path>
                <a:path w="53340" h="2889885">
                  <a:moveTo>
                    <a:pt x="0" y="867155"/>
                  </a:moveTo>
                  <a:lnTo>
                    <a:pt x="53339" y="867155"/>
                  </a:lnTo>
                </a:path>
                <a:path w="53340" h="2889885">
                  <a:moveTo>
                    <a:pt x="0" y="577596"/>
                  </a:moveTo>
                  <a:lnTo>
                    <a:pt x="53339" y="577596"/>
                  </a:lnTo>
                </a:path>
                <a:path w="53340" h="2889885">
                  <a:moveTo>
                    <a:pt x="0" y="289560"/>
                  </a:moveTo>
                  <a:lnTo>
                    <a:pt x="53339" y="289560"/>
                  </a:lnTo>
                </a:path>
                <a:path w="53340" h="2889885">
                  <a:moveTo>
                    <a:pt x="0" y="0"/>
                  </a:moveTo>
                  <a:lnTo>
                    <a:pt x="53339" y="0"/>
                  </a:lnTo>
                </a:path>
              </a:pathLst>
            </a:custGeom>
            <a:ln w="9144">
              <a:solidFill>
                <a:srgbClr val="000000"/>
              </a:solidFill>
            </a:ln>
          </p:spPr>
          <p:txBody>
            <a:bodyPr wrap="square" lIns="0" tIns="0" rIns="0" bIns="0" rtlCol="0"/>
            <a:lstStyle/>
            <a:p>
              <a:endParaRPr>
                <a:solidFill>
                  <a:prstClr val="black"/>
                </a:solidFill>
              </a:endParaRPr>
            </a:p>
          </p:txBody>
        </p:sp>
        <p:sp>
          <p:nvSpPr>
            <p:cNvPr id="9" name="object 9"/>
            <p:cNvSpPr/>
            <p:nvPr/>
          </p:nvSpPr>
          <p:spPr>
            <a:xfrm>
              <a:off x="890015" y="3252216"/>
              <a:ext cx="78105" cy="1440180"/>
            </a:xfrm>
            <a:custGeom>
              <a:avLst/>
              <a:gdLst/>
              <a:ahLst/>
              <a:cxnLst/>
              <a:rect l="l" t="t" r="r" b="b"/>
              <a:pathLst>
                <a:path w="78105" h="1440179">
                  <a:moveTo>
                    <a:pt x="77724" y="0"/>
                  </a:moveTo>
                  <a:lnTo>
                    <a:pt x="0" y="0"/>
                  </a:lnTo>
                  <a:lnTo>
                    <a:pt x="0" y="1440180"/>
                  </a:lnTo>
                  <a:lnTo>
                    <a:pt x="77724" y="1440180"/>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10" name="object 10"/>
            <p:cNvSpPr/>
            <p:nvPr/>
          </p:nvSpPr>
          <p:spPr>
            <a:xfrm>
              <a:off x="967740" y="4195572"/>
              <a:ext cx="78105" cy="497205"/>
            </a:xfrm>
            <a:custGeom>
              <a:avLst/>
              <a:gdLst/>
              <a:ahLst/>
              <a:cxnLst/>
              <a:rect l="l" t="t" r="r" b="b"/>
              <a:pathLst>
                <a:path w="78105" h="497204">
                  <a:moveTo>
                    <a:pt x="77723" y="0"/>
                  </a:moveTo>
                  <a:lnTo>
                    <a:pt x="0" y="0"/>
                  </a:lnTo>
                  <a:lnTo>
                    <a:pt x="0" y="496823"/>
                  </a:lnTo>
                  <a:lnTo>
                    <a:pt x="77723" y="496823"/>
                  </a:lnTo>
                  <a:lnTo>
                    <a:pt x="77723" y="0"/>
                  </a:lnTo>
                  <a:close/>
                </a:path>
              </a:pathLst>
            </a:custGeom>
            <a:solidFill>
              <a:srgbClr val="A30000"/>
            </a:solidFill>
          </p:spPr>
          <p:txBody>
            <a:bodyPr wrap="square" lIns="0" tIns="0" rIns="0" bIns="0" rtlCol="0"/>
            <a:lstStyle/>
            <a:p>
              <a:endParaRPr>
                <a:solidFill>
                  <a:prstClr val="black"/>
                </a:solidFill>
              </a:endParaRPr>
            </a:p>
          </p:txBody>
        </p:sp>
        <p:sp>
          <p:nvSpPr>
            <p:cNvPr id="11" name="object 11"/>
            <p:cNvSpPr/>
            <p:nvPr/>
          </p:nvSpPr>
          <p:spPr>
            <a:xfrm>
              <a:off x="1107948" y="3302508"/>
              <a:ext cx="79375" cy="1390015"/>
            </a:xfrm>
            <a:custGeom>
              <a:avLst/>
              <a:gdLst/>
              <a:ahLst/>
              <a:cxnLst/>
              <a:rect l="l" t="t" r="r" b="b"/>
              <a:pathLst>
                <a:path w="79375" h="1390014">
                  <a:moveTo>
                    <a:pt x="79248" y="0"/>
                  </a:moveTo>
                  <a:lnTo>
                    <a:pt x="0" y="0"/>
                  </a:lnTo>
                  <a:lnTo>
                    <a:pt x="0" y="1389887"/>
                  </a:lnTo>
                  <a:lnTo>
                    <a:pt x="79248" y="1389887"/>
                  </a:lnTo>
                  <a:lnTo>
                    <a:pt x="79248" y="0"/>
                  </a:lnTo>
                  <a:close/>
                </a:path>
              </a:pathLst>
            </a:custGeom>
            <a:solidFill>
              <a:srgbClr val="001F5F"/>
            </a:solidFill>
          </p:spPr>
          <p:txBody>
            <a:bodyPr wrap="square" lIns="0" tIns="0" rIns="0" bIns="0" rtlCol="0"/>
            <a:lstStyle/>
            <a:p>
              <a:endParaRPr>
                <a:solidFill>
                  <a:prstClr val="black"/>
                </a:solidFill>
              </a:endParaRPr>
            </a:p>
          </p:txBody>
        </p:sp>
        <p:sp>
          <p:nvSpPr>
            <p:cNvPr id="12" name="object 12"/>
            <p:cNvSpPr/>
            <p:nvPr/>
          </p:nvSpPr>
          <p:spPr>
            <a:xfrm>
              <a:off x="1187195" y="4256532"/>
              <a:ext cx="78105" cy="436245"/>
            </a:xfrm>
            <a:custGeom>
              <a:avLst/>
              <a:gdLst/>
              <a:ahLst/>
              <a:cxnLst/>
              <a:rect l="l" t="t" r="r" b="b"/>
              <a:pathLst>
                <a:path w="78105" h="436245">
                  <a:moveTo>
                    <a:pt x="77723" y="0"/>
                  </a:moveTo>
                  <a:lnTo>
                    <a:pt x="0" y="0"/>
                  </a:lnTo>
                  <a:lnTo>
                    <a:pt x="0" y="435864"/>
                  </a:lnTo>
                  <a:lnTo>
                    <a:pt x="77723" y="435864"/>
                  </a:lnTo>
                  <a:lnTo>
                    <a:pt x="77723" y="0"/>
                  </a:lnTo>
                  <a:close/>
                </a:path>
              </a:pathLst>
            </a:custGeom>
            <a:solidFill>
              <a:srgbClr val="A30000"/>
            </a:solidFill>
          </p:spPr>
          <p:txBody>
            <a:bodyPr wrap="square" lIns="0" tIns="0" rIns="0" bIns="0" rtlCol="0"/>
            <a:lstStyle/>
            <a:p>
              <a:endParaRPr>
                <a:solidFill>
                  <a:prstClr val="black"/>
                </a:solidFill>
              </a:endParaRPr>
            </a:p>
          </p:txBody>
        </p:sp>
        <p:sp>
          <p:nvSpPr>
            <p:cNvPr id="13" name="object 13"/>
            <p:cNvSpPr/>
            <p:nvPr/>
          </p:nvSpPr>
          <p:spPr>
            <a:xfrm>
              <a:off x="1327404" y="3339084"/>
              <a:ext cx="78105" cy="1353820"/>
            </a:xfrm>
            <a:custGeom>
              <a:avLst/>
              <a:gdLst/>
              <a:ahLst/>
              <a:cxnLst/>
              <a:rect l="l" t="t" r="r" b="b"/>
              <a:pathLst>
                <a:path w="78105" h="1353820">
                  <a:moveTo>
                    <a:pt x="77724" y="0"/>
                  </a:moveTo>
                  <a:lnTo>
                    <a:pt x="0" y="0"/>
                  </a:lnTo>
                  <a:lnTo>
                    <a:pt x="0" y="1353311"/>
                  </a:lnTo>
                  <a:lnTo>
                    <a:pt x="77724" y="1353311"/>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14" name="object 14"/>
            <p:cNvSpPr/>
            <p:nvPr/>
          </p:nvSpPr>
          <p:spPr>
            <a:xfrm>
              <a:off x="1405128" y="4309872"/>
              <a:ext cx="78105" cy="382905"/>
            </a:xfrm>
            <a:custGeom>
              <a:avLst/>
              <a:gdLst/>
              <a:ahLst/>
              <a:cxnLst/>
              <a:rect l="l" t="t" r="r" b="b"/>
              <a:pathLst>
                <a:path w="78105" h="382904">
                  <a:moveTo>
                    <a:pt x="77724" y="0"/>
                  </a:moveTo>
                  <a:lnTo>
                    <a:pt x="0" y="0"/>
                  </a:lnTo>
                  <a:lnTo>
                    <a:pt x="0" y="382523"/>
                  </a:lnTo>
                  <a:lnTo>
                    <a:pt x="77724" y="382523"/>
                  </a:lnTo>
                  <a:lnTo>
                    <a:pt x="77724" y="0"/>
                  </a:lnTo>
                  <a:close/>
                </a:path>
              </a:pathLst>
            </a:custGeom>
            <a:solidFill>
              <a:srgbClr val="A30000"/>
            </a:solidFill>
          </p:spPr>
          <p:txBody>
            <a:bodyPr wrap="square" lIns="0" tIns="0" rIns="0" bIns="0" rtlCol="0"/>
            <a:lstStyle/>
            <a:p>
              <a:endParaRPr>
                <a:solidFill>
                  <a:prstClr val="black"/>
                </a:solidFill>
              </a:endParaRPr>
            </a:p>
          </p:txBody>
        </p:sp>
        <p:sp>
          <p:nvSpPr>
            <p:cNvPr id="15" name="object 15"/>
            <p:cNvSpPr/>
            <p:nvPr/>
          </p:nvSpPr>
          <p:spPr>
            <a:xfrm>
              <a:off x="1545336" y="3311652"/>
              <a:ext cx="79375" cy="1381125"/>
            </a:xfrm>
            <a:custGeom>
              <a:avLst/>
              <a:gdLst/>
              <a:ahLst/>
              <a:cxnLst/>
              <a:rect l="l" t="t" r="r" b="b"/>
              <a:pathLst>
                <a:path w="79375" h="1381125">
                  <a:moveTo>
                    <a:pt x="79247" y="0"/>
                  </a:moveTo>
                  <a:lnTo>
                    <a:pt x="0" y="0"/>
                  </a:lnTo>
                  <a:lnTo>
                    <a:pt x="0" y="1380744"/>
                  </a:lnTo>
                  <a:lnTo>
                    <a:pt x="79247" y="1380744"/>
                  </a:lnTo>
                  <a:lnTo>
                    <a:pt x="79247" y="0"/>
                  </a:lnTo>
                  <a:close/>
                </a:path>
              </a:pathLst>
            </a:custGeom>
            <a:solidFill>
              <a:srgbClr val="001F5F"/>
            </a:solidFill>
          </p:spPr>
          <p:txBody>
            <a:bodyPr wrap="square" lIns="0" tIns="0" rIns="0" bIns="0" rtlCol="0"/>
            <a:lstStyle/>
            <a:p>
              <a:endParaRPr>
                <a:solidFill>
                  <a:prstClr val="black"/>
                </a:solidFill>
              </a:endParaRPr>
            </a:p>
          </p:txBody>
        </p:sp>
        <p:sp>
          <p:nvSpPr>
            <p:cNvPr id="16" name="object 16"/>
            <p:cNvSpPr/>
            <p:nvPr/>
          </p:nvSpPr>
          <p:spPr>
            <a:xfrm>
              <a:off x="1624584" y="4297680"/>
              <a:ext cx="78105" cy="394970"/>
            </a:xfrm>
            <a:custGeom>
              <a:avLst/>
              <a:gdLst/>
              <a:ahLst/>
              <a:cxnLst/>
              <a:rect l="l" t="t" r="r" b="b"/>
              <a:pathLst>
                <a:path w="78105" h="394970">
                  <a:moveTo>
                    <a:pt x="77723" y="0"/>
                  </a:moveTo>
                  <a:lnTo>
                    <a:pt x="0" y="0"/>
                  </a:lnTo>
                  <a:lnTo>
                    <a:pt x="0" y="394716"/>
                  </a:lnTo>
                  <a:lnTo>
                    <a:pt x="77723" y="394716"/>
                  </a:lnTo>
                  <a:lnTo>
                    <a:pt x="77723" y="0"/>
                  </a:lnTo>
                  <a:close/>
                </a:path>
              </a:pathLst>
            </a:custGeom>
            <a:solidFill>
              <a:srgbClr val="A30000"/>
            </a:solidFill>
          </p:spPr>
          <p:txBody>
            <a:bodyPr wrap="square" lIns="0" tIns="0" rIns="0" bIns="0" rtlCol="0"/>
            <a:lstStyle/>
            <a:p>
              <a:endParaRPr>
                <a:solidFill>
                  <a:prstClr val="black"/>
                </a:solidFill>
              </a:endParaRPr>
            </a:p>
          </p:txBody>
        </p:sp>
        <p:sp>
          <p:nvSpPr>
            <p:cNvPr id="17" name="object 17"/>
            <p:cNvSpPr/>
            <p:nvPr/>
          </p:nvSpPr>
          <p:spPr>
            <a:xfrm>
              <a:off x="1764792" y="3299460"/>
              <a:ext cx="78105" cy="1393190"/>
            </a:xfrm>
            <a:custGeom>
              <a:avLst/>
              <a:gdLst/>
              <a:ahLst/>
              <a:cxnLst/>
              <a:rect l="l" t="t" r="r" b="b"/>
              <a:pathLst>
                <a:path w="78105" h="1393189">
                  <a:moveTo>
                    <a:pt x="77724" y="0"/>
                  </a:moveTo>
                  <a:lnTo>
                    <a:pt x="0" y="0"/>
                  </a:lnTo>
                  <a:lnTo>
                    <a:pt x="0" y="1392935"/>
                  </a:lnTo>
                  <a:lnTo>
                    <a:pt x="77724" y="1392935"/>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18" name="object 18"/>
            <p:cNvSpPr/>
            <p:nvPr/>
          </p:nvSpPr>
          <p:spPr>
            <a:xfrm>
              <a:off x="1842515" y="4277868"/>
              <a:ext cx="78105" cy="414655"/>
            </a:xfrm>
            <a:custGeom>
              <a:avLst/>
              <a:gdLst/>
              <a:ahLst/>
              <a:cxnLst/>
              <a:rect l="l" t="t" r="r" b="b"/>
              <a:pathLst>
                <a:path w="78105" h="414654">
                  <a:moveTo>
                    <a:pt x="77723" y="0"/>
                  </a:moveTo>
                  <a:lnTo>
                    <a:pt x="0" y="0"/>
                  </a:lnTo>
                  <a:lnTo>
                    <a:pt x="0" y="414527"/>
                  </a:lnTo>
                  <a:lnTo>
                    <a:pt x="77723" y="414527"/>
                  </a:lnTo>
                  <a:lnTo>
                    <a:pt x="77723" y="0"/>
                  </a:lnTo>
                  <a:close/>
                </a:path>
              </a:pathLst>
            </a:custGeom>
            <a:solidFill>
              <a:srgbClr val="A30000"/>
            </a:solidFill>
          </p:spPr>
          <p:txBody>
            <a:bodyPr wrap="square" lIns="0" tIns="0" rIns="0" bIns="0" rtlCol="0"/>
            <a:lstStyle/>
            <a:p>
              <a:endParaRPr>
                <a:solidFill>
                  <a:prstClr val="black"/>
                </a:solidFill>
              </a:endParaRPr>
            </a:p>
          </p:txBody>
        </p:sp>
        <p:sp>
          <p:nvSpPr>
            <p:cNvPr id="19" name="object 19"/>
            <p:cNvSpPr/>
            <p:nvPr/>
          </p:nvSpPr>
          <p:spPr>
            <a:xfrm>
              <a:off x="1982723" y="3272028"/>
              <a:ext cx="79375" cy="1420495"/>
            </a:xfrm>
            <a:custGeom>
              <a:avLst/>
              <a:gdLst/>
              <a:ahLst/>
              <a:cxnLst/>
              <a:rect l="l" t="t" r="r" b="b"/>
              <a:pathLst>
                <a:path w="79375" h="1420495">
                  <a:moveTo>
                    <a:pt x="79248" y="0"/>
                  </a:moveTo>
                  <a:lnTo>
                    <a:pt x="0" y="0"/>
                  </a:lnTo>
                  <a:lnTo>
                    <a:pt x="0" y="1420368"/>
                  </a:lnTo>
                  <a:lnTo>
                    <a:pt x="79248" y="1420368"/>
                  </a:lnTo>
                  <a:lnTo>
                    <a:pt x="79248" y="0"/>
                  </a:lnTo>
                  <a:close/>
                </a:path>
              </a:pathLst>
            </a:custGeom>
            <a:solidFill>
              <a:srgbClr val="001F5F"/>
            </a:solidFill>
          </p:spPr>
          <p:txBody>
            <a:bodyPr wrap="square" lIns="0" tIns="0" rIns="0" bIns="0" rtlCol="0"/>
            <a:lstStyle/>
            <a:p>
              <a:endParaRPr>
                <a:solidFill>
                  <a:prstClr val="black"/>
                </a:solidFill>
              </a:endParaRPr>
            </a:p>
          </p:txBody>
        </p:sp>
        <p:sp>
          <p:nvSpPr>
            <p:cNvPr id="20" name="object 20"/>
            <p:cNvSpPr/>
            <p:nvPr/>
          </p:nvSpPr>
          <p:spPr>
            <a:xfrm>
              <a:off x="2061972" y="4224528"/>
              <a:ext cx="78105" cy="467995"/>
            </a:xfrm>
            <a:custGeom>
              <a:avLst/>
              <a:gdLst/>
              <a:ahLst/>
              <a:cxnLst/>
              <a:rect l="l" t="t" r="r" b="b"/>
              <a:pathLst>
                <a:path w="78105" h="467995">
                  <a:moveTo>
                    <a:pt x="77723" y="0"/>
                  </a:moveTo>
                  <a:lnTo>
                    <a:pt x="0" y="0"/>
                  </a:lnTo>
                  <a:lnTo>
                    <a:pt x="0" y="467868"/>
                  </a:lnTo>
                  <a:lnTo>
                    <a:pt x="77723" y="467868"/>
                  </a:lnTo>
                  <a:lnTo>
                    <a:pt x="77723" y="0"/>
                  </a:lnTo>
                  <a:close/>
                </a:path>
              </a:pathLst>
            </a:custGeom>
            <a:solidFill>
              <a:srgbClr val="A30000"/>
            </a:solidFill>
          </p:spPr>
          <p:txBody>
            <a:bodyPr wrap="square" lIns="0" tIns="0" rIns="0" bIns="0" rtlCol="0"/>
            <a:lstStyle/>
            <a:p>
              <a:endParaRPr>
                <a:solidFill>
                  <a:prstClr val="black"/>
                </a:solidFill>
              </a:endParaRPr>
            </a:p>
          </p:txBody>
        </p:sp>
        <p:sp>
          <p:nvSpPr>
            <p:cNvPr id="21" name="object 21"/>
            <p:cNvSpPr/>
            <p:nvPr/>
          </p:nvSpPr>
          <p:spPr>
            <a:xfrm>
              <a:off x="2202179" y="3226308"/>
              <a:ext cx="78105" cy="1466215"/>
            </a:xfrm>
            <a:custGeom>
              <a:avLst/>
              <a:gdLst/>
              <a:ahLst/>
              <a:cxnLst/>
              <a:rect l="l" t="t" r="r" b="b"/>
              <a:pathLst>
                <a:path w="78105" h="1466214">
                  <a:moveTo>
                    <a:pt x="77724" y="0"/>
                  </a:moveTo>
                  <a:lnTo>
                    <a:pt x="0" y="0"/>
                  </a:lnTo>
                  <a:lnTo>
                    <a:pt x="0" y="1466087"/>
                  </a:lnTo>
                  <a:lnTo>
                    <a:pt x="77724" y="1466087"/>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22" name="object 22"/>
            <p:cNvSpPr/>
            <p:nvPr/>
          </p:nvSpPr>
          <p:spPr>
            <a:xfrm>
              <a:off x="2279904" y="4171188"/>
              <a:ext cx="78105" cy="521334"/>
            </a:xfrm>
            <a:custGeom>
              <a:avLst/>
              <a:gdLst/>
              <a:ahLst/>
              <a:cxnLst/>
              <a:rect l="l" t="t" r="r" b="b"/>
              <a:pathLst>
                <a:path w="78105" h="521335">
                  <a:moveTo>
                    <a:pt x="77723" y="0"/>
                  </a:moveTo>
                  <a:lnTo>
                    <a:pt x="0" y="0"/>
                  </a:lnTo>
                  <a:lnTo>
                    <a:pt x="0" y="521207"/>
                  </a:lnTo>
                  <a:lnTo>
                    <a:pt x="77723" y="521207"/>
                  </a:lnTo>
                  <a:lnTo>
                    <a:pt x="77723" y="0"/>
                  </a:lnTo>
                  <a:close/>
                </a:path>
              </a:pathLst>
            </a:custGeom>
            <a:solidFill>
              <a:srgbClr val="A30000"/>
            </a:solidFill>
          </p:spPr>
          <p:txBody>
            <a:bodyPr wrap="square" lIns="0" tIns="0" rIns="0" bIns="0" rtlCol="0"/>
            <a:lstStyle/>
            <a:p>
              <a:endParaRPr>
                <a:solidFill>
                  <a:prstClr val="black"/>
                </a:solidFill>
              </a:endParaRPr>
            </a:p>
          </p:txBody>
        </p:sp>
        <p:sp>
          <p:nvSpPr>
            <p:cNvPr id="23" name="object 23"/>
            <p:cNvSpPr/>
            <p:nvPr/>
          </p:nvSpPr>
          <p:spPr>
            <a:xfrm>
              <a:off x="2420112" y="3223260"/>
              <a:ext cx="79375" cy="1469390"/>
            </a:xfrm>
            <a:custGeom>
              <a:avLst/>
              <a:gdLst/>
              <a:ahLst/>
              <a:cxnLst/>
              <a:rect l="l" t="t" r="r" b="b"/>
              <a:pathLst>
                <a:path w="79375" h="1469389">
                  <a:moveTo>
                    <a:pt x="79248" y="0"/>
                  </a:moveTo>
                  <a:lnTo>
                    <a:pt x="0" y="0"/>
                  </a:lnTo>
                  <a:lnTo>
                    <a:pt x="0" y="1469135"/>
                  </a:lnTo>
                  <a:lnTo>
                    <a:pt x="79248" y="1469135"/>
                  </a:lnTo>
                  <a:lnTo>
                    <a:pt x="79248" y="0"/>
                  </a:lnTo>
                  <a:close/>
                </a:path>
              </a:pathLst>
            </a:custGeom>
            <a:solidFill>
              <a:srgbClr val="001F5F"/>
            </a:solidFill>
          </p:spPr>
          <p:txBody>
            <a:bodyPr wrap="square" lIns="0" tIns="0" rIns="0" bIns="0" rtlCol="0"/>
            <a:lstStyle/>
            <a:p>
              <a:endParaRPr>
                <a:solidFill>
                  <a:prstClr val="black"/>
                </a:solidFill>
              </a:endParaRPr>
            </a:p>
          </p:txBody>
        </p:sp>
        <p:sp>
          <p:nvSpPr>
            <p:cNvPr id="24" name="object 24"/>
            <p:cNvSpPr/>
            <p:nvPr/>
          </p:nvSpPr>
          <p:spPr>
            <a:xfrm>
              <a:off x="2499360" y="4181856"/>
              <a:ext cx="78105" cy="510540"/>
            </a:xfrm>
            <a:custGeom>
              <a:avLst/>
              <a:gdLst/>
              <a:ahLst/>
              <a:cxnLst/>
              <a:rect l="l" t="t" r="r" b="b"/>
              <a:pathLst>
                <a:path w="78105" h="510539">
                  <a:moveTo>
                    <a:pt x="77723" y="0"/>
                  </a:moveTo>
                  <a:lnTo>
                    <a:pt x="0" y="0"/>
                  </a:lnTo>
                  <a:lnTo>
                    <a:pt x="0" y="510540"/>
                  </a:lnTo>
                  <a:lnTo>
                    <a:pt x="77723" y="510540"/>
                  </a:lnTo>
                  <a:lnTo>
                    <a:pt x="77723" y="0"/>
                  </a:lnTo>
                  <a:close/>
                </a:path>
              </a:pathLst>
            </a:custGeom>
            <a:solidFill>
              <a:srgbClr val="A30000"/>
            </a:solidFill>
          </p:spPr>
          <p:txBody>
            <a:bodyPr wrap="square" lIns="0" tIns="0" rIns="0" bIns="0" rtlCol="0"/>
            <a:lstStyle/>
            <a:p>
              <a:endParaRPr>
                <a:solidFill>
                  <a:prstClr val="black"/>
                </a:solidFill>
              </a:endParaRPr>
            </a:p>
          </p:txBody>
        </p:sp>
        <p:sp>
          <p:nvSpPr>
            <p:cNvPr id="25" name="object 25"/>
            <p:cNvSpPr/>
            <p:nvPr/>
          </p:nvSpPr>
          <p:spPr>
            <a:xfrm>
              <a:off x="2639568" y="3176016"/>
              <a:ext cx="78105" cy="1516380"/>
            </a:xfrm>
            <a:custGeom>
              <a:avLst/>
              <a:gdLst/>
              <a:ahLst/>
              <a:cxnLst/>
              <a:rect l="l" t="t" r="r" b="b"/>
              <a:pathLst>
                <a:path w="78105" h="1516379">
                  <a:moveTo>
                    <a:pt x="77724" y="0"/>
                  </a:moveTo>
                  <a:lnTo>
                    <a:pt x="0" y="0"/>
                  </a:lnTo>
                  <a:lnTo>
                    <a:pt x="0" y="1516380"/>
                  </a:lnTo>
                  <a:lnTo>
                    <a:pt x="77724" y="1516380"/>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26" name="object 26"/>
            <p:cNvSpPr/>
            <p:nvPr/>
          </p:nvSpPr>
          <p:spPr>
            <a:xfrm>
              <a:off x="2717291" y="4187952"/>
              <a:ext cx="79375" cy="504825"/>
            </a:xfrm>
            <a:custGeom>
              <a:avLst/>
              <a:gdLst/>
              <a:ahLst/>
              <a:cxnLst/>
              <a:rect l="l" t="t" r="r" b="b"/>
              <a:pathLst>
                <a:path w="79375" h="504825">
                  <a:moveTo>
                    <a:pt x="79247" y="0"/>
                  </a:moveTo>
                  <a:lnTo>
                    <a:pt x="0" y="0"/>
                  </a:lnTo>
                  <a:lnTo>
                    <a:pt x="0" y="504444"/>
                  </a:lnTo>
                  <a:lnTo>
                    <a:pt x="79247" y="504444"/>
                  </a:lnTo>
                  <a:lnTo>
                    <a:pt x="79247" y="0"/>
                  </a:lnTo>
                  <a:close/>
                </a:path>
              </a:pathLst>
            </a:custGeom>
            <a:solidFill>
              <a:srgbClr val="A30000"/>
            </a:solidFill>
          </p:spPr>
          <p:txBody>
            <a:bodyPr wrap="square" lIns="0" tIns="0" rIns="0" bIns="0" rtlCol="0"/>
            <a:lstStyle/>
            <a:p>
              <a:endParaRPr>
                <a:solidFill>
                  <a:prstClr val="black"/>
                </a:solidFill>
              </a:endParaRPr>
            </a:p>
          </p:txBody>
        </p:sp>
        <p:sp>
          <p:nvSpPr>
            <p:cNvPr id="27" name="object 27"/>
            <p:cNvSpPr/>
            <p:nvPr/>
          </p:nvSpPr>
          <p:spPr>
            <a:xfrm>
              <a:off x="2859023" y="3179064"/>
              <a:ext cx="78105" cy="1513840"/>
            </a:xfrm>
            <a:custGeom>
              <a:avLst/>
              <a:gdLst/>
              <a:ahLst/>
              <a:cxnLst/>
              <a:rect l="l" t="t" r="r" b="b"/>
              <a:pathLst>
                <a:path w="78105" h="1513839">
                  <a:moveTo>
                    <a:pt x="77724" y="0"/>
                  </a:moveTo>
                  <a:lnTo>
                    <a:pt x="0" y="0"/>
                  </a:lnTo>
                  <a:lnTo>
                    <a:pt x="0" y="1513332"/>
                  </a:lnTo>
                  <a:lnTo>
                    <a:pt x="77724" y="1513332"/>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28" name="object 28"/>
            <p:cNvSpPr/>
            <p:nvPr/>
          </p:nvSpPr>
          <p:spPr>
            <a:xfrm>
              <a:off x="2936747" y="4143756"/>
              <a:ext cx="78105" cy="548640"/>
            </a:xfrm>
            <a:custGeom>
              <a:avLst/>
              <a:gdLst/>
              <a:ahLst/>
              <a:cxnLst/>
              <a:rect l="l" t="t" r="r" b="b"/>
              <a:pathLst>
                <a:path w="78105" h="548639">
                  <a:moveTo>
                    <a:pt x="77724" y="0"/>
                  </a:moveTo>
                  <a:lnTo>
                    <a:pt x="0" y="0"/>
                  </a:lnTo>
                  <a:lnTo>
                    <a:pt x="0" y="548640"/>
                  </a:lnTo>
                  <a:lnTo>
                    <a:pt x="77724" y="548640"/>
                  </a:lnTo>
                  <a:lnTo>
                    <a:pt x="77724" y="0"/>
                  </a:lnTo>
                  <a:close/>
                </a:path>
              </a:pathLst>
            </a:custGeom>
            <a:solidFill>
              <a:srgbClr val="A30000"/>
            </a:solidFill>
          </p:spPr>
          <p:txBody>
            <a:bodyPr wrap="square" lIns="0" tIns="0" rIns="0" bIns="0" rtlCol="0"/>
            <a:lstStyle/>
            <a:p>
              <a:endParaRPr>
                <a:solidFill>
                  <a:prstClr val="black"/>
                </a:solidFill>
              </a:endParaRPr>
            </a:p>
          </p:txBody>
        </p:sp>
        <p:sp>
          <p:nvSpPr>
            <p:cNvPr id="29" name="object 29"/>
            <p:cNvSpPr/>
            <p:nvPr/>
          </p:nvSpPr>
          <p:spPr>
            <a:xfrm>
              <a:off x="3076956" y="3156204"/>
              <a:ext cx="78105" cy="1536700"/>
            </a:xfrm>
            <a:custGeom>
              <a:avLst/>
              <a:gdLst/>
              <a:ahLst/>
              <a:cxnLst/>
              <a:rect l="l" t="t" r="r" b="b"/>
              <a:pathLst>
                <a:path w="78105" h="1536700">
                  <a:moveTo>
                    <a:pt x="77724" y="0"/>
                  </a:moveTo>
                  <a:lnTo>
                    <a:pt x="0" y="0"/>
                  </a:lnTo>
                  <a:lnTo>
                    <a:pt x="0" y="1536192"/>
                  </a:lnTo>
                  <a:lnTo>
                    <a:pt x="77724" y="1536192"/>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30" name="object 30"/>
            <p:cNvSpPr/>
            <p:nvPr/>
          </p:nvSpPr>
          <p:spPr>
            <a:xfrm>
              <a:off x="3154679" y="4088892"/>
              <a:ext cx="79375" cy="603885"/>
            </a:xfrm>
            <a:custGeom>
              <a:avLst/>
              <a:gdLst/>
              <a:ahLst/>
              <a:cxnLst/>
              <a:rect l="l" t="t" r="r" b="b"/>
              <a:pathLst>
                <a:path w="79375" h="603885">
                  <a:moveTo>
                    <a:pt x="79247" y="0"/>
                  </a:moveTo>
                  <a:lnTo>
                    <a:pt x="0" y="0"/>
                  </a:lnTo>
                  <a:lnTo>
                    <a:pt x="0" y="603503"/>
                  </a:lnTo>
                  <a:lnTo>
                    <a:pt x="79247" y="603503"/>
                  </a:lnTo>
                  <a:lnTo>
                    <a:pt x="79247" y="0"/>
                  </a:lnTo>
                  <a:close/>
                </a:path>
              </a:pathLst>
            </a:custGeom>
            <a:solidFill>
              <a:srgbClr val="A30000"/>
            </a:solidFill>
          </p:spPr>
          <p:txBody>
            <a:bodyPr wrap="square" lIns="0" tIns="0" rIns="0" bIns="0" rtlCol="0"/>
            <a:lstStyle/>
            <a:p>
              <a:endParaRPr>
                <a:solidFill>
                  <a:prstClr val="black"/>
                </a:solidFill>
              </a:endParaRPr>
            </a:p>
          </p:txBody>
        </p:sp>
        <p:sp>
          <p:nvSpPr>
            <p:cNvPr id="31" name="object 31"/>
            <p:cNvSpPr/>
            <p:nvPr/>
          </p:nvSpPr>
          <p:spPr>
            <a:xfrm>
              <a:off x="3296412" y="3214116"/>
              <a:ext cx="78105" cy="1478280"/>
            </a:xfrm>
            <a:custGeom>
              <a:avLst/>
              <a:gdLst/>
              <a:ahLst/>
              <a:cxnLst/>
              <a:rect l="l" t="t" r="r" b="b"/>
              <a:pathLst>
                <a:path w="78104" h="1478279">
                  <a:moveTo>
                    <a:pt x="77724" y="0"/>
                  </a:moveTo>
                  <a:lnTo>
                    <a:pt x="0" y="0"/>
                  </a:lnTo>
                  <a:lnTo>
                    <a:pt x="0" y="1478280"/>
                  </a:lnTo>
                  <a:lnTo>
                    <a:pt x="77724" y="1478280"/>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32" name="object 32"/>
            <p:cNvSpPr/>
            <p:nvPr/>
          </p:nvSpPr>
          <p:spPr>
            <a:xfrm>
              <a:off x="3374135" y="4155948"/>
              <a:ext cx="78105" cy="536575"/>
            </a:xfrm>
            <a:custGeom>
              <a:avLst/>
              <a:gdLst/>
              <a:ahLst/>
              <a:cxnLst/>
              <a:rect l="l" t="t" r="r" b="b"/>
              <a:pathLst>
                <a:path w="78104" h="536575">
                  <a:moveTo>
                    <a:pt x="77724" y="0"/>
                  </a:moveTo>
                  <a:lnTo>
                    <a:pt x="0" y="0"/>
                  </a:lnTo>
                  <a:lnTo>
                    <a:pt x="0" y="536447"/>
                  </a:lnTo>
                  <a:lnTo>
                    <a:pt x="77724" y="536447"/>
                  </a:lnTo>
                  <a:lnTo>
                    <a:pt x="77724" y="0"/>
                  </a:lnTo>
                  <a:close/>
                </a:path>
              </a:pathLst>
            </a:custGeom>
            <a:solidFill>
              <a:srgbClr val="A30000"/>
            </a:solidFill>
          </p:spPr>
          <p:txBody>
            <a:bodyPr wrap="square" lIns="0" tIns="0" rIns="0" bIns="0" rtlCol="0"/>
            <a:lstStyle/>
            <a:p>
              <a:endParaRPr>
                <a:solidFill>
                  <a:prstClr val="black"/>
                </a:solidFill>
              </a:endParaRPr>
            </a:p>
          </p:txBody>
        </p:sp>
        <p:sp>
          <p:nvSpPr>
            <p:cNvPr id="33" name="object 33"/>
            <p:cNvSpPr/>
            <p:nvPr/>
          </p:nvSpPr>
          <p:spPr>
            <a:xfrm>
              <a:off x="3514344" y="3134868"/>
              <a:ext cx="78105" cy="1557655"/>
            </a:xfrm>
            <a:custGeom>
              <a:avLst/>
              <a:gdLst/>
              <a:ahLst/>
              <a:cxnLst/>
              <a:rect l="l" t="t" r="r" b="b"/>
              <a:pathLst>
                <a:path w="78104" h="1557654">
                  <a:moveTo>
                    <a:pt x="77723" y="0"/>
                  </a:moveTo>
                  <a:lnTo>
                    <a:pt x="0" y="0"/>
                  </a:lnTo>
                  <a:lnTo>
                    <a:pt x="0" y="1557528"/>
                  </a:lnTo>
                  <a:lnTo>
                    <a:pt x="77723" y="1557528"/>
                  </a:lnTo>
                  <a:lnTo>
                    <a:pt x="77723" y="0"/>
                  </a:lnTo>
                  <a:close/>
                </a:path>
              </a:pathLst>
            </a:custGeom>
            <a:solidFill>
              <a:srgbClr val="001F5F"/>
            </a:solidFill>
          </p:spPr>
          <p:txBody>
            <a:bodyPr wrap="square" lIns="0" tIns="0" rIns="0" bIns="0" rtlCol="0"/>
            <a:lstStyle/>
            <a:p>
              <a:endParaRPr>
                <a:solidFill>
                  <a:prstClr val="black"/>
                </a:solidFill>
              </a:endParaRPr>
            </a:p>
          </p:txBody>
        </p:sp>
        <p:sp>
          <p:nvSpPr>
            <p:cNvPr id="34" name="object 34"/>
            <p:cNvSpPr/>
            <p:nvPr/>
          </p:nvSpPr>
          <p:spPr>
            <a:xfrm>
              <a:off x="3592068" y="4133088"/>
              <a:ext cx="79375" cy="559435"/>
            </a:xfrm>
            <a:custGeom>
              <a:avLst/>
              <a:gdLst/>
              <a:ahLst/>
              <a:cxnLst/>
              <a:rect l="l" t="t" r="r" b="b"/>
              <a:pathLst>
                <a:path w="79375" h="559435">
                  <a:moveTo>
                    <a:pt x="79248" y="0"/>
                  </a:moveTo>
                  <a:lnTo>
                    <a:pt x="0" y="0"/>
                  </a:lnTo>
                  <a:lnTo>
                    <a:pt x="0" y="559307"/>
                  </a:lnTo>
                  <a:lnTo>
                    <a:pt x="79248" y="559307"/>
                  </a:lnTo>
                  <a:lnTo>
                    <a:pt x="79248" y="0"/>
                  </a:lnTo>
                  <a:close/>
                </a:path>
              </a:pathLst>
            </a:custGeom>
            <a:solidFill>
              <a:srgbClr val="A30000"/>
            </a:solidFill>
          </p:spPr>
          <p:txBody>
            <a:bodyPr wrap="square" lIns="0" tIns="0" rIns="0" bIns="0" rtlCol="0"/>
            <a:lstStyle/>
            <a:p>
              <a:endParaRPr>
                <a:solidFill>
                  <a:prstClr val="black"/>
                </a:solidFill>
              </a:endParaRPr>
            </a:p>
          </p:txBody>
        </p:sp>
        <p:sp>
          <p:nvSpPr>
            <p:cNvPr id="35" name="object 35"/>
            <p:cNvSpPr/>
            <p:nvPr/>
          </p:nvSpPr>
          <p:spPr>
            <a:xfrm>
              <a:off x="3733800" y="3314700"/>
              <a:ext cx="78105" cy="1377950"/>
            </a:xfrm>
            <a:custGeom>
              <a:avLst/>
              <a:gdLst/>
              <a:ahLst/>
              <a:cxnLst/>
              <a:rect l="l" t="t" r="r" b="b"/>
              <a:pathLst>
                <a:path w="78104" h="1377950">
                  <a:moveTo>
                    <a:pt x="77724" y="0"/>
                  </a:moveTo>
                  <a:lnTo>
                    <a:pt x="0" y="0"/>
                  </a:lnTo>
                  <a:lnTo>
                    <a:pt x="0" y="1377695"/>
                  </a:lnTo>
                  <a:lnTo>
                    <a:pt x="77724" y="1377695"/>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36" name="object 36"/>
            <p:cNvSpPr/>
            <p:nvPr/>
          </p:nvSpPr>
          <p:spPr>
            <a:xfrm>
              <a:off x="3811523" y="4212336"/>
              <a:ext cx="78105" cy="480059"/>
            </a:xfrm>
            <a:custGeom>
              <a:avLst/>
              <a:gdLst/>
              <a:ahLst/>
              <a:cxnLst/>
              <a:rect l="l" t="t" r="r" b="b"/>
              <a:pathLst>
                <a:path w="78104" h="480060">
                  <a:moveTo>
                    <a:pt x="77724" y="0"/>
                  </a:moveTo>
                  <a:lnTo>
                    <a:pt x="0" y="0"/>
                  </a:lnTo>
                  <a:lnTo>
                    <a:pt x="0" y="480059"/>
                  </a:lnTo>
                  <a:lnTo>
                    <a:pt x="77724" y="480059"/>
                  </a:lnTo>
                  <a:lnTo>
                    <a:pt x="77724" y="0"/>
                  </a:lnTo>
                  <a:close/>
                </a:path>
              </a:pathLst>
            </a:custGeom>
            <a:solidFill>
              <a:srgbClr val="A30000"/>
            </a:solidFill>
          </p:spPr>
          <p:txBody>
            <a:bodyPr wrap="square" lIns="0" tIns="0" rIns="0" bIns="0" rtlCol="0"/>
            <a:lstStyle/>
            <a:p>
              <a:endParaRPr>
                <a:solidFill>
                  <a:prstClr val="black"/>
                </a:solidFill>
              </a:endParaRPr>
            </a:p>
          </p:txBody>
        </p:sp>
        <p:sp>
          <p:nvSpPr>
            <p:cNvPr id="37" name="object 37"/>
            <p:cNvSpPr/>
            <p:nvPr/>
          </p:nvSpPr>
          <p:spPr>
            <a:xfrm>
              <a:off x="3951731" y="3447288"/>
              <a:ext cx="78105" cy="1245235"/>
            </a:xfrm>
            <a:custGeom>
              <a:avLst/>
              <a:gdLst/>
              <a:ahLst/>
              <a:cxnLst/>
              <a:rect l="l" t="t" r="r" b="b"/>
              <a:pathLst>
                <a:path w="78104" h="1245235">
                  <a:moveTo>
                    <a:pt x="77723" y="0"/>
                  </a:moveTo>
                  <a:lnTo>
                    <a:pt x="0" y="0"/>
                  </a:lnTo>
                  <a:lnTo>
                    <a:pt x="0" y="1245108"/>
                  </a:lnTo>
                  <a:lnTo>
                    <a:pt x="77723" y="1245108"/>
                  </a:lnTo>
                  <a:lnTo>
                    <a:pt x="77723" y="0"/>
                  </a:lnTo>
                  <a:close/>
                </a:path>
              </a:pathLst>
            </a:custGeom>
            <a:solidFill>
              <a:srgbClr val="001F5F"/>
            </a:solidFill>
          </p:spPr>
          <p:txBody>
            <a:bodyPr wrap="square" lIns="0" tIns="0" rIns="0" bIns="0" rtlCol="0"/>
            <a:lstStyle/>
            <a:p>
              <a:endParaRPr>
                <a:solidFill>
                  <a:prstClr val="black"/>
                </a:solidFill>
              </a:endParaRPr>
            </a:p>
          </p:txBody>
        </p:sp>
        <p:sp>
          <p:nvSpPr>
            <p:cNvPr id="38" name="object 38"/>
            <p:cNvSpPr/>
            <p:nvPr/>
          </p:nvSpPr>
          <p:spPr>
            <a:xfrm>
              <a:off x="4029455" y="4279392"/>
              <a:ext cx="79375" cy="413384"/>
            </a:xfrm>
            <a:custGeom>
              <a:avLst/>
              <a:gdLst/>
              <a:ahLst/>
              <a:cxnLst/>
              <a:rect l="l" t="t" r="r" b="b"/>
              <a:pathLst>
                <a:path w="79375" h="413385">
                  <a:moveTo>
                    <a:pt x="79248" y="0"/>
                  </a:moveTo>
                  <a:lnTo>
                    <a:pt x="0" y="0"/>
                  </a:lnTo>
                  <a:lnTo>
                    <a:pt x="0" y="413003"/>
                  </a:lnTo>
                  <a:lnTo>
                    <a:pt x="79248" y="413003"/>
                  </a:lnTo>
                  <a:lnTo>
                    <a:pt x="79248" y="0"/>
                  </a:lnTo>
                  <a:close/>
                </a:path>
              </a:pathLst>
            </a:custGeom>
            <a:solidFill>
              <a:srgbClr val="A30000"/>
            </a:solidFill>
          </p:spPr>
          <p:txBody>
            <a:bodyPr wrap="square" lIns="0" tIns="0" rIns="0" bIns="0" rtlCol="0"/>
            <a:lstStyle/>
            <a:p>
              <a:endParaRPr>
                <a:solidFill>
                  <a:prstClr val="black"/>
                </a:solidFill>
              </a:endParaRPr>
            </a:p>
          </p:txBody>
        </p:sp>
        <p:sp>
          <p:nvSpPr>
            <p:cNvPr id="39" name="object 39"/>
            <p:cNvSpPr/>
            <p:nvPr/>
          </p:nvSpPr>
          <p:spPr>
            <a:xfrm>
              <a:off x="4171187" y="3377184"/>
              <a:ext cx="78105" cy="1315720"/>
            </a:xfrm>
            <a:custGeom>
              <a:avLst/>
              <a:gdLst/>
              <a:ahLst/>
              <a:cxnLst/>
              <a:rect l="l" t="t" r="r" b="b"/>
              <a:pathLst>
                <a:path w="78104" h="1315720">
                  <a:moveTo>
                    <a:pt x="77724" y="0"/>
                  </a:moveTo>
                  <a:lnTo>
                    <a:pt x="0" y="0"/>
                  </a:lnTo>
                  <a:lnTo>
                    <a:pt x="0" y="1315211"/>
                  </a:lnTo>
                  <a:lnTo>
                    <a:pt x="77724" y="1315211"/>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40" name="object 40"/>
            <p:cNvSpPr/>
            <p:nvPr/>
          </p:nvSpPr>
          <p:spPr>
            <a:xfrm>
              <a:off x="4248911" y="4226052"/>
              <a:ext cx="78105" cy="466725"/>
            </a:xfrm>
            <a:custGeom>
              <a:avLst/>
              <a:gdLst/>
              <a:ahLst/>
              <a:cxnLst/>
              <a:rect l="l" t="t" r="r" b="b"/>
              <a:pathLst>
                <a:path w="78104" h="466725">
                  <a:moveTo>
                    <a:pt x="77724" y="0"/>
                  </a:moveTo>
                  <a:lnTo>
                    <a:pt x="0" y="0"/>
                  </a:lnTo>
                  <a:lnTo>
                    <a:pt x="0" y="466344"/>
                  </a:lnTo>
                  <a:lnTo>
                    <a:pt x="77724" y="466344"/>
                  </a:lnTo>
                  <a:lnTo>
                    <a:pt x="77724" y="0"/>
                  </a:lnTo>
                  <a:close/>
                </a:path>
              </a:pathLst>
            </a:custGeom>
            <a:solidFill>
              <a:srgbClr val="A30000"/>
            </a:solidFill>
          </p:spPr>
          <p:txBody>
            <a:bodyPr wrap="square" lIns="0" tIns="0" rIns="0" bIns="0" rtlCol="0"/>
            <a:lstStyle/>
            <a:p>
              <a:endParaRPr>
                <a:solidFill>
                  <a:prstClr val="black"/>
                </a:solidFill>
              </a:endParaRPr>
            </a:p>
          </p:txBody>
        </p:sp>
        <p:sp>
          <p:nvSpPr>
            <p:cNvPr id="41" name="object 41"/>
            <p:cNvSpPr/>
            <p:nvPr/>
          </p:nvSpPr>
          <p:spPr>
            <a:xfrm>
              <a:off x="4389119" y="3389376"/>
              <a:ext cx="78105" cy="1303020"/>
            </a:xfrm>
            <a:custGeom>
              <a:avLst/>
              <a:gdLst/>
              <a:ahLst/>
              <a:cxnLst/>
              <a:rect l="l" t="t" r="r" b="b"/>
              <a:pathLst>
                <a:path w="78104" h="1303020">
                  <a:moveTo>
                    <a:pt x="77724" y="0"/>
                  </a:moveTo>
                  <a:lnTo>
                    <a:pt x="0" y="0"/>
                  </a:lnTo>
                  <a:lnTo>
                    <a:pt x="0" y="1303020"/>
                  </a:lnTo>
                  <a:lnTo>
                    <a:pt x="77724" y="1303020"/>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42" name="object 42"/>
            <p:cNvSpPr/>
            <p:nvPr/>
          </p:nvSpPr>
          <p:spPr>
            <a:xfrm>
              <a:off x="4466843" y="4270248"/>
              <a:ext cx="79375" cy="422275"/>
            </a:xfrm>
            <a:custGeom>
              <a:avLst/>
              <a:gdLst/>
              <a:ahLst/>
              <a:cxnLst/>
              <a:rect l="l" t="t" r="r" b="b"/>
              <a:pathLst>
                <a:path w="79375" h="422275">
                  <a:moveTo>
                    <a:pt x="79247" y="0"/>
                  </a:moveTo>
                  <a:lnTo>
                    <a:pt x="0" y="0"/>
                  </a:lnTo>
                  <a:lnTo>
                    <a:pt x="0" y="422147"/>
                  </a:lnTo>
                  <a:lnTo>
                    <a:pt x="79247" y="422147"/>
                  </a:lnTo>
                  <a:lnTo>
                    <a:pt x="79247" y="0"/>
                  </a:lnTo>
                  <a:close/>
                </a:path>
              </a:pathLst>
            </a:custGeom>
            <a:solidFill>
              <a:srgbClr val="A30000"/>
            </a:solidFill>
          </p:spPr>
          <p:txBody>
            <a:bodyPr wrap="square" lIns="0" tIns="0" rIns="0" bIns="0" rtlCol="0"/>
            <a:lstStyle/>
            <a:p>
              <a:endParaRPr>
                <a:solidFill>
                  <a:prstClr val="black"/>
                </a:solidFill>
              </a:endParaRPr>
            </a:p>
          </p:txBody>
        </p:sp>
        <p:sp>
          <p:nvSpPr>
            <p:cNvPr id="43" name="object 43"/>
            <p:cNvSpPr/>
            <p:nvPr/>
          </p:nvSpPr>
          <p:spPr>
            <a:xfrm>
              <a:off x="4608575" y="3389376"/>
              <a:ext cx="78105" cy="1303020"/>
            </a:xfrm>
            <a:custGeom>
              <a:avLst/>
              <a:gdLst/>
              <a:ahLst/>
              <a:cxnLst/>
              <a:rect l="l" t="t" r="r" b="b"/>
              <a:pathLst>
                <a:path w="78104" h="1303020">
                  <a:moveTo>
                    <a:pt x="77724" y="0"/>
                  </a:moveTo>
                  <a:lnTo>
                    <a:pt x="0" y="0"/>
                  </a:lnTo>
                  <a:lnTo>
                    <a:pt x="0" y="1303020"/>
                  </a:lnTo>
                  <a:lnTo>
                    <a:pt x="77724" y="1303020"/>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44" name="object 44"/>
            <p:cNvSpPr/>
            <p:nvPr/>
          </p:nvSpPr>
          <p:spPr>
            <a:xfrm>
              <a:off x="4686299" y="4305300"/>
              <a:ext cx="78105" cy="387350"/>
            </a:xfrm>
            <a:custGeom>
              <a:avLst/>
              <a:gdLst/>
              <a:ahLst/>
              <a:cxnLst/>
              <a:rect l="l" t="t" r="r" b="b"/>
              <a:pathLst>
                <a:path w="78104" h="387350">
                  <a:moveTo>
                    <a:pt x="77724" y="0"/>
                  </a:moveTo>
                  <a:lnTo>
                    <a:pt x="0" y="0"/>
                  </a:lnTo>
                  <a:lnTo>
                    <a:pt x="0" y="387095"/>
                  </a:lnTo>
                  <a:lnTo>
                    <a:pt x="77724" y="387095"/>
                  </a:lnTo>
                  <a:lnTo>
                    <a:pt x="77724" y="0"/>
                  </a:lnTo>
                  <a:close/>
                </a:path>
              </a:pathLst>
            </a:custGeom>
            <a:solidFill>
              <a:srgbClr val="A30000"/>
            </a:solidFill>
          </p:spPr>
          <p:txBody>
            <a:bodyPr wrap="square" lIns="0" tIns="0" rIns="0" bIns="0" rtlCol="0"/>
            <a:lstStyle/>
            <a:p>
              <a:endParaRPr>
                <a:solidFill>
                  <a:prstClr val="black"/>
                </a:solidFill>
              </a:endParaRPr>
            </a:p>
          </p:txBody>
        </p:sp>
        <p:sp>
          <p:nvSpPr>
            <p:cNvPr id="45" name="object 45"/>
            <p:cNvSpPr/>
            <p:nvPr/>
          </p:nvSpPr>
          <p:spPr>
            <a:xfrm>
              <a:off x="4826507" y="3470148"/>
              <a:ext cx="79375" cy="1222375"/>
            </a:xfrm>
            <a:custGeom>
              <a:avLst/>
              <a:gdLst/>
              <a:ahLst/>
              <a:cxnLst/>
              <a:rect l="l" t="t" r="r" b="b"/>
              <a:pathLst>
                <a:path w="79375" h="1222375">
                  <a:moveTo>
                    <a:pt x="79247" y="0"/>
                  </a:moveTo>
                  <a:lnTo>
                    <a:pt x="0" y="0"/>
                  </a:lnTo>
                  <a:lnTo>
                    <a:pt x="0" y="1222247"/>
                  </a:lnTo>
                  <a:lnTo>
                    <a:pt x="79247" y="1222247"/>
                  </a:lnTo>
                  <a:lnTo>
                    <a:pt x="79247" y="0"/>
                  </a:lnTo>
                  <a:close/>
                </a:path>
              </a:pathLst>
            </a:custGeom>
            <a:solidFill>
              <a:srgbClr val="001F5F"/>
            </a:solidFill>
          </p:spPr>
          <p:txBody>
            <a:bodyPr wrap="square" lIns="0" tIns="0" rIns="0" bIns="0" rtlCol="0"/>
            <a:lstStyle/>
            <a:p>
              <a:endParaRPr>
                <a:solidFill>
                  <a:prstClr val="black"/>
                </a:solidFill>
              </a:endParaRPr>
            </a:p>
          </p:txBody>
        </p:sp>
        <p:sp>
          <p:nvSpPr>
            <p:cNvPr id="46" name="object 46"/>
            <p:cNvSpPr/>
            <p:nvPr/>
          </p:nvSpPr>
          <p:spPr>
            <a:xfrm>
              <a:off x="4905755" y="4354068"/>
              <a:ext cx="78105" cy="338455"/>
            </a:xfrm>
            <a:custGeom>
              <a:avLst/>
              <a:gdLst/>
              <a:ahLst/>
              <a:cxnLst/>
              <a:rect l="l" t="t" r="r" b="b"/>
              <a:pathLst>
                <a:path w="78104" h="338454">
                  <a:moveTo>
                    <a:pt x="77724" y="0"/>
                  </a:moveTo>
                  <a:lnTo>
                    <a:pt x="0" y="0"/>
                  </a:lnTo>
                  <a:lnTo>
                    <a:pt x="0" y="338327"/>
                  </a:lnTo>
                  <a:lnTo>
                    <a:pt x="77724" y="338327"/>
                  </a:lnTo>
                  <a:lnTo>
                    <a:pt x="77724" y="0"/>
                  </a:lnTo>
                  <a:close/>
                </a:path>
              </a:pathLst>
            </a:custGeom>
            <a:solidFill>
              <a:srgbClr val="A30000"/>
            </a:solidFill>
          </p:spPr>
          <p:txBody>
            <a:bodyPr wrap="square" lIns="0" tIns="0" rIns="0" bIns="0" rtlCol="0"/>
            <a:lstStyle/>
            <a:p>
              <a:endParaRPr>
                <a:solidFill>
                  <a:prstClr val="black"/>
                </a:solidFill>
              </a:endParaRPr>
            </a:p>
          </p:txBody>
        </p:sp>
        <p:sp>
          <p:nvSpPr>
            <p:cNvPr id="47" name="object 47"/>
            <p:cNvSpPr/>
            <p:nvPr/>
          </p:nvSpPr>
          <p:spPr>
            <a:xfrm>
              <a:off x="5045963" y="3485388"/>
              <a:ext cx="78105" cy="1207135"/>
            </a:xfrm>
            <a:custGeom>
              <a:avLst/>
              <a:gdLst/>
              <a:ahLst/>
              <a:cxnLst/>
              <a:rect l="l" t="t" r="r" b="b"/>
              <a:pathLst>
                <a:path w="78104" h="1207135">
                  <a:moveTo>
                    <a:pt x="77724" y="0"/>
                  </a:moveTo>
                  <a:lnTo>
                    <a:pt x="0" y="0"/>
                  </a:lnTo>
                  <a:lnTo>
                    <a:pt x="0" y="1207008"/>
                  </a:lnTo>
                  <a:lnTo>
                    <a:pt x="77724" y="1207008"/>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48" name="object 48"/>
            <p:cNvSpPr/>
            <p:nvPr/>
          </p:nvSpPr>
          <p:spPr>
            <a:xfrm>
              <a:off x="5123687" y="4442460"/>
              <a:ext cx="78105" cy="250190"/>
            </a:xfrm>
            <a:custGeom>
              <a:avLst/>
              <a:gdLst/>
              <a:ahLst/>
              <a:cxnLst/>
              <a:rect l="l" t="t" r="r" b="b"/>
              <a:pathLst>
                <a:path w="78104" h="250189">
                  <a:moveTo>
                    <a:pt x="77724" y="0"/>
                  </a:moveTo>
                  <a:lnTo>
                    <a:pt x="0" y="0"/>
                  </a:lnTo>
                  <a:lnTo>
                    <a:pt x="0" y="249935"/>
                  </a:lnTo>
                  <a:lnTo>
                    <a:pt x="77724" y="249935"/>
                  </a:lnTo>
                  <a:lnTo>
                    <a:pt x="77724" y="0"/>
                  </a:lnTo>
                  <a:close/>
                </a:path>
              </a:pathLst>
            </a:custGeom>
            <a:solidFill>
              <a:srgbClr val="A30000"/>
            </a:solidFill>
          </p:spPr>
          <p:txBody>
            <a:bodyPr wrap="square" lIns="0" tIns="0" rIns="0" bIns="0" rtlCol="0"/>
            <a:lstStyle/>
            <a:p>
              <a:endParaRPr>
                <a:solidFill>
                  <a:prstClr val="black"/>
                </a:solidFill>
              </a:endParaRPr>
            </a:p>
          </p:txBody>
        </p:sp>
        <p:sp>
          <p:nvSpPr>
            <p:cNvPr id="49" name="object 49"/>
            <p:cNvSpPr/>
            <p:nvPr/>
          </p:nvSpPr>
          <p:spPr>
            <a:xfrm>
              <a:off x="5263895" y="3473196"/>
              <a:ext cx="79375" cy="1219200"/>
            </a:xfrm>
            <a:custGeom>
              <a:avLst/>
              <a:gdLst/>
              <a:ahLst/>
              <a:cxnLst/>
              <a:rect l="l" t="t" r="r" b="b"/>
              <a:pathLst>
                <a:path w="79375" h="1219200">
                  <a:moveTo>
                    <a:pt x="79248" y="0"/>
                  </a:moveTo>
                  <a:lnTo>
                    <a:pt x="0" y="0"/>
                  </a:lnTo>
                  <a:lnTo>
                    <a:pt x="0" y="1219199"/>
                  </a:lnTo>
                  <a:lnTo>
                    <a:pt x="79248" y="1219199"/>
                  </a:lnTo>
                  <a:lnTo>
                    <a:pt x="79248" y="0"/>
                  </a:lnTo>
                  <a:close/>
                </a:path>
              </a:pathLst>
            </a:custGeom>
            <a:solidFill>
              <a:srgbClr val="001F5F"/>
            </a:solidFill>
          </p:spPr>
          <p:txBody>
            <a:bodyPr wrap="square" lIns="0" tIns="0" rIns="0" bIns="0" rtlCol="0"/>
            <a:lstStyle/>
            <a:p>
              <a:endParaRPr>
                <a:solidFill>
                  <a:prstClr val="black"/>
                </a:solidFill>
              </a:endParaRPr>
            </a:p>
          </p:txBody>
        </p:sp>
        <p:sp>
          <p:nvSpPr>
            <p:cNvPr id="50" name="object 50"/>
            <p:cNvSpPr/>
            <p:nvPr/>
          </p:nvSpPr>
          <p:spPr>
            <a:xfrm>
              <a:off x="5343143" y="4410455"/>
              <a:ext cx="78105" cy="281940"/>
            </a:xfrm>
            <a:custGeom>
              <a:avLst/>
              <a:gdLst/>
              <a:ahLst/>
              <a:cxnLst/>
              <a:rect l="l" t="t" r="r" b="b"/>
              <a:pathLst>
                <a:path w="78104" h="281939">
                  <a:moveTo>
                    <a:pt x="77723" y="0"/>
                  </a:moveTo>
                  <a:lnTo>
                    <a:pt x="0" y="0"/>
                  </a:lnTo>
                  <a:lnTo>
                    <a:pt x="0" y="281940"/>
                  </a:lnTo>
                  <a:lnTo>
                    <a:pt x="77723" y="281940"/>
                  </a:lnTo>
                  <a:lnTo>
                    <a:pt x="77723" y="0"/>
                  </a:lnTo>
                  <a:close/>
                </a:path>
              </a:pathLst>
            </a:custGeom>
            <a:solidFill>
              <a:srgbClr val="A30000"/>
            </a:solidFill>
          </p:spPr>
          <p:txBody>
            <a:bodyPr wrap="square" lIns="0" tIns="0" rIns="0" bIns="0" rtlCol="0"/>
            <a:lstStyle/>
            <a:p>
              <a:endParaRPr>
                <a:solidFill>
                  <a:prstClr val="black"/>
                </a:solidFill>
              </a:endParaRPr>
            </a:p>
          </p:txBody>
        </p:sp>
        <p:sp>
          <p:nvSpPr>
            <p:cNvPr id="51" name="object 51"/>
            <p:cNvSpPr/>
            <p:nvPr/>
          </p:nvSpPr>
          <p:spPr>
            <a:xfrm>
              <a:off x="5483351" y="3476244"/>
              <a:ext cx="78105" cy="1216660"/>
            </a:xfrm>
            <a:custGeom>
              <a:avLst/>
              <a:gdLst/>
              <a:ahLst/>
              <a:cxnLst/>
              <a:rect l="l" t="t" r="r" b="b"/>
              <a:pathLst>
                <a:path w="78104" h="1216660">
                  <a:moveTo>
                    <a:pt x="77724" y="0"/>
                  </a:moveTo>
                  <a:lnTo>
                    <a:pt x="0" y="0"/>
                  </a:lnTo>
                  <a:lnTo>
                    <a:pt x="0" y="1216151"/>
                  </a:lnTo>
                  <a:lnTo>
                    <a:pt x="77724" y="1216151"/>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52" name="object 52"/>
            <p:cNvSpPr/>
            <p:nvPr/>
          </p:nvSpPr>
          <p:spPr>
            <a:xfrm>
              <a:off x="5561075" y="4497324"/>
              <a:ext cx="78105" cy="195580"/>
            </a:xfrm>
            <a:custGeom>
              <a:avLst/>
              <a:gdLst/>
              <a:ahLst/>
              <a:cxnLst/>
              <a:rect l="l" t="t" r="r" b="b"/>
              <a:pathLst>
                <a:path w="78104" h="195579">
                  <a:moveTo>
                    <a:pt x="77724" y="0"/>
                  </a:moveTo>
                  <a:lnTo>
                    <a:pt x="0" y="0"/>
                  </a:lnTo>
                  <a:lnTo>
                    <a:pt x="0" y="195071"/>
                  </a:lnTo>
                  <a:lnTo>
                    <a:pt x="77724" y="195071"/>
                  </a:lnTo>
                  <a:lnTo>
                    <a:pt x="77724" y="0"/>
                  </a:lnTo>
                  <a:close/>
                </a:path>
              </a:pathLst>
            </a:custGeom>
            <a:solidFill>
              <a:srgbClr val="A30000"/>
            </a:solidFill>
          </p:spPr>
          <p:txBody>
            <a:bodyPr wrap="square" lIns="0" tIns="0" rIns="0" bIns="0" rtlCol="0"/>
            <a:lstStyle/>
            <a:p>
              <a:endParaRPr>
                <a:solidFill>
                  <a:prstClr val="black"/>
                </a:solidFill>
              </a:endParaRPr>
            </a:p>
          </p:txBody>
        </p:sp>
        <p:sp>
          <p:nvSpPr>
            <p:cNvPr id="53" name="object 53"/>
            <p:cNvSpPr/>
            <p:nvPr/>
          </p:nvSpPr>
          <p:spPr>
            <a:xfrm>
              <a:off x="5701284" y="3346704"/>
              <a:ext cx="79375" cy="1346200"/>
            </a:xfrm>
            <a:custGeom>
              <a:avLst/>
              <a:gdLst/>
              <a:ahLst/>
              <a:cxnLst/>
              <a:rect l="l" t="t" r="r" b="b"/>
              <a:pathLst>
                <a:path w="79375" h="1346200">
                  <a:moveTo>
                    <a:pt x="79248" y="0"/>
                  </a:moveTo>
                  <a:lnTo>
                    <a:pt x="0" y="0"/>
                  </a:lnTo>
                  <a:lnTo>
                    <a:pt x="0" y="1345692"/>
                  </a:lnTo>
                  <a:lnTo>
                    <a:pt x="79248" y="1345692"/>
                  </a:lnTo>
                  <a:lnTo>
                    <a:pt x="79248" y="0"/>
                  </a:lnTo>
                  <a:close/>
                </a:path>
              </a:pathLst>
            </a:custGeom>
            <a:solidFill>
              <a:srgbClr val="001F5F"/>
            </a:solidFill>
          </p:spPr>
          <p:txBody>
            <a:bodyPr wrap="square" lIns="0" tIns="0" rIns="0" bIns="0" rtlCol="0"/>
            <a:lstStyle/>
            <a:p>
              <a:endParaRPr>
                <a:solidFill>
                  <a:prstClr val="black"/>
                </a:solidFill>
              </a:endParaRPr>
            </a:p>
          </p:txBody>
        </p:sp>
        <p:sp>
          <p:nvSpPr>
            <p:cNvPr id="54" name="object 54"/>
            <p:cNvSpPr/>
            <p:nvPr/>
          </p:nvSpPr>
          <p:spPr>
            <a:xfrm>
              <a:off x="5780531" y="4504944"/>
              <a:ext cx="78105" cy="187960"/>
            </a:xfrm>
            <a:custGeom>
              <a:avLst/>
              <a:gdLst/>
              <a:ahLst/>
              <a:cxnLst/>
              <a:rect l="l" t="t" r="r" b="b"/>
              <a:pathLst>
                <a:path w="78104" h="187960">
                  <a:moveTo>
                    <a:pt x="77723" y="0"/>
                  </a:moveTo>
                  <a:lnTo>
                    <a:pt x="0" y="0"/>
                  </a:lnTo>
                  <a:lnTo>
                    <a:pt x="0" y="187451"/>
                  </a:lnTo>
                  <a:lnTo>
                    <a:pt x="77723" y="187451"/>
                  </a:lnTo>
                  <a:lnTo>
                    <a:pt x="77723" y="0"/>
                  </a:lnTo>
                  <a:close/>
                </a:path>
              </a:pathLst>
            </a:custGeom>
            <a:solidFill>
              <a:srgbClr val="A30000"/>
            </a:solidFill>
          </p:spPr>
          <p:txBody>
            <a:bodyPr wrap="square" lIns="0" tIns="0" rIns="0" bIns="0" rtlCol="0"/>
            <a:lstStyle/>
            <a:p>
              <a:endParaRPr>
                <a:solidFill>
                  <a:prstClr val="black"/>
                </a:solidFill>
              </a:endParaRPr>
            </a:p>
          </p:txBody>
        </p:sp>
        <p:sp>
          <p:nvSpPr>
            <p:cNvPr id="55" name="object 55"/>
            <p:cNvSpPr/>
            <p:nvPr/>
          </p:nvSpPr>
          <p:spPr>
            <a:xfrm>
              <a:off x="5920740" y="3313176"/>
              <a:ext cx="78105" cy="1379220"/>
            </a:xfrm>
            <a:custGeom>
              <a:avLst/>
              <a:gdLst/>
              <a:ahLst/>
              <a:cxnLst/>
              <a:rect l="l" t="t" r="r" b="b"/>
              <a:pathLst>
                <a:path w="78104" h="1379220">
                  <a:moveTo>
                    <a:pt x="77724" y="0"/>
                  </a:moveTo>
                  <a:lnTo>
                    <a:pt x="0" y="0"/>
                  </a:lnTo>
                  <a:lnTo>
                    <a:pt x="0" y="1379220"/>
                  </a:lnTo>
                  <a:lnTo>
                    <a:pt x="77724" y="1379220"/>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56" name="object 56"/>
            <p:cNvSpPr/>
            <p:nvPr/>
          </p:nvSpPr>
          <p:spPr>
            <a:xfrm>
              <a:off x="5998463" y="4494276"/>
              <a:ext cx="78105" cy="198120"/>
            </a:xfrm>
            <a:custGeom>
              <a:avLst/>
              <a:gdLst/>
              <a:ahLst/>
              <a:cxnLst/>
              <a:rect l="l" t="t" r="r" b="b"/>
              <a:pathLst>
                <a:path w="78104" h="198120">
                  <a:moveTo>
                    <a:pt x="77724" y="0"/>
                  </a:moveTo>
                  <a:lnTo>
                    <a:pt x="0" y="0"/>
                  </a:lnTo>
                  <a:lnTo>
                    <a:pt x="0" y="198119"/>
                  </a:lnTo>
                  <a:lnTo>
                    <a:pt x="77724" y="198119"/>
                  </a:lnTo>
                  <a:lnTo>
                    <a:pt x="77724" y="0"/>
                  </a:lnTo>
                  <a:close/>
                </a:path>
              </a:pathLst>
            </a:custGeom>
            <a:solidFill>
              <a:srgbClr val="A30000"/>
            </a:solidFill>
          </p:spPr>
          <p:txBody>
            <a:bodyPr wrap="square" lIns="0" tIns="0" rIns="0" bIns="0" rtlCol="0"/>
            <a:lstStyle/>
            <a:p>
              <a:endParaRPr>
                <a:solidFill>
                  <a:prstClr val="black"/>
                </a:solidFill>
              </a:endParaRPr>
            </a:p>
          </p:txBody>
        </p:sp>
        <p:sp>
          <p:nvSpPr>
            <p:cNvPr id="57" name="object 57"/>
            <p:cNvSpPr/>
            <p:nvPr/>
          </p:nvSpPr>
          <p:spPr>
            <a:xfrm>
              <a:off x="6138672" y="3317748"/>
              <a:ext cx="79375" cy="1374775"/>
            </a:xfrm>
            <a:custGeom>
              <a:avLst/>
              <a:gdLst/>
              <a:ahLst/>
              <a:cxnLst/>
              <a:rect l="l" t="t" r="r" b="b"/>
              <a:pathLst>
                <a:path w="79375" h="1374775">
                  <a:moveTo>
                    <a:pt x="79248" y="0"/>
                  </a:moveTo>
                  <a:lnTo>
                    <a:pt x="0" y="0"/>
                  </a:lnTo>
                  <a:lnTo>
                    <a:pt x="0" y="1374647"/>
                  </a:lnTo>
                  <a:lnTo>
                    <a:pt x="79248" y="1374647"/>
                  </a:lnTo>
                  <a:lnTo>
                    <a:pt x="79248" y="0"/>
                  </a:lnTo>
                  <a:close/>
                </a:path>
              </a:pathLst>
            </a:custGeom>
            <a:solidFill>
              <a:srgbClr val="001F5F"/>
            </a:solidFill>
          </p:spPr>
          <p:txBody>
            <a:bodyPr wrap="square" lIns="0" tIns="0" rIns="0" bIns="0" rtlCol="0"/>
            <a:lstStyle/>
            <a:p>
              <a:endParaRPr>
                <a:solidFill>
                  <a:prstClr val="black"/>
                </a:solidFill>
              </a:endParaRPr>
            </a:p>
          </p:txBody>
        </p:sp>
        <p:sp>
          <p:nvSpPr>
            <p:cNvPr id="58" name="object 58"/>
            <p:cNvSpPr/>
            <p:nvPr/>
          </p:nvSpPr>
          <p:spPr>
            <a:xfrm>
              <a:off x="6217919" y="4488180"/>
              <a:ext cx="78105" cy="204470"/>
            </a:xfrm>
            <a:custGeom>
              <a:avLst/>
              <a:gdLst/>
              <a:ahLst/>
              <a:cxnLst/>
              <a:rect l="l" t="t" r="r" b="b"/>
              <a:pathLst>
                <a:path w="78104" h="204470">
                  <a:moveTo>
                    <a:pt x="77724" y="0"/>
                  </a:moveTo>
                  <a:lnTo>
                    <a:pt x="0" y="0"/>
                  </a:lnTo>
                  <a:lnTo>
                    <a:pt x="0" y="204216"/>
                  </a:lnTo>
                  <a:lnTo>
                    <a:pt x="77724" y="204216"/>
                  </a:lnTo>
                  <a:lnTo>
                    <a:pt x="77724" y="0"/>
                  </a:lnTo>
                  <a:close/>
                </a:path>
              </a:pathLst>
            </a:custGeom>
            <a:solidFill>
              <a:srgbClr val="A30000"/>
            </a:solidFill>
          </p:spPr>
          <p:txBody>
            <a:bodyPr wrap="square" lIns="0" tIns="0" rIns="0" bIns="0" rtlCol="0"/>
            <a:lstStyle/>
            <a:p>
              <a:endParaRPr>
                <a:solidFill>
                  <a:prstClr val="black"/>
                </a:solidFill>
              </a:endParaRPr>
            </a:p>
          </p:txBody>
        </p:sp>
        <p:sp>
          <p:nvSpPr>
            <p:cNvPr id="59" name="object 59"/>
            <p:cNvSpPr/>
            <p:nvPr/>
          </p:nvSpPr>
          <p:spPr>
            <a:xfrm>
              <a:off x="6358128" y="3383280"/>
              <a:ext cx="78105" cy="1309370"/>
            </a:xfrm>
            <a:custGeom>
              <a:avLst/>
              <a:gdLst/>
              <a:ahLst/>
              <a:cxnLst/>
              <a:rect l="l" t="t" r="r" b="b"/>
              <a:pathLst>
                <a:path w="78104" h="1309370">
                  <a:moveTo>
                    <a:pt x="77724" y="0"/>
                  </a:moveTo>
                  <a:lnTo>
                    <a:pt x="0" y="0"/>
                  </a:lnTo>
                  <a:lnTo>
                    <a:pt x="0" y="1309116"/>
                  </a:lnTo>
                  <a:lnTo>
                    <a:pt x="77724" y="1309116"/>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60" name="object 60"/>
            <p:cNvSpPr/>
            <p:nvPr/>
          </p:nvSpPr>
          <p:spPr>
            <a:xfrm>
              <a:off x="6435851" y="4500372"/>
              <a:ext cx="78105" cy="192405"/>
            </a:xfrm>
            <a:custGeom>
              <a:avLst/>
              <a:gdLst/>
              <a:ahLst/>
              <a:cxnLst/>
              <a:rect l="l" t="t" r="r" b="b"/>
              <a:pathLst>
                <a:path w="78104" h="192404">
                  <a:moveTo>
                    <a:pt x="77724" y="0"/>
                  </a:moveTo>
                  <a:lnTo>
                    <a:pt x="0" y="0"/>
                  </a:lnTo>
                  <a:lnTo>
                    <a:pt x="0" y="192023"/>
                  </a:lnTo>
                  <a:lnTo>
                    <a:pt x="77724" y="192023"/>
                  </a:lnTo>
                  <a:lnTo>
                    <a:pt x="77724" y="0"/>
                  </a:lnTo>
                  <a:close/>
                </a:path>
              </a:pathLst>
            </a:custGeom>
            <a:solidFill>
              <a:srgbClr val="A30000"/>
            </a:solidFill>
          </p:spPr>
          <p:txBody>
            <a:bodyPr wrap="square" lIns="0" tIns="0" rIns="0" bIns="0" rtlCol="0"/>
            <a:lstStyle/>
            <a:p>
              <a:endParaRPr>
                <a:solidFill>
                  <a:prstClr val="black"/>
                </a:solidFill>
              </a:endParaRPr>
            </a:p>
          </p:txBody>
        </p:sp>
        <p:sp>
          <p:nvSpPr>
            <p:cNvPr id="61" name="object 61"/>
            <p:cNvSpPr/>
            <p:nvPr/>
          </p:nvSpPr>
          <p:spPr>
            <a:xfrm>
              <a:off x="6576060" y="3422904"/>
              <a:ext cx="79375" cy="1270000"/>
            </a:xfrm>
            <a:custGeom>
              <a:avLst/>
              <a:gdLst/>
              <a:ahLst/>
              <a:cxnLst/>
              <a:rect l="l" t="t" r="r" b="b"/>
              <a:pathLst>
                <a:path w="79375" h="1270000">
                  <a:moveTo>
                    <a:pt x="79248" y="0"/>
                  </a:moveTo>
                  <a:lnTo>
                    <a:pt x="0" y="0"/>
                  </a:lnTo>
                  <a:lnTo>
                    <a:pt x="0" y="1269492"/>
                  </a:lnTo>
                  <a:lnTo>
                    <a:pt x="79248" y="1269492"/>
                  </a:lnTo>
                  <a:lnTo>
                    <a:pt x="79248" y="0"/>
                  </a:lnTo>
                  <a:close/>
                </a:path>
              </a:pathLst>
            </a:custGeom>
            <a:solidFill>
              <a:srgbClr val="001F5F"/>
            </a:solidFill>
          </p:spPr>
          <p:txBody>
            <a:bodyPr wrap="square" lIns="0" tIns="0" rIns="0" bIns="0" rtlCol="0"/>
            <a:lstStyle/>
            <a:p>
              <a:endParaRPr>
                <a:solidFill>
                  <a:prstClr val="black"/>
                </a:solidFill>
              </a:endParaRPr>
            </a:p>
          </p:txBody>
        </p:sp>
        <p:sp>
          <p:nvSpPr>
            <p:cNvPr id="62" name="object 62"/>
            <p:cNvSpPr/>
            <p:nvPr/>
          </p:nvSpPr>
          <p:spPr>
            <a:xfrm>
              <a:off x="6655307" y="4520183"/>
              <a:ext cx="78105" cy="172720"/>
            </a:xfrm>
            <a:custGeom>
              <a:avLst/>
              <a:gdLst/>
              <a:ahLst/>
              <a:cxnLst/>
              <a:rect l="l" t="t" r="r" b="b"/>
              <a:pathLst>
                <a:path w="78104" h="172720">
                  <a:moveTo>
                    <a:pt x="77724" y="0"/>
                  </a:moveTo>
                  <a:lnTo>
                    <a:pt x="0" y="0"/>
                  </a:lnTo>
                  <a:lnTo>
                    <a:pt x="0" y="172212"/>
                  </a:lnTo>
                  <a:lnTo>
                    <a:pt x="77724" y="172212"/>
                  </a:lnTo>
                  <a:lnTo>
                    <a:pt x="77724" y="0"/>
                  </a:lnTo>
                  <a:close/>
                </a:path>
              </a:pathLst>
            </a:custGeom>
            <a:solidFill>
              <a:srgbClr val="A30000"/>
            </a:solidFill>
          </p:spPr>
          <p:txBody>
            <a:bodyPr wrap="square" lIns="0" tIns="0" rIns="0" bIns="0" rtlCol="0"/>
            <a:lstStyle/>
            <a:p>
              <a:endParaRPr>
                <a:solidFill>
                  <a:prstClr val="black"/>
                </a:solidFill>
              </a:endParaRPr>
            </a:p>
          </p:txBody>
        </p:sp>
        <p:sp>
          <p:nvSpPr>
            <p:cNvPr id="63" name="object 63"/>
            <p:cNvSpPr/>
            <p:nvPr/>
          </p:nvSpPr>
          <p:spPr>
            <a:xfrm>
              <a:off x="6795516" y="3354324"/>
              <a:ext cx="78105" cy="1338580"/>
            </a:xfrm>
            <a:custGeom>
              <a:avLst/>
              <a:gdLst/>
              <a:ahLst/>
              <a:cxnLst/>
              <a:rect l="l" t="t" r="r" b="b"/>
              <a:pathLst>
                <a:path w="78104" h="1338579">
                  <a:moveTo>
                    <a:pt x="77724" y="0"/>
                  </a:moveTo>
                  <a:lnTo>
                    <a:pt x="0" y="0"/>
                  </a:lnTo>
                  <a:lnTo>
                    <a:pt x="0" y="1338071"/>
                  </a:lnTo>
                  <a:lnTo>
                    <a:pt x="77724" y="1338071"/>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64" name="object 64"/>
            <p:cNvSpPr/>
            <p:nvPr/>
          </p:nvSpPr>
          <p:spPr>
            <a:xfrm>
              <a:off x="6873240" y="4511040"/>
              <a:ext cx="79375" cy="181610"/>
            </a:xfrm>
            <a:custGeom>
              <a:avLst/>
              <a:gdLst/>
              <a:ahLst/>
              <a:cxnLst/>
              <a:rect l="l" t="t" r="r" b="b"/>
              <a:pathLst>
                <a:path w="79375" h="181610">
                  <a:moveTo>
                    <a:pt x="79248" y="0"/>
                  </a:moveTo>
                  <a:lnTo>
                    <a:pt x="0" y="0"/>
                  </a:lnTo>
                  <a:lnTo>
                    <a:pt x="0" y="181356"/>
                  </a:lnTo>
                  <a:lnTo>
                    <a:pt x="79248" y="181356"/>
                  </a:lnTo>
                  <a:lnTo>
                    <a:pt x="79248" y="0"/>
                  </a:lnTo>
                  <a:close/>
                </a:path>
              </a:pathLst>
            </a:custGeom>
            <a:solidFill>
              <a:srgbClr val="A30000"/>
            </a:solidFill>
          </p:spPr>
          <p:txBody>
            <a:bodyPr wrap="square" lIns="0" tIns="0" rIns="0" bIns="0" rtlCol="0"/>
            <a:lstStyle/>
            <a:p>
              <a:endParaRPr>
                <a:solidFill>
                  <a:prstClr val="black"/>
                </a:solidFill>
              </a:endParaRPr>
            </a:p>
          </p:txBody>
        </p:sp>
        <p:sp>
          <p:nvSpPr>
            <p:cNvPr id="65" name="object 65"/>
            <p:cNvSpPr/>
            <p:nvPr/>
          </p:nvSpPr>
          <p:spPr>
            <a:xfrm>
              <a:off x="7014972" y="3246120"/>
              <a:ext cx="78105" cy="1446530"/>
            </a:xfrm>
            <a:custGeom>
              <a:avLst/>
              <a:gdLst/>
              <a:ahLst/>
              <a:cxnLst/>
              <a:rect l="l" t="t" r="r" b="b"/>
              <a:pathLst>
                <a:path w="78104" h="1446529">
                  <a:moveTo>
                    <a:pt x="77724" y="0"/>
                  </a:moveTo>
                  <a:lnTo>
                    <a:pt x="0" y="0"/>
                  </a:lnTo>
                  <a:lnTo>
                    <a:pt x="0" y="1446275"/>
                  </a:lnTo>
                  <a:lnTo>
                    <a:pt x="77724" y="1446275"/>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66" name="object 66"/>
            <p:cNvSpPr/>
            <p:nvPr/>
          </p:nvSpPr>
          <p:spPr>
            <a:xfrm>
              <a:off x="7092696" y="4389120"/>
              <a:ext cx="78105" cy="303530"/>
            </a:xfrm>
            <a:custGeom>
              <a:avLst/>
              <a:gdLst/>
              <a:ahLst/>
              <a:cxnLst/>
              <a:rect l="l" t="t" r="r" b="b"/>
              <a:pathLst>
                <a:path w="78104" h="303529">
                  <a:moveTo>
                    <a:pt x="77724" y="0"/>
                  </a:moveTo>
                  <a:lnTo>
                    <a:pt x="0" y="0"/>
                  </a:lnTo>
                  <a:lnTo>
                    <a:pt x="0" y="303275"/>
                  </a:lnTo>
                  <a:lnTo>
                    <a:pt x="77724" y="303275"/>
                  </a:lnTo>
                  <a:lnTo>
                    <a:pt x="77724" y="0"/>
                  </a:lnTo>
                  <a:close/>
                </a:path>
              </a:pathLst>
            </a:custGeom>
            <a:solidFill>
              <a:srgbClr val="A30000"/>
            </a:solidFill>
          </p:spPr>
          <p:txBody>
            <a:bodyPr wrap="square" lIns="0" tIns="0" rIns="0" bIns="0" rtlCol="0"/>
            <a:lstStyle/>
            <a:p>
              <a:endParaRPr>
                <a:solidFill>
                  <a:prstClr val="black"/>
                </a:solidFill>
              </a:endParaRPr>
            </a:p>
          </p:txBody>
        </p:sp>
        <p:sp>
          <p:nvSpPr>
            <p:cNvPr id="67" name="object 67"/>
            <p:cNvSpPr/>
            <p:nvPr/>
          </p:nvSpPr>
          <p:spPr>
            <a:xfrm>
              <a:off x="7232904" y="3165348"/>
              <a:ext cx="78105" cy="1527175"/>
            </a:xfrm>
            <a:custGeom>
              <a:avLst/>
              <a:gdLst/>
              <a:ahLst/>
              <a:cxnLst/>
              <a:rect l="l" t="t" r="r" b="b"/>
              <a:pathLst>
                <a:path w="78104" h="1527175">
                  <a:moveTo>
                    <a:pt x="77724" y="0"/>
                  </a:moveTo>
                  <a:lnTo>
                    <a:pt x="0" y="0"/>
                  </a:lnTo>
                  <a:lnTo>
                    <a:pt x="0" y="1527047"/>
                  </a:lnTo>
                  <a:lnTo>
                    <a:pt x="77724" y="1527047"/>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68" name="object 68"/>
            <p:cNvSpPr/>
            <p:nvPr/>
          </p:nvSpPr>
          <p:spPr>
            <a:xfrm>
              <a:off x="7310628" y="4341876"/>
              <a:ext cx="79375" cy="350520"/>
            </a:xfrm>
            <a:custGeom>
              <a:avLst/>
              <a:gdLst/>
              <a:ahLst/>
              <a:cxnLst/>
              <a:rect l="l" t="t" r="r" b="b"/>
              <a:pathLst>
                <a:path w="79375" h="350520">
                  <a:moveTo>
                    <a:pt x="79248" y="0"/>
                  </a:moveTo>
                  <a:lnTo>
                    <a:pt x="0" y="0"/>
                  </a:lnTo>
                  <a:lnTo>
                    <a:pt x="0" y="350519"/>
                  </a:lnTo>
                  <a:lnTo>
                    <a:pt x="79248" y="350519"/>
                  </a:lnTo>
                  <a:lnTo>
                    <a:pt x="79248" y="0"/>
                  </a:lnTo>
                  <a:close/>
                </a:path>
              </a:pathLst>
            </a:custGeom>
            <a:solidFill>
              <a:srgbClr val="A30000"/>
            </a:solidFill>
          </p:spPr>
          <p:txBody>
            <a:bodyPr wrap="square" lIns="0" tIns="0" rIns="0" bIns="0" rtlCol="0"/>
            <a:lstStyle/>
            <a:p>
              <a:endParaRPr>
                <a:solidFill>
                  <a:prstClr val="black"/>
                </a:solidFill>
              </a:endParaRPr>
            </a:p>
          </p:txBody>
        </p:sp>
        <p:sp>
          <p:nvSpPr>
            <p:cNvPr id="69" name="object 69"/>
            <p:cNvSpPr/>
            <p:nvPr/>
          </p:nvSpPr>
          <p:spPr>
            <a:xfrm>
              <a:off x="7452359" y="2983992"/>
              <a:ext cx="78105" cy="1708785"/>
            </a:xfrm>
            <a:custGeom>
              <a:avLst/>
              <a:gdLst/>
              <a:ahLst/>
              <a:cxnLst/>
              <a:rect l="l" t="t" r="r" b="b"/>
              <a:pathLst>
                <a:path w="78104" h="1708785">
                  <a:moveTo>
                    <a:pt x="77724" y="0"/>
                  </a:moveTo>
                  <a:lnTo>
                    <a:pt x="0" y="0"/>
                  </a:lnTo>
                  <a:lnTo>
                    <a:pt x="0" y="1708404"/>
                  </a:lnTo>
                  <a:lnTo>
                    <a:pt x="77724" y="1708404"/>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70" name="object 70"/>
            <p:cNvSpPr/>
            <p:nvPr/>
          </p:nvSpPr>
          <p:spPr>
            <a:xfrm>
              <a:off x="7530083" y="4315968"/>
              <a:ext cx="78105" cy="376555"/>
            </a:xfrm>
            <a:custGeom>
              <a:avLst/>
              <a:gdLst/>
              <a:ahLst/>
              <a:cxnLst/>
              <a:rect l="l" t="t" r="r" b="b"/>
              <a:pathLst>
                <a:path w="78104" h="376554">
                  <a:moveTo>
                    <a:pt x="77724" y="0"/>
                  </a:moveTo>
                  <a:lnTo>
                    <a:pt x="0" y="0"/>
                  </a:lnTo>
                  <a:lnTo>
                    <a:pt x="0" y="376427"/>
                  </a:lnTo>
                  <a:lnTo>
                    <a:pt x="77724" y="376427"/>
                  </a:lnTo>
                  <a:lnTo>
                    <a:pt x="77724" y="0"/>
                  </a:lnTo>
                  <a:close/>
                </a:path>
              </a:pathLst>
            </a:custGeom>
            <a:solidFill>
              <a:srgbClr val="A30000"/>
            </a:solidFill>
          </p:spPr>
          <p:txBody>
            <a:bodyPr wrap="square" lIns="0" tIns="0" rIns="0" bIns="0" rtlCol="0"/>
            <a:lstStyle/>
            <a:p>
              <a:endParaRPr>
                <a:solidFill>
                  <a:prstClr val="black"/>
                </a:solidFill>
              </a:endParaRPr>
            </a:p>
          </p:txBody>
        </p:sp>
        <p:sp>
          <p:nvSpPr>
            <p:cNvPr id="71" name="object 71"/>
            <p:cNvSpPr/>
            <p:nvPr/>
          </p:nvSpPr>
          <p:spPr>
            <a:xfrm>
              <a:off x="7670292" y="2929128"/>
              <a:ext cx="78105" cy="1763395"/>
            </a:xfrm>
            <a:custGeom>
              <a:avLst/>
              <a:gdLst/>
              <a:ahLst/>
              <a:cxnLst/>
              <a:rect l="l" t="t" r="r" b="b"/>
              <a:pathLst>
                <a:path w="78104" h="1763395">
                  <a:moveTo>
                    <a:pt x="77724" y="0"/>
                  </a:moveTo>
                  <a:lnTo>
                    <a:pt x="0" y="0"/>
                  </a:lnTo>
                  <a:lnTo>
                    <a:pt x="0" y="1763268"/>
                  </a:lnTo>
                  <a:lnTo>
                    <a:pt x="77724" y="1763268"/>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72" name="object 72"/>
            <p:cNvSpPr/>
            <p:nvPr/>
          </p:nvSpPr>
          <p:spPr>
            <a:xfrm>
              <a:off x="7748016" y="4245864"/>
              <a:ext cx="79375" cy="447040"/>
            </a:xfrm>
            <a:custGeom>
              <a:avLst/>
              <a:gdLst/>
              <a:ahLst/>
              <a:cxnLst/>
              <a:rect l="l" t="t" r="r" b="b"/>
              <a:pathLst>
                <a:path w="79375" h="447039">
                  <a:moveTo>
                    <a:pt x="79248" y="0"/>
                  </a:moveTo>
                  <a:lnTo>
                    <a:pt x="0" y="0"/>
                  </a:lnTo>
                  <a:lnTo>
                    <a:pt x="0" y="446531"/>
                  </a:lnTo>
                  <a:lnTo>
                    <a:pt x="79248" y="446531"/>
                  </a:lnTo>
                  <a:lnTo>
                    <a:pt x="79248" y="0"/>
                  </a:lnTo>
                  <a:close/>
                </a:path>
              </a:pathLst>
            </a:custGeom>
            <a:solidFill>
              <a:srgbClr val="A30000"/>
            </a:solidFill>
          </p:spPr>
          <p:txBody>
            <a:bodyPr wrap="square" lIns="0" tIns="0" rIns="0" bIns="0" rtlCol="0"/>
            <a:lstStyle/>
            <a:p>
              <a:endParaRPr>
                <a:solidFill>
                  <a:prstClr val="black"/>
                </a:solidFill>
              </a:endParaRPr>
            </a:p>
          </p:txBody>
        </p:sp>
        <p:sp>
          <p:nvSpPr>
            <p:cNvPr id="73" name="object 73"/>
            <p:cNvSpPr/>
            <p:nvPr/>
          </p:nvSpPr>
          <p:spPr>
            <a:xfrm>
              <a:off x="7889747" y="2904744"/>
              <a:ext cx="78105" cy="1788160"/>
            </a:xfrm>
            <a:custGeom>
              <a:avLst/>
              <a:gdLst/>
              <a:ahLst/>
              <a:cxnLst/>
              <a:rect l="l" t="t" r="r" b="b"/>
              <a:pathLst>
                <a:path w="78104" h="1788160">
                  <a:moveTo>
                    <a:pt x="77724" y="0"/>
                  </a:moveTo>
                  <a:lnTo>
                    <a:pt x="0" y="0"/>
                  </a:lnTo>
                  <a:lnTo>
                    <a:pt x="0" y="1787651"/>
                  </a:lnTo>
                  <a:lnTo>
                    <a:pt x="77724" y="1787651"/>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74" name="object 74"/>
            <p:cNvSpPr/>
            <p:nvPr/>
          </p:nvSpPr>
          <p:spPr>
            <a:xfrm>
              <a:off x="7967471" y="4203192"/>
              <a:ext cx="78105" cy="489584"/>
            </a:xfrm>
            <a:custGeom>
              <a:avLst/>
              <a:gdLst/>
              <a:ahLst/>
              <a:cxnLst/>
              <a:rect l="l" t="t" r="r" b="b"/>
              <a:pathLst>
                <a:path w="78104" h="489585">
                  <a:moveTo>
                    <a:pt x="77724" y="0"/>
                  </a:moveTo>
                  <a:lnTo>
                    <a:pt x="0" y="0"/>
                  </a:lnTo>
                  <a:lnTo>
                    <a:pt x="0" y="489203"/>
                  </a:lnTo>
                  <a:lnTo>
                    <a:pt x="77724" y="489203"/>
                  </a:lnTo>
                  <a:lnTo>
                    <a:pt x="77724" y="0"/>
                  </a:lnTo>
                  <a:close/>
                </a:path>
              </a:pathLst>
            </a:custGeom>
            <a:solidFill>
              <a:srgbClr val="A30000"/>
            </a:solidFill>
          </p:spPr>
          <p:txBody>
            <a:bodyPr wrap="square" lIns="0" tIns="0" rIns="0" bIns="0" rtlCol="0"/>
            <a:lstStyle/>
            <a:p>
              <a:endParaRPr>
                <a:solidFill>
                  <a:prstClr val="black"/>
                </a:solidFill>
              </a:endParaRPr>
            </a:p>
          </p:txBody>
        </p:sp>
        <p:sp>
          <p:nvSpPr>
            <p:cNvPr id="75" name="object 75"/>
            <p:cNvSpPr/>
            <p:nvPr/>
          </p:nvSpPr>
          <p:spPr>
            <a:xfrm>
              <a:off x="8107680" y="2869692"/>
              <a:ext cx="78105" cy="1823085"/>
            </a:xfrm>
            <a:custGeom>
              <a:avLst/>
              <a:gdLst/>
              <a:ahLst/>
              <a:cxnLst/>
              <a:rect l="l" t="t" r="r" b="b"/>
              <a:pathLst>
                <a:path w="78104" h="1823085">
                  <a:moveTo>
                    <a:pt x="77724" y="0"/>
                  </a:moveTo>
                  <a:lnTo>
                    <a:pt x="0" y="0"/>
                  </a:lnTo>
                  <a:lnTo>
                    <a:pt x="0" y="1822704"/>
                  </a:lnTo>
                  <a:lnTo>
                    <a:pt x="77724" y="1822704"/>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76" name="object 76"/>
            <p:cNvSpPr/>
            <p:nvPr/>
          </p:nvSpPr>
          <p:spPr>
            <a:xfrm>
              <a:off x="8185404" y="4287012"/>
              <a:ext cx="79375" cy="405765"/>
            </a:xfrm>
            <a:custGeom>
              <a:avLst/>
              <a:gdLst/>
              <a:ahLst/>
              <a:cxnLst/>
              <a:rect l="l" t="t" r="r" b="b"/>
              <a:pathLst>
                <a:path w="79375" h="405764">
                  <a:moveTo>
                    <a:pt x="79248" y="0"/>
                  </a:moveTo>
                  <a:lnTo>
                    <a:pt x="0" y="0"/>
                  </a:lnTo>
                  <a:lnTo>
                    <a:pt x="0" y="405383"/>
                  </a:lnTo>
                  <a:lnTo>
                    <a:pt x="79248" y="405383"/>
                  </a:lnTo>
                  <a:lnTo>
                    <a:pt x="79248" y="0"/>
                  </a:lnTo>
                  <a:close/>
                </a:path>
              </a:pathLst>
            </a:custGeom>
            <a:solidFill>
              <a:srgbClr val="A30000"/>
            </a:solidFill>
          </p:spPr>
          <p:txBody>
            <a:bodyPr wrap="square" lIns="0" tIns="0" rIns="0" bIns="0" rtlCol="0"/>
            <a:lstStyle/>
            <a:p>
              <a:endParaRPr>
                <a:solidFill>
                  <a:prstClr val="black"/>
                </a:solidFill>
              </a:endParaRPr>
            </a:p>
          </p:txBody>
        </p:sp>
        <p:sp>
          <p:nvSpPr>
            <p:cNvPr id="77" name="object 77"/>
            <p:cNvSpPr/>
            <p:nvPr/>
          </p:nvSpPr>
          <p:spPr>
            <a:xfrm>
              <a:off x="8327135" y="3087624"/>
              <a:ext cx="78105" cy="1605280"/>
            </a:xfrm>
            <a:custGeom>
              <a:avLst/>
              <a:gdLst/>
              <a:ahLst/>
              <a:cxnLst/>
              <a:rect l="l" t="t" r="r" b="b"/>
              <a:pathLst>
                <a:path w="78104" h="1605279">
                  <a:moveTo>
                    <a:pt x="77724" y="0"/>
                  </a:moveTo>
                  <a:lnTo>
                    <a:pt x="0" y="0"/>
                  </a:lnTo>
                  <a:lnTo>
                    <a:pt x="0" y="1604771"/>
                  </a:lnTo>
                  <a:lnTo>
                    <a:pt x="77724" y="1604771"/>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78" name="object 78"/>
            <p:cNvSpPr/>
            <p:nvPr/>
          </p:nvSpPr>
          <p:spPr>
            <a:xfrm>
              <a:off x="8404859" y="4576572"/>
              <a:ext cx="78105" cy="116205"/>
            </a:xfrm>
            <a:custGeom>
              <a:avLst/>
              <a:gdLst/>
              <a:ahLst/>
              <a:cxnLst/>
              <a:rect l="l" t="t" r="r" b="b"/>
              <a:pathLst>
                <a:path w="78104" h="116204">
                  <a:moveTo>
                    <a:pt x="77724" y="0"/>
                  </a:moveTo>
                  <a:lnTo>
                    <a:pt x="0" y="0"/>
                  </a:lnTo>
                  <a:lnTo>
                    <a:pt x="0" y="115823"/>
                  </a:lnTo>
                  <a:lnTo>
                    <a:pt x="77724" y="115823"/>
                  </a:lnTo>
                  <a:lnTo>
                    <a:pt x="77724" y="0"/>
                  </a:lnTo>
                  <a:close/>
                </a:path>
              </a:pathLst>
            </a:custGeom>
            <a:solidFill>
              <a:srgbClr val="A30000"/>
            </a:solidFill>
          </p:spPr>
          <p:txBody>
            <a:bodyPr wrap="square" lIns="0" tIns="0" rIns="0" bIns="0" rtlCol="0"/>
            <a:lstStyle/>
            <a:p>
              <a:endParaRPr>
                <a:solidFill>
                  <a:prstClr val="black"/>
                </a:solidFill>
              </a:endParaRPr>
            </a:p>
          </p:txBody>
        </p:sp>
        <p:sp>
          <p:nvSpPr>
            <p:cNvPr id="79" name="object 79"/>
            <p:cNvSpPr/>
            <p:nvPr/>
          </p:nvSpPr>
          <p:spPr>
            <a:xfrm>
              <a:off x="8545068" y="3099816"/>
              <a:ext cx="78105" cy="1592580"/>
            </a:xfrm>
            <a:custGeom>
              <a:avLst/>
              <a:gdLst/>
              <a:ahLst/>
              <a:cxnLst/>
              <a:rect l="l" t="t" r="r" b="b"/>
              <a:pathLst>
                <a:path w="78104" h="1592579">
                  <a:moveTo>
                    <a:pt x="77724" y="0"/>
                  </a:moveTo>
                  <a:lnTo>
                    <a:pt x="0" y="0"/>
                  </a:lnTo>
                  <a:lnTo>
                    <a:pt x="0" y="1592580"/>
                  </a:lnTo>
                  <a:lnTo>
                    <a:pt x="77724" y="1592580"/>
                  </a:lnTo>
                  <a:lnTo>
                    <a:pt x="77724" y="0"/>
                  </a:lnTo>
                  <a:close/>
                </a:path>
              </a:pathLst>
            </a:custGeom>
            <a:solidFill>
              <a:srgbClr val="001F5F"/>
            </a:solidFill>
          </p:spPr>
          <p:txBody>
            <a:bodyPr wrap="square" lIns="0" tIns="0" rIns="0" bIns="0" rtlCol="0"/>
            <a:lstStyle/>
            <a:p>
              <a:endParaRPr>
                <a:solidFill>
                  <a:prstClr val="black"/>
                </a:solidFill>
              </a:endParaRPr>
            </a:p>
          </p:txBody>
        </p:sp>
        <p:sp>
          <p:nvSpPr>
            <p:cNvPr id="80" name="object 80"/>
            <p:cNvSpPr/>
            <p:nvPr/>
          </p:nvSpPr>
          <p:spPr>
            <a:xfrm>
              <a:off x="8622792" y="4539996"/>
              <a:ext cx="79375" cy="152400"/>
            </a:xfrm>
            <a:custGeom>
              <a:avLst/>
              <a:gdLst/>
              <a:ahLst/>
              <a:cxnLst/>
              <a:rect l="l" t="t" r="r" b="b"/>
              <a:pathLst>
                <a:path w="79375" h="152400">
                  <a:moveTo>
                    <a:pt x="79248" y="0"/>
                  </a:moveTo>
                  <a:lnTo>
                    <a:pt x="0" y="0"/>
                  </a:lnTo>
                  <a:lnTo>
                    <a:pt x="0" y="152399"/>
                  </a:lnTo>
                  <a:lnTo>
                    <a:pt x="79248" y="152399"/>
                  </a:lnTo>
                  <a:lnTo>
                    <a:pt x="79248" y="0"/>
                  </a:lnTo>
                  <a:close/>
                </a:path>
              </a:pathLst>
            </a:custGeom>
            <a:solidFill>
              <a:srgbClr val="A30000"/>
            </a:solidFill>
          </p:spPr>
          <p:txBody>
            <a:bodyPr wrap="square" lIns="0" tIns="0" rIns="0" bIns="0" rtlCol="0"/>
            <a:lstStyle/>
            <a:p>
              <a:endParaRPr>
                <a:solidFill>
                  <a:prstClr val="black"/>
                </a:solidFill>
              </a:endParaRPr>
            </a:p>
          </p:txBody>
        </p:sp>
        <p:sp>
          <p:nvSpPr>
            <p:cNvPr id="81" name="object 81"/>
            <p:cNvSpPr/>
            <p:nvPr/>
          </p:nvSpPr>
          <p:spPr>
            <a:xfrm>
              <a:off x="640080" y="4692396"/>
              <a:ext cx="8092440" cy="0"/>
            </a:xfrm>
            <a:custGeom>
              <a:avLst/>
              <a:gdLst/>
              <a:ahLst/>
              <a:cxnLst/>
              <a:rect l="l" t="t" r="r" b="b"/>
              <a:pathLst>
                <a:path w="8092440">
                  <a:moveTo>
                    <a:pt x="0" y="0"/>
                  </a:moveTo>
                  <a:lnTo>
                    <a:pt x="8092440" y="0"/>
                  </a:lnTo>
                </a:path>
              </a:pathLst>
            </a:custGeom>
            <a:ln w="9144">
              <a:solidFill>
                <a:srgbClr val="000000"/>
              </a:solidFill>
            </a:ln>
          </p:spPr>
          <p:txBody>
            <a:bodyPr wrap="square" lIns="0" tIns="0" rIns="0" bIns="0" rtlCol="0"/>
            <a:lstStyle/>
            <a:p>
              <a:endParaRPr>
                <a:solidFill>
                  <a:prstClr val="black"/>
                </a:solidFill>
              </a:endParaRPr>
            </a:p>
          </p:txBody>
        </p:sp>
        <p:sp>
          <p:nvSpPr>
            <p:cNvPr id="82" name="object 82"/>
            <p:cNvSpPr/>
            <p:nvPr/>
          </p:nvSpPr>
          <p:spPr>
            <a:xfrm>
              <a:off x="749046" y="4211574"/>
              <a:ext cx="7874634" cy="1300480"/>
            </a:xfrm>
            <a:custGeom>
              <a:avLst/>
              <a:gdLst/>
              <a:ahLst/>
              <a:cxnLst/>
              <a:rect l="l" t="t" r="r" b="b"/>
              <a:pathLst>
                <a:path w="7874634" h="1300479">
                  <a:moveTo>
                    <a:pt x="0" y="85343"/>
                  </a:moveTo>
                  <a:lnTo>
                    <a:pt x="219456" y="0"/>
                  </a:lnTo>
                  <a:lnTo>
                    <a:pt x="437388" y="233171"/>
                  </a:lnTo>
                  <a:lnTo>
                    <a:pt x="656844" y="309371"/>
                  </a:lnTo>
                  <a:lnTo>
                    <a:pt x="874776" y="374903"/>
                  </a:lnTo>
                  <a:lnTo>
                    <a:pt x="1094232" y="327659"/>
                  </a:lnTo>
                  <a:lnTo>
                    <a:pt x="1312164" y="259080"/>
                  </a:lnTo>
                  <a:lnTo>
                    <a:pt x="1531620" y="208787"/>
                  </a:lnTo>
                  <a:lnTo>
                    <a:pt x="1749552" y="233171"/>
                  </a:lnTo>
                  <a:lnTo>
                    <a:pt x="1969008" y="243839"/>
                  </a:lnTo>
                  <a:lnTo>
                    <a:pt x="2186940" y="196595"/>
                  </a:lnTo>
                  <a:lnTo>
                    <a:pt x="2406396" y="143256"/>
                  </a:lnTo>
                  <a:lnTo>
                    <a:pt x="2624328" y="231648"/>
                  </a:lnTo>
                  <a:lnTo>
                    <a:pt x="2843784" y="310895"/>
                  </a:lnTo>
                  <a:lnTo>
                    <a:pt x="3061716" y="448056"/>
                  </a:lnTo>
                  <a:lnTo>
                    <a:pt x="3281171" y="614171"/>
                  </a:lnTo>
                  <a:lnTo>
                    <a:pt x="3499104" y="813815"/>
                  </a:lnTo>
                  <a:lnTo>
                    <a:pt x="3718559" y="909827"/>
                  </a:lnTo>
                  <a:lnTo>
                    <a:pt x="3938016" y="935736"/>
                  </a:lnTo>
                  <a:lnTo>
                    <a:pt x="4155948" y="1066800"/>
                  </a:lnTo>
                  <a:lnTo>
                    <a:pt x="4375404" y="1139952"/>
                  </a:lnTo>
                  <a:lnTo>
                    <a:pt x="4593336" y="1164336"/>
                  </a:lnTo>
                  <a:lnTo>
                    <a:pt x="4812792" y="1202436"/>
                  </a:lnTo>
                  <a:lnTo>
                    <a:pt x="5030724" y="1187195"/>
                  </a:lnTo>
                  <a:lnTo>
                    <a:pt x="5250180" y="1138428"/>
                  </a:lnTo>
                  <a:lnTo>
                    <a:pt x="5468112" y="1115567"/>
                  </a:lnTo>
                  <a:lnTo>
                    <a:pt x="5687568" y="1152144"/>
                  </a:lnTo>
                  <a:lnTo>
                    <a:pt x="5905500" y="1184148"/>
                  </a:lnTo>
                  <a:lnTo>
                    <a:pt x="6124956" y="1167384"/>
                  </a:lnTo>
                  <a:lnTo>
                    <a:pt x="6342887" y="1118616"/>
                  </a:lnTo>
                  <a:lnTo>
                    <a:pt x="6562344" y="1083564"/>
                  </a:lnTo>
                  <a:lnTo>
                    <a:pt x="6780276" y="1075944"/>
                  </a:lnTo>
                  <a:lnTo>
                    <a:pt x="6999732" y="1024128"/>
                  </a:lnTo>
                  <a:lnTo>
                    <a:pt x="7217663" y="979932"/>
                  </a:lnTo>
                  <a:lnTo>
                    <a:pt x="7437120" y="950976"/>
                  </a:lnTo>
                  <a:lnTo>
                    <a:pt x="7655052" y="1299972"/>
                  </a:lnTo>
                  <a:lnTo>
                    <a:pt x="7874508" y="1263395"/>
                  </a:lnTo>
                </a:path>
              </a:pathLst>
            </a:custGeom>
            <a:ln w="38100">
              <a:solidFill>
                <a:srgbClr val="808080"/>
              </a:solidFill>
            </a:ln>
          </p:spPr>
          <p:txBody>
            <a:bodyPr wrap="square" lIns="0" tIns="0" rIns="0" bIns="0" rtlCol="0"/>
            <a:lstStyle/>
            <a:p>
              <a:endParaRPr>
                <a:solidFill>
                  <a:prstClr val="black"/>
                </a:solidFill>
              </a:endParaRPr>
            </a:p>
          </p:txBody>
        </p:sp>
        <p:sp>
          <p:nvSpPr>
            <p:cNvPr id="83" name="object 83"/>
            <p:cNvSpPr/>
            <p:nvPr/>
          </p:nvSpPr>
          <p:spPr>
            <a:xfrm>
              <a:off x="8660892" y="4515611"/>
              <a:ext cx="0" cy="101600"/>
            </a:xfrm>
            <a:custGeom>
              <a:avLst/>
              <a:gdLst/>
              <a:ahLst/>
              <a:cxnLst/>
              <a:rect l="l" t="t" r="r" b="b"/>
              <a:pathLst>
                <a:path h="101600">
                  <a:moveTo>
                    <a:pt x="0" y="0"/>
                  </a:moveTo>
                  <a:lnTo>
                    <a:pt x="0" y="101600"/>
                  </a:lnTo>
                </a:path>
              </a:pathLst>
            </a:custGeom>
            <a:ln w="6096">
              <a:solidFill>
                <a:srgbClr val="000000"/>
              </a:solidFill>
            </a:ln>
          </p:spPr>
          <p:txBody>
            <a:bodyPr wrap="square" lIns="0" tIns="0" rIns="0" bIns="0" rtlCol="0"/>
            <a:lstStyle/>
            <a:p>
              <a:endParaRPr>
                <a:solidFill>
                  <a:prstClr val="black"/>
                </a:solidFill>
              </a:endParaRPr>
            </a:p>
          </p:txBody>
        </p:sp>
      </p:grpSp>
      <p:sp>
        <p:nvSpPr>
          <p:cNvPr id="84" name="object 84"/>
          <p:cNvSpPr txBox="1"/>
          <p:nvPr/>
        </p:nvSpPr>
        <p:spPr>
          <a:xfrm>
            <a:off x="154025" y="2469625"/>
            <a:ext cx="323215" cy="2916555"/>
          </a:xfrm>
          <a:prstGeom prst="rect">
            <a:avLst/>
          </a:prstGeom>
        </p:spPr>
        <p:txBody>
          <a:bodyPr vert="horz" wrap="square" lIns="0" tIns="88900" rIns="0" bIns="0" rtlCol="0">
            <a:spAutoFit/>
          </a:bodyPr>
          <a:lstStyle/>
          <a:p>
            <a:pPr marR="5080" algn="r">
              <a:spcBef>
                <a:spcPts val="700"/>
              </a:spcBef>
            </a:pPr>
            <a:r>
              <a:rPr sz="1400" spc="-5" dirty="0">
                <a:solidFill>
                  <a:prstClr val="black"/>
                </a:solidFill>
                <a:latin typeface="Arial"/>
                <a:cs typeface="Arial"/>
              </a:rPr>
              <a:t>140</a:t>
            </a:r>
            <a:endParaRPr sz="1400">
              <a:solidFill>
                <a:prstClr val="black"/>
              </a:solidFill>
              <a:latin typeface="Arial"/>
              <a:cs typeface="Arial"/>
            </a:endParaRPr>
          </a:p>
          <a:p>
            <a:pPr marR="5080" algn="r">
              <a:spcBef>
                <a:spcPts val="595"/>
              </a:spcBef>
            </a:pPr>
            <a:r>
              <a:rPr sz="1400" spc="-5" dirty="0">
                <a:solidFill>
                  <a:prstClr val="black"/>
                </a:solidFill>
                <a:latin typeface="Arial"/>
                <a:cs typeface="Arial"/>
              </a:rPr>
              <a:t>120</a:t>
            </a:r>
            <a:endParaRPr sz="1400">
              <a:solidFill>
                <a:prstClr val="black"/>
              </a:solidFill>
              <a:latin typeface="Arial"/>
              <a:cs typeface="Arial"/>
            </a:endParaRPr>
          </a:p>
          <a:p>
            <a:pPr marR="5080" algn="r">
              <a:spcBef>
                <a:spcPts val="595"/>
              </a:spcBef>
            </a:pPr>
            <a:r>
              <a:rPr sz="1400" spc="-5" dirty="0">
                <a:solidFill>
                  <a:prstClr val="black"/>
                </a:solidFill>
                <a:latin typeface="Arial"/>
                <a:cs typeface="Arial"/>
              </a:rPr>
              <a:t>100</a:t>
            </a:r>
            <a:endParaRPr sz="1400">
              <a:solidFill>
                <a:prstClr val="black"/>
              </a:solidFill>
              <a:latin typeface="Arial"/>
              <a:cs typeface="Arial"/>
            </a:endParaRPr>
          </a:p>
          <a:p>
            <a:pPr marR="5715" algn="r">
              <a:spcBef>
                <a:spcPts val="595"/>
              </a:spcBef>
            </a:pPr>
            <a:r>
              <a:rPr sz="1400" spc="-5" dirty="0">
                <a:solidFill>
                  <a:prstClr val="black"/>
                </a:solidFill>
                <a:latin typeface="Arial"/>
                <a:cs typeface="Arial"/>
              </a:rPr>
              <a:t>80</a:t>
            </a:r>
            <a:endParaRPr sz="1400">
              <a:solidFill>
                <a:prstClr val="black"/>
              </a:solidFill>
              <a:latin typeface="Arial"/>
              <a:cs typeface="Arial"/>
            </a:endParaRPr>
          </a:p>
          <a:p>
            <a:pPr marR="5715" algn="r">
              <a:spcBef>
                <a:spcPts val="595"/>
              </a:spcBef>
            </a:pPr>
            <a:r>
              <a:rPr sz="1400" spc="-5" dirty="0">
                <a:solidFill>
                  <a:prstClr val="black"/>
                </a:solidFill>
                <a:latin typeface="Arial"/>
                <a:cs typeface="Arial"/>
              </a:rPr>
              <a:t>60</a:t>
            </a:r>
            <a:endParaRPr sz="1400">
              <a:solidFill>
                <a:prstClr val="black"/>
              </a:solidFill>
              <a:latin typeface="Arial"/>
              <a:cs typeface="Arial"/>
            </a:endParaRPr>
          </a:p>
          <a:p>
            <a:pPr marR="5715" algn="r">
              <a:spcBef>
                <a:spcPts val="595"/>
              </a:spcBef>
            </a:pPr>
            <a:r>
              <a:rPr sz="1400" spc="-5" dirty="0">
                <a:solidFill>
                  <a:prstClr val="black"/>
                </a:solidFill>
                <a:latin typeface="Arial"/>
                <a:cs typeface="Arial"/>
              </a:rPr>
              <a:t>40</a:t>
            </a:r>
            <a:endParaRPr sz="1400">
              <a:solidFill>
                <a:prstClr val="black"/>
              </a:solidFill>
              <a:latin typeface="Arial"/>
              <a:cs typeface="Arial"/>
            </a:endParaRPr>
          </a:p>
          <a:p>
            <a:pPr marR="5715" algn="r">
              <a:spcBef>
                <a:spcPts val="595"/>
              </a:spcBef>
            </a:pPr>
            <a:r>
              <a:rPr sz="1400" spc="-5" dirty="0">
                <a:solidFill>
                  <a:prstClr val="black"/>
                </a:solidFill>
                <a:latin typeface="Arial"/>
                <a:cs typeface="Arial"/>
              </a:rPr>
              <a:t>20</a:t>
            </a:r>
            <a:endParaRPr sz="1400">
              <a:solidFill>
                <a:prstClr val="black"/>
              </a:solidFill>
              <a:latin typeface="Arial"/>
              <a:cs typeface="Arial"/>
            </a:endParaRPr>
          </a:p>
          <a:p>
            <a:pPr marR="5080" algn="r">
              <a:spcBef>
                <a:spcPts val="595"/>
              </a:spcBef>
            </a:pPr>
            <a:r>
              <a:rPr sz="1400" dirty="0">
                <a:solidFill>
                  <a:prstClr val="black"/>
                </a:solidFill>
                <a:latin typeface="Arial"/>
                <a:cs typeface="Arial"/>
              </a:rPr>
              <a:t>0</a:t>
            </a:r>
            <a:endParaRPr sz="1400">
              <a:solidFill>
                <a:prstClr val="black"/>
              </a:solidFill>
              <a:latin typeface="Arial"/>
              <a:cs typeface="Arial"/>
            </a:endParaRPr>
          </a:p>
          <a:p>
            <a:pPr marR="5080" algn="r">
              <a:spcBef>
                <a:spcPts val="600"/>
              </a:spcBef>
            </a:pPr>
            <a:r>
              <a:rPr sz="1400" dirty="0">
                <a:solidFill>
                  <a:prstClr val="black"/>
                </a:solidFill>
                <a:latin typeface="Arial"/>
                <a:cs typeface="Arial"/>
              </a:rPr>
              <a:t>-20</a:t>
            </a:r>
            <a:endParaRPr sz="1400">
              <a:solidFill>
                <a:prstClr val="black"/>
              </a:solidFill>
              <a:latin typeface="Arial"/>
              <a:cs typeface="Arial"/>
            </a:endParaRPr>
          </a:p>
          <a:p>
            <a:pPr marR="5080" algn="r">
              <a:spcBef>
                <a:spcPts val="595"/>
              </a:spcBef>
            </a:pPr>
            <a:r>
              <a:rPr sz="1400" dirty="0">
                <a:solidFill>
                  <a:prstClr val="black"/>
                </a:solidFill>
                <a:latin typeface="Arial"/>
                <a:cs typeface="Arial"/>
              </a:rPr>
              <a:t>-40</a:t>
            </a:r>
            <a:endParaRPr sz="1400">
              <a:solidFill>
                <a:prstClr val="black"/>
              </a:solidFill>
              <a:latin typeface="Arial"/>
              <a:cs typeface="Arial"/>
            </a:endParaRPr>
          </a:p>
        </p:txBody>
      </p:sp>
      <p:sp>
        <p:nvSpPr>
          <p:cNvPr id="85" name="object 85"/>
          <p:cNvSpPr txBox="1"/>
          <p:nvPr/>
        </p:nvSpPr>
        <p:spPr>
          <a:xfrm>
            <a:off x="668013" y="5591047"/>
            <a:ext cx="8042275" cy="488950"/>
          </a:xfrm>
          <a:prstGeom prst="rect">
            <a:avLst/>
          </a:prstGeom>
        </p:spPr>
        <p:txBody>
          <a:bodyPr vert="vert270" wrap="square" lIns="0" tIns="0" rIns="0" bIns="0" rtlCol="0">
            <a:spAutoFit/>
          </a:bodyPr>
          <a:lstStyle/>
          <a:p>
            <a:pPr marL="12700"/>
            <a:r>
              <a:rPr sz="1000" spc="-10" dirty="0">
                <a:solidFill>
                  <a:prstClr val="black"/>
                </a:solidFill>
                <a:latin typeface="Arial"/>
                <a:cs typeface="Arial"/>
              </a:rPr>
              <a:t>2019-01</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2019-02</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2019-03</a:t>
            </a:r>
            <a:endParaRPr sz="1000">
              <a:solidFill>
                <a:prstClr val="black"/>
              </a:solidFill>
              <a:latin typeface="Arial"/>
              <a:cs typeface="Arial"/>
            </a:endParaRPr>
          </a:p>
          <a:p>
            <a:pPr marL="12700">
              <a:spcBef>
                <a:spcPts val="515"/>
              </a:spcBef>
            </a:pPr>
            <a:r>
              <a:rPr sz="1000" spc="-10" dirty="0">
                <a:solidFill>
                  <a:prstClr val="black"/>
                </a:solidFill>
                <a:latin typeface="Arial"/>
                <a:cs typeface="Arial"/>
              </a:rPr>
              <a:t>2019-04</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2019-05</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2019-06</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2019-07</a:t>
            </a:r>
            <a:endParaRPr sz="1000">
              <a:solidFill>
                <a:prstClr val="black"/>
              </a:solidFill>
              <a:latin typeface="Arial"/>
              <a:cs typeface="Arial"/>
            </a:endParaRPr>
          </a:p>
          <a:p>
            <a:pPr marL="12700">
              <a:spcBef>
                <a:spcPts val="509"/>
              </a:spcBef>
            </a:pPr>
            <a:r>
              <a:rPr sz="1000" spc="-10" dirty="0">
                <a:solidFill>
                  <a:prstClr val="black"/>
                </a:solidFill>
                <a:latin typeface="Arial"/>
                <a:cs typeface="Arial"/>
              </a:rPr>
              <a:t>2019-08</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2019-09</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2019-10</a:t>
            </a:r>
            <a:endParaRPr sz="1000">
              <a:solidFill>
                <a:prstClr val="black"/>
              </a:solidFill>
              <a:latin typeface="Arial"/>
              <a:cs typeface="Arial"/>
            </a:endParaRPr>
          </a:p>
          <a:p>
            <a:pPr marL="12700">
              <a:spcBef>
                <a:spcPts val="530"/>
              </a:spcBef>
            </a:pPr>
            <a:r>
              <a:rPr sz="1000" spc="-10" dirty="0">
                <a:solidFill>
                  <a:prstClr val="black"/>
                </a:solidFill>
                <a:latin typeface="Arial"/>
                <a:cs typeface="Arial"/>
              </a:rPr>
              <a:t>2019-11</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2019-12</a:t>
            </a:r>
            <a:endParaRPr sz="1000">
              <a:solidFill>
                <a:prstClr val="black"/>
              </a:solidFill>
              <a:latin typeface="Arial"/>
              <a:cs typeface="Arial"/>
            </a:endParaRPr>
          </a:p>
          <a:p>
            <a:pPr marL="12700">
              <a:spcBef>
                <a:spcPts val="509"/>
              </a:spcBef>
            </a:pPr>
            <a:r>
              <a:rPr sz="1000" spc="-10" dirty="0">
                <a:solidFill>
                  <a:prstClr val="black"/>
                </a:solidFill>
                <a:latin typeface="Arial"/>
                <a:cs typeface="Arial"/>
              </a:rPr>
              <a:t>2020-01</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2020-02</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2020-03</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2020-04</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2020-05</a:t>
            </a:r>
            <a:endParaRPr sz="1000">
              <a:solidFill>
                <a:prstClr val="black"/>
              </a:solidFill>
              <a:latin typeface="Arial"/>
              <a:cs typeface="Arial"/>
            </a:endParaRPr>
          </a:p>
          <a:p>
            <a:pPr marL="12700">
              <a:spcBef>
                <a:spcPts val="515"/>
              </a:spcBef>
            </a:pPr>
            <a:r>
              <a:rPr sz="1000" spc="-10" dirty="0">
                <a:solidFill>
                  <a:prstClr val="black"/>
                </a:solidFill>
                <a:latin typeface="Arial"/>
                <a:cs typeface="Arial"/>
              </a:rPr>
              <a:t>2020-06</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2020-07</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2020-08</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2020-09</a:t>
            </a:r>
            <a:endParaRPr sz="1000">
              <a:solidFill>
                <a:prstClr val="black"/>
              </a:solidFill>
              <a:latin typeface="Arial"/>
              <a:cs typeface="Arial"/>
            </a:endParaRPr>
          </a:p>
          <a:p>
            <a:pPr marL="12700">
              <a:spcBef>
                <a:spcPts val="515"/>
              </a:spcBef>
            </a:pPr>
            <a:r>
              <a:rPr sz="1000" spc="-10" dirty="0">
                <a:solidFill>
                  <a:prstClr val="black"/>
                </a:solidFill>
                <a:latin typeface="Arial"/>
                <a:cs typeface="Arial"/>
              </a:rPr>
              <a:t>2020-10</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2020-11</a:t>
            </a:r>
            <a:endParaRPr sz="1000">
              <a:solidFill>
                <a:prstClr val="black"/>
              </a:solidFill>
              <a:latin typeface="Arial"/>
              <a:cs typeface="Arial"/>
            </a:endParaRPr>
          </a:p>
          <a:p>
            <a:pPr marL="12700">
              <a:spcBef>
                <a:spcPts val="520"/>
              </a:spcBef>
            </a:pPr>
            <a:r>
              <a:rPr sz="1000" spc="-10" dirty="0">
                <a:solidFill>
                  <a:prstClr val="black"/>
                </a:solidFill>
                <a:latin typeface="Arial"/>
                <a:cs typeface="Arial"/>
              </a:rPr>
              <a:t>2020-12</a:t>
            </a:r>
            <a:endParaRPr sz="1000">
              <a:solidFill>
                <a:prstClr val="black"/>
              </a:solidFill>
              <a:latin typeface="Arial"/>
              <a:cs typeface="Arial"/>
            </a:endParaRPr>
          </a:p>
          <a:p>
            <a:pPr marL="12700">
              <a:spcBef>
                <a:spcPts val="530"/>
              </a:spcBef>
            </a:pPr>
            <a:r>
              <a:rPr sz="1000" spc="-10" dirty="0">
                <a:solidFill>
                  <a:prstClr val="black"/>
                </a:solidFill>
                <a:latin typeface="Arial"/>
                <a:cs typeface="Arial"/>
              </a:rPr>
              <a:t>2021-01</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2021-02</a:t>
            </a:r>
            <a:endParaRPr sz="1000">
              <a:solidFill>
                <a:prstClr val="black"/>
              </a:solidFill>
              <a:latin typeface="Arial"/>
              <a:cs typeface="Arial"/>
            </a:endParaRPr>
          </a:p>
          <a:p>
            <a:pPr marL="12700">
              <a:spcBef>
                <a:spcPts val="509"/>
              </a:spcBef>
            </a:pPr>
            <a:r>
              <a:rPr sz="1000" spc="-10" dirty="0">
                <a:solidFill>
                  <a:prstClr val="black"/>
                </a:solidFill>
                <a:latin typeface="Arial"/>
                <a:cs typeface="Arial"/>
              </a:rPr>
              <a:t>2021-03</a:t>
            </a:r>
            <a:endParaRPr sz="1000">
              <a:solidFill>
                <a:prstClr val="black"/>
              </a:solidFill>
              <a:latin typeface="Arial"/>
              <a:cs typeface="Arial"/>
            </a:endParaRPr>
          </a:p>
          <a:p>
            <a:pPr marL="12700">
              <a:spcBef>
                <a:spcPts val="530"/>
              </a:spcBef>
            </a:pPr>
            <a:r>
              <a:rPr sz="1000" spc="-10" dirty="0">
                <a:solidFill>
                  <a:prstClr val="black"/>
                </a:solidFill>
                <a:latin typeface="Arial"/>
                <a:cs typeface="Arial"/>
              </a:rPr>
              <a:t>2021-04</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2021-05</a:t>
            </a:r>
            <a:endParaRPr sz="1000">
              <a:solidFill>
                <a:prstClr val="black"/>
              </a:solidFill>
              <a:latin typeface="Arial"/>
              <a:cs typeface="Arial"/>
            </a:endParaRPr>
          </a:p>
          <a:p>
            <a:pPr marL="12700">
              <a:spcBef>
                <a:spcPts val="520"/>
              </a:spcBef>
            </a:pPr>
            <a:r>
              <a:rPr sz="1000" spc="-10" dirty="0">
                <a:solidFill>
                  <a:prstClr val="black"/>
                </a:solidFill>
                <a:latin typeface="Arial"/>
                <a:cs typeface="Arial"/>
              </a:rPr>
              <a:t>2021-06</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2021-07</a:t>
            </a:r>
            <a:endParaRPr sz="1000">
              <a:solidFill>
                <a:prstClr val="black"/>
              </a:solidFill>
              <a:latin typeface="Arial"/>
              <a:cs typeface="Arial"/>
            </a:endParaRPr>
          </a:p>
          <a:p>
            <a:pPr marL="12700">
              <a:spcBef>
                <a:spcPts val="515"/>
              </a:spcBef>
            </a:pPr>
            <a:r>
              <a:rPr sz="1000" spc="-10" dirty="0">
                <a:solidFill>
                  <a:prstClr val="black"/>
                </a:solidFill>
                <a:latin typeface="Arial"/>
                <a:cs typeface="Arial"/>
              </a:rPr>
              <a:t>2021-08</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2021-09</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2021-10</a:t>
            </a:r>
            <a:endParaRPr sz="1000">
              <a:solidFill>
                <a:prstClr val="black"/>
              </a:solidFill>
              <a:latin typeface="Arial"/>
              <a:cs typeface="Arial"/>
            </a:endParaRPr>
          </a:p>
          <a:p>
            <a:pPr marL="12700">
              <a:spcBef>
                <a:spcPts val="530"/>
              </a:spcBef>
            </a:pPr>
            <a:r>
              <a:rPr sz="1000" spc="-10" dirty="0">
                <a:solidFill>
                  <a:prstClr val="black"/>
                </a:solidFill>
                <a:latin typeface="Arial"/>
                <a:cs typeface="Arial"/>
              </a:rPr>
              <a:t>2021-11</a:t>
            </a:r>
            <a:endParaRPr sz="1000">
              <a:solidFill>
                <a:prstClr val="black"/>
              </a:solidFill>
              <a:latin typeface="Arial"/>
              <a:cs typeface="Arial"/>
            </a:endParaRPr>
          </a:p>
          <a:p>
            <a:pPr marL="12700">
              <a:spcBef>
                <a:spcPts val="509"/>
              </a:spcBef>
            </a:pPr>
            <a:r>
              <a:rPr sz="1000" spc="-10" dirty="0">
                <a:solidFill>
                  <a:prstClr val="black"/>
                </a:solidFill>
                <a:latin typeface="Arial"/>
                <a:cs typeface="Arial"/>
              </a:rPr>
              <a:t>2021-12</a:t>
            </a:r>
            <a:endParaRPr sz="1000">
              <a:solidFill>
                <a:prstClr val="black"/>
              </a:solidFill>
              <a:latin typeface="Arial"/>
              <a:cs typeface="Arial"/>
            </a:endParaRPr>
          </a:p>
          <a:p>
            <a:pPr marL="12700">
              <a:spcBef>
                <a:spcPts val="525"/>
              </a:spcBef>
            </a:pPr>
            <a:r>
              <a:rPr sz="1000" spc="-10" dirty="0">
                <a:solidFill>
                  <a:prstClr val="black"/>
                </a:solidFill>
                <a:latin typeface="Arial"/>
                <a:cs typeface="Arial"/>
              </a:rPr>
              <a:t>2022-01</a:t>
            </a:r>
            <a:endParaRPr sz="1000">
              <a:solidFill>
                <a:prstClr val="black"/>
              </a:solidFill>
              <a:latin typeface="Arial"/>
              <a:cs typeface="Arial"/>
            </a:endParaRPr>
          </a:p>
        </p:txBody>
      </p:sp>
      <p:sp>
        <p:nvSpPr>
          <p:cNvPr id="86" name="object 86"/>
          <p:cNvSpPr txBox="1"/>
          <p:nvPr/>
        </p:nvSpPr>
        <p:spPr>
          <a:xfrm>
            <a:off x="8337804" y="3788664"/>
            <a:ext cx="494030" cy="213360"/>
          </a:xfrm>
          <a:prstGeom prst="rect">
            <a:avLst/>
          </a:prstGeom>
          <a:solidFill>
            <a:srgbClr val="001F5F"/>
          </a:solidFill>
        </p:spPr>
        <p:txBody>
          <a:bodyPr vert="horz" wrap="square" lIns="0" tIns="0" rIns="0" bIns="0" rtlCol="0">
            <a:spAutoFit/>
          </a:bodyPr>
          <a:lstStyle/>
          <a:p>
            <a:pPr marL="24765">
              <a:lnSpc>
                <a:spcPts val="1645"/>
              </a:lnSpc>
            </a:pPr>
            <a:r>
              <a:rPr sz="1400" dirty="0">
                <a:solidFill>
                  <a:srgbClr val="FFFFFF"/>
                </a:solidFill>
                <a:latin typeface="Arial"/>
                <a:cs typeface="Arial"/>
              </a:rPr>
              <a:t>110,2</a:t>
            </a:r>
            <a:endParaRPr sz="1400">
              <a:solidFill>
                <a:prstClr val="black"/>
              </a:solidFill>
              <a:latin typeface="Arial"/>
              <a:cs typeface="Arial"/>
            </a:endParaRPr>
          </a:p>
        </p:txBody>
      </p:sp>
      <p:sp>
        <p:nvSpPr>
          <p:cNvPr id="87" name="object 87"/>
          <p:cNvSpPr txBox="1"/>
          <p:nvPr/>
        </p:nvSpPr>
        <p:spPr>
          <a:xfrm>
            <a:off x="8618346" y="4283709"/>
            <a:ext cx="372745" cy="239395"/>
          </a:xfrm>
          <a:prstGeom prst="rect">
            <a:avLst/>
          </a:prstGeom>
        </p:spPr>
        <p:txBody>
          <a:bodyPr vert="horz" wrap="square" lIns="0" tIns="12700" rIns="0" bIns="0" rtlCol="0">
            <a:spAutoFit/>
          </a:bodyPr>
          <a:lstStyle/>
          <a:p>
            <a:pPr marL="12700">
              <a:spcBef>
                <a:spcPts val="100"/>
              </a:spcBef>
            </a:pPr>
            <a:r>
              <a:rPr sz="1400" b="1" dirty="0">
                <a:solidFill>
                  <a:srgbClr val="C00000"/>
                </a:solidFill>
                <a:latin typeface="Arial"/>
                <a:cs typeface="Arial"/>
              </a:rPr>
              <a:t>10,6</a:t>
            </a:r>
            <a:endParaRPr sz="1400">
              <a:solidFill>
                <a:prstClr val="black"/>
              </a:solidFill>
              <a:latin typeface="Arial"/>
              <a:cs typeface="Arial"/>
            </a:endParaRPr>
          </a:p>
        </p:txBody>
      </p:sp>
      <p:sp>
        <p:nvSpPr>
          <p:cNvPr id="88" name="object 88"/>
          <p:cNvSpPr txBox="1"/>
          <p:nvPr/>
        </p:nvSpPr>
        <p:spPr>
          <a:xfrm>
            <a:off x="8408923" y="5184140"/>
            <a:ext cx="432434" cy="239395"/>
          </a:xfrm>
          <a:prstGeom prst="rect">
            <a:avLst/>
          </a:prstGeom>
        </p:spPr>
        <p:txBody>
          <a:bodyPr vert="horz" wrap="square" lIns="0" tIns="12700" rIns="0" bIns="0" rtlCol="0">
            <a:spAutoFit/>
          </a:bodyPr>
          <a:lstStyle/>
          <a:p>
            <a:pPr marL="12700">
              <a:spcBef>
                <a:spcPts val="100"/>
              </a:spcBef>
            </a:pPr>
            <a:r>
              <a:rPr sz="1400" b="1" dirty="0">
                <a:solidFill>
                  <a:srgbClr val="808080"/>
                </a:solidFill>
                <a:latin typeface="Arial"/>
                <a:cs typeface="Arial"/>
              </a:rPr>
              <a:t>-54,1</a:t>
            </a:r>
            <a:endParaRPr sz="1400">
              <a:solidFill>
                <a:prstClr val="black"/>
              </a:solidFill>
              <a:latin typeface="Arial"/>
              <a:cs typeface="Arial"/>
            </a:endParaRPr>
          </a:p>
        </p:txBody>
      </p:sp>
      <p:sp>
        <p:nvSpPr>
          <p:cNvPr id="89" name="object 89"/>
          <p:cNvSpPr/>
          <p:nvPr/>
        </p:nvSpPr>
        <p:spPr>
          <a:xfrm>
            <a:off x="3293364" y="6231635"/>
            <a:ext cx="251460" cy="186055"/>
          </a:xfrm>
          <a:custGeom>
            <a:avLst/>
            <a:gdLst/>
            <a:ahLst/>
            <a:cxnLst/>
            <a:rect l="l" t="t" r="r" b="b"/>
            <a:pathLst>
              <a:path w="251460" h="186054">
                <a:moveTo>
                  <a:pt x="251460" y="0"/>
                </a:moveTo>
                <a:lnTo>
                  <a:pt x="0" y="0"/>
                </a:lnTo>
                <a:lnTo>
                  <a:pt x="0" y="185927"/>
                </a:lnTo>
                <a:lnTo>
                  <a:pt x="251460" y="185927"/>
                </a:lnTo>
                <a:lnTo>
                  <a:pt x="251460" y="0"/>
                </a:lnTo>
                <a:close/>
              </a:path>
            </a:pathLst>
          </a:custGeom>
          <a:solidFill>
            <a:srgbClr val="A30000"/>
          </a:solidFill>
        </p:spPr>
        <p:txBody>
          <a:bodyPr wrap="square" lIns="0" tIns="0" rIns="0" bIns="0" rtlCol="0"/>
          <a:lstStyle/>
          <a:p>
            <a:endParaRPr>
              <a:solidFill>
                <a:prstClr val="black"/>
              </a:solidFill>
            </a:endParaRPr>
          </a:p>
        </p:txBody>
      </p:sp>
      <p:sp>
        <p:nvSpPr>
          <p:cNvPr id="90" name="object 90"/>
          <p:cNvSpPr/>
          <p:nvPr/>
        </p:nvSpPr>
        <p:spPr>
          <a:xfrm>
            <a:off x="1708404" y="6231635"/>
            <a:ext cx="250190" cy="186055"/>
          </a:xfrm>
          <a:custGeom>
            <a:avLst/>
            <a:gdLst/>
            <a:ahLst/>
            <a:cxnLst/>
            <a:rect l="l" t="t" r="r" b="b"/>
            <a:pathLst>
              <a:path w="250189" h="186054">
                <a:moveTo>
                  <a:pt x="249936" y="0"/>
                </a:moveTo>
                <a:lnTo>
                  <a:pt x="0" y="0"/>
                </a:lnTo>
                <a:lnTo>
                  <a:pt x="0" y="185927"/>
                </a:lnTo>
                <a:lnTo>
                  <a:pt x="249936" y="185927"/>
                </a:lnTo>
                <a:lnTo>
                  <a:pt x="249936" y="0"/>
                </a:lnTo>
                <a:close/>
              </a:path>
            </a:pathLst>
          </a:custGeom>
          <a:solidFill>
            <a:srgbClr val="001F5F"/>
          </a:solidFill>
        </p:spPr>
        <p:txBody>
          <a:bodyPr wrap="square" lIns="0" tIns="0" rIns="0" bIns="0" rtlCol="0"/>
          <a:lstStyle/>
          <a:p>
            <a:endParaRPr>
              <a:solidFill>
                <a:prstClr val="black"/>
              </a:solidFill>
            </a:endParaRPr>
          </a:p>
        </p:txBody>
      </p:sp>
      <p:sp>
        <p:nvSpPr>
          <p:cNvPr id="91" name="object 91"/>
          <p:cNvSpPr/>
          <p:nvPr/>
        </p:nvSpPr>
        <p:spPr>
          <a:xfrm>
            <a:off x="4801361" y="6325361"/>
            <a:ext cx="212725" cy="0"/>
          </a:xfrm>
          <a:custGeom>
            <a:avLst/>
            <a:gdLst/>
            <a:ahLst/>
            <a:cxnLst/>
            <a:rect l="l" t="t" r="r" b="b"/>
            <a:pathLst>
              <a:path w="212725">
                <a:moveTo>
                  <a:pt x="0" y="0"/>
                </a:moveTo>
                <a:lnTo>
                  <a:pt x="212725" y="0"/>
                </a:lnTo>
              </a:path>
            </a:pathLst>
          </a:custGeom>
          <a:ln w="38100">
            <a:solidFill>
              <a:srgbClr val="808080"/>
            </a:solidFill>
          </a:ln>
        </p:spPr>
        <p:txBody>
          <a:bodyPr wrap="square" lIns="0" tIns="0" rIns="0" bIns="0" rtlCol="0"/>
          <a:lstStyle/>
          <a:p>
            <a:endParaRPr>
              <a:solidFill>
                <a:prstClr val="black"/>
              </a:solidFill>
            </a:endParaRPr>
          </a:p>
        </p:txBody>
      </p:sp>
      <p:sp>
        <p:nvSpPr>
          <p:cNvPr id="92" name="object 92"/>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21</a:t>
            </a:r>
            <a:endParaRPr sz="1400">
              <a:solidFill>
                <a:prstClr val="black"/>
              </a:solidFill>
              <a:latin typeface="Tahoma"/>
              <a:cs typeface="Tahoma"/>
            </a:endParaRPr>
          </a:p>
        </p:txBody>
      </p:sp>
      <p:sp>
        <p:nvSpPr>
          <p:cNvPr id="93" name="object 93"/>
          <p:cNvSpPr txBox="1"/>
          <p:nvPr/>
        </p:nvSpPr>
        <p:spPr>
          <a:xfrm>
            <a:off x="1997455" y="6225463"/>
            <a:ext cx="1160780" cy="224790"/>
          </a:xfrm>
          <a:prstGeom prst="rect">
            <a:avLst/>
          </a:prstGeom>
        </p:spPr>
        <p:txBody>
          <a:bodyPr vert="horz" wrap="square" lIns="0" tIns="0" rIns="0" bIns="0" rtlCol="0">
            <a:spAutoFit/>
          </a:bodyPr>
          <a:lstStyle/>
          <a:p>
            <a:pPr marL="12700">
              <a:lnSpc>
                <a:spcPts val="1650"/>
              </a:lnSpc>
            </a:pPr>
            <a:r>
              <a:rPr sz="1400" dirty="0">
                <a:solidFill>
                  <a:prstClr val="black"/>
                </a:solidFill>
                <a:latin typeface="Arial"/>
                <a:cs typeface="Arial"/>
              </a:rPr>
              <a:t>Brüt</a:t>
            </a:r>
            <a:r>
              <a:rPr sz="1400" spc="-85" dirty="0">
                <a:solidFill>
                  <a:prstClr val="black"/>
                </a:solidFill>
                <a:latin typeface="Arial"/>
                <a:cs typeface="Arial"/>
              </a:rPr>
              <a:t> </a:t>
            </a:r>
            <a:r>
              <a:rPr sz="1400" spc="-5" dirty="0">
                <a:solidFill>
                  <a:prstClr val="black"/>
                </a:solidFill>
                <a:latin typeface="Arial"/>
                <a:cs typeface="Arial"/>
              </a:rPr>
              <a:t>Rezervler</a:t>
            </a:r>
            <a:endParaRPr sz="1400">
              <a:solidFill>
                <a:prstClr val="black"/>
              </a:solidFill>
              <a:latin typeface="Arial"/>
              <a:cs typeface="Arial"/>
            </a:endParaRPr>
          </a:p>
        </p:txBody>
      </p:sp>
      <p:sp>
        <p:nvSpPr>
          <p:cNvPr id="94" name="object 94"/>
          <p:cNvSpPr txBox="1"/>
          <p:nvPr/>
        </p:nvSpPr>
        <p:spPr>
          <a:xfrm>
            <a:off x="3583685" y="6225463"/>
            <a:ext cx="1111885" cy="224790"/>
          </a:xfrm>
          <a:prstGeom prst="rect">
            <a:avLst/>
          </a:prstGeom>
        </p:spPr>
        <p:txBody>
          <a:bodyPr vert="horz" wrap="square" lIns="0" tIns="0" rIns="0" bIns="0" rtlCol="0">
            <a:spAutoFit/>
          </a:bodyPr>
          <a:lstStyle/>
          <a:p>
            <a:pPr marL="12700">
              <a:lnSpc>
                <a:spcPts val="1650"/>
              </a:lnSpc>
            </a:pPr>
            <a:r>
              <a:rPr sz="1400" spc="-5" dirty="0">
                <a:solidFill>
                  <a:prstClr val="black"/>
                </a:solidFill>
                <a:latin typeface="Arial"/>
                <a:cs typeface="Arial"/>
              </a:rPr>
              <a:t>Net</a:t>
            </a:r>
            <a:r>
              <a:rPr sz="1400" spc="-50" dirty="0">
                <a:solidFill>
                  <a:prstClr val="black"/>
                </a:solidFill>
                <a:latin typeface="Arial"/>
                <a:cs typeface="Arial"/>
              </a:rPr>
              <a:t> </a:t>
            </a:r>
            <a:r>
              <a:rPr sz="1400" spc="-5" dirty="0">
                <a:solidFill>
                  <a:prstClr val="black"/>
                </a:solidFill>
                <a:latin typeface="Arial"/>
                <a:cs typeface="Arial"/>
              </a:rPr>
              <a:t>Rezervler</a:t>
            </a:r>
            <a:endParaRPr sz="1400">
              <a:solidFill>
                <a:prstClr val="black"/>
              </a:solidFill>
              <a:latin typeface="Arial"/>
              <a:cs typeface="Arial"/>
            </a:endParaRPr>
          </a:p>
        </p:txBody>
      </p:sp>
      <p:sp>
        <p:nvSpPr>
          <p:cNvPr id="95" name="object 95"/>
          <p:cNvSpPr txBox="1"/>
          <p:nvPr/>
        </p:nvSpPr>
        <p:spPr>
          <a:xfrm>
            <a:off x="5071364" y="6225463"/>
            <a:ext cx="2314575" cy="224790"/>
          </a:xfrm>
          <a:prstGeom prst="rect">
            <a:avLst/>
          </a:prstGeom>
        </p:spPr>
        <p:txBody>
          <a:bodyPr vert="horz" wrap="square" lIns="0" tIns="0" rIns="0" bIns="0" rtlCol="0">
            <a:spAutoFit/>
          </a:bodyPr>
          <a:lstStyle/>
          <a:p>
            <a:pPr marL="12700">
              <a:lnSpc>
                <a:spcPts val="1650"/>
              </a:lnSpc>
            </a:pPr>
            <a:r>
              <a:rPr sz="1400" spc="-5" dirty="0">
                <a:solidFill>
                  <a:prstClr val="black"/>
                </a:solidFill>
                <a:latin typeface="Arial"/>
                <a:cs typeface="Arial"/>
              </a:rPr>
              <a:t>Net Rezervler (swaplar</a:t>
            </a:r>
            <a:r>
              <a:rPr sz="1400" spc="-45" dirty="0">
                <a:solidFill>
                  <a:prstClr val="black"/>
                </a:solidFill>
                <a:latin typeface="Arial"/>
                <a:cs typeface="Arial"/>
              </a:rPr>
              <a:t> </a:t>
            </a:r>
            <a:r>
              <a:rPr sz="1400" dirty="0">
                <a:solidFill>
                  <a:prstClr val="black"/>
                </a:solidFill>
                <a:latin typeface="Arial"/>
                <a:cs typeface="Arial"/>
              </a:rPr>
              <a:t>dahil)</a:t>
            </a:r>
            <a:endParaRPr sz="1400">
              <a:solidFill>
                <a:prstClr val="black"/>
              </a:solidFill>
              <a:latin typeface="Arial"/>
              <a:cs typeface="Arial"/>
            </a:endParaRPr>
          </a:p>
        </p:txBody>
      </p:sp>
      <p:sp>
        <p:nvSpPr>
          <p:cNvPr id="96" name="object 96"/>
          <p:cNvSpPr txBox="1"/>
          <p:nvPr/>
        </p:nvSpPr>
        <p:spPr>
          <a:xfrm>
            <a:off x="97027" y="6665578"/>
            <a:ext cx="2707640"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TCMB, </a:t>
            </a:r>
            <a:r>
              <a:rPr sz="1200" spc="-35" dirty="0">
                <a:solidFill>
                  <a:prstClr val="black"/>
                </a:solidFill>
                <a:latin typeface="Arial"/>
                <a:cs typeface="Arial"/>
              </a:rPr>
              <a:t>TEPAV</a:t>
            </a:r>
            <a:r>
              <a:rPr sz="1200" spc="-80"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Tree>
    <p:extLst>
      <p:ext uri="{BB962C8B-B14F-4D97-AF65-F5344CB8AC3E}">
        <p14:creationId xmlns:p14="http://schemas.microsoft.com/office/powerpoint/2010/main" val="4774655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 y="921765"/>
            <a:ext cx="4022090" cy="513715"/>
          </a:xfrm>
          <a:prstGeom prst="rect">
            <a:avLst/>
          </a:prstGeom>
        </p:spPr>
        <p:txBody>
          <a:bodyPr vert="horz" wrap="square" lIns="0" tIns="13335" rIns="0" bIns="0" rtlCol="0">
            <a:spAutoFit/>
          </a:bodyPr>
          <a:lstStyle/>
          <a:p>
            <a:pPr marL="12700">
              <a:lnSpc>
                <a:spcPct val="100000"/>
              </a:lnSpc>
              <a:spcBef>
                <a:spcPts val="105"/>
              </a:spcBef>
            </a:pPr>
            <a:r>
              <a:rPr sz="3200" spc="-5" dirty="0"/>
              <a:t>İstihdam </a:t>
            </a:r>
            <a:r>
              <a:rPr sz="3200" dirty="0"/>
              <a:t>ve</a:t>
            </a:r>
            <a:r>
              <a:rPr sz="3200" spc="-85" dirty="0"/>
              <a:t> </a:t>
            </a:r>
            <a:r>
              <a:rPr sz="3200" spc="5" dirty="0"/>
              <a:t>İşsizlik</a:t>
            </a:r>
            <a:endParaRPr sz="3200"/>
          </a:p>
        </p:txBody>
      </p:sp>
      <p:sp>
        <p:nvSpPr>
          <p:cNvPr id="3" name="object 3"/>
          <p:cNvSpPr txBox="1"/>
          <p:nvPr/>
        </p:nvSpPr>
        <p:spPr>
          <a:xfrm>
            <a:off x="383540" y="1632940"/>
            <a:ext cx="6521450" cy="3134995"/>
          </a:xfrm>
          <a:prstGeom prst="rect">
            <a:avLst/>
          </a:prstGeom>
        </p:spPr>
        <p:txBody>
          <a:bodyPr vert="horz" wrap="square" lIns="0" tIns="165100" rIns="0" bIns="0" rtlCol="0">
            <a:spAutoFit/>
          </a:bodyPr>
          <a:lstStyle/>
          <a:p>
            <a:pPr marL="355600" indent="-342900">
              <a:spcBef>
                <a:spcPts val="1300"/>
              </a:spcBef>
              <a:buClr>
                <a:srgbClr val="C00000"/>
              </a:buClr>
              <a:buSzPct val="85000"/>
              <a:buFont typeface="Wingdings"/>
              <a:buChar char=""/>
              <a:tabLst>
                <a:tab pos="354965" algn="l"/>
                <a:tab pos="355600" algn="l"/>
              </a:tabLst>
            </a:pPr>
            <a:r>
              <a:rPr sz="2000" dirty="0">
                <a:solidFill>
                  <a:prstClr val="black"/>
                </a:solidFill>
                <a:latin typeface="Tahoma"/>
                <a:cs typeface="Tahoma"/>
              </a:rPr>
              <a:t>Toplam ve </a:t>
            </a:r>
            <a:r>
              <a:rPr sz="2000" spc="-5" dirty="0">
                <a:solidFill>
                  <a:prstClr val="black"/>
                </a:solidFill>
                <a:latin typeface="Tahoma"/>
                <a:cs typeface="Tahoma"/>
              </a:rPr>
              <a:t>tarım dışı</a:t>
            </a:r>
            <a:r>
              <a:rPr sz="2000" spc="-25" dirty="0">
                <a:solidFill>
                  <a:prstClr val="black"/>
                </a:solidFill>
                <a:latin typeface="Tahoma"/>
                <a:cs typeface="Tahoma"/>
              </a:rPr>
              <a:t> </a:t>
            </a:r>
            <a:r>
              <a:rPr sz="2000" dirty="0">
                <a:solidFill>
                  <a:prstClr val="black"/>
                </a:solidFill>
                <a:latin typeface="Tahoma"/>
                <a:cs typeface="Tahoma"/>
              </a:rPr>
              <a:t>istihdam</a:t>
            </a:r>
            <a:endParaRPr sz="2000">
              <a:solidFill>
                <a:prstClr val="black"/>
              </a:solidFill>
              <a:latin typeface="Tahoma"/>
              <a:cs typeface="Tahoma"/>
            </a:endParaRPr>
          </a:p>
          <a:p>
            <a:pPr marL="355600" indent="-342900">
              <a:spcBef>
                <a:spcPts val="1200"/>
              </a:spcBef>
              <a:buClr>
                <a:srgbClr val="C00000"/>
              </a:buClr>
              <a:buSzPct val="85000"/>
              <a:buFont typeface="Wingdings"/>
              <a:buChar char=""/>
              <a:tabLst>
                <a:tab pos="354965" algn="l"/>
                <a:tab pos="355600" algn="l"/>
              </a:tabLst>
            </a:pPr>
            <a:r>
              <a:rPr sz="2000" spc="-5" dirty="0">
                <a:solidFill>
                  <a:prstClr val="black"/>
                </a:solidFill>
                <a:latin typeface="Tahoma"/>
                <a:cs typeface="Tahoma"/>
              </a:rPr>
              <a:t>İşgücüne katılım </a:t>
            </a:r>
            <a:r>
              <a:rPr sz="2000" dirty="0">
                <a:solidFill>
                  <a:prstClr val="black"/>
                </a:solidFill>
                <a:latin typeface="Tahoma"/>
                <a:cs typeface="Tahoma"/>
              </a:rPr>
              <a:t>ve</a:t>
            </a:r>
            <a:r>
              <a:rPr sz="2000" spc="-20" dirty="0">
                <a:solidFill>
                  <a:prstClr val="black"/>
                </a:solidFill>
                <a:latin typeface="Tahoma"/>
                <a:cs typeface="Tahoma"/>
              </a:rPr>
              <a:t> </a:t>
            </a:r>
            <a:r>
              <a:rPr sz="2000" dirty="0">
                <a:solidFill>
                  <a:prstClr val="black"/>
                </a:solidFill>
                <a:latin typeface="Tahoma"/>
                <a:cs typeface="Tahoma"/>
              </a:rPr>
              <a:t>işsizlik</a:t>
            </a:r>
            <a:endParaRPr sz="2000">
              <a:solidFill>
                <a:prstClr val="black"/>
              </a:solidFill>
              <a:latin typeface="Tahoma"/>
              <a:cs typeface="Tahoma"/>
            </a:endParaRPr>
          </a:p>
          <a:p>
            <a:pPr marL="355600" indent="-342900">
              <a:spcBef>
                <a:spcPts val="1200"/>
              </a:spcBef>
              <a:buClr>
                <a:srgbClr val="C00000"/>
              </a:buClr>
              <a:buSzPct val="85000"/>
              <a:buFont typeface="Wingdings"/>
              <a:buChar char=""/>
              <a:tabLst>
                <a:tab pos="354965" algn="l"/>
                <a:tab pos="355600" algn="l"/>
              </a:tabLst>
            </a:pPr>
            <a:r>
              <a:rPr sz="2000" spc="-5" dirty="0">
                <a:solidFill>
                  <a:prstClr val="black"/>
                </a:solidFill>
                <a:latin typeface="Tahoma"/>
                <a:cs typeface="Tahoma"/>
              </a:rPr>
              <a:t>Geniş tanımlı </a:t>
            </a:r>
            <a:r>
              <a:rPr sz="2000" dirty="0">
                <a:solidFill>
                  <a:prstClr val="black"/>
                </a:solidFill>
                <a:latin typeface="Tahoma"/>
                <a:cs typeface="Tahoma"/>
              </a:rPr>
              <a:t>işsizlik</a:t>
            </a:r>
            <a:r>
              <a:rPr sz="2000" spc="-5" dirty="0">
                <a:solidFill>
                  <a:prstClr val="black"/>
                </a:solidFill>
                <a:latin typeface="Tahoma"/>
                <a:cs typeface="Tahoma"/>
              </a:rPr>
              <a:t> </a:t>
            </a:r>
            <a:r>
              <a:rPr sz="2000" dirty="0">
                <a:solidFill>
                  <a:prstClr val="black"/>
                </a:solidFill>
                <a:latin typeface="Tahoma"/>
                <a:cs typeface="Tahoma"/>
              </a:rPr>
              <a:t>oranları</a:t>
            </a:r>
            <a:endParaRPr sz="2000">
              <a:solidFill>
                <a:prstClr val="black"/>
              </a:solidFill>
              <a:latin typeface="Tahoma"/>
              <a:cs typeface="Tahoma"/>
            </a:endParaRPr>
          </a:p>
          <a:p>
            <a:pPr marL="756285" lvl="1" indent="-287020">
              <a:spcBef>
                <a:spcPts val="1195"/>
              </a:spcBef>
              <a:buClr>
                <a:srgbClr val="C00000"/>
              </a:buClr>
              <a:buSzPct val="88888"/>
              <a:buFont typeface="Wingdings"/>
              <a:buChar char=""/>
              <a:tabLst>
                <a:tab pos="756285" algn="l"/>
                <a:tab pos="756920" algn="l"/>
              </a:tabLst>
            </a:pPr>
            <a:r>
              <a:rPr spc="-5" dirty="0">
                <a:solidFill>
                  <a:prstClr val="black"/>
                </a:solidFill>
                <a:latin typeface="Tahoma"/>
                <a:cs typeface="Tahoma"/>
              </a:rPr>
              <a:t>Zamana bağlı eksik istihdam ve işsizlerin bütünleşik</a:t>
            </a:r>
            <a:r>
              <a:rPr spc="114" dirty="0">
                <a:solidFill>
                  <a:prstClr val="black"/>
                </a:solidFill>
                <a:latin typeface="Tahoma"/>
                <a:cs typeface="Tahoma"/>
              </a:rPr>
              <a:t> </a:t>
            </a:r>
            <a:r>
              <a:rPr spc="-5" dirty="0">
                <a:solidFill>
                  <a:prstClr val="black"/>
                </a:solidFill>
                <a:latin typeface="Tahoma"/>
                <a:cs typeface="Tahoma"/>
              </a:rPr>
              <a:t>oranı</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spc="-5" dirty="0">
                <a:solidFill>
                  <a:prstClr val="black"/>
                </a:solidFill>
                <a:latin typeface="Tahoma"/>
                <a:cs typeface="Tahoma"/>
              </a:rPr>
              <a:t>İşsiz ve potansiyel işgücünün </a:t>
            </a:r>
            <a:r>
              <a:rPr dirty="0">
                <a:solidFill>
                  <a:prstClr val="black"/>
                </a:solidFill>
                <a:latin typeface="Tahoma"/>
                <a:cs typeface="Tahoma"/>
              </a:rPr>
              <a:t>bütünleşik</a:t>
            </a:r>
            <a:r>
              <a:rPr spc="-20" dirty="0">
                <a:solidFill>
                  <a:prstClr val="black"/>
                </a:solidFill>
                <a:latin typeface="Tahoma"/>
                <a:cs typeface="Tahoma"/>
              </a:rPr>
              <a:t> </a:t>
            </a:r>
            <a:r>
              <a:rPr spc="-5" dirty="0">
                <a:solidFill>
                  <a:prstClr val="black"/>
                </a:solidFill>
                <a:latin typeface="Tahoma"/>
                <a:cs typeface="Tahoma"/>
              </a:rPr>
              <a:t>oranı</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spc="-5" dirty="0">
                <a:solidFill>
                  <a:prstClr val="black"/>
                </a:solidFill>
                <a:latin typeface="Tahoma"/>
                <a:cs typeface="Tahoma"/>
              </a:rPr>
              <a:t>Atıl işgücü</a:t>
            </a:r>
            <a:r>
              <a:rPr spc="-15" dirty="0">
                <a:solidFill>
                  <a:prstClr val="black"/>
                </a:solidFill>
                <a:latin typeface="Tahoma"/>
                <a:cs typeface="Tahoma"/>
              </a:rPr>
              <a:t> </a:t>
            </a:r>
            <a:r>
              <a:rPr spc="-5" dirty="0">
                <a:solidFill>
                  <a:prstClr val="black"/>
                </a:solidFill>
                <a:latin typeface="Tahoma"/>
                <a:cs typeface="Tahoma"/>
              </a:rPr>
              <a:t>oranı</a:t>
            </a:r>
            <a:endParaRPr>
              <a:solidFill>
                <a:prstClr val="black"/>
              </a:solidFill>
              <a:latin typeface="Tahoma"/>
              <a:cs typeface="Tahoma"/>
            </a:endParaRPr>
          </a:p>
          <a:p>
            <a:pPr marL="355600" indent="-342900">
              <a:spcBef>
                <a:spcPts val="1210"/>
              </a:spcBef>
              <a:buClr>
                <a:srgbClr val="C00000"/>
              </a:buClr>
              <a:buSzPct val="85000"/>
              <a:buFont typeface="Wingdings"/>
              <a:buChar char=""/>
              <a:tabLst>
                <a:tab pos="354965" algn="l"/>
                <a:tab pos="355600" algn="l"/>
              </a:tabLst>
            </a:pPr>
            <a:r>
              <a:rPr sz="2000" dirty="0">
                <a:solidFill>
                  <a:prstClr val="black"/>
                </a:solidFill>
                <a:latin typeface="Tahoma"/>
                <a:cs typeface="Tahoma"/>
              </a:rPr>
              <a:t>Kadın ve </a:t>
            </a:r>
            <a:r>
              <a:rPr sz="2000" spc="-5" dirty="0">
                <a:solidFill>
                  <a:prstClr val="black"/>
                </a:solidFill>
                <a:latin typeface="Tahoma"/>
                <a:cs typeface="Tahoma"/>
              </a:rPr>
              <a:t>genç </a:t>
            </a:r>
            <a:r>
              <a:rPr sz="2000" dirty="0">
                <a:solidFill>
                  <a:prstClr val="black"/>
                </a:solidFill>
                <a:latin typeface="Tahoma"/>
                <a:cs typeface="Tahoma"/>
              </a:rPr>
              <a:t>işsizlik</a:t>
            </a:r>
            <a:r>
              <a:rPr sz="2000" spc="-40" dirty="0">
                <a:solidFill>
                  <a:prstClr val="black"/>
                </a:solidFill>
                <a:latin typeface="Tahoma"/>
                <a:cs typeface="Tahoma"/>
              </a:rPr>
              <a:t> </a:t>
            </a:r>
            <a:r>
              <a:rPr sz="2000" spc="-5" dirty="0">
                <a:solidFill>
                  <a:prstClr val="black"/>
                </a:solidFill>
                <a:latin typeface="Tahoma"/>
                <a:cs typeface="Tahoma"/>
              </a:rPr>
              <a:t>oranları</a:t>
            </a:r>
            <a:endParaRPr sz="2000">
              <a:solidFill>
                <a:prstClr val="black"/>
              </a:solidFill>
              <a:latin typeface="Tahoma"/>
              <a:cs typeface="Tahoma"/>
            </a:endParaRPr>
          </a:p>
        </p:txBody>
      </p:sp>
      <p:sp>
        <p:nvSpPr>
          <p:cNvPr id="4" name="object 4"/>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22</a:t>
            </a:r>
            <a:endParaRPr sz="1400">
              <a:solidFill>
                <a:prstClr val="black"/>
              </a:solidFill>
              <a:latin typeface="Tahoma"/>
              <a:cs typeface="Tahoma"/>
            </a:endParaRPr>
          </a:p>
        </p:txBody>
      </p:sp>
    </p:spTree>
    <p:extLst>
      <p:ext uri="{BB962C8B-B14F-4D97-AF65-F5344CB8AC3E}">
        <p14:creationId xmlns:p14="http://schemas.microsoft.com/office/powerpoint/2010/main" val="2410183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579" y="918717"/>
            <a:ext cx="7211059" cy="574040"/>
          </a:xfrm>
          <a:prstGeom prst="rect">
            <a:avLst/>
          </a:prstGeom>
        </p:spPr>
        <p:txBody>
          <a:bodyPr vert="horz" wrap="square" lIns="0" tIns="12700" rIns="0" bIns="0" rtlCol="0">
            <a:spAutoFit/>
          </a:bodyPr>
          <a:lstStyle/>
          <a:p>
            <a:pPr marL="12700">
              <a:lnSpc>
                <a:spcPct val="100000"/>
              </a:lnSpc>
              <a:spcBef>
                <a:spcPts val="100"/>
              </a:spcBef>
            </a:pPr>
            <a:r>
              <a:rPr dirty="0"/>
              <a:t>Aralık </a:t>
            </a:r>
            <a:r>
              <a:rPr spc="-5" dirty="0"/>
              <a:t>ayında istihdam </a:t>
            </a:r>
            <a:r>
              <a:rPr dirty="0"/>
              <a:t>236 bin </a:t>
            </a:r>
            <a:r>
              <a:rPr spc="-5" dirty="0"/>
              <a:t>artmış, </a:t>
            </a:r>
            <a:r>
              <a:rPr dirty="0"/>
              <a:t>30,1 </a:t>
            </a:r>
            <a:r>
              <a:rPr spc="-5" dirty="0"/>
              <a:t>milyona</a:t>
            </a:r>
            <a:r>
              <a:rPr spc="-75" dirty="0"/>
              <a:t> </a:t>
            </a:r>
            <a:r>
              <a:rPr spc="-5" dirty="0"/>
              <a:t>ulaşmıştır.</a:t>
            </a:r>
          </a:p>
          <a:p>
            <a:pPr marL="12700">
              <a:lnSpc>
                <a:spcPct val="100000"/>
              </a:lnSpc>
            </a:pPr>
            <a:r>
              <a:rPr b="0" spc="-5" dirty="0">
                <a:latin typeface="Tahoma"/>
                <a:cs typeface="Tahoma"/>
              </a:rPr>
              <a:t>Tarım dışı istihdam </a:t>
            </a:r>
            <a:r>
              <a:rPr b="0" dirty="0">
                <a:latin typeface="Tahoma"/>
                <a:cs typeface="Tahoma"/>
              </a:rPr>
              <a:t>artışı ise 246 </a:t>
            </a:r>
            <a:r>
              <a:rPr b="0" spc="-5" dirty="0">
                <a:latin typeface="Tahoma"/>
                <a:cs typeface="Tahoma"/>
              </a:rPr>
              <a:t>bin</a:t>
            </a:r>
            <a:r>
              <a:rPr b="0" spc="25" dirty="0">
                <a:latin typeface="Tahoma"/>
                <a:cs typeface="Tahoma"/>
              </a:rPr>
              <a:t> </a:t>
            </a:r>
            <a:r>
              <a:rPr b="0" spc="-5" dirty="0">
                <a:latin typeface="Tahoma"/>
                <a:cs typeface="Tahoma"/>
              </a:rPr>
              <a:t>olmuştur.</a:t>
            </a:r>
          </a:p>
        </p:txBody>
      </p:sp>
      <p:sp>
        <p:nvSpPr>
          <p:cNvPr id="3" name="object 3"/>
          <p:cNvSpPr/>
          <p:nvPr/>
        </p:nvSpPr>
        <p:spPr>
          <a:xfrm>
            <a:off x="9144" y="1719072"/>
            <a:ext cx="9135110" cy="338455"/>
          </a:xfrm>
          <a:custGeom>
            <a:avLst/>
            <a:gdLst/>
            <a:ahLst/>
            <a:cxnLst/>
            <a:rect l="l" t="t" r="r" b="b"/>
            <a:pathLst>
              <a:path w="9135110" h="338455">
                <a:moveTo>
                  <a:pt x="0" y="338327"/>
                </a:moveTo>
                <a:lnTo>
                  <a:pt x="9134856" y="338327"/>
                </a:lnTo>
                <a:lnTo>
                  <a:pt x="9134856" y="0"/>
                </a:lnTo>
                <a:lnTo>
                  <a:pt x="0" y="0"/>
                </a:lnTo>
                <a:lnTo>
                  <a:pt x="0" y="338327"/>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143967" y="1752092"/>
            <a:ext cx="8869680" cy="269240"/>
          </a:xfrm>
          <a:prstGeom prst="rect">
            <a:avLst/>
          </a:prstGeom>
        </p:spPr>
        <p:txBody>
          <a:bodyPr vert="horz" wrap="square" lIns="0" tIns="12065" rIns="0" bIns="0" rtlCol="0">
            <a:spAutoFit/>
          </a:bodyPr>
          <a:lstStyle/>
          <a:p>
            <a:pPr marL="12700">
              <a:spcBef>
                <a:spcPts val="95"/>
              </a:spcBef>
            </a:pPr>
            <a:r>
              <a:rPr sz="1600" spc="-30" dirty="0">
                <a:solidFill>
                  <a:srgbClr val="FFFFFF"/>
                </a:solidFill>
                <a:latin typeface="Tahoma"/>
                <a:cs typeface="Tahoma"/>
              </a:rPr>
              <a:t>Toplam </a:t>
            </a:r>
            <a:r>
              <a:rPr sz="1600" spc="-10" dirty="0">
                <a:solidFill>
                  <a:srgbClr val="FFFFFF"/>
                </a:solidFill>
                <a:latin typeface="Tahoma"/>
                <a:cs typeface="Tahoma"/>
              </a:rPr>
              <a:t>ve </a:t>
            </a:r>
            <a:r>
              <a:rPr sz="1600" spc="-5" dirty="0">
                <a:solidFill>
                  <a:srgbClr val="FFFFFF"/>
                </a:solidFill>
                <a:latin typeface="Tahoma"/>
                <a:cs typeface="Tahoma"/>
              </a:rPr>
              <a:t>tarım dışı </a:t>
            </a:r>
            <a:r>
              <a:rPr sz="1600" spc="-10" dirty="0">
                <a:solidFill>
                  <a:srgbClr val="FFFFFF"/>
                </a:solidFill>
                <a:latin typeface="Tahoma"/>
                <a:cs typeface="Tahoma"/>
              </a:rPr>
              <a:t>istihdam </a:t>
            </a:r>
            <a:r>
              <a:rPr sz="1600" spc="-5" dirty="0">
                <a:solidFill>
                  <a:srgbClr val="FFFFFF"/>
                </a:solidFill>
                <a:latin typeface="Tahoma"/>
                <a:cs typeface="Tahoma"/>
              </a:rPr>
              <a:t>(mevsim </a:t>
            </a:r>
            <a:r>
              <a:rPr sz="1600" spc="-10" dirty="0">
                <a:solidFill>
                  <a:srgbClr val="FFFFFF"/>
                </a:solidFill>
                <a:latin typeface="Tahoma"/>
                <a:cs typeface="Tahoma"/>
              </a:rPr>
              <a:t>etkisinden </a:t>
            </a:r>
            <a:r>
              <a:rPr sz="1600" spc="-5" dirty="0">
                <a:solidFill>
                  <a:srgbClr val="FFFFFF"/>
                </a:solidFill>
                <a:latin typeface="Tahoma"/>
                <a:cs typeface="Tahoma"/>
              </a:rPr>
              <a:t>arındırılmış, </a:t>
            </a:r>
            <a:r>
              <a:rPr sz="1600" spc="-10" dirty="0">
                <a:solidFill>
                  <a:srgbClr val="FFFFFF"/>
                </a:solidFill>
                <a:latin typeface="Tahoma"/>
                <a:cs typeface="Tahoma"/>
              </a:rPr>
              <a:t>milyon kişi) </a:t>
            </a:r>
            <a:r>
              <a:rPr sz="1600" spc="-5" dirty="0">
                <a:solidFill>
                  <a:srgbClr val="FFFFFF"/>
                </a:solidFill>
                <a:latin typeface="Tahoma"/>
                <a:cs typeface="Tahoma"/>
              </a:rPr>
              <a:t>Ocak 2019 – </a:t>
            </a:r>
            <a:r>
              <a:rPr sz="1600" spc="-10" dirty="0">
                <a:solidFill>
                  <a:srgbClr val="FFFFFF"/>
                </a:solidFill>
                <a:latin typeface="Tahoma"/>
                <a:cs typeface="Tahoma"/>
              </a:rPr>
              <a:t>Aralık</a:t>
            </a:r>
            <a:r>
              <a:rPr sz="1600" spc="390" dirty="0">
                <a:solidFill>
                  <a:srgbClr val="FFFFFF"/>
                </a:solidFill>
                <a:latin typeface="Tahoma"/>
                <a:cs typeface="Tahoma"/>
              </a:rPr>
              <a:t> </a:t>
            </a:r>
            <a:r>
              <a:rPr sz="1600" dirty="0">
                <a:solidFill>
                  <a:srgbClr val="FFFFFF"/>
                </a:solidFill>
                <a:latin typeface="Tahoma"/>
                <a:cs typeface="Tahoma"/>
              </a:rPr>
              <a:t>2021</a:t>
            </a:r>
            <a:endParaRPr sz="1600">
              <a:solidFill>
                <a:prstClr val="black"/>
              </a:solidFill>
              <a:latin typeface="Tahoma"/>
              <a:cs typeface="Tahoma"/>
            </a:endParaRPr>
          </a:p>
        </p:txBody>
      </p:sp>
      <p:grpSp>
        <p:nvGrpSpPr>
          <p:cNvPr id="5" name="object 5"/>
          <p:cNvGrpSpPr/>
          <p:nvPr/>
        </p:nvGrpSpPr>
        <p:grpSpPr>
          <a:xfrm>
            <a:off x="575881" y="2700337"/>
            <a:ext cx="8283575" cy="2795905"/>
            <a:chOff x="575881" y="2700337"/>
            <a:chExt cx="8283575" cy="2795905"/>
          </a:xfrm>
        </p:grpSpPr>
        <p:sp>
          <p:nvSpPr>
            <p:cNvPr id="6" name="object 6"/>
            <p:cNvSpPr/>
            <p:nvPr/>
          </p:nvSpPr>
          <p:spPr>
            <a:xfrm>
              <a:off x="580644" y="2705100"/>
              <a:ext cx="8258809" cy="2786380"/>
            </a:xfrm>
            <a:custGeom>
              <a:avLst/>
              <a:gdLst/>
              <a:ahLst/>
              <a:cxnLst/>
              <a:rect l="l" t="t" r="r" b="b"/>
              <a:pathLst>
                <a:path w="8258809" h="2786379">
                  <a:moveTo>
                    <a:pt x="59436" y="2785872"/>
                  </a:moveTo>
                  <a:lnTo>
                    <a:pt x="59436" y="0"/>
                  </a:lnTo>
                </a:path>
                <a:path w="8258809" h="2786379">
                  <a:moveTo>
                    <a:pt x="0" y="2785872"/>
                  </a:moveTo>
                  <a:lnTo>
                    <a:pt x="59436" y="2785872"/>
                  </a:lnTo>
                </a:path>
                <a:path w="8258809" h="2786379">
                  <a:moveTo>
                    <a:pt x="0" y="2321052"/>
                  </a:moveTo>
                  <a:lnTo>
                    <a:pt x="59436" y="2321052"/>
                  </a:lnTo>
                </a:path>
                <a:path w="8258809" h="2786379">
                  <a:moveTo>
                    <a:pt x="0" y="1857756"/>
                  </a:moveTo>
                  <a:lnTo>
                    <a:pt x="59436" y="1857756"/>
                  </a:lnTo>
                </a:path>
                <a:path w="8258809" h="2786379">
                  <a:moveTo>
                    <a:pt x="0" y="1392936"/>
                  </a:moveTo>
                  <a:lnTo>
                    <a:pt x="59436" y="1392936"/>
                  </a:lnTo>
                </a:path>
                <a:path w="8258809" h="2786379">
                  <a:moveTo>
                    <a:pt x="0" y="928116"/>
                  </a:moveTo>
                  <a:lnTo>
                    <a:pt x="59436" y="928116"/>
                  </a:lnTo>
                </a:path>
                <a:path w="8258809" h="2786379">
                  <a:moveTo>
                    <a:pt x="0" y="464820"/>
                  </a:moveTo>
                  <a:lnTo>
                    <a:pt x="59436" y="464820"/>
                  </a:lnTo>
                </a:path>
                <a:path w="8258809" h="2786379">
                  <a:moveTo>
                    <a:pt x="0" y="0"/>
                  </a:moveTo>
                  <a:lnTo>
                    <a:pt x="59436" y="0"/>
                  </a:lnTo>
                </a:path>
                <a:path w="8258809" h="2786379">
                  <a:moveTo>
                    <a:pt x="59436" y="2785872"/>
                  </a:moveTo>
                  <a:lnTo>
                    <a:pt x="8258556" y="2785872"/>
                  </a:lnTo>
                </a:path>
              </a:pathLst>
            </a:custGeom>
            <a:ln w="9144">
              <a:solidFill>
                <a:srgbClr val="000000"/>
              </a:solidFill>
            </a:ln>
          </p:spPr>
          <p:txBody>
            <a:bodyPr wrap="square" lIns="0" tIns="0" rIns="0" bIns="0" rtlCol="0"/>
            <a:lstStyle/>
            <a:p>
              <a:endParaRPr>
                <a:solidFill>
                  <a:prstClr val="black"/>
                </a:solidFill>
              </a:endParaRPr>
            </a:p>
          </p:txBody>
        </p:sp>
        <p:sp>
          <p:nvSpPr>
            <p:cNvPr id="7" name="object 7"/>
            <p:cNvSpPr/>
            <p:nvPr/>
          </p:nvSpPr>
          <p:spPr>
            <a:xfrm>
              <a:off x="639318" y="3137154"/>
              <a:ext cx="8201025" cy="1144905"/>
            </a:xfrm>
            <a:custGeom>
              <a:avLst/>
              <a:gdLst/>
              <a:ahLst/>
              <a:cxnLst/>
              <a:rect l="l" t="t" r="r" b="b"/>
              <a:pathLst>
                <a:path w="8201025" h="1144904">
                  <a:moveTo>
                    <a:pt x="0" y="557784"/>
                  </a:moveTo>
                  <a:lnTo>
                    <a:pt x="234695" y="515112"/>
                  </a:lnTo>
                  <a:lnTo>
                    <a:pt x="469391" y="428244"/>
                  </a:lnTo>
                  <a:lnTo>
                    <a:pt x="702563" y="516636"/>
                  </a:lnTo>
                  <a:lnTo>
                    <a:pt x="937260" y="452628"/>
                  </a:lnTo>
                  <a:lnTo>
                    <a:pt x="1171956" y="472440"/>
                  </a:lnTo>
                  <a:lnTo>
                    <a:pt x="1406652" y="484632"/>
                  </a:lnTo>
                  <a:lnTo>
                    <a:pt x="1639824" y="525780"/>
                  </a:lnTo>
                  <a:lnTo>
                    <a:pt x="1874520" y="512064"/>
                  </a:lnTo>
                  <a:lnTo>
                    <a:pt x="2109216" y="484632"/>
                  </a:lnTo>
                  <a:lnTo>
                    <a:pt x="2342388" y="440436"/>
                  </a:lnTo>
                  <a:lnTo>
                    <a:pt x="2577084" y="448056"/>
                  </a:lnTo>
                  <a:lnTo>
                    <a:pt x="2811780" y="574548"/>
                  </a:lnTo>
                  <a:lnTo>
                    <a:pt x="3046476" y="589788"/>
                  </a:lnTo>
                  <a:lnTo>
                    <a:pt x="3279648" y="874776"/>
                  </a:lnTo>
                  <a:lnTo>
                    <a:pt x="3514344" y="1144524"/>
                  </a:lnTo>
                  <a:lnTo>
                    <a:pt x="3749040" y="1027176"/>
                  </a:lnTo>
                  <a:lnTo>
                    <a:pt x="3983735" y="845820"/>
                  </a:lnTo>
                  <a:lnTo>
                    <a:pt x="4216908" y="873252"/>
                  </a:lnTo>
                  <a:lnTo>
                    <a:pt x="4451604" y="754380"/>
                  </a:lnTo>
                  <a:lnTo>
                    <a:pt x="4686300" y="722376"/>
                  </a:lnTo>
                  <a:lnTo>
                    <a:pt x="4919472" y="728472"/>
                  </a:lnTo>
                  <a:lnTo>
                    <a:pt x="5154168" y="691896"/>
                  </a:lnTo>
                  <a:lnTo>
                    <a:pt x="5388864" y="716280"/>
                  </a:lnTo>
                  <a:lnTo>
                    <a:pt x="5623559" y="594360"/>
                  </a:lnTo>
                  <a:lnTo>
                    <a:pt x="5856732" y="574548"/>
                  </a:lnTo>
                  <a:lnTo>
                    <a:pt x="6091428" y="434340"/>
                  </a:lnTo>
                  <a:lnTo>
                    <a:pt x="6326124" y="466344"/>
                  </a:lnTo>
                  <a:lnTo>
                    <a:pt x="6559296" y="466344"/>
                  </a:lnTo>
                  <a:lnTo>
                    <a:pt x="6793991" y="315468"/>
                  </a:lnTo>
                  <a:lnTo>
                    <a:pt x="7028687" y="263651"/>
                  </a:lnTo>
                  <a:lnTo>
                    <a:pt x="7263383" y="263651"/>
                  </a:lnTo>
                  <a:lnTo>
                    <a:pt x="7496556" y="152400"/>
                  </a:lnTo>
                  <a:lnTo>
                    <a:pt x="7731252" y="106680"/>
                  </a:lnTo>
                  <a:lnTo>
                    <a:pt x="7965948" y="54863"/>
                  </a:lnTo>
                  <a:lnTo>
                    <a:pt x="8200643" y="0"/>
                  </a:lnTo>
                </a:path>
              </a:pathLst>
            </a:custGeom>
            <a:ln w="38100">
              <a:solidFill>
                <a:srgbClr val="A30000"/>
              </a:solidFill>
            </a:ln>
          </p:spPr>
          <p:txBody>
            <a:bodyPr wrap="square" lIns="0" tIns="0" rIns="0" bIns="0" rtlCol="0"/>
            <a:lstStyle/>
            <a:p>
              <a:endParaRPr>
                <a:solidFill>
                  <a:prstClr val="black"/>
                </a:solidFill>
              </a:endParaRPr>
            </a:p>
          </p:txBody>
        </p:sp>
        <p:sp>
          <p:nvSpPr>
            <p:cNvPr id="8" name="object 8"/>
            <p:cNvSpPr/>
            <p:nvPr/>
          </p:nvSpPr>
          <p:spPr>
            <a:xfrm>
              <a:off x="639318" y="4310633"/>
              <a:ext cx="8201025" cy="1079500"/>
            </a:xfrm>
            <a:custGeom>
              <a:avLst/>
              <a:gdLst/>
              <a:ahLst/>
              <a:cxnLst/>
              <a:rect l="l" t="t" r="r" b="b"/>
              <a:pathLst>
                <a:path w="8201025" h="1079500">
                  <a:moveTo>
                    <a:pt x="0" y="574548"/>
                  </a:moveTo>
                  <a:lnTo>
                    <a:pt x="234695" y="531876"/>
                  </a:lnTo>
                  <a:lnTo>
                    <a:pt x="469391" y="437388"/>
                  </a:lnTo>
                  <a:lnTo>
                    <a:pt x="702563" y="527304"/>
                  </a:lnTo>
                  <a:lnTo>
                    <a:pt x="937260" y="457200"/>
                  </a:lnTo>
                  <a:lnTo>
                    <a:pt x="1171956" y="480060"/>
                  </a:lnTo>
                  <a:lnTo>
                    <a:pt x="1406652" y="489204"/>
                  </a:lnTo>
                  <a:lnTo>
                    <a:pt x="1639824" y="539496"/>
                  </a:lnTo>
                  <a:lnTo>
                    <a:pt x="1874520" y="518160"/>
                  </a:lnTo>
                  <a:lnTo>
                    <a:pt x="2109216" y="496824"/>
                  </a:lnTo>
                  <a:lnTo>
                    <a:pt x="2342388" y="448056"/>
                  </a:lnTo>
                  <a:lnTo>
                    <a:pt x="2577084" y="463296"/>
                  </a:lnTo>
                  <a:lnTo>
                    <a:pt x="2811780" y="516636"/>
                  </a:lnTo>
                  <a:lnTo>
                    <a:pt x="3046476" y="527304"/>
                  </a:lnTo>
                  <a:lnTo>
                    <a:pt x="3279648" y="662940"/>
                  </a:lnTo>
                  <a:lnTo>
                    <a:pt x="3514344" y="1078992"/>
                  </a:lnTo>
                  <a:lnTo>
                    <a:pt x="3749040" y="943356"/>
                  </a:lnTo>
                  <a:lnTo>
                    <a:pt x="3983735" y="787908"/>
                  </a:lnTo>
                  <a:lnTo>
                    <a:pt x="4216908" y="832104"/>
                  </a:lnTo>
                  <a:lnTo>
                    <a:pt x="4451604" y="696468"/>
                  </a:lnTo>
                  <a:lnTo>
                    <a:pt x="4686300" y="669036"/>
                  </a:lnTo>
                  <a:lnTo>
                    <a:pt x="4919472" y="672084"/>
                  </a:lnTo>
                  <a:lnTo>
                    <a:pt x="5154168" y="637032"/>
                  </a:lnTo>
                  <a:lnTo>
                    <a:pt x="5388864" y="664464"/>
                  </a:lnTo>
                  <a:lnTo>
                    <a:pt x="5623559" y="556260"/>
                  </a:lnTo>
                  <a:lnTo>
                    <a:pt x="5856732" y="530352"/>
                  </a:lnTo>
                  <a:lnTo>
                    <a:pt x="6091428" y="397764"/>
                  </a:lnTo>
                  <a:lnTo>
                    <a:pt x="6326124" y="434340"/>
                  </a:lnTo>
                  <a:lnTo>
                    <a:pt x="6559296" y="400812"/>
                  </a:lnTo>
                  <a:lnTo>
                    <a:pt x="6793991" y="286512"/>
                  </a:lnTo>
                  <a:lnTo>
                    <a:pt x="7028687" y="242316"/>
                  </a:lnTo>
                  <a:lnTo>
                    <a:pt x="7263383" y="245364"/>
                  </a:lnTo>
                  <a:lnTo>
                    <a:pt x="7496556" y="141732"/>
                  </a:lnTo>
                  <a:lnTo>
                    <a:pt x="7731252" y="100584"/>
                  </a:lnTo>
                  <a:lnTo>
                    <a:pt x="7965948" y="57912"/>
                  </a:lnTo>
                  <a:lnTo>
                    <a:pt x="8200643" y="0"/>
                  </a:lnTo>
                </a:path>
              </a:pathLst>
            </a:custGeom>
            <a:ln w="38100">
              <a:solidFill>
                <a:srgbClr val="001F5F"/>
              </a:solidFill>
            </a:ln>
          </p:spPr>
          <p:txBody>
            <a:bodyPr wrap="square" lIns="0" tIns="0" rIns="0" bIns="0" rtlCol="0"/>
            <a:lstStyle/>
            <a:p>
              <a:endParaRPr>
                <a:solidFill>
                  <a:prstClr val="black"/>
                </a:solidFill>
              </a:endParaRPr>
            </a:p>
          </p:txBody>
        </p:sp>
      </p:grpSp>
      <p:sp>
        <p:nvSpPr>
          <p:cNvPr id="9" name="object 9"/>
          <p:cNvSpPr txBox="1"/>
          <p:nvPr/>
        </p:nvSpPr>
        <p:spPr>
          <a:xfrm>
            <a:off x="266496" y="4434332"/>
            <a:ext cx="220979" cy="1168400"/>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24</a:t>
            </a:r>
            <a:endParaRPr sz="1400">
              <a:solidFill>
                <a:prstClr val="black"/>
              </a:solidFill>
              <a:latin typeface="Tahoma"/>
              <a:cs typeface="Tahoma"/>
            </a:endParaRPr>
          </a:p>
          <a:p>
            <a:pPr>
              <a:spcBef>
                <a:spcPts val="50"/>
              </a:spcBef>
            </a:pPr>
            <a:endParaRPr sz="1600">
              <a:solidFill>
                <a:prstClr val="black"/>
              </a:solidFill>
              <a:latin typeface="Tahoma"/>
              <a:cs typeface="Tahoma"/>
            </a:endParaRPr>
          </a:p>
          <a:p>
            <a:pPr marL="12700"/>
            <a:r>
              <a:rPr sz="1400" dirty="0">
                <a:solidFill>
                  <a:prstClr val="black"/>
                </a:solidFill>
                <a:latin typeface="Tahoma"/>
                <a:cs typeface="Tahoma"/>
              </a:rPr>
              <a:t>22</a:t>
            </a:r>
            <a:endParaRPr sz="1400">
              <a:solidFill>
                <a:prstClr val="black"/>
              </a:solidFill>
              <a:latin typeface="Tahoma"/>
              <a:cs typeface="Tahoma"/>
            </a:endParaRPr>
          </a:p>
          <a:p>
            <a:pPr>
              <a:spcBef>
                <a:spcPts val="45"/>
              </a:spcBef>
            </a:pPr>
            <a:endParaRPr sz="1600">
              <a:solidFill>
                <a:prstClr val="black"/>
              </a:solidFill>
              <a:latin typeface="Tahoma"/>
              <a:cs typeface="Tahoma"/>
            </a:endParaRPr>
          </a:p>
          <a:p>
            <a:pPr marL="12700"/>
            <a:r>
              <a:rPr sz="1400" dirty="0">
                <a:solidFill>
                  <a:prstClr val="black"/>
                </a:solidFill>
                <a:latin typeface="Tahoma"/>
                <a:cs typeface="Tahoma"/>
              </a:rPr>
              <a:t>20</a:t>
            </a:r>
            <a:endParaRPr sz="1400">
              <a:solidFill>
                <a:prstClr val="black"/>
              </a:solidFill>
              <a:latin typeface="Tahoma"/>
              <a:cs typeface="Tahoma"/>
            </a:endParaRPr>
          </a:p>
        </p:txBody>
      </p:sp>
      <p:sp>
        <p:nvSpPr>
          <p:cNvPr id="10" name="object 10"/>
          <p:cNvSpPr txBox="1"/>
          <p:nvPr/>
        </p:nvSpPr>
        <p:spPr>
          <a:xfrm>
            <a:off x="266496" y="3969765"/>
            <a:ext cx="220979" cy="23939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26</a:t>
            </a:r>
            <a:endParaRPr sz="1400">
              <a:solidFill>
                <a:prstClr val="black"/>
              </a:solidFill>
              <a:latin typeface="Tahoma"/>
              <a:cs typeface="Tahoma"/>
            </a:endParaRPr>
          </a:p>
        </p:txBody>
      </p:sp>
      <p:sp>
        <p:nvSpPr>
          <p:cNvPr id="11" name="object 11"/>
          <p:cNvSpPr txBox="1"/>
          <p:nvPr/>
        </p:nvSpPr>
        <p:spPr>
          <a:xfrm>
            <a:off x="266496" y="3505022"/>
            <a:ext cx="220979" cy="240029"/>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28</a:t>
            </a:r>
            <a:endParaRPr sz="1400">
              <a:solidFill>
                <a:prstClr val="black"/>
              </a:solidFill>
              <a:latin typeface="Tahoma"/>
              <a:cs typeface="Tahoma"/>
            </a:endParaRPr>
          </a:p>
        </p:txBody>
      </p:sp>
      <p:sp>
        <p:nvSpPr>
          <p:cNvPr id="12" name="object 12"/>
          <p:cNvSpPr txBox="1"/>
          <p:nvPr/>
        </p:nvSpPr>
        <p:spPr>
          <a:xfrm>
            <a:off x="266496" y="3041142"/>
            <a:ext cx="22097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30</a:t>
            </a:r>
            <a:endParaRPr sz="1400">
              <a:solidFill>
                <a:prstClr val="black"/>
              </a:solidFill>
              <a:latin typeface="Tahoma"/>
              <a:cs typeface="Tahoma"/>
            </a:endParaRPr>
          </a:p>
        </p:txBody>
      </p:sp>
      <p:sp>
        <p:nvSpPr>
          <p:cNvPr id="13" name="object 13"/>
          <p:cNvSpPr txBox="1"/>
          <p:nvPr/>
        </p:nvSpPr>
        <p:spPr>
          <a:xfrm>
            <a:off x="266496" y="2576576"/>
            <a:ext cx="22097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32</a:t>
            </a:r>
            <a:endParaRPr sz="1400">
              <a:solidFill>
                <a:prstClr val="black"/>
              </a:solidFill>
              <a:latin typeface="Tahoma"/>
              <a:cs typeface="Tahoma"/>
            </a:endParaRPr>
          </a:p>
        </p:txBody>
      </p:sp>
      <p:sp>
        <p:nvSpPr>
          <p:cNvPr id="14" name="object 14"/>
          <p:cNvSpPr txBox="1"/>
          <p:nvPr/>
        </p:nvSpPr>
        <p:spPr>
          <a:xfrm>
            <a:off x="534951" y="5531306"/>
            <a:ext cx="8410575"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4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395"/>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4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395"/>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4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39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414"/>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39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4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39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4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4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39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4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4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39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409"/>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p:txBody>
      </p:sp>
      <p:sp>
        <p:nvSpPr>
          <p:cNvPr id="15" name="object 15"/>
          <p:cNvSpPr txBox="1"/>
          <p:nvPr/>
        </p:nvSpPr>
        <p:spPr>
          <a:xfrm>
            <a:off x="8600947" y="2819145"/>
            <a:ext cx="476884" cy="269240"/>
          </a:xfrm>
          <a:prstGeom prst="rect">
            <a:avLst/>
          </a:prstGeom>
        </p:spPr>
        <p:txBody>
          <a:bodyPr vert="horz" wrap="square" lIns="0" tIns="12065" rIns="0" bIns="0" rtlCol="0">
            <a:spAutoFit/>
          </a:bodyPr>
          <a:lstStyle/>
          <a:p>
            <a:pPr marL="12700">
              <a:spcBef>
                <a:spcPts val="95"/>
              </a:spcBef>
            </a:pPr>
            <a:r>
              <a:rPr sz="1600" b="1" spc="-5" dirty="0">
                <a:solidFill>
                  <a:srgbClr val="A80000"/>
                </a:solidFill>
                <a:latin typeface="Tahoma"/>
                <a:cs typeface="Tahoma"/>
              </a:rPr>
              <a:t>3</a:t>
            </a:r>
            <a:r>
              <a:rPr sz="1600" b="1" dirty="0">
                <a:solidFill>
                  <a:srgbClr val="A80000"/>
                </a:solidFill>
                <a:latin typeface="Tahoma"/>
                <a:cs typeface="Tahoma"/>
              </a:rPr>
              <a:t>0</a:t>
            </a:r>
            <a:r>
              <a:rPr sz="1600" b="1" spc="-5" dirty="0">
                <a:solidFill>
                  <a:srgbClr val="A80000"/>
                </a:solidFill>
                <a:latin typeface="Tahoma"/>
                <a:cs typeface="Tahoma"/>
              </a:rPr>
              <a:t>,1</a:t>
            </a:r>
            <a:endParaRPr sz="1600">
              <a:solidFill>
                <a:prstClr val="black"/>
              </a:solidFill>
              <a:latin typeface="Tahoma"/>
              <a:cs typeface="Tahoma"/>
            </a:endParaRPr>
          </a:p>
        </p:txBody>
      </p:sp>
      <p:sp>
        <p:nvSpPr>
          <p:cNvPr id="16" name="object 16"/>
          <p:cNvSpPr txBox="1"/>
          <p:nvPr/>
        </p:nvSpPr>
        <p:spPr>
          <a:xfrm>
            <a:off x="8600947" y="3994150"/>
            <a:ext cx="476884" cy="269240"/>
          </a:xfrm>
          <a:prstGeom prst="rect">
            <a:avLst/>
          </a:prstGeom>
        </p:spPr>
        <p:txBody>
          <a:bodyPr vert="horz" wrap="square" lIns="0" tIns="12065" rIns="0" bIns="0" rtlCol="0">
            <a:spAutoFit/>
          </a:bodyPr>
          <a:lstStyle/>
          <a:p>
            <a:pPr marL="12700">
              <a:spcBef>
                <a:spcPts val="95"/>
              </a:spcBef>
            </a:pPr>
            <a:r>
              <a:rPr sz="1600" b="1" spc="-5" dirty="0">
                <a:solidFill>
                  <a:srgbClr val="001F5F"/>
                </a:solidFill>
                <a:latin typeface="Tahoma"/>
                <a:cs typeface="Tahoma"/>
              </a:rPr>
              <a:t>2</a:t>
            </a:r>
            <a:r>
              <a:rPr sz="1600" b="1" dirty="0">
                <a:solidFill>
                  <a:srgbClr val="001F5F"/>
                </a:solidFill>
                <a:latin typeface="Tahoma"/>
                <a:cs typeface="Tahoma"/>
              </a:rPr>
              <a:t>5</a:t>
            </a:r>
            <a:r>
              <a:rPr sz="1600" b="1" spc="-5" dirty="0">
                <a:solidFill>
                  <a:srgbClr val="001F5F"/>
                </a:solidFill>
                <a:latin typeface="Tahoma"/>
                <a:cs typeface="Tahoma"/>
              </a:rPr>
              <a:t>,1</a:t>
            </a:r>
            <a:endParaRPr sz="1600">
              <a:solidFill>
                <a:prstClr val="black"/>
              </a:solidFill>
              <a:latin typeface="Tahoma"/>
              <a:cs typeface="Tahoma"/>
            </a:endParaRPr>
          </a:p>
        </p:txBody>
      </p:sp>
      <p:grpSp>
        <p:nvGrpSpPr>
          <p:cNvPr id="17" name="object 17"/>
          <p:cNvGrpSpPr/>
          <p:nvPr/>
        </p:nvGrpSpPr>
        <p:grpSpPr>
          <a:xfrm>
            <a:off x="1076705" y="2855976"/>
            <a:ext cx="212725" cy="302260"/>
            <a:chOff x="1076705" y="2855976"/>
            <a:chExt cx="212725" cy="302260"/>
          </a:xfrm>
        </p:grpSpPr>
        <p:sp>
          <p:nvSpPr>
            <p:cNvPr id="18" name="object 18"/>
            <p:cNvSpPr/>
            <p:nvPr/>
          </p:nvSpPr>
          <p:spPr>
            <a:xfrm>
              <a:off x="1076705" y="2875026"/>
              <a:ext cx="212725" cy="0"/>
            </a:xfrm>
            <a:custGeom>
              <a:avLst/>
              <a:gdLst/>
              <a:ahLst/>
              <a:cxnLst/>
              <a:rect l="l" t="t" r="r" b="b"/>
              <a:pathLst>
                <a:path w="212725">
                  <a:moveTo>
                    <a:pt x="0" y="0"/>
                  </a:moveTo>
                  <a:lnTo>
                    <a:pt x="212725" y="0"/>
                  </a:lnTo>
                </a:path>
              </a:pathLst>
            </a:custGeom>
            <a:ln w="38100">
              <a:solidFill>
                <a:srgbClr val="A30000"/>
              </a:solidFill>
            </a:ln>
          </p:spPr>
          <p:txBody>
            <a:bodyPr wrap="square" lIns="0" tIns="0" rIns="0" bIns="0" rtlCol="0"/>
            <a:lstStyle/>
            <a:p>
              <a:endParaRPr>
                <a:solidFill>
                  <a:prstClr val="black"/>
                </a:solidFill>
              </a:endParaRPr>
            </a:p>
          </p:txBody>
        </p:sp>
        <p:sp>
          <p:nvSpPr>
            <p:cNvPr id="19" name="object 19"/>
            <p:cNvSpPr/>
            <p:nvPr/>
          </p:nvSpPr>
          <p:spPr>
            <a:xfrm>
              <a:off x="1076705" y="3138678"/>
              <a:ext cx="212725" cy="0"/>
            </a:xfrm>
            <a:custGeom>
              <a:avLst/>
              <a:gdLst/>
              <a:ahLst/>
              <a:cxnLst/>
              <a:rect l="l" t="t" r="r" b="b"/>
              <a:pathLst>
                <a:path w="212725">
                  <a:moveTo>
                    <a:pt x="0" y="0"/>
                  </a:moveTo>
                  <a:lnTo>
                    <a:pt x="212725" y="0"/>
                  </a:lnTo>
                </a:path>
              </a:pathLst>
            </a:custGeom>
            <a:ln w="38100">
              <a:solidFill>
                <a:srgbClr val="001F5F"/>
              </a:solidFill>
            </a:ln>
          </p:spPr>
          <p:txBody>
            <a:bodyPr wrap="square" lIns="0" tIns="0" rIns="0" bIns="0" rtlCol="0"/>
            <a:lstStyle/>
            <a:p>
              <a:endParaRPr>
                <a:solidFill>
                  <a:prstClr val="black"/>
                </a:solidFill>
              </a:endParaRPr>
            </a:p>
          </p:txBody>
        </p:sp>
      </p:grpSp>
      <p:sp>
        <p:nvSpPr>
          <p:cNvPr id="20" name="object 20"/>
          <p:cNvSpPr txBox="1"/>
          <p:nvPr/>
        </p:nvSpPr>
        <p:spPr>
          <a:xfrm>
            <a:off x="1346453" y="2713329"/>
            <a:ext cx="1490345" cy="552450"/>
          </a:xfrm>
          <a:prstGeom prst="rect">
            <a:avLst/>
          </a:prstGeom>
        </p:spPr>
        <p:txBody>
          <a:bodyPr vert="horz" wrap="square" lIns="0" tIns="12065" rIns="0" bIns="0" rtlCol="0">
            <a:spAutoFit/>
          </a:bodyPr>
          <a:lstStyle/>
          <a:p>
            <a:pPr marL="12700" marR="5080">
              <a:lnSpc>
                <a:spcPct val="123500"/>
              </a:lnSpc>
              <a:spcBef>
                <a:spcPts val="95"/>
              </a:spcBef>
            </a:pPr>
            <a:r>
              <a:rPr sz="1400" spc="-25" dirty="0">
                <a:solidFill>
                  <a:prstClr val="black"/>
                </a:solidFill>
                <a:latin typeface="Tahoma"/>
                <a:cs typeface="Tahoma"/>
              </a:rPr>
              <a:t>Toplam </a:t>
            </a:r>
            <a:r>
              <a:rPr sz="1400" dirty="0">
                <a:solidFill>
                  <a:prstClr val="black"/>
                </a:solidFill>
                <a:latin typeface="Tahoma"/>
                <a:cs typeface="Tahoma"/>
              </a:rPr>
              <a:t>istihdam  </a:t>
            </a:r>
            <a:r>
              <a:rPr sz="1400" spc="-35" dirty="0">
                <a:solidFill>
                  <a:prstClr val="black"/>
                </a:solidFill>
                <a:latin typeface="Tahoma"/>
                <a:cs typeface="Tahoma"/>
              </a:rPr>
              <a:t>Tarım </a:t>
            </a:r>
            <a:r>
              <a:rPr sz="1400" spc="-5" dirty="0">
                <a:solidFill>
                  <a:prstClr val="black"/>
                </a:solidFill>
                <a:latin typeface="Tahoma"/>
                <a:cs typeface="Tahoma"/>
              </a:rPr>
              <a:t>dışı</a:t>
            </a:r>
            <a:r>
              <a:rPr sz="1400" spc="-35" dirty="0">
                <a:solidFill>
                  <a:prstClr val="black"/>
                </a:solidFill>
                <a:latin typeface="Tahoma"/>
                <a:cs typeface="Tahoma"/>
              </a:rPr>
              <a:t> </a:t>
            </a:r>
            <a:r>
              <a:rPr sz="1400" dirty="0">
                <a:solidFill>
                  <a:prstClr val="black"/>
                </a:solidFill>
                <a:latin typeface="Tahoma"/>
                <a:cs typeface="Tahoma"/>
              </a:rPr>
              <a:t>istihdam</a:t>
            </a:r>
            <a:endParaRPr sz="1400">
              <a:solidFill>
                <a:prstClr val="black"/>
              </a:solidFill>
              <a:latin typeface="Tahoma"/>
              <a:cs typeface="Tahoma"/>
            </a:endParaRPr>
          </a:p>
        </p:txBody>
      </p:sp>
      <p:sp>
        <p:nvSpPr>
          <p:cNvPr id="22" name="object 22"/>
          <p:cNvSpPr txBox="1"/>
          <p:nvPr/>
        </p:nvSpPr>
        <p:spPr>
          <a:xfrm>
            <a:off x="87579" y="6591327"/>
            <a:ext cx="2564765" cy="209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15" dirty="0">
                <a:solidFill>
                  <a:prstClr val="black"/>
                </a:solidFill>
                <a:latin typeface="Tahoma"/>
                <a:cs typeface="Tahoma"/>
              </a:rPr>
              <a:t>TEPAV</a:t>
            </a:r>
            <a:r>
              <a:rPr sz="1200" spc="-25" dirty="0">
                <a:solidFill>
                  <a:prstClr val="black"/>
                </a:solidFill>
                <a:latin typeface="Tahoma"/>
                <a:cs typeface="Tahoma"/>
              </a:rPr>
              <a:t> </a:t>
            </a:r>
            <a:r>
              <a:rPr sz="1200" dirty="0">
                <a:solidFill>
                  <a:prstClr val="black"/>
                </a:solidFill>
                <a:latin typeface="Tahoma"/>
                <a:cs typeface="Tahoma"/>
              </a:rPr>
              <a:t>görselleştirmesi</a:t>
            </a:r>
            <a:endParaRPr sz="1200">
              <a:solidFill>
                <a:prstClr val="black"/>
              </a:solidFill>
              <a:latin typeface="Tahoma"/>
              <a:cs typeface="Tahoma"/>
            </a:endParaRPr>
          </a:p>
        </p:txBody>
      </p:sp>
      <p:sp>
        <p:nvSpPr>
          <p:cNvPr id="21" name="object 21"/>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23</a:t>
            </a:r>
            <a:endParaRPr sz="1400">
              <a:solidFill>
                <a:prstClr val="black"/>
              </a:solidFill>
              <a:latin typeface="Tahoma"/>
              <a:cs typeface="Tahoma"/>
            </a:endParaRPr>
          </a:p>
        </p:txBody>
      </p:sp>
    </p:spTree>
    <p:extLst>
      <p:ext uri="{BB962C8B-B14F-4D97-AF65-F5344CB8AC3E}">
        <p14:creationId xmlns:p14="http://schemas.microsoft.com/office/powerpoint/2010/main" val="3878622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 y="1813560"/>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a:solidFill>
                <a:prstClr val="black"/>
              </a:solidFill>
            </a:endParaRPr>
          </a:p>
        </p:txBody>
      </p:sp>
      <p:sp>
        <p:nvSpPr>
          <p:cNvPr id="3" name="object 3"/>
          <p:cNvSpPr txBox="1">
            <a:spLocks noGrp="1"/>
          </p:cNvSpPr>
          <p:nvPr>
            <p:ph type="title"/>
          </p:nvPr>
        </p:nvSpPr>
        <p:spPr>
          <a:xfrm>
            <a:off x="90322" y="783463"/>
            <a:ext cx="8703945" cy="574040"/>
          </a:xfrm>
          <a:prstGeom prst="rect">
            <a:avLst/>
          </a:prstGeom>
        </p:spPr>
        <p:txBody>
          <a:bodyPr vert="horz" wrap="square" lIns="0" tIns="12700" rIns="0" bIns="0" rtlCol="0">
            <a:spAutoFit/>
          </a:bodyPr>
          <a:lstStyle/>
          <a:p>
            <a:pPr marL="12700">
              <a:lnSpc>
                <a:spcPct val="100000"/>
              </a:lnSpc>
              <a:spcBef>
                <a:spcPts val="100"/>
              </a:spcBef>
            </a:pPr>
            <a:r>
              <a:rPr spc="-5" dirty="0"/>
              <a:t>İşgücüne katılım </a:t>
            </a:r>
            <a:r>
              <a:rPr dirty="0"/>
              <a:t>oranı </a:t>
            </a:r>
            <a:r>
              <a:rPr spc="-5" dirty="0"/>
              <a:t>artmış, </a:t>
            </a:r>
            <a:r>
              <a:rPr dirty="0"/>
              <a:t>işsizlik </a:t>
            </a:r>
            <a:r>
              <a:rPr spc="-5" dirty="0"/>
              <a:t>oranları ise</a:t>
            </a:r>
            <a:r>
              <a:rPr spc="-70" dirty="0"/>
              <a:t> </a:t>
            </a:r>
            <a:r>
              <a:rPr spc="-5" dirty="0"/>
              <a:t>gerilemiştir.</a:t>
            </a:r>
          </a:p>
          <a:p>
            <a:pPr marL="12700">
              <a:lnSpc>
                <a:spcPct val="100000"/>
              </a:lnSpc>
            </a:pPr>
            <a:r>
              <a:rPr b="0" spc="-5" dirty="0">
                <a:latin typeface="Tahoma"/>
                <a:cs typeface="Tahoma"/>
              </a:rPr>
              <a:t>Aralık </a:t>
            </a:r>
            <a:r>
              <a:rPr b="0" dirty="0">
                <a:latin typeface="Tahoma"/>
                <a:cs typeface="Tahoma"/>
              </a:rPr>
              <a:t>ayında işgücüne </a:t>
            </a:r>
            <a:r>
              <a:rPr b="0" spc="-5" dirty="0">
                <a:latin typeface="Tahoma"/>
                <a:cs typeface="Tahoma"/>
              </a:rPr>
              <a:t>katılım oranı </a:t>
            </a:r>
            <a:r>
              <a:rPr b="0" dirty="0">
                <a:latin typeface="Tahoma"/>
                <a:cs typeface="Tahoma"/>
              </a:rPr>
              <a:t>pandemi </a:t>
            </a:r>
            <a:r>
              <a:rPr b="0" spc="-5" dirty="0">
                <a:latin typeface="Tahoma"/>
                <a:cs typeface="Tahoma"/>
              </a:rPr>
              <a:t>öncesine yükselirken, </a:t>
            </a:r>
            <a:r>
              <a:rPr b="0" spc="-10" dirty="0">
                <a:latin typeface="Tahoma"/>
                <a:cs typeface="Tahoma"/>
              </a:rPr>
              <a:t>işsizlik </a:t>
            </a:r>
            <a:r>
              <a:rPr b="0" spc="-5" dirty="0">
                <a:latin typeface="Tahoma"/>
                <a:cs typeface="Tahoma"/>
              </a:rPr>
              <a:t>oranı</a:t>
            </a:r>
            <a:r>
              <a:rPr b="0" spc="155" dirty="0">
                <a:latin typeface="Tahoma"/>
                <a:cs typeface="Tahoma"/>
              </a:rPr>
              <a:t> </a:t>
            </a:r>
            <a:r>
              <a:rPr b="0" spc="-5" dirty="0">
                <a:latin typeface="Tahoma"/>
                <a:cs typeface="Tahoma"/>
              </a:rPr>
              <a:t>11,2’e</a:t>
            </a:r>
          </a:p>
        </p:txBody>
      </p:sp>
      <p:sp>
        <p:nvSpPr>
          <p:cNvPr id="4" name="object 4"/>
          <p:cNvSpPr txBox="1"/>
          <p:nvPr/>
        </p:nvSpPr>
        <p:spPr>
          <a:xfrm>
            <a:off x="90322" y="1331798"/>
            <a:ext cx="8656320" cy="783590"/>
          </a:xfrm>
          <a:prstGeom prst="rect">
            <a:avLst/>
          </a:prstGeom>
        </p:spPr>
        <p:txBody>
          <a:bodyPr vert="horz" wrap="square" lIns="0" tIns="12700" rIns="0" bIns="0" rtlCol="0">
            <a:spAutoFit/>
          </a:bodyPr>
          <a:lstStyle/>
          <a:p>
            <a:pPr marL="12700">
              <a:spcBef>
                <a:spcPts val="100"/>
              </a:spcBef>
            </a:pPr>
            <a:r>
              <a:rPr spc="-5" dirty="0">
                <a:solidFill>
                  <a:srgbClr val="1F308D"/>
                </a:solidFill>
                <a:latin typeface="Tahoma"/>
                <a:cs typeface="Tahoma"/>
              </a:rPr>
              <a:t>gerilemiştir. </a:t>
            </a:r>
            <a:r>
              <a:rPr dirty="0">
                <a:solidFill>
                  <a:srgbClr val="1F308D"/>
                </a:solidFill>
                <a:latin typeface="Tahoma"/>
                <a:cs typeface="Tahoma"/>
              </a:rPr>
              <a:t>Tarım </a:t>
            </a:r>
            <a:r>
              <a:rPr spc="-5" dirty="0">
                <a:solidFill>
                  <a:srgbClr val="1F308D"/>
                </a:solidFill>
                <a:latin typeface="Tahoma"/>
                <a:cs typeface="Tahoma"/>
              </a:rPr>
              <a:t>dışı işsizlik </a:t>
            </a:r>
            <a:r>
              <a:rPr dirty="0">
                <a:solidFill>
                  <a:srgbClr val="1F308D"/>
                </a:solidFill>
                <a:latin typeface="Tahoma"/>
                <a:cs typeface="Tahoma"/>
              </a:rPr>
              <a:t>oranı </a:t>
            </a:r>
            <a:r>
              <a:rPr spc="-5" dirty="0">
                <a:solidFill>
                  <a:srgbClr val="1F308D"/>
                </a:solidFill>
                <a:latin typeface="Tahoma"/>
                <a:cs typeface="Tahoma"/>
              </a:rPr>
              <a:t>1,6 </a:t>
            </a:r>
            <a:r>
              <a:rPr dirty="0">
                <a:solidFill>
                  <a:srgbClr val="1F308D"/>
                </a:solidFill>
                <a:latin typeface="Tahoma"/>
                <a:cs typeface="Tahoma"/>
              </a:rPr>
              <a:t>puan daha</a:t>
            </a:r>
            <a:r>
              <a:rPr spc="55" dirty="0">
                <a:solidFill>
                  <a:srgbClr val="1F308D"/>
                </a:solidFill>
                <a:latin typeface="Tahoma"/>
                <a:cs typeface="Tahoma"/>
              </a:rPr>
              <a:t> </a:t>
            </a:r>
            <a:r>
              <a:rPr spc="-5" dirty="0">
                <a:solidFill>
                  <a:srgbClr val="1F308D"/>
                </a:solidFill>
                <a:latin typeface="Tahoma"/>
                <a:cs typeface="Tahoma"/>
              </a:rPr>
              <a:t>yüksektir.</a:t>
            </a:r>
            <a:endParaRPr>
              <a:solidFill>
                <a:prstClr val="black"/>
              </a:solidFill>
              <a:latin typeface="Tahoma"/>
              <a:cs typeface="Tahoma"/>
            </a:endParaRPr>
          </a:p>
          <a:p>
            <a:pPr marL="325120">
              <a:spcBef>
                <a:spcPts val="1885"/>
              </a:spcBef>
            </a:pPr>
            <a:r>
              <a:rPr sz="1600" spc="-10" dirty="0">
                <a:solidFill>
                  <a:srgbClr val="FFFFFF"/>
                </a:solidFill>
                <a:latin typeface="Tahoma"/>
                <a:cs typeface="Tahoma"/>
              </a:rPr>
              <a:t>İşsizlik </a:t>
            </a:r>
            <a:r>
              <a:rPr sz="1600" spc="-15" dirty="0">
                <a:solidFill>
                  <a:srgbClr val="FFFFFF"/>
                </a:solidFill>
                <a:latin typeface="Tahoma"/>
                <a:cs typeface="Tahoma"/>
              </a:rPr>
              <a:t>ve </a:t>
            </a:r>
            <a:r>
              <a:rPr sz="1600" spc="-5" dirty="0">
                <a:solidFill>
                  <a:srgbClr val="FFFFFF"/>
                </a:solidFill>
                <a:latin typeface="Tahoma"/>
                <a:cs typeface="Tahoma"/>
              </a:rPr>
              <a:t>işgücüne </a:t>
            </a:r>
            <a:r>
              <a:rPr sz="1600" spc="-10" dirty="0">
                <a:solidFill>
                  <a:srgbClr val="FFFFFF"/>
                </a:solidFill>
                <a:latin typeface="Tahoma"/>
                <a:cs typeface="Tahoma"/>
              </a:rPr>
              <a:t>katılım oranı (mevsim etkisinden </a:t>
            </a:r>
            <a:r>
              <a:rPr sz="1600" spc="-5" dirty="0">
                <a:solidFill>
                  <a:srgbClr val="FFFFFF"/>
                </a:solidFill>
                <a:latin typeface="Tahoma"/>
                <a:cs typeface="Tahoma"/>
              </a:rPr>
              <a:t>arındırılmış, %) Ocak </a:t>
            </a:r>
            <a:r>
              <a:rPr sz="1600" dirty="0">
                <a:solidFill>
                  <a:srgbClr val="FFFFFF"/>
                </a:solidFill>
                <a:latin typeface="Tahoma"/>
                <a:cs typeface="Tahoma"/>
              </a:rPr>
              <a:t>2019 - </a:t>
            </a:r>
            <a:r>
              <a:rPr sz="1600" spc="-10" dirty="0">
                <a:solidFill>
                  <a:srgbClr val="FFFFFF"/>
                </a:solidFill>
                <a:latin typeface="Tahoma"/>
                <a:cs typeface="Tahoma"/>
              </a:rPr>
              <a:t>Aralık</a:t>
            </a:r>
            <a:r>
              <a:rPr sz="1600" spc="310" dirty="0">
                <a:solidFill>
                  <a:srgbClr val="FFFFFF"/>
                </a:solidFill>
                <a:latin typeface="Tahoma"/>
                <a:cs typeface="Tahoma"/>
              </a:rPr>
              <a:t> </a:t>
            </a:r>
            <a:r>
              <a:rPr sz="1600" spc="-5" dirty="0">
                <a:solidFill>
                  <a:srgbClr val="FFFFFF"/>
                </a:solidFill>
                <a:latin typeface="Tahoma"/>
                <a:cs typeface="Tahoma"/>
              </a:rPr>
              <a:t>2021</a:t>
            </a:r>
            <a:endParaRPr sz="1600">
              <a:solidFill>
                <a:prstClr val="black"/>
              </a:solidFill>
              <a:latin typeface="Tahoma"/>
              <a:cs typeface="Tahoma"/>
            </a:endParaRPr>
          </a:p>
        </p:txBody>
      </p:sp>
      <p:grpSp>
        <p:nvGrpSpPr>
          <p:cNvPr id="5" name="object 5"/>
          <p:cNvGrpSpPr/>
          <p:nvPr/>
        </p:nvGrpSpPr>
        <p:grpSpPr>
          <a:xfrm>
            <a:off x="487489" y="2471737"/>
            <a:ext cx="8294370" cy="3209925"/>
            <a:chOff x="487489" y="2471737"/>
            <a:chExt cx="8294370" cy="3209925"/>
          </a:xfrm>
        </p:grpSpPr>
        <p:sp>
          <p:nvSpPr>
            <p:cNvPr id="6" name="object 6"/>
            <p:cNvSpPr/>
            <p:nvPr/>
          </p:nvSpPr>
          <p:spPr>
            <a:xfrm>
              <a:off x="601980" y="3090671"/>
              <a:ext cx="8074659" cy="2586355"/>
            </a:xfrm>
            <a:custGeom>
              <a:avLst/>
              <a:gdLst/>
              <a:ahLst/>
              <a:cxnLst/>
              <a:rect l="l" t="t" r="r" b="b"/>
              <a:pathLst>
                <a:path w="8074659" h="2586354">
                  <a:moveTo>
                    <a:pt x="124968" y="320040"/>
                  </a:moveTo>
                  <a:lnTo>
                    <a:pt x="0" y="320040"/>
                  </a:lnTo>
                  <a:lnTo>
                    <a:pt x="0" y="2586228"/>
                  </a:lnTo>
                  <a:lnTo>
                    <a:pt x="124968" y="2586228"/>
                  </a:lnTo>
                  <a:lnTo>
                    <a:pt x="124968" y="320040"/>
                  </a:lnTo>
                  <a:close/>
                </a:path>
                <a:path w="8074659" h="2586354">
                  <a:moveTo>
                    <a:pt x="352044" y="160020"/>
                  </a:moveTo>
                  <a:lnTo>
                    <a:pt x="227076" y="160020"/>
                  </a:lnTo>
                  <a:lnTo>
                    <a:pt x="227076" y="2586228"/>
                  </a:lnTo>
                  <a:lnTo>
                    <a:pt x="352044" y="2586228"/>
                  </a:lnTo>
                  <a:lnTo>
                    <a:pt x="352044" y="160020"/>
                  </a:lnTo>
                  <a:close/>
                </a:path>
                <a:path w="8074659" h="2586354">
                  <a:moveTo>
                    <a:pt x="579120" y="0"/>
                  </a:moveTo>
                  <a:lnTo>
                    <a:pt x="454152" y="0"/>
                  </a:lnTo>
                  <a:lnTo>
                    <a:pt x="454152" y="2586228"/>
                  </a:lnTo>
                  <a:lnTo>
                    <a:pt x="579120" y="2586228"/>
                  </a:lnTo>
                  <a:lnTo>
                    <a:pt x="579120" y="0"/>
                  </a:lnTo>
                  <a:close/>
                </a:path>
                <a:path w="8074659" h="2586354">
                  <a:moveTo>
                    <a:pt x="806196" y="239268"/>
                  </a:moveTo>
                  <a:lnTo>
                    <a:pt x="681228" y="239268"/>
                  </a:lnTo>
                  <a:lnTo>
                    <a:pt x="681228" y="2586228"/>
                  </a:lnTo>
                  <a:lnTo>
                    <a:pt x="806196" y="2586228"/>
                  </a:lnTo>
                  <a:lnTo>
                    <a:pt x="806196" y="239268"/>
                  </a:lnTo>
                  <a:close/>
                </a:path>
                <a:path w="8074659" h="2586354">
                  <a:moveTo>
                    <a:pt x="1033259" y="132588"/>
                  </a:moveTo>
                  <a:lnTo>
                    <a:pt x="908304" y="132588"/>
                  </a:lnTo>
                  <a:lnTo>
                    <a:pt x="908304" y="2586228"/>
                  </a:lnTo>
                  <a:lnTo>
                    <a:pt x="1033259" y="2586228"/>
                  </a:lnTo>
                  <a:lnTo>
                    <a:pt x="1033259" y="132588"/>
                  </a:lnTo>
                  <a:close/>
                </a:path>
                <a:path w="8074659" h="2586354">
                  <a:moveTo>
                    <a:pt x="1260348" y="185928"/>
                  </a:moveTo>
                  <a:lnTo>
                    <a:pt x="1135380" y="185928"/>
                  </a:lnTo>
                  <a:lnTo>
                    <a:pt x="1135380" y="2586228"/>
                  </a:lnTo>
                  <a:lnTo>
                    <a:pt x="1260348" y="2586228"/>
                  </a:lnTo>
                  <a:lnTo>
                    <a:pt x="1260348" y="185928"/>
                  </a:lnTo>
                  <a:close/>
                </a:path>
                <a:path w="8074659" h="2586354">
                  <a:moveTo>
                    <a:pt x="1487424" y="185928"/>
                  </a:moveTo>
                  <a:lnTo>
                    <a:pt x="1362456" y="185928"/>
                  </a:lnTo>
                  <a:lnTo>
                    <a:pt x="1362456" y="2586228"/>
                  </a:lnTo>
                  <a:lnTo>
                    <a:pt x="1487424" y="2586228"/>
                  </a:lnTo>
                  <a:lnTo>
                    <a:pt x="1487424" y="185928"/>
                  </a:lnTo>
                  <a:close/>
                </a:path>
                <a:path w="8074659" h="2586354">
                  <a:moveTo>
                    <a:pt x="1714500" y="266700"/>
                  </a:moveTo>
                  <a:lnTo>
                    <a:pt x="1589532" y="266700"/>
                  </a:lnTo>
                  <a:lnTo>
                    <a:pt x="1589532" y="2586228"/>
                  </a:lnTo>
                  <a:lnTo>
                    <a:pt x="1714500" y="2586228"/>
                  </a:lnTo>
                  <a:lnTo>
                    <a:pt x="1714500" y="266700"/>
                  </a:lnTo>
                  <a:close/>
                </a:path>
                <a:path w="8074659" h="2586354">
                  <a:moveTo>
                    <a:pt x="1941576" y="266700"/>
                  </a:moveTo>
                  <a:lnTo>
                    <a:pt x="1816608" y="266700"/>
                  </a:lnTo>
                  <a:lnTo>
                    <a:pt x="1816608" y="2586228"/>
                  </a:lnTo>
                  <a:lnTo>
                    <a:pt x="1941576" y="2586228"/>
                  </a:lnTo>
                  <a:lnTo>
                    <a:pt x="1941576" y="266700"/>
                  </a:lnTo>
                  <a:close/>
                </a:path>
                <a:path w="8074659" h="2586354">
                  <a:moveTo>
                    <a:pt x="2170176" y="320040"/>
                  </a:moveTo>
                  <a:lnTo>
                    <a:pt x="2043684" y="320040"/>
                  </a:lnTo>
                  <a:lnTo>
                    <a:pt x="2043684" y="2586228"/>
                  </a:lnTo>
                  <a:lnTo>
                    <a:pt x="2170176" y="2586228"/>
                  </a:lnTo>
                  <a:lnTo>
                    <a:pt x="2170176" y="320040"/>
                  </a:lnTo>
                  <a:close/>
                </a:path>
                <a:path w="8074659" h="2586354">
                  <a:moveTo>
                    <a:pt x="2397252" y="266700"/>
                  </a:moveTo>
                  <a:lnTo>
                    <a:pt x="2270760" y="266700"/>
                  </a:lnTo>
                  <a:lnTo>
                    <a:pt x="2270760" y="2586228"/>
                  </a:lnTo>
                  <a:lnTo>
                    <a:pt x="2397252" y="2586228"/>
                  </a:lnTo>
                  <a:lnTo>
                    <a:pt x="2397252" y="266700"/>
                  </a:lnTo>
                  <a:close/>
                </a:path>
                <a:path w="8074659" h="2586354">
                  <a:moveTo>
                    <a:pt x="2624328" y="292608"/>
                  </a:moveTo>
                  <a:lnTo>
                    <a:pt x="2497836" y="292608"/>
                  </a:lnTo>
                  <a:lnTo>
                    <a:pt x="2497836" y="2586228"/>
                  </a:lnTo>
                  <a:lnTo>
                    <a:pt x="2624328" y="2586228"/>
                  </a:lnTo>
                  <a:lnTo>
                    <a:pt x="2624328" y="292608"/>
                  </a:lnTo>
                  <a:close/>
                </a:path>
                <a:path w="8074659" h="2586354">
                  <a:moveTo>
                    <a:pt x="2851404" y="612648"/>
                  </a:moveTo>
                  <a:lnTo>
                    <a:pt x="2724899" y="612648"/>
                  </a:lnTo>
                  <a:lnTo>
                    <a:pt x="2724899" y="2586228"/>
                  </a:lnTo>
                  <a:lnTo>
                    <a:pt x="2851404" y="2586228"/>
                  </a:lnTo>
                  <a:lnTo>
                    <a:pt x="2851404" y="612648"/>
                  </a:lnTo>
                  <a:close/>
                </a:path>
                <a:path w="8074659" h="2586354">
                  <a:moveTo>
                    <a:pt x="3078480" y="746760"/>
                  </a:moveTo>
                  <a:lnTo>
                    <a:pt x="2951988" y="746760"/>
                  </a:lnTo>
                  <a:lnTo>
                    <a:pt x="2951988" y="2586228"/>
                  </a:lnTo>
                  <a:lnTo>
                    <a:pt x="3078480" y="2586228"/>
                  </a:lnTo>
                  <a:lnTo>
                    <a:pt x="3078480" y="746760"/>
                  </a:lnTo>
                  <a:close/>
                </a:path>
                <a:path w="8074659" h="2586354">
                  <a:moveTo>
                    <a:pt x="3305556" y="1306068"/>
                  </a:moveTo>
                  <a:lnTo>
                    <a:pt x="3179064" y="1306068"/>
                  </a:lnTo>
                  <a:lnTo>
                    <a:pt x="3179064" y="2586228"/>
                  </a:lnTo>
                  <a:lnTo>
                    <a:pt x="3305556" y="2586228"/>
                  </a:lnTo>
                  <a:lnTo>
                    <a:pt x="3305556" y="1306068"/>
                  </a:lnTo>
                  <a:close/>
                </a:path>
                <a:path w="8074659" h="2586354">
                  <a:moveTo>
                    <a:pt x="3532632" y="1866900"/>
                  </a:moveTo>
                  <a:lnTo>
                    <a:pt x="3406140" y="1866900"/>
                  </a:lnTo>
                  <a:lnTo>
                    <a:pt x="3406140" y="2586228"/>
                  </a:lnTo>
                  <a:lnTo>
                    <a:pt x="3532632" y="2586228"/>
                  </a:lnTo>
                  <a:lnTo>
                    <a:pt x="3532632" y="1866900"/>
                  </a:lnTo>
                  <a:close/>
                </a:path>
                <a:path w="8074659" h="2586354">
                  <a:moveTo>
                    <a:pt x="3759708" y="1653540"/>
                  </a:moveTo>
                  <a:lnTo>
                    <a:pt x="3633216" y="1653540"/>
                  </a:lnTo>
                  <a:lnTo>
                    <a:pt x="3633216" y="2586228"/>
                  </a:lnTo>
                  <a:lnTo>
                    <a:pt x="3759708" y="2586228"/>
                  </a:lnTo>
                  <a:lnTo>
                    <a:pt x="3759708" y="1653540"/>
                  </a:lnTo>
                  <a:close/>
                </a:path>
                <a:path w="8074659" h="2586354">
                  <a:moveTo>
                    <a:pt x="3986784" y="1280160"/>
                  </a:moveTo>
                  <a:lnTo>
                    <a:pt x="3860292" y="1280160"/>
                  </a:lnTo>
                  <a:lnTo>
                    <a:pt x="3860292" y="2586228"/>
                  </a:lnTo>
                  <a:lnTo>
                    <a:pt x="3986784" y="2586228"/>
                  </a:lnTo>
                  <a:lnTo>
                    <a:pt x="3986784" y="1280160"/>
                  </a:lnTo>
                  <a:close/>
                </a:path>
                <a:path w="8074659" h="2586354">
                  <a:moveTo>
                    <a:pt x="4213860" y="1199388"/>
                  </a:moveTo>
                  <a:lnTo>
                    <a:pt x="4087368" y="1199388"/>
                  </a:lnTo>
                  <a:lnTo>
                    <a:pt x="4087368" y="2586228"/>
                  </a:lnTo>
                  <a:lnTo>
                    <a:pt x="4213860" y="2586228"/>
                  </a:lnTo>
                  <a:lnTo>
                    <a:pt x="4213860" y="1199388"/>
                  </a:lnTo>
                  <a:close/>
                </a:path>
                <a:path w="8074659" h="2586354">
                  <a:moveTo>
                    <a:pt x="4440936" y="1199388"/>
                  </a:moveTo>
                  <a:lnTo>
                    <a:pt x="4314444" y="1199388"/>
                  </a:lnTo>
                  <a:lnTo>
                    <a:pt x="4314444" y="2586228"/>
                  </a:lnTo>
                  <a:lnTo>
                    <a:pt x="4440936" y="2586228"/>
                  </a:lnTo>
                  <a:lnTo>
                    <a:pt x="4440936" y="1199388"/>
                  </a:lnTo>
                  <a:close/>
                </a:path>
                <a:path w="8074659" h="2586354">
                  <a:moveTo>
                    <a:pt x="4668012" y="1173480"/>
                  </a:moveTo>
                  <a:lnTo>
                    <a:pt x="4541520" y="1173480"/>
                  </a:lnTo>
                  <a:lnTo>
                    <a:pt x="4541520" y="2586228"/>
                  </a:lnTo>
                  <a:lnTo>
                    <a:pt x="4668012" y="2586228"/>
                  </a:lnTo>
                  <a:lnTo>
                    <a:pt x="4668012" y="1173480"/>
                  </a:lnTo>
                  <a:close/>
                </a:path>
                <a:path w="8074659" h="2586354">
                  <a:moveTo>
                    <a:pt x="4895088" y="1146048"/>
                  </a:moveTo>
                  <a:lnTo>
                    <a:pt x="4768596" y="1146048"/>
                  </a:lnTo>
                  <a:lnTo>
                    <a:pt x="4768596" y="2586228"/>
                  </a:lnTo>
                  <a:lnTo>
                    <a:pt x="4895088" y="2586228"/>
                  </a:lnTo>
                  <a:lnTo>
                    <a:pt x="4895088" y="1146048"/>
                  </a:lnTo>
                  <a:close/>
                </a:path>
                <a:path w="8074659" h="2586354">
                  <a:moveTo>
                    <a:pt x="5122164" y="1120140"/>
                  </a:moveTo>
                  <a:lnTo>
                    <a:pt x="4995672" y="1120140"/>
                  </a:lnTo>
                  <a:lnTo>
                    <a:pt x="4995672" y="2586228"/>
                  </a:lnTo>
                  <a:lnTo>
                    <a:pt x="5122164" y="2586228"/>
                  </a:lnTo>
                  <a:lnTo>
                    <a:pt x="5122164" y="1120140"/>
                  </a:lnTo>
                  <a:close/>
                </a:path>
                <a:path w="8074659" h="2586354">
                  <a:moveTo>
                    <a:pt x="5349240" y="1226820"/>
                  </a:moveTo>
                  <a:lnTo>
                    <a:pt x="5222748" y="1226820"/>
                  </a:lnTo>
                  <a:lnTo>
                    <a:pt x="5222748" y="2586228"/>
                  </a:lnTo>
                  <a:lnTo>
                    <a:pt x="5349240" y="2586228"/>
                  </a:lnTo>
                  <a:lnTo>
                    <a:pt x="5349240" y="1226820"/>
                  </a:lnTo>
                  <a:close/>
                </a:path>
                <a:path w="8074659" h="2586354">
                  <a:moveTo>
                    <a:pt x="5576316" y="986028"/>
                  </a:moveTo>
                  <a:lnTo>
                    <a:pt x="5449824" y="986028"/>
                  </a:lnTo>
                  <a:lnTo>
                    <a:pt x="5449824" y="2586228"/>
                  </a:lnTo>
                  <a:lnTo>
                    <a:pt x="5576316" y="2586228"/>
                  </a:lnTo>
                  <a:lnTo>
                    <a:pt x="5576316" y="986028"/>
                  </a:lnTo>
                  <a:close/>
                </a:path>
                <a:path w="8074659" h="2586354">
                  <a:moveTo>
                    <a:pt x="5803392" y="906780"/>
                  </a:moveTo>
                  <a:lnTo>
                    <a:pt x="5676900" y="906780"/>
                  </a:lnTo>
                  <a:lnTo>
                    <a:pt x="5676900" y="2586228"/>
                  </a:lnTo>
                  <a:lnTo>
                    <a:pt x="5803392" y="2586228"/>
                  </a:lnTo>
                  <a:lnTo>
                    <a:pt x="5803392" y="906780"/>
                  </a:lnTo>
                  <a:close/>
                </a:path>
                <a:path w="8074659" h="2586354">
                  <a:moveTo>
                    <a:pt x="6030468" y="665988"/>
                  </a:moveTo>
                  <a:lnTo>
                    <a:pt x="5903976" y="665988"/>
                  </a:lnTo>
                  <a:lnTo>
                    <a:pt x="5903976" y="2586228"/>
                  </a:lnTo>
                  <a:lnTo>
                    <a:pt x="6030468" y="2586228"/>
                  </a:lnTo>
                  <a:lnTo>
                    <a:pt x="6030468" y="665988"/>
                  </a:lnTo>
                  <a:close/>
                </a:path>
                <a:path w="8074659" h="2586354">
                  <a:moveTo>
                    <a:pt x="6257544" y="665988"/>
                  </a:moveTo>
                  <a:lnTo>
                    <a:pt x="6131052" y="665988"/>
                  </a:lnTo>
                  <a:lnTo>
                    <a:pt x="6131052" y="2586228"/>
                  </a:lnTo>
                  <a:lnTo>
                    <a:pt x="6257544" y="2586228"/>
                  </a:lnTo>
                  <a:lnTo>
                    <a:pt x="6257544" y="665988"/>
                  </a:lnTo>
                  <a:close/>
                </a:path>
                <a:path w="8074659" h="2586354">
                  <a:moveTo>
                    <a:pt x="6484620" y="826008"/>
                  </a:moveTo>
                  <a:lnTo>
                    <a:pt x="6358128" y="826008"/>
                  </a:lnTo>
                  <a:lnTo>
                    <a:pt x="6358128" y="2586228"/>
                  </a:lnTo>
                  <a:lnTo>
                    <a:pt x="6484620" y="2586228"/>
                  </a:lnTo>
                  <a:lnTo>
                    <a:pt x="6484620" y="826008"/>
                  </a:lnTo>
                  <a:close/>
                </a:path>
                <a:path w="8074659" h="2586354">
                  <a:moveTo>
                    <a:pt x="6711696" y="826008"/>
                  </a:moveTo>
                  <a:lnTo>
                    <a:pt x="6585204" y="826008"/>
                  </a:lnTo>
                  <a:lnTo>
                    <a:pt x="6585204" y="2586228"/>
                  </a:lnTo>
                  <a:lnTo>
                    <a:pt x="6711696" y="2586228"/>
                  </a:lnTo>
                  <a:lnTo>
                    <a:pt x="6711696" y="826008"/>
                  </a:lnTo>
                  <a:close/>
                </a:path>
                <a:path w="8074659" h="2586354">
                  <a:moveTo>
                    <a:pt x="6938772" y="559308"/>
                  </a:moveTo>
                  <a:lnTo>
                    <a:pt x="6812280" y="559308"/>
                  </a:lnTo>
                  <a:lnTo>
                    <a:pt x="6812280" y="2586228"/>
                  </a:lnTo>
                  <a:lnTo>
                    <a:pt x="6938772" y="2586228"/>
                  </a:lnTo>
                  <a:lnTo>
                    <a:pt x="6938772" y="559308"/>
                  </a:lnTo>
                  <a:close/>
                </a:path>
                <a:path w="8074659" h="2586354">
                  <a:moveTo>
                    <a:pt x="7165848" y="586740"/>
                  </a:moveTo>
                  <a:lnTo>
                    <a:pt x="7039356" y="586740"/>
                  </a:lnTo>
                  <a:lnTo>
                    <a:pt x="7039356" y="2586228"/>
                  </a:lnTo>
                  <a:lnTo>
                    <a:pt x="7165848" y="2586228"/>
                  </a:lnTo>
                  <a:lnTo>
                    <a:pt x="7165848" y="586740"/>
                  </a:lnTo>
                  <a:close/>
                </a:path>
                <a:path w="8074659" h="2586354">
                  <a:moveTo>
                    <a:pt x="7392924" y="426720"/>
                  </a:moveTo>
                  <a:lnTo>
                    <a:pt x="7266432" y="426720"/>
                  </a:lnTo>
                  <a:lnTo>
                    <a:pt x="7266432" y="2586228"/>
                  </a:lnTo>
                  <a:lnTo>
                    <a:pt x="7392924" y="2586228"/>
                  </a:lnTo>
                  <a:lnTo>
                    <a:pt x="7392924" y="426720"/>
                  </a:lnTo>
                  <a:close/>
                </a:path>
                <a:path w="8074659" h="2586354">
                  <a:moveTo>
                    <a:pt x="7620000" y="399288"/>
                  </a:moveTo>
                  <a:lnTo>
                    <a:pt x="7493508" y="399288"/>
                  </a:lnTo>
                  <a:lnTo>
                    <a:pt x="7493508" y="2586228"/>
                  </a:lnTo>
                  <a:lnTo>
                    <a:pt x="7620000" y="2586228"/>
                  </a:lnTo>
                  <a:lnTo>
                    <a:pt x="7620000" y="399288"/>
                  </a:lnTo>
                  <a:close/>
                </a:path>
                <a:path w="8074659" h="2586354">
                  <a:moveTo>
                    <a:pt x="7847076" y="1673352"/>
                  </a:moveTo>
                  <a:lnTo>
                    <a:pt x="7720584" y="1673352"/>
                  </a:lnTo>
                  <a:lnTo>
                    <a:pt x="7720584" y="2586228"/>
                  </a:lnTo>
                  <a:lnTo>
                    <a:pt x="7847076" y="2586228"/>
                  </a:lnTo>
                  <a:lnTo>
                    <a:pt x="7847076" y="1673352"/>
                  </a:lnTo>
                  <a:close/>
                </a:path>
                <a:path w="8074659" h="2586354">
                  <a:moveTo>
                    <a:pt x="8074152" y="1673352"/>
                  </a:moveTo>
                  <a:lnTo>
                    <a:pt x="7947660" y="1673352"/>
                  </a:lnTo>
                  <a:lnTo>
                    <a:pt x="7947660" y="2586228"/>
                  </a:lnTo>
                  <a:lnTo>
                    <a:pt x="8074152" y="2586228"/>
                  </a:lnTo>
                  <a:lnTo>
                    <a:pt x="8074152" y="1673352"/>
                  </a:lnTo>
                  <a:close/>
                </a:path>
              </a:pathLst>
            </a:custGeom>
            <a:solidFill>
              <a:srgbClr val="001F5F"/>
            </a:solidFill>
          </p:spPr>
          <p:txBody>
            <a:bodyPr wrap="square" lIns="0" tIns="0" rIns="0" bIns="0" rtlCol="0"/>
            <a:lstStyle/>
            <a:p>
              <a:endParaRPr>
                <a:solidFill>
                  <a:prstClr val="black"/>
                </a:solidFill>
              </a:endParaRPr>
            </a:p>
          </p:txBody>
        </p:sp>
        <p:sp>
          <p:nvSpPr>
            <p:cNvPr id="7" name="object 7"/>
            <p:cNvSpPr/>
            <p:nvPr/>
          </p:nvSpPr>
          <p:spPr>
            <a:xfrm>
              <a:off x="492251" y="2476500"/>
              <a:ext cx="8284845" cy="3200400"/>
            </a:xfrm>
            <a:custGeom>
              <a:avLst/>
              <a:gdLst/>
              <a:ahLst/>
              <a:cxnLst/>
              <a:rect l="l" t="t" r="r" b="b"/>
              <a:pathLst>
                <a:path w="8284845" h="3200400">
                  <a:moveTo>
                    <a:pt x="8234172" y="3200400"/>
                  </a:moveTo>
                  <a:lnTo>
                    <a:pt x="8234172" y="0"/>
                  </a:lnTo>
                </a:path>
                <a:path w="8284845" h="3200400">
                  <a:moveTo>
                    <a:pt x="8234172" y="3200400"/>
                  </a:moveTo>
                  <a:lnTo>
                    <a:pt x="8284464" y="3200400"/>
                  </a:lnTo>
                </a:path>
                <a:path w="8284845" h="3200400">
                  <a:moveTo>
                    <a:pt x="8234172" y="2133600"/>
                  </a:moveTo>
                  <a:lnTo>
                    <a:pt x="8284464" y="2133600"/>
                  </a:lnTo>
                </a:path>
                <a:path w="8284845" h="3200400">
                  <a:moveTo>
                    <a:pt x="8234172" y="1066800"/>
                  </a:moveTo>
                  <a:lnTo>
                    <a:pt x="8284464" y="1066800"/>
                  </a:lnTo>
                </a:path>
                <a:path w="8284845" h="3200400">
                  <a:moveTo>
                    <a:pt x="8234172" y="0"/>
                  </a:moveTo>
                  <a:lnTo>
                    <a:pt x="8284464" y="0"/>
                  </a:lnTo>
                </a:path>
                <a:path w="8284845" h="3200400">
                  <a:moveTo>
                    <a:pt x="57912" y="3200400"/>
                  </a:moveTo>
                  <a:lnTo>
                    <a:pt x="57912" y="0"/>
                  </a:lnTo>
                </a:path>
                <a:path w="8284845" h="3200400">
                  <a:moveTo>
                    <a:pt x="0" y="3200400"/>
                  </a:moveTo>
                  <a:lnTo>
                    <a:pt x="57912" y="3200400"/>
                  </a:lnTo>
                </a:path>
                <a:path w="8284845" h="3200400">
                  <a:moveTo>
                    <a:pt x="0" y="2133600"/>
                  </a:moveTo>
                  <a:lnTo>
                    <a:pt x="57912" y="2133600"/>
                  </a:lnTo>
                </a:path>
                <a:path w="8284845" h="3200400">
                  <a:moveTo>
                    <a:pt x="0" y="1066800"/>
                  </a:moveTo>
                  <a:lnTo>
                    <a:pt x="57912" y="1066800"/>
                  </a:lnTo>
                </a:path>
                <a:path w="8284845" h="3200400">
                  <a:moveTo>
                    <a:pt x="0" y="0"/>
                  </a:moveTo>
                  <a:lnTo>
                    <a:pt x="57912" y="0"/>
                  </a:lnTo>
                </a:path>
                <a:path w="8284845" h="3200400">
                  <a:moveTo>
                    <a:pt x="57912" y="3200400"/>
                  </a:moveTo>
                  <a:lnTo>
                    <a:pt x="8234172" y="3200400"/>
                  </a:lnTo>
                </a:path>
              </a:pathLst>
            </a:custGeom>
            <a:ln w="9144">
              <a:solidFill>
                <a:srgbClr val="000000"/>
              </a:solidFill>
            </a:ln>
          </p:spPr>
          <p:txBody>
            <a:bodyPr wrap="square" lIns="0" tIns="0" rIns="0" bIns="0" rtlCol="0"/>
            <a:lstStyle/>
            <a:p>
              <a:endParaRPr>
                <a:solidFill>
                  <a:prstClr val="black"/>
                </a:solidFill>
              </a:endParaRPr>
            </a:p>
          </p:txBody>
        </p:sp>
        <p:sp>
          <p:nvSpPr>
            <p:cNvPr id="8" name="object 8"/>
            <p:cNvSpPr/>
            <p:nvPr/>
          </p:nvSpPr>
          <p:spPr>
            <a:xfrm>
              <a:off x="8322564" y="3304031"/>
              <a:ext cx="353695" cy="1247140"/>
            </a:xfrm>
            <a:custGeom>
              <a:avLst/>
              <a:gdLst/>
              <a:ahLst/>
              <a:cxnLst/>
              <a:rect l="l" t="t" r="r" b="b"/>
              <a:pathLst>
                <a:path w="353695" h="1247139">
                  <a:moveTo>
                    <a:pt x="126492" y="1034796"/>
                  </a:moveTo>
                  <a:lnTo>
                    <a:pt x="0" y="1034796"/>
                  </a:lnTo>
                  <a:lnTo>
                    <a:pt x="0" y="1246632"/>
                  </a:lnTo>
                  <a:lnTo>
                    <a:pt x="126492" y="1246632"/>
                  </a:lnTo>
                  <a:lnTo>
                    <a:pt x="126492" y="1034796"/>
                  </a:lnTo>
                  <a:close/>
                </a:path>
                <a:path w="353695" h="1247139">
                  <a:moveTo>
                    <a:pt x="126492" y="79248"/>
                  </a:moveTo>
                  <a:lnTo>
                    <a:pt x="0" y="79248"/>
                  </a:lnTo>
                  <a:lnTo>
                    <a:pt x="0" y="821436"/>
                  </a:lnTo>
                  <a:lnTo>
                    <a:pt x="126492" y="821436"/>
                  </a:lnTo>
                  <a:lnTo>
                    <a:pt x="126492" y="79248"/>
                  </a:lnTo>
                  <a:close/>
                </a:path>
                <a:path w="353695" h="1247139">
                  <a:moveTo>
                    <a:pt x="353568" y="1034796"/>
                  </a:moveTo>
                  <a:lnTo>
                    <a:pt x="227076" y="1034796"/>
                  </a:lnTo>
                  <a:lnTo>
                    <a:pt x="227076" y="1246632"/>
                  </a:lnTo>
                  <a:lnTo>
                    <a:pt x="353568" y="1246632"/>
                  </a:lnTo>
                  <a:lnTo>
                    <a:pt x="353568" y="1034796"/>
                  </a:lnTo>
                  <a:close/>
                </a:path>
                <a:path w="353695" h="1247139">
                  <a:moveTo>
                    <a:pt x="353568" y="0"/>
                  </a:moveTo>
                  <a:lnTo>
                    <a:pt x="227076" y="0"/>
                  </a:lnTo>
                  <a:lnTo>
                    <a:pt x="227076" y="821436"/>
                  </a:lnTo>
                  <a:lnTo>
                    <a:pt x="353568" y="821436"/>
                  </a:lnTo>
                  <a:lnTo>
                    <a:pt x="353568" y="0"/>
                  </a:lnTo>
                  <a:close/>
                </a:path>
              </a:pathLst>
            </a:custGeom>
            <a:solidFill>
              <a:srgbClr val="001F5F"/>
            </a:solidFill>
          </p:spPr>
          <p:txBody>
            <a:bodyPr wrap="square" lIns="0" tIns="0" rIns="0" bIns="0" rtlCol="0"/>
            <a:lstStyle/>
            <a:p>
              <a:endParaRPr>
                <a:solidFill>
                  <a:prstClr val="black"/>
                </a:solidFill>
              </a:endParaRPr>
            </a:p>
          </p:txBody>
        </p:sp>
        <p:sp>
          <p:nvSpPr>
            <p:cNvPr id="9" name="object 9"/>
            <p:cNvSpPr/>
            <p:nvPr/>
          </p:nvSpPr>
          <p:spPr>
            <a:xfrm>
              <a:off x="663701" y="3970782"/>
              <a:ext cx="7949565" cy="1013460"/>
            </a:xfrm>
            <a:custGeom>
              <a:avLst/>
              <a:gdLst/>
              <a:ahLst/>
              <a:cxnLst/>
              <a:rect l="l" t="t" r="r" b="b"/>
              <a:pathLst>
                <a:path w="7949565" h="1013460">
                  <a:moveTo>
                    <a:pt x="0" y="239268"/>
                  </a:moveTo>
                  <a:lnTo>
                    <a:pt x="227076" y="132588"/>
                  </a:lnTo>
                  <a:lnTo>
                    <a:pt x="454152" y="132588"/>
                  </a:lnTo>
                  <a:lnTo>
                    <a:pt x="682752" y="185928"/>
                  </a:lnTo>
                  <a:lnTo>
                    <a:pt x="909828" y="185928"/>
                  </a:lnTo>
                  <a:lnTo>
                    <a:pt x="1136904" y="185928"/>
                  </a:lnTo>
                  <a:lnTo>
                    <a:pt x="1363980" y="132588"/>
                  </a:lnTo>
                  <a:lnTo>
                    <a:pt x="1591056" y="106680"/>
                  </a:lnTo>
                  <a:lnTo>
                    <a:pt x="1818132" y="79248"/>
                  </a:lnTo>
                  <a:lnTo>
                    <a:pt x="2045208" y="239268"/>
                  </a:lnTo>
                  <a:lnTo>
                    <a:pt x="2272284" y="292608"/>
                  </a:lnTo>
                  <a:lnTo>
                    <a:pt x="2499360" y="266700"/>
                  </a:lnTo>
                  <a:lnTo>
                    <a:pt x="2726436" y="345948"/>
                  </a:lnTo>
                  <a:lnTo>
                    <a:pt x="2953512" y="426720"/>
                  </a:lnTo>
                  <a:lnTo>
                    <a:pt x="3180588" y="345948"/>
                  </a:lnTo>
                  <a:lnTo>
                    <a:pt x="3407664" y="266700"/>
                  </a:lnTo>
                  <a:lnTo>
                    <a:pt x="3634740" y="320040"/>
                  </a:lnTo>
                  <a:lnTo>
                    <a:pt x="3861816" y="292608"/>
                  </a:lnTo>
                  <a:lnTo>
                    <a:pt x="4088892" y="0"/>
                  </a:lnTo>
                  <a:lnTo>
                    <a:pt x="4315968" y="399288"/>
                  </a:lnTo>
                  <a:lnTo>
                    <a:pt x="4543044" y="426720"/>
                  </a:lnTo>
                  <a:lnTo>
                    <a:pt x="4770120" y="345948"/>
                  </a:lnTo>
                  <a:lnTo>
                    <a:pt x="4997196" y="373380"/>
                  </a:lnTo>
                  <a:lnTo>
                    <a:pt x="5224272" y="452628"/>
                  </a:lnTo>
                  <a:lnTo>
                    <a:pt x="5451348" y="452628"/>
                  </a:lnTo>
                  <a:lnTo>
                    <a:pt x="5678424" y="345948"/>
                  </a:lnTo>
                  <a:lnTo>
                    <a:pt x="5905500" y="373380"/>
                  </a:lnTo>
                  <a:lnTo>
                    <a:pt x="6132576" y="266700"/>
                  </a:lnTo>
                  <a:lnTo>
                    <a:pt x="6359652" y="480060"/>
                  </a:lnTo>
                  <a:lnTo>
                    <a:pt x="6586728" y="1013460"/>
                  </a:lnTo>
                  <a:lnTo>
                    <a:pt x="6813804" y="693420"/>
                  </a:lnTo>
                  <a:lnTo>
                    <a:pt x="7040880" y="693420"/>
                  </a:lnTo>
                  <a:lnTo>
                    <a:pt x="7267956" y="772668"/>
                  </a:lnTo>
                  <a:lnTo>
                    <a:pt x="7495032" y="853440"/>
                  </a:lnTo>
                  <a:lnTo>
                    <a:pt x="7722108" y="826008"/>
                  </a:lnTo>
                  <a:lnTo>
                    <a:pt x="7949183" y="853440"/>
                  </a:lnTo>
                </a:path>
              </a:pathLst>
            </a:custGeom>
            <a:ln w="38100">
              <a:solidFill>
                <a:srgbClr val="A80000"/>
              </a:solidFill>
            </a:ln>
          </p:spPr>
          <p:txBody>
            <a:bodyPr wrap="square" lIns="0" tIns="0" rIns="0" bIns="0" rtlCol="0"/>
            <a:lstStyle/>
            <a:p>
              <a:endParaRPr>
                <a:solidFill>
                  <a:prstClr val="black"/>
                </a:solidFill>
              </a:endParaRPr>
            </a:p>
          </p:txBody>
        </p:sp>
        <p:sp>
          <p:nvSpPr>
            <p:cNvPr id="10" name="object 10"/>
            <p:cNvSpPr/>
            <p:nvPr/>
          </p:nvSpPr>
          <p:spPr>
            <a:xfrm>
              <a:off x="663701" y="3303269"/>
              <a:ext cx="7949565" cy="1226820"/>
            </a:xfrm>
            <a:custGeom>
              <a:avLst/>
              <a:gdLst/>
              <a:ahLst/>
              <a:cxnLst/>
              <a:rect l="l" t="t" r="r" b="b"/>
              <a:pathLst>
                <a:path w="7949565" h="1226820">
                  <a:moveTo>
                    <a:pt x="0" y="294131"/>
                  </a:moveTo>
                  <a:lnTo>
                    <a:pt x="227076" y="266700"/>
                  </a:lnTo>
                  <a:lnTo>
                    <a:pt x="454152" y="266700"/>
                  </a:lnTo>
                  <a:lnTo>
                    <a:pt x="682752" y="240791"/>
                  </a:lnTo>
                  <a:lnTo>
                    <a:pt x="909828" y="294131"/>
                  </a:lnTo>
                  <a:lnTo>
                    <a:pt x="1136904" y="213359"/>
                  </a:lnTo>
                  <a:lnTo>
                    <a:pt x="1363980" y="160019"/>
                  </a:lnTo>
                  <a:lnTo>
                    <a:pt x="1591056" y="134112"/>
                  </a:lnTo>
                  <a:lnTo>
                    <a:pt x="1818132" y="106679"/>
                  </a:lnTo>
                  <a:lnTo>
                    <a:pt x="2045208" y="294131"/>
                  </a:lnTo>
                  <a:lnTo>
                    <a:pt x="2272284" y="320039"/>
                  </a:lnTo>
                  <a:lnTo>
                    <a:pt x="2499360" y="320039"/>
                  </a:lnTo>
                  <a:lnTo>
                    <a:pt x="2726436" y="480059"/>
                  </a:lnTo>
                  <a:lnTo>
                    <a:pt x="2953512" y="640079"/>
                  </a:lnTo>
                  <a:lnTo>
                    <a:pt x="3180588" y="533399"/>
                  </a:lnTo>
                  <a:lnTo>
                    <a:pt x="3407664" y="347471"/>
                  </a:lnTo>
                  <a:lnTo>
                    <a:pt x="3634740" y="373379"/>
                  </a:lnTo>
                  <a:lnTo>
                    <a:pt x="3861816" y="347471"/>
                  </a:lnTo>
                  <a:lnTo>
                    <a:pt x="4088892" y="0"/>
                  </a:lnTo>
                  <a:lnTo>
                    <a:pt x="4315968" y="480059"/>
                  </a:lnTo>
                  <a:lnTo>
                    <a:pt x="4543044" y="533399"/>
                  </a:lnTo>
                  <a:lnTo>
                    <a:pt x="4770120" y="426719"/>
                  </a:lnTo>
                  <a:lnTo>
                    <a:pt x="4997196" y="480059"/>
                  </a:lnTo>
                  <a:lnTo>
                    <a:pt x="5224272" y="533399"/>
                  </a:lnTo>
                  <a:lnTo>
                    <a:pt x="5451348" y="614171"/>
                  </a:lnTo>
                  <a:lnTo>
                    <a:pt x="5678424" y="480059"/>
                  </a:lnTo>
                  <a:lnTo>
                    <a:pt x="5905500" y="560831"/>
                  </a:lnTo>
                  <a:lnTo>
                    <a:pt x="6132576" y="373379"/>
                  </a:lnTo>
                  <a:lnTo>
                    <a:pt x="6359652" y="667511"/>
                  </a:lnTo>
                  <a:lnTo>
                    <a:pt x="6586728" y="1226819"/>
                  </a:lnTo>
                  <a:lnTo>
                    <a:pt x="6813804" y="853439"/>
                  </a:lnTo>
                  <a:lnTo>
                    <a:pt x="7040880" y="827531"/>
                  </a:lnTo>
                  <a:lnTo>
                    <a:pt x="7267956" y="960119"/>
                  </a:lnTo>
                  <a:lnTo>
                    <a:pt x="7495032" y="1040891"/>
                  </a:lnTo>
                  <a:lnTo>
                    <a:pt x="7722108" y="1013459"/>
                  </a:lnTo>
                  <a:lnTo>
                    <a:pt x="7949183" y="1094231"/>
                  </a:lnTo>
                </a:path>
              </a:pathLst>
            </a:custGeom>
            <a:ln w="38100">
              <a:solidFill>
                <a:srgbClr val="808080"/>
              </a:solidFill>
            </a:ln>
          </p:spPr>
          <p:txBody>
            <a:bodyPr wrap="square" lIns="0" tIns="0" rIns="0" bIns="0" rtlCol="0"/>
            <a:lstStyle/>
            <a:p>
              <a:endParaRPr>
                <a:solidFill>
                  <a:prstClr val="black"/>
                </a:solidFill>
              </a:endParaRPr>
            </a:p>
          </p:txBody>
        </p:sp>
        <p:sp>
          <p:nvSpPr>
            <p:cNvPr id="11" name="object 11"/>
            <p:cNvSpPr/>
            <p:nvPr/>
          </p:nvSpPr>
          <p:spPr>
            <a:xfrm>
              <a:off x="8237220" y="4550664"/>
              <a:ext cx="445134" cy="213360"/>
            </a:xfrm>
            <a:custGeom>
              <a:avLst/>
              <a:gdLst/>
              <a:ahLst/>
              <a:cxnLst/>
              <a:rect l="l" t="t" r="r" b="b"/>
              <a:pathLst>
                <a:path w="445134" h="213360">
                  <a:moveTo>
                    <a:pt x="445007" y="0"/>
                  </a:moveTo>
                  <a:lnTo>
                    <a:pt x="0" y="0"/>
                  </a:lnTo>
                  <a:lnTo>
                    <a:pt x="0" y="213360"/>
                  </a:lnTo>
                  <a:lnTo>
                    <a:pt x="445007" y="213360"/>
                  </a:lnTo>
                  <a:lnTo>
                    <a:pt x="445007" y="0"/>
                  </a:lnTo>
                  <a:close/>
                </a:path>
              </a:pathLst>
            </a:custGeom>
            <a:solidFill>
              <a:srgbClr val="FFFFFF"/>
            </a:solidFill>
          </p:spPr>
          <p:txBody>
            <a:bodyPr wrap="square" lIns="0" tIns="0" rIns="0" bIns="0" rtlCol="0"/>
            <a:lstStyle/>
            <a:p>
              <a:endParaRPr>
                <a:solidFill>
                  <a:prstClr val="black"/>
                </a:solidFill>
              </a:endParaRPr>
            </a:p>
          </p:txBody>
        </p:sp>
      </p:grpSp>
      <p:sp>
        <p:nvSpPr>
          <p:cNvPr id="12" name="object 12"/>
          <p:cNvSpPr txBox="1"/>
          <p:nvPr/>
        </p:nvSpPr>
        <p:spPr>
          <a:xfrm>
            <a:off x="8857868" y="5565749"/>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8</a:t>
            </a:r>
            <a:endParaRPr sz="1200">
              <a:solidFill>
                <a:prstClr val="black"/>
              </a:solidFill>
              <a:latin typeface="Tahoma"/>
              <a:cs typeface="Tahoma"/>
            </a:endParaRPr>
          </a:p>
        </p:txBody>
      </p:sp>
      <p:sp>
        <p:nvSpPr>
          <p:cNvPr id="13" name="object 13"/>
          <p:cNvSpPr txBox="1"/>
          <p:nvPr/>
        </p:nvSpPr>
        <p:spPr>
          <a:xfrm>
            <a:off x="8857868" y="4498594"/>
            <a:ext cx="19367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12</a:t>
            </a:r>
            <a:endParaRPr sz="1200">
              <a:solidFill>
                <a:prstClr val="black"/>
              </a:solidFill>
              <a:latin typeface="Tahoma"/>
              <a:cs typeface="Tahoma"/>
            </a:endParaRPr>
          </a:p>
        </p:txBody>
      </p:sp>
      <p:sp>
        <p:nvSpPr>
          <p:cNvPr id="14" name="object 14"/>
          <p:cNvSpPr txBox="1"/>
          <p:nvPr/>
        </p:nvSpPr>
        <p:spPr>
          <a:xfrm>
            <a:off x="8857868" y="3431540"/>
            <a:ext cx="19367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16</a:t>
            </a:r>
            <a:endParaRPr sz="1200">
              <a:solidFill>
                <a:prstClr val="black"/>
              </a:solidFill>
              <a:latin typeface="Tahoma"/>
              <a:cs typeface="Tahoma"/>
            </a:endParaRPr>
          </a:p>
        </p:txBody>
      </p:sp>
      <p:sp>
        <p:nvSpPr>
          <p:cNvPr id="15" name="object 15"/>
          <p:cNvSpPr txBox="1"/>
          <p:nvPr/>
        </p:nvSpPr>
        <p:spPr>
          <a:xfrm>
            <a:off x="8857868" y="2364485"/>
            <a:ext cx="19367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20</a:t>
            </a:r>
            <a:endParaRPr sz="1200">
              <a:solidFill>
                <a:prstClr val="black"/>
              </a:solidFill>
              <a:latin typeface="Tahoma"/>
              <a:cs typeface="Tahoma"/>
            </a:endParaRPr>
          </a:p>
        </p:txBody>
      </p:sp>
      <p:sp>
        <p:nvSpPr>
          <p:cNvPr id="16" name="object 16"/>
          <p:cNvSpPr txBox="1"/>
          <p:nvPr/>
        </p:nvSpPr>
        <p:spPr>
          <a:xfrm>
            <a:off x="177495" y="5548985"/>
            <a:ext cx="220979" cy="23939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44</a:t>
            </a:r>
            <a:endParaRPr sz="1400">
              <a:solidFill>
                <a:prstClr val="black"/>
              </a:solidFill>
              <a:latin typeface="Tahoma"/>
              <a:cs typeface="Tahoma"/>
            </a:endParaRPr>
          </a:p>
        </p:txBody>
      </p:sp>
      <p:sp>
        <p:nvSpPr>
          <p:cNvPr id="17" name="object 17"/>
          <p:cNvSpPr txBox="1"/>
          <p:nvPr/>
        </p:nvSpPr>
        <p:spPr>
          <a:xfrm>
            <a:off x="177495" y="4481829"/>
            <a:ext cx="220979" cy="23939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48</a:t>
            </a:r>
            <a:endParaRPr sz="1400">
              <a:solidFill>
                <a:prstClr val="black"/>
              </a:solidFill>
              <a:latin typeface="Tahoma"/>
              <a:cs typeface="Tahoma"/>
            </a:endParaRPr>
          </a:p>
        </p:txBody>
      </p:sp>
      <p:sp>
        <p:nvSpPr>
          <p:cNvPr id="18" name="object 18"/>
          <p:cNvSpPr txBox="1"/>
          <p:nvPr/>
        </p:nvSpPr>
        <p:spPr>
          <a:xfrm>
            <a:off x="177495" y="3415029"/>
            <a:ext cx="22097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52</a:t>
            </a:r>
            <a:endParaRPr sz="1400">
              <a:solidFill>
                <a:prstClr val="black"/>
              </a:solidFill>
              <a:latin typeface="Tahoma"/>
              <a:cs typeface="Tahoma"/>
            </a:endParaRPr>
          </a:p>
        </p:txBody>
      </p:sp>
      <p:sp>
        <p:nvSpPr>
          <p:cNvPr id="19" name="object 19"/>
          <p:cNvSpPr txBox="1"/>
          <p:nvPr/>
        </p:nvSpPr>
        <p:spPr>
          <a:xfrm>
            <a:off x="177495" y="2347976"/>
            <a:ext cx="22097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56</a:t>
            </a:r>
            <a:endParaRPr sz="1400">
              <a:solidFill>
                <a:prstClr val="black"/>
              </a:solidFill>
              <a:latin typeface="Tahoma"/>
              <a:cs typeface="Tahoma"/>
            </a:endParaRPr>
          </a:p>
        </p:txBody>
      </p:sp>
      <p:sp>
        <p:nvSpPr>
          <p:cNvPr id="20" name="object 20"/>
          <p:cNvSpPr txBox="1"/>
          <p:nvPr/>
        </p:nvSpPr>
        <p:spPr>
          <a:xfrm>
            <a:off x="558725" y="5716930"/>
            <a:ext cx="8159750" cy="58102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2019-01</a:t>
            </a:r>
            <a:endParaRPr sz="1200">
              <a:solidFill>
                <a:prstClr val="black"/>
              </a:solidFill>
              <a:latin typeface="Tahoma"/>
              <a:cs typeface="Tahoma"/>
            </a:endParaRPr>
          </a:p>
          <a:p>
            <a:pPr marL="12700">
              <a:spcBef>
                <a:spcPts val="345"/>
              </a:spcBef>
            </a:pPr>
            <a:r>
              <a:rPr sz="1200" spc="-5" dirty="0">
                <a:solidFill>
                  <a:prstClr val="black"/>
                </a:solidFill>
                <a:latin typeface="Tahoma"/>
                <a:cs typeface="Tahoma"/>
              </a:rPr>
              <a:t>2019-02</a:t>
            </a:r>
            <a:endParaRPr sz="1200">
              <a:solidFill>
                <a:prstClr val="black"/>
              </a:solidFill>
              <a:latin typeface="Tahoma"/>
              <a:cs typeface="Tahoma"/>
            </a:endParaRPr>
          </a:p>
          <a:p>
            <a:pPr marL="12700">
              <a:spcBef>
                <a:spcPts val="350"/>
              </a:spcBef>
            </a:pPr>
            <a:r>
              <a:rPr sz="1200" spc="-5" dirty="0">
                <a:solidFill>
                  <a:prstClr val="black"/>
                </a:solidFill>
                <a:latin typeface="Tahoma"/>
                <a:cs typeface="Tahoma"/>
              </a:rPr>
              <a:t>2019-03</a:t>
            </a:r>
            <a:endParaRPr sz="1200">
              <a:solidFill>
                <a:prstClr val="black"/>
              </a:solidFill>
              <a:latin typeface="Tahoma"/>
              <a:cs typeface="Tahoma"/>
            </a:endParaRPr>
          </a:p>
          <a:p>
            <a:pPr marL="12700">
              <a:spcBef>
                <a:spcPts val="350"/>
              </a:spcBef>
            </a:pPr>
            <a:r>
              <a:rPr sz="1200" spc="-5" dirty="0">
                <a:solidFill>
                  <a:prstClr val="black"/>
                </a:solidFill>
                <a:latin typeface="Tahoma"/>
                <a:cs typeface="Tahoma"/>
              </a:rPr>
              <a:t>2019-04</a:t>
            </a:r>
            <a:endParaRPr sz="1200">
              <a:solidFill>
                <a:prstClr val="black"/>
              </a:solidFill>
              <a:latin typeface="Tahoma"/>
              <a:cs typeface="Tahoma"/>
            </a:endParaRPr>
          </a:p>
          <a:p>
            <a:pPr marL="12700">
              <a:spcBef>
                <a:spcPts val="345"/>
              </a:spcBef>
            </a:pPr>
            <a:r>
              <a:rPr sz="1200" spc="-5" dirty="0">
                <a:solidFill>
                  <a:prstClr val="black"/>
                </a:solidFill>
                <a:latin typeface="Tahoma"/>
                <a:cs typeface="Tahoma"/>
              </a:rPr>
              <a:t>2019-05</a:t>
            </a:r>
            <a:endParaRPr sz="1200">
              <a:solidFill>
                <a:prstClr val="black"/>
              </a:solidFill>
              <a:latin typeface="Tahoma"/>
              <a:cs typeface="Tahoma"/>
            </a:endParaRPr>
          </a:p>
          <a:p>
            <a:pPr marL="12700">
              <a:spcBef>
                <a:spcPts val="350"/>
              </a:spcBef>
            </a:pPr>
            <a:r>
              <a:rPr sz="1200" spc="-5" dirty="0">
                <a:solidFill>
                  <a:prstClr val="black"/>
                </a:solidFill>
                <a:latin typeface="Tahoma"/>
                <a:cs typeface="Tahoma"/>
              </a:rPr>
              <a:t>2019-06</a:t>
            </a:r>
            <a:endParaRPr sz="1200">
              <a:solidFill>
                <a:prstClr val="black"/>
              </a:solidFill>
              <a:latin typeface="Tahoma"/>
              <a:cs typeface="Tahoma"/>
            </a:endParaRPr>
          </a:p>
          <a:p>
            <a:pPr marL="12700">
              <a:spcBef>
                <a:spcPts val="345"/>
              </a:spcBef>
            </a:pPr>
            <a:r>
              <a:rPr sz="1200" spc="-5" dirty="0">
                <a:solidFill>
                  <a:prstClr val="black"/>
                </a:solidFill>
                <a:latin typeface="Tahoma"/>
                <a:cs typeface="Tahoma"/>
              </a:rPr>
              <a:t>2019-07</a:t>
            </a:r>
            <a:endParaRPr sz="1200">
              <a:solidFill>
                <a:prstClr val="black"/>
              </a:solidFill>
              <a:latin typeface="Tahoma"/>
              <a:cs typeface="Tahoma"/>
            </a:endParaRPr>
          </a:p>
          <a:p>
            <a:pPr marL="12700">
              <a:spcBef>
                <a:spcPts val="350"/>
              </a:spcBef>
            </a:pPr>
            <a:r>
              <a:rPr sz="1200" spc="-5" dirty="0">
                <a:solidFill>
                  <a:prstClr val="black"/>
                </a:solidFill>
                <a:latin typeface="Tahoma"/>
                <a:cs typeface="Tahoma"/>
              </a:rPr>
              <a:t>2019-08</a:t>
            </a:r>
            <a:endParaRPr sz="1200">
              <a:solidFill>
                <a:prstClr val="black"/>
              </a:solidFill>
              <a:latin typeface="Tahoma"/>
              <a:cs typeface="Tahoma"/>
            </a:endParaRPr>
          </a:p>
          <a:p>
            <a:pPr marL="12700">
              <a:spcBef>
                <a:spcPts val="360"/>
              </a:spcBef>
            </a:pPr>
            <a:r>
              <a:rPr sz="1200" spc="-5" dirty="0">
                <a:solidFill>
                  <a:prstClr val="black"/>
                </a:solidFill>
                <a:latin typeface="Tahoma"/>
                <a:cs typeface="Tahoma"/>
              </a:rPr>
              <a:t>2019-09</a:t>
            </a:r>
            <a:endParaRPr sz="1200">
              <a:solidFill>
                <a:prstClr val="black"/>
              </a:solidFill>
              <a:latin typeface="Tahoma"/>
              <a:cs typeface="Tahoma"/>
            </a:endParaRPr>
          </a:p>
          <a:p>
            <a:pPr marL="12700">
              <a:spcBef>
                <a:spcPts val="350"/>
              </a:spcBef>
            </a:pPr>
            <a:r>
              <a:rPr sz="1200" spc="-5" dirty="0">
                <a:solidFill>
                  <a:prstClr val="black"/>
                </a:solidFill>
                <a:latin typeface="Tahoma"/>
                <a:cs typeface="Tahoma"/>
              </a:rPr>
              <a:t>2019-10</a:t>
            </a:r>
            <a:endParaRPr sz="1200">
              <a:solidFill>
                <a:prstClr val="black"/>
              </a:solidFill>
              <a:latin typeface="Tahoma"/>
              <a:cs typeface="Tahoma"/>
            </a:endParaRPr>
          </a:p>
          <a:p>
            <a:pPr marL="12700">
              <a:spcBef>
                <a:spcPts val="345"/>
              </a:spcBef>
            </a:pPr>
            <a:r>
              <a:rPr sz="1200" spc="-5" dirty="0">
                <a:solidFill>
                  <a:prstClr val="black"/>
                </a:solidFill>
                <a:latin typeface="Tahoma"/>
                <a:cs typeface="Tahoma"/>
              </a:rPr>
              <a:t>2019-11</a:t>
            </a:r>
            <a:endParaRPr sz="1200">
              <a:solidFill>
                <a:prstClr val="black"/>
              </a:solidFill>
              <a:latin typeface="Tahoma"/>
              <a:cs typeface="Tahoma"/>
            </a:endParaRPr>
          </a:p>
          <a:p>
            <a:pPr marL="12700">
              <a:spcBef>
                <a:spcPts val="345"/>
              </a:spcBef>
            </a:pPr>
            <a:r>
              <a:rPr sz="1200" spc="-5" dirty="0">
                <a:solidFill>
                  <a:prstClr val="black"/>
                </a:solidFill>
                <a:latin typeface="Tahoma"/>
                <a:cs typeface="Tahoma"/>
              </a:rPr>
              <a:t>2019-12</a:t>
            </a:r>
            <a:endParaRPr sz="1200">
              <a:solidFill>
                <a:prstClr val="black"/>
              </a:solidFill>
              <a:latin typeface="Tahoma"/>
              <a:cs typeface="Tahoma"/>
            </a:endParaRPr>
          </a:p>
          <a:p>
            <a:pPr marL="12700">
              <a:spcBef>
                <a:spcPts val="350"/>
              </a:spcBef>
            </a:pPr>
            <a:r>
              <a:rPr sz="1200" spc="-5" dirty="0">
                <a:solidFill>
                  <a:prstClr val="black"/>
                </a:solidFill>
                <a:latin typeface="Tahoma"/>
                <a:cs typeface="Tahoma"/>
              </a:rPr>
              <a:t>2020-01</a:t>
            </a:r>
            <a:endParaRPr sz="1200">
              <a:solidFill>
                <a:prstClr val="black"/>
              </a:solidFill>
              <a:latin typeface="Tahoma"/>
              <a:cs typeface="Tahoma"/>
            </a:endParaRPr>
          </a:p>
          <a:p>
            <a:pPr marL="12700">
              <a:spcBef>
                <a:spcPts val="350"/>
              </a:spcBef>
            </a:pPr>
            <a:r>
              <a:rPr sz="1200" spc="-5" dirty="0">
                <a:solidFill>
                  <a:prstClr val="black"/>
                </a:solidFill>
                <a:latin typeface="Tahoma"/>
                <a:cs typeface="Tahoma"/>
              </a:rPr>
              <a:t>2020-02</a:t>
            </a:r>
            <a:endParaRPr sz="1200">
              <a:solidFill>
                <a:prstClr val="black"/>
              </a:solidFill>
              <a:latin typeface="Tahoma"/>
              <a:cs typeface="Tahoma"/>
            </a:endParaRPr>
          </a:p>
          <a:p>
            <a:pPr marL="12700">
              <a:spcBef>
                <a:spcPts val="345"/>
              </a:spcBef>
            </a:pPr>
            <a:r>
              <a:rPr sz="1200" spc="-5" dirty="0">
                <a:solidFill>
                  <a:prstClr val="black"/>
                </a:solidFill>
                <a:latin typeface="Tahoma"/>
                <a:cs typeface="Tahoma"/>
              </a:rPr>
              <a:t>2020-03</a:t>
            </a:r>
            <a:endParaRPr sz="1200">
              <a:solidFill>
                <a:prstClr val="black"/>
              </a:solidFill>
              <a:latin typeface="Tahoma"/>
              <a:cs typeface="Tahoma"/>
            </a:endParaRPr>
          </a:p>
          <a:p>
            <a:pPr marL="12700">
              <a:spcBef>
                <a:spcPts val="350"/>
              </a:spcBef>
            </a:pPr>
            <a:r>
              <a:rPr sz="1200" spc="-5" dirty="0">
                <a:solidFill>
                  <a:prstClr val="black"/>
                </a:solidFill>
                <a:latin typeface="Tahoma"/>
                <a:cs typeface="Tahoma"/>
              </a:rPr>
              <a:t>2020-04</a:t>
            </a:r>
            <a:endParaRPr sz="1200">
              <a:solidFill>
                <a:prstClr val="black"/>
              </a:solidFill>
              <a:latin typeface="Tahoma"/>
              <a:cs typeface="Tahoma"/>
            </a:endParaRPr>
          </a:p>
          <a:p>
            <a:pPr marL="12700">
              <a:spcBef>
                <a:spcPts val="345"/>
              </a:spcBef>
            </a:pPr>
            <a:r>
              <a:rPr sz="1200" spc="-5" dirty="0">
                <a:solidFill>
                  <a:prstClr val="black"/>
                </a:solidFill>
                <a:latin typeface="Tahoma"/>
                <a:cs typeface="Tahoma"/>
              </a:rPr>
              <a:t>2020-05</a:t>
            </a:r>
            <a:endParaRPr sz="1200">
              <a:solidFill>
                <a:prstClr val="black"/>
              </a:solidFill>
              <a:latin typeface="Tahoma"/>
              <a:cs typeface="Tahoma"/>
            </a:endParaRPr>
          </a:p>
          <a:p>
            <a:pPr marL="12700">
              <a:spcBef>
                <a:spcPts val="350"/>
              </a:spcBef>
            </a:pPr>
            <a:r>
              <a:rPr sz="1200" spc="-5" dirty="0">
                <a:solidFill>
                  <a:prstClr val="black"/>
                </a:solidFill>
                <a:latin typeface="Tahoma"/>
                <a:cs typeface="Tahoma"/>
              </a:rPr>
              <a:t>2020-06</a:t>
            </a:r>
            <a:endParaRPr sz="1200">
              <a:solidFill>
                <a:prstClr val="black"/>
              </a:solidFill>
              <a:latin typeface="Tahoma"/>
              <a:cs typeface="Tahoma"/>
            </a:endParaRPr>
          </a:p>
          <a:p>
            <a:pPr marL="12700">
              <a:spcBef>
                <a:spcPts val="350"/>
              </a:spcBef>
            </a:pPr>
            <a:r>
              <a:rPr sz="1200" spc="-5" dirty="0">
                <a:solidFill>
                  <a:prstClr val="black"/>
                </a:solidFill>
                <a:latin typeface="Tahoma"/>
                <a:cs typeface="Tahoma"/>
              </a:rPr>
              <a:t>2020-07</a:t>
            </a:r>
            <a:endParaRPr sz="1200">
              <a:solidFill>
                <a:prstClr val="black"/>
              </a:solidFill>
              <a:latin typeface="Tahoma"/>
              <a:cs typeface="Tahoma"/>
            </a:endParaRPr>
          </a:p>
          <a:p>
            <a:pPr marL="12700">
              <a:spcBef>
                <a:spcPts val="345"/>
              </a:spcBef>
            </a:pPr>
            <a:r>
              <a:rPr sz="1200" spc="-5" dirty="0">
                <a:solidFill>
                  <a:prstClr val="black"/>
                </a:solidFill>
                <a:latin typeface="Tahoma"/>
                <a:cs typeface="Tahoma"/>
              </a:rPr>
              <a:t>2020-08</a:t>
            </a:r>
            <a:endParaRPr sz="1200">
              <a:solidFill>
                <a:prstClr val="black"/>
              </a:solidFill>
              <a:latin typeface="Tahoma"/>
              <a:cs typeface="Tahoma"/>
            </a:endParaRPr>
          </a:p>
          <a:p>
            <a:pPr marL="12700">
              <a:spcBef>
                <a:spcPts val="350"/>
              </a:spcBef>
            </a:pPr>
            <a:r>
              <a:rPr sz="1200" spc="-5" dirty="0">
                <a:solidFill>
                  <a:prstClr val="black"/>
                </a:solidFill>
                <a:latin typeface="Tahoma"/>
                <a:cs typeface="Tahoma"/>
              </a:rPr>
              <a:t>2020-09</a:t>
            </a:r>
            <a:endParaRPr sz="1200">
              <a:solidFill>
                <a:prstClr val="black"/>
              </a:solidFill>
              <a:latin typeface="Tahoma"/>
              <a:cs typeface="Tahoma"/>
            </a:endParaRPr>
          </a:p>
          <a:p>
            <a:pPr marL="12700">
              <a:spcBef>
                <a:spcPts val="345"/>
              </a:spcBef>
            </a:pPr>
            <a:r>
              <a:rPr sz="1200" spc="-5" dirty="0">
                <a:solidFill>
                  <a:prstClr val="black"/>
                </a:solidFill>
                <a:latin typeface="Tahoma"/>
                <a:cs typeface="Tahoma"/>
              </a:rPr>
              <a:t>2020-10</a:t>
            </a:r>
            <a:endParaRPr sz="1200">
              <a:solidFill>
                <a:prstClr val="black"/>
              </a:solidFill>
              <a:latin typeface="Tahoma"/>
              <a:cs typeface="Tahoma"/>
            </a:endParaRPr>
          </a:p>
          <a:p>
            <a:pPr marL="12700">
              <a:spcBef>
                <a:spcPts val="345"/>
              </a:spcBef>
            </a:pPr>
            <a:r>
              <a:rPr sz="1200" spc="-5" dirty="0">
                <a:solidFill>
                  <a:prstClr val="black"/>
                </a:solidFill>
                <a:latin typeface="Tahoma"/>
                <a:cs typeface="Tahoma"/>
              </a:rPr>
              <a:t>2020-11</a:t>
            </a:r>
            <a:endParaRPr sz="1200">
              <a:solidFill>
                <a:prstClr val="black"/>
              </a:solidFill>
              <a:latin typeface="Tahoma"/>
              <a:cs typeface="Tahoma"/>
            </a:endParaRPr>
          </a:p>
          <a:p>
            <a:pPr marL="12700">
              <a:spcBef>
                <a:spcPts val="350"/>
              </a:spcBef>
            </a:pPr>
            <a:r>
              <a:rPr sz="1200" spc="-5" dirty="0">
                <a:solidFill>
                  <a:prstClr val="black"/>
                </a:solidFill>
                <a:latin typeface="Tahoma"/>
                <a:cs typeface="Tahoma"/>
              </a:rPr>
              <a:t>2020-12</a:t>
            </a:r>
            <a:endParaRPr sz="1200">
              <a:solidFill>
                <a:prstClr val="black"/>
              </a:solidFill>
              <a:latin typeface="Tahoma"/>
              <a:cs typeface="Tahoma"/>
            </a:endParaRPr>
          </a:p>
          <a:p>
            <a:pPr marL="12700">
              <a:spcBef>
                <a:spcPts val="350"/>
              </a:spcBef>
            </a:pPr>
            <a:r>
              <a:rPr sz="1200" spc="-5" dirty="0">
                <a:solidFill>
                  <a:prstClr val="black"/>
                </a:solidFill>
                <a:latin typeface="Tahoma"/>
                <a:cs typeface="Tahoma"/>
              </a:rPr>
              <a:t>2021-01</a:t>
            </a:r>
            <a:endParaRPr sz="1200">
              <a:solidFill>
                <a:prstClr val="black"/>
              </a:solidFill>
              <a:latin typeface="Tahoma"/>
              <a:cs typeface="Tahoma"/>
            </a:endParaRPr>
          </a:p>
          <a:p>
            <a:pPr marL="12700">
              <a:spcBef>
                <a:spcPts val="345"/>
              </a:spcBef>
            </a:pPr>
            <a:r>
              <a:rPr sz="1200" spc="-5" dirty="0">
                <a:solidFill>
                  <a:prstClr val="black"/>
                </a:solidFill>
                <a:latin typeface="Tahoma"/>
                <a:cs typeface="Tahoma"/>
              </a:rPr>
              <a:t>2021-02</a:t>
            </a:r>
            <a:endParaRPr sz="1200">
              <a:solidFill>
                <a:prstClr val="black"/>
              </a:solidFill>
              <a:latin typeface="Tahoma"/>
              <a:cs typeface="Tahoma"/>
            </a:endParaRPr>
          </a:p>
          <a:p>
            <a:pPr marL="12700">
              <a:spcBef>
                <a:spcPts val="360"/>
              </a:spcBef>
            </a:pPr>
            <a:r>
              <a:rPr sz="1200" spc="-5" dirty="0">
                <a:solidFill>
                  <a:prstClr val="black"/>
                </a:solidFill>
                <a:latin typeface="Tahoma"/>
                <a:cs typeface="Tahoma"/>
              </a:rPr>
              <a:t>2021-03</a:t>
            </a:r>
            <a:endParaRPr sz="1200">
              <a:solidFill>
                <a:prstClr val="black"/>
              </a:solidFill>
              <a:latin typeface="Tahoma"/>
              <a:cs typeface="Tahoma"/>
            </a:endParaRPr>
          </a:p>
          <a:p>
            <a:pPr marL="12700">
              <a:spcBef>
                <a:spcPts val="350"/>
              </a:spcBef>
            </a:pPr>
            <a:r>
              <a:rPr sz="1200" spc="-5" dirty="0">
                <a:solidFill>
                  <a:prstClr val="black"/>
                </a:solidFill>
                <a:latin typeface="Tahoma"/>
                <a:cs typeface="Tahoma"/>
              </a:rPr>
              <a:t>2021-04</a:t>
            </a:r>
            <a:endParaRPr sz="1200">
              <a:solidFill>
                <a:prstClr val="black"/>
              </a:solidFill>
              <a:latin typeface="Tahoma"/>
              <a:cs typeface="Tahoma"/>
            </a:endParaRPr>
          </a:p>
          <a:p>
            <a:pPr marL="12700">
              <a:spcBef>
                <a:spcPts val="345"/>
              </a:spcBef>
            </a:pPr>
            <a:r>
              <a:rPr sz="1200" spc="-5" dirty="0">
                <a:solidFill>
                  <a:prstClr val="black"/>
                </a:solidFill>
                <a:latin typeface="Tahoma"/>
                <a:cs typeface="Tahoma"/>
              </a:rPr>
              <a:t>2021-05</a:t>
            </a:r>
            <a:endParaRPr sz="1200">
              <a:solidFill>
                <a:prstClr val="black"/>
              </a:solidFill>
              <a:latin typeface="Tahoma"/>
              <a:cs typeface="Tahoma"/>
            </a:endParaRPr>
          </a:p>
          <a:p>
            <a:pPr marL="12700">
              <a:spcBef>
                <a:spcPts val="350"/>
              </a:spcBef>
            </a:pPr>
            <a:r>
              <a:rPr sz="1200" spc="-5" dirty="0">
                <a:solidFill>
                  <a:prstClr val="black"/>
                </a:solidFill>
                <a:latin typeface="Tahoma"/>
                <a:cs typeface="Tahoma"/>
              </a:rPr>
              <a:t>2021-06</a:t>
            </a:r>
            <a:endParaRPr sz="1200">
              <a:solidFill>
                <a:prstClr val="black"/>
              </a:solidFill>
              <a:latin typeface="Tahoma"/>
              <a:cs typeface="Tahoma"/>
            </a:endParaRPr>
          </a:p>
          <a:p>
            <a:pPr marL="12700">
              <a:spcBef>
                <a:spcPts val="350"/>
              </a:spcBef>
            </a:pPr>
            <a:r>
              <a:rPr sz="1200" spc="-5" dirty="0">
                <a:solidFill>
                  <a:prstClr val="black"/>
                </a:solidFill>
                <a:latin typeface="Tahoma"/>
                <a:cs typeface="Tahoma"/>
              </a:rPr>
              <a:t>2021-07</a:t>
            </a:r>
            <a:endParaRPr sz="1200">
              <a:solidFill>
                <a:prstClr val="black"/>
              </a:solidFill>
              <a:latin typeface="Tahoma"/>
              <a:cs typeface="Tahoma"/>
            </a:endParaRPr>
          </a:p>
          <a:p>
            <a:pPr marL="12700">
              <a:spcBef>
                <a:spcPts val="345"/>
              </a:spcBef>
            </a:pPr>
            <a:r>
              <a:rPr sz="1200" spc="-5" dirty="0">
                <a:solidFill>
                  <a:prstClr val="black"/>
                </a:solidFill>
                <a:latin typeface="Tahoma"/>
                <a:cs typeface="Tahoma"/>
              </a:rPr>
              <a:t>2021-08</a:t>
            </a:r>
            <a:endParaRPr sz="1200">
              <a:solidFill>
                <a:prstClr val="black"/>
              </a:solidFill>
              <a:latin typeface="Tahoma"/>
              <a:cs typeface="Tahoma"/>
            </a:endParaRPr>
          </a:p>
          <a:p>
            <a:pPr marL="12700">
              <a:spcBef>
                <a:spcPts val="350"/>
              </a:spcBef>
            </a:pPr>
            <a:r>
              <a:rPr sz="1200" spc="-5" dirty="0">
                <a:solidFill>
                  <a:prstClr val="black"/>
                </a:solidFill>
                <a:latin typeface="Tahoma"/>
                <a:cs typeface="Tahoma"/>
              </a:rPr>
              <a:t>2021-09</a:t>
            </a:r>
            <a:endParaRPr sz="1200">
              <a:solidFill>
                <a:prstClr val="black"/>
              </a:solidFill>
              <a:latin typeface="Tahoma"/>
              <a:cs typeface="Tahoma"/>
            </a:endParaRPr>
          </a:p>
          <a:p>
            <a:pPr marL="12700">
              <a:spcBef>
                <a:spcPts val="345"/>
              </a:spcBef>
            </a:pPr>
            <a:r>
              <a:rPr sz="1200" spc="-5" dirty="0">
                <a:solidFill>
                  <a:prstClr val="black"/>
                </a:solidFill>
                <a:latin typeface="Tahoma"/>
                <a:cs typeface="Tahoma"/>
              </a:rPr>
              <a:t>2021-10</a:t>
            </a:r>
            <a:endParaRPr sz="1200">
              <a:solidFill>
                <a:prstClr val="black"/>
              </a:solidFill>
              <a:latin typeface="Tahoma"/>
              <a:cs typeface="Tahoma"/>
            </a:endParaRPr>
          </a:p>
          <a:p>
            <a:pPr marL="12700">
              <a:spcBef>
                <a:spcPts val="350"/>
              </a:spcBef>
            </a:pPr>
            <a:r>
              <a:rPr sz="1200" spc="-5" dirty="0">
                <a:solidFill>
                  <a:prstClr val="black"/>
                </a:solidFill>
                <a:latin typeface="Tahoma"/>
                <a:cs typeface="Tahoma"/>
              </a:rPr>
              <a:t>2021-11</a:t>
            </a:r>
            <a:endParaRPr sz="1200">
              <a:solidFill>
                <a:prstClr val="black"/>
              </a:solidFill>
              <a:latin typeface="Tahoma"/>
              <a:cs typeface="Tahoma"/>
            </a:endParaRPr>
          </a:p>
          <a:p>
            <a:pPr marL="12700">
              <a:spcBef>
                <a:spcPts val="345"/>
              </a:spcBef>
            </a:pPr>
            <a:r>
              <a:rPr sz="1200" spc="-5" dirty="0">
                <a:solidFill>
                  <a:prstClr val="black"/>
                </a:solidFill>
                <a:latin typeface="Tahoma"/>
                <a:cs typeface="Tahoma"/>
              </a:rPr>
              <a:t>2021-12</a:t>
            </a:r>
            <a:endParaRPr sz="1200">
              <a:solidFill>
                <a:prstClr val="black"/>
              </a:solidFill>
              <a:latin typeface="Tahoma"/>
              <a:cs typeface="Tahoma"/>
            </a:endParaRPr>
          </a:p>
        </p:txBody>
      </p:sp>
      <p:sp>
        <p:nvSpPr>
          <p:cNvPr id="21" name="object 21"/>
          <p:cNvSpPr txBox="1"/>
          <p:nvPr/>
        </p:nvSpPr>
        <p:spPr>
          <a:xfrm>
            <a:off x="8251697" y="4537709"/>
            <a:ext cx="421005" cy="239395"/>
          </a:xfrm>
          <a:prstGeom prst="rect">
            <a:avLst/>
          </a:prstGeom>
        </p:spPr>
        <p:txBody>
          <a:bodyPr vert="horz" wrap="square" lIns="0" tIns="12700" rIns="0" bIns="0" rtlCol="0">
            <a:spAutoFit/>
          </a:bodyPr>
          <a:lstStyle/>
          <a:p>
            <a:pPr marL="12700">
              <a:spcBef>
                <a:spcPts val="100"/>
              </a:spcBef>
            </a:pPr>
            <a:r>
              <a:rPr sz="1400" b="1" spc="-10" dirty="0">
                <a:solidFill>
                  <a:srgbClr val="C00000"/>
                </a:solidFill>
                <a:latin typeface="Tahoma"/>
                <a:cs typeface="Tahoma"/>
              </a:rPr>
              <a:t>11</a:t>
            </a:r>
            <a:r>
              <a:rPr sz="1400" b="1" dirty="0">
                <a:solidFill>
                  <a:srgbClr val="C00000"/>
                </a:solidFill>
                <a:latin typeface="Tahoma"/>
                <a:cs typeface="Tahoma"/>
              </a:rPr>
              <a:t>,2</a:t>
            </a:r>
            <a:endParaRPr sz="1400">
              <a:solidFill>
                <a:prstClr val="black"/>
              </a:solidFill>
              <a:latin typeface="Tahoma"/>
              <a:cs typeface="Tahoma"/>
            </a:endParaRPr>
          </a:p>
        </p:txBody>
      </p:sp>
      <p:sp>
        <p:nvSpPr>
          <p:cNvPr id="22" name="object 22"/>
          <p:cNvSpPr/>
          <p:nvPr/>
        </p:nvSpPr>
        <p:spPr>
          <a:xfrm>
            <a:off x="8237219" y="4125467"/>
            <a:ext cx="445134" cy="213360"/>
          </a:xfrm>
          <a:custGeom>
            <a:avLst/>
            <a:gdLst/>
            <a:ahLst/>
            <a:cxnLst/>
            <a:rect l="l" t="t" r="r" b="b"/>
            <a:pathLst>
              <a:path w="445134" h="213360">
                <a:moveTo>
                  <a:pt x="445007" y="0"/>
                </a:moveTo>
                <a:lnTo>
                  <a:pt x="0" y="0"/>
                </a:lnTo>
                <a:lnTo>
                  <a:pt x="0" y="213360"/>
                </a:lnTo>
                <a:lnTo>
                  <a:pt x="445007" y="213360"/>
                </a:lnTo>
                <a:lnTo>
                  <a:pt x="445007" y="0"/>
                </a:lnTo>
                <a:close/>
              </a:path>
            </a:pathLst>
          </a:custGeom>
          <a:solidFill>
            <a:srgbClr val="FFFFFF"/>
          </a:solidFill>
        </p:spPr>
        <p:txBody>
          <a:bodyPr wrap="square" lIns="0" tIns="0" rIns="0" bIns="0" rtlCol="0"/>
          <a:lstStyle/>
          <a:p>
            <a:endParaRPr>
              <a:solidFill>
                <a:prstClr val="black"/>
              </a:solidFill>
            </a:endParaRPr>
          </a:p>
        </p:txBody>
      </p:sp>
      <p:sp>
        <p:nvSpPr>
          <p:cNvPr id="23" name="object 23"/>
          <p:cNvSpPr txBox="1"/>
          <p:nvPr/>
        </p:nvSpPr>
        <p:spPr>
          <a:xfrm>
            <a:off x="8251697" y="4112133"/>
            <a:ext cx="421005" cy="239395"/>
          </a:xfrm>
          <a:prstGeom prst="rect">
            <a:avLst/>
          </a:prstGeom>
        </p:spPr>
        <p:txBody>
          <a:bodyPr vert="horz" wrap="square" lIns="0" tIns="12700" rIns="0" bIns="0" rtlCol="0">
            <a:spAutoFit/>
          </a:bodyPr>
          <a:lstStyle/>
          <a:p>
            <a:pPr marL="12700">
              <a:spcBef>
                <a:spcPts val="100"/>
              </a:spcBef>
            </a:pPr>
            <a:r>
              <a:rPr sz="1400" b="1" spc="-10" dirty="0">
                <a:solidFill>
                  <a:srgbClr val="A6A6A6"/>
                </a:solidFill>
                <a:latin typeface="Tahoma"/>
                <a:cs typeface="Tahoma"/>
              </a:rPr>
              <a:t>12</a:t>
            </a:r>
            <a:r>
              <a:rPr sz="1400" b="1" dirty="0">
                <a:solidFill>
                  <a:srgbClr val="A6A6A6"/>
                </a:solidFill>
                <a:latin typeface="Tahoma"/>
                <a:cs typeface="Tahoma"/>
              </a:rPr>
              <a:t>,8</a:t>
            </a:r>
            <a:endParaRPr sz="1400">
              <a:solidFill>
                <a:prstClr val="black"/>
              </a:solidFill>
              <a:latin typeface="Tahoma"/>
              <a:cs typeface="Tahoma"/>
            </a:endParaRPr>
          </a:p>
        </p:txBody>
      </p:sp>
      <p:grpSp>
        <p:nvGrpSpPr>
          <p:cNvPr id="24" name="object 24"/>
          <p:cNvGrpSpPr/>
          <p:nvPr/>
        </p:nvGrpSpPr>
        <p:grpSpPr>
          <a:xfrm>
            <a:off x="5166359" y="2552700"/>
            <a:ext cx="250190" cy="640080"/>
            <a:chOff x="5166359" y="2552700"/>
            <a:chExt cx="250190" cy="640080"/>
          </a:xfrm>
        </p:grpSpPr>
        <p:sp>
          <p:nvSpPr>
            <p:cNvPr id="25" name="object 25"/>
            <p:cNvSpPr/>
            <p:nvPr/>
          </p:nvSpPr>
          <p:spPr>
            <a:xfrm>
              <a:off x="5166359" y="2552700"/>
              <a:ext cx="250190" cy="187960"/>
            </a:xfrm>
            <a:custGeom>
              <a:avLst/>
              <a:gdLst/>
              <a:ahLst/>
              <a:cxnLst/>
              <a:rect l="l" t="t" r="r" b="b"/>
              <a:pathLst>
                <a:path w="250189" h="187960">
                  <a:moveTo>
                    <a:pt x="249936" y="0"/>
                  </a:moveTo>
                  <a:lnTo>
                    <a:pt x="0" y="0"/>
                  </a:lnTo>
                  <a:lnTo>
                    <a:pt x="0" y="187451"/>
                  </a:lnTo>
                  <a:lnTo>
                    <a:pt x="249936" y="187451"/>
                  </a:lnTo>
                  <a:lnTo>
                    <a:pt x="249936" y="0"/>
                  </a:lnTo>
                  <a:close/>
                </a:path>
              </a:pathLst>
            </a:custGeom>
            <a:solidFill>
              <a:srgbClr val="001F5F"/>
            </a:solidFill>
          </p:spPr>
          <p:txBody>
            <a:bodyPr wrap="square" lIns="0" tIns="0" rIns="0" bIns="0" rtlCol="0"/>
            <a:lstStyle/>
            <a:p>
              <a:endParaRPr>
                <a:solidFill>
                  <a:prstClr val="black"/>
                </a:solidFill>
              </a:endParaRPr>
            </a:p>
          </p:txBody>
        </p:sp>
        <p:sp>
          <p:nvSpPr>
            <p:cNvPr id="26" name="object 26"/>
            <p:cNvSpPr/>
            <p:nvPr/>
          </p:nvSpPr>
          <p:spPr>
            <a:xfrm>
              <a:off x="5185409" y="2910077"/>
              <a:ext cx="212725" cy="0"/>
            </a:xfrm>
            <a:custGeom>
              <a:avLst/>
              <a:gdLst/>
              <a:ahLst/>
              <a:cxnLst/>
              <a:rect l="l" t="t" r="r" b="b"/>
              <a:pathLst>
                <a:path w="212725">
                  <a:moveTo>
                    <a:pt x="0" y="0"/>
                  </a:moveTo>
                  <a:lnTo>
                    <a:pt x="212725" y="0"/>
                  </a:lnTo>
                </a:path>
              </a:pathLst>
            </a:custGeom>
            <a:ln w="38100">
              <a:solidFill>
                <a:srgbClr val="A80000"/>
              </a:solidFill>
            </a:ln>
          </p:spPr>
          <p:txBody>
            <a:bodyPr wrap="square" lIns="0" tIns="0" rIns="0" bIns="0" rtlCol="0"/>
            <a:lstStyle/>
            <a:p>
              <a:endParaRPr>
                <a:solidFill>
                  <a:prstClr val="black"/>
                </a:solidFill>
              </a:endParaRPr>
            </a:p>
          </p:txBody>
        </p:sp>
        <p:sp>
          <p:nvSpPr>
            <p:cNvPr id="27" name="object 27"/>
            <p:cNvSpPr/>
            <p:nvPr/>
          </p:nvSpPr>
          <p:spPr>
            <a:xfrm>
              <a:off x="5185409" y="3173730"/>
              <a:ext cx="212725" cy="0"/>
            </a:xfrm>
            <a:custGeom>
              <a:avLst/>
              <a:gdLst/>
              <a:ahLst/>
              <a:cxnLst/>
              <a:rect l="l" t="t" r="r" b="b"/>
              <a:pathLst>
                <a:path w="212725">
                  <a:moveTo>
                    <a:pt x="0" y="0"/>
                  </a:moveTo>
                  <a:lnTo>
                    <a:pt x="212725" y="0"/>
                  </a:lnTo>
                </a:path>
              </a:pathLst>
            </a:custGeom>
            <a:ln w="38100">
              <a:solidFill>
                <a:srgbClr val="808080"/>
              </a:solidFill>
            </a:ln>
          </p:spPr>
          <p:txBody>
            <a:bodyPr wrap="square" lIns="0" tIns="0" rIns="0" bIns="0" rtlCol="0"/>
            <a:lstStyle/>
            <a:p>
              <a:endParaRPr>
                <a:solidFill>
                  <a:prstClr val="black"/>
                </a:solidFill>
              </a:endParaRPr>
            </a:p>
          </p:txBody>
        </p:sp>
      </p:grpSp>
      <p:sp>
        <p:nvSpPr>
          <p:cNvPr id="28" name="object 28"/>
          <p:cNvSpPr txBox="1"/>
          <p:nvPr/>
        </p:nvSpPr>
        <p:spPr>
          <a:xfrm>
            <a:off x="5455411" y="2483892"/>
            <a:ext cx="2677160" cy="817244"/>
          </a:xfrm>
          <a:prstGeom prst="rect">
            <a:avLst/>
          </a:prstGeom>
        </p:spPr>
        <p:txBody>
          <a:bodyPr vert="horz" wrap="square" lIns="0" tIns="62865" rIns="0" bIns="0" rtlCol="0">
            <a:spAutoFit/>
          </a:bodyPr>
          <a:lstStyle/>
          <a:p>
            <a:pPr marL="12700">
              <a:spcBef>
                <a:spcPts val="495"/>
              </a:spcBef>
            </a:pPr>
            <a:r>
              <a:rPr sz="1400" spc="-5" dirty="0">
                <a:solidFill>
                  <a:prstClr val="black"/>
                </a:solidFill>
                <a:latin typeface="Tahoma"/>
                <a:cs typeface="Tahoma"/>
              </a:rPr>
              <a:t>İşgücüne katılım </a:t>
            </a:r>
            <a:r>
              <a:rPr sz="1400" spc="-10" dirty="0">
                <a:solidFill>
                  <a:prstClr val="black"/>
                </a:solidFill>
                <a:latin typeface="Tahoma"/>
                <a:cs typeface="Tahoma"/>
              </a:rPr>
              <a:t>oranı </a:t>
            </a:r>
            <a:r>
              <a:rPr sz="1400" dirty="0">
                <a:solidFill>
                  <a:prstClr val="black"/>
                </a:solidFill>
                <a:latin typeface="Tahoma"/>
                <a:cs typeface="Tahoma"/>
              </a:rPr>
              <a:t>(sol</a:t>
            </a:r>
            <a:r>
              <a:rPr sz="1400" spc="-20" dirty="0">
                <a:solidFill>
                  <a:prstClr val="black"/>
                </a:solidFill>
                <a:latin typeface="Tahoma"/>
                <a:cs typeface="Tahoma"/>
              </a:rPr>
              <a:t> </a:t>
            </a:r>
            <a:r>
              <a:rPr sz="1400" spc="-5" dirty="0">
                <a:solidFill>
                  <a:prstClr val="black"/>
                </a:solidFill>
                <a:latin typeface="Tahoma"/>
                <a:cs typeface="Tahoma"/>
              </a:rPr>
              <a:t>eksen)</a:t>
            </a:r>
            <a:endParaRPr sz="1400">
              <a:solidFill>
                <a:prstClr val="black"/>
              </a:solidFill>
              <a:latin typeface="Tahoma"/>
              <a:cs typeface="Tahoma"/>
            </a:endParaRPr>
          </a:p>
          <a:p>
            <a:pPr marL="12700">
              <a:spcBef>
                <a:spcPts val="395"/>
              </a:spcBef>
            </a:pPr>
            <a:r>
              <a:rPr sz="1400" dirty="0">
                <a:solidFill>
                  <a:prstClr val="black"/>
                </a:solidFill>
                <a:latin typeface="Tahoma"/>
                <a:cs typeface="Tahoma"/>
              </a:rPr>
              <a:t>İşsizlik</a:t>
            </a:r>
            <a:r>
              <a:rPr sz="1400" spc="-5" dirty="0">
                <a:solidFill>
                  <a:prstClr val="black"/>
                </a:solidFill>
                <a:latin typeface="Tahoma"/>
                <a:cs typeface="Tahoma"/>
              </a:rPr>
              <a:t> </a:t>
            </a:r>
            <a:r>
              <a:rPr sz="1400" spc="-10" dirty="0">
                <a:solidFill>
                  <a:prstClr val="black"/>
                </a:solidFill>
                <a:latin typeface="Tahoma"/>
                <a:cs typeface="Tahoma"/>
              </a:rPr>
              <a:t>oranı</a:t>
            </a:r>
            <a:endParaRPr sz="1400">
              <a:solidFill>
                <a:prstClr val="black"/>
              </a:solidFill>
              <a:latin typeface="Tahoma"/>
              <a:cs typeface="Tahoma"/>
            </a:endParaRPr>
          </a:p>
          <a:p>
            <a:pPr marL="12700">
              <a:spcBef>
                <a:spcPts val="400"/>
              </a:spcBef>
            </a:pPr>
            <a:r>
              <a:rPr sz="1400" spc="-35" dirty="0">
                <a:solidFill>
                  <a:prstClr val="black"/>
                </a:solidFill>
                <a:latin typeface="Tahoma"/>
                <a:cs typeface="Tahoma"/>
              </a:rPr>
              <a:t>Tarım </a:t>
            </a:r>
            <a:r>
              <a:rPr sz="1400" spc="-5" dirty="0">
                <a:solidFill>
                  <a:prstClr val="black"/>
                </a:solidFill>
                <a:latin typeface="Tahoma"/>
                <a:cs typeface="Tahoma"/>
              </a:rPr>
              <a:t>dışı </a:t>
            </a:r>
            <a:r>
              <a:rPr sz="1400" dirty="0">
                <a:solidFill>
                  <a:prstClr val="black"/>
                </a:solidFill>
                <a:latin typeface="Tahoma"/>
                <a:cs typeface="Tahoma"/>
              </a:rPr>
              <a:t>işsizlik</a:t>
            </a:r>
            <a:r>
              <a:rPr sz="1400" spc="20" dirty="0">
                <a:solidFill>
                  <a:prstClr val="black"/>
                </a:solidFill>
                <a:latin typeface="Tahoma"/>
                <a:cs typeface="Tahoma"/>
              </a:rPr>
              <a:t> </a:t>
            </a:r>
            <a:r>
              <a:rPr sz="1400" spc="-10" dirty="0">
                <a:solidFill>
                  <a:prstClr val="black"/>
                </a:solidFill>
                <a:latin typeface="Tahoma"/>
                <a:cs typeface="Tahoma"/>
              </a:rPr>
              <a:t>oranı</a:t>
            </a:r>
            <a:endParaRPr sz="1400">
              <a:solidFill>
                <a:prstClr val="black"/>
              </a:solidFill>
              <a:latin typeface="Tahoma"/>
              <a:cs typeface="Tahoma"/>
            </a:endParaRPr>
          </a:p>
        </p:txBody>
      </p:sp>
      <p:sp>
        <p:nvSpPr>
          <p:cNvPr id="30" name="object 30"/>
          <p:cNvSpPr txBox="1"/>
          <p:nvPr/>
        </p:nvSpPr>
        <p:spPr>
          <a:xfrm>
            <a:off x="87579" y="6591327"/>
            <a:ext cx="2564765" cy="209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15" dirty="0">
                <a:solidFill>
                  <a:prstClr val="black"/>
                </a:solidFill>
                <a:latin typeface="Tahoma"/>
                <a:cs typeface="Tahoma"/>
              </a:rPr>
              <a:t>TEPAV</a:t>
            </a:r>
            <a:r>
              <a:rPr sz="1200" spc="-25" dirty="0">
                <a:solidFill>
                  <a:prstClr val="black"/>
                </a:solidFill>
                <a:latin typeface="Tahoma"/>
                <a:cs typeface="Tahoma"/>
              </a:rPr>
              <a:t> </a:t>
            </a:r>
            <a:r>
              <a:rPr sz="1200" dirty="0">
                <a:solidFill>
                  <a:prstClr val="black"/>
                </a:solidFill>
                <a:latin typeface="Tahoma"/>
                <a:cs typeface="Tahoma"/>
              </a:rPr>
              <a:t>görselleştirmesi</a:t>
            </a:r>
            <a:endParaRPr sz="1200">
              <a:solidFill>
                <a:prstClr val="black"/>
              </a:solidFill>
              <a:latin typeface="Tahoma"/>
              <a:cs typeface="Tahoma"/>
            </a:endParaRPr>
          </a:p>
        </p:txBody>
      </p:sp>
      <p:sp>
        <p:nvSpPr>
          <p:cNvPr id="29" name="object 29"/>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24</a:t>
            </a:r>
            <a:endParaRPr sz="1400">
              <a:solidFill>
                <a:prstClr val="black"/>
              </a:solidFill>
              <a:latin typeface="Tahoma"/>
              <a:cs typeface="Tahoma"/>
            </a:endParaRPr>
          </a:p>
        </p:txBody>
      </p:sp>
    </p:spTree>
    <p:extLst>
      <p:ext uri="{BB962C8B-B14F-4D97-AF65-F5344CB8AC3E}">
        <p14:creationId xmlns:p14="http://schemas.microsoft.com/office/powerpoint/2010/main" val="6917584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007" y="721563"/>
            <a:ext cx="7981315" cy="848994"/>
          </a:xfrm>
          <a:prstGeom prst="rect">
            <a:avLst/>
          </a:prstGeom>
        </p:spPr>
        <p:txBody>
          <a:bodyPr vert="horz" wrap="square" lIns="0" tIns="12700" rIns="0" bIns="0" rtlCol="0">
            <a:spAutoFit/>
          </a:bodyPr>
          <a:lstStyle/>
          <a:p>
            <a:pPr marL="12700">
              <a:lnSpc>
                <a:spcPct val="100000"/>
              </a:lnSpc>
              <a:spcBef>
                <a:spcPts val="100"/>
              </a:spcBef>
            </a:pPr>
            <a:r>
              <a:rPr dirty="0"/>
              <a:t>Ancak, </a:t>
            </a:r>
            <a:r>
              <a:rPr spc="-5" dirty="0"/>
              <a:t>geniş </a:t>
            </a:r>
            <a:r>
              <a:rPr dirty="0"/>
              <a:t>tanımlı </a:t>
            </a:r>
            <a:r>
              <a:rPr spc="5" dirty="0"/>
              <a:t>işsizlik </a:t>
            </a:r>
            <a:r>
              <a:rPr spc="-5" dirty="0"/>
              <a:t>göstergelerinde </a:t>
            </a:r>
            <a:r>
              <a:rPr dirty="0"/>
              <a:t>artış</a:t>
            </a:r>
            <a:r>
              <a:rPr spc="25" dirty="0"/>
              <a:t> </a:t>
            </a:r>
            <a:r>
              <a:rPr spc="-5" dirty="0"/>
              <a:t>kaydedilmiştir.</a:t>
            </a:r>
          </a:p>
          <a:p>
            <a:pPr marL="12700" marR="5080">
              <a:lnSpc>
                <a:spcPct val="100000"/>
              </a:lnSpc>
              <a:spcBef>
                <a:spcPts val="5"/>
              </a:spcBef>
            </a:pPr>
            <a:r>
              <a:rPr b="0" spc="-5" dirty="0">
                <a:latin typeface="Tahoma"/>
                <a:cs typeface="Tahoma"/>
              </a:rPr>
              <a:t>Atıl işsizlik </a:t>
            </a:r>
            <a:r>
              <a:rPr b="0" dirty="0">
                <a:latin typeface="Tahoma"/>
                <a:cs typeface="Tahoma"/>
              </a:rPr>
              <a:t>oranı </a:t>
            </a:r>
            <a:r>
              <a:rPr b="0" spc="-5" dirty="0">
                <a:latin typeface="Tahoma"/>
                <a:cs typeface="Tahoma"/>
              </a:rPr>
              <a:t>genel tanımlı işsizlik </a:t>
            </a:r>
            <a:r>
              <a:rPr b="0" dirty="0">
                <a:latin typeface="Tahoma"/>
                <a:cs typeface="Tahoma"/>
              </a:rPr>
              <a:t>oranının </a:t>
            </a:r>
            <a:r>
              <a:rPr b="0" spc="-5" dirty="0">
                <a:latin typeface="Tahoma"/>
                <a:cs typeface="Tahoma"/>
              </a:rPr>
              <a:t>iki katıdır; Aralık ayında </a:t>
            </a:r>
            <a:r>
              <a:rPr b="0" dirty="0">
                <a:latin typeface="Tahoma"/>
                <a:cs typeface="Tahoma"/>
              </a:rPr>
              <a:t>0,5 puan  </a:t>
            </a:r>
            <a:r>
              <a:rPr b="0" spc="-5" dirty="0">
                <a:latin typeface="Tahoma"/>
                <a:cs typeface="Tahoma"/>
              </a:rPr>
              <a:t>yükselerek </a:t>
            </a:r>
            <a:r>
              <a:rPr b="0" dirty="0">
                <a:latin typeface="Tahoma"/>
                <a:cs typeface="Tahoma"/>
              </a:rPr>
              <a:t>yüzde 22,6 düzeyine</a:t>
            </a:r>
            <a:r>
              <a:rPr b="0" spc="25" dirty="0">
                <a:latin typeface="Tahoma"/>
                <a:cs typeface="Tahoma"/>
              </a:rPr>
              <a:t> </a:t>
            </a:r>
            <a:r>
              <a:rPr b="0" spc="-5" dirty="0">
                <a:latin typeface="Tahoma"/>
                <a:cs typeface="Tahoma"/>
              </a:rPr>
              <a:t>çıkmıştır</a:t>
            </a:r>
          </a:p>
        </p:txBody>
      </p:sp>
      <p:sp>
        <p:nvSpPr>
          <p:cNvPr id="3" name="object 3"/>
          <p:cNvSpPr/>
          <p:nvPr/>
        </p:nvSpPr>
        <p:spPr>
          <a:xfrm>
            <a:off x="4572" y="1661160"/>
            <a:ext cx="9139555" cy="584200"/>
          </a:xfrm>
          <a:custGeom>
            <a:avLst/>
            <a:gdLst/>
            <a:ahLst/>
            <a:cxnLst/>
            <a:rect l="l" t="t" r="r" b="b"/>
            <a:pathLst>
              <a:path w="9139555" h="584200">
                <a:moveTo>
                  <a:pt x="9139428" y="0"/>
                </a:moveTo>
                <a:lnTo>
                  <a:pt x="0" y="0"/>
                </a:lnTo>
                <a:lnTo>
                  <a:pt x="0" y="583691"/>
                </a:lnTo>
                <a:lnTo>
                  <a:pt x="9139428" y="583691"/>
                </a:lnTo>
                <a:lnTo>
                  <a:pt x="9139428"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1108049" y="1693925"/>
            <a:ext cx="6930390" cy="513080"/>
          </a:xfrm>
          <a:prstGeom prst="rect">
            <a:avLst/>
          </a:prstGeom>
        </p:spPr>
        <p:txBody>
          <a:bodyPr vert="horz" wrap="square" lIns="0" tIns="12065" rIns="0" bIns="0" rtlCol="0">
            <a:spAutoFit/>
          </a:bodyPr>
          <a:lstStyle/>
          <a:p>
            <a:pPr marL="2370455" marR="5080" indent="-2358390">
              <a:spcBef>
                <a:spcPts val="95"/>
              </a:spcBef>
            </a:pPr>
            <a:r>
              <a:rPr sz="1600" spc="-10" dirty="0">
                <a:solidFill>
                  <a:srgbClr val="FFFFFF"/>
                </a:solidFill>
                <a:latin typeface="Tahoma"/>
                <a:cs typeface="Tahoma"/>
              </a:rPr>
              <a:t>İşgücüne ilişkin tamamlayıcı göstergeler* </a:t>
            </a:r>
            <a:r>
              <a:rPr sz="1600" spc="-5" dirty="0">
                <a:solidFill>
                  <a:srgbClr val="FFFFFF"/>
                </a:solidFill>
                <a:latin typeface="Tahoma"/>
                <a:cs typeface="Tahoma"/>
              </a:rPr>
              <a:t>(mevsim </a:t>
            </a:r>
            <a:r>
              <a:rPr sz="1600" spc="-10" dirty="0">
                <a:solidFill>
                  <a:srgbClr val="FFFFFF"/>
                </a:solidFill>
                <a:latin typeface="Tahoma"/>
                <a:cs typeface="Tahoma"/>
              </a:rPr>
              <a:t>etkisinden </a:t>
            </a:r>
            <a:r>
              <a:rPr sz="1600" spc="-5" dirty="0">
                <a:solidFill>
                  <a:srgbClr val="FFFFFF"/>
                </a:solidFill>
                <a:latin typeface="Tahoma"/>
                <a:cs typeface="Tahoma"/>
              </a:rPr>
              <a:t>arındırılmış, %)  Ocak 2019 – </a:t>
            </a:r>
            <a:r>
              <a:rPr sz="1600" spc="-10" dirty="0">
                <a:solidFill>
                  <a:srgbClr val="FFFFFF"/>
                </a:solidFill>
                <a:latin typeface="Tahoma"/>
                <a:cs typeface="Tahoma"/>
              </a:rPr>
              <a:t>Aralık</a:t>
            </a:r>
            <a:r>
              <a:rPr sz="1600" spc="45" dirty="0">
                <a:solidFill>
                  <a:srgbClr val="FFFFFF"/>
                </a:solidFill>
                <a:latin typeface="Tahoma"/>
                <a:cs typeface="Tahoma"/>
              </a:rPr>
              <a:t> </a:t>
            </a:r>
            <a:r>
              <a:rPr sz="1600" spc="-5" dirty="0">
                <a:solidFill>
                  <a:srgbClr val="FFFFFF"/>
                </a:solidFill>
                <a:latin typeface="Tahoma"/>
                <a:cs typeface="Tahoma"/>
              </a:rPr>
              <a:t>2021</a:t>
            </a:r>
            <a:endParaRPr sz="1600">
              <a:solidFill>
                <a:prstClr val="black"/>
              </a:solidFill>
              <a:latin typeface="Tahoma"/>
              <a:cs typeface="Tahoma"/>
            </a:endParaRPr>
          </a:p>
        </p:txBody>
      </p:sp>
      <p:sp>
        <p:nvSpPr>
          <p:cNvPr id="5" name="object 5"/>
          <p:cNvSpPr txBox="1"/>
          <p:nvPr/>
        </p:nvSpPr>
        <p:spPr>
          <a:xfrm>
            <a:off x="37592" y="5757468"/>
            <a:ext cx="8645525" cy="971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20" dirty="0">
                <a:solidFill>
                  <a:prstClr val="black"/>
                </a:solidFill>
                <a:latin typeface="Tahoma"/>
                <a:cs typeface="Tahoma"/>
              </a:rPr>
              <a:t>TEPAV</a:t>
            </a:r>
            <a:r>
              <a:rPr sz="1200" spc="25"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a:p>
            <a:pPr marL="12700" marR="5080">
              <a:spcBef>
                <a:spcPts val="5"/>
              </a:spcBef>
            </a:pPr>
            <a:r>
              <a:rPr sz="1000" spc="-5" dirty="0">
                <a:solidFill>
                  <a:prstClr val="black"/>
                </a:solidFill>
                <a:latin typeface="Tahoma"/>
                <a:cs typeface="Tahoma"/>
              </a:rPr>
              <a:t>* Zamana bağlı eksik istihdam: Referans haftasında istihdamda olan, esas işinde ve diğer işinde/işlerinde fiili olarak 40 saatten daha az </a:t>
            </a:r>
            <a:r>
              <a:rPr sz="1000" spc="-10" dirty="0">
                <a:solidFill>
                  <a:prstClr val="black"/>
                </a:solidFill>
                <a:latin typeface="Tahoma"/>
                <a:cs typeface="Tahoma"/>
              </a:rPr>
              <a:t>süre </a:t>
            </a:r>
            <a:r>
              <a:rPr sz="1000" spc="-5" dirty="0">
                <a:solidFill>
                  <a:prstClr val="black"/>
                </a:solidFill>
                <a:latin typeface="Tahoma"/>
                <a:cs typeface="Tahoma"/>
              </a:rPr>
              <a:t>çalışmış </a:t>
            </a:r>
            <a:r>
              <a:rPr sz="1000" spc="5" dirty="0">
                <a:solidFill>
                  <a:prstClr val="black"/>
                </a:solidFill>
                <a:latin typeface="Tahoma"/>
                <a:cs typeface="Tahoma"/>
              </a:rPr>
              <a:t>olup,  </a:t>
            </a:r>
            <a:r>
              <a:rPr sz="1000" spc="-5" dirty="0">
                <a:solidFill>
                  <a:prstClr val="black"/>
                </a:solidFill>
                <a:latin typeface="Tahoma"/>
                <a:cs typeface="Tahoma"/>
              </a:rPr>
              <a:t>daha fazla </a:t>
            </a:r>
            <a:r>
              <a:rPr sz="1000" spc="-10" dirty="0">
                <a:solidFill>
                  <a:prstClr val="black"/>
                </a:solidFill>
                <a:latin typeface="Tahoma"/>
                <a:cs typeface="Tahoma"/>
              </a:rPr>
              <a:t>süre </a:t>
            </a:r>
            <a:r>
              <a:rPr sz="1000" spc="-5" dirty="0">
                <a:solidFill>
                  <a:prstClr val="black"/>
                </a:solidFill>
                <a:latin typeface="Tahoma"/>
                <a:cs typeface="Tahoma"/>
              </a:rPr>
              <a:t>çalışmak istediğini belirten ve </a:t>
            </a:r>
            <a:r>
              <a:rPr sz="1000" spc="-10" dirty="0">
                <a:solidFill>
                  <a:prstClr val="black"/>
                </a:solidFill>
                <a:latin typeface="Tahoma"/>
                <a:cs typeface="Tahoma"/>
              </a:rPr>
              <a:t>mümkün </a:t>
            </a:r>
            <a:r>
              <a:rPr sz="1000" spc="-5" dirty="0">
                <a:solidFill>
                  <a:prstClr val="black"/>
                </a:solidFill>
                <a:latin typeface="Tahoma"/>
                <a:cs typeface="Tahoma"/>
              </a:rPr>
              <a:t>olduğu takdirde daha </a:t>
            </a:r>
            <a:r>
              <a:rPr sz="1000" spc="-10" dirty="0">
                <a:solidFill>
                  <a:prstClr val="black"/>
                </a:solidFill>
                <a:latin typeface="Tahoma"/>
                <a:cs typeface="Tahoma"/>
              </a:rPr>
              <a:t>fazla </a:t>
            </a:r>
            <a:r>
              <a:rPr sz="1000" spc="-5" dirty="0">
                <a:solidFill>
                  <a:prstClr val="black"/>
                </a:solidFill>
                <a:latin typeface="Tahoma"/>
                <a:cs typeface="Tahoma"/>
              </a:rPr>
              <a:t>çalışmaya başlayabilecek olan</a:t>
            </a:r>
            <a:r>
              <a:rPr sz="1000" spc="180" dirty="0">
                <a:solidFill>
                  <a:prstClr val="black"/>
                </a:solidFill>
                <a:latin typeface="Tahoma"/>
                <a:cs typeface="Tahoma"/>
              </a:rPr>
              <a:t> </a:t>
            </a:r>
            <a:r>
              <a:rPr sz="1000" spc="-5" dirty="0">
                <a:solidFill>
                  <a:prstClr val="black"/>
                </a:solidFill>
                <a:latin typeface="Tahoma"/>
                <a:cs typeface="Tahoma"/>
              </a:rPr>
              <a:t>kişilerdir.</a:t>
            </a:r>
            <a:endParaRPr sz="1000">
              <a:solidFill>
                <a:prstClr val="black"/>
              </a:solidFill>
              <a:latin typeface="Tahoma"/>
              <a:cs typeface="Tahoma"/>
            </a:endParaRPr>
          </a:p>
          <a:p>
            <a:pPr marL="12700" marR="114300"/>
            <a:r>
              <a:rPr sz="1000" spc="-5" dirty="0">
                <a:solidFill>
                  <a:prstClr val="black"/>
                </a:solidFill>
                <a:latin typeface="Tahoma"/>
                <a:cs typeface="Tahoma"/>
              </a:rPr>
              <a:t>Potansiyel işgücü: Referans haftasında ne istihdamda ne de işsiz olan </a:t>
            </a:r>
            <a:r>
              <a:rPr sz="1000" spc="-10" dirty="0">
                <a:solidFill>
                  <a:prstClr val="black"/>
                </a:solidFill>
                <a:latin typeface="Tahoma"/>
                <a:cs typeface="Tahoma"/>
              </a:rPr>
              <a:t>çalışma </a:t>
            </a:r>
            <a:r>
              <a:rPr sz="1000" spc="-5" dirty="0">
                <a:solidFill>
                  <a:prstClr val="black"/>
                </a:solidFill>
                <a:latin typeface="Tahoma"/>
                <a:cs typeface="Tahoma"/>
              </a:rPr>
              <a:t>çağındaki kişilerden; iş arayan fakat kısa </a:t>
            </a:r>
            <a:r>
              <a:rPr sz="1000" spc="-10" dirty="0">
                <a:solidFill>
                  <a:prstClr val="black"/>
                </a:solidFill>
                <a:latin typeface="Tahoma"/>
                <a:cs typeface="Tahoma"/>
              </a:rPr>
              <a:t>süre içerisinde </a:t>
            </a:r>
            <a:r>
              <a:rPr sz="1000" spc="-5" dirty="0">
                <a:solidFill>
                  <a:prstClr val="black"/>
                </a:solidFill>
                <a:latin typeface="Tahoma"/>
                <a:cs typeface="Tahoma"/>
              </a:rPr>
              <a:t>işbaşı yapabilecek  durumda olmayanlarla, iş aramadığı halde </a:t>
            </a:r>
            <a:r>
              <a:rPr sz="1000" spc="-10" dirty="0">
                <a:solidFill>
                  <a:prstClr val="black"/>
                </a:solidFill>
                <a:latin typeface="Tahoma"/>
                <a:cs typeface="Tahoma"/>
              </a:rPr>
              <a:t>çalışma </a:t>
            </a:r>
            <a:r>
              <a:rPr sz="1000" spc="-5" dirty="0">
                <a:solidFill>
                  <a:prstClr val="black"/>
                </a:solidFill>
                <a:latin typeface="Tahoma"/>
                <a:cs typeface="Tahoma"/>
              </a:rPr>
              <a:t>isteği olan ve kısa </a:t>
            </a:r>
            <a:r>
              <a:rPr sz="1000" spc="-10" dirty="0">
                <a:solidFill>
                  <a:prstClr val="black"/>
                </a:solidFill>
                <a:latin typeface="Tahoma"/>
                <a:cs typeface="Tahoma"/>
              </a:rPr>
              <a:t>süre içerisinde </a:t>
            </a:r>
            <a:r>
              <a:rPr sz="1000" spc="-5" dirty="0">
                <a:solidFill>
                  <a:prstClr val="black"/>
                </a:solidFill>
                <a:latin typeface="Tahoma"/>
                <a:cs typeface="Tahoma"/>
              </a:rPr>
              <a:t>işbaşı yapabilecek durumda olan</a:t>
            </a:r>
            <a:r>
              <a:rPr sz="1000" spc="195" dirty="0">
                <a:solidFill>
                  <a:prstClr val="black"/>
                </a:solidFill>
                <a:latin typeface="Tahoma"/>
                <a:cs typeface="Tahoma"/>
              </a:rPr>
              <a:t> </a:t>
            </a:r>
            <a:r>
              <a:rPr sz="1000" dirty="0">
                <a:solidFill>
                  <a:prstClr val="black"/>
                </a:solidFill>
                <a:latin typeface="Tahoma"/>
                <a:cs typeface="Tahoma"/>
              </a:rPr>
              <a:t>kişilerdir.</a:t>
            </a:r>
            <a:endParaRPr sz="1000">
              <a:solidFill>
                <a:prstClr val="black"/>
              </a:solidFill>
              <a:latin typeface="Tahoma"/>
              <a:cs typeface="Tahoma"/>
            </a:endParaRPr>
          </a:p>
          <a:p>
            <a:pPr marL="12700"/>
            <a:r>
              <a:rPr sz="1000" spc="-5" dirty="0">
                <a:solidFill>
                  <a:prstClr val="black"/>
                </a:solidFill>
                <a:latin typeface="Tahoma"/>
                <a:cs typeface="Tahoma"/>
              </a:rPr>
              <a:t>Atıl işgücü: Zamana bağlı eksik istihdam, işsiz ve potansiyel işgücünün</a:t>
            </a:r>
            <a:r>
              <a:rPr sz="1000" spc="140" dirty="0">
                <a:solidFill>
                  <a:prstClr val="black"/>
                </a:solidFill>
                <a:latin typeface="Tahoma"/>
                <a:cs typeface="Tahoma"/>
              </a:rPr>
              <a:t> </a:t>
            </a:r>
            <a:r>
              <a:rPr sz="1000" spc="-5" dirty="0">
                <a:solidFill>
                  <a:prstClr val="black"/>
                </a:solidFill>
                <a:latin typeface="Tahoma"/>
                <a:cs typeface="Tahoma"/>
              </a:rPr>
              <a:t>toplamıdır.</a:t>
            </a:r>
            <a:endParaRPr sz="1000">
              <a:solidFill>
                <a:prstClr val="black"/>
              </a:solidFill>
              <a:latin typeface="Tahoma"/>
              <a:cs typeface="Tahoma"/>
            </a:endParaRPr>
          </a:p>
        </p:txBody>
      </p:sp>
      <p:grpSp>
        <p:nvGrpSpPr>
          <p:cNvPr id="6" name="object 6"/>
          <p:cNvGrpSpPr/>
          <p:nvPr/>
        </p:nvGrpSpPr>
        <p:grpSpPr>
          <a:xfrm>
            <a:off x="525589" y="2511361"/>
            <a:ext cx="8356600" cy="2568575"/>
            <a:chOff x="525589" y="2511361"/>
            <a:chExt cx="8356600" cy="2568575"/>
          </a:xfrm>
        </p:grpSpPr>
        <p:sp>
          <p:nvSpPr>
            <p:cNvPr id="7" name="object 7"/>
            <p:cNvSpPr/>
            <p:nvPr/>
          </p:nvSpPr>
          <p:spPr>
            <a:xfrm>
              <a:off x="530351" y="2516123"/>
              <a:ext cx="8333740" cy="2559050"/>
            </a:xfrm>
            <a:custGeom>
              <a:avLst/>
              <a:gdLst/>
              <a:ahLst/>
              <a:cxnLst/>
              <a:rect l="l" t="t" r="r" b="b"/>
              <a:pathLst>
                <a:path w="8333740" h="2559050">
                  <a:moveTo>
                    <a:pt x="50292" y="2558796"/>
                  </a:moveTo>
                  <a:lnTo>
                    <a:pt x="50292" y="0"/>
                  </a:lnTo>
                </a:path>
                <a:path w="8333740" h="2559050">
                  <a:moveTo>
                    <a:pt x="0" y="2558796"/>
                  </a:moveTo>
                  <a:lnTo>
                    <a:pt x="50292" y="2558796"/>
                  </a:lnTo>
                </a:path>
                <a:path w="8333740" h="2559050">
                  <a:moveTo>
                    <a:pt x="0" y="2046732"/>
                  </a:moveTo>
                  <a:lnTo>
                    <a:pt x="50292" y="2046732"/>
                  </a:lnTo>
                </a:path>
                <a:path w="8333740" h="2559050">
                  <a:moveTo>
                    <a:pt x="0" y="1536192"/>
                  </a:moveTo>
                  <a:lnTo>
                    <a:pt x="50292" y="1536192"/>
                  </a:lnTo>
                </a:path>
                <a:path w="8333740" h="2559050">
                  <a:moveTo>
                    <a:pt x="0" y="1024127"/>
                  </a:moveTo>
                  <a:lnTo>
                    <a:pt x="50292" y="1024127"/>
                  </a:lnTo>
                </a:path>
                <a:path w="8333740" h="2559050">
                  <a:moveTo>
                    <a:pt x="0" y="512063"/>
                  </a:moveTo>
                  <a:lnTo>
                    <a:pt x="50292" y="512063"/>
                  </a:lnTo>
                </a:path>
                <a:path w="8333740" h="2559050">
                  <a:moveTo>
                    <a:pt x="0" y="0"/>
                  </a:moveTo>
                  <a:lnTo>
                    <a:pt x="50292" y="0"/>
                  </a:lnTo>
                </a:path>
                <a:path w="8333740" h="2559050">
                  <a:moveTo>
                    <a:pt x="50292" y="2558796"/>
                  </a:moveTo>
                  <a:lnTo>
                    <a:pt x="8333232" y="2558796"/>
                  </a:lnTo>
                </a:path>
              </a:pathLst>
            </a:custGeom>
            <a:ln w="9144">
              <a:solidFill>
                <a:srgbClr val="000000"/>
              </a:solidFill>
            </a:ln>
          </p:spPr>
          <p:txBody>
            <a:bodyPr wrap="square" lIns="0" tIns="0" rIns="0" bIns="0" rtlCol="0"/>
            <a:lstStyle/>
            <a:p>
              <a:endParaRPr>
                <a:solidFill>
                  <a:prstClr val="black"/>
                </a:solidFill>
              </a:endParaRPr>
            </a:p>
          </p:txBody>
        </p:sp>
        <p:sp>
          <p:nvSpPr>
            <p:cNvPr id="8" name="object 8"/>
            <p:cNvSpPr/>
            <p:nvPr/>
          </p:nvSpPr>
          <p:spPr>
            <a:xfrm>
              <a:off x="581405" y="4624577"/>
              <a:ext cx="8281670" cy="388620"/>
            </a:xfrm>
            <a:custGeom>
              <a:avLst/>
              <a:gdLst/>
              <a:ahLst/>
              <a:cxnLst/>
              <a:rect l="l" t="t" r="r" b="b"/>
              <a:pathLst>
                <a:path w="8281670" h="388620">
                  <a:moveTo>
                    <a:pt x="0" y="92964"/>
                  </a:moveTo>
                  <a:lnTo>
                    <a:pt x="236219" y="51816"/>
                  </a:lnTo>
                  <a:lnTo>
                    <a:pt x="472440" y="51816"/>
                  </a:lnTo>
                  <a:lnTo>
                    <a:pt x="710184" y="71628"/>
                  </a:lnTo>
                  <a:lnTo>
                    <a:pt x="946404" y="71628"/>
                  </a:lnTo>
                  <a:lnTo>
                    <a:pt x="1182624" y="71628"/>
                  </a:lnTo>
                  <a:lnTo>
                    <a:pt x="1418844" y="51816"/>
                  </a:lnTo>
                  <a:lnTo>
                    <a:pt x="1656588" y="41148"/>
                  </a:lnTo>
                  <a:lnTo>
                    <a:pt x="1892808" y="30480"/>
                  </a:lnTo>
                  <a:lnTo>
                    <a:pt x="2129028" y="92964"/>
                  </a:lnTo>
                  <a:lnTo>
                    <a:pt x="2365248" y="112776"/>
                  </a:lnTo>
                  <a:lnTo>
                    <a:pt x="2602992" y="102108"/>
                  </a:lnTo>
                  <a:lnTo>
                    <a:pt x="2839211" y="132588"/>
                  </a:lnTo>
                  <a:lnTo>
                    <a:pt x="3075432" y="164592"/>
                  </a:lnTo>
                  <a:lnTo>
                    <a:pt x="3313176" y="132588"/>
                  </a:lnTo>
                  <a:lnTo>
                    <a:pt x="3549396" y="102108"/>
                  </a:lnTo>
                  <a:lnTo>
                    <a:pt x="3785616" y="123444"/>
                  </a:lnTo>
                  <a:lnTo>
                    <a:pt x="4021835" y="112776"/>
                  </a:lnTo>
                  <a:lnTo>
                    <a:pt x="4259580" y="0"/>
                  </a:lnTo>
                  <a:lnTo>
                    <a:pt x="4495800" y="153924"/>
                  </a:lnTo>
                  <a:lnTo>
                    <a:pt x="4732020" y="164592"/>
                  </a:lnTo>
                  <a:lnTo>
                    <a:pt x="4968240" y="132588"/>
                  </a:lnTo>
                  <a:lnTo>
                    <a:pt x="5205983" y="143256"/>
                  </a:lnTo>
                  <a:lnTo>
                    <a:pt x="5442204" y="173736"/>
                  </a:lnTo>
                  <a:lnTo>
                    <a:pt x="5678424" y="173736"/>
                  </a:lnTo>
                  <a:lnTo>
                    <a:pt x="5914644" y="132588"/>
                  </a:lnTo>
                  <a:lnTo>
                    <a:pt x="6152388" y="143256"/>
                  </a:lnTo>
                  <a:lnTo>
                    <a:pt x="6388608" y="102108"/>
                  </a:lnTo>
                  <a:lnTo>
                    <a:pt x="6624828" y="184404"/>
                  </a:lnTo>
                  <a:lnTo>
                    <a:pt x="6862572" y="388620"/>
                  </a:lnTo>
                  <a:lnTo>
                    <a:pt x="7098792" y="266700"/>
                  </a:lnTo>
                  <a:lnTo>
                    <a:pt x="7335012" y="266700"/>
                  </a:lnTo>
                  <a:lnTo>
                    <a:pt x="7571232" y="297180"/>
                  </a:lnTo>
                  <a:lnTo>
                    <a:pt x="7808976" y="327660"/>
                  </a:lnTo>
                  <a:lnTo>
                    <a:pt x="8045196" y="316992"/>
                  </a:lnTo>
                  <a:lnTo>
                    <a:pt x="8281416" y="327660"/>
                  </a:lnTo>
                </a:path>
              </a:pathLst>
            </a:custGeom>
            <a:ln w="38100">
              <a:solidFill>
                <a:srgbClr val="001F5F"/>
              </a:solidFill>
            </a:ln>
          </p:spPr>
          <p:txBody>
            <a:bodyPr wrap="square" lIns="0" tIns="0" rIns="0" bIns="0" rtlCol="0"/>
            <a:lstStyle/>
            <a:p>
              <a:endParaRPr>
                <a:solidFill>
                  <a:prstClr val="black"/>
                </a:solidFill>
              </a:endParaRPr>
            </a:p>
          </p:txBody>
        </p:sp>
        <p:sp>
          <p:nvSpPr>
            <p:cNvPr id="9" name="object 9"/>
            <p:cNvSpPr/>
            <p:nvPr/>
          </p:nvSpPr>
          <p:spPr>
            <a:xfrm>
              <a:off x="581405" y="4040885"/>
              <a:ext cx="8281670" cy="584200"/>
            </a:xfrm>
            <a:custGeom>
              <a:avLst/>
              <a:gdLst/>
              <a:ahLst/>
              <a:cxnLst/>
              <a:rect l="l" t="t" r="r" b="b"/>
              <a:pathLst>
                <a:path w="8281670" h="584200">
                  <a:moveTo>
                    <a:pt x="0" y="563880"/>
                  </a:moveTo>
                  <a:lnTo>
                    <a:pt x="236219" y="512063"/>
                  </a:lnTo>
                  <a:lnTo>
                    <a:pt x="472440" y="501395"/>
                  </a:lnTo>
                  <a:lnTo>
                    <a:pt x="710184" y="542544"/>
                  </a:lnTo>
                  <a:lnTo>
                    <a:pt x="946404" y="573024"/>
                  </a:lnTo>
                  <a:lnTo>
                    <a:pt x="1182624" y="563880"/>
                  </a:lnTo>
                  <a:lnTo>
                    <a:pt x="1418844" y="533400"/>
                  </a:lnTo>
                  <a:lnTo>
                    <a:pt x="1656588" y="542544"/>
                  </a:lnTo>
                  <a:lnTo>
                    <a:pt x="1892808" y="501395"/>
                  </a:lnTo>
                  <a:lnTo>
                    <a:pt x="2129028" y="583691"/>
                  </a:lnTo>
                  <a:lnTo>
                    <a:pt x="2365248" y="583691"/>
                  </a:lnTo>
                  <a:lnTo>
                    <a:pt x="2602992" y="573024"/>
                  </a:lnTo>
                  <a:lnTo>
                    <a:pt x="2839211" y="451103"/>
                  </a:lnTo>
                  <a:lnTo>
                    <a:pt x="3075432" y="512063"/>
                  </a:lnTo>
                  <a:lnTo>
                    <a:pt x="3313176" y="409956"/>
                  </a:lnTo>
                  <a:lnTo>
                    <a:pt x="3549396" y="195071"/>
                  </a:lnTo>
                  <a:lnTo>
                    <a:pt x="3785616" y="123443"/>
                  </a:lnTo>
                  <a:lnTo>
                    <a:pt x="4021835" y="307847"/>
                  </a:lnTo>
                  <a:lnTo>
                    <a:pt x="4259580" y="175259"/>
                  </a:lnTo>
                  <a:lnTo>
                    <a:pt x="4495800" y="327659"/>
                  </a:lnTo>
                  <a:lnTo>
                    <a:pt x="4732020" y="420624"/>
                  </a:lnTo>
                  <a:lnTo>
                    <a:pt x="4968240" y="277368"/>
                  </a:lnTo>
                  <a:lnTo>
                    <a:pt x="5205983" y="318515"/>
                  </a:lnTo>
                  <a:lnTo>
                    <a:pt x="5442204" y="225551"/>
                  </a:lnTo>
                  <a:lnTo>
                    <a:pt x="5678424" y="0"/>
                  </a:lnTo>
                  <a:lnTo>
                    <a:pt x="5914644" y="51815"/>
                  </a:lnTo>
                  <a:lnTo>
                    <a:pt x="6152388" y="214883"/>
                  </a:lnTo>
                  <a:lnTo>
                    <a:pt x="6388608" y="62483"/>
                  </a:lnTo>
                  <a:lnTo>
                    <a:pt x="6624828" y="143256"/>
                  </a:lnTo>
                  <a:lnTo>
                    <a:pt x="6862572" y="563880"/>
                  </a:lnTo>
                  <a:lnTo>
                    <a:pt x="7098792" y="409956"/>
                  </a:lnTo>
                  <a:lnTo>
                    <a:pt x="7335012" y="533400"/>
                  </a:lnTo>
                  <a:lnTo>
                    <a:pt x="7571232" y="512063"/>
                  </a:lnTo>
                  <a:lnTo>
                    <a:pt x="7808976" y="451103"/>
                  </a:lnTo>
                  <a:lnTo>
                    <a:pt x="8045196" y="481583"/>
                  </a:lnTo>
                  <a:lnTo>
                    <a:pt x="8281416" y="481583"/>
                  </a:lnTo>
                </a:path>
              </a:pathLst>
            </a:custGeom>
            <a:ln w="38100">
              <a:solidFill>
                <a:srgbClr val="A80000"/>
              </a:solidFill>
            </a:ln>
          </p:spPr>
          <p:txBody>
            <a:bodyPr wrap="square" lIns="0" tIns="0" rIns="0" bIns="0" rtlCol="0"/>
            <a:lstStyle/>
            <a:p>
              <a:endParaRPr>
                <a:solidFill>
                  <a:prstClr val="black"/>
                </a:solidFill>
              </a:endParaRPr>
            </a:p>
          </p:txBody>
        </p:sp>
        <p:sp>
          <p:nvSpPr>
            <p:cNvPr id="10" name="object 10"/>
            <p:cNvSpPr/>
            <p:nvPr/>
          </p:nvSpPr>
          <p:spPr>
            <a:xfrm>
              <a:off x="581405" y="3632453"/>
              <a:ext cx="8281670" cy="675640"/>
            </a:xfrm>
            <a:custGeom>
              <a:avLst/>
              <a:gdLst/>
              <a:ahLst/>
              <a:cxnLst/>
              <a:rect l="l" t="t" r="r" b="b"/>
              <a:pathLst>
                <a:path w="8281670" h="675639">
                  <a:moveTo>
                    <a:pt x="0" y="562356"/>
                  </a:moveTo>
                  <a:lnTo>
                    <a:pt x="236219" y="614172"/>
                  </a:lnTo>
                  <a:lnTo>
                    <a:pt x="472440" y="583692"/>
                  </a:lnTo>
                  <a:lnTo>
                    <a:pt x="710184" y="633984"/>
                  </a:lnTo>
                  <a:lnTo>
                    <a:pt x="946404" y="655320"/>
                  </a:lnTo>
                  <a:lnTo>
                    <a:pt x="1182624" y="603504"/>
                  </a:lnTo>
                  <a:lnTo>
                    <a:pt x="1418844" y="592836"/>
                  </a:lnTo>
                  <a:lnTo>
                    <a:pt x="1656588" y="573024"/>
                  </a:lnTo>
                  <a:lnTo>
                    <a:pt x="1892808" y="633984"/>
                  </a:lnTo>
                  <a:lnTo>
                    <a:pt x="2129028" y="633984"/>
                  </a:lnTo>
                  <a:lnTo>
                    <a:pt x="2365248" y="675132"/>
                  </a:lnTo>
                  <a:lnTo>
                    <a:pt x="2602992" y="664464"/>
                  </a:lnTo>
                  <a:lnTo>
                    <a:pt x="2839211" y="510540"/>
                  </a:lnTo>
                  <a:lnTo>
                    <a:pt x="3075432" y="551688"/>
                  </a:lnTo>
                  <a:lnTo>
                    <a:pt x="3313176" y="367284"/>
                  </a:lnTo>
                  <a:lnTo>
                    <a:pt x="3549396" y="71628"/>
                  </a:lnTo>
                  <a:lnTo>
                    <a:pt x="3785616" y="0"/>
                  </a:lnTo>
                  <a:lnTo>
                    <a:pt x="4021835" y="173736"/>
                  </a:lnTo>
                  <a:lnTo>
                    <a:pt x="4259580" y="152400"/>
                  </a:lnTo>
                  <a:lnTo>
                    <a:pt x="4495800" y="265176"/>
                  </a:lnTo>
                  <a:lnTo>
                    <a:pt x="4732020" y="275844"/>
                  </a:lnTo>
                  <a:lnTo>
                    <a:pt x="4968240" y="224028"/>
                  </a:lnTo>
                  <a:lnTo>
                    <a:pt x="5205983" y="112776"/>
                  </a:lnTo>
                  <a:lnTo>
                    <a:pt x="5442204" y="19812"/>
                  </a:lnTo>
                  <a:lnTo>
                    <a:pt x="5678424" y="121920"/>
                  </a:lnTo>
                  <a:lnTo>
                    <a:pt x="5914644" y="193548"/>
                  </a:lnTo>
                  <a:lnTo>
                    <a:pt x="6152388" y="316992"/>
                  </a:lnTo>
                  <a:lnTo>
                    <a:pt x="6388608" y="265176"/>
                  </a:lnTo>
                  <a:lnTo>
                    <a:pt x="6624828" y="295656"/>
                  </a:lnTo>
                  <a:lnTo>
                    <a:pt x="6862572" y="551688"/>
                  </a:lnTo>
                  <a:lnTo>
                    <a:pt x="7098792" y="470916"/>
                  </a:lnTo>
                  <a:lnTo>
                    <a:pt x="7335012" y="542544"/>
                  </a:lnTo>
                  <a:lnTo>
                    <a:pt x="7571232" y="573024"/>
                  </a:lnTo>
                  <a:lnTo>
                    <a:pt x="7808976" y="551688"/>
                  </a:lnTo>
                  <a:lnTo>
                    <a:pt x="8045196" y="603504"/>
                  </a:lnTo>
                  <a:lnTo>
                    <a:pt x="8281416" y="551688"/>
                  </a:lnTo>
                </a:path>
              </a:pathLst>
            </a:custGeom>
            <a:ln w="38100">
              <a:solidFill>
                <a:srgbClr val="808080"/>
              </a:solidFill>
            </a:ln>
          </p:spPr>
          <p:txBody>
            <a:bodyPr wrap="square" lIns="0" tIns="0" rIns="0" bIns="0" rtlCol="0"/>
            <a:lstStyle/>
            <a:p>
              <a:endParaRPr>
                <a:solidFill>
                  <a:prstClr val="black"/>
                </a:solidFill>
              </a:endParaRPr>
            </a:p>
          </p:txBody>
        </p:sp>
        <p:sp>
          <p:nvSpPr>
            <p:cNvPr id="11" name="object 11"/>
            <p:cNvSpPr/>
            <p:nvPr/>
          </p:nvSpPr>
          <p:spPr>
            <a:xfrm>
              <a:off x="581405" y="3079241"/>
              <a:ext cx="8281670" cy="1126490"/>
            </a:xfrm>
            <a:custGeom>
              <a:avLst/>
              <a:gdLst/>
              <a:ahLst/>
              <a:cxnLst/>
              <a:rect l="l" t="t" r="r" b="b"/>
              <a:pathLst>
                <a:path w="8281670" h="1126489">
                  <a:moveTo>
                    <a:pt x="0" y="1002792"/>
                  </a:moveTo>
                  <a:lnTo>
                    <a:pt x="236219" y="1054608"/>
                  </a:lnTo>
                  <a:lnTo>
                    <a:pt x="472440" y="1013460"/>
                  </a:lnTo>
                  <a:lnTo>
                    <a:pt x="710184" y="1074420"/>
                  </a:lnTo>
                  <a:lnTo>
                    <a:pt x="946404" y="1126236"/>
                  </a:lnTo>
                  <a:lnTo>
                    <a:pt x="1182624" y="1063752"/>
                  </a:lnTo>
                  <a:lnTo>
                    <a:pt x="1418844" y="1043940"/>
                  </a:lnTo>
                  <a:lnTo>
                    <a:pt x="1656588" y="1054608"/>
                  </a:lnTo>
                  <a:lnTo>
                    <a:pt x="1892808" y="1085088"/>
                  </a:lnTo>
                  <a:lnTo>
                    <a:pt x="2129028" y="1104900"/>
                  </a:lnTo>
                  <a:lnTo>
                    <a:pt x="2365248" y="1126236"/>
                  </a:lnTo>
                  <a:lnTo>
                    <a:pt x="2602992" y="1104900"/>
                  </a:lnTo>
                  <a:lnTo>
                    <a:pt x="2839211" y="818388"/>
                  </a:lnTo>
                  <a:lnTo>
                    <a:pt x="3075432" y="880872"/>
                  </a:lnTo>
                  <a:lnTo>
                    <a:pt x="3313176" y="633984"/>
                  </a:lnTo>
                  <a:lnTo>
                    <a:pt x="3549396" y="195072"/>
                  </a:lnTo>
                  <a:lnTo>
                    <a:pt x="3785616" y="41148"/>
                  </a:lnTo>
                  <a:lnTo>
                    <a:pt x="4021835" y="377952"/>
                  </a:lnTo>
                  <a:lnTo>
                    <a:pt x="4259580" y="338328"/>
                  </a:lnTo>
                  <a:lnTo>
                    <a:pt x="4495800" y="449580"/>
                  </a:lnTo>
                  <a:lnTo>
                    <a:pt x="4732020" y="531876"/>
                  </a:lnTo>
                  <a:lnTo>
                    <a:pt x="4968240" y="388620"/>
                  </a:lnTo>
                  <a:lnTo>
                    <a:pt x="5205983" y="306324"/>
                  </a:lnTo>
                  <a:lnTo>
                    <a:pt x="5442204" y="112775"/>
                  </a:lnTo>
                  <a:lnTo>
                    <a:pt x="5678424" y="0"/>
                  </a:lnTo>
                  <a:lnTo>
                    <a:pt x="5914644" y="153924"/>
                  </a:lnTo>
                  <a:lnTo>
                    <a:pt x="6152388" y="399288"/>
                  </a:lnTo>
                  <a:lnTo>
                    <a:pt x="6388608" y="256032"/>
                  </a:lnTo>
                  <a:lnTo>
                    <a:pt x="6624828" y="297180"/>
                  </a:lnTo>
                  <a:lnTo>
                    <a:pt x="6862572" y="737616"/>
                  </a:lnTo>
                  <a:lnTo>
                    <a:pt x="7098792" y="624840"/>
                  </a:lnTo>
                  <a:lnTo>
                    <a:pt x="7335012" y="798576"/>
                  </a:lnTo>
                  <a:lnTo>
                    <a:pt x="7571232" y="787908"/>
                  </a:lnTo>
                  <a:lnTo>
                    <a:pt x="7808976" y="685800"/>
                  </a:lnTo>
                  <a:lnTo>
                    <a:pt x="8045196" y="757428"/>
                  </a:lnTo>
                  <a:lnTo>
                    <a:pt x="8281416" y="705612"/>
                  </a:lnTo>
                </a:path>
              </a:pathLst>
            </a:custGeom>
            <a:ln w="38100">
              <a:solidFill>
                <a:srgbClr val="EBA30D"/>
              </a:solidFill>
            </a:ln>
          </p:spPr>
          <p:txBody>
            <a:bodyPr wrap="square" lIns="0" tIns="0" rIns="0" bIns="0" rtlCol="0"/>
            <a:lstStyle/>
            <a:p>
              <a:endParaRPr>
                <a:solidFill>
                  <a:prstClr val="black"/>
                </a:solidFill>
              </a:endParaRPr>
            </a:p>
          </p:txBody>
        </p:sp>
      </p:grpSp>
      <p:sp>
        <p:nvSpPr>
          <p:cNvPr id="12" name="object 12"/>
          <p:cNvSpPr txBox="1"/>
          <p:nvPr/>
        </p:nvSpPr>
        <p:spPr>
          <a:xfrm>
            <a:off x="259181" y="4963795"/>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10</a:t>
            </a:r>
            <a:endParaRPr sz="1200">
              <a:solidFill>
                <a:prstClr val="black"/>
              </a:solidFill>
              <a:latin typeface="Tahoma"/>
              <a:cs typeface="Tahoma"/>
            </a:endParaRPr>
          </a:p>
        </p:txBody>
      </p:sp>
      <p:sp>
        <p:nvSpPr>
          <p:cNvPr id="13" name="object 13"/>
          <p:cNvSpPr txBox="1"/>
          <p:nvPr/>
        </p:nvSpPr>
        <p:spPr>
          <a:xfrm>
            <a:off x="259181" y="4451984"/>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15</a:t>
            </a:r>
            <a:endParaRPr sz="1200">
              <a:solidFill>
                <a:prstClr val="black"/>
              </a:solidFill>
              <a:latin typeface="Tahoma"/>
              <a:cs typeface="Tahoma"/>
            </a:endParaRPr>
          </a:p>
        </p:txBody>
      </p:sp>
      <p:sp>
        <p:nvSpPr>
          <p:cNvPr id="14" name="object 14"/>
          <p:cNvSpPr txBox="1"/>
          <p:nvPr/>
        </p:nvSpPr>
        <p:spPr>
          <a:xfrm>
            <a:off x="259181" y="3939920"/>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a:t>
            </a:r>
            <a:endParaRPr sz="1200">
              <a:solidFill>
                <a:prstClr val="black"/>
              </a:solidFill>
              <a:latin typeface="Tahoma"/>
              <a:cs typeface="Tahoma"/>
            </a:endParaRPr>
          </a:p>
        </p:txBody>
      </p:sp>
      <p:sp>
        <p:nvSpPr>
          <p:cNvPr id="15" name="object 15"/>
          <p:cNvSpPr txBox="1"/>
          <p:nvPr/>
        </p:nvSpPr>
        <p:spPr>
          <a:xfrm>
            <a:off x="259181" y="3428238"/>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25</a:t>
            </a:r>
            <a:endParaRPr sz="1200">
              <a:solidFill>
                <a:prstClr val="black"/>
              </a:solidFill>
              <a:latin typeface="Tahoma"/>
              <a:cs typeface="Tahoma"/>
            </a:endParaRPr>
          </a:p>
        </p:txBody>
      </p:sp>
      <p:sp>
        <p:nvSpPr>
          <p:cNvPr id="16" name="object 16"/>
          <p:cNvSpPr txBox="1"/>
          <p:nvPr/>
        </p:nvSpPr>
        <p:spPr>
          <a:xfrm>
            <a:off x="259181" y="2916173"/>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30</a:t>
            </a:r>
            <a:endParaRPr sz="1200">
              <a:solidFill>
                <a:prstClr val="black"/>
              </a:solidFill>
              <a:latin typeface="Tahoma"/>
              <a:cs typeface="Tahoma"/>
            </a:endParaRPr>
          </a:p>
        </p:txBody>
      </p:sp>
      <p:sp>
        <p:nvSpPr>
          <p:cNvPr id="17" name="object 17"/>
          <p:cNvSpPr txBox="1"/>
          <p:nvPr/>
        </p:nvSpPr>
        <p:spPr>
          <a:xfrm>
            <a:off x="259181" y="2403805"/>
            <a:ext cx="19304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35</a:t>
            </a:r>
            <a:endParaRPr sz="1200">
              <a:solidFill>
                <a:prstClr val="black"/>
              </a:solidFill>
              <a:latin typeface="Tahoma"/>
              <a:cs typeface="Tahoma"/>
            </a:endParaRPr>
          </a:p>
        </p:txBody>
      </p:sp>
      <p:sp>
        <p:nvSpPr>
          <p:cNvPr id="18" name="object 18"/>
          <p:cNvSpPr txBox="1"/>
          <p:nvPr/>
        </p:nvSpPr>
        <p:spPr>
          <a:xfrm>
            <a:off x="476124" y="5115305"/>
            <a:ext cx="8493125"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42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42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42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43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42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42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42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42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42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42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42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434"/>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42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42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42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42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42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p:txBody>
      </p:sp>
      <p:sp>
        <p:nvSpPr>
          <p:cNvPr id="19" name="object 19"/>
          <p:cNvSpPr txBox="1"/>
          <p:nvPr/>
        </p:nvSpPr>
        <p:spPr>
          <a:xfrm>
            <a:off x="8654922" y="3775303"/>
            <a:ext cx="421005" cy="701675"/>
          </a:xfrm>
          <a:prstGeom prst="rect">
            <a:avLst/>
          </a:prstGeom>
        </p:spPr>
        <p:txBody>
          <a:bodyPr vert="horz" wrap="square" lIns="0" tIns="137160" rIns="0" bIns="0" rtlCol="0">
            <a:spAutoFit/>
          </a:bodyPr>
          <a:lstStyle/>
          <a:p>
            <a:pPr marL="12700">
              <a:spcBef>
                <a:spcPts val="1080"/>
              </a:spcBef>
            </a:pPr>
            <a:r>
              <a:rPr sz="1400" b="1" spc="-10" dirty="0">
                <a:solidFill>
                  <a:srgbClr val="7E7E7E"/>
                </a:solidFill>
                <a:latin typeface="Tahoma"/>
                <a:cs typeface="Tahoma"/>
              </a:rPr>
              <a:t>18</a:t>
            </a:r>
            <a:r>
              <a:rPr sz="1400" b="1" dirty="0">
                <a:solidFill>
                  <a:srgbClr val="7E7E7E"/>
                </a:solidFill>
                <a:latin typeface="Tahoma"/>
                <a:cs typeface="Tahoma"/>
              </a:rPr>
              <a:t>,7</a:t>
            </a:r>
            <a:endParaRPr sz="1400">
              <a:solidFill>
                <a:prstClr val="black"/>
              </a:solidFill>
              <a:latin typeface="Tahoma"/>
              <a:cs typeface="Tahoma"/>
            </a:endParaRPr>
          </a:p>
          <a:p>
            <a:pPr marL="12700">
              <a:spcBef>
                <a:spcPts val="980"/>
              </a:spcBef>
            </a:pPr>
            <a:r>
              <a:rPr sz="1400" b="1" spc="-10" dirty="0">
                <a:solidFill>
                  <a:srgbClr val="C00000"/>
                </a:solidFill>
                <a:latin typeface="Tahoma"/>
                <a:cs typeface="Tahoma"/>
              </a:rPr>
              <a:t>15</a:t>
            </a:r>
            <a:r>
              <a:rPr sz="1400" b="1" dirty="0">
                <a:solidFill>
                  <a:srgbClr val="C00000"/>
                </a:solidFill>
                <a:latin typeface="Tahoma"/>
                <a:cs typeface="Tahoma"/>
              </a:rPr>
              <a:t>,4</a:t>
            </a:r>
            <a:endParaRPr sz="1400">
              <a:solidFill>
                <a:prstClr val="black"/>
              </a:solidFill>
              <a:latin typeface="Tahoma"/>
              <a:cs typeface="Tahoma"/>
            </a:endParaRPr>
          </a:p>
        </p:txBody>
      </p:sp>
      <p:sp>
        <p:nvSpPr>
          <p:cNvPr id="20" name="object 20"/>
          <p:cNvSpPr txBox="1"/>
          <p:nvPr/>
        </p:nvSpPr>
        <p:spPr>
          <a:xfrm>
            <a:off x="8654922" y="4667758"/>
            <a:ext cx="421005" cy="239395"/>
          </a:xfrm>
          <a:prstGeom prst="rect">
            <a:avLst/>
          </a:prstGeom>
        </p:spPr>
        <p:txBody>
          <a:bodyPr vert="horz" wrap="square" lIns="0" tIns="12700" rIns="0" bIns="0" rtlCol="0">
            <a:spAutoFit/>
          </a:bodyPr>
          <a:lstStyle/>
          <a:p>
            <a:pPr marL="12700">
              <a:spcBef>
                <a:spcPts val="100"/>
              </a:spcBef>
            </a:pPr>
            <a:r>
              <a:rPr sz="1400" b="1" spc="-10" dirty="0">
                <a:solidFill>
                  <a:srgbClr val="001F5F"/>
                </a:solidFill>
                <a:latin typeface="Tahoma"/>
                <a:cs typeface="Tahoma"/>
              </a:rPr>
              <a:t>11</a:t>
            </a:r>
            <a:r>
              <a:rPr sz="1400" b="1" dirty="0">
                <a:solidFill>
                  <a:srgbClr val="001F5F"/>
                </a:solidFill>
                <a:latin typeface="Tahoma"/>
                <a:cs typeface="Tahoma"/>
              </a:rPr>
              <a:t>,2</a:t>
            </a:r>
            <a:endParaRPr sz="1400">
              <a:solidFill>
                <a:prstClr val="black"/>
              </a:solidFill>
              <a:latin typeface="Tahoma"/>
              <a:cs typeface="Tahoma"/>
            </a:endParaRPr>
          </a:p>
        </p:txBody>
      </p:sp>
      <p:sp>
        <p:nvSpPr>
          <p:cNvPr id="21" name="object 21"/>
          <p:cNvSpPr txBox="1"/>
          <p:nvPr/>
        </p:nvSpPr>
        <p:spPr>
          <a:xfrm>
            <a:off x="8654922" y="3500754"/>
            <a:ext cx="421005" cy="239395"/>
          </a:xfrm>
          <a:prstGeom prst="rect">
            <a:avLst/>
          </a:prstGeom>
        </p:spPr>
        <p:txBody>
          <a:bodyPr vert="horz" wrap="square" lIns="0" tIns="13335" rIns="0" bIns="0" rtlCol="0">
            <a:spAutoFit/>
          </a:bodyPr>
          <a:lstStyle/>
          <a:p>
            <a:pPr marL="12700">
              <a:spcBef>
                <a:spcPts val="105"/>
              </a:spcBef>
            </a:pPr>
            <a:r>
              <a:rPr sz="1400" b="1" spc="-10" dirty="0">
                <a:solidFill>
                  <a:srgbClr val="FFC000"/>
                </a:solidFill>
                <a:latin typeface="Tahoma"/>
                <a:cs typeface="Tahoma"/>
              </a:rPr>
              <a:t>22</a:t>
            </a:r>
            <a:r>
              <a:rPr sz="1400" b="1" dirty="0">
                <a:solidFill>
                  <a:srgbClr val="FFC000"/>
                </a:solidFill>
                <a:latin typeface="Tahoma"/>
                <a:cs typeface="Tahoma"/>
              </a:rPr>
              <a:t>,6</a:t>
            </a:r>
            <a:endParaRPr sz="1400">
              <a:solidFill>
                <a:prstClr val="black"/>
              </a:solidFill>
              <a:latin typeface="Tahoma"/>
              <a:cs typeface="Tahoma"/>
            </a:endParaRPr>
          </a:p>
        </p:txBody>
      </p:sp>
      <p:grpSp>
        <p:nvGrpSpPr>
          <p:cNvPr id="22" name="object 22"/>
          <p:cNvGrpSpPr/>
          <p:nvPr/>
        </p:nvGrpSpPr>
        <p:grpSpPr>
          <a:xfrm>
            <a:off x="660654" y="2511551"/>
            <a:ext cx="176530" cy="739140"/>
            <a:chOff x="660654" y="2511551"/>
            <a:chExt cx="176530" cy="739140"/>
          </a:xfrm>
        </p:grpSpPr>
        <p:sp>
          <p:nvSpPr>
            <p:cNvPr id="23" name="object 23"/>
            <p:cNvSpPr/>
            <p:nvPr/>
          </p:nvSpPr>
          <p:spPr>
            <a:xfrm>
              <a:off x="660654" y="2765297"/>
              <a:ext cx="176530" cy="0"/>
            </a:xfrm>
            <a:custGeom>
              <a:avLst/>
              <a:gdLst/>
              <a:ahLst/>
              <a:cxnLst/>
              <a:rect l="l" t="t" r="r" b="b"/>
              <a:pathLst>
                <a:path w="176530">
                  <a:moveTo>
                    <a:pt x="0" y="0"/>
                  </a:moveTo>
                  <a:lnTo>
                    <a:pt x="176212" y="0"/>
                  </a:lnTo>
                </a:path>
              </a:pathLst>
            </a:custGeom>
            <a:ln w="38100">
              <a:solidFill>
                <a:srgbClr val="A80000"/>
              </a:solidFill>
            </a:ln>
          </p:spPr>
          <p:txBody>
            <a:bodyPr wrap="square" lIns="0" tIns="0" rIns="0" bIns="0" rtlCol="0"/>
            <a:lstStyle/>
            <a:p>
              <a:endParaRPr>
                <a:solidFill>
                  <a:prstClr val="black"/>
                </a:solidFill>
              </a:endParaRPr>
            </a:p>
          </p:txBody>
        </p:sp>
        <p:sp>
          <p:nvSpPr>
            <p:cNvPr id="24" name="object 24"/>
            <p:cNvSpPr/>
            <p:nvPr/>
          </p:nvSpPr>
          <p:spPr>
            <a:xfrm>
              <a:off x="660654" y="2998469"/>
              <a:ext cx="176530" cy="0"/>
            </a:xfrm>
            <a:custGeom>
              <a:avLst/>
              <a:gdLst/>
              <a:ahLst/>
              <a:cxnLst/>
              <a:rect l="l" t="t" r="r" b="b"/>
              <a:pathLst>
                <a:path w="176530">
                  <a:moveTo>
                    <a:pt x="0" y="0"/>
                  </a:moveTo>
                  <a:lnTo>
                    <a:pt x="176212" y="0"/>
                  </a:lnTo>
                </a:path>
              </a:pathLst>
            </a:custGeom>
            <a:ln w="38100">
              <a:solidFill>
                <a:srgbClr val="808080"/>
              </a:solidFill>
            </a:ln>
          </p:spPr>
          <p:txBody>
            <a:bodyPr wrap="square" lIns="0" tIns="0" rIns="0" bIns="0" rtlCol="0"/>
            <a:lstStyle/>
            <a:p>
              <a:endParaRPr>
                <a:solidFill>
                  <a:prstClr val="black"/>
                </a:solidFill>
              </a:endParaRPr>
            </a:p>
          </p:txBody>
        </p:sp>
        <p:sp>
          <p:nvSpPr>
            <p:cNvPr id="25" name="object 25"/>
            <p:cNvSpPr/>
            <p:nvPr/>
          </p:nvSpPr>
          <p:spPr>
            <a:xfrm>
              <a:off x="660654" y="2530601"/>
              <a:ext cx="176530" cy="0"/>
            </a:xfrm>
            <a:custGeom>
              <a:avLst/>
              <a:gdLst/>
              <a:ahLst/>
              <a:cxnLst/>
              <a:rect l="l" t="t" r="r" b="b"/>
              <a:pathLst>
                <a:path w="176530">
                  <a:moveTo>
                    <a:pt x="0" y="0"/>
                  </a:moveTo>
                  <a:lnTo>
                    <a:pt x="176212" y="0"/>
                  </a:lnTo>
                </a:path>
              </a:pathLst>
            </a:custGeom>
            <a:ln w="38100">
              <a:solidFill>
                <a:srgbClr val="001F5F"/>
              </a:solidFill>
            </a:ln>
          </p:spPr>
          <p:txBody>
            <a:bodyPr wrap="square" lIns="0" tIns="0" rIns="0" bIns="0" rtlCol="0"/>
            <a:lstStyle/>
            <a:p>
              <a:endParaRPr>
                <a:solidFill>
                  <a:prstClr val="black"/>
                </a:solidFill>
              </a:endParaRPr>
            </a:p>
          </p:txBody>
        </p:sp>
        <p:sp>
          <p:nvSpPr>
            <p:cNvPr id="26" name="object 26"/>
            <p:cNvSpPr/>
            <p:nvPr/>
          </p:nvSpPr>
          <p:spPr>
            <a:xfrm>
              <a:off x="660654" y="3231641"/>
              <a:ext cx="176530" cy="0"/>
            </a:xfrm>
            <a:custGeom>
              <a:avLst/>
              <a:gdLst/>
              <a:ahLst/>
              <a:cxnLst/>
              <a:rect l="l" t="t" r="r" b="b"/>
              <a:pathLst>
                <a:path w="176530">
                  <a:moveTo>
                    <a:pt x="0" y="0"/>
                  </a:moveTo>
                  <a:lnTo>
                    <a:pt x="176212" y="0"/>
                  </a:lnTo>
                </a:path>
              </a:pathLst>
            </a:custGeom>
            <a:ln w="38100">
              <a:solidFill>
                <a:srgbClr val="EBA30D"/>
              </a:solidFill>
            </a:ln>
          </p:spPr>
          <p:txBody>
            <a:bodyPr wrap="square" lIns="0" tIns="0" rIns="0" bIns="0" rtlCol="0"/>
            <a:lstStyle/>
            <a:p>
              <a:endParaRPr>
                <a:solidFill>
                  <a:prstClr val="black"/>
                </a:solidFill>
              </a:endParaRPr>
            </a:p>
          </p:txBody>
        </p:sp>
      </p:grpSp>
      <p:sp>
        <p:nvSpPr>
          <p:cNvPr id="27" name="object 27"/>
          <p:cNvSpPr txBox="1"/>
          <p:nvPr/>
        </p:nvSpPr>
        <p:spPr>
          <a:xfrm>
            <a:off x="893775" y="2381540"/>
            <a:ext cx="3866515" cy="960119"/>
          </a:xfrm>
          <a:prstGeom prst="rect">
            <a:avLst/>
          </a:prstGeom>
        </p:spPr>
        <p:txBody>
          <a:bodyPr vert="horz" wrap="square" lIns="0" tIns="63500" rIns="0" bIns="0" rtlCol="0">
            <a:spAutoFit/>
          </a:bodyPr>
          <a:lstStyle/>
          <a:p>
            <a:pPr marL="12700">
              <a:spcBef>
                <a:spcPts val="500"/>
              </a:spcBef>
            </a:pPr>
            <a:r>
              <a:rPr sz="1200" dirty="0">
                <a:solidFill>
                  <a:prstClr val="black"/>
                </a:solidFill>
                <a:latin typeface="Tahoma"/>
                <a:cs typeface="Tahoma"/>
              </a:rPr>
              <a:t>İşsizlik</a:t>
            </a:r>
            <a:r>
              <a:rPr sz="1200" spc="5" dirty="0">
                <a:solidFill>
                  <a:prstClr val="black"/>
                </a:solidFill>
                <a:latin typeface="Tahoma"/>
                <a:cs typeface="Tahoma"/>
              </a:rPr>
              <a:t> </a:t>
            </a:r>
            <a:r>
              <a:rPr sz="1200" spc="-10" dirty="0">
                <a:solidFill>
                  <a:prstClr val="black"/>
                </a:solidFill>
                <a:latin typeface="Tahoma"/>
                <a:cs typeface="Tahoma"/>
              </a:rPr>
              <a:t>oranı</a:t>
            </a:r>
            <a:endParaRPr sz="1200">
              <a:solidFill>
                <a:prstClr val="black"/>
              </a:solidFill>
              <a:latin typeface="Tahoma"/>
              <a:cs typeface="Tahoma"/>
            </a:endParaRPr>
          </a:p>
          <a:p>
            <a:pPr marL="12700" marR="5080">
              <a:lnSpc>
                <a:spcPct val="127699"/>
              </a:lnSpc>
            </a:pPr>
            <a:r>
              <a:rPr sz="1200" spc="-10" dirty="0">
                <a:solidFill>
                  <a:prstClr val="black"/>
                </a:solidFill>
                <a:latin typeface="Tahoma"/>
                <a:cs typeface="Tahoma"/>
              </a:rPr>
              <a:t>Zamana </a:t>
            </a:r>
            <a:r>
              <a:rPr sz="1200" spc="-5" dirty="0">
                <a:solidFill>
                  <a:prstClr val="black"/>
                </a:solidFill>
                <a:latin typeface="Tahoma"/>
                <a:cs typeface="Tahoma"/>
              </a:rPr>
              <a:t>bağlı </a:t>
            </a:r>
            <a:r>
              <a:rPr sz="1200" dirty="0">
                <a:solidFill>
                  <a:prstClr val="black"/>
                </a:solidFill>
                <a:latin typeface="Tahoma"/>
                <a:cs typeface="Tahoma"/>
              </a:rPr>
              <a:t>eksik </a:t>
            </a:r>
            <a:r>
              <a:rPr sz="1200" spc="-5" dirty="0">
                <a:solidFill>
                  <a:prstClr val="black"/>
                </a:solidFill>
                <a:latin typeface="Tahoma"/>
                <a:cs typeface="Tahoma"/>
              </a:rPr>
              <a:t>istihdam ve </a:t>
            </a:r>
            <a:r>
              <a:rPr sz="1200" dirty="0">
                <a:solidFill>
                  <a:prstClr val="black"/>
                </a:solidFill>
                <a:latin typeface="Tahoma"/>
                <a:cs typeface="Tahoma"/>
              </a:rPr>
              <a:t>işsizlerin bütünleşik </a:t>
            </a:r>
            <a:r>
              <a:rPr sz="1200" spc="-10" dirty="0">
                <a:solidFill>
                  <a:prstClr val="black"/>
                </a:solidFill>
                <a:latin typeface="Tahoma"/>
                <a:cs typeface="Tahoma"/>
              </a:rPr>
              <a:t>oranı  </a:t>
            </a:r>
            <a:r>
              <a:rPr sz="1200" dirty="0">
                <a:solidFill>
                  <a:prstClr val="black"/>
                </a:solidFill>
                <a:latin typeface="Tahoma"/>
                <a:cs typeface="Tahoma"/>
              </a:rPr>
              <a:t>İşsiz </a:t>
            </a:r>
            <a:r>
              <a:rPr sz="1200" spc="-5" dirty="0">
                <a:solidFill>
                  <a:prstClr val="black"/>
                </a:solidFill>
                <a:latin typeface="Tahoma"/>
                <a:cs typeface="Tahoma"/>
              </a:rPr>
              <a:t>ve potansiyel </a:t>
            </a:r>
            <a:r>
              <a:rPr sz="1200" dirty="0">
                <a:solidFill>
                  <a:prstClr val="black"/>
                </a:solidFill>
                <a:latin typeface="Tahoma"/>
                <a:cs typeface="Tahoma"/>
              </a:rPr>
              <a:t>işgücünün bütünleşik</a:t>
            </a:r>
            <a:r>
              <a:rPr sz="1200" spc="45" dirty="0">
                <a:solidFill>
                  <a:prstClr val="black"/>
                </a:solidFill>
                <a:latin typeface="Tahoma"/>
                <a:cs typeface="Tahoma"/>
              </a:rPr>
              <a:t> </a:t>
            </a:r>
            <a:r>
              <a:rPr sz="1200" spc="-10" dirty="0">
                <a:solidFill>
                  <a:prstClr val="black"/>
                </a:solidFill>
                <a:latin typeface="Tahoma"/>
                <a:cs typeface="Tahoma"/>
              </a:rPr>
              <a:t>oranı</a:t>
            </a:r>
            <a:endParaRPr sz="1200">
              <a:solidFill>
                <a:prstClr val="black"/>
              </a:solidFill>
              <a:latin typeface="Tahoma"/>
              <a:cs typeface="Tahoma"/>
            </a:endParaRPr>
          </a:p>
          <a:p>
            <a:pPr marL="12700">
              <a:spcBef>
                <a:spcPts val="395"/>
              </a:spcBef>
            </a:pPr>
            <a:r>
              <a:rPr sz="1200" spc="-10" dirty="0">
                <a:solidFill>
                  <a:prstClr val="black"/>
                </a:solidFill>
                <a:latin typeface="Tahoma"/>
                <a:cs typeface="Tahoma"/>
              </a:rPr>
              <a:t>Atıl </a:t>
            </a:r>
            <a:r>
              <a:rPr sz="1200" dirty="0">
                <a:solidFill>
                  <a:prstClr val="black"/>
                </a:solidFill>
                <a:latin typeface="Tahoma"/>
                <a:cs typeface="Tahoma"/>
              </a:rPr>
              <a:t>işgücü</a:t>
            </a:r>
            <a:r>
              <a:rPr sz="1200" spc="25" dirty="0">
                <a:solidFill>
                  <a:prstClr val="black"/>
                </a:solidFill>
                <a:latin typeface="Tahoma"/>
                <a:cs typeface="Tahoma"/>
              </a:rPr>
              <a:t> </a:t>
            </a:r>
            <a:r>
              <a:rPr sz="1200" spc="-10" dirty="0">
                <a:solidFill>
                  <a:prstClr val="black"/>
                </a:solidFill>
                <a:latin typeface="Tahoma"/>
                <a:cs typeface="Tahoma"/>
              </a:rPr>
              <a:t>oranı</a:t>
            </a:r>
            <a:endParaRPr sz="1200">
              <a:solidFill>
                <a:prstClr val="black"/>
              </a:solidFill>
              <a:latin typeface="Tahoma"/>
              <a:cs typeface="Tahoma"/>
            </a:endParaRPr>
          </a:p>
        </p:txBody>
      </p:sp>
      <p:sp>
        <p:nvSpPr>
          <p:cNvPr id="28" name="object 28"/>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25</a:t>
            </a:r>
            <a:endParaRPr sz="1400">
              <a:solidFill>
                <a:prstClr val="black"/>
              </a:solidFill>
              <a:latin typeface="Tahoma"/>
              <a:cs typeface="Tahoma"/>
            </a:endParaRPr>
          </a:p>
        </p:txBody>
      </p:sp>
    </p:spTree>
    <p:extLst>
      <p:ext uri="{BB962C8B-B14F-4D97-AF65-F5344CB8AC3E}">
        <p14:creationId xmlns:p14="http://schemas.microsoft.com/office/powerpoint/2010/main" val="1687932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817829"/>
            <a:ext cx="8040370" cy="849630"/>
          </a:xfrm>
          <a:prstGeom prst="rect">
            <a:avLst/>
          </a:prstGeom>
        </p:spPr>
        <p:txBody>
          <a:bodyPr vert="horz" wrap="square" lIns="0" tIns="12700" rIns="0" bIns="0" rtlCol="0">
            <a:spAutoFit/>
          </a:bodyPr>
          <a:lstStyle/>
          <a:p>
            <a:pPr marL="12700">
              <a:lnSpc>
                <a:spcPct val="100000"/>
              </a:lnSpc>
              <a:spcBef>
                <a:spcPts val="100"/>
              </a:spcBef>
            </a:pPr>
            <a:r>
              <a:rPr spc="-5" dirty="0"/>
              <a:t>Genç </a:t>
            </a:r>
            <a:r>
              <a:rPr dirty="0"/>
              <a:t>ve </a:t>
            </a:r>
            <a:r>
              <a:rPr spc="-5" dirty="0"/>
              <a:t>kadın </a:t>
            </a:r>
            <a:r>
              <a:rPr dirty="0"/>
              <a:t>işsizlik </a:t>
            </a:r>
            <a:r>
              <a:rPr spc="-5" dirty="0"/>
              <a:t>oranları</a:t>
            </a:r>
            <a:r>
              <a:rPr spc="-55" dirty="0"/>
              <a:t> </a:t>
            </a:r>
            <a:r>
              <a:rPr spc="-5" dirty="0"/>
              <a:t>gerilemiştir.</a:t>
            </a:r>
          </a:p>
          <a:p>
            <a:pPr marL="12700" marR="5080">
              <a:lnSpc>
                <a:spcPct val="100000"/>
              </a:lnSpc>
              <a:spcBef>
                <a:spcPts val="5"/>
              </a:spcBef>
            </a:pPr>
            <a:r>
              <a:rPr b="0" spc="-5" dirty="0">
                <a:latin typeface="Tahoma"/>
                <a:cs typeface="Tahoma"/>
              </a:rPr>
              <a:t>Aralık </a:t>
            </a:r>
            <a:r>
              <a:rPr b="0" dirty="0">
                <a:latin typeface="Tahoma"/>
                <a:cs typeface="Tahoma"/>
              </a:rPr>
              <a:t>ayında genç </a:t>
            </a:r>
            <a:r>
              <a:rPr b="0" spc="-5" dirty="0">
                <a:latin typeface="Tahoma"/>
                <a:cs typeface="Tahoma"/>
              </a:rPr>
              <a:t>işsizlik </a:t>
            </a:r>
            <a:r>
              <a:rPr b="0" dirty="0">
                <a:latin typeface="Tahoma"/>
                <a:cs typeface="Tahoma"/>
              </a:rPr>
              <a:t>oranındaki </a:t>
            </a:r>
            <a:r>
              <a:rPr b="0" spc="-5" dirty="0">
                <a:latin typeface="Tahoma"/>
                <a:cs typeface="Tahoma"/>
              </a:rPr>
              <a:t>1,6 </a:t>
            </a:r>
            <a:r>
              <a:rPr b="0" dirty="0">
                <a:latin typeface="Tahoma"/>
                <a:cs typeface="Tahoma"/>
              </a:rPr>
              <a:t>puan düşüş </a:t>
            </a:r>
            <a:r>
              <a:rPr b="0" spc="-5" dirty="0">
                <a:latin typeface="Tahoma"/>
                <a:cs typeface="Tahoma"/>
              </a:rPr>
              <a:t>bu </a:t>
            </a:r>
            <a:r>
              <a:rPr b="0" dirty="0">
                <a:latin typeface="Tahoma"/>
                <a:cs typeface="Tahoma"/>
              </a:rPr>
              <a:t>ay </a:t>
            </a:r>
            <a:r>
              <a:rPr b="0" spc="-5" dirty="0">
                <a:latin typeface="Tahoma"/>
                <a:cs typeface="Tahoma"/>
              </a:rPr>
              <a:t>gözlenen en belirgin  iyileşmedir; kadın işsizlik oranı da 0,5 </a:t>
            </a:r>
            <a:r>
              <a:rPr b="0" dirty="0">
                <a:latin typeface="Tahoma"/>
                <a:cs typeface="Tahoma"/>
              </a:rPr>
              <a:t>puan</a:t>
            </a:r>
            <a:r>
              <a:rPr b="0" spc="65" dirty="0">
                <a:latin typeface="Tahoma"/>
                <a:cs typeface="Tahoma"/>
              </a:rPr>
              <a:t> </a:t>
            </a:r>
            <a:r>
              <a:rPr b="0" spc="-5" dirty="0">
                <a:latin typeface="Tahoma"/>
                <a:cs typeface="Tahoma"/>
              </a:rPr>
              <a:t>gerilemiştir.</a:t>
            </a:r>
          </a:p>
        </p:txBody>
      </p:sp>
      <p:sp>
        <p:nvSpPr>
          <p:cNvPr id="3" name="object 3"/>
          <p:cNvSpPr/>
          <p:nvPr/>
        </p:nvSpPr>
        <p:spPr>
          <a:xfrm>
            <a:off x="1523" y="1801367"/>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253695" y="1835276"/>
            <a:ext cx="8634730" cy="269240"/>
          </a:xfrm>
          <a:prstGeom prst="rect">
            <a:avLst/>
          </a:prstGeom>
        </p:spPr>
        <p:txBody>
          <a:bodyPr vert="horz" wrap="square" lIns="0" tIns="12065" rIns="0" bIns="0" rtlCol="0">
            <a:spAutoFit/>
          </a:bodyPr>
          <a:lstStyle/>
          <a:p>
            <a:pPr marL="12700">
              <a:spcBef>
                <a:spcPts val="95"/>
              </a:spcBef>
            </a:pPr>
            <a:r>
              <a:rPr sz="1600" spc="-10" dirty="0">
                <a:solidFill>
                  <a:srgbClr val="FFFFFF"/>
                </a:solidFill>
                <a:latin typeface="Tahoma"/>
                <a:cs typeface="Tahoma"/>
              </a:rPr>
              <a:t>Genç işsizlik* ve kadın işsizlik oranı </a:t>
            </a:r>
            <a:r>
              <a:rPr sz="1600" spc="-5" dirty="0">
                <a:solidFill>
                  <a:srgbClr val="FFFFFF"/>
                </a:solidFill>
                <a:latin typeface="Tahoma"/>
                <a:cs typeface="Tahoma"/>
              </a:rPr>
              <a:t>(mevsim </a:t>
            </a:r>
            <a:r>
              <a:rPr sz="1600" spc="-10" dirty="0">
                <a:solidFill>
                  <a:srgbClr val="FFFFFF"/>
                </a:solidFill>
                <a:latin typeface="Tahoma"/>
                <a:cs typeface="Tahoma"/>
              </a:rPr>
              <a:t>etkisinden </a:t>
            </a:r>
            <a:r>
              <a:rPr sz="1600" spc="-5" dirty="0">
                <a:solidFill>
                  <a:srgbClr val="FFFFFF"/>
                </a:solidFill>
                <a:latin typeface="Tahoma"/>
                <a:cs typeface="Tahoma"/>
              </a:rPr>
              <a:t>arındırılmış, %) Ocak 2019 – </a:t>
            </a:r>
            <a:r>
              <a:rPr sz="1600" spc="-10" dirty="0">
                <a:solidFill>
                  <a:srgbClr val="FFFFFF"/>
                </a:solidFill>
                <a:latin typeface="Tahoma"/>
                <a:cs typeface="Tahoma"/>
              </a:rPr>
              <a:t>Aralık</a:t>
            </a:r>
            <a:r>
              <a:rPr sz="1600" spc="365" dirty="0">
                <a:solidFill>
                  <a:srgbClr val="FFFFFF"/>
                </a:solidFill>
                <a:latin typeface="Tahoma"/>
                <a:cs typeface="Tahoma"/>
              </a:rPr>
              <a:t> </a:t>
            </a:r>
            <a:r>
              <a:rPr sz="1600" dirty="0">
                <a:solidFill>
                  <a:srgbClr val="FFFFFF"/>
                </a:solidFill>
                <a:latin typeface="Tahoma"/>
                <a:cs typeface="Tahoma"/>
              </a:rPr>
              <a:t>2021</a:t>
            </a:r>
            <a:endParaRPr sz="1600">
              <a:solidFill>
                <a:prstClr val="black"/>
              </a:solidFill>
              <a:latin typeface="Tahoma"/>
              <a:cs typeface="Tahoma"/>
            </a:endParaRPr>
          </a:p>
        </p:txBody>
      </p:sp>
      <p:sp>
        <p:nvSpPr>
          <p:cNvPr id="5" name="object 5"/>
          <p:cNvSpPr txBox="1"/>
          <p:nvPr/>
        </p:nvSpPr>
        <p:spPr>
          <a:xfrm>
            <a:off x="93065" y="6419189"/>
            <a:ext cx="2560955" cy="3619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20" dirty="0">
                <a:solidFill>
                  <a:prstClr val="black"/>
                </a:solidFill>
                <a:latin typeface="Tahoma"/>
                <a:cs typeface="Tahoma"/>
              </a:rPr>
              <a:t>TEPAV</a:t>
            </a:r>
            <a:r>
              <a:rPr sz="1200" spc="30"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a:p>
            <a:pPr marL="12700">
              <a:spcBef>
                <a:spcPts val="5"/>
              </a:spcBef>
            </a:pPr>
            <a:r>
              <a:rPr sz="1000" spc="-10" dirty="0">
                <a:solidFill>
                  <a:prstClr val="black"/>
                </a:solidFill>
                <a:latin typeface="Tahoma"/>
                <a:cs typeface="Tahoma"/>
              </a:rPr>
              <a:t>*15-24 </a:t>
            </a:r>
            <a:r>
              <a:rPr sz="1000" spc="-5" dirty="0">
                <a:solidFill>
                  <a:prstClr val="black"/>
                </a:solidFill>
                <a:latin typeface="Tahoma"/>
                <a:cs typeface="Tahoma"/>
              </a:rPr>
              <a:t>yaş grubunu</a:t>
            </a:r>
            <a:r>
              <a:rPr sz="1000" spc="95" dirty="0">
                <a:solidFill>
                  <a:prstClr val="black"/>
                </a:solidFill>
                <a:latin typeface="Tahoma"/>
                <a:cs typeface="Tahoma"/>
              </a:rPr>
              <a:t> </a:t>
            </a:r>
            <a:r>
              <a:rPr sz="1000" spc="-5" dirty="0">
                <a:solidFill>
                  <a:prstClr val="black"/>
                </a:solidFill>
                <a:latin typeface="Tahoma"/>
                <a:cs typeface="Tahoma"/>
              </a:rPr>
              <a:t>kapsamaktadır.</a:t>
            </a:r>
            <a:endParaRPr sz="1000">
              <a:solidFill>
                <a:prstClr val="black"/>
              </a:solidFill>
              <a:latin typeface="Tahoma"/>
              <a:cs typeface="Tahoma"/>
            </a:endParaRPr>
          </a:p>
        </p:txBody>
      </p:sp>
      <p:grpSp>
        <p:nvGrpSpPr>
          <p:cNvPr id="6" name="object 6"/>
          <p:cNvGrpSpPr/>
          <p:nvPr/>
        </p:nvGrpSpPr>
        <p:grpSpPr>
          <a:xfrm>
            <a:off x="670369" y="2721673"/>
            <a:ext cx="8062595" cy="2704465"/>
            <a:chOff x="670369" y="2721673"/>
            <a:chExt cx="8062595" cy="2704465"/>
          </a:xfrm>
        </p:grpSpPr>
        <p:sp>
          <p:nvSpPr>
            <p:cNvPr id="7" name="object 7"/>
            <p:cNvSpPr/>
            <p:nvPr/>
          </p:nvSpPr>
          <p:spPr>
            <a:xfrm>
              <a:off x="675131" y="2726435"/>
              <a:ext cx="8039100" cy="2694940"/>
            </a:xfrm>
            <a:custGeom>
              <a:avLst/>
              <a:gdLst/>
              <a:ahLst/>
              <a:cxnLst/>
              <a:rect l="l" t="t" r="r" b="b"/>
              <a:pathLst>
                <a:path w="8039100" h="2694940">
                  <a:moveTo>
                    <a:pt x="50292" y="2694432"/>
                  </a:moveTo>
                  <a:lnTo>
                    <a:pt x="50292" y="0"/>
                  </a:lnTo>
                </a:path>
                <a:path w="8039100" h="2694940">
                  <a:moveTo>
                    <a:pt x="0" y="2694432"/>
                  </a:moveTo>
                  <a:lnTo>
                    <a:pt x="50292" y="2694432"/>
                  </a:lnTo>
                </a:path>
                <a:path w="8039100" h="2694940">
                  <a:moveTo>
                    <a:pt x="0" y="2020824"/>
                  </a:moveTo>
                  <a:lnTo>
                    <a:pt x="50292" y="2020824"/>
                  </a:lnTo>
                </a:path>
                <a:path w="8039100" h="2694940">
                  <a:moveTo>
                    <a:pt x="0" y="1347215"/>
                  </a:moveTo>
                  <a:lnTo>
                    <a:pt x="50292" y="1347215"/>
                  </a:lnTo>
                </a:path>
                <a:path w="8039100" h="2694940">
                  <a:moveTo>
                    <a:pt x="0" y="673608"/>
                  </a:moveTo>
                  <a:lnTo>
                    <a:pt x="50292" y="673608"/>
                  </a:lnTo>
                </a:path>
                <a:path w="8039100" h="2694940">
                  <a:moveTo>
                    <a:pt x="0" y="0"/>
                  </a:moveTo>
                  <a:lnTo>
                    <a:pt x="50292" y="0"/>
                  </a:lnTo>
                </a:path>
                <a:path w="8039100" h="2694940">
                  <a:moveTo>
                    <a:pt x="50292" y="2694432"/>
                  </a:moveTo>
                  <a:lnTo>
                    <a:pt x="8039100" y="2694432"/>
                  </a:lnTo>
                </a:path>
              </a:pathLst>
            </a:custGeom>
            <a:ln w="9144">
              <a:solidFill>
                <a:srgbClr val="000000"/>
              </a:solidFill>
            </a:ln>
          </p:spPr>
          <p:txBody>
            <a:bodyPr wrap="square" lIns="0" tIns="0" rIns="0" bIns="0" rtlCol="0"/>
            <a:lstStyle/>
            <a:p>
              <a:endParaRPr>
                <a:solidFill>
                  <a:prstClr val="black"/>
                </a:solidFill>
              </a:endParaRPr>
            </a:p>
          </p:txBody>
        </p:sp>
        <p:sp>
          <p:nvSpPr>
            <p:cNvPr id="8" name="object 8"/>
            <p:cNvSpPr/>
            <p:nvPr/>
          </p:nvSpPr>
          <p:spPr>
            <a:xfrm>
              <a:off x="726185" y="2978657"/>
              <a:ext cx="7987665" cy="960119"/>
            </a:xfrm>
            <a:custGeom>
              <a:avLst/>
              <a:gdLst/>
              <a:ahLst/>
              <a:cxnLst/>
              <a:rect l="l" t="t" r="r" b="b"/>
              <a:pathLst>
                <a:path w="7987665" h="960120">
                  <a:moveTo>
                    <a:pt x="0" y="303275"/>
                  </a:moveTo>
                  <a:lnTo>
                    <a:pt x="227076" y="370331"/>
                  </a:lnTo>
                  <a:lnTo>
                    <a:pt x="455676" y="219455"/>
                  </a:lnTo>
                  <a:lnTo>
                    <a:pt x="684276" y="236219"/>
                  </a:lnTo>
                  <a:lnTo>
                    <a:pt x="912876" y="387095"/>
                  </a:lnTo>
                  <a:lnTo>
                    <a:pt x="1139952" y="219455"/>
                  </a:lnTo>
                  <a:lnTo>
                    <a:pt x="1368552" y="202691"/>
                  </a:lnTo>
                  <a:lnTo>
                    <a:pt x="1597152" y="0"/>
                  </a:lnTo>
                  <a:lnTo>
                    <a:pt x="1825752" y="134112"/>
                  </a:lnTo>
                  <a:lnTo>
                    <a:pt x="2052827" y="269747"/>
                  </a:lnTo>
                  <a:lnTo>
                    <a:pt x="2281428" y="184403"/>
                  </a:lnTo>
                  <a:lnTo>
                    <a:pt x="2510028" y="353567"/>
                  </a:lnTo>
                  <a:lnTo>
                    <a:pt x="2738628" y="320039"/>
                  </a:lnTo>
                  <a:lnTo>
                    <a:pt x="2965704" y="487679"/>
                  </a:lnTo>
                  <a:lnTo>
                    <a:pt x="3194304" y="522731"/>
                  </a:lnTo>
                  <a:lnTo>
                    <a:pt x="3422904" y="303275"/>
                  </a:lnTo>
                  <a:lnTo>
                    <a:pt x="3651504" y="219455"/>
                  </a:lnTo>
                  <a:lnTo>
                    <a:pt x="3878579" y="184403"/>
                  </a:lnTo>
                  <a:lnTo>
                    <a:pt x="4107179" y="167639"/>
                  </a:lnTo>
                  <a:lnTo>
                    <a:pt x="4335780" y="320039"/>
                  </a:lnTo>
                  <a:lnTo>
                    <a:pt x="4564380" y="184403"/>
                  </a:lnTo>
                  <a:lnTo>
                    <a:pt x="4792980" y="236219"/>
                  </a:lnTo>
                  <a:lnTo>
                    <a:pt x="5020056" y="269747"/>
                  </a:lnTo>
                  <a:lnTo>
                    <a:pt x="5248656" y="184403"/>
                  </a:lnTo>
                  <a:lnTo>
                    <a:pt x="5477256" y="286512"/>
                  </a:lnTo>
                  <a:lnTo>
                    <a:pt x="5705856" y="236219"/>
                  </a:lnTo>
                  <a:lnTo>
                    <a:pt x="5932932" y="370331"/>
                  </a:lnTo>
                  <a:lnTo>
                    <a:pt x="6161532" y="420624"/>
                  </a:lnTo>
                  <a:lnTo>
                    <a:pt x="6390132" y="606551"/>
                  </a:lnTo>
                  <a:lnTo>
                    <a:pt x="6618732" y="656843"/>
                  </a:lnTo>
                  <a:lnTo>
                    <a:pt x="6845808" y="656843"/>
                  </a:lnTo>
                  <a:lnTo>
                    <a:pt x="7074408" y="673607"/>
                  </a:lnTo>
                  <a:lnTo>
                    <a:pt x="7303008" y="807719"/>
                  </a:lnTo>
                  <a:lnTo>
                    <a:pt x="7531608" y="926591"/>
                  </a:lnTo>
                  <a:lnTo>
                    <a:pt x="7758684" y="690371"/>
                  </a:lnTo>
                  <a:lnTo>
                    <a:pt x="7987284" y="960119"/>
                  </a:lnTo>
                </a:path>
              </a:pathLst>
            </a:custGeom>
            <a:ln w="38100">
              <a:solidFill>
                <a:srgbClr val="A30000"/>
              </a:solidFill>
            </a:ln>
          </p:spPr>
          <p:txBody>
            <a:bodyPr wrap="square" lIns="0" tIns="0" rIns="0" bIns="0" rtlCol="0"/>
            <a:lstStyle/>
            <a:p>
              <a:endParaRPr>
                <a:solidFill>
                  <a:prstClr val="black"/>
                </a:solidFill>
              </a:endParaRPr>
            </a:p>
          </p:txBody>
        </p:sp>
        <p:sp>
          <p:nvSpPr>
            <p:cNvPr id="9" name="object 9"/>
            <p:cNvSpPr/>
            <p:nvPr/>
          </p:nvSpPr>
          <p:spPr>
            <a:xfrm>
              <a:off x="726185" y="4595621"/>
              <a:ext cx="7987665" cy="523240"/>
            </a:xfrm>
            <a:custGeom>
              <a:avLst/>
              <a:gdLst/>
              <a:ahLst/>
              <a:cxnLst/>
              <a:rect l="l" t="t" r="r" b="b"/>
              <a:pathLst>
                <a:path w="7987665" h="523239">
                  <a:moveTo>
                    <a:pt x="0" y="169163"/>
                  </a:moveTo>
                  <a:lnTo>
                    <a:pt x="227076" y="67055"/>
                  </a:lnTo>
                  <a:lnTo>
                    <a:pt x="455676" y="0"/>
                  </a:lnTo>
                  <a:lnTo>
                    <a:pt x="684276" y="100583"/>
                  </a:lnTo>
                  <a:lnTo>
                    <a:pt x="912876" y="67055"/>
                  </a:lnTo>
                  <a:lnTo>
                    <a:pt x="1139952" y="117347"/>
                  </a:lnTo>
                  <a:lnTo>
                    <a:pt x="1368552" y="83819"/>
                  </a:lnTo>
                  <a:lnTo>
                    <a:pt x="1597152" y="83819"/>
                  </a:lnTo>
                  <a:lnTo>
                    <a:pt x="1825752" y="50291"/>
                  </a:lnTo>
                  <a:lnTo>
                    <a:pt x="2052827" y="185927"/>
                  </a:lnTo>
                  <a:lnTo>
                    <a:pt x="2281428" y="83819"/>
                  </a:lnTo>
                  <a:lnTo>
                    <a:pt x="2510028" y="83819"/>
                  </a:lnTo>
                  <a:lnTo>
                    <a:pt x="2738628" y="117347"/>
                  </a:lnTo>
                  <a:lnTo>
                    <a:pt x="2965704" y="387095"/>
                  </a:lnTo>
                  <a:lnTo>
                    <a:pt x="3194304" y="320039"/>
                  </a:lnTo>
                  <a:lnTo>
                    <a:pt x="3422904" y="505967"/>
                  </a:lnTo>
                  <a:lnTo>
                    <a:pt x="3651504" y="455675"/>
                  </a:lnTo>
                  <a:lnTo>
                    <a:pt x="3878579" y="252983"/>
                  </a:lnTo>
                  <a:lnTo>
                    <a:pt x="4107179" y="202691"/>
                  </a:lnTo>
                  <a:lnTo>
                    <a:pt x="4335780" y="370331"/>
                  </a:lnTo>
                  <a:lnTo>
                    <a:pt x="4564380" y="403859"/>
                  </a:lnTo>
                  <a:lnTo>
                    <a:pt x="4792980" y="353567"/>
                  </a:lnTo>
                  <a:lnTo>
                    <a:pt x="5020056" y="420623"/>
                  </a:lnTo>
                  <a:lnTo>
                    <a:pt x="5248656" y="489203"/>
                  </a:lnTo>
                  <a:lnTo>
                    <a:pt x="5477256" y="387095"/>
                  </a:lnTo>
                  <a:lnTo>
                    <a:pt x="5705856" y="236219"/>
                  </a:lnTo>
                  <a:lnTo>
                    <a:pt x="5932932" y="117347"/>
                  </a:lnTo>
                  <a:lnTo>
                    <a:pt x="6161532" y="202691"/>
                  </a:lnTo>
                  <a:lnTo>
                    <a:pt x="6390132" y="286511"/>
                  </a:lnTo>
                  <a:lnTo>
                    <a:pt x="6618732" y="489203"/>
                  </a:lnTo>
                  <a:lnTo>
                    <a:pt x="6845808" y="472439"/>
                  </a:lnTo>
                  <a:lnTo>
                    <a:pt x="7074408" y="387095"/>
                  </a:lnTo>
                  <a:lnTo>
                    <a:pt x="7303008" y="438911"/>
                  </a:lnTo>
                  <a:lnTo>
                    <a:pt x="7531608" y="522731"/>
                  </a:lnTo>
                  <a:lnTo>
                    <a:pt x="7758684" y="438911"/>
                  </a:lnTo>
                  <a:lnTo>
                    <a:pt x="7987284" y="522731"/>
                  </a:lnTo>
                </a:path>
              </a:pathLst>
            </a:custGeom>
            <a:ln w="38100">
              <a:solidFill>
                <a:srgbClr val="001F5F"/>
              </a:solidFill>
            </a:ln>
          </p:spPr>
          <p:txBody>
            <a:bodyPr wrap="square" lIns="0" tIns="0" rIns="0" bIns="0" rtlCol="0"/>
            <a:lstStyle/>
            <a:p>
              <a:endParaRPr>
                <a:solidFill>
                  <a:prstClr val="black"/>
                </a:solidFill>
              </a:endParaRPr>
            </a:p>
          </p:txBody>
        </p:sp>
      </p:grpSp>
      <p:sp>
        <p:nvSpPr>
          <p:cNvPr id="10" name="object 10"/>
          <p:cNvSpPr txBox="1"/>
          <p:nvPr/>
        </p:nvSpPr>
        <p:spPr>
          <a:xfrm>
            <a:off x="403656" y="5309996"/>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12</a:t>
            </a:r>
            <a:endParaRPr sz="1200">
              <a:solidFill>
                <a:prstClr val="black"/>
              </a:solidFill>
              <a:latin typeface="Tahoma"/>
              <a:cs typeface="Tahoma"/>
            </a:endParaRPr>
          </a:p>
        </p:txBody>
      </p:sp>
      <p:sp>
        <p:nvSpPr>
          <p:cNvPr id="11" name="object 11"/>
          <p:cNvSpPr txBox="1"/>
          <p:nvPr/>
        </p:nvSpPr>
        <p:spPr>
          <a:xfrm>
            <a:off x="403656" y="4635449"/>
            <a:ext cx="19304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16</a:t>
            </a:r>
            <a:endParaRPr sz="1200">
              <a:solidFill>
                <a:prstClr val="black"/>
              </a:solidFill>
              <a:latin typeface="Tahoma"/>
              <a:cs typeface="Tahoma"/>
            </a:endParaRPr>
          </a:p>
        </p:txBody>
      </p:sp>
      <p:sp>
        <p:nvSpPr>
          <p:cNvPr id="12" name="object 12"/>
          <p:cNvSpPr txBox="1"/>
          <p:nvPr/>
        </p:nvSpPr>
        <p:spPr>
          <a:xfrm>
            <a:off x="403656" y="3961892"/>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a:t>
            </a:r>
            <a:endParaRPr sz="1200">
              <a:solidFill>
                <a:prstClr val="black"/>
              </a:solidFill>
              <a:latin typeface="Tahoma"/>
              <a:cs typeface="Tahoma"/>
            </a:endParaRPr>
          </a:p>
        </p:txBody>
      </p:sp>
      <p:sp>
        <p:nvSpPr>
          <p:cNvPr id="13" name="object 13"/>
          <p:cNvSpPr txBox="1"/>
          <p:nvPr/>
        </p:nvSpPr>
        <p:spPr>
          <a:xfrm>
            <a:off x="403656" y="2613786"/>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28</a:t>
            </a:r>
            <a:endParaRPr sz="1200">
              <a:solidFill>
                <a:prstClr val="black"/>
              </a:solidFill>
              <a:latin typeface="Tahoma"/>
              <a:cs typeface="Tahoma"/>
            </a:endParaRPr>
          </a:p>
        </p:txBody>
      </p:sp>
      <p:sp>
        <p:nvSpPr>
          <p:cNvPr id="14" name="object 14"/>
          <p:cNvSpPr txBox="1"/>
          <p:nvPr/>
        </p:nvSpPr>
        <p:spPr>
          <a:xfrm>
            <a:off x="620599" y="5461507"/>
            <a:ext cx="819912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345"/>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365"/>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35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359"/>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359"/>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359"/>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345"/>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35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35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34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35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35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36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p:txBody>
      </p:sp>
      <p:sp>
        <p:nvSpPr>
          <p:cNvPr id="15" name="object 15"/>
          <p:cNvSpPr txBox="1"/>
          <p:nvPr/>
        </p:nvSpPr>
        <p:spPr>
          <a:xfrm>
            <a:off x="8475344" y="3990213"/>
            <a:ext cx="476884" cy="269240"/>
          </a:xfrm>
          <a:prstGeom prst="rect">
            <a:avLst/>
          </a:prstGeom>
        </p:spPr>
        <p:txBody>
          <a:bodyPr vert="horz" wrap="square" lIns="0" tIns="12065" rIns="0" bIns="0" rtlCol="0">
            <a:spAutoFit/>
          </a:bodyPr>
          <a:lstStyle/>
          <a:p>
            <a:pPr marL="12700">
              <a:spcBef>
                <a:spcPts val="95"/>
              </a:spcBef>
            </a:pPr>
            <a:r>
              <a:rPr sz="1600" b="1" spc="-5" dirty="0">
                <a:solidFill>
                  <a:srgbClr val="C00000"/>
                </a:solidFill>
                <a:latin typeface="Tahoma"/>
                <a:cs typeface="Tahoma"/>
              </a:rPr>
              <a:t>2</a:t>
            </a:r>
            <a:r>
              <a:rPr sz="1600" b="1" dirty="0">
                <a:solidFill>
                  <a:srgbClr val="C00000"/>
                </a:solidFill>
                <a:latin typeface="Tahoma"/>
                <a:cs typeface="Tahoma"/>
              </a:rPr>
              <a:t>0</a:t>
            </a:r>
            <a:r>
              <a:rPr sz="1600" b="1" spc="-5" dirty="0">
                <a:solidFill>
                  <a:srgbClr val="C00000"/>
                </a:solidFill>
                <a:latin typeface="Tahoma"/>
                <a:cs typeface="Tahoma"/>
              </a:rPr>
              <a:t>,8</a:t>
            </a:r>
            <a:endParaRPr sz="1600">
              <a:solidFill>
                <a:prstClr val="black"/>
              </a:solidFill>
              <a:latin typeface="Tahoma"/>
              <a:cs typeface="Tahoma"/>
            </a:endParaRPr>
          </a:p>
        </p:txBody>
      </p:sp>
      <p:sp>
        <p:nvSpPr>
          <p:cNvPr id="16" name="object 16"/>
          <p:cNvSpPr txBox="1"/>
          <p:nvPr/>
        </p:nvSpPr>
        <p:spPr>
          <a:xfrm>
            <a:off x="8475344" y="4800727"/>
            <a:ext cx="476884" cy="269240"/>
          </a:xfrm>
          <a:prstGeom prst="rect">
            <a:avLst/>
          </a:prstGeom>
        </p:spPr>
        <p:txBody>
          <a:bodyPr vert="horz" wrap="square" lIns="0" tIns="12065" rIns="0" bIns="0" rtlCol="0">
            <a:spAutoFit/>
          </a:bodyPr>
          <a:lstStyle/>
          <a:p>
            <a:pPr marL="12700">
              <a:spcBef>
                <a:spcPts val="95"/>
              </a:spcBef>
            </a:pPr>
            <a:r>
              <a:rPr sz="1600" b="1" spc="-5" dirty="0">
                <a:solidFill>
                  <a:srgbClr val="001F5F"/>
                </a:solidFill>
                <a:latin typeface="Tahoma"/>
                <a:cs typeface="Tahoma"/>
              </a:rPr>
              <a:t>1</a:t>
            </a:r>
            <a:r>
              <a:rPr sz="1600" b="1" dirty="0">
                <a:solidFill>
                  <a:srgbClr val="001F5F"/>
                </a:solidFill>
                <a:latin typeface="Tahoma"/>
                <a:cs typeface="Tahoma"/>
              </a:rPr>
              <a:t>3</a:t>
            </a:r>
            <a:r>
              <a:rPr sz="1600" b="1" spc="-5" dirty="0">
                <a:solidFill>
                  <a:srgbClr val="001F5F"/>
                </a:solidFill>
                <a:latin typeface="Tahoma"/>
                <a:cs typeface="Tahoma"/>
              </a:rPr>
              <a:t>,8</a:t>
            </a:r>
            <a:endParaRPr sz="1600">
              <a:solidFill>
                <a:prstClr val="black"/>
              </a:solidFill>
              <a:latin typeface="Tahoma"/>
              <a:cs typeface="Tahoma"/>
            </a:endParaRPr>
          </a:p>
        </p:txBody>
      </p:sp>
      <p:grpSp>
        <p:nvGrpSpPr>
          <p:cNvPr id="17" name="object 17"/>
          <p:cNvGrpSpPr/>
          <p:nvPr/>
        </p:nvGrpSpPr>
        <p:grpSpPr>
          <a:xfrm>
            <a:off x="1098041" y="3674364"/>
            <a:ext cx="176530" cy="271780"/>
            <a:chOff x="1098041" y="3674364"/>
            <a:chExt cx="176530" cy="271780"/>
          </a:xfrm>
        </p:grpSpPr>
        <p:sp>
          <p:nvSpPr>
            <p:cNvPr id="18" name="object 18"/>
            <p:cNvSpPr/>
            <p:nvPr/>
          </p:nvSpPr>
          <p:spPr>
            <a:xfrm>
              <a:off x="1098041" y="3926586"/>
              <a:ext cx="176530" cy="0"/>
            </a:xfrm>
            <a:custGeom>
              <a:avLst/>
              <a:gdLst/>
              <a:ahLst/>
              <a:cxnLst/>
              <a:rect l="l" t="t" r="r" b="b"/>
              <a:pathLst>
                <a:path w="176530">
                  <a:moveTo>
                    <a:pt x="0" y="0"/>
                  </a:moveTo>
                  <a:lnTo>
                    <a:pt x="176276" y="0"/>
                  </a:lnTo>
                </a:path>
              </a:pathLst>
            </a:custGeom>
            <a:ln w="38100">
              <a:solidFill>
                <a:srgbClr val="001F5F"/>
              </a:solidFill>
            </a:ln>
          </p:spPr>
          <p:txBody>
            <a:bodyPr wrap="square" lIns="0" tIns="0" rIns="0" bIns="0" rtlCol="0"/>
            <a:lstStyle/>
            <a:p>
              <a:endParaRPr>
                <a:solidFill>
                  <a:prstClr val="black"/>
                </a:solidFill>
              </a:endParaRPr>
            </a:p>
          </p:txBody>
        </p:sp>
        <p:sp>
          <p:nvSpPr>
            <p:cNvPr id="19" name="object 19"/>
            <p:cNvSpPr/>
            <p:nvPr/>
          </p:nvSpPr>
          <p:spPr>
            <a:xfrm>
              <a:off x="1098041" y="3693414"/>
              <a:ext cx="176530" cy="0"/>
            </a:xfrm>
            <a:custGeom>
              <a:avLst/>
              <a:gdLst/>
              <a:ahLst/>
              <a:cxnLst/>
              <a:rect l="l" t="t" r="r" b="b"/>
              <a:pathLst>
                <a:path w="176530">
                  <a:moveTo>
                    <a:pt x="0" y="0"/>
                  </a:moveTo>
                  <a:lnTo>
                    <a:pt x="176276" y="0"/>
                  </a:lnTo>
                </a:path>
              </a:pathLst>
            </a:custGeom>
            <a:ln w="38100">
              <a:solidFill>
                <a:srgbClr val="A30000"/>
              </a:solidFill>
            </a:ln>
          </p:spPr>
          <p:txBody>
            <a:bodyPr wrap="square" lIns="0" tIns="0" rIns="0" bIns="0" rtlCol="0"/>
            <a:lstStyle/>
            <a:p>
              <a:endParaRPr>
                <a:solidFill>
                  <a:prstClr val="black"/>
                </a:solidFill>
              </a:endParaRPr>
            </a:p>
          </p:txBody>
        </p:sp>
      </p:grpSp>
      <p:sp>
        <p:nvSpPr>
          <p:cNvPr id="20" name="object 20"/>
          <p:cNvSpPr txBox="1"/>
          <p:nvPr/>
        </p:nvSpPr>
        <p:spPr>
          <a:xfrm>
            <a:off x="403656" y="3288029"/>
            <a:ext cx="2171700" cy="74866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24</a:t>
            </a:r>
            <a:endParaRPr sz="1200">
              <a:solidFill>
                <a:prstClr val="black"/>
              </a:solidFill>
              <a:latin typeface="Tahoma"/>
              <a:cs typeface="Tahoma"/>
            </a:endParaRPr>
          </a:p>
          <a:p>
            <a:pPr marL="939165" marR="5080">
              <a:lnSpc>
                <a:spcPct val="127699"/>
              </a:lnSpc>
              <a:spcBef>
                <a:spcPts val="575"/>
              </a:spcBef>
            </a:pPr>
            <a:r>
              <a:rPr sz="1200" dirty="0">
                <a:solidFill>
                  <a:prstClr val="black"/>
                </a:solidFill>
                <a:latin typeface="Tahoma"/>
                <a:cs typeface="Tahoma"/>
              </a:rPr>
              <a:t>Genç </a:t>
            </a:r>
            <a:r>
              <a:rPr sz="1200" spc="-5" dirty="0">
                <a:solidFill>
                  <a:prstClr val="black"/>
                </a:solidFill>
                <a:latin typeface="Tahoma"/>
                <a:cs typeface="Tahoma"/>
              </a:rPr>
              <a:t>işsizlik </a:t>
            </a:r>
            <a:r>
              <a:rPr sz="1200" spc="-10" dirty="0">
                <a:solidFill>
                  <a:prstClr val="black"/>
                </a:solidFill>
                <a:latin typeface="Tahoma"/>
                <a:cs typeface="Tahoma"/>
              </a:rPr>
              <a:t>oranı  Kadın </a:t>
            </a:r>
            <a:r>
              <a:rPr sz="1200" spc="-5" dirty="0">
                <a:solidFill>
                  <a:prstClr val="black"/>
                </a:solidFill>
                <a:latin typeface="Tahoma"/>
                <a:cs typeface="Tahoma"/>
              </a:rPr>
              <a:t>işsizlik</a:t>
            </a:r>
            <a:r>
              <a:rPr sz="1200" spc="-30" dirty="0">
                <a:solidFill>
                  <a:prstClr val="black"/>
                </a:solidFill>
                <a:latin typeface="Tahoma"/>
                <a:cs typeface="Tahoma"/>
              </a:rPr>
              <a:t> </a:t>
            </a:r>
            <a:r>
              <a:rPr sz="1200" spc="-10" dirty="0">
                <a:solidFill>
                  <a:prstClr val="black"/>
                </a:solidFill>
                <a:latin typeface="Tahoma"/>
                <a:cs typeface="Tahoma"/>
              </a:rPr>
              <a:t>oranı</a:t>
            </a:r>
            <a:endParaRPr sz="1200">
              <a:solidFill>
                <a:prstClr val="black"/>
              </a:solidFill>
              <a:latin typeface="Tahoma"/>
              <a:cs typeface="Tahoma"/>
            </a:endParaRPr>
          </a:p>
        </p:txBody>
      </p:sp>
      <p:sp>
        <p:nvSpPr>
          <p:cNvPr id="21" name="object 21"/>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26</a:t>
            </a:r>
            <a:endParaRPr sz="1400">
              <a:solidFill>
                <a:prstClr val="black"/>
              </a:solidFill>
              <a:latin typeface="Tahoma"/>
              <a:cs typeface="Tahoma"/>
            </a:endParaRPr>
          </a:p>
        </p:txBody>
      </p:sp>
    </p:spTree>
    <p:extLst>
      <p:ext uri="{BB962C8B-B14F-4D97-AF65-F5344CB8AC3E}">
        <p14:creationId xmlns:p14="http://schemas.microsoft.com/office/powerpoint/2010/main" val="348807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 y="921765"/>
            <a:ext cx="2978785" cy="513715"/>
          </a:xfrm>
          <a:prstGeom prst="rect">
            <a:avLst/>
          </a:prstGeom>
        </p:spPr>
        <p:txBody>
          <a:bodyPr vert="horz" wrap="square" lIns="0" tIns="13335" rIns="0" bIns="0" rtlCol="0">
            <a:spAutoFit/>
          </a:bodyPr>
          <a:lstStyle/>
          <a:p>
            <a:pPr marL="12700">
              <a:lnSpc>
                <a:spcPct val="100000"/>
              </a:lnSpc>
              <a:spcBef>
                <a:spcPts val="105"/>
              </a:spcBef>
            </a:pPr>
            <a:r>
              <a:rPr sz="3200" spc="-5" dirty="0"/>
              <a:t>Kamu</a:t>
            </a:r>
            <a:r>
              <a:rPr sz="3200" spc="-65" dirty="0"/>
              <a:t> </a:t>
            </a:r>
            <a:r>
              <a:rPr sz="3200" spc="-5" dirty="0"/>
              <a:t>Maliyesi</a:t>
            </a:r>
            <a:endParaRPr sz="3200"/>
          </a:p>
        </p:txBody>
      </p:sp>
      <p:sp>
        <p:nvSpPr>
          <p:cNvPr id="3" name="object 3"/>
          <p:cNvSpPr txBox="1"/>
          <p:nvPr/>
        </p:nvSpPr>
        <p:spPr>
          <a:xfrm>
            <a:off x="383540" y="1632940"/>
            <a:ext cx="4471035" cy="2677160"/>
          </a:xfrm>
          <a:prstGeom prst="rect">
            <a:avLst/>
          </a:prstGeom>
        </p:spPr>
        <p:txBody>
          <a:bodyPr vert="horz" wrap="square" lIns="0" tIns="165100" rIns="0" bIns="0" rtlCol="0">
            <a:spAutoFit/>
          </a:bodyPr>
          <a:lstStyle/>
          <a:p>
            <a:pPr marL="342265" marR="619125" indent="-342265" algn="r">
              <a:spcBef>
                <a:spcPts val="1300"/>
              </a:spcBef>
              <a:buClr>
                <a:srgbClr val="C00000"/>
              </a:buClr>
              <a:buSzPct val="85000"/>
              <a:buFont typeface="Wingdings"/>
              <a:buChar char=""/>
              <a:tabLst>
                <a:tab pos="342265" algn="l"/>
                <a:tab pos="342900" algn="l"/>
              </a:tabLst>
            </a:pPr>
            <a:r>
              <a:rPr sz="2000" dirty="0">
                <a:solidFill>
                  <a:prstClr val="black"/>
                </a:solidFill>
                <a:latin typeface="Tahoma"/>
                <a:cs typeface="Tahoma"/>
              </a:rPr>
              <a:t>Merkezi </a:t>
            </a:r>
            <a:r>
              <a:rPr sz="2000" spc="-5" dirty="0">
                <a:solidFill>
                  <a:prstClr val="black"/>
                </a:solidFill>
                <a:latin typeface="Tahoma"/>
                <a:cs typeface="Tahoma"/>
              </a:rPr>
              <a:t>Yönetim </a:t>
            </a:r>
            <a:r>
              <a:rPr sz="2000" dirty="0">
                <a:solidFill>
                  <a:prstClr val="black"/>
                </a:solidFill>
                <a:latin typeface="Tahoma"/>
                <a:cs typeface="Tahoma"/>
              </a:rPr>
              <a:t>bütçe</a:t>
            </a:r>
            <a:r>
              <a:rPr sz="2000" spc="-105" dirty="0">
                <a:solidFill>
                  <a:prstClr val="black"/>
                </a:solidFill>
                <a:latin typeface="Tahoma"/>
                <a:cs typeface="Tahoma"/>
              </a:rPr>
              <a:t> </a:t>
            </a:r>
            <a:r>
              <a:rPr sz="2000" dirty="0">
                <a:solidFill>
                  <a:prstClr val="black"/>
                </a:solidFill>
                <a:latin typeface="Tahoma"/>
                <a:cs typeface="Tahoma"/>
              </a:rPr>
              <a:t>dengesi</a:t>
            </a:r>
            <a:endParaRPr sz="2000">
              <a:solidFill>
                <a:prstClr val="black"/>
              </a:solidFill>
              <a:latin typeface="Tahoma"/>
              <a:cs typeface="Tahoma"/>
            </a:endParaRPr>
          </a:p>
          <a:p>
            <a:pPr marL="342265" marR="575310" indent="-342265" algn="r">
              <a:spcBef>
                <a:spcPts val="1200"/>
              </a:spcBef>
              <a:buClr>
                <a:srgbClr val="C00000"/>
              </a:buClr>
              <a:buSzPct val="85000"/>
              <a:buFont typeface="Wingdings"/>
              <a:buChar char=""/>
              <a:tabLst>
                <a:tab pos="342265" algn="l"/>
                <a:tab pos="342900" algn="l"/>
              </a:tabLst>
            </a:pPr>
            <a:r>
              <a:rPr sz="2000" dirty="0">
                <a:solidFill>
                  <a:prstClr val="black"/>
                </a:solidFill>
                <a:latin typeface="Tahoma"/>
                <a:cs typeface="Tahoma"/>
              </a:rPr>
              <a:t>Merkezi </a:t>
            </a:r>
            <a:r>
              <a:rPr sz="2000" spc="-5" dirty="0">
                <a:solidFill>
                  <a:prstClr val="black"/>
                </a:solidFill>
                <a:latin typeface="Tahoma"/>
                <a:cs typeface="Tahoma"/>
              </a:rPr>
              <a:t>Yönetim faiz dışı</a:t>
            </a:r>
            <a:r>
              <a:rPr sz="2000" spc="-80" dirty="0">
                <a:solidFill>
                  <a:prstClr val="black"/>
                </a:solidFill>
                <a:latin typeface="Tahoma"/>
                <a:cs typeface="Tahoma"/>
              </a:rPr>
              <a:t> </a:t>
            </a:r>
            <a:r>
              <a:rPr sz="2000" dirty="0">
                <a:solidFill>
                  <a:prstClr val="black"/>
                </a:solidFill>
                <a:latin typeface="Tahoma"/>
                <a:cs typeface="Tahoma"/>
              </a:rPr>
              <a:t>denge</a:t>
            </a:r>
            <a:endParaRPr sz="2000">
              <a:solidFill>
                <a:prstClr val="black"/>
              </a:solidFill>
              <a:latin typeface="Tahoma"/>
              <a:cs typeface="Tahoma"/>
            </a:endParaRPr>
          </a:p>
          <a:p>
            <a:pPr marL="286385" marR="591820" lvl="1" indent="-286385" algn="r">
              <a:spcBef>
                <a:spcPts val="1195"/>
              </a:spcBef>
              <a:buClr>
                <a:srgbClr val="C00000"/>
              </a:buClr>
              <a:buSzPct val="88888"/>
              <a:buFont typeface="Wingdings"/>
              <a:buChar char=""/>
              <a:tabLst>
                <a:tab pos="286385" algn="l"/>
                <a:tab pos="287020" algn="l"/>
              </a:tabLst>
            </a:pPr>
            <a:r>
              <a:rPr spc="-5" dirty="0">
                <a:solidFill>
                  <a:prstClr val="black"/>
                </a:solidFill>
                <a:latin typeface="Tahoma"/>
                <a:cs typeface="Tahoma"/>
              </a:rPr>
              <a:t>Program tanımlı faiz dışı</a:t>
            </a:r>
            <a:r>
              <a:rPr dirty="0">
                <a:solidFill>
                  <a:prstClr val="black"/>
                </a:solidFill>
                <a:latin typeface="Tahoma"/>
                <a:cs typeface="Tahoma"/>
              </a:rPr>
              <a:t> </a:t>
            </a:r>
            <a:r>
              <a:rPr spc="-5" dirty="0">
                <a:solidFill>
                  <a:prstClr val="black"/>
                </a:solidFill>
                <a:latin typeface="Tahoma"/>
                <a:cs typeface="Tahoma"/>
              </a:rPr>
              <a:t>denge</a:t>
            </a:r>
            <a:endParaRPr>
              <a:solidFill>
                <a:prstClr val="black"/>
              </a:solidFill>
              <a:latin typeface="Tahoma"/>
              <a:cs typeface="Tahoma"/>
            </a:endParaRPr>
          </a:p>
          <a:p>
            <a:pPr marL="355600" indent="-342900">
              <a:spcBef>
                <a:spcPts val="1205"/>
              </a:spcBef>
              <a:buClr>
                <a:srgbClr val="C00000"/>
              </a:buClr>
              <a:buSzPct val="85000"/>
              <a:buFont typeface="Wingdings"/>
              <a:buChar char=""/>
              <a:tabLst>
                <a:tab pos="354965" algn="l"/>
                <a:tab pos="355600" algn="l"/>
              </a:tabLst>
            </a:pPr>
            <a:r>
              <a:rPr sz="2000" dirty="0">
                <a:solidFill>
                  <a:prstClr val="black"/>
                </a:solidFill>
                <a:latin typeface="Tahoma"/>
                <a:cs typeface="Tahoma"/>
              </a:rPr>
              <a:t>Merkezi </a:t>
            </a:r>
            <a:r>
              <a:rPr sz="2000" spc="-5" dirty="0">
                <a:solidFill>
                  <a:prstClr val="black"/>
                </a:solidFill>
                <a:latin typeface="Tahoma"/>
                <a:cs typeface="Tahoma"/>
              </a:rPr>
              <a:t>Yönetim borç</a:t>
            </a:r>
            <a:r>
              <a:rPr sz="2000" spc="-35" dirty="0">
                <a:solidFill>
                  <a:prstClr val="black"/>
                </a:solidFill>
                <a:latin typeface="Tahoma"/>
                <a:cs typeface="Tahoma"/>
              </a:rPr>
              <a:t> </a:t>
            </a:r>
            <a:r>
              <a:rPr sz="2000" spc="-5" dirty="0">
                <a:solidFill>
                  <a:prstClr val="black"/>
                </a:solidFill>
                <a:latin typeface="Tahoma"/>
                <a:cs typeface="Tahoma"/>
              </a:rPr>
              <a:t>stoku</a:t>
            </a:r>
            <a:endParaRPr sz="2000">
              <a:solidFill>
                <a:prstClr val="black"/>
              </a:solidFill>
              <a:latin typeface="Tahoma"/>
              <a:cs typeface="Tahoma"/>
            </a:endParaRPr>
          </a:p>
          <a:p>
            <a:pPr marL="756285" lvl="1" indent="-287020">
              <a:spcBef>
                <a:spcPts val="1195"/>
              </a:spcBef>
              <a:buClr>
                <a:srgbClr val="C00000"/>
              </a:buClr>
              <a:buSzPct val="88888"/>
              <a:buFont typeface="Wingdings"/>
              <a:buChar char=""/>
              <a:tabLst>
                <a:tab pos="756285" algn="l"/>
                <a:tab pos="756920" algn="l"/>
              </a:tabLst>
            </a:pPr>
            <a:r>
              <a:rPr spc="-5" dirty="0">
                <a:solidFill>
                  <a:prstClr val="black"/>
                </a:solidFill>
                <a:latin typeface="Tahoma"/>
                <a:cs typeface="Tahoma"/>
              </a:rPr>
              <a:t>Döviz cinsi borç</a:t>
            </a:r>
            <a:r>
              <a:rPr dirty="0">
                <a:solidFill>
                  <a:prstClr val="black"/>
                </a:solidFill>
                <a:latin typeface="Tahoma"/>
                <a:cs typeface="Tahoma"/>
              </a:rPr>
              <a:t> </a:t>
            </a:r>
            <a:r>
              <a:rPr spc="-10" dirty="0">
                <a:solidFill>
                  <a:prstClr val="black"/>
                </a:solidFill>
                <a:latin typeface="Tahoma"/>
                <a:cs typeface="Tahoma"/>
              </a:rPr>
              <a:t>stoku</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dirty="0">
                <a:solidFill>
                  <a:prstClr val="black"/>
                </a:solidFill>
                <a:latin typeface="Tahoma"/>
                <a:cs typeface="Tahoma"/>
              </a:rPr>
              <a:t>Merkezi </a:t>
            </a:r>
            <a:r>
              <a:rPr spc="-5" dirty="0">
                <a:solidFill>
                  <a:prstClr val="black"/>
                </a:solidFill>
                <a:latin typeface="Tahoma"/>
                <a:cs typeface="Tahoma"/>
              </a:rPr>
              <a:t>Yönetim Borç Stoku </a:t>
            </a:r>
            <a:r>
              <a:rPr dirty="0">
                <a:solidFill>
                  <a:prstClr val="black"/>
                </a:solidFill>
                <a:latin typeface="Tahoma"/>
                <a:cs typeface="Tahoma"/>
              </a:rPr>
              <a:t>/</a:t>
            </a:r>
            <a:r>
              <a:rPr spc="-55" dirty="0">
                <a:solidFill>
                  <a:prstClr val="black"/>
                </a:solidFill>
                <a:latin typeface="Tahoma"/>
                <a:cs typeface="Tahoma"/>
              </a:rPr>
              <a:t> </a:t>
            </a:r>
            <a:r>
              <a:rPr spc="-5" dirty="0">
                <a:solidFill>
                  <a:prstClr val="black"/>
                </a:solidFill>
                <a:latin typeface="Tahoma"/>
                <a:cs typeface="Tahoma"/>
              </a:rPr>
              <a:t>GSYİH</a:t>
            </a:r>
            <a:endParaRPr>
              <a:solidFill>
                <a:prstClr val="black"/>
              </a:solidFill>
              <a:latin typeface="Tahoma"/>
              <a:cs typeface="Tahoma"/>
            </a:endParaRPr>
          </a:p>
        </p:txBody>
      </p:sp>
      <p:sp>
        <p:nvSpPr>
          <p:cNvPr id="4" name="object 4"/>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27</a:t>
            </a:r>
            <a:endParaRPr sz="1400">
              <a:solidFill>
                <a:prstClr val="black"/>
              </a:solidFill>
              <a:latin typeface="Tahoma"/>
              <a:cs typeface="Tahoma"/>
            </a:endParaRPr>
          </a:p>
        </p:txBody>
      </p:sp>
    </p:spTree>
    <p:extLst>
      <p:ext uri="{BB962C8B-B14F-4D97-AF65-F5344CB8AC3E}">
        <p14:creationId xmlns:p14="http://schemas.microsoft.com/office/powerpoint/2010/main" val="31885922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843534"/>
            <a:ext cx="8733155" cy="848360"/>
          </a:xfrm>
          <a:prstGeom prst="rect">
            <a:avLst/>
          </a:prstGeom>
        </p:spPr>
        <p:txBody>
          <a:bodyPr vert="horz" wrap="square" lIns="0" tIns="12700" rIns="0" bIns="0" rtlCol="0">
            <a:spAutoFit/>
          </a:bodyPr>
          <a:lstStyle/>
          <a:p>
            <a:pPr marL="12700" marR="5080">
              <a:lnSpc>
                <a:spcPct val="100000"/>
              </a:lnSpc>
              <a:spcBef>
                <a:spcPts val="100"/>
              </a:spcBef>
            </a:pPr>
            <a:r>
              <a:rPr dirty="0"/>
              <a:t>Merkezi </a:t>
            </a:r>
            <a:r>
              <a:rPr spc="-5" dirty="0"/>
              <a:t>Yönetim bütçe dengesi harcamaların </a:t>
            </a:r>
            <a:r>
              <a:rPr dirty="0"/>
              <a:t>hızlı </a:t>
            </a:r>
            <a:r>
              <a:rPr spc="-5" dirty="0"/>
              <a:t>artışına </a:t>
            </a:r>
            <a:r>
              <a:rPr dirty="0"/>
              <a:t>bağlı olarak 2021  </a:t>
            </a:r>
            <a:r>
              <a:rPr spc="-5" dirty="0"/>
              <a:t>yılını </a:t>
            </a:r>
            <a:r>
              <a:rPr dirty="0"/>
              <a:t>145,7 </a:t>
            </a:r>
            <a:r>
              <a:rPr spc="-5" dirty="0"/>
              <a:t>milyar TL </a:t>
            </a:r>
            <a:r>
              <a:rPr dirty="0"/>
              <a:t>açık </a:t>
            </a:r>
            <a:r>
              <a:rPr spc="-5" dirty="0"/>
              <a:t>ile</a:t>
            </a:r>
            <a:r>
              <a:rPr spc="-45" dirty="0"/>
              <a:t> </a:t>
            </a:r>
            <a:r>
              <a:rPr spc="-5" dirty="0"/>
              <a:t>kapamıştır.</a:t>
            </a:r>
          </a:p>
          <a:p>
            <a:pPr marL="12700">
              <a:lnSpc>
                <a:spcPct val="100000"/>
              </a:lnSpc>
            </a:pPr>
            <a:r>
              <a:rPr b="0" spc="-5" dirty="0">
                <a:latin typeface="Tahoma"/>
                <a:cs typeface="Tahoma"/>
              </a:rPr>
              <a:t>Faiz dışı denge büyüklükleri </a:t>
            </a:r>
            <a:r>
              <a:rPr b="0" dirty="0">
                <a:latin typeface="Tahoma"/>
                <a:cs typeface="Tahoma"/>
              </a:rPr>
              <a:t>de benzer</a:t>
            </a:r>
            <a:r>
              <a:rPr b="0" spc="15" dirty="0">
                <a:latin typeface="Tahoma"/>
                <a:cs typeface="Tahoma"/>
              </a:rPr>
              <a:t> </a:t>
            </a:r>
            <a:r>
              <a:rPr b="0" dirty="0">
                <a:latin typeface="Tahoma"/>
                <a:cs typeface="Tahoma"/>
              </a:rPr>
              <a:t>görünümdedir.</a:t>
            </a:r>
          </a:p>
        </p:txBody>
      </p:sp>
      <p:sp>
        <p:nvSpPr>
          <p:cNvPr id="3" name="object 3"/>
          <p:cNvSpPr/>
          <p:nvPr/>
        </p:nvSpPr>
        <p:spPr>
          <a:xfrm>
            <a:off x="0" y="1958339"/>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1462786" y="1988947"/>
            <a:ext cx="6219190"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Arial"/>
                <a:cs typeface="Arial"/>
              </a:rPr>
              <a:t>Merkezi </a:t>
            </a:r>
            <a:r>
              <a:rPr sz="1600" spc="-10" dirty="0">
                <a:solidFill>
                  <a:srgbClr val="FFFFFF"/>
                </a:solidFill>
                <a:latin typeface="Arial"/>
                <a:cs typeface="Arial"/>
              </a:rPr>
              <a:t>Yönetim </a:t>
            </a:r>
            <a:r>
              <a:rPr sz="1600" spc="-5" dirty="0">
                <a:solidFill>
                  <a:srgbClr val="FFFFFF"/>
                </a:solidFill>
                <a:latin typeface="Arial"/>
                <a:cs typeface="Arial"/>
              </a:rPr>
              <a:t>Bütçe Dengesi (milyar </a:t>
            </a:r>
            <a:r>
              <a:rPr sz="1600" spc="-10" dirty="0">
                <a:solidFill>
                  <a:srgbClr val="FFFFFF"/>
                </a:solidFill>
                <a:latin typeface="Arial"/>
                <a:cs typeface="Arial"/>
              </a:rPr>
              <a:t>TL) Ocak 2019 </a:t>
            </a:r>
            <a:r>
              <a:rPr sz="1600" spc="-5" dirty="0">
                <a:solidFill>
                  <a:srgbClr val="FFFFFF"/>
                </a:solidFill>
                <a:latin typeface="Arial"/>
                <a:cs typeface="Arial"/>
              </a:rPr>
              <a:t>– Aralık</a:t>
            </a:r>
            <a:r>
              <a:rPr sz="1600" spc="30" dirty="0">
                <a:solidFill>
                  <a:srgbClr val="FFFFFF"/>
                </a:solidFill>
                <a:latin typeface="Arial"/>
                <a:cs typeface="Arial"/>
              </a:rPr>
              <a:t> </a:t>
            </a:r>
            <a:r>
              <a:rPr sz="1600" spc="-10" dirty="0">
                <a:solidFill>
                  <a:srgbClr val="FFFFFF"/>
                </a:solidFill>
                <a:latin typeface="Arial"/>
                <a:cs typeface="Arial"/>
              </a:rPr>
              <a:t>2021</a:t>
            </a:r>
            <a:endParaRPr sz="1600">
              <a:solidFill>
                <a:prstClr val="black"/>
              </a:solidFill>
              <a:latin typeface="Arial"/>
              <a:cs typeface="Arial"/>
            </a:endParaRPr>
          </a:p>
        </p:txBody>
      </p:sp>
      <p:grpSp>
        <p:nvGrpSpPr>
          <p:cNvPr id="5" name="object 5"/>
          <p:cNvGrpSpPr/>
          <p:nvPr/>
        </p:nvGrpSpPr>
        <p:grpSpPr>
          <a:xfrm>
            <a:off x="435863" y="3186683"/>
            <a:ext cx="3336290" cy="2190115"/>
            <a:chOff x="435863" y="3186683"/>
            <a:chExt cx="3336290" cy="2190115"/>
          </a:xfrm>
        </p:grpSpPr>
        <p:sp>
          <p:nvSpPr>
            <p:cNvPr id="6" name="object 6"/>
            <p:cNvSpPr/>
            <p:nvPr/>
          </p:nvSpPr>
          <p:spPr>
            <a:xfrm>
              <a:off x="435863" y="3191255"/>
              <a:ext cx="3316604" cy="2181225"/>
            </a:xfrm>
            <a:custGeom>
              <a:avLst/>
              <a:gdLst/>
              <a:ahLst/>
              <a:cxnLst/>
              <a:rect l="l" t="t" r="r" b="b"/>
              <a:pathLst>
                <a:path w="3316604" h="2181225">
                  <a:moveTo>
                    <a:pt x="47243" y="2180844"/>
                  </a:moveTo>
                  <a:lnTo>
                    <a:pt x="47243" y="0"/>
                  </a:lnTo>
                </a:path>
                <a:path w="3316604" h="2181225">
                  <a:moveTo>
                    <a:pt x="0" y="2180844"/>
                  </a:moveTo>
                  <a:lnTo>
                    <a:pt x="47243" y="2180844"/>
                  </a:lnTo>
                </a:path>
                <a:path w="3316604" h="2181225">
                  <a:moveTo>
                    <a:pt x="0" y="1635252"/>
                  </a:moveTo>
                  <a:lnTo>
                    <a:pt x="47243" y="1635252"/>
                  </a:lnTo>
                </a:path>
                <a:path w="3316604" h="2181225">
                  <a:moveTo>
                    <a:pt x="0" y="1089660"/>
                  </a:moveTo>
                  <a:lnTo>
                    <a:pt x="47243" y="1089660"/>
                  </a:lnTo>
                </a:path>
                <a:path w="3316604" h="2181225">
                  <a:moveTo>
                    <a:pt x="0" y="545592"/>
                  </a:moveTo>
                  <a:lnTo>
                    <a:pt x="47243" y="545592"/>
                  </a:lnTo>
                </a:path>
                <a:path w="3316604" h="2181225">
                  <a:moveTo>
                    <a:pt x="0" y="0"/>
                  </a:moveTo>
                  <a:lnTo>
                    <a:pt x="47243" y="0"/>
                  </a:lnTo>
                </a:path>
                <a:path w="3316604" h="2181225">
                  <a:moveTo>
                    <a:pt x="47243" y="545592"/>
                  </a:moveTo>
                  <a:lnTo>
                    <a:pt x="3316224" y="545592"/>
                  </a:lnTo>
                </a:path>
              </a:pathLst>
            </a:custGeom>
            <a:ln w="9144">
              <a:solidFill>
                <a:srgbClr val="000000"/>
              </a:solidFill>
            </a:ln>
          </p:spPr>
          <p:txBody>
            <a:bodyPr wrap="square" lIns="0" tIns="0" rIns="0" bIns="0" rtlCol="0"/>
            <a:lstStyle/>
            <a:p>
              <a:endParaRPr>
                <a:solidFill>
                  <a:prstClr val="black"/>
                </a:solidFill>
              </a:endParaRPr>
            </a:p>
          </p:txBody>
        </p:sp>
        <p:sp>
          <p:nvSpPr>
            <p:cNvPr id="7" name="object 7"/>
            <p:cNvSpPr/>
            <p:nvPr/>
          </p:nvSpPr>
          <p:spPr>
            <a:xfrm>
              <a:off x="482345" y="3291077"/>
              <a:ext cx="3270885" cy="2034539"/>
            </a:xfrm>
            <a:custGeom>
              <a:avLst/>
              <a:gdLst/>
              <a:ahLst/>
              <a:cxnLst/>
              <a:rect l="l" t="t" r="r" b="b"/>
              <a:pathLst>
                <a:path w="3270885" h="2034539">
                  <a:moveTo>
                    <a:pt x="0" y="390144"/>
                  </a:moveTo>
                  <a:lnTo>
                    <a:pt x="92964" y="627888"/>
                  </a:lnTo>
                  <a:lnTo>
                    <a:pt x="187452" y="711708"/>
                  </a:lnTo>
                  <a:lnTo>
                    <a:pt x="280416" y="644652"/>
                  </a:lnTo>
                  <a:lnTo>
                    <a:pt x="373380" y="576072"/>
                  </a:lnTo>
                  <a:lnTo>
                    <a:pt x="467867" y="576072"/>
                  </a:lnTo>
                  <a:lnTo>
                    <a:pt x="560832" y="336804"/>
                  </a:lnTo>
                  <a:lnTo>
                    <a:pt x="653796" y="438912"/>
                  </a:lnTo>
                  <a:lnTo>
                    <a:pt x="748284" y="638556"/>
                  </a:lnTo>
                  <a:lnTo>
                    <a:pt x="841248" y="608076"/>
                  </a:lnTo>
                  <a:lnTo>
                    <a:pt x="934212" y="359664"/>
                  </a:lnTo>
                  <a:lnTo>
                    <a:pt x="1028700" y="792480"/>
                  </a:lnTo>
                  <a:lnTo>
                    <a:pt x="1121664" y="210312"/>
                  </a:lnTo>
                  <a:lnTo>
                    <a:pt x="1214628" y="525780"/>
                  </a:lnTo>
                  <a:lnTo>
                    <a:pt x="1307592" y="922020"/>
                  </a:lnTo>
                  <a:lnTo>
                    <a:pt x="1402080" y="915924"/>
                  </a:lnTo>
                  <a:lnTo>
                    <a:pt x="1495044" y="633984"/>
                  </a:lnTo>
                  <a:lnTo>
                    <a:pt x="1588008" y="656844"/>
                  </a:lnTo>
                  <a:lnTo>
                    <a:pt x="1682496" y="769620"/>
                  </a:lnTo>
                  <a:lnTo>
                    <a:pt x="1775460" y="137160"/>
                  </a:lnTo>
                  <a:lnTo>
                    <a:pt x="1868424" y="768096"/>
                  </a:lnTo>
                  <a:lnTo>
                    <a:pt x="1962912" y="498348"/>
                  </a:lnTo>
                  <a:lnTo>
                    <a:pt x="2055876" y="298704"/>
                  </a:lnTo>
                  <a:lnTo>
                    <a:pt x="2148840" y="888492"/>
                  </a:lnTo>
                  <a:lnTo>
                    <a:pt x="2243328" y="708660"/>
                  </a:lnTo>
                  <a:lnTo>
                    <a:pt x="2336292" y="192024"/>
                  </a:lnTo>
                  <a:lnTo>
                    <a:pt x="2429256" y="185927"/>
                  </a:lnTo>
                  <a:lnTo>
                    <a:pt x="2523744" y="629412"/>
                  </a:lnTo>
                  <a:lnTo>
                    <a:pt x="2616708" y="591312"/>
                  </a:lnTo>
                  <a:lnTo>
                    <a:pt x="2709672" y="717804"/>
                  </a:lnTo>
                  <a:lnTo>
                    <a:pt x="2802636" y="944880"/>
                  </a:lnTo>
                  <a:lnTo>
                    <a:pt x="2897124" y="0"/>
                  </a:lnTo>
                  <a:lnTo>
                    <a:pt x="2990088" y="702564"/>
                  </a:lnTo>
                  <a:lnTo>
                    <a:pt x="3083052" y="635508"/>
                  </a:lnTo>
                  <a:lnTo>
                    <a:pt x="3177540" y="96012"/>
                  </a:lnTo>
                  <a:lnTo>
                    <a:pt x="3270504" y="2034540"/>
                  </a:lnTo>
                </a:path>
              </a:pathLst>
            </a:custGeom>
            <a:ln w="38100">
              <a:solidFill>
                <a:srgbClr val="001F5F"/>
              </a:solidFill>
            </a:ln>
          </p:spPr>
          <p:txBody>
            <a:bodyPr wrap="square" lIns="0" tIns="0" rIns="0" bIns="0" rtlCol="0"/>
            <a:lstStyle/>
            <a:p>
              <a:endParaRPr>
                <a:solidFill>
                  <a:prstClr val="black"/>
                </a:solidFill>
              </a:endParaRPr>
            </a:p>
          </p:txBody>
        </p:sp>
      </p:grpSp>
      <p:sp>
        <p:nvSpPr>
          <p:cNvPr id="8" name="object 8"/>
          <p:cNvSpPr txBox="1"/>
          <p:nvPr/>
        </p:nvSpPr>
        <p:spPr>
          <a:xfrm>
            <a:off x="33629" y="5257291"/>
            <a:ext cx="33147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-150</a:t>
            </a:r>
            <a:endParaRPr sz="1200">
              <a:solidFill>
                <a:prstClr val="black"/>
              </a:solidFill>
              <a:latin typeface="Arial"/>
              <a:cs typeface="Arial"/>
            </a:endParaRPr>
          </a:p>
        </p:txBody>
      </p:sp>
      <p:sp>
        <p:nvSpPr>
          <p:cNvPr id="9" name="object 9"/>
          <p:cNvSpPr txBox="1"/>
          <p:nvPr/>
        </p:nvSpPr>
        <p:spPr>
          <a:xfrm>
            <a:off x="33629" y="4711954"/>
            <a:ext cx="33147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-100</a:t>
            </a:r>
            <a:endParaRPr sz="1200">
              <a:solidFill>
                <a:prstClr val="black"/>
              </a:solidFill>
              <a:latin typeface="Arial"/>
              <a:cs typeface="Arial"/>
            </a:endParaRPr>
          </a:p>
        </p:txBody>
      </p:sp>
      <p:sp>
        <p:nvSpPr>
          <p:cNvPr id="10" name="object 10"/>
          <p:cNvSpPr txBox="1"/>
          <p:nvPr/>
        </p:nvSpPr>
        <p:spPr>
          <a:xfrm>
            <a:off x="118363" y="4166361"/>
            <a:ext cx="24574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-50</a:t>
            </a:r>
            <a:endParaRPr sz="1200">
              <a:solidFill>
                <a:prstClr val="black"/>
              </a:solidFill>
              <a:latin typeface="Arial"/>
              <a:cs typeface="Arial"/>
            </a:endParaRPr>
          </a:p>
        </p:txBody>
      </p:sp>
      <p:sp>
        <p:nvSpPr>
          <p:cNvPr id="11" name="object 11"/>
          <p:cNvSpPr txBox="1"/>
          <p:nvPr/>
        </p:nvSpPr>
        <p:spPr>
          <a:xfrm>
            <a:off x="254000" y="3621151"/>
            <a:ext cx="110489"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0</a:t>
            </a:r>
            <a:endParaRPr sz="1200">
              <a:solidFill>
                <a:prstClr val="black"/>
              </a:solidFill>
              <a:latin typeface="Arial"/>
              <a:cs typeface="Arial"/>
            </a:endParaRPr>
          </a:p>
        </p:txBody>
      </p:sp>
      <p:sp>
        <p:nvSpPr>
          <p:cNvPr id="12" name="object 12"/>
          <p:cNvSpPr txBox="1"/>
          <p:nvPr/>
        </p:nvSpPr>
        <p:spPr>
          <a:xfrm>
            <a:off x="169265" y="3075559"/>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50</a:t>
            </a:r>
            <a:endParaRPr sz="1200">
              <a:solidFill>
                <a:prstClr val="black"/>
              </a:solidFill>
              <a:latin typeface="Arial"/>
              <a:cs typeface="Arial"/>
            </a:endParaRPr>
          </a:p>
        </p:txBody>
      </p:sp>
      <p:sp>
        <p:nvSpPr>
          <p:cNvPr id="13" name="object 13"/>
          <p:cNvSpPr txBox="1"/>
          <p:nvPr/>
        </p:nvSpPr>
        <p:spPr>
          <a:xfrm>
            <a:off x="389137" y="5412433"/>
            <a:ext cx="3373120" cy="584835"/>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2019</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a:p>
            <a:pPr marL="12700">
              <a:spcBef>
                <a:spcPts val="35"/>
              </a:spcBef>
            </a:pPr>
            <a:r>
              <a:rPr sz="1200" dirty="0">
                <a:solidFill>
                  <a:prstClr val="black"/>
                </a:solidFill>
                <a:latin typeface="Arial"/>
                <a:cs typeface="Arial"/>
              </a:rPr>
              <a:t>2019</a:t>
            </a:r>
            <a:r>
              <a:rPr sz="1200" spc="-5" dirty="0">
                <a:solidFill>
                  <a:prstClr val="black"/>
                </a:solidFill>
                <a:latin typeface="Arial"/>
                <a:cs typeface="Arial"/>
              </a:rPr>
              <a:t>-</a:t>
            </a:r>
            <a:r>
              <a:rPr sz="1200" spc="-10" dirty="0">
                <a:solidFill>
                  <a:prstClr val="black"/>
                </a:solidFill>
                <a:latin typeface="Arial"/>
                <a:cs typeface="Arial"/>
              </a:rPr>
              <a:t>03</a:t>
            </a:r>
            <a:endParaRPr sz="1200">
              <a:solidFill>
                <a:prstClr val="black"/>
              </a:solidFill>
              <a:latin typeface="Arial"/>
              <a:cs typeface="Arial"/>
            </a:endParaRPr>
          </a:p>
          <a:p>
            <a:pPr marL="12700">
              <a:spcBef>
                <a:spcPts val="20"/>
              </a:spcBef>
            </a:pPr>
            <a:r>
              <a:rPr sz="1200" dirty="0">
                <a:solidFill>
                  <a:prstClr val="black"/>
                </a:solidFill>
                <a:latin typeface="Arial"/>
                <a:cs typeface="Arial"/>
              </a:rPr>
              <a:t>2019</a:t>
            </a:r>
            <a:r>
              <a:rPr sz="1200" spc="-5" dirty="0">
                <a:solidFill>
                  <a:prstClr val="black"/>
                </a:solidFill>
                <a:latin typeface="Arial"/>
                <a:cs typeface="Arial"/>
              </a:rPr>
              <a:t>-</a:t>
            </a:r>
            <a:r>
              <a:rPr sz="1200" spc="-10" dirty="0">
                <a:solidFill>
                  <a:prstClr val="black"/>
                </a:solidFill>
                <a:latin typeface="Arial"/>
                <a:cs typeface="Arial"/>
              </a:rPr>
              <a:t>05</a:t>
            </a:r>
            <a:endParaRPr sz="1200">
              <a:solidFill>
                <a:prstClr val="black"/>
              </a:solidFill>
              <a:latin typeface="Arial"/>
              <a:cs typeface="Arial"/>
            </a:endParaRPr>
          </a:p>
          <a:p>
            <a:pPr marL="12700">
              <a:spcBef>
                <a:spcPts val="35"/>
              </a:spcBef>
            </a:pPr>
            <a:r>
              <a:rPr sz="1200" dirty="0">
                <a:solidFill>
                  <a:prstClr val="black"/>
                </a:solidFill>
                <a:latin typeface="Arial"/>
                <a:cs typeface="Arial"/>
              </a:rPr>
              <a:t>2019</a:t>
            </a:r>
            <a:r>
              <a:rPr sz="1200" spc="-5" dirty="0">
                <a:solidFill>
                  <a:prstClr val="black"/>
                </a:solidFill>
                <a:latin typeface="Arial"/>
                <a:cs typeface="Arial"/>
              </a:rPr>
              <a:t>-</a:t>
            </a:r>
            <a:r>
              <a:rPr sz="1200" spc="-10" dirty="0">
                <a:solidFill>
                  <a:prstClr val="black"/>
                </a:solidFill>
                <a:latin typeface="Arial"/>
                <a:cs typeface="Arial"/>
              </a:rPr>
              <a:t>07</a:t>
            </a:r>
            <a:endParaRPr sz="1200">
              <a:solidFill>
                <a:prstClr val="black"/>
              </a:solidFill>
              <a:latin typeface="Arial"/>
              <a:cs typeface="Arial"/>
            </a:endParaRPr>
          </a:p>
          <a:p>
            <a:pPr marL="12700">
              <a:spcBef>
                <a:spcPts val="40"/>
              </a:spcBef>
            </a:pPr>
            <a:r>
              <a:rPr sz="1200" dirty="0">
                <a:solidFill>
                  <a:prstClr val="black"/>
                </a:solidFill>
                <a:latin typeface="Arial"/>
                <a:cs typeface="Arial"/>
              </a:rPr>
              <a:t>2019</a:t>
            </a:r>
            <a:r>
              <a:rPr sz="1200" spc="-5" dirty="0">
                <a:solidFill>
                  <a:prstClr val="black"/>
                </a:solidFill>
                <a:latin typeface="Arial"/>
                <a:cs typeface="Arial"/>
              </a:rPr>
              <a:t>-</a:t>
            </a:r>
            <a:r>
              <a:rPr sz="1200" spc="-10" dirty="0">
                <a:solidFill>
                  <a:prstClr val="black"/>
                </a:solidFill>
                <a:latin typeface="Arial"/>
                <a:cs typeface="Arial"/>
              </a:rPr>
              <a:t>09</a:t>
            </a:r>
            <a:endParaRPr sz="1200">
              <a:solidFill>
                <a:prstClr val="black"/>
              </a:solidFill>
              <a:latin typeface="Arial"/>
              <a:cs typeface="Arial"/>
            </a:endParaRPr>
          </a:p>
          <a:p>
            <a:pPr marL="12700">
              <a:spcBef>
                <a:spcPts val="30"/>
              </a:spcBef>
            </a:pPr>
            <a:r>
              <a:rPr sz="1200" dirty="0">
                <a:solidFill>
                  <a:prstClr val="black"/>
                </a:solidFill>
                <a:latin typeface="Arial"/>
                <a:cs typeface="Arial"/>
              </a:rPr>
              <a:t>2019</a:t>
            </a:r>
            <a:r>
              <a:rPr sz="1200" spc="-5" dirty="0">
                <a:solidFill>
                  <a:prstClr val="black"/>
                </a:solidFill>
                <a:latin typeface="Arial"/>
                <a:cs typeface="Arial"/>
              </a:rPr>
              <a:t>-</a:t>
            </a:r>
            <a:r>
              <a:rPr sz="1200" spc="-10" dirty="0">
                <a:solidFill>
                  <a:prstClr val="black"/>
                </a:solidFill>
                <a:latin typeface="Arial"/>
                <a:cs typeface="Arial"/>
              </a:rPr>
              <a:t>11</a:t>
            </a:r>
            <a:endParaRPr sz="1200">
              <a:solidFill>
                <a:prstClr val="black"/>
              </a:solidFill>
              <a:latin typeface="Arial"/>
              <a:cs typeface="Arial"/>
            </a:endParaRPr>
          </a:p>
          <a:p>
            <a:pPr marL="12700">
              <a:spcBef>
                <a:spcPts val="2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a:p>
            <a:pPr marL="12700">
              <a:spcBef>
                <a:spcPts val="3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03</a:t>
            </a:r>
            <a:endParaRPr sz="1200">
              <a:solidFill>
                <a:prstClr val="black"/>
              </a:solidFill>
              <a:latin typeface="Arial"/>
              <a:cs typeface="Arial"/>
            </a:endParaRPr>
          </a:p>
          <a:p>
            <a:pPr marL="12700">
              <a:spcBef>
                <a:spcPts val="3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05</a:t>
            </a:r>
            <a:endParaRPr sz="1200">
              <a:solidFill>
                <a:prstClr val="black"/>
              </a:solidFill>
              <a:latin typeface="Arial"/>
              <a:cs typeface="Arial"/>
            </a:endParaRPr>
          </a:p>
          <a:p>
            <a:pPr marL="12700">
              <a:spcBef>
                <a:spcPts val="2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07</a:t>
            </a:r>
            <a:endParaRPr sz="1200">
              <a:solidFill>
                <a:prstClr val="black"/>
              </a:solidFill>
              <a:latin typeface="Arial"/>
              <a:cs typeface="Arial"/>
            </a:endParaRPr>
          </a:p>
          <a:p>
            <a:pPr marL="12700">
              <a:spcBef>
                <a:spcPts val="3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09</a:t>
            </a:r>
            <a:endParaRPr sz="1200">
              <a:solidFill>
                <a:prstClr val="black"/>
              </a:solidFill>
              <a:latin typeface="Arial"/>
              <a:cs typeface="Arial"/>
            </a:endParaRPr>
          </a:p>
          <a:p>
            <a:pPr marL="12700">
              <a:spcBef>
                <a:spcPts val="3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11</a:t>
            </a:r>
            <a:endParaRPr sz="1200">
              <a:solidFill>
                <a:prstClr val="black"/>
              </a:solidFill>
              <a:latin typeface="Arial"/>
              <a:cs typeface="Arial"/>
            </a:endParaRPr>
          </a:p>
          <a:p>
            <a:pPr marL="12700">
              <a:spcBef>
                <a:spcPts val="3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a:p>
            <a:pPr marL="12700">
              <a:spcBef>
                <a:spcPts val="2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03</a:t>
            </a:r>
            <a:endParaRPr sz="1200">
              <a:solidFill>
                <a:prstClr val="black"/>
              </a:solidFill>
              <a:latin typeface="Arial"/>
              <a:cs typeface="Arial"/>
            </a:endParaRPr>
          </a:p>
          <a:p>
            <a:pPr marL="12700">
              <a:spcBef>
                <a:spcPts val="3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05</a:t>
            </a:r>
            <a:endParaRPr sz="1200">
              <a:solidFill>
                <a:prstClr val="black"/>
              </a:solidFill>
              <a:latin typeface="Arial"/>
              <a:cs typeface="Arial"/>
            </a:endParaRPr>
          </a:p>
          <a:p>
            <a:pPr marL="12700">
              <a:spcBef>
                <a:spcPts val="4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07</a:t>
            </a:r>
            <a:endParaRPr sz="1200">
              <a:solidFill>
                <a:prstClr val="black"/>
              </a:solidFill>
              <a:latin typeface="Arial"/>
              <a:cs typeface="Arial"/>
            </a:endParaRPr>
          </a:p>
          <a:p>
            <a:pPr marL="12700">
              <a:spcBef>
                <a:spcPts val="2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09</a:t>
            </a:r>
            <a:endParaRPr sz="1200">
              <a:solidFill>
                <a:prstClr val="black"/>
              </a:solidFill>
              <a:latin typeface="Arial"/>
              <a:cs typeface="Arial"/>
            </a:endParaRPr>
          </a:p>
          <a:p>
            <a:pPr marL="12700">
              <a:spcBef>
                <a:spcPts val="3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11</a:t>
            </a:r>
            <a:endParaRPr sz="1200">
              <a:solidFill>
                <a:prstClr val="black"/>
              </a:solidFill>
              <a:latin typeface="Arial"/>
              <a:cs typeface="Arial"/>
            </a:endParaRPr>
          </a:p>
        </p:txBody>
      </p:sp>
      <p:grpSp>
        <p:nvGrpSpPr>
          <p:cNvPr id="14" name="object 14"/>
          <p:cNvGrpSpPr/>
          <p:nvPr/>
        </p:nvGrpSpPr>
        <p:grpSpPr>
          <a:xfrm>
            <a:off x="4605528" y="3186683"/>
            <a:ext cx="3688079" cy="2190115"/>
            <a:chOff x="4605528" y="3186683"/>
            <a:chExt cx="3688079" cy="2190115"/>
          </a:xfrm>
        </p:grpSpPr>
        <p:sp>
          <p:nvSpPr>
            <p:cNvPr id="15" name="object 15"/>
            <p:cNvSpPr/>
            <p:nvPr/>
          </p:nvSpPr>
          <p:spPr>
            <a:xfrm>
              <a:off x="4605528" y="3191255"/>
              <a:ext cx="3668395" cy="2181225"/>
            </a:xfrm>
            <a:custGeom>
              <a:avLst/>
              <a:gdLst/>
              <a:ahLst/>
              <a:cxnLst/>
              <a:rect l="l" t="t" r="r" b="b"/>
              <a:pathLst>
                <a:path w="3668395" h="2181225">
                  <a:moveTo>
                    <a:pt x="45720" y="2180844"/>
                  </a:moveTo>
                  <a:lnTo>
                    <a:pt x="45720" y="0"/>
                  </a:lnTo>
                </a:path>
                <a:path w="3668395" h="2181225">
                  <a:moveTo>
                    <a:pt x="0" y="2180844"/>
                  </a:moveTo>
                  <a:lnTo>
                    <a:pt x="45720" y="2180844"/>
                  </a:lnTo>
                </a:path>
                <a:path w="3668395" h="2181225">
                  <a:moveTo>
                    <a:pt x="0" y="1744980"/>
                  </a:moveTo>
                  <a:lnTo>
                    <a:pt x="45720" y="1744980"/>
                  </a:lnTo>
                </a:path>
                <a:path w="3668395" h="2181225">
                  <a:moveTo>
                    <a:pt x="0" y="1309116"/>
                  </a:moveTo>
                  <a:lnTo>
                    <a:pt x="45720" y="1309116"/>
                  </a:lnTo>
                </a:path>
                <a:path w="3668395" h="2181225">
                  <a:moveTo>
                    <a:pt x="0" y="871728"/>
                  </a:moveTo>
                  <a:lnTo>
                    <a:pt x="45720" y="871728"/>
                  </a:lnTo>
                </a:path>
                <a:path w="3668395" h="2181225">
                  <a:moveTo>
                    <a:pt x="0" y="435864"/>
                  </a:moveTo>
                  <a:lnTo>
                    <a:pt x="45720" y="435864"/>
                  </a:lnTo>
                </a:path>
                <a:path w="3668395" h="2181225">
                  <a:moveTo>
                    <a:pt x="0" y="0"/>
                  </a:moveTo>
                  <a:lnTo>
                    <a:pt x="45720" y="0"/>
                  </a:lnTo>
                </a:path>
                <a:path w="3668395" h="2181225">
                  <a:moveTo>
                    <a:pt x="45720" y="871728"/>
                  </a:moveTo>
                  <a:lnTo>
                    <a:pt x="3668268" y="871728"/>
                  </a:lnTo>
                </a:path>
              </a:pathLst>
            </a:custGeom>
            <a:ln w="9144">
              <a:solidFill>
                <a:srgbClr val="000000"/>
              </a:solidFill>
            </a:ln>
          </p:spPr>
          <p:txBody>
            <a:bodyPr wrap="square" lIns="0" tIns="0" rIns="0" bIns="0" rtlCol="0"/>
            <a:lstStyle/>
            <a:p>
              <a:endParaRPr>
                <a:solidFill>
                  <a:prstClr val="black"/>
                </a:solidFill>
              </a:endParaRPr>
            </a:p>
          </p:txBody>
        </p:sp>
        <p:sp>
          <p:nvSpPr>
            <p:cNvPr id="16" name="object 16"/>
            <p:cNvSpPr/>
            <p:nvPr/>
          </p:nvSpPr>
          <p:spPr>
            <a:xfrm>
              <a:off x="4652010" y="3588257"/>
              <a:ext cx="3622675" cy="1668780"/>
            </a:xfrm>
            <a:custGeom>
              <a:avLst/>
              <a:gdLst/>
              <a:ahLst/>
              <a:cxnLst/>
              <a:rect l="l" t="t" r="r" b="b"/>
              <a:pathLst>
                <a:path w="3622675" h="1668779">
                  <a:moveTo>
                    <a:pt x="0" y="367283"/>
                  </a:moveTo>
                  <a:lnTo>
                    <a:pt x="103631" y="493775"/>
                  </a:lnTo>
                  <a:lnTo>
                    <a:pt x="205739" y="589787"/>
                  </a:lnTo>
                  <a:lnTo>
                    <a:pt x="309372" y="591311"/>
                  </a:lnTo>
                  <a:lnTo>
                    <a:pt x="413003" y="510539"/>
                  </a:lnTo>
                  <a:lnTo>
                    <a:pt x="516636" y="542543"/>
                  </a:lnTo>
                  <a:lnTo>
                    <a:pt x="620267" y="321563"/>
                  </a:lnTo>
                  <a:lnTo>
                    <a:pt x="723900" y="374903"/>
                  </a:lnTo>
                  <a:lnTo>
                    <a:pt x="827531" y="524255"/>
                  </a:lnTo>
                  <a:lnTo>
                    <a:pt x="931163" y="545591"/>
                  </a:lnTo>
                  <a:lnTo>
                    <a:pt x="1034795" y="342899"/>
                  </a:lnTo>
                  <a:lnTo>
                    <a:pt x="1138427" y="716279"/>
                  </a:lnTo>
                  <a:lnTo>
                    <a:pt x="1242060" y="176783"/>
                  </a:lnTo>
                  <a:lnTo>
                    <a:pt x="1345691" y="416051"/>
                  </a:lnTo>
                  <a:lnTo>
                    <a:pt x="1447800" y="757427"/>
                  </a:lnTo>
                  <a:lnTo>
                    <a:pt x="1551431" y="702563"/>
                  </a:lnTo>
                  <a:lnTo>
                    <a:pt x="1655064" y="541019"/>
                  </a:lnTo>
                  <a:lnTo>
                    <a:pt x="1758695" y="589787"/>
                  </a:lnTo>
                  <a:lnTo>
                    <a:pt x="1862328" y="659891"/>
                  </a:lnTo>
                  <a:lnTo>
                    <a:pt x="1965960" y="124967"/>
                  </a:lnTo>
                  <a:lnTo>
                    <a:pt x="2069591" y="592835"/>
                  </a:lnTo>
                  <a:lnTo>
                    <a:pt x="2173223" y="414527"/>
                  </a:lnTo>
                  <a:lnTo>
                    <a:pt x="2276856" y="275843"/>
                  </a:lnTo>
                  <a:lnTo>
                    <a:pt x="2380488" y="787907"/>
                  </a:lnTo>
                  <a:lnTo>
                    <a:pt x="2484119" y="493775"/>
                  </a:lnTo>
                  <a:lnTo>
                    <a:pt x="2587751" y="161543"/>
                  </a:lnTo>
                  <a:lnTo>
                    <a:pt x="2689860" y="143255"/>
                  </a:lnTo>
                  <a:lnTo>
                    <a:pt x="2793491" y="460247"/>
                  </a:lnTo>
                  <a:lnTo>
                    <a:pt x="2897123" y="469391"/>
                  </a:lnTo>
                  <a:lnTo>
                    <a:pt x="3000756" y="611123"/>
                  </a:lnTo>
                  <a:lnTo>
                    <a:pt x="3104388" y="669035"/>
                  </a:lnTo>
                  <a:lnTo>
                    <a:pt x="3208019" y="0"/>
                  </a:lnTo>
                  <a:lnTo>
                    <a:pt x="3311651" y="557783"/>
                  </a:lnTo>
                  <a:lnTo>
                    <a:pt x="3415284" y="502919"/>
                  </a:lnTo>
                  <a:lnTo>
                    <a:pt x="3518916" y="62483"/>
                  </a:lnTo>
                  <a:lnTo>
                    <a:pt x="3622547" y="1668779"/>
                  </a:lnTo>
                </a:path>
              </a:pathLst>
            </a:custGeom>
            <a:ln w="38100">
              <a:solidFill>
                <a:srgbClr val="A30000"/>
              </a:solidFill>
            </a:ln>
          </p:spPr>
          <p:txBody>
            <a:bodyPr wrap="square" lIns="0" tIns="0" rIns="0" bIns="0" rtlCol="0"/>
            <a:lstStyle/>
            <a:p>
              <a:endParaRPr>
                <a:solidFill>
                  <a:prstClr val="black"/>
                </a:solidFill>
              </a:endParaRPr>
            </a:p>
          </p:txBody>
        </p:sp>
        <p:sp>
          <p:nvSpPr>
            <p:cNvPr id="17" name="object 17"/>
            <p:cNvSpPr/>
            <p:nvPr/>
          </p:nvSpPr>
          <p:spPr>
            <a:xfrm>
              <a:off x="4652010" y="3615689"/>
              <a:ext cx="3622675" cy="1689100"/>
            </a:xfrm>
            <a:custGeom>
              <a:avLst/>
              <a:gdLst/>
              <a:ahLst/>
              <a:cxnLst/>
              <a:rect l="l" t="t" r="r" b="b"/>
              <a:pathLst>
                <a:path w="3622675" h="1689100">
                  <a:moveTo>
                    <a:pt x="0" y="637032"/>
                  </a:moveTo>
                  <a:lnTo>
                    <a:pt x="103631" y="493776"/>
                  </a:lnTo>
                  <a:lnTo>
                    <a:pt x="205739" y="609600"/>
                  </a:lnTo>
                  <a:lnTo>
                    <a:pt x="309372" y="582168"/>
                  </a:lnTo>
                  <a:lnTo>
                    <a:pt x="413003" y="489204"/>
                  </a:lnTo>
                  <a:lnTo>
                    <a:pt x="516636" y="554736"/>
                  </a:lnTo>
                  <a:lnTo>
                    <a:pt x="620267" y="527304"/>
                  </a:lnTo>
                  <a:lnTo>
                    <a:pt x="723900" y="522732"/>
                  </a:lnTo>
                  <a:lnTo>
                    <a:pt x="827531" y="510540"/>
                  </a:lnTo>
                  <a:lnTo>
                    <a:pt x="931163" y="530352"/>
                  </a:lnTo>
                  <a:lnTo>
                    <a:pt x="1034795" y="335280"/>
                  </a:lnTo>
                  <a:lnTo>
                    <a:pt x="1138427" y="705612"/>
                  </a:lnTo>
                  <a:lnTo>
                    <a:pt x="1242060" y="545592"/>
                  </a:lnTo>
                  <a:lnTo>
                    <a:pt x="1345691" y="426720"/>
                  </a:lnTo>
                  <a:lnTo>
                    <a:pt x="1447800" y="745236"/>
                  </a:lnTo>
                  <a:lnTo>
                    <a:pt x="1551431" y="766572"/>
                  </a:lnTo>
                  <a:lnTo>
                    <a:pt x="1655064" y="568452"/>
                  </a:lnTo>
                  <a:lnTo>
                    <a:pt x="1758695" y="591312"/>
                  </a:lnTo>
                  <a:lnTo>
                    <a:pt x="1862328" y="650748"/>
                  </a:lnTo>
                  <a:lnTo>
                    <a:pt x="1965960" y="106680"/>
                  </a:lnTo>
                  <a:lnTo>
                    <a:pt x="2069591" y="585216"/>
                  </a:lnTo>
                  <a:lnTo>
                    <a:pt x="2173223" y="408432"/>
                  </a:lnTo>
                  <a:lnTo>
                    <a:pt x="2276856" y="265176"/>
                  </a:lnTo>
                  <a:lnTo>
                    <a:pt x="2380488" y="826008"/>
                  </a:lnTo>
                  <a:lnTo>
                    <a:pt x="2484119" y="478536"/>
                  </a:lnTo>
                  <a:lnTo>
                    <a:pt x="2587751" y="182880"/>
                  </a:lnTo>
                  <a:lnTo>
                    <a:pt x="2689860" y="464820"/>
                  </a:lnTo>
                  <a:lnTo>
                    <a:pt x="2793491" y="501396"/>
                  </a:lnTo>
                  <a:lnTo>
                    <a:pt x="2897123" y="481584"/>
                  </a:lnTo>
                  <a:lnTo>
                    <a:pt x="3000756" y="665988"/>
                  </a:lnTo>
                  <a:lnTo>
                    <a:pt x="3104388" y="655320"/>
                  </a:lnTo>
                  <a:lnTo>
                    <a:pt x="3208019" y="0"/>
                  </a:lnTo>
                  <a:lnTo>
                    <a:pt x="3311651" y="678180"/>
                  </a:lnTo>
                  <a:lnTo>
                    <a:pt x="3415284" y="534924"/>
                  </a:lnTo>
                  <a:lnTo>
                    <a:pt x="3518916" y="59436"/>
                  </a:lnTo>
                  <a:lnTo>
                    <a:pt x="3622547" y="1688592"/>
                  </a:lnTo>
                </a:path>
              </a:pathLst>
            </a:custGeom>
            <a:ln w="38100">
              <a:solidFill>
                <a:srgbClr val="001F5F"/>
              </a:solidFill>
            </a:ln>
          </p:spPr>
          <p:txBody>
            <a:bodyPr wrap="square" lIns="0" tIns="0" rIns="0" bIns="0" rtlCol="0"/>
            <a:lstStyle/>
            <a:p>
              <a:endParaRPr>
                <a:solidFill>
                  <a:prstClr val="black"/>
                </a:solidFill>
              </a:endParaRPr>
            </a:p>
          </p:txBody>
        </p:sp>
      </p:grpSp>
      <p:sp>
        <p:nvSpPr>
          <p:cNvPr id="18" name="object 18"/>
          <p:cNvSpPr txBox="1"/>
          <p:nvPr/>
        </p:nvSpPr>
        <p:spPr>
          <a:xfrm>
            <a:off x="4203319" y="5257291"/>
            <a:ext cx="33147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-150</a:t>
            </a:r>
            <a:endParaRPr sz="1200">
              <a:solidFill>
                <a:prstClr val="black"/>
              </a:solidFill>
              <a:latin typeface="Arial"/>
              <a:cs typeface="Arial"/>
            </a:endParaRPr>
          </a:p>
        </p:txBody>
      </p:sp>
      <p:sp>
        <p:nvSpPr>
          <p:cNvPr id="19" name="object 19"/>
          <p:cNvSpPr txBox="1"/>
          <p:nvPr/>
        </p:nvSpPr>
        <p:spPr>
          <a:xfrm>
            <a:off x="4203319" y="4820488"/>
            <a:ext cx="331470" cy="208915"/>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a:t>
            </a:r>
            <a:r>
              <a:rPr sz="1200" dirty="0">
                <a:solidFill>
                  <a:prstClr val="black"/>
                </a:solidFill>
                <a:latin typeface="Arial"/>
                <a:cs typeface="Arial"/>
              </a:rPr>
              <a:t>1</a:t>
            </a:r>
            <a:r>
              <a:rPr sz="1200" spc="5" dirty="0">
                <a:solidFill>
                  <a:prstClr val="black"/>
                </a:solidFill>
                <a:latin typeface="Arial"/>
                <a:cs typeface="Arial"/>
              </a:rPr>
              <a:t>0</a:t>
            </a:r>
            <a:r>
              <a:rPr sz="1200" dirty="0">
                <a:solidFill>
                  <a:prstClr val="black"/>
                </a:solidFill>
                <a:latin typeface="Arial"/>
                <a:cs typeface="Arial"/>
              </a:rPr>
              <a:t>0</a:t>
            </a:r>
            <a:endParaRPr sz="1200">
              <a:solidFill>
                <a:prstClr val="black"/>
              </a:solidFill>
              <a:latin typeface="Arial"/>
              <a:cs typeface="Arial"/>
            </a:endParaRPr>
          </a:p>
        </p:txBody>
      </p:sp>
      <p:sp>
        <p:nvSpPr>
          <p:cNvPr id="20" name="object 20"/>
          <p:cNvSpPr txBox="1"/>
          <p:nvPr/>
        </p:nvSpPr>
        <p:spPr>
          <a:xfrm>
            <a:off x="4288028" y="4384675"/>
            <a:ext cx="24574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-50</a:t>
            </a:r>
            <a:endParaRPr sz="1200">
              <a:solidFill>
                <a:prstClr val="black"/>
              </a:solidFill>
              <a:latin typeface="Arial"/>
              <a:cs typeface="Arial"/>
            </a:endParaRPr>
          </a:p>
        </p:txBody>
      </p:sp>
      <p:sp>
        <p:nvSpPr>
          <p:cNvPr id="21" name="object 21"/>
          <p:cNvSpPr txBox="1"/>
          <p:nvPr/>
        </p:nvSpPr>
        <p:spPr>
          <a:xfrm>
            <a:off x="4423409" y="3948176"/>
            <a:ext cx="110489"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0</a:t>
            </a:r>
            <a:endParaRPr sz="1200">
              <a:solidFill>
                <a:prstClr val="black"/>
              </a:solidFill>
              <a:latin typeface="Arial"/>
              <a:cs typeface="Arial"/>
            </a:endParaRPr>
          </a:p>
        </p:txBody>
      </p:sp>
      <p:sp>
        <p:nvSpPr>
          <p:cNvPr id="22" name="object 22"/>
          <p:cNvSpPr txBox="1"/>
          <p:nvPr/>
        </p:nvSpPr>
        <p:spPr>
          <a:xfrm>
            <a:off x="4338573" y="3512057"/>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50</a:t>
            </a:r>
            <a:endParaRPr sz="1200">
              <a:solidFill>
                <a:prstClr val="black"/>
              </a:solidFill>
              <a:latin typeface="Arial"/>
              <a:cs typeface="Arial"/>
            </a:endParaRPr>
          </a:p>
        </p:txBody>
      </p:sp>
      <p:sp>
        <p:nvSpPr>
          <p:cNvPr id="23" name="object 23"/>
          <p:cNvSpPr txBox="1"/>
          <p:nvPr/>
        </p:nvSpPr>
        <p:spPr>
          <a:xfrm>
            <a:off x="4253865" y="3075559"/>
            <a:ext cx="27940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spc="-15" dirty="0">
                <a:solidFill>
                  <a:prstClr val="black"/>
                </a:solidFill>
                <a:latin typeface="Arial"/>
                <a:cs typeface="Arial"/>
              </a:rPr>
              <a:t>0</a:t>
            </a:r>
            <a:r>
              <a:rPr sz="1200" spc="-5" dirty="0">
                <a:solidFill>
                  <a:prstClr val="black"/>
                </a:solidFill>
                <a:latin typeface="Arial"/>
                <a:cs typeface="Arial"/>
              </a:rPr>
              <a:t>0</a:t>
            </a:r>
            <a:endParaRPr sz="1200">
              <a:solidFill>
                <a:prstClr val="black"/>
              </a:solidFill>
              <a:latin typeface="Arial"/>
              <a:cs typeface="Arial"/>
            </a:endParaRPr>
          </a:p>
        </p:txBody>
      </p:sp>
      <p:sp>
        <p:nvSpPr>
          <p:cNvPr id="24" name="object 24"/>
          <p:cNvSpPr txBox="1"/>
          <p:nvPr/>
        </p:nvSpPr>
        <p:spPr>
          <a:xfrm>
            <a:off x="4547287" y="5412130"/>
            <a:ext cx="3729354"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185"/>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195"/>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185"/>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2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185"/>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18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2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18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19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18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18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2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18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2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18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18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19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p:txBody>
      </p:sp>
      <p:sp>
        <p:nvSpPr>
          <p:cNvPr id="25" name="object 25"/>
          <p:cNvSpPr/>
          <p:nvPr/>
        </p:nvSpPr>
        <p:spPr>
          <a:xfrm>
            <a:off x="4674870" y="6244590"/>
            <a:ext cx="176530" cy="0"/>
          </a:xfrm>
          <a:custGeom>
            <a:avLst/>
            <a:gdLst/>
            <a:ahLst/>
            <a:cxnLst/>
            <a:rect l="l" t="t" r="r" b="b"/>
            <a:pathLst>
              <a:path w="176529">
                <a:moveTo>
                  <a:pt x="0" y="0"/>
                </a:moveTo>
                <a:lnTo>
                  <a:pt x="176275" y="0"/>
                </a:lnTo>
              </a:path>
            </a:pathLst>
          </a:custGeom>
          <a:ln w="38100">
            <a:solidFill>
              <a:srgbClr val="A30000"/>
            </a:solidFill>
          </a:ln>
        </p:spPr>
        <p:txBody>
          <a:bodyPr wrap="square" lIns="0" tIns="0" rIns="0" bIns="0" rtlCol="0"/>
          <a:lstStyle/>
          <a:p>
            <a:endParaRPr>
              <a:solidFill>
                <a:prstClr val="black"/>
              </a:solidFill>
            </a:endParaRPr>
          </a:p>
        </p:txBody>
      </p:sp>
      <p:sp>
        <p:nvSpPr>
          <p:cNvPr id="26" name="object 26"/>
          <p:cNvSpPr/>
          <p:nvPr/>
        </p:nvSpPr>
        <p:spPr>
          <a:xfrm>
            <a:off x="4674870" y="6477761"/>
            <a:ext cx="176530" cy="0"/>
          </a:xfrm>
          <a:custGeom>
            <a:avLst/>
            <a:gdLst/>
            <a:ahLst/>
            <a:cxnLst/>
            <a:rect l="l" t="t" r="r" b="b"/>
            <a:pathLst>
              <a:path w="176529">
                <a:moveTo>
                  <a:pt x="0" y="0"/>
                </a:moveTo>
                <a:lnTo>
                  <a:pt x="176275" y="0"/>
                </a:lnTo>
              </a:path>
            </a:pathLst>
          </a:custGeom>
          <a:ln w="38100">
            <a:solidFill>
              <a:srgbClr val="001F5F"/>
            </a:solidFill>
          </a:ln>
        </p:spPr>
        <p:txBody>
          <a:bodyPr wrap="square" lIns="0" tIns="0" rIns="0" bIns="0" rtlCol="0"/>
          <a:lstStyle/>
          <a:p>
            <a:endParaRPr>
              <a:solidFill>
                <a:prstClr val="black"/>
              </a:solidFill>
            </a:endParaRPr>
          </a:p>
        </p:txBody>
      </p:sp>
      <p:sp>
        <p:nvSpPr>
          <p:cNvPr id="27" name="object 27"/>
          <p:cNvSpPr txBox="1"/>
          <p:nvPr/>
        </p:nvSpPr>
        <p:spPr>
          <a:xfrm>
            <a:off x="4907660" y="6093358"/>
            <a:ext cx="3469004" cy="492125"/>
          </a:xfrm>
          <a:prstGeom prst="rect">
            <a:avLst/>
          </a:prstGeom>
        </p:spPr>
        <p:txBody>
          <a:bodyPr vert="horz" wrap="square" lIns="0" tIns="62865" rIns="0" bIns="0" rtlCol="0">
            <a:spAutoFit/>
          </a:bodyPr>
          <a:lstStyle/>
          <a:p>
            <a:pPr marL="12700">
              <a:spcBef>
                <a:spcPts val="495"/>
              </a:spcBef>
            </a:pPr>
            <a:r>
              <a:rPr sz="1200" spc="-5" dirty="0">
                <a:solidFill>
                  <a:prstClr val="black"/>
                </a:solidFill>
                <a:latin typeface="Arial"/>
                <a:cs typeface="Arial"/>
              </a:rPr>
              <a:t>Merkezi Yönetim Faiz Dışı</a:t>
            </a:r>
            <a:r>
              <a:rPr sz="1200" dirty="0">
                <a:solidFill>
                  <a:prstClr val="black"/>
                </a:solidFill>
                <a:latin typeface="Arial"/>
                <a:cs typeface="Arial"/>
              </a:rPr>
              <a:t> </a:t>
            </a:r>
            <a:r>
              <a:rPr sz="1200" spc="-5" dirty="0">
                <a:solidFill>
                  <a:prstClr val="black"/>
                </a:solidFill>
                <a:latin typeface="Arial"/>
                <a:cs typeface="Arial"/>
              </a:rPr>
              <a:t>Dengesi</a:t>
            </a:r>
            <a:endParaRPr sz="1200">
              <a:solidFill>
                <a:prstClr val="black"/>
              </a:solidFill>
              <a:latin typeface="Arial"/>
              <a:cs typeface="Arial"/>
            </a:endParaRPr>
          </a:p>
          <a:p>
            <a:pPr marL="12700">
              <a:spcBef>
                <a:spcPts val="395"/>
              </a:spcBef>
            </a:pPr>
            <a:r>
              <a:rPr sz="1200" spc="-5" dirty="0">
                <a:solidFill>
                  <a:prstClr val="black"/>
                </a:solidFill>
                <a:latin typeface="Arial"/>
                <a:cs typeface="Arial"/>
              </a:rPr>
              <a:t>Merkezi Yönetim Program Tanımlı </a:t>
            </a:r>
            <a:r>
              <a:rPr sz="1200" dirty="0">
                <a:solidFill>
                  <a:prstClr val="black"/>
                </a:solidFill>
                <a:latin typeface="Arial"/>
                <a:cs typeface="Arial"/>
              </a:rPr>
              <a:t>Faiz </a:t>
            </a:r>
            <a:r>
              <a:rPr sz="1200" spc="-5" dirty="0">
                <a:solidFill>
                  <a:prstClr val="black"/>
                </a:solidFill>
                <a:latin typeface="Arial"/>
                <a:cs typeface="Arial"/>
              </a:rPr>
              <a:t>Dışı</a:t>
            </a:r>
            <a:r>
              <a:rPr sz="1200" spc="-15" dirty="0">
                <a:solidFill>
                  <a:prstClr val="black"/>
                </a:solidFill>
                <a:latin typeface="Arial"/>
                <a:cs typeface="Arial"/>
              </a:rPr>
              <a:t> </a:t>
            </a:r>
            <a:r>
              <a:rPr sz="1200" spc="-5" dirty="0">
                <a:solidFill>
                  <a:prstClr val="black"/>
                </a:solidFill>
                <a:latin typeface="Arial"/>
                <a:cs typeface="Arial"/>
              </a:rPr>
              <a:t>Denge</a:t>
            </a:r>
            <a:endParaRPr sz="1200">
              <a:solidFill>
                <a:prstClr val="black"/>
              </a:solidFill>
              <a:latin typeface="Arial"/>
              <a:cs typeface="Arial"/>
            </a:endParaRPr>
          </a:p>
        </p:txBody>
      </p:sp>
      <p:sp>
        <p:nvSpPr>
          <p:cNvPr id="31" name="object 31"/>
          <p:cNvSpPr txBox="1"/>
          <p:nvPr/>
        </p:nvSpPr>
        <p:spPr>
          <a:xfrm>
            <a:off x="78739" y="6625345"/>
            <a:ext cx="2616835"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HMB, </a:t>
            </a:r>
            <a:r>
              <a:rPr sz="1200" spc="-35" dirty="0">
                <a:solidFill>
                  <a:prstClr val="black"/>
                </a:solidFill>
                <a:latin typeface="Arial"/>
                <a:cs typeface="Arial"/>
              </a:rPr>
              <a:t>TEPAV</a:t>
            </a:r>
            <a:r>
              <a:rPr sz="1200" spc="-60"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
        <p:nvSpPr>
          <p:cNvPr id="28" name="object 28"/>
          <p:cNvSpPr txBox="1"/>
          <p:nvPr/>
        </p:nvSpPr>
        <p:spPr>
          <a:xfrm>
            <a:off x="770026" y="2669286"/>
            <a:ext cx="2493645" cy="239395"/>
          </a:xfrm>
          <a:prstGeom prst="rect">
            <a:avLst/>
          </a:prstGeom>
        </p:spPr>
        <p:txBody>
          <a:bodyPr vert="horz" wrap="square" lIns="0" tIns="13335" rIns="0" bIns="0" rtlCol="0">
            <a:spAutoFit/>
          </a:bodyPr>
          <a:lstStyle/>
          <a:p>
            <a:pPr marL="12700">
              <a:spcBef>
                <a:spcPts val="105"/>
              </a:spcBef>
            </a:pPr>
            <a:r>
              <a:rPr sz="1400" spc="-5" dirty="0">
                <a:solidFill>
                  <a:prstClr val="black"/>
                </a:solidFill>
                <a:latin typeface="Tahoma"/>
                <a:cs typeface="Tahoma"/>
              </a:rPr>
              <a:t>Merkezi </a:t>
            </a:r>
            <a:r>
              <a:rPr sz="1400" dirty="0">
                <a:solidFill>
                  <a:prstClr val="black"/>
                </a:solidFill>
                <a:latin typeface="Tahoma"/>
                <a:cs typeface="Tahoma"/>
              </a:rPr>
              <a:t>Yönetim </a:t>
            </a:r>
            <a:r>
              <a:rPr sz="1400" spc="-5" dirty="0">
                <a:solidFill>
                  <a:prstClr val="black"/>
                </a:solidFill>
                <a:latin typeface="Tahoma"/>
                <a:cs typeface="Tahoma"/>
              </a:rPr>
              <a:t>Bütçe</a:t>
            </a:r>
            <a:r>
              <a:rPr sz="1400" spc="-75" dirty="0">
                <a:solidFill>
                  <a:prstClr val="black"/>
                </a:solidFill>
                <a:latin typeface="Tahoma"/>
                <a:cs typeface="Tahoma"/>
              </a:rPr>
              <a:t> </a:t>
            </a:r>
            <a:r>
              <a:rPr sz="1400" spc="-5" dirty="0">
                <a:solidFill>
                  <a:prstClr val="black"/>
                </a:solidFill>
                <a:latin typeface="Tahoma"/>
                <a:cs typeface="Tahoma"/>
              </a:rPr>
              <a:t>Dengesi</a:t>
            </a:r>
            <a:endParaRPr sz="1400">
              <a:solidFill>
                <a:prstClr val="black"/>
              </a:solidFill>
              <a:latin typeface="Tahoma"/>
              <a:cs typeface="Tahoma"/>
            </a:endParaRPr>
          </a:p>
        </p:txBody>
      </p:sp>
      <p:sp>
        <p:nvSpPr>
          <p:cNvPr id="29" name="object 29"/>
          <p:cNvSpPr txBox="1"/>
          <p:nvPr/>
        </p:nvSpPr>
        <p:spPr>
          <a:xfrm>
            <a:off x="5218303" y="2636901"/>
            <a:ext cx="2692400" cy="239395"/>
          </a:xfrm>
          <a:prstGeom prst="rect">
            <a:avLst/>
          </a:prstGeom>
        </p:spPr>
        <p:txBody>
          <a:bodyPr vert="horz" wrap="square" lIns="0" tIns="13335" rIns="0" bIns="0" rtlCol="0">
            <a:spAutoFit/>
          </a:bodyPr>
          <a:lstStyle/>
          <a:p>
            <a:pPr marL="12700">
              <a:spcBef>
                <a:spcPts val="105"/>
              </a:spcBef>
            </a:pPr>
            <a:r>
              <a:rPr sz="1400" spc="-5" dirty="0">
                <a:solidFill>
                  <a:prstClr val="black"/>
                </a:solidFill>
                <a:latin typeface="Tahoma"/>
                <a:cs typeface="Tahoma"/>
              </a:rPr>
              <a:t>Merkezi </a:t>
            </a:r>
            <a:r>
              <a:rPr sz="1400" dirty="0">
                <a:solidFill>
                  <a:prstClr val="black"/>
                </a:solidFill>
                <a:latin typeface="Tahoma"/>
                <a:cs typeface="Tahoma"/>
              </a:rPr>
              <a:t>Yönetim </a:t>
            </a:r>
            <a:r>
              <a:rPr sz="1400" spc="-20" dirty="0">
                <a:solidFill>
                  <a:prstClr val="black"/>
                </a:solidFill>
                <a:latin typeface="Tahoma"/>
                <a:cs typeface="Tahoma"/>
              </a:rPr>
              <a:t>Faiz </a:t>
            </a:r>
            <a:r>
              <a:rPr sz="1400" spc="-5" dirty="0">
                <a:solidFill>
                  <a:prstClr val="black"/>
                </a:solidFill>
                <a:latin typeface="Tahoma"/>
                <a:cs typeface="Tahoma"/>
              </a:rPr>
              <a:t>Dışı</a:t>
            </a:r>
            <a:r>
              <a:rPr sz="1400" spc="-30" dirty="0">
                <a:solidFill>
                  <a:prstClr val="black"/>
                </a:solidFill>
                <a:latin typeface="Tahoma"/>
                <a:cs typeface="Tahoma"/>
              </a:rPr>
              <a:t> </a:t>
            </a:r>
            <a:r>
              <a:rPr sz="1400" spc="-5" dirty="0">
                <a:solidFill>
                  <a:prstClr val="black"/>
                </a:solidFill>
                <a:latin typeface="Tahoma"/>
                <a:cs typeface="Tahoma"/>
              </a:rPr>
              <a:t>Dengesi</a:t>
            </a:r>
            <a:endParaRPr sz="1400">
              <a:solidFill>
                <a:prstClr val="black"/>
              </a:solidFill>
              <a:latin typeface="Tahoma"/>
              <a:cs typeface="Tahoma"/>
            </a:endParaRPr>
          </a:p>
        </p:txBody>
      </p:sp>
      <p:sp>
        <p:nvSpPr>
          <p:cNvPr id="30" name="object 30"/>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28</a:t>
            </a:r>
            <a:endParaRPr sz="1400">
              <a:solidFill>
                <a:prstClr val="black"/>
              </a:solidFill>
              <a:latin typeface="Tahoma"/>
              <a:cs typeface="Tahoma"/>
            </a:endParaRPr>
          </a:p>
        </p:txBody>
      </p:sp>
    </p:spTree>
    <p:extLst>
      <p:ext uri="{BB962C8B-B14F-4D97-AF65-F5344CB8AC3E}">
        <p14:creationId xmlns:p14="http://schemas.microsoft.com/office/powerpoint/2010/main" val="22902195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800227"/>
            <a:ext cx="8710295" cy="567055"/>
          </a:xfrm>
          <a:prstGeom prst="rect">
            <a:avLst/>
          </a:prstGeom>
        </p:spPr>
        <p:txBody>
          <a:bodyPr vert="horz" wrap="square" lIns="0" tIns="12700" rIns="0" bIns="0" rtlCol="0">
            <a:spAutoFit/>
          </a:bodyPr>
          <a:lstStyle/>
          <a:p>
            <a:pPr marL="12700">
              <a:lnSpc>
                <a:spcPct val="100000"/>
              </a:lnSpc>
              <a:spcBef>
                <a:spcPts val="100"/>
              </a:spcBef>
            </a:pPr>
            <a:r>
              <a:rPr dirty="0"/>
              <a:t>Aralık ayı </a:t>
            </a:r>
            <a:r>
              <a:rPr spc="-5" dirty="0"/>
              <a:t>itibarıyla </a:t>
            </a:r>
            <a:r>
              <a:rPr dirty="0"/>
              <a:t>döviz </a:t>
            </a:r>
            <a:r>
              <a:rPr spc="-5" dirty="0"/>
              <a:t>cinsi </a:t>
            </a:r>
            <a:r>
              <a:rPr dirty="0"/>
              <a:t>borç </a:t>
            </a:r>
            <a:r>
              <a:rPr spc="-5" dirty="0"/>
              <a:t>stokunun payı </a:t>
            </a:r>
            <a:r>
              <a:rPr dirty="0"/>
              <a:t>%66’ya</a:t>
            </a:r>
            <a:r>
              <a:rPr spc="-75" dirty="0"/>
              <a:t> </a:t>
            </a:r>
            <a:r>
              <a:rPr spc="-5" dirty="0"/>
              <a:t>yükselmiştir.</a:t>
            </a:r>
          </a:p>
          <a:p>
            <a:pPr marL="12700">
              <a:lnSpc>
                <a:spcPct val="100000"/>
              </a:lnSpc>
            </a:pPr>
            <a:r>
              <a:rPr sz="1750" b="0" spc="-5" dirty="0">
                <a:latin typeface="Tahoma"/>
                <a:cs typeface="Tahoma"/>
              </a:rPr>
              <a:t>Merkezi Yönetim </a:t>
            </a:r>
            <a:r>
              <a:rPr sz="1750" b="0" dirty="0">
                <a:latin typeface="Tahoma"/>
                <a:cs typeface="Tahoma"/>
              </a:rPr>
              <a:t>borç </a:t>
            </a:r>
            <a:r>
              <a:rPr sz="1750" b="0" spc="-5" dirty="0">
                <a:latin typeface="Tahoma"/>
                <a:cs typeface="Tahoma"/>
              </a:rPr>
              <a:t>stoku yıllık </a:t>
            </a:r>
            <a:r>
              <a:rPr sz="1750" b="0" dirty="0">
                <a:latin typeface="Tahoma"/>
                <a:cs typeface="Tahoma"/>
              </a:rPr>
              <a:t>olarak %52 </a:t>
            </a:r>
            <a:r>
              <a:rPr sz="1750" b="0" spc="-5" dirty="0">
                <a:latin typeface="Tahoma"/>
                <a:cs typeface="Tahoma"/>
              </a:rPr>
              <a:t>oranında artarken, </a:t>
            </a:r>
            <a:r>
              <a:rPr sz="1750" b="0" dirty="0">
                <a:latin typeface="Tahoma"/>
                <a:cs typeface="Tahoma"/>
              </a:rPr>
              <a:t>döviz </a:t>
            </a:r>
            <a:r>
              <a:rPr sz="1750" b="0" spc="-5" dirty="0">
                <a:latin typeface="Tahoma"/>
                <a:cs typeface="Tahoma"/>
              </a:rPr>
              <a:t>cinsi</a:t>
            </a:r>
            <a:r>
              <a:rPr sz="1750" b="0" spc="-15" dirty="0">
                <a:latin typeface="Tahoma"/>
                <a:cs typeface="Tahoma"/>
              </a:rPr>
              <a:t> </a:t>
            </a:r>
            <a:r>
              <a:rPr sz="1750" b="0" dirty="0">
                <a:latin typeface="Tahoma"/>
                <a:cs typeface="Tahoma"/>
              </a:rPr>
              <a:t>borçlanmalar</a:t>
            </a:r>
            <a:endParaRPr sz="1750">
              <a:latin typeface="Tahoma"/>
              <a:cs typeface="Tahoma"/>
            </a:endParaRPr>
          </a:p>
        </p:txBody>
      </p:sp>
      <p:sp>
        <p:nvSpPr>
          <p:cNvPr id="3" name="object 3"/>
          <p:cNvSpPr/>
          <p:nvPr/>
        </p:nvSpPr>
        <p:spPr>
          <a:xfrm>
            <a:off x="0" y="1799844"/>
            <a:ext cx="9144000" cy="340360"/>
          </a:xfrm>
          <a:custGeom>
            <a:avLst/>
            <a:gdLst/>
            <a:ahLst/>
            <a:cxnLst/>
            <a:rect l="l" t="t" r="r" b="b"/>
            <a:pathLst>
              <a:path w="9144000" h="340360">
                <a:moveTo>
                  <a:pt x="0" y="0"/>
                </a:moveTo>
                <a:lnTo>
                  <a:pt x="0" y="339851"/>
                </a:lnTo>
                <a:lnTo>
                  <a:pt x="9143999" y="339851"/>
                </a:lnTo>
                <a:lnTo>
                  <a:pt x="9143999" y="0"/>
                </a:lnTo>
                <a:lnTo>
                  <a:pt x="0"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78739" y="1340942"/>
            <a:ext cx="6993890" cy="758825"/>
          </a:xfrm>
          <a:prstGeom prst="rect">
            <a:avLst/>
          </a:prstGeom>
        </p:spPr>
        <p:txBody>
          <a:bodyPr vert="horz" wrap="square" lIns="0" tIns="13335" rIns="0" bIns="0" rtlCol="0">
            <a:spAutoFit/>
          </a:bodyPr>
          <a:lstStyle/>
          <a:p>
            <a:pPr marL="12700">
              <a:spcBef>
                <a:spcPts val="105"/>
              </a:spcBef>
            </a:pPr>
            <a:r>
              <a:rPr sz="1750" dirty="0">
                <a:solidFill>
                  <a:srgbClr val="1F308D"/>
                </a:solidFill>
                <a:latin typeface="Tahoma"/>
                <a:cs typeface="Tahoma"/>
              </a:rPr>
              <a:t>%78 </a:t>
            </a:r>
            <a:r>
              <a:rPr sz="1750" spc="-5" dirty="0">
                <a:solidFill>
                  <a:srgbClr val="1F308D"/>
                </a:solidFill>
                <a:latin typeface="Tahoma"/>
                <a:cs typeface="Tahoma"/>
              </a:rPr>
              <a:t>yükselmiş </a:t>
            </a:r>
            <a:r>
              <a:rPr sz="1750" dirty="0">
                <a:solidFill>
                  <a:srgbClr val="1F308D"/>
                </a:solidFill>
                <a:latin typeface="Tahoma"/>
                <a:cs typeface="Tahoma"/>
              </a:rPr>
              <a:t>ve </a:t>
            </a:r>
            <a:r>
              <a:rPr sz="1750" spc="-5" dirty="0">
                <a:solidFill>
                  <a:srgbClr val="1F308D"/>
                </a:solidFill>
                <a:latin typeface="Tahoma"/>
                <a:cs typeface="Tahoma"/>
              </a:rPr>
              <a:t>toplam içindeki </a:t>
            </a:r>
            <a:r>
              <a:rPr sz="1750" dirty="0">
                <a:solidFill>
                  <a:srgbClr val="1F308D"/>
                </a:solidFill>
                <a:latin typeface="Tahoma"/>
                <a:cs typeface="Tahoma"/>
              </a:rPr>
              <a:t>payı </a:t>
            </a:r>
            <a:r>
              <a:rPr sz="1750" spc="-5" dirty="0">
                <a:solidFill>
                  <a:srgbClr val="1F308D"/>
                </a:solidFill>
                <a:latin typeface="Tahoma"/>
                <a:cs typeface="Tahoma"/>
              </a:rPr>
              <a:t>son </a:t>
            </a:r>
            <a:r>
              <a:rPr sz="1750" dirty="0">
                <a:solidFill>
                  <a:srgbClr val="1F308D"/>
                </a:solidFill>
                <a:latin typeface="Tahoma"/>
                <a:cs typeface="Tahoma"/>
              </a:rPr>
              <a:t>üç ayda 8 puan</a:t>
            </a:r>
            <a:r>
              <a:rPr sz="1750" spc="-40" dirty="0">
                <a:solidFill>
                  <a:srgbClr val="1F308D"/>
                </a:solidFill>
                <a:latin typeface="Tahoma"/>
                <a:cs typeface="Tahoma"/>
              </a:rPr>
              <a:t> </a:t>
            </a:r>
            <a:r>
              <a:rPr sz="1750" spc="-5" dirty="0">
                <a:solidFill>
                  <a:srgbClr val="1F308D"/>
                </a:solidFill>
                <a:latin typeface="Tahoma"/>
                <a:cs typeface="Tahoma"/>
              </a:rPr>
              <a:t>artmıştır.</a:t>
            </a:r>
            <a:endParaRPr sz="1750">
              <a:solidFill>
                <a:prstClr val="black"/>
              </a:solidFill>
              <a:latin typeface="Tahoma"/>
              <a:cs typeface="Tahoma"/>
            </a:endParaRPr>
          </a:p>
          <a:p>
            <a:pPr marL="2001520">
              <a:spcBef>
                <a:spcPts val="1750"/>
              </a:spcBef>
            </a:pPr>
            <a:r>
              <a:rPr sz="1600" spc="-5" dirty="0">
                <a:solidFill>
                  <a:srgbClr val="FFFFFF"/>
                </a:solidFill>
                <a:latin typeface="Arial"/>
                <a:cs typeface="Arial"/>
              </a:rPr>
              <a:t>Merkezi </a:t>
            </a:r>
            <a:r>
              <a:rPr sz="1600" spc="-10" dirty="0">
                <a:solidFill>
                  <a:srgbClr val="FFFFFF"/>
                </a:solidFill>
                <a:latin typeface="Arial"/>
                <a:cs typeface="Arial"/>
              </a:rPr>
              <a:t>Yönetim </a:t>
            </a:r>
            <a:r>
              <a:rPr sz="1600" spc="-5" dirty="0">
                <a:solidFill>
                  <a:srgbClr val="FFFFFF"/>
                </a:solidFill>
                <a:latin typeface="Arial"/>
                <a:cs typeface="Arial"/>
              </a:rPr>
              <a:t>Borç Stoku </a:t>
            </a:r>
            <a:r>
              <a:rPr sz="1600" spc="-10" dirty="0">
                <a:solidFill>
                  <a:srgbClr val="FFFFFF"/>
                </a:solidFill>
                <a:latin typeface="Arial"/>
                <a:cs typeface="Arial"/>
              </a:rPr>
              <a:t>(Ocak 2019 </a:t>
            </a:r>
            <a:r>
              <a:rPr sz="1600" spc="-5" dirty="0">
                <a:solidFill>
                  <a:srgbClr val="FFFFFF"/>
                </a:solidFill>
                <a:latin typeface="Arial"/>
                <a:cs typeface="Arial"/>
              </a:rPr>
              <a:t>– Aralık</a:t>
            </a:r>
            <a:r>
              <a:rPr sz="1600" spc="45" dirty="0">
                <a:solidFill>
                  <a:srgbClr val="FFFFFF"/>
                </a:solidFill>
                <a:latin typeface="Arial"/>
                <a:cs typeface="Arial"/>
              </a:rPr>
              <a:t> </a:t>
            </a:r>
            <a:r>
              <a:rPr sz="1600" spc="-10" dirty="0">
                <a:solidFill>
                  <a:srgbClr val="FFFFFF"/>
                </a:solidFill>
                <a:latin typeface="Arial"/>
                <a:cs typeface="Arial"/>
              </a:rPr>
              <a:t>2021)</a:t>
            </a:r>
            <a:endParaRPr sz="1600">
              <a:solidFill>
                <a:prstClr val="black"/>
              </a:solidFill>
              <a:latin typeface="Arial"/>
              <a:cs typeface="Arial"/>
            </a:endParaRPr>
          </a:p>
        </p:txBody>
      </p:sp>
      <p:grpSp>
        <p:nvGrpSpPr>
          <p:cNvPr id="5" name="object 5"/>
          <p:cNvGrpSpPr/>
          <p:nvPr/>
        </p:nvGrpSpPr>
        <p:grpSpPr>
          <a:xfrm>
            <a:off x="836675" y="2656332"/>
            <a:ext cx="3287395" cy="2606040"/>
            <a:chOff x="836675" y="2656332"/>
            <a:chExt cx="3287395" cy="2606040"/>
          </a:xfrm>
        </p:grpSpPr>
        <p:sp>
          <p:nvSpPr>
            <p:cNvPr id="6" name="object 6"/>
            <p:cNvSpPr/>
            <p:nvPr/>
          </p:nvSpPr>
          <p:spPr>
            <a:xfrm>
              <a:off x="836675" y="2660904"/>
              <a:ext cx="3268979" cy="2597150"/>
            </a:xfrm>
            <a:custGeom>
              <a:avLst/>
              <a:gdLst/>
              <a:ahLst/>
              <a:cxnLst/>
              <a:rect l="l" t="t" r="r" b="b"/>
              <a:pathLst>
                <a:path w="3268979" h="2597150">
                  <a:moveTo>
                    <a:pt x="45720" y="2596896"/>
                  </a:moveTo>
                  <a:lnTo>
                    <a:pt x="45720" y="0"/>
                  </a:lnTo>
                </a:path>
                <a:path w="3268979" h="2597150">
                  <a:moveTo>
                    <a:pt x="0" y="2596896"/>
                  </a:moveTo>
                  <a:lnTo>
                    <a:pt x="45720" y="2596896"/>
                  </a:lnTo>
                </a:path>
                <a:path w="3268979" h="2597150">
                  <a:moveTo>
                    <a:pt x="0" y="2164080"/>
                  </a:moveTo>
                  <a:lnTo>
                    <a:pt x="45720" y="2164080"/>
                  </a:lnTo>
                </a:path>
                <a:path w="3268979" h="2597150">
                  <a:moveTo>
                    <a:pt x="0" y="1731264"/>
                  </a:moveTo>
                  <a:lnTo>
                    <a:pt x="45720" y="1731264"/>
                  </a:lnTo>
                </a:path>
                <a:path w="3268979" h="2597150">
                  <a:moveTo>
                    <a:pt x="0" y="1298448"/>
                  </a:moveTo>
                  <a:lnTo>
                    <a:pt x="45720" y="1298448"/>
                  </a:lnTo>
                </a:path>
                <a:path w="3268979" h="2597150">
                  <a:moveTo>
                    <a:pt x="0" y="865632"/>
                  </a:moveTo>
                  <a:lnTo>
                    <a:pt x="45720" y="865632"/>
                  </a:lnTo>
                </a:path>
                <a:path w="3268979" h="2597150">
                  <a:moveTo>
                    <a:pt x="0" y="432816"/>
                  </a:moveTo>
                  <a:lnTo>
                    <a:pt x="45720" y="432816"/>
                  </a:lnTo>
                </a:path>
                <a:path w="3268979" h="2597150">
                  <a:moveTo>
                    <a:pt x="0" y="0"/>
                  </a:moveTo>
                  <a:lnTo>
                    <a:pt x="45720" y="0"/>
                  </a:lnTo>
                </a:path>
                <a:path w="3268979" h="2597150">
                  <a:moveTo>
                    <a:pt x="45720" y="2596896"/>
                  </a:moveTo>
                  <a:lnTo>
                    <a:pt x="3268979" y="2596896"/>
                  </a:lnTo>
                </a:path>
              </a:pathLst>
            </a:custGeom>
            <a:ln w="9144">
              <a:solidFill>
                <a:srgbClr val="000000"/>
              </a:solidFill>
            </a:ln>
          </p:spPr>
          <p:txBody>
            <a:bodyPr wrap="square" lIns="0" tIns="0" rIns="0" bIns="0" rtlCol="0"/>
            <a:lstStyle/>
            <a:p>
              <a:endParaRPr>
                <a:solidFill>
                  <a:prstClr val="black"/>
                </a:solidFill>
              </a:endParaRPr>
            </a:p>
          </p:txBody>
        </p:sp>
        <p:sp>
          <p:nvSpPr>
            <p:cNvPr id="7" name="object 7"/>
            <p:cNvSpPr/>
            <p:nvPr/>
          </p:nvSpPr>
          <p:spPr>
            <a:xfrm>
              <a:off x="883157" y="2879598"/>
              <a:ext cx="3221990" cy="1428115"/>
            </a:xfrm>
            <a:custGeom>
              <a:avLst/>
              <a:gdLst/>
              <a:ahLst/>
              <a:cxnLst/>
              <a:rect l="l" t="t" r="r" b="b"/>
              <a:pathLst>
                <a:path w="3221990" h="1428114">
                  <a:moveTo>
                    <a:pt x="0" y="1427988"/>
                  </a:moveTo>
                  <a:lnTo>
                    <a:pt x="91439" y="1403603"/>
                  </a:lnTo>
                  <a:lnTo>
                    <a:pt x="184403" y="1371600"/>
                  </a:lnTo>
                  <a:lnTo>
                    <a:pt x="275844" y="1330452"/>
                  </a:lnTo>
                  <a:lnTo>
                    <a:pt x="367283" y="1321308"/>
                  </a:lnTo>
                  <a:lnTo>
                    <a:pt x="460247" y="1321308"/>
                  </a:lnTo>
                  <a:lnTo>
                    <a:pt x="551688" y="1325879"/>
                  </a:lnTo>
                  <a:lnTo>
                    <a:pt x="644651" y="1296924"/>
                  </a:lnTo>
                  <a:lnTo>
                    <a:pt x="736091" y="1304544"/>
                  </a:lnTo>
                  <a:lnTo>
                    <a:pt x="827531" y="1286256"/>
                  </a:lnTo>
                  <a:lnTo>
                    <a:pt x="920496" y="1275588"/>
                  </a:lnTo>
                  <a:lnTo>
                    <a:pt x="1011935" y="1228344"/>
                  </a:lnTo>
                  <a:lnTo>
                    <a:pt x="1104899" y="1220724"/>
                  </a:lnTo>
                  <a:lnTo>
                    <a:pt x="1196340" y="1158239"/>
                  </a:lnTo>
                  <a:lnTo>
                    <a:pt x="1289304" y="1112520"/>
                  </a:lnTo>
                  <a:lnTo>
                    <a:pt x="1380743" y="1013459"/>
                  </a:lnTo>
                  <a:lnTo>
                    <a:pt x="1472184" y="963168"/>
                  </a:lnTo>
                  <a:lnTo>
                    <a:pt x="1565148" y="957071"/>
                  </a:lnTo>
                  <a:lnTo>
                    <a:pt x="1656588" y="888491"/>
                  </a:lnTo>
                  <a:lnTo>
                    <a:pt x="1749552" y="810768"/>
                  </a:lnTo>
                  <a:lnTo>
                    <a:pt x="1840991" y="765047"/>
                  </a:lnTo>
                  <a:lnTo>
                    <a:pt x="1932431" y="702563"/>
                  </a:lnTo>
                  <a:lnTo>
                    <a:pt x="2025396" y="757427"/>
                  </a:lnTo>
                  <a:lnTo>
                    <a:pt x="2116836" y="809244"/>
                  </a:lnTo>
                  <a:lnTo>
                    <a:pt x="2209800" y="787907"/>
                  </a:lnTo>
                  <a:lnTo>
                    <a:pt x="2301240" y="768095"/>
                  </a:lnTo>
                  <a:lnTo>
                    <a:pt x="2394204" y="690372"/>
                  </a:lnTo>
                  <a:lnTo>
                    <a:pt x="2485643" y="690372"/>
                  </a:lnTo>
                  <a:lnTo>
                    <a:pt x="2577083" y="646176"/>
                  </a:lnTo>
                  <a:lnTo>
                    <a:pt x="2670047" y="608076"/>
                  </a:lnTo>
                  <a:lnTo>
                    <a:pt x="2761488" y="618743"/>
                  </a:lnTo>
                  <a:lnTo>
                    <a:pt x="2854452" y="563879"/>
                  </a:lnTo>
                  <a:lnTo>
                    <a:pt x="2945891" y="489203"/>
                  </a:lnTo>
                  <a:lnTo>
                    <a:pt x="3037331" y="414527"/>
                  </a:lnTo>
                  <a:lnTo>
                    <a:pt x="3130295" y="33527"/>
                  </a:lnTo>
                  <a:lnTo>
                    <a:pt x="3221736" y="0"/>
                  </a:lnTo>
                </a:path>
              </a:pathLst>
            </a:custGeom>
            <a:ln w="38100">
              <a:solidFill>
                <a:srgbClr val="001F5F"/>
              </a:solidFill>
            </a:ln>
          </p:spPr>
          <p:txBody>
            <a:bodyPr wrap="square" lIns="0" tIns="0" rIns="0" bIns="0" rtlCol="0"/>
            <a:lstStyle/>
            <a:p>
              <a:endParaRPr>
                <a:solidFill>
                  <a:prstClr val="black"/>
                </a:solidFill>
              </a:endParaRPr>
            </a:p>
          </p:txBody>
        </p:sp>
        <p:sp>
          <p:nvSpPr>
            <p:cNvPr id="8" name="object 8"/>
            <p:cNvSpPr/>
            <p:nvPr/>
          </p:nvSpPr>
          <p:spPr>
            <a:xfrm>
              <a:off x="883157" y="3687318"/>
              <a:ext cx="3221990" cy="1126490"/>
            </a:xfrm>
            <a:custGeom>
              <a:avLst/>
              <a:gdLst/>
              <a:ahLst/>
              <a:cxnLst/>
              <a:rect l="l" t="t" r="r" b="b"/>
              <a:pathLst>
                <a:path w="3221990" h="1126489">
                  <a:moveTo>
                    <a:pt x="0" y="1126235"/>
                  </a:moveTo>
                  <a:lnTo>
                    <a:pt x="91439" y="1106423"/>
                  </a:lnTo>
                  <a:lnTo>
                    <a:pt x="184403" y="1077467"/>
                  </a:lnTo>
                  <a:lnTo>
                    <a:pt x="275844" y="1037843"/>
                  </a:lnTo>
                  <a:lnTo>
                    <a:pt x="367283" y="1033271"/>
                  </a:lnTo>
                  <a:lnTo>
                    <a:pt x="460247" y="1042415"/>
                  </a:lnTo>
                  <a:lnTo>
                    <a:pt x="551688" y="1053083"/>
                  </a:lnTo>
                  <a:lnTo>
                    <a:pt x="644651" y="1031747"/>
                  </a:lnTo>
                  <a:lnTo>
                    <a:pt x="736091" y="1043939"/>
                  </a:lnTo>
                  <a:lnTo>
                    <a:pt x="827531" y="1031747"/>
                  </a:lnTo>
                  <a:lnTo>
                    <a:pt x="920496" y="1027175"/>
                  </a:lnTo>
                  <a:lnTo>
                    <a:pt x="1011935" y="998219"/>
                  </a:lnTo>
                  <a:lnTo>
                    <a:pt x="1104899" y="998219"/>
                  </a:lnTo>
                  <a:lnTo>
                    <a:pt x="1196340" y="937259"/>
                  </a:lnTo>
                  <a:lnTo>
                    <a:pt x="1289304" y="897635"/>
                  </a:lnTo>
                  <a:lnTo>
                    <a:pt x="1380743" y="845819"/>
                  </a:lnTo>
                  <a:lnTo>
                    <a:pt x="1472184" y="856487"/>
                  </a:lnTo>
                  <a:lnTo>
                    <a:pt x="1565148" y="862583"/>
                  </a:lnTo>
                  <a:lnTo>
                    <a:pt x="1656588" y="798575"/>
                  </a:lnTo>
                  <a:lnTo>
                    <a:pt x="1749552" y="716279"/>
                  </a:lnTo>
                  <a:lnTo>
                    <a:pt x="1840991" y="665987"/>
                  </a:lnTo>
                  <a:lnTo>
                    <a:pt x="1932431" y="592835"/>
                  </a:lnTo>
                  <a:lnTo>
                    <a:pt x="2025396" y="635507"/>
                  </a:lnTo>
                  <a:lnTo>
                    <a:pt x="2116836" y="688847"/>
                  </a:lnTo>
                  <a:lnTo>
                    <a:pt x="2209800" y="681227"/>
                  </a:lnTo>
                  <a:lnTo>
                    <a:pt x="2301240" y="665987"/>
                  </a:lnTo>
                  <a:lnTo>
                    <a:pt x="2394204" y="600455"/>
                  </a:lnTo>
                  <a:lnTo>
                    <a:pt x="2485643" y="606551"/>
                  </a:lnTo>
                  <a:lnTo>
                    <a:pt x="2577083" y="568451"/>
                  </a:lnTo>
                  <a:lnTo>
                    <a:pt x="2670047" y="533399"/>
                  </a:lnTo>
                  <a:lnTo>
                    <a:pt x="2761488" y="563879"/>
                  </a:lnTo>
                  <a:lnTo>
                    <a:pt x="2854452" y="527303"/>
                  </a:lnTo>
                  <a:lnTo>
                    <a:pt x="2945891" y="466343"/>
                  </a:lnTo>
                  <a:lnTo>
                    <a:pt x="3037331" y="391667"/>
                  </a:lnTo>
                  <a:lnTo>
                    <a:pt x="3130295" y="22859"/>
                  </a:lnTo>
                  <a:lnTo>
                    <a:pt x="3221736" y="0"/>
                  </a:lnTo>
                </a:path>
              </a:pathLst>
            </a:custGeom>
            <a:ln w="38100">
              <a:solidFill>
                <a:srgbClr val="A30000"/>
              </a:solidFill>
            </a:ln>
          </p:spPr>
          <p:txBody>
            <a:bodyPr wrap="square" lIns="0" tIns="0" rIns="0" bIns="0" rtlCol="0"/>
            <a:lstStyle/>
            <a:p>
              <a:endParaRPr>
                <a:solidFill>
                  <a:prstClr val="black"/>
                </a:solidFill>
              </a:endParaRPr>
            </a:p>
          </p:txBody>
        </p:sp>
      </p:grpSp>
      <p:sp>
        <p:nvSpPr>
          <p:cNvPr id="9" name="object 9"/>
          <p:cNvSpPr txBox="1"/>
          <p:nvPr/>
        </p:nvSpPr>
        <p:spPr>
          <a:xfrm>
            <a:off x="631951" y="5151246"/>
            <a:ext cx="110489"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0</a:t>
            </a:r>
            <a:endParaRPr sz="1200">
              <a:solidFill>
                <a:prstClr val="black"/>
              </a:solidFill>
              <a:latin typeface="Arial"/>
              <a:cs typeface="Arial"/>
            </a:endParaRPr>
          </a:p>
        </p:txBody>
      </p:sp>
      <p:sp>
        <p:nvSpPr>
          <p:cNvPr id="10" name="object 10"/>
          <p:cNvSpPr txBox="1"/>
          <p:nvPr/>
        </p:nvSpPr>
        <p:spPr>
          <a:xfrm>
            <a:off x="333552" y="2553461"/>
            <a:ext cx="40894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3</a:t>
            </a:r>
            <a:r>
              <a:rPr sz="1200" dirty="0">
                <a:solidFill>
                  <a:prstClr val="black"/>
                </a:solidFill>
                <a:latin typeface="Arial"/>
                <a:cs typeface="Arial"/>
              </a:rPr>
              <a:t>.</a:t>
            </a:r>
            <a:r>
              <a:rPr sz="1200" spc="5" dirty="0">
                <a:solidFill>
                  <a:prstClr val="black"/>
                </a:solidFill>
                <a:latin typeface="Arial"/>
                <a:cs typeface="Arial"/>
              </a:rPr>
              <a:t>0</a:t>
            </a:r>
            <a:r>
              <a:rPr sz="1200" spc="-5" dirty="0">
                <a:solidFill>
                  <a:prstClr val="black"/>
                </a:solidFill>
                <a:latin typeface="Arial"/>
                <a:cs typeface="Arial"/>
              </a:rPr>
              <a:t>00</a:t>
            </a:r>
            <a:endParaRPr sz="1200">
              <a:solidFill>
                <a:prstClr val="black"/>
              </a:solidFill>
              <a:latin typeface="Arial"/>
              <a:cs typeface="Arial"/>
            </a:endParaRPr>
          </a:p>
        </p:txBody>
      </p:sp>
      <p:sp>
        <p:nvSpPr>
          <p:cNvPr id="11" name="object 11"/>
          <p:cNvSpPr txBox="1"/>
          <p:nvPr/>
        </p:nvSpPr>
        <p:spPr>
          <a:xfrm>
            <a:off x="462178" y="4717237"/>
            <a:ext cx="28194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500</a:t>
            </a:r>
            <a:endParaRPr sz="1200">
              <a:solidFill>
                <a:prstClr val="black"/>
              </a:solidFill>
              <a:latin typeface="Arial"/>
              <a:cs typeface="Arial"/>
            </a:endParaRPr>
          </a:p>
        </p:txBody>
      </p:sp>
      <p:sp>
        <p:nvSpPr>
          <p:cNvPr id="12" name="object 12"/>
          <p:cNvSpPr txBox="1"/>
          <p:nvPr/>
        </p:nvSpPr>
        <p:spPr>
          <a:xfrm>
            <a:off x="333552" y="4285310"/>
            <a:ext cx="40894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1.0</a:t>
            </a:r>
            <a:r>
              <a:rPr sz="1200" spc="5" dirty="0">
                <a:solidFill>
                  <a:prstClr val="black"/>
                </a:solidFill>
                <a:latin typeface="Arial"/>
                <a:cs typeface="Arial"/>
              </a:rPr>
              <a:t>0</a:t>
            </a:r>
            <a:r>
              <a:rPr sz="1200" dirty="0">
                <a:solidFill>
                  <a:prstClr val="black"/>
                </a:solidFill>
                <a:latin typeface="Arial"/>
                <a:cs typeface="Arial"/>
              </a:rPr>
              <a:t>0</a:t>
            </a:r>
            <a:endParaRPr sz="1200">
              <a:solidFill>
                <a:prstClr val="black"/>
              </a:solidFill>
              <a:latin typeface="Arial"/>
              <a:cs typeface="Arial"/>
            </a:endParaRPr>
          </a:p>
        </p:txBody>
      </p:sp>
      <p:sp>
        <p:nvSpPr>
          <p:cNvPr id="13" name="object 13"/>
          <p:cNvSpPr txBox="1"/>
          <p:nvPr/>
        </p:nvSpPr>
        <p:spPr>
          <a:xfrm>
            <a:off x="333552" y="3852164"/>
            <a:ext cx="40894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dirty="0">
                <a:solidFill>
                  <a:prstClr val="black"/>
                </a:solidFill>
                <a:latin typeface="Arial"/>
                <a:cs typeface="Arial"/>
              </a:rPr>
              <a:t>.</a:t>
            </a:r>
            <a:r>
              <a:rPr sz="1200" spc="5" dirty="0">
                <a:solidFill>
                  <a:prstClr val="black"/>
                </a:solidFill>
                <a:latin typeface="Arial"/>
                <a:cs typeface="Arial"/>
              </a:rPr>
              <a:t>5</a:t>
            </a:r>
            <a:r>
              <a:rPr sz="1200" spc="-5" dirty="0">
                <a:solidFill>
                  <a:prstClr val="black"/>
                </a:solidFill>
                <a:latin typeface="Arial"/>
                <a:cs typeface="Arial"/>
              </a:rPr>
              <a:t>00</a:t>
            </a:r>
            <a:endParaRPr sz="1200">
              <a:solidFill>
                <a:prstClr val="black"/>
              </a:solidFill>
              <a:latin typeface="Arial"/>
              <a:cs typeface="Arial"/>
            </a:endParaRPr>
          </a:p>
        </p:txBody>
      </p:sp>
      <p:sp>
        <p:nvSpPr>
          <p:cNvPr id="14" name="object 14"/>
          <p:cNvSpPr txBox="1"/>
          <p:nvPr/>
        </p:nvSpPr>
        <p:spPr>
          <a:xfrm>
            <a:off x="333552" y="3418713"/>
            <a:ext cx="40894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a:t>
            </a:r>
            <a:r>
              <a:rPr sz="1200" dirty="0">
                <a:solidFill>
                  <a:prstClr val="black"/>
                </a:solidFill>
                <a:latin typeface="Arial"/>
                <a:cs typeface="Arial"/>
              </a:rPr>
              <a:t>.</a:t>
            </a:r>
            <a:r>
              <a:rPr sz="1200" spc="5" dirty="0">
                <a:solidFill>
                  <a:prstClr val="black"/>
                </a:solidFill>
                <a:latin typeface="Arial"/>
                <a:cs typeface="Arial"/>
              </a:rPr>
              <a:t>0</a:t>
            </a:r>
            <a:r>
              <a:rPr sz="1200" spc="-5" dirty="0">
                <a:solidFill>
                  <a:prstClr val="black"/>
                </a:solidFill>
                <a:latin typeface="Arial"/>
                <a:cs typeface="Arial"/>
              </a:rPr>
              <a:t>00</a:t>
            </a:r>
            <a:endParaRPr sz="1200">
              <a:solidFill>
                <a:prstClr val="black"/>
              </a:solidFill>
              <a:latin typeface="Arial"/>
              <a:cs typeface="Arial"/>
            </a:endParaRPr>
          </a:p>
        </p:txBody>
      </p:sp>
      <p:sp>
        <p:nvSpPr>
          <p:cNvPr id="15" name="object 15"/>
          <p:cNvSpPr txBox="1"/>
          <p:nvPr/>
        </p:nvSpPr>
        <p:spPr>
          <a:xfrm>
            <a:off x="333552" y="2986785"/>
            <a:ext cx="40894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a:t>
            </a:r>
            <a:r>
              <a:rPr sz="1200" dirty="0">
                <a:solidFill>
                  <a:prstClr val="black"/>
                </a:solidFill>
                <a:latin typeface="Arial"/>
                <a:cs typeface="Arial"/>
              </a:rPr>
              <a:t>.</a:t>
            </a:r>
            <a:r>
              <a:rPr sz="1200" spc="5" dirty="0">
                <a:solidFill>
                  <a:prstClr val="black"/>
                </a:solidFill>
                <a:latin typeface="Arial"/>
                <a:cs typeface="Arial"/>
              </a:rPr>
              <a:t>5</a:t>
            </a:r>
            <a:r>
              <a:rPr sz="1200" spc="-5" dirty="0">
                <a:solidFill>
                  <a:prstClr val="black"/>
                </a:solidFill>
                <a:latin typeface="Arial"/>
                <a:cs typeface="Arial"/>
              </a:rPr>
              <a:t>00</a:t>
            </a:r>
            <a:endParaRPr sz="1200">
              <a:solidFill>
                <a:prstClr val="black"/>
              </a:solidFill>
              <a:latin typeface="Arial"/>
              <a:cs typeface="Arial"/>
            </a:endParaRPr>
          </a:p>
        </p:txBody>
      </p:sp>
      <p:sp>
        <p:nvSpPr>
          <p:cNvPr id="16" name="object 16"/>
          <p:cNvSpPr txBox="1"/>
          <p:nvPr/>
        </p:nvSpPr>
        <p:spPr>
          <a:xfrm>
            <a:off x="777876" y="5297804"/>
            <a:ext cx="3340735"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201</a:t>
            </a:r>
            <a:r>
              <a:rPr sz="1200" spc="5" dirty="0">
                <a:solidFill>
                  <a:prstClr val="black"/>
                </a:solidFill>
                <a:latin typeface="Tahoma"/>
                <a:cs typeface="Tahoma"/>
              </a:rPr>
              <a:t>9</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10"/>
              </a:spcBef>
            </a:pPr>
            <a:r>
              <a:rPr sz="1200" dirty="0">
                <a:solidFill>
                  <a:prstClr val="black"/>
                </a:solidFill>
                <a:latin typeface="Tahoma"/>
                <a:cs typeface="Tahoma"/>
              </a:rPr>
              <a:t>201</a:t>
            </a:r>
            <a:r>
              <a:rPr sz="1200" spc="5" dirty="0">
                <a:solidFill>
                  <a:prstClr val="black"/>
                </a:solidFill>
                <a:latin typeface="Tahoma"/>
                <a:cs typeface="Tahoma"/>
              </a:rPr>
              <a:t>9</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10"/>
              </a:spcBef>
            </a:pPr>
            <a:r>
              <a:rPr sz="1200" dirty="0">
                <a:solidFill>
                  <a:prstClr val="black"/>
                </a:solidFill>
                <a:latin typeface="Tahoma"/>
                <a:cs typeface="Tahoma"/>
              </a:rPr>
              <a:t>201</a:t>
            </a:r>
            <a:r>
              <a:rPr sz="1200" spc="5" dirty="0">
                <a:solidFill>
                  <a:prstClr val="black"/>
                </a:solidFill>
                <a:latin typeface="Tahoma"/>
                <a:cs typeface="Tahoma"/>
              </a:rPr>
              <a:t>9</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10"/>
              </a:spcBef>
            </a:pPr>
            <a:r>
              <a:rPr sz="1200" dirty="0">
                <a:solidFill>
                  <a:prstClr val="black"/>
                </a:solidFill>
                <a:latin typeface="Tahoma"/>
                <a:cs typeface="Tahoma"/>
              </a:rPr>
              <a:t>201</a:t>
            </a:r>
            <a:r>
              <a:rPr sz="1200" spc="5" dirty="0">
                <a:solidFill>
                  <a:prstClr val="black"/>
                </a:solidFill>
                <a:latin typeface="Tahoma"/>
                <a:cs typeface="Tahoma"/>
              </a:rPr>
              <a:t>9</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10"/>
              </a:spcBef>
            </a:pPr>
            <a:r>
              <a:rPr sz="1200" dirty="0">
                <a:solidFill>
                  <a:prstClr val="black"/>
                </a:solidFill>
                <a:latin typeface="Tahoma"/>
                <a:cs typeface="Tahoma"/>
              </a:rPr>
              <a:t>201</a:t>
            </a:r>
            <a:r>
              <a:rPr sz="1200" spc="5" dirty="0">
                <a:solidFill>
                  <a:prstClr val="black"/>
                </a:solidFill>
                <a:latin typeface="Tahoma"/>
                <a:cs typeface="Tahoma"/>
              </a:rPr>
              <a:t>9</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10"/>
              </a:spcBef>
            </a:pPr>
            <a:r>
              <a:rPr sz="1200" dirty="0">
                <a:solidFill>
                  <a:prstClr val="black"/>
                </a:solidFill>
                <a:latin typeface="Tahoma"/>
                <a:cs typeface="Tahoma"/>
              </a:rPr>
              <a:t>201</a:t>
            </a:r>
            <a:r>
              <a:rPr sz="1200" spc="5" dirty="0">
                <a:solidFill>
                  <a:prstClr val="black"/>
                </a:solidFill>
                <a:latin typeface="Tahoma"/>
                <a:cs typeface="Tahoma"/>
              </a:rPr>
              <a:t>9</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10"/>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10"/>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10"/>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10"/>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10"/>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10"/>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10"/>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10"/>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15"/>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5"/>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10"/>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1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p:txBody>
      </p:sp>
      <p:sp>
        <p:nvSpPr>
          <p:cNvPr id="17" name="object 17"/>
          <p:cNvSpPr/>
          <p:nvPr/>
        </p:nvSpPr>
        <p:spPr>
          <a:xfrm>
            <a:off x="962405" y="6107429"/>
            <a:ext cx="176530" cy="0"/>
          </a:xfrm>
          <a:custGeom>
            <a:avLst/>
            <a:gdLst/>
            <a:ahLst/>
            <a:cxnLst/>
            <a:rect l="l" t="t" r="r" b="b"/>
            <a:pathLst>
              <a:path w="176530">
                <a:moveTo>
                  <a:pt x="0" y="0"/>
                </a:moveTo>
                <a:lnTo>
                  <a:pt x="176212" y="0"/>
                </a:lnTo>
              </a:path>
            </a:pathLst>
          </a:custGeom>
          <a:ln w="38100">
            <a:solidFill>
              <a:srgbClr val="001F5F"/>
            </a:solidFill>
          </a:ln>
        </p:spPr>
        <p:txBody>
          <a:bodyPr wrap="square" lIns="0" tIns="0" rIns="0" bIns="0" rtlCol="0"/>
          <a:lstStyle/>
          <a:p>
            <a:endParaRPr>
              <a:solidFill>
                <a:prstClr val="black"/>
              </a:solidFill>
            </a:endParaRPr>
          </a:p>
        </p:txBody>
      </p:sp>
      <p:sp>
        <p:nvSpPr>
          <p:cNvPr id="18" name="object 18"/>
          <p:cNvSpPr/>
          <p:nvPr/>
        </p:nvSpPr>
        <p:spPr>
          <a:xfrm>
            <a:off x="962405" y="6340602"/>
            <a:ext cx="176530" cy="0"/>
          </a:xfrm>
          <a:custGeom>
            <a:avLst/>
            <a:gdLst/>
            <a:ahLst/>
            <a:cxnLst/>
            <a:rect l="l" t="t" r="r" b="b"/>
            <a:pathLst>
              <a:path w="176530">
                <a:moveTo>
                  <a:pt x="0" y="0"/>
                </a:moveTo>
                <a:lnTo>
                  <a:pt x="176212" y="0"/>
                </a:lnTo>
              </a:path>
            </a:pathLst>
          </a:custGeom>
          <a:ln w="38100">
            <a:solidFill>
              <a:srgbClr val="A30000"/>
            </a:solidFill>
          </a:ln>
        </p:spPr>
        <p:txBody>
          <a:bodyPr wrap="square" lIns="0" tIns="0" rIns="0" bIns="0" rtlCol="0"/>
          <a:lstStyle/>
          <a:p>
            <a:endParaRPr>
              <a:solidFill>
                <a:prstClr val="black"/>
              </a:solidFill>
            </a:endParaRPr>
          </a:p>
        </p:txBody>
      </p:sp>
      <p:sp>
        <p:nvSpPr>
          <p:cNvPr id="19" name="object 19"/>
          <p:cNvSpPr txBox="1"/>
          <p:nvPr/>
        </p:nvSpPr>
        <p:spPr>
          <a:xfrm>
            <a:off x="1195527" y="5956808"/>
            <a:ext cx="2747010" cy="492125"/>
          </a:xfrm>
          <a:prstGeom prst="rect">
            <a:avLst/>
          </a:prstGeom>
        </p:spPr>
        <p:txBody>
          <a:bodyPr vert="horz" wrap="square" lIns="0" tIns="62865" rIns="0" bIns="0" rtlCol="0">
            <a:spAutoFit/>
          </a:bodyPr>
          <a:lstStyle/>
          <a:p>
            <a:pPr marL="12700">
              <a:spcBef>
                <a:spcPts val="495"/>
              </a:spcBef>
            </a:pPr>
            <a:r>
              <a:rPr sz="1200" spc="-5" dirty="0">
                <a:solidFill>
                  <a:prstClr val="black"/>
                </a:solidFill>
                <a:latin typeface="Arial"/>
                <a:cs typeface="Arial"/>
              </a:rPr>
              <a:t>Merkezi Yönetim </a:t>
            </a:r>
            <a:r>
              <a:rPr sz="1200" dirty="0">
                <a:solidFill>
                  <a:prstClr val="black"/>
                </a:solidFill>
                <a:latin typeface="Arial"/>
                <a:cs typeface="Arial"/>
              </a:rPr>
              <a:t>Borç</a:t>
            </a:r>
            <a:r>
              <a:rPr sz="1200" spc="-35" dirty="0">
                <a:solidFill>
                  <a:prstClr val="black"/>
                </a:solidFill>
                <a:latin typeface="Arial"/>
                <a:cs typeface="Arial"/>
              </a:rPr>
              <a:t> </a:t>
            </a:r>
            <a:r>
              <a:rPr sz="1200" dirty="0">
                <a:solidFill>
                  <a:prstClr val="black"/>
                </a:solidFill>
                <a:latin typeface="Arial"/>
                <a:cs typeface="Arial"/>
              </a:rPr>
              <a:t>Stoku</a:t>
            </a:r>
            <a:endParaRPr sz="1200">
              <a:solidFill>
                <a:prstClr val="black"/>
              </a:solidFill>
              <a:latin typeface="Arial"/>
              <a:cs typeface="Arial"/>
            </a:endParaRPr>
          </a:p>
          <a:p>
            <a:pPr marL="12700">
              <a:spcBef>
                <a:spcPts val="395"/>
              </a:spcBef>
            </a:pPr>
            <a:r>
              <a:rPr sz="1200" spc="-5" dirty="0">
                <a:solidFill>
                  <a:prstClr val="black"/>
                </a:solidFill>
                <a:latin typeface="Arial"/>
                <a:cs typeface="Arial"/>
              </a:rPr>
              <a:t>Merkezi Yönetim Döviz Cinsi </a:t>
            </a:r>
            <a:r>
              <a:rPr sz="1200" dirty="0">
                <a:solidFill>
                  <a:prstClr val="black"/>
                </a:solidFill>
                <a:latin typeface="Arial"/>
                <a:cs typeface="Arial"/>
              </a:rPr>
              <a:t>Borç</a:t>
            </a:r>
            <a:r>
              <a:rPr sz="1200" spc="-75" dirty="0">
                <a:solidFill>
                  <a:prstClr val="black"/>
                </a:solidFill>
                <a:latin typeface="Arial"/>
                <a:cs typeface="Arial"/>
              </a:rPr>
              <a:t> </a:t>
            </a:r>
            <a:r>
              <a:rPr sz="1200" dirty="0">
                <a:solidFill>
                  <a:prstClr val="black"/>
                </a:solidFill>
                <a:latin typeface="Arial"/>
                <a:cs typeface="Arial"/>
              </a:rPr>
              <a:t>Stoku</a:t>
            </a:r>
            <a:endParaRPr sz="1200">
              <a:solidFill>
                <a:prstClr val="black"/>
              </a:solidFill>
              <a:latin typeface="Arial"/>
              <a:cs typeface="Arial"/>
            </a:endParaRPr>
          </a:p>
        </p:txBody>
      </p:sp>
      <p:grpSp>
        <p:nvGrpSpPr>
          <p:cNvPr id="20" name="object 20"/>
          <p:cNvGrpSpPr/>
          <p:nvPr/>
        </p:nvGrpSpPr>
        <p:grpSpPr>
          <a:xfrm>
            <a:off x="4937759" y="2656332"/>
            <a:ext cx="3469004" cy="2606040"/>
            <a:chOff x="4937759" y="2656332"/>
            <a:chExt cx="3469004" cy="2606040"/>
          </a:xfrm>
        </p:grpSpPr>
        <p:sp>
          <p:nvSpPr>
            <p:cNvPr id="21" name="object 21"/>
            <p:cNvSpPr/>
            <p:nvPr/>
          </p:nvSpPr>
          <p:spPr>
            <a:xfrm>
              <a:off x="4937759" y="2660904"/>
              <a:ext cx="3449320" cy="2597150"/>
            </a:xfrm>
            <a:custGeom>
              <a:avLst/>
              <a:gdLst/>
              <a:ahLst/>
              <a:cxnLst/>
              <a:rect l="l" t="t" r="r" b="b"/>
              <a:pathLst>
                <a:path w="3449320" h="2597150">
                  <a:moveTo>
                    <a:pt x="45719" y="2596896"/>
                  </a:moveTo>
                  <a:lnTo>
                    <a:pt x="45719" y="0"/>
                  </a:lnTo>
                </a:path>
                <a:path w="3449320" h="2597150">
                  <a:moveTo>
                    <a:pt x="0" y="2596896"/>
                  </a:moveTo>
                  <a:lnTo>
                    <a:pt x="45719" y="2596896"/>
                  </a:lnTo>
                </a:path>
                <a:path w="3449320" h="2597150">
                  <a:moveTo>
                    <a:pt x="0" y="2077212"/>
                  </a:moveTo>
                  <a:lnTo>
                    <a:pt x="45719" y="2077212"/>
                  </a:lnTo>
                </a:path>
                <a:path w="3449320" h="2597150">
                  <a:moveTo>
                    <a:pt x="0" y="1557528"/>
                  </a:moveTo>
                  <a:lnTo>
                    <a:pt x="45719" y="1557528"/>
                  </a:lnTo>
                </a:path>
                <a:path w="3449320" h="2597150">
                  <a:moveTo>
                    <a:pt x="0" y="1039368"/>
                  </a:moveTo>
                  <a:lnTo>
                    <a:pt x="45719" y="1039368"/>
                  </a:lnTo>
                </a:path>
                <a:path w="3449320" h="2597150">
                  <a:moveTo>
                    <a:pt x="0" y="519684"/>
                  </a:moveTo>
                  <a:lnTo>
                    <a:pt x="45719" y="519684"/>
                  </a:lnTo>
                </a:path>
                <a:path w="3449320" h="2597150">
                  <a:moveTo>
                    <a:pt x="0" y="0"/>
                  </a:moveTo>
                  <a:lnTo>
                    <a:pt x="45719" y="0"/>
                  </a:lnTo>
                </a:path>
                <a:path w="3449320" h="2597150">
                  <a:moveTo>
                    <a:pt x="45719" y="2596896"/>
                  </a:moveTo>
                  <a:lnTo>
                    <a:pt x="3448812" y="2596896"/>
                  </a:lnTo>
                </a:path>
              </a:pathLst>
            </a:custGeom>
            <a:ln w="9144">
              <a:solidFill>
                <a:srgbClr val="000000"/>
              </a:solidFill>
            </a:ln>
          </p:spPr>
          <p:txBody>
            <a:bodyPr wrap="square" lIns="0" tIns="0" rIns="0" bIns="0" rtlCol="0"/>
            <a:lstStyle/>
            <a:p>
              <a:endParaRPr>
                <a:solidFill>
                  <a:prstClr val="black"/>
                </a:solidFill>
              </a:endParaRPr>
            </a:p>
          </p:txBody>
        </p:sp>
        <p:sp>
          <p:nvSpPr>
            <p:cNvPr id="22" name="object 22"/>
            <p:cNvSpPr/>
            <p:nvPr/>
          </p:nvSpPr>
          <p:spPr>
            <a:xfrm>
              <a:off x="4982717" y="3071622"/>
              <a:ext cx="3404870" cy="2004060"/>
            </a:xfrm>
            <a:custGeom>
              <a:avLst/>
              <a:gdLst/>
              <a:ahLst/>
              <a:cxnLst/>
              <a:rect l="l" t="t" r="r" b="b"/>
              <a:pathLst>
                <a:path w="3404870" h="2004060">
                  <a:moveTo>
                    <a:pt x="0" y="2004059"/>
                  </a:moveTo>
                  <a:lnTo>
                    <a:pt x="97536" y="1921764"/>
                  </a:lnTo>
                  <a:lnTo>
                    <a:pt x="195072" y="1769364"/>
                  </a:lnTo>
                  <a:lnTo>
                    <a:pt x="292608" y="1586483"/>
                  </a:lnTo>
                  <a:lnTo>
                    <a:pt x="390144" y="1584959"/>
                  </a:lnTo>
                  <a:lnTo>
                    <a:pt x="486156" y="1670303"/>
                  </a:lnTo>
                  <a:lnTo>
                    <a:pt x="583692" y="1754123"/>
                  </a:lnTo>
                  <a:lnTo>
                    <a:pt x="681228" y="1684020"/>
                  </a:lnTo>
                  <a:lnTo>
                    <a:pt x="778764" y="1770888"/>
                  </a:lnTo>
                  <a:lnTo>
                    <a:pt x="876300" y="1732788"/>
                  </a:lnTo>
                  <a:lnTo>
                    <a:pt x="972312" y="1738883"/>
                  </a:lnTo>
                  <a:lnTo>
                    <a:pt x="1069848" y="1697735"/>
                  </a:lnTo>
                  <a:lnTo>
                    <a:pt x="1167384" y="1717547"/>
                  </a:lnTo>
                  <a:lnTo>
                    <a:pt x="1264920" y="1470659"/>
                  </a:lnTo>
                  <a:lnTo>
                    <a:pt x="1362456" y="1335023"/>
                  </a:lnTo>
                  <a:lnTo>
                    <a:pt x="1458468" y="1347215"/>
                  </a:lnTo>
                  <a:lnTo>
                    <a:pt x="1556004" y="1612391"/>
                  </a:lnTo>
                  <a:lnTo>
                    <a:pt x="1653539" y="1680971"/>
                  </a:lnTo>
                  <a:lnTo>
                    <a:pt x="1751076" y="1476755"/>
                  </a:lnTo>
                  <a:lnTo>
                    <a:pt x="1848612" y="1202435"/>
                  </a:lnTo>
                  <a:lnTo>
                    <a:pt x="1944624" y="1033271"/>
                  </a:lnTo>
                  <a:lnTo>
                    <a:pt x="2042160" y="803147"/>
                  </a:lnTo>
                  <a:lnTo>
                    <a:pt x="2139696" y="871727"/>
                  </a:lnTo>
                  <a:lnTo>
                    <a:pt x="2237232" y="1025651"/>
                  </a:lnTo>
                  <a:lnTo>
                    <a:pt x="2334767" y="1054608"/>
                  </a:lnTo>
                  <a:lnTo>
                    <a:pt x="2432304" y="1025651"/>
                  </a:lnTo>
                  <a:lnTo>
                    <a:pt x="2528316" y="894588"/>
                  </a:lnTo>
                  <a:lnTo>
                    <a:pt x="2625852" y="928115"/>
                  </a:lnTo>
                  <a:lnTo>
                    <a:pt x="2723388" y="851915"/>
                  </a:lnTo>
                  <a:lnTo>
                    <a:pt x="2820924" y="769619"/>
                  </a:lnTo>
                  <a:lnTo>
                    <a:pt x="2918460" y="917447"/>
                  </a:lnTo>
                  <a:lnTo>
                    <a:pt x="3014472" y="886967"/>
                  </a:lnTo>
                  <a:lnTo>
                    <a:pt x="3112008" y="789432"/>
                  </a:lnTo>
                  <a:lnTo>
                    <a:pt x="3209543" y="624839"/>
                  </a:lnTo>
                  <a:lnTo>
                    <a:pt x="3307080" y="3048"/>
                  </a:lnTo>
                  <a:lnTo>
                    <a:pt x="3404616" y="0"/>
                  </a:lnTo>
                </a:path>
              </a:pathLst>
            </a:custGeom>
            <a:ln w="38100">
              <a:solidFill>
                <a:srgbClr val="001F5F"/>
              </a:solidFill>
            </a:ln>
          </p:spPr>
          <p:txBody>
            <a:bodyPr wrap="square" lIns="0" tIns="0" rIns="0" bIns="0" rtlCol="0"/>
            <a:lstStyle/>
            <a:p>
              <a:endParaRPr>
                <a:solidFill>
                  <a:prstClr val="black"/>
                </a:solidFill>
              </a:endParaRPr>
            </a:p>
          </p:txBody>
        </p:sp>
      </p:grpSp>
      <p:sp>
        <p:nvSpPr>
          <p:cNvPr id="23" name="object 23"/>
          <p:cNvSpPr txBox="1"/>
          <p:nvPr/>
        </p:nvSpPr>
        <p:spPr>
          <a:xfrm>
            <a:off x="4670552" y="5142991"/>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45</a:t>
            </a:r>
            <a:endParaRPr sz="1200">
              <a:solidFill>
                <a:prstClr val="black"/>
              </a:solidFill>
              <a:latin typeface="Arial"/>
              <a:cs typeface="Arial"/>
            </a:endParaRPr>
          </a:p>
        </p:txBody>
      </p:sp>
      <p:sp>
        <p:nvSpPr>
          <p:cNvPr id="34" name="object 34"/>
          <p:cNvSpPr txBox="1"/>
          <p:nvPr/>
        </p:nvSpPr>
        <p:spPr>
          <a:xfrm>
            <a:off x="78739" y="6625345"/>
            <a:ext cx="2616835"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HMB, </a:t>
            </a:r>
            <a:r>
              <a:rPr sz="1200" spc="-35" dirty="0">
                <a:solidFill>
                  <a:prstClr val="black"/>
                </a:solidFill>
                <a:latin typeface="Arial"/>
                <a:cs typeface="Arial"/>
              </a:rPr>
              <a:t>TEPAV</a:t>
            </a:r>
            <a:r>
              <a:rPr sz="1200" spc="-60"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
        <p:nvSpPr>
          <p:cNvPr id="24" name="object 24"/>
          <p:cNvSpPr txBox="1"/>
          <p:nvPr/>
        </p:nvSpPr>
        <p:spPr>
          <a:xfrm>
            <a:off x="4670552" y="4623003"/>
            <a:ext cx="196215"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50</a:t>
            </a:r>
            <a:endParaRPr sz="1200">
              <a:solidFill>
                <a:prstClr val="black"/>
              </a:solidFill>
              <a:latin typeface="Arial"/>
              <a:cs typeface="Arial"/>
            </a:endParaRPr>
          </a:p>
        </p:txBody>
      </p:sp>
      <p:sp>
        <p:nvSpPr>
          <p:cNvPr id="25" name="object 25"/>
          <p:cNvSpPr txBox="1"/>
          <p:nvPr/>
        </p:nvSpPr>
        <p:spPr>
          <a:xfrm>
            <a:off x="4670552" y="4103878"/>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55</a:t>
            </a:r>
            <a:endParaRPr sz="1200">
              <a:solidFill>
                <a:prstClr val="black"/>
              </a:solidFill>
              <a:latin typeface="Arial"/>
              <a:cs typeface="Arial"/>
            </a:endParaRPr>
          </a:p>
        </p:txBody>
      </p:sp>
      <p:sp>
        <p:nvSpPr>
          <p:cNvPr id="26" name="object 26"/>
          <p:cNvSpPr txBox="1"/>
          <p:nvPr/>
        </p:nvSpPr>
        <p:spPr>
          <a:xfrm>
            <a:off x="4670552" y="3584194"/>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60</a:t>
            </a:r>
            <a:endParaRPr sz="1200">
              <a:solidFill>
                <a:prstClr val="black"/>
              </a:solidFill>
              <a:latin typeface="Arial"/>
              <a:cs typeface="Arial"/>
            </a:endParaRPr>
          </a:p>
        </p:txBody>
      </p:sp>
      <p:sp>
        <p:nvSpPr>
          <p:cNvPr id="27" name="object 27"/>
          <p:cNvSpPr txBox="1"/>
          <p:nvPr/>
        </p:nvSpPr>
        <p:spPr>
          <a:xfrm>
            <a:off x="4670552" y="3064890"/>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65</a:t>
            </a:r>
            <a:endParaRPr sz="1200">
              <a:solidFill>
                <a:prstClr val="black"/>
              </a:solidFill>
              <a:latin typeface="Arial"/>
              <a:cs typeface="Arial"/>
            </a:endParaRPr>
          </a:p>
        </p:txBody>
      </p:sp>
      <p:sp>
        <p:nvSpPr>
          <p:cNvPr id="28" name="object 28"/>
          <p:cNvSpPr txBox="1"/>
          <p:nvPr/>
        </p:nvSpPr>
        <p:spPr>
          <a:xfrm>
            <a:off x="4670552" y="2545207"/>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70</a:t>
            </a:r>
            <a:endParaRPr sz="1200">
              <a:solidFill>
                <a:prstClr val="black"/>
              </a:solidFill>
              <a:latin typeface="Arial"/>
              <a:cs typeface="Arial"/>
            </a:endParaRPr>
          </a:p>
        </p:txBody>
      </p:sp>
      <p:sp>
        <p:nvSpPr>
          <p:cNvPr id="29" name="object 29"/>
          <p:cNvSpPr txBox="1"/>
          <p:nvPr/>
        </p:nvSpPr>
        <p:spPr>
          <a:xfrm>
            <a:off x="4879011" y="5297804"/>
            <a:ext cx="3517265"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201</a:t>
            </a:r>
            <a:r>
              <a:rPr sz="1200" spc="5" dirty="0">
                <a:solidFill>
                  <a:prstClr val="black"/>
                </a:solidFill>
                <a:latin typeface="Tahoma"/>
                <a:cs typeface="Tahoma"/>
              </a:rPr>
              <a:t>9</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95"/>
              </a:spcBef>
            </a:pPr>
            <a:r>
              <a:rPr sz="1200" dirty="0">
                <a:solidFill>
                  <a:prstClr val="black"/>
                </a:solidFill>
                <a:latin typeface="Tahoma"/>
                <a:cs typeface="Tahoma"/>
              </a:rPr>
              <a:t>201</a:t>
            </a:r>
            <a:r>
              <a:rPr sz="1200" spc="5" dirty="0">
                <a:solidFill>
                  <a:prstClr val="black"/>
                </a:solidFill>
                <a:latin typeface="Tahoma"/>
                <a:cs typeface="Tahoma"/>
              </a:rPr>
              <a:t>9</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90"/>
              </a:spcBef>
            </a:pPr>
            <a:r>
              <a:rPr sz="1200" dirty="0">
                <a:solidFill>
                  <a:prstClr val="black"/>
                </a:solidFill>
                <a:latin typeface="Tahoma"/>
                <a:cs typeface="Tahoma"/>
              </a:rPr>
              <a:t>201</a:t>
            </a:r>
            <a:r>
              <a:rPr sz="1200" spc="5" dirty="0">
                <a:solidFill>
                  <a:prstClr val="black"/>
                </a:solidFill>
                <a:latin typeface="Tahoma"/>
                <a:cs typeface="Tahoma"/>
              </a:rPr>
              <a:t>9</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95"/>
              </a:spcBef>
            </a:pPr>
            <a:r>
              <a:rPr sz="1200" dirty="0">
                <a:solidFill>
                  <a:prstClr val="black"/>
                </a:solidFill>
                <a:latin typeface="Tahoma"/>
                <a:cs typeface="Tahoma"/>
              </a:rPr>
              <a:t>201</a:t>
            </a:r>
            <a:r>
              <a:rPr sz="1200" spc="5" dirty="0">
                <a:solidFill>
                  <a:prstClr val="black"/>
                </a:solidFill>
                <a:latin typeface="Tahoma"/>
                <a:cs typeface="Tahoma"/>
              </a:rPr>
              <a:t>9</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85"/>
              </a:spcBef>
            </a:pPr>
            <a:r>
              <a:rPr sz="1200" dirty="0">
                <a:solidFill>
                  <a:prstClr val="black"/>
                </a:solidFill>
                <a:latin typeface="Tahoma"/>
                <a:cs typeface="Tahoma"/>
              </a:rPr>
              <a:t>201</a:t>
            </a:r>
            <a:r>
              <a:rPr sz="1200" spc="5" dirty="0">
                <a:solidFill>
                  <a:prstClr val="black"/>
                </a:solidFill>
                <a:latin typeface="Tahoma"/>
                <a:cs typeface="Tahoma"/>
              </a:rPr>
              <a:t>9</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95"/>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90"/>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95"/>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85"/>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100"/>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85"/>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95"/>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90"/>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9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85"/>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100"/>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85"/>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95"/>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p:txBody>
      </p:sp>
      <p:sp>
        <p:nvSpPr>
          <p:cNvPr id="30" name="object 30"/>
          <p:cNvSpPr txBox="1"/>
          <p:nvPr/>
        </p:nvSpPr>
        <p:spPr>
          <a:xfrm>
            <a:off x="8226297" y="2816733"/>
            <a:ext cx="323215" cy="208279"/>
          </a:xfrm>
          <a:prstGeom prst="rect">
            <a:avLst/>
          </a:prstGeom>
        </p:spPr>
        <p:txBody>
          <a:bodyPr vert="horz" wrap="square" lIns="0" tIns="12700" rIns="0" bIns="0" rtlCol="0">
            <a:spAutoFit/>
          </a:bodyPr>
          <a:lstStyle/>
          <a:p>
            <a:pPr marL="12700">
              <a:spcBef>
                <a:spcPts val="100"/>
              </a:spcBef>
            </a:pPr>
            <a:r>
              <a:rPr sz="1200" b="1" spc="-5" dirty="0">
                <a:solidFill>
                  <a:srgbClr val="001F5F"/>
                </a:solidFill>
                <a:latin typeface="Arial"/>
                <a:cs typeface="Arial"/>
              </a:rPr>
              <a:t>66</a:t>
            </a:r>
            <a:r>
              <a:rPr sz="1200" b="1" dirty="0">
                <a:solidFill>
                  <a:srgbClr val="001F5F"/>
                </a:solidFill>
                <a:latin typeface="Arial"/>
                <a:cs typeface="Arial"/>
              </a:rPr>
              <a:t>,0</a:t>
            </a:r>
            <a:endParaRPr sz="1200">
              <a:solidFill>
                <a:prstClr val="black"/>
              </a:solidFill>
              <a:latin typeface="Arial"/>
              <a:cs typeface="Arial"/>
            </a:endParaRPr>
          </a:p>
        </p:txBody>
      </p:sp>
      <p:sp>
        <p:nvSpPr>
          <p:cNvPr id="31" name="object 31"/>
          <p:cNvSpPr txBox="1"/>
          <p:nvPr/>
        </p:nvSpPr>
        <p:spPr>
          <a:xfrm>
            <a:off x="5424296" y="2370201"/>
            <a:ext cx="2760980" cy="239395"/>
          </a:xfrm>
          <a:prstGeom prst="rect">
            <a:avLst/>
          </a:prstGeom>
        </p:spPr>
        <p:txBody>
          <a:bodyPr vert="horz" wrap="square" lIns="0" tIns="13335" rIns="0" bIns="0" rtlCol="0">
            <a:spAutoFit/>
          </a:bodyPr>
          <a:lstStyle/>
          <a:p>
            <a:pPr marL="12700">
              <a:spcBef>
                <a:spcPts val="105"/>
              </a:spcBef>
            </a:pPr>
            <a:r>
              <a:rPr sz="1400" spc="-5" dirty="0">
                <a:solidFill>
                  <a:prstClr val="black"/>
                </a:solidFill>
                <a:latin typeface="Tahoma"/>
                <a:cs typeface="Tahoma"/>
              </a:rPr>
              <a:t>Döviz cinsi borç stokunun payı</a:t>
            </a:r>
            <a:r>
              <a:rPr sz="1400" spc="-55" dirty="0">
                <a:solidFill>
                  <a:prstClr val="black"/>
                </a:solidFill>
                <a:latin typeface="Tahoma"/>
                <a:cs typeface="Tahoma"/>
              </a:rPr>
              <a:t> </a:t>
            </a:r>
            <a:r>
              <a:rPr sz="1400" dirty="0">
                <a:solidFill>
                  <a:prstClr val="black"/>
                </a:solidFill>
                <a:latin typeface="Tahoma"/>
                <a:cs typeface="Tahoma"/>
              </a:rPr>
              <a:t>(%)</a:t>
            </a:r>
            <a:endParaRPr sz="1400">
              <a:solidFill>
                <a:prstClr val="black"/>
              </a:solidFill>
              <a:latin typeface="Tahoma"/>
              <a:cs typeface="Tahoma"/>
            </a:endParaRPr>
          </a:p>
        </p:txBody>
      </p:sp>
      <p:sp>
        <p:nvSpPr>
          <p:cNvPr id="32" name="object 32"/>
          <p:cNvSpPr txBox="1"/>
          <p:nvPr/>
        </p:nvSpPr>
        <p:spPr>
          <a:xfrm>
            <a:off x="1064767" y="2355037"/>
            <a:ext cx="3131185" cy="240029"/>
          </a:xfrm>
          <a:prstGeom prst="rect">
            <a:avLst/>
          </a:prstGeom>
        </p:spPr>
        <p:txBody>
          <a:bodyPr vert="horz" wrap="square" lIns="0" tIns="13335" rIns="0" bIns="0" rtlCol="0">
            <a:spAutoFit/>
          </a:bodyPr>
          <a:lstStyle/>
          <a:p>
            <a:pPr marL="12700">
              <a:spcBef>
                <a:spcPts val="105"/>
              </a:spcBef>
            </a:pPr>
            <a:r>
              <a:rPr sz="1400" spc="-5" dirty="0">
                <a:solidFill>
                  <a:prstClr val="black"/>
                </a:solidFill>
                <a:latin typeface="Tahoma"/>
                <a:cs typeface="Tahoma"/>
              </a:rPr>
              <a:t>Merkezi Yönetim </a:t>
            </a:r>
            <a:r>
              <a:rPr sz="1400" dirty="0">
                <a:solidFill>
                  <a:prstClr val="black"/>
                </a:solidFill>
                <a:latin typeface="Tahoma"/>
                <a:cs typeface="Tahoma"/>
              </a:rPr>
              <a:t>Borç </a:t>
            </a:r>
            <a:r>
              <a:rPr sz="1400" spc="-5" dirty="0">
                <a:solidFill>
                  <a:prstClr val="black"/>
                </a:solidFill>
                <a:latin typeface="Tahoma"/>
                <a:cs typeface="Tahoma"/>
              </a:rPr>
              <a:t>Stoku (milyar</a:t>
            </a:r>
            <a:r>
              <a:rPr sz="1400" spc="-55" dirty="0">
                <a:solidFill>
                  <a:prstClr val="black"/>
                </a:solidFill>
                <a:latin typeface="Tahoma"/>
                <a:cs typeface="Tahoma"/>
              </a:rPr>
              <a:t> </a:t>
            </a:r>
            <a:r>
              <a:rPr sz="1400" spc="-5" dirty="0">
                <a:solidFill>
                  <a:prstClr val="black"/>
                </a:solidFill>
                <a:latin typeface="Tahoma"/>
                <a:cs typeface="Tahoma"/>
              </a:rPr>
              <a:t>TL)</a:t>
            </a:r>
            <a:endParaRPr sz="1400">
              <a:solidFill>
                <a:prstClr val="black"/>
              </a:solidFill>
              <a:latin typeface="Tahoma"/>
              <a:cs typeface="Tahoma"/>
            </a:endParaRPr>
          </a:p>
        </p:txBody>
      </p:sp>
      <p:sp>
        <p:nvSpPr>
          <p:cNvPr id="33" name="object 33"/>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29</a:t>
            </a:r>
            <a:endParaRPr sz="1400">
              <a:solidFill>
                <a:prstClr val="black"/>
              </a:solidFill>
              <a:latin typeface="Tahoma"/>
              <a:cs typeface="Tahoma"/>
            </a:endParaRPr>
          </a:p>
        </p:txBody>
      </p:sp>
    </p:spTree>
    <p:extLst>
      <p:ext uri="{BB962C8B-B14F-4D97-AF65-F5344CB8AC3E}">
        <p14:creationId xmlns:p14="http://schemas.microsoft.com/office/powerpoint/2010/main" val="1053677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921765"/>
            <a:ext cx="8538210" cy="574040"/>
          </a:xfrm>
          <a:prstGeom prst="rect">
            <a:avLst/>
          </a:prstGeom>
        </p:spPr>
        <p:txBody>
          <a:bodyPr vert="horz" wrap="square" lIns="0" tIns="12700" rIns="0" bIns="0" rtlCol="0">
            <a:spAutoFit/>
          </a:bodyPr>
          <a:lstStyle/>
          <a:p>
            <a:pPr marL="12700">
              <a:lnSpc>
                <a:spcPct val="100000"/>
              </a:lnSpc>
              <a:spcBef>
                <a:spcPts val="100"/>
              </a:spcBef>
            </a:pPr>
            <a:r>
              <a:rPr dirty="0"/>
              <a:t>Merkezi </a:t>
            </a:r>
            <a:r>
              <a:rPr spc="-5" dirty="0"/>
              <a:t>Yönetim </a:t>
            </a:r>
            <a:r>
              <a:rPr dirty="0"/>
              <a:t>borç </a:t>
            </a:r>
            <a:r>
              <a:rPr spc="-5" dirty="0"/>
              <a:t>stokunun GSYİH’ye </a:t>
            </a:r>
            <a:r>
              <a:rPr dirty="0"/>
              <a:t>oranı </a:t>
            </a:r>
            <a:r>
              <a:rPr spc="-5" dirty="0"/>
              <a:t>da</a:t>
            </a:r>
            <a:r>
              <a:rPr spc="-15" dirty="0"/>
              <a:t> </a:t>
            </a:r>
            <a:r>
              <a:rPr spc="-5" dirty="0"/>
              <a:t>yükselmiştir.</a:t>
            </a:r>
          </a:p>
          <a:p>
            <a:pPr marL="12700">
              <a:lnSpc>
                <a:spcPct val="100000"/>
              </a:lnSpc>
            </a:pPr>
            <a:r>
              <a:rPr b="0" dirty="0">
                <a:latin typeface="Tahoma"/>
                <a:cs typeface="Tahoma"/>
              </a:rPr>
              <a:t>Merkezi </a:t>
            </a:r>
            <a:r>
              <a:rPr b="0" spc="-5" dirty="0">
                <a:latin typeface="Tahoma"/>
                <a:cs typeface="Tahoma"/>
              </a:rPr>
              <a:t>Yönetim </a:t>
            </a:r>
            <a:r>
              <a:rPr b="0" dirty="0">
                <a:latin typeface="Tahoma"/>
                <a:cs typeface="Tahoma"/>
              </a:rPr>
              <a:t>borç </a:t>
            </a:r>
            <a:r>
              <a:rPr b="0" spc="-5" dirty="0">
                <a:latin typeface="Tahoma"/>
                <a:cs typeface="Tahoma"/>
              </a:rPr>
              <a:t>stokunun GSYİH’ye oranı yıl içinde gerilerken, son çeyrekte</a:t>
            </a:r>
            <a:r>
              <a:rPr b="0" spc="80" dirty="0">
                <a:latin typeface="Tahoma"/>
                <a:cs typeface="Tahoma"/>
              </a:rPr>
              <a:t> </a:t>
            </a:r>
            <a:r>
              <a:rPr b="0" spc="-5" dirty="0">
                <a:latin typeface="Tahoma"/>
                <a:cs typeface="Tahoma"/>
              </a:rPr>
              <a:t>bu</a:t>
            </a:r>
          </a:p>
        </p:txBody>
      </p:sp>
      <p:sp>
        <p:nvSpPr>
          <p:cNvPr id="3" name="object 3"/>
          <p:cNvSpPr txBox="1"/>
          <p:nvPr/>
        </p:nvSpPr>
        <p:spPr>
          <a:xfrm>
            <a:off x="78739" y="1470101"/>
            <a:ext cx="4157345" cy="300355"/>
          </a:xfrm>
          <a:prstGeom prst="rect">
            <a:avLst/>
          </a:prstGeom>
        </p:spPr>
        <p:txBody>
          <a:bodyPr vert="horz" wrap="square" lIns="0" tIns="12700" rIns="0" bIns="0" rtlCol="0">
            <a:spAutoFit/>
          </a:bodyPr>
          <a:lstStyle/>
          <a:p>
            <a:pPr marL="12700">
              <a:spcBef>
                <a:spcPts val="100"/>
              </a:spcBef>
            </a:pPr>
            <a:r>
              <a:rPr spc="-5" dirty="0">
                <a:solidFill>
                  <a:srgbClr val="1F308D"/>
                </a:solidFill>
                <a:latin typeface="Tahoma"/>
                <a:cs typeface="Tahoma"/>
              </a:rPr>
              <a:t>eğilimin tersine </a:t>
            </a:r>
            <a:r>
              <a:rPr dirty="0">
                <a:solidFill>
                  <a:srgbClr val="1F308D"/>
                </a:solidFill>
                <a:latin typeface="Tahoma"/>
                <a:cs typeface="Tahoma"/>
              </a:rPr>
              <a:t>dönmesi</a:t>
            </a:r>
            <a:r>
              <a:rPr spc="10" dirty="0">
                <a:solidFill>
                  <a:srgbClr val="1F308D"/>
                </a:solidFill>
                <a:latin typeface="Tahoma"/>
                <a:cs typeface="Tahoma"/>
              </a:rPr>
              <a:t> </a:t>
            </a:r>
            <a:r>
              <a:rPr spc="-5" dirty="0">
                <a:solidFill>
                  <a:srgbClr val="1F308D"/>
                </a:solidFill>
                <a:latin typeface="Tahoma"/>
                <a:cs typeface="Tahoma"/>
              </a:rPr>
              <a:t>beklenmektedir.</a:t>
            </a:r>
            <a:endParaRPr>
              <a:solidFill>
                <a:prstClr val="black"/>
              </a:solidFill>
              <a:latin typeface="Tahoma"/>
              <a:cs typeface="Tahoma"/>
            </a:endParaRPr>
          </a:p>
        </p:txBody>
      </p:sp>
      <p:sp>
        <p:nvSpPr>
          <p:cNvPr id="4" name="object 4"/>
          <p:cNvSpPr/>
          <p:nvPr/>
        </p:nvSpPr>
        <p:spPr>
          <a:xfrm>
            <a:off x="0" y="2031492"/>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a:solidFill>
                <a:prstClr val="black"/>
              </a:solidFill>
            </a:endParaRPr>
          </a:p>
        </p:txBody>
      </p:sp>
      <p:sp>
        <p:nvSpPr>
          <p:cNvPr id="5" name="object 5"/>
          <p:cNvSpPr txBox="1"/>
          <p:nvPr/>
        </p:nvSpPr>
        <p:spPr>
          <a:xfrm>
            <a:off x="1783460" y="2061463"/>
            <a:ext cx="5582920"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Arial"/>
                <a:cs typeface="Arial"/>
              </a:rPr>
              <a:t>Merkezi </a:t>
            </a:r>
            <a:r>
              <a:rPr sz="1600" spc="-10" dirty="0">
                <a:solidFill>
                  <a:srgbClr val="FFFFFF"/>
                </a:solidFill>
                <a:latin typeface="Arial"/>
                <a:cs typeface="Arial"/>
              </a:rPr>
              <a:t>Yönetim </a:t>
            </a:r>
            <a:r>
              <a:rPr sz="1600" spc="-5" dirty="0">
                <a:solidFill>
                  <a:srgbClr val="FFFFFF"/>
                </a:solidFill>
                <a:latin typeface="Arial"/>
                <a:cs typeface="Arial"/>
              </a:rPr>
              <a:t>Borç Stoku / </a:t>
            </a:r>
            <a:r>
              <a:rPr sz="1600" spc="-10" dirty="0">
                <a:solidFill>
                  <a:srgbClr val="FFFFFF"/>
                </a:solidFill>
                <a:latin typeface="Arial"/>
                <a:cs typeface="Arial"/>
              </a:rPr>
              <a:t>GSYİH </a:t>
            </a:r>
            <a:r>
              <a:rPr sz="1600" spc="-5" dirty="0">
                <a:solidFill>
                  <a:srgbClr val="FFFFFF"/>
                </a:solidFill>
                <a:latin typeface="Arial"/>
                <a:cs typeface="Arial"/>
              </a:rPr>
              <a:t>(%) 2019 </a:t>
            </a:r>
            <a:r>
              <a:rPr sz="1600" spc="-10" dirty="0">
                <a:solidFill>
                  <a:srgbClr val="FFFFFF"/>
                </a:solidFill>
                <a:latin typeface="Arial"/>
                <a:cs typeface="Arial"/>
              </a:rPr>
              <a:t>Ç1 </a:t>
            </a:r>
            <a:r>
              <a:rPr sz="1600" spc="-5" dirty="0">
                <a:solidFill>
                  <a:srgbClr val="FFFFFF"/>
                </a:solidFill>
                <a:latin typeface="Arial"/>
                <a:cs typeface="Arial"/>
              </a:rPr>
              <a:t>– </a:t>
            </a:r>
            <a:r>
              <a:rPr sz="1600" spc="-10" dirty="0">
                <a:solidFill>
                  <a:srgbClr val="FFFFFF"/>
                </a:solidFill>
                <a:latin typeface="Arial"/>
                <a:cs typeface="Arial"/>
              </a:rPr>
              <a:t>2021</a:t>
            </a:r>
            <a:r>
              <a:rPr sz="1600" spc="130" dirty="0">
                <a:solidFill>
                  <a:srgbClr val="FFFFFF"/>
                </a:solidFill>
                <a:latin typeface="Arial"/>
                <a:cs typeface="Arial"/>
              </a:rPr>
              <a:t> </a:t>
            </a:r>
            <a:r>
              <a:rPr sz="1600" spc="-10" dirty="0">
                <a:solidFill>
                  <a:srgbClr val="FFFFFF"/>
                </a:solidFill>
                <a:latin typeface="Arial"/>
                <a:cs typeface="Arial"/>
              </a:rPr>
              <a:t>Ç3</a:t>
            </a:r>
            <a:endParaRPr sz="1600">
              <a:solidFill>
                <a:prstClr val="black"/>
              </a:solidFill>
              <a:latin typeface="Arial"/>
              <a:cs typeface="Arial"/>
            </a:endParaRPr>
          </a:p>
        </p:txBody>
      </p:sp>
      <p:grpSp>
        <p:nvGrpSpPr>
          <p:cNvPr id="6" name="object 6"/>
          <p:cNvGrpSpPr/>
          <p:nvPr/>
        </p:nvGrpSpPr>
        <p:grpSpPr>
          <a:xfrm>
            <a:off x="315277" y="2759964"/>
            <a:ext cx="8614410" cy="3079115"/>
            <a:chOff x="315277" y="2759964"/>
            <a:chExt cx="8614410" cy="3079115"/>
          </a:xfrm>
        </p:grpSpPr>
        <p:sp>
          <p:nvSpPr>
            <p:cNvPr id="7" name="object 7"/>
            <p:cNvSpPr/>
            <p:nvPr/>
          </p:nvSpPr>
          <p:spPr>
            <a:xfrm>
              <a:off x="1196340" y="2759963"/>
              <a:ext cx="7569834" cy="3074035"/>
            </a:xfrm>
            <a:custGeom>
              <a:avLst/>
              <a:gdLst/>
              <a:ahLst/>
              <a:cxnLst/>
              <a:rect l="l" t="t" r="r" b="b"/>
              <a:pathLst>
                <a:path w="7569834" h="3074035">
                  <a:moveTo>
                    <a:pt x="399288" y="1441704"/>
                  </a:moveTo>
                  <a:lnTo>
                    <a:pt x="0" y="1441716"/>
                  </a:lnTo>
                  <a:lnTo>
                    <a:pt x="0" y="3073908"/>
                  </a:lnTo>
                  <a:lnTo>
                    <a:pt x="399288" y="3073908"/>
                  </a:lnTo>
                  <a:lnTo>
                    <a:pt x="399288" y="1441704"/>
                  </a:lnTo>
                  <a:close/>
                </a:path>
                <a:path w="7569834" h="3074035">
                  <a:moveTo>
                    <a:pt x="1833372" y="1362456"/>
                  </a:moveTo>
                  <a:lnTo>
                    <a:pt x="1434084" y="1362468"/>
                  </a:lnTo>
                  <a:lnTo>
                    <a:pt x="1434084" y="3073908"/>
                  </a:lnTo>
                  <a:lnTo>
                    <a:pt x="1833372" y="3073908"/>
                  </a:lnTo>
                  <a:lnTo>
                    <a:pt x="1833372" y="1362456"/>
                  </a:lnTo>
                  <a:close/>
                </a:path>
                <a:path w="7569834" h="3074035">
                  <a:moveTo>
                    <a:pt x="2549652" y="1046988"/>
                  </a:moveTo>
                  <a:lnTo>
                    <a:pt x="2151888" y="1046988"/>
                  </a:lnTo>
                  <a:lnTo>
                    <a:pt x="2151888" y="3073908"/>
                  </a:lnTo>
                  <a:lnTo>
                    <a:pt x="2549652" y="3073920"/>
                  </a:lnTo>
                  <a:lnTo>
                    <a:pt x="2549652" y="1046988"/>
                  </a:lnTo>
                  <a:close/>
                </a:path>
                <a:path w="7569834" h="3074035">
                  <a:moveTo>
                    <a:pt x="3267456" y="428244"/>
                  </a:moveTo>
                  <a:lnTo>
                    <a:pt x="2868168" y="428244"/>
                  </a:lnTo>
                  <a:lnTo>
                    <a:pt x="2868168" y="3073908"/>
                  </a:lnTo>
                  <a:lnTo>
                    <a:pt x="3267456" y="3073920"/>
                  </a:lnTo>
                  <a:lnTo>
                    <a:pt x="3267456" y="428244"/>
                  </a:lnTo>
                  <a:close/>
                </a:path>
                <a:path w="7569834" h="3074035">
                  <a:moveTo>
                    <a:pt x="3983736" y="0"/>
                  </a:moveTo>
                  <a:lnTo>
                    <a:pt x="3585972" y="0"/>
                  </a:lnTo>
                  <a:lnTo>
                    <a:pt x="3585972" y="3073908"/>
                  </a:lnTo>
                  <a:lnTo>
                    <a:pt x="3983736" y="3073920"/>
                  </a:lnTo>
                  <a:lnTo>
                    <a:pt x="3983736" y="0"/>
                  </a:lnTo>
                  <a:close/>
                </a:path>
                <a:path w="7569834" h="3074035">
                  <a:moveTo>
                    <a:pt x="4701540" y="554736"/>
                  </a:moveTo>
                  <a:lnTo>
                    <a:pt x="4302252" y="554736"/>
                  </a:lnTo>
                  <a:lnTo>
                    <a:pt x="4302252" y="3073908"/>
                  </a:lnTo>
                  <a:lnTo>
                    <a:pt x="4701540" y="3073920"/>
                  </a:lnTo>
                  <a:lnTo>
                    <a:pt x="4701540" y="554736"/>
                  </a:lnTo>
                  <a:close/>
                </a:path>
                <a:path w="7569834" h="3074035">
                  <a:moveTo>
                    <a:pt x="5417807" y="492252"/>
                  </a:moveTo>
                  <a:lnTo>
                    <a:pt x="5020056" y="492252"/>
                  </a:lnTo>
                  <a:lnTo>
                    <a:pt x="5020056" y="3073908"/>
                  </a:lnTo>
                  <a:lnTo>
                    <a:pt x="5417807" y="3073920"/>
                  </a:lnTo>
                  <a:lnTo>
                    <a:pt x="5417807" y="492252"/>
                  </a:lnTo>
                  <a:close/>
                </a:path>
                <a:path w="7569834" h="3074035">
                  <a:moveTo>
                    <a:pt x="6135624" y="777240"/>
                  </a:moveTo>
                  <a:lnTo>
                    <a:pt x="5736336" y="777240"/>
                  </a:lnTo>
                  <a:lnTo>
                    <a:pt x="5736336" y="3073908"/>
                  </a:lnTo>
                  <a:lnTo>
                    <a:pt x="6135624" y="3073920"/>
                  </a:lnTo>
                  <a:lnTo>
                    <a:pt x="6135624" y="777240"/>
                  </a:lnTo>
                  <a:close/>
                </a:path>
                <a:path w="7569834" h="3074035">
                  <a:moveTo>
                    <a:pt x="6851904" y="856488"/>
                  </a:moveTo>
                  <a:lnTo>
                    <a:pt x="6454140" y="856488"/>
                  </a:lnTo>
                  <a:lnTo>
                    <a:pt x="6454140" y="3073908"/>
                  </a:lnTo>
                  <a:lnTo>
                    <a:pt x="6851904" y="3073920"/>
                  </a:lnTo>
                  <a:lnTo>
                    <a:pt x="6851904" y="856488"/>
                  </a:lnTo>
                  <a:close/>
                </a:path>
                <a:path w="7569834" h="3074035">
                  <a:moveTo>
                    <a:pt x="7569708" y="286512"/>
                  </a:moveTo>
                  <a:lnTo>
                    <a:pt x="7170420" y="286512"/>
                  </a:lnTo>
                  <a:lnTo>
                    <a:pt x="7170420" y="3073908"/>
                  </a:lnTo>
                  <a:lnTo>
                    <a:pt x="7569708" y="3073920"/>
                  </a:lnTo>
                  <a:lnTo>
                    <a:pt x="7569708" y="286512"/>
                  </a:lnTo>
                  <a:close/>
                </a:path>
              </a:pathLst>
            </a:custGeom>
            <a:solidFill>
              <a:srgbClr val="001F5F"/>
            </a:solidFill>
          </p:spPr>
          <p:txBody>
            <a:bodyPr wrap="square" lIns="0" tIns="0" rIns="0" bIns="0" rtlCol="0"/>
            <a:lstStyle/>
            <a:p>
              <a:endParaRPr>
                <a:solidFill>
                  <a:prstClr val="black"/>
                </a:solidFill>
              </a:endParaRPr>
            </a:p>
          </p:txBody>
        </p:sp>
        <p:sp>
          <p:nvSpPr>
            <p:cNvPr id="8" name="object 8"/>
            <p:cNvSpPr/>
            <p:nvPr/>
          </p:nvSpPr>
          <p:spPr>
            <a:xfrm>
              <a:off x="320040" y="5833872"/>
              <a:ext cx="8604885" cy="0"/>
            </a:xfrm>
            <a:custGeom>
              <a:avLst/>
              <a:gdLst/>
              <a:ahLst/>
              <a:cxnLst/>
              <a:rect l="l" t="t" r="r" b="b"/>
              <a:pathLst>
                <a:path w="8604885">
                  <a:moveTo>
                    <a:pt x="0" y="0"/>
                  </a:moveTo>
                  <a:lnTo>
                    <a:pt x="8604504" y="0"/>
                  </a:lnTo>
                </a:path>
              </a:pathLst>
            </a:custGeom>
            <a:ln w="9144">
              <a:solidFill>
                <a:srgbClr val="000000"/>
              </a:solidFill>
            </a:ln>
          </p:spPr>
          <p:txBody>
            <a:bodyPr wrap="square" lIns="0" tIns="0" rIns="0" bIns="0" rtlCol="0"/>
            <a:lstStyle/>
            <a:p>
              <a:endParaRPr>
                <a:solidFill>
                  <a:prstClr val="black"/>
                </a:solidFill>
              </a:endParaRPr>
            </a:p>
          </p:txBody>
        </p:sp>
      </p:grpSp>
      <p:sp>
        <p:nvSpPr>
          <p:cNvPr id="9" name="object 9"/>
          <p:cNvSpPr txBox="1"/>
          <p:nvPr/>
        </p:nvSpPr>
        <p:spPr>
          <a:xfrm>
            <a:off x="480059" y="4265676"/>
            <a:ext cx="398145" cy="1568450"/>
          </a:xfrm>
          <a:prstGeom prst="rect">
            <a:avLst/>
          </a:prstGeom>
          <a:solidFill>
            <a:srgbClr val="001F5F"/>
          </a:solidFill>
        </p:spPr>
        <p:txBody>
          <a:bodyPr vert="horz" wrap="square" lIns="0" tIns="0" rIns="0" bIns="0" rtlCol="0">
            <a:spAutoFit/>
          </a:bodyPr>
          <a:lstStyle/>
          <a:p>
            <a:endParaRPr sz="1500">
              <a:solidFill>
                <a:prstClr val="black"/>
              </a:solidFill>
              <a:latin typeface="Times New Roman"/>
              <a:cs typeface="Times New Roman"/>
            </a:endParaRPr>
          </a:p>
          <a:p>
            <a:endParaRPr sz="1500">
              <a:solidFill>
                <a:prstClr val="black"/>
              </a:solidFill>
              <a:latin typeface="Times New Roman"/>
              <a:cs typeface="Times New Roman"/>
            </a:endParaRPr>
          </a:p>
          <a:p>
            <a:pPr>
              <a:spcBef>
                <a:spcPts val="10"/>
              </a:spcBef>
            </a:pPr>
            <a:endParaRPr sz="1600">
              <a:solidFill>
                <a:prstClr val="black"/>
              </a:solidFill>
              <a:latin typeface="Times New Roman"/>
              <a:cs typeface="Times New Roman"/>
            </a:endParaRPr>
          </a:p>
          <a:p>
            <a:pPr marL="26034"/>
            <a:r>
              <a:rPr sz="1400" dirty="0">
                <a:solidFill>
                  <a:srgbClr val="FFFFFF"/>
                </a:solidFill>
                <a:latin typeface="Arial"/>
                <a:cs typeface="Arial"/>
              </a:rPr>
              <a:t>29,9</a:t>
            </a:r>
            <a:endParaRPr sz="1400">
              <a:solidFill>
                <a:prstClr val="black"/>
              </a:solidFill>
              <a:latin typeface="Arial"/>
              <a:cs typeface="Arial"/>
            </a:endParaRPr>
          </a:p>
        </p:txBody>
      </p:sp>
      <p:sp>
        <p:nvSpPr>
          <p:cNvPr id="10" name="object 10"/>
          <p:cNvSpPr txBox="1"/>
          <p:nvPr/>
        </p:nvSpPr>
        <p:spPr>
          <a:xfrm>
            <a:off x="1209852" y="4893690"/>
            <a:ext cx="372745" cy="239395"/>
          </a:xfrm>
          <a:prstGeom prst="rect">
            <a:avLst/>
          </a:prstGeom>
        </p:spPr>
        <p:txBody>
          <a:bodyPr vert="horz" wrap="square" lIns="0" tIns="12700" rIns="0" bIns="0" rtlCol="0">
            <a:spAutoFit/>
          </a:bodyPr>
          <a:lstStyle/>
          <a:p>
            <a:pPr marL="12700">
              <a:spcBef>
                <a:spcPts val="100"/>
              </a:spcBef>
            </a:pPr>
            <a:r>
              <a:rPr sz="1400" dirty="0">
                <a:solidFill>
                  <a:srgbClr val="FFFFFF"/>
                </a:solidFill>
                <a:latin typeface="Arial"/>
                <a:cs typeface="Arial"/>
              </a:rPr>
              <a:t>30,3</a:t>
            </a:r>
            <a:endParaRPr sz="1400">
              <a:solidFill>
                <a:prstClr val="black"/>
              </a:solidFill>
              <a:latin typeface="Arial"/>
              <a:cs typeface="Arial"/>
            </a:endParaRPr>
          </a:p>
        </p:txBody>
      </p:sp>
      <p:sp>
        <p:nvSpPr>
          <p:cNvPr id="11" name="object 11"/>
          <p:cNvSpPr txBox="1"/>
          <p:nvPr/>
        </p:nvSpPr>
        <p:spPr>
          <a:xfrm>
            <a:off x="2645155" y="4854066"/>
            <a:ext cx="372745" cy="239395"/>
          </a:xfrm>
          <a:prstGeom prst="rect">
            <a:avLst/>
          </a:prstGeom>
        </p:spPr>
        <p:txBody>
          <a:bodyPr vert="horz" wrap="square" lIns="0" tIns="12700" rIns="0" bIns="0" rtlCol="0">
            <a:spAutoFit/>
          </a:bodyPr>
          <a:lstStyle/>
          <a:p>
            <a:pPr marL="12700">
              <a:spcBef>
                <a:spcPts val="100"/>
              </a:spcBef>
            </a:pPr>
            <a:r>
              <a:rPr sz="1400" dirty="0">
                <a:solidFill>
                  <a:srgbClr val="FFFFFF"/>
                </a:solidFill>
                <a:latin typeface="Arial"/>
                <a:cs typeface="Arial"/>
              </a:rPr>
              <a:t>30,8</a:t>
            </a:r>
            <a:endParaRPr sz="1400">
              <a:solidFill>
                <a:prstClr val="black"/>
              </a:solidFill>
              <a:latin typeface="Arial"/>
              <a:cs typeface="Arial"/>
            </a:endParaRPr>
          </a:p>
        </p:txBody>
      </p:sp>
      <p:sp>
        <p:nvSpPr>
          <p:cNvPr id="12" name="object 12"/>
          <p:cNvSpPr txBox="1"/>
          <p:nvPr/>
        </p:nvSpPr>
        <p:spPr>
          <a:xfrm>
            <a:off x="3361435" y="4695190"/>
            <a:ext cx="372745" cy="239395"/>
          </a:xfrm>
          <a:prstGeom prst="rect">
            <a:avLst/>
          </a:prstGeom>
        </p:spPr>
        <p:txBody>
          <a:bodyPr vert="horz" wrap="square" lIns="0" tIns="12700" rIns="0" bIns="0" rtlCol="0">
            <a:spAutoFit/>
          </a:bodyPr>
          <a:lstStyle/>
          <a:p>
            <a:pPr marL="12700">
              <a:spcBef>
                <a:spcPts val="100"/>
              </a:spcBef>
            </a:pPr>
            <a:r>
              <a:rPr sz="1400" dirty="0">
                <a:solidFill>
                  <a:srgbClr val="FFFFFF"/>
                </a:solidFill>
                <a:latin typeface="Arial"/>
                <a:cs typeface="Arial"/>
              </a:rPr>
              <a:t>32,8</a:t>
            </a:r>
            <a:endParaRPr sz="1400">
              <a:solidFill>
                <a:prstClr val="black"/>
              </a:solidFill>
              <a:latin typeface="Arial"/>
              <a:cs typeface="Arial"/>
            </a:endParaRPr>
          </a:p>
        </p:txBody>
      </p:sp>
      <p:sp>
        <p:nvSpPr>
          <p:cNvPr id="13" name="object 13"/>
          <p:cNvSpPr txBox="1"/>
          <p:nvPr/>
        </p:nvSpPr>
        <p:spPr>
          <a:xfrm>
            <a:off x="1914144" y="4250435"/>
            <a:ext cx="398145" cy="1583690"/>
          </a:xfrm>
          <a:prstGeom prst="rect">
            <a:avLst/>
          </a:prstGeom>
          <a:solidFill>
            <a:srgbClr val="001F5F"/>
          </a:solidFill>
        </p:spPr>
        <p:txBody>
          <a:bodyPr vert="horz" wrap="square" lIns="0" tIns="0" rIns="0" bIns="0" rtlCol="0">
            <a:spAutoFit/>
          </a:bodyPr>
          <a:lstStyle/>
          <a:p>
            <a:endParaRPr sz="1500">
              <a:solidFill>
                <a:prstClr val="black"/>
              </a:solidFill>
              <a:latin typeface="Times New Roman"/>
              <a:cs typeface="Times New Roman"/>
            </a:endParaRPr>
          </a:p>
          <a:p>
            <a:endParaRPr sz="1500">
              <a:solidFill>
                <a:prstClr val="black"/>
              </a:solidFill>
              <a:latin typeface="Times New Roman"/>
              <a:cs typeface="Times New Roman"/>
            </a:endParaRPr>
          </a:p>
          <a:p>
            <a:pPr>
              <a:spcBef>
                <a:spcPts val="10"/>
              </a:spcBef>
            </a:pPr>
            <a:endParaRPr sz="1650">
              <a:solidFill>
                <a:prstClr val="black"/>
              </a:solidFill>
              <a:latin typeface="Times New Roman"/>
              <a:cs typeface="Times New Roman"/>
            </a:endParaRPr>
          </a:p>
          <a:p>
            <a:pPr marL="26034"/>
            <a:r>
              <a:rPr sz="1400" dirty="0">
                <a:solidFill>
                  <a:srgbClr val="FFFFFF"/>
                </a:solidFill>
                <a:latin typeface="Arial"/>
                <a:cs typeface="Arial"/>
              </a:rPr>
              <a:t>30,0</a:t>
            </a:r>
            <a:endParaRPr sz="1400">
              <a:solidFill>
                <a:prstClr val="black"/>
              </a:solidFill>
              <a:latin typeface="Arial"/>
              <a:cs typeface="Arial"/>
            </a:endParaRPr>
          </a:p>
        </p:txBody>
      </p:sp>
      <p:sp>
        <p:nvSpPr>
          <p:cNvPr id="14" name="object 14"/>
          <p:cNvSpPr txBox="1"/>
          <p:nvPr/>
        </p:nvSpPr>
        <p:spPr>
          <a:xfrm>
            <a:off x="4796790" y="4172839"/>
            <a:ext cx="372745" cy="239395"/>
          </a:xfrm>
          <a:prstGeom prst="rect">
            <a:avLst/>
          </a:prstGeom>
        </p:spPr>
        <p:txBody>
          <a:bodyPr vert="horz" wrap="square" lIns="0" tIns="12700" rIns="0" bIns="0" rtlCol="0">
            <a:spAutoFit/>
          </a:bodyPr>
          <a:lstStyle/>
          <a:p>
            <a:pPr marL="12700">
              <a:spcBef>
                <a:spcPts val="100"/>
              </a:spcBef>
            </a:pPr>
            <a:r>
              <a:rPr sz="1400" dirty="0">
                <a:solidFill>
                  <a:srgbClr val="FFFFFF"/>
                </a:solidFill>
                <a:latin typeface="Arial"/>
                <a:cs typeface="Arial"/>
              </a:rPr>
              <a:t>39,4</a:t>
            </a:r>
            <a:endParaRPr sz="1400">
              <a:solidFill>
                <a:prstClr val="black"/>
              </a:solidFill>
              <a:latin typeface="Arial"/>
              <a:cs typeface="Arial"/>
            </a:endParaRPr>
          </a:p>
        </p:txBody>
      </p:sp>
      <p:sp>
        <p:nvSpPr>
          <p:cNvPr id="15" name="object 15"/>
          <p:cNvSpPr txBox="1"/>
          <p:nvPr/>
        </p:nvSpPr>
        <p:spPr>
          <a:xfrm>
            <a:off x="4078985" y="4385564"/>
            <a:ext cx="372745" cy="239395"/>
          </a:xfrm>
          <a:prstGeom prst="rect">
            <a:avLst/>
          </a:prstGeom>
        </p:spPr>
        <p:txBody>
          <a:bodyPr vert="horz" wrap="square" lIns="0" tIns="12700" rIns="0" bIns="0" rtlCol="0">
            <a:spAutoFit/>
          </a:bodyPr>
          <a:lstStyle/>
          <a:p>
            <a:pPr marL="12700">
              <a:spcBef>
                <a:spcPts val="100"/>
              </a:spcBef>
            </a:pPr>
            <a:r>
              <a:rPr sz="1400" dirty="0">
                <a:solidFill>
                  <a:srgbClr val="FFFFFF"/>
                </a:solidFill>
                <a:latin typeface="Arial"/>
                <a:cs typeface="Arial"/>
              </a:rPr>
              <a:t>36,7</a:t>
            </a:r>
            <a:endParaRPr sz="1400">
              <a:solidFill>
                <a:prstClr val="black"/>
              </a:solidFill>
              <a:latin typeface="Arial"/>
              <a:cs typeface="Arial"/>
            </a:endParaRPr>
          </a:p>
        </p:txBody>
      </p:sp>
      <p:sp>
        <p:nvSpPr>
          <p:cNvPr id="16" name="object 16"/>
          <p:cNvSpPr txBox="1"/>
          <p:nvPr/>
        </p:nvSpPr>
        <p:spPr>
          <a:xfrm>
            <a:off x="5512689" y="4449317"/>
            <a:ext cx="372745" cy="239395"/>
          </a:xfrm>
          <a:prstGeom prst="rect">
            <a:avLst/>
          </a:prstGeom>
        </p:spPr>
        <p:txBody>
          <a:bodyPr vert="horz" wrap="square" lIns="0" tIns="12700" rIns="0" bIns="0" rtlCol="0">
            <a:spAutoFit/>
          </a:bodyPr>
          <a:lstStyle/>
          <a:p>
            <a:pPr marL="12700">
              <a:spcBef>
                <a:spcPts val="100"/>
              </a:spcBef>
            </a:pPr>
            <a:r>
              <a:rPr sz="1400" dirty="0">
                <a:solidFill>
                  <a:srgbClr val="FFFFFF"/>
                </a:solidFill>
                <a:latin typeface="Arial"/>
                <a:cs typeface="Arial"/>
              </a:rPr>
              <a:t>35,9</a:t>
            </a:r>
            <a:endParaRPr sz="1400">
              <a:solidFill>
                <a:prstClr val="black"/>
              </a:solidFill>
              <a:latin typeface="Arial"/>
              <a:cs typeface="Arial"/>
            </a:endParaRPr>
          </a:p>
        </p:txBody>
      </p:sp>
      <p:sp>
        <p:nvSpPr>
          <p:cNvPr id="17" name="object 17"/>
          <p:cNvSpPr txBox="1"/>
          <p:nvPr/>
        </p:nvSpPr>
        <p:spPr>
          <a:xfrm>
            <a:off x="6230492" y="4417567"/>
            <a:ext cx="372745" cy="239395"/>
          </a:xfrm>
          <a:prstGeom prst="rect">
            <a:avLst/>
          </a:prstGeom>
        </p:spPr>
        <p:txBody>
          <a:bodyPr vert="horz" wrap="square" lIns="0" tIns="12700" rIns="0" bIns="0" rtlCol="0">
            <a:spAutoFit/>
          </a:bodyPr>
          <a:lstStyle/>
          <a:p>
            <a:pPr marL="12700">
              <a:spcBef>
                <a:spcPts val="100"/>
              </a:spcBef>
            </a:pPr>
            <a:r>
              <a:rPr sz="1400" dirty="0">
                <a:solidFill>
                  <a:srgbClr val="FFFFFF"/>
                </a:solidFill>
                <a:latin typeface="Arial"/>
                <a:cs typeface="Arial"/>
              </a:rPr>
              <a:t>36,3</a:t>
            </a:r>
            <a:endParaRPr sz="1400">
              <a:solidFill>
                <a:prstClr val="black"/>
              </a:solidFill>
              <a:latin typeface="Arial"/>
              <a:cs typeface="Arial"/>
            </a:endParaRPr>
          </a:p>
        </p:txBody>
      </p:sp>
      <p:sp>
        <p:nvSpPr>
          <p:cNvPr id="18" name="object 18"/>
          <p:cNvSpPr txBox="1"/>
          <p:nvPr/>
        </p:nvSpPr>
        <p:spPr>
          <a:xfrm>
            <a:off x="6948043" y="4560189"/>
            <a:ext cx="372745" cy="239395"/>
          </a:xfrm>
          <a:prstGeom prst="rect">
            <a:avLst/>
          </a:prstGeom>
        </p:spPr>
        <p:txBody>
          <a:bodyPr vert="horz" wrap="square" lIns="0" tIns="12700" rIns="0" bIns="0" rtlCol="0">
            <a:spAutoFit/>
          </a:bodyPr>
          <a:lstStyle/>
          <a:p>
            <a:pPr marL="12700">
              <a:spcBef>
                <a:spcPts val="100"/>
              </a:spcBef>
            </a:pPr>
            <a:r>
              <a:rPr sz="1400" dirty="0">
                <a:solidFill>
                  <a:srgbClr val="FFFFFF"/>
                </a:solidFill>
                <a:latin typeface="Arial"/>
                <a:cs typeface="Arial"/>
              </a:rPr>
              <a:t>34,5</a:t>
            </a:r>
            <a:endParaRPr sz="1400">
              <a:solidFill>
                <a:prstClr val="black"/>
              </a:solidFill>
              <a:latin typeface="Arial"/>
              <a:cs typeface="Arial"/>
            </a:endParaRPr>
          </a:p>
        </p:txBody>
      </p:sp>
      <p:sp>
        <p:nvSpPr>
          <p:cNvPr id="19" name="object 19"/>
          <p:cNvSpPr txBox="1"/>
          <p:nvPr/>
        </p:nvSpPr>
        <p:spPr>
          <a:xfrm>
            <a:off x="7664322" y="4600194"/>
            <a:ext cx="372745" cy="239395"/>
          </a:xfrm>
          <a:prstGeom prst="rect">
            <a:avLst/>
          </a:prstGeom>
        </p:spPr>
        <p:txBody>
          <a:bodyPr vert="horz" wrap="square" lIns="0" tIns="12700" rIns="0" bIns="0" rtlCol="0">
            <a:spAutoFit/>
          </a:bodyPr>
          <a:lstStyle/>
          <a:p>
            <a:pPr marL="12700">
              <a:spcBef>
                <a:spcPts val="100"/>
              </a:spcBef>
            </a:pPr>
            <a:r>
              <a:rPr sz="1400" dirty="0">
                <a:solidFill>
                  <a:srgbClr val="FFFFFF"/>
                </a:solidFill>
                <a:latin typeface="Arial"/>
                <a:cs typeface="Arial"/>
              </a:rPr>
              <a:t>34,0</a:t>
            </a:r>
            <a:endParaRPr sz="1400">
              <a:solidFill>
                <a:prstClr val="black"/>
              </a:solidFill>
              <a:latin typeface="Arial"/>
              <a:cs typeface="Arial"/>
            </a:endParaRPr>
          </a:p>
        </p:txBody>
      </p:sp>
      <p:sp>
        <p:nvSpPr>
          <p:cNvPr id="20" name="object 20"/>
          <p:cNvSpPr txBox="1"/>
          <p:nvPr/>
        </p:nvSpPr>
        <p:spPr>
          <a:xfrm>
            <a:off x="8381745" y="4315714"/>
            <a:ext cx="372745" cy="239395"/>
          </a:xfrm>
          <a:prstGeom prst="rect">
            <a:avLst/>
          </a:prstGeom>
        </p:spPr>
        <p:txBody>
          <a:bodyPr vert="horz" wrap="square" lIns="0" tIns="12700" rIns="0" bIns="0" rtlCol="0">
            <a:spAutoFit/>
          </a:bodyPr>
          <a:lstStyle/>
          <a:p>
            <a:pPr marL="12700">
              <a:spcBef>
                <a:spcPts val="100"/>
              </a:spcBef>
            </a:pPr>
            <a:r>
              <a:rPr sz="1400" dirty="0">
                <a:solidFill>
                  <a:srgbClr val="FFFFFF"/>
                </a:solidFill>
                <a:latin typeface="Arial"/>
                <a:cs typeface="Arial"/>
              </a:rPr>
              <a:t>37,6</a:t>
            </a:r>
            <a:endParaRPr sz="1400">
              <a:solidFill>
                <a:prstClr val="black"/>
              </a:solidFill>
              <a:latin typeface="Arial"/>
              <a:cs typeface="Arial"/>
            </a:endParaRPr>
          </a:p>
        </p:txBody>
      </p:sp>
      <p:sp>
        <p:nvSpPr>
          <p:cNvPr id="21" name="object 21"/>
          <p:cNvSpPr txBox="1"/>
          <p:nvPr/>
        </p:nvSpPr>
        <p:spPr>
          <a:xfrm>
            <a:off x="61671" y="5869025"/>
            <a:ext cx="8841105" cy="913765"/>
          </a:xfrm>
          <a:prstGeom prst="rect">
            <a:avLst/>
          </a:prstGeom>
        </p:spPr>
        <p:txBody>
          <a:bodyPr vert="horz" wrap="square" lIns="0" tIns="12700" rIns="0" bIns="0" rtlCol="0">
            <a:spAutoFit/>
          </a:bodyPr>
          <a:lstStyle/>
          <a:p>
            <a:pPr marL="325120">
              <a:spcBef>
                <a:spcPts val="100"/>
              </a:spcBef>
              <a:tabLst>
                <a:tab pos="1041400" algn="l"/>
                <a:tab pos="1758950" algn="l"/>
                <a:tab pos="2476500" algn="l"/>
                <a:tab pos="3192780" algn="l"/>
                <a:tab pos="3910329" algn="l"/>
                <a:tab pos="4627880" algn="l"/>
                <a:tab pos="5344160" algn="l"/>
                <a:tab pos="6061710" algn="l"/>
                <a:tab pos="6779259" algn="l"/>
                <a:tab pos="7495540" algn="l"/>
              </a:tabLst>
            </a:pPr>
            <a:r>
              <a:rPr sz="1200" dirty="0">
                <a:solidFill>
                  <a:prstClr val="black"/>
                </a:solidFill>
                <a:latin typeface="Arial"/>
                <a:cs typeface="Arial"/>
              </a:rPr>
              <a:t>2019-Ç1	</a:t>
            </a:r>
            <a:r>
              <a:rPr sz="1200" spc="-5" dirty="0">
                <a:solidFill>
                  <a:prstClr val="black"/>
                </a:solidFill>
                <a:latin typeface="Arial"/>
                <a:cs typeface="Arial"/>
              </a:rPr>
              <a:t>2019-Ç2	2019-Ç3	2019-Ç4	2020-Ç1	2020-Ç2	2020-Ç3	2020-Ç4	2021-Ç1	2021-Ç2	2021-Ç3</a:t>
            </a:r>
            <a:r>
              <a:rPr sz="1200" spc="85" dirty="0">
                <a:solidFill>
                  <a:prstClr val="black"/>
                </a:solidFill>
                <a:latin typeface="Arial"/>
                <a:cs typeface="Arial"/>
              </a:rPr>
              <a:t> </a:t>
            </a:r>
            <a:r>
              <a:rPr sz="1200" spc="-5" dirty="0">
                <a:solidFill>
                  <a:prstClr val="black"/>
                </a:solidFill>
                <a:latin typeface="Arial"/>
                <a:cs typeface="Arial"/>
              </a:rPr>
              <a:t>2021-Ç4*</a:t>
            </a:r>
            <a:endParaRPr sz="1200">
              <a:solidFill>
                <a:prstClr val="black"/>
              </a:solidFill>
              <a:latin typeface="Arial"/>
              <a:cs typeface="Arial"/>
            </a:endParaRPr>
          </a:p>
          <a:p>
            <a:endParaRPr sz="1300">
              <a:solidFill>
                <a:prstClr val="black"/>
              </a:solidFill>
              <a:latin typeface="Arial"/>
              <a:cs typeface="Arial"/>
            </a:endParaRPr>
          </a:p>
          <a:p>
            <a:pPr>
              <a:spcBef>
                <a:spcPts val="25"/>
              </a:spcBef>
            </a:pPr>
            <a:endParaRPr sz="1000">
              <a:solidFill>
                <a:prstClr val="black"/>
              </a:solidFill>
              <a:latin typeface="Arial"/>
              <a:cs typeface="Arial"/>
            </a:endParaRPr>
          </a:p>
          <a:p>
            <a:pPr marL="12700"/>
            <a:r>
              <a:rPr sz="1200" spc="-5" dirty="0">
                <a:solidFill>
                  <a:prstClr val="black"/>
                </a:solidFill>
                <a:latin typeface="Arial"/>
                <a:cs typeface="Arial"/>
              </a:rPr>
              <a:t>Kaynak: HMB, </a:t>
            </a:r>
            <a:r>
              <a:rPr sz="1200" spc="-35" dirty="0">
                <a:solidFill>
                  <a:prstClr val="black"/>
                </a:solidFill>
                <a:latin typeface="Arial"/>
                <a:cs typeface="Arial"/>
              </a:rPr>
              <a:t>TEPAV</a:t>
            </a:r>
            <a:r>
              <a:rPr sz="1200" spc="-45" dirty="0">
                <a:solidFill>
                  <a:prstClr val="black"/>
                </a:solidFill>
                <a:latin typeface="Arial"/>
                <a:cs typeface="Arial"/>
              </a:rPr>
              <a:t> </a:t>
            </a:r>
            <a:r>
              <a:rPr sz="1200" spc="-5" dirty="0">
                <a:solidFill>
                  <a:prstClr val="black"/>
                </a:solidFill>
                <a:latin typeface="Arial"/>
                <a:cs typeface="Arial"/>
              </a:rPr>
              <a:t>hesaplamaları</a:t>
            </a:r>
            <a:endParaRPr sz="1200">
              <a:solidFill>
                <a:prstClr val="black"/>
              </a:solidFill>
              <a:latin typeface="Arial"/>
              <a:cs typeface="Arial"/>
            </a:endParaRPr>
          </a:p>
          <a:p>
            <a:pPr marL="12700"/>
            <a:r>
              <a:rPr sz="1200" dirty="0">
                <a:solidFill>
                  <a:prstClr val="black"/>
                </a:solidFill>
                <a:latin typeface="Arial"/>
                <a:cs typeface="Arial"/>
              </a:rPr>
              <a:t>* </a:t>
            </a:r>
            <a:r>
              <a:rPr sz="1200" spc="-5" dirty="0">
                <a:solidFill>
                  <a:prstClr val="black"/>
                </a:solidFill>
                <a:latin typeface="Arial"/>
                <a:cs typeface="Arial"/>
              </a:rPr>
              <a:t>GSYİH </a:t>
            </a:r>
            <a:r>
              <a:rPr sz="1200" dirty="0">
                <a:solidFill>
                  <a:prstClr val="black"/>
                </a:solidFill>
                <a:latin typeface="Arial"/>
                <a:cs typeface="Arial"/>
              </a:rPr>
              <a:t>2021 </a:t>
            </a:r>
            <a:r>
              <a:rPr sz="1200" spc="-5" dirty="0">
                <a:solidFill>
                  <a:prstClr val="black"/>
                </a:solidFill>
                <a:latin typeface="Arial"/>
                <a:cs typeface="Arial"/>
              </a:rPr>
              <a:t>Ç4 verisi 2021yıl </a:t>
            </a:r>
            <a:r>
              <a:rPr sz="1200" dirty="0">
                <a:solidFill>
                  <a:prstClr val="black"/>
                </a:solidFill>
                <a:latin typeface="Arial"/>
                <a:cs typeface="Arial"/>
              </a:rPr>
              <a:t>sonu </a:t>
            </a:r>
            <a:r>
              <a:rPr sz="1200" spc="-5" dirty="0">
                <a:solidFill>
                  <a:prstClr val="black"/>
                </a:solidFill>
                <a:latin typeface="Arial"/>
                <a:cs typeface="Arial"/>
              </a:rPr>
              <a:t>ÜFE ve TÜFE enflasyon verileri kullanılarak </a:t>
            </a:r>
            <a:r>
              <a:rPr sz="1200" dirty="0">
                <a:solidFill>
                  <a:prstClr val="black"/>
                </a:solidFill>
                <a:latin typeface="Arial"/>
                <a:cs typeface="Arial"/>
              </a:rPr>
              <a:t>tahmin</a:t>
            </a:r>
            <a:r>
              <a:rPr sz="1200" spc="-140" dirty="0">
                <a:solidFill>
                  <a:prstClr val="black"/>
                </a:solidFill>
                <a:latin typeface="Arial"/>
                <a:cs typeface="Arial"/>
              </a:rPr>
              <a:t> </a:t>
            </a:r>
            <a:r>
              <a:rPr sz="1200" spc="-10" dirty="0">
                <a:solidFill>
                  <a:prstClr val="black"/>
                </a:solidFill>
                <a:latin typeface="Arial"/>
                <a:cs typeface="Arial"/>
              </a:rPr>
              <a:t>edilmiştir.</a:t>
            </a:r>
            <a:endParaRPr sz="1200">
              <a:solidFill>
                <a:prstClr val="black"/>
              </a:solidFill>
              <a:latin typeface="Arial"/>
              <a:cs typeface="Arial"/>
            </a:endParaRPr>
          </a:p>
        </p:txBody>
      </p:sp>
      <p:sp>
        <p:nvSpPr>
          <p:cNvPr id="22" name="object 22"/>
          <p:cNvSpPr/>
          <p:nvPr/>
        </p:nvSpPr>
        <p:spPr>
          <a:xfrm>
            <a:off x="3179064" y="2583179"/>
            <a:ext cx="2872105" cy="3735704"/>
          </a:xfrm>
          <a:custGeom>
            <a:avLst/>
            <a:gdLst/>
            <a:ahLst/>
            <a:cxnLst/>
            <a:rect l="l" t="t" r="r" b="b"/>
            <a:pathLst>
              <a:path w="2872104" h="3735704">
                <a:moveTo>
                  <a:pt x="17272" y="32004"/>
                </a:moveTo>
                <a:lnTo>
                  <a:pt x="0" y="3735641"/>
                </a:lnTo>
              </a:path>
              <a:path w="2872104" h="3735704">
                <a:moveTo>
                  <a:pt x="2871724" y="0"/>
                </a:moveTo>
                <a:lnTo>
                  <a:pt x="2854452" y="3703637"/>
                </a:lnTo>
              </a:path>
            </a:pathLst>
          </a:custGeom>
          <a:ln w="9144">
            <a:solidFill>
              <a:srgbClr val="000000"/>
            </a:solidFill>
            <a:prstDash val="sysDash"/>
          </a:ln>
        </p:spPr>
        <p:txBody>
          <a:bodyPr wrap="square" lIns="0" tIns="0" rIns="0" bIns="0" rtlCol="0"/>
          <a:lstStyle/>
          <a:p>
            <a:endParaRPr>
              <a:solidFill>
                <a:prstClr val="black"/>
              </a:solidFill>
            </a:endParaRPr>
          </a:p>
        </p:txBody>
      </p:sp>
      <p:sp>
        <p:nvSpPr>
          <p:cNvPr id="23" name="object 23"/>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30</a:t>
            </a:r>
            <a:endParaRPr sz="1400">
              <a:solidFill>
                <a:prstClr val="black"/>
              </a:solidFill>
              <a:latin typeface="Tahoma"/>
              <a:cs typeface="Tahoma"/>
            </a:endParaRPr>
          </a:p>
        </p:txBody>
      </p:sp>
    </p:spTree>
    <p:extLst>
      <p:ext uri="{BB962C8B-B14F-4D97-AF65-F5344CB8AC3E}">
        <p14:creationId xmlns:p14="http://schemas.microsoft.com/office/powerpoint/2010/main" val="32847233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 y="921765"/>
            <a:ext cx="2012950" cy="513715"/>
          </a:xfrm>
          <a:prstGeom prst="rect">
            <a:avLst/>
          </a:prstGeom>
        </p:spPr>
        <p:txBody>
          <a:bodyPr vert="horz" wrap="square" lIns="0" tIns="13335" rIns="0" bIns="0" rtlCol="0">
            <a:spAutoFit/>
          </a:bodyPr>
          <a:lstStyle/>
          <a:p>
            <a:pPr marL="12700">
              <a:lnSpc>
                <a:spcPct val="100000"/>
              </a:lnSpc>
              <a:spcBef>
                <a:spcPts val="105"/>
              </a:spcBef>
            </a:pPr>
            <a:r>
              <a:rPr sz="3200" spc="-5" dirty="0"/>
              <a:t>Enflasyon</a:t>
            </a:r>
            <a:endParaRPr sz="3200"/>
          </a:p>
        </p:txBody>
      </p:sp>
      <p:sp>
        <p:nvSpPr>
          <p:cNvPr id="3" name="object 3"/>
          <p:cNvSpPr txBox="1"/>
          <p:nvPr/>
        </p:nvSpPr>
        <p:spPr>
          <a:xfrm>
            <a:off x="383540" y="1615737"/>
            <a:ext cx="6767830" cy="2663825"/>
          </a:xfrm>
          <a:prstGeom prst="rect">
            <a:avLst/>
          </a:prstGeom>
        </p:spPr>
        <p:txBody>
          <a:bodyPr vert="horz" wrap="square" lIns="0" tIns="182245" rIns="0" bIns="0" rtlCol="0">
            <a:spAutoFit/>
          </a:bodyPr>
          <a:lstStyle/>
          <a:p>
            <a:pPr marL="355600" indent="-342900">
              <a:spcBef>
                <a:spcPts val="1435"/>
              </a:spcBef>
              <a:buClr>
                <a:srgbClr val="C00000"/>
              </a:buClr>
              <a:buSzPct val="85000"/>
              <a:buFont typeface="Wingdings"/>
              <a:buChar char=""/>
              <a:tabLst>
                <a:tab pos="354965" algn="l"/>
                <a:tab pos="355600" algn="l"/>
              </a:tabLst>
            </a:pPr>
            <a:r>
              <a:rPr sz="2000" dirty="0">
                <a:solidFill>
                  <a:prstClr val="black"/>
                </a:solidFill>
                <a:latin typeface="Tahoma"/>
                <a:cs typeface="Tahoma"/>
              </a:rPr>
              <a:t>Tüketici</a:t>
            </a:r>
            <a:r>
              <a:rPr sz="2000" spc="-5" dirty="0">
                <a:solidFill>
                  <a:prstClr val="black"/>
                </a:solidFill>
                <a:latin typeface="Tahoma"/>
                <a:cs typeface="Tahoma"/>
              </a:rPr>
              <a:t> enflasyonu</a:t>
            </a:r>
            <a:endParaRPr sz="2000">
              <a:solidFill>
                <a:prstClr val="black"/>
              </a:solidFill>
              <a:latin typeface="Tahoma"/>
              <a:cs typeface="Tahoma"/>
            </a:endParaRPr>
          </a:p>
          <a:p>
            <a:pPr marL="756285" lvl="1" indent="-287020">
              <a:spcBef>
                <a:spcPts val="1195"/>
              </a:spcBef>
              <a:buClr>
                <a:srgbClr val="C00000"/>
              </a:buClr>
              <a:buSzPct val="88888"/>
              <a:buFont typeface="Wingdings"/>
              <a:buChar char=""/>
              <a:tabLst>
                <a:tab pos="756285" algn="l"/>
                <a:tab pos="756920" algn="l"/>
              </a:tabLst>
            </a:pPr>
            <a:r>
              <a:rPr spc="-5" dirty="0">
                <a:solidFill>
                  <a:prstClr val="black"/>
                </a:solidFill>
                <a:latin typeface="Tahoma"/>
                <a:cs typeface="Tahoma"/>
              </a:rPr>
              <a:t>Tüketici Fiyat Endeksi (TÜFE) ve </a:t>
            </a:r>
            <a:r>
              <a:rPr dirty="0">
                <a:solidFill>
                  <a:prstClr val="black"/>
                </a:solidFill>
                <a:latin typeface="Tahoma"/>
                <a:cs typeface="Tahoma"/>
              </a:rPr>
              <a:t>özel </a:t>
            </a:r>
            <a:r>
              <a:rPr spc="-5" dirty="0">
                <a:solidFill>
                  <a:prstClr val="black"/>
                </a:solidFill>
                <a:latin typeface="Tahoma"/>
                <a:cs typeface="Tahoma"/>
              </a:rPr>
              <a:t>kapsamlı </a:t>
            </a:r>
            <a:r>
              <a:rPr dirty="0">
                <a:solidFill>
                  <a:prstClr val="black"/>
                </a:solidFill>
                <a:latin typeface="Tahoma"/>
                <a:cs typeface="Tahoma"/>
              </a:rPr>
              <a:t>gösterge -</a:t>
            </a:r>
            <a:r>
              <a:rPr spc="55" dirty="0">
                <a:solidFill>
                  <a:prstClr val="black"/>
                </a:solidFill>
                <a:latin typeface="Tahoma"/>
                <a:cs typeface="Tahoma"/>
              </a:rPr>
              <a:t> </a:t>
            </a:r>
            <a:r>
              <a:rPr spc="-5" dirty="0">
                <a:solidFill>
                  <a:prstClr val="black"/>
                </a:solidFill>
                <a:latin typeface="Tahoma"/>
                <a:cs typeface="Tahoma"/>
              </a:rPr>
              <a:t>C</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spc="-5" dirty="0">
                <a:solidFill>
                  <a:prstClr val="black"/>
                </a:solidFill>
                <a:latin typeface="Tahoma"/>
                <a:cs typeface="Tahoma"/>
              </a:rPr>
              <a:t>Tüketici Fiyat Endeksi (TÜFE) ve </a:t>
            </a:r>
            <a:r>
              <a:rPr dirty="0">
                <a:solidFill>
                  <a:prstClr val="black"/>
                </a:solidFill>
                <a:latin typeface="Tahoma"/>
                <a:cs typeface="Tahoma"/>
              </a:rPr>
              <a:t>alt</a:t>
            </a:r>
            <a:r>
              <a:rPr spc="10" dirty="0">
                <a:solidFill>
                  <a:prstClr val="black"/>
                </a:solidFill>
                <a:latin typeface="Tahoma"/>
                <a:cs typeface="Tahoma"/>
              </a:rPr>
              <a:t> </a:t>
            </a:r>
            <a:r>
              <a:rPr spc="-5" dirty="0">
                <a:solidFill>
                  <a:prstClr val="black"/>
                </a:solidFill>
                <a:latin typeface="Tahoma"/>
                <a:cs typeface="Tahoma"/>
              </a:rPr>
              <a:t>kalemler</a:t>
            </a:r>
            <a:endParaRPr>
              <a:solidFill>
                <a:prstClr val="black"/>
              </a:solidFill>
              <a:latin typeface="Tahoma"/>
              <a:cs typeface="Tahoma"/>
            </a:endParaRPr>
          </a:p>
          <a:p>
            <a:pPr marL="355600" indent="-342900">
              <a:spcBef>
                <a:spcPts val="1205"/>
              </a:spcBef>
              <a:buClr>
                <a:srgbClr val="C00000"/>
              </a:buClr>
              <a:buSzPct val="85000"/>
              <a:buFont typeface="Wingdings"/>
              <a:buChar char=""/>
              <a:tabLst>
                <a:tab pos="354965" algn="l"/>
                <a:tab pos="355600" algn="l"/>
              </a:tabLst>
            </a:pPr>
            <a:r>
              <a:rPr sz="2000" dirty="0">
                <a:solidFill>
                  <a:prstClr val="black"/>
                </a:solidFill>
                <a:latin typeface="Tahoma"/>
                <a:cs typeface="Tahoma"/>
              </a:rPr>
              <a:t>Üretici </a:t>
            </a:r>
            <a:r>
              <a:rPr sz="2000" spc="-5" dirty="0">
                <a:solidFill>
                  <a:prstClr val="black"/>
                </a:solidFill>
                <a:latin typeface="Tahoma"/>
                <a:cs typeface="Tahoma"/>
              </a:rPr>
              <a:t>enflasyonu</a:t>
            </a:r>
            <a:endParaRPr sz="2000">
              <a:solidFill>
                <a:prstClr val="black"/>
              </a:solidFill>
              <a:latin typeface="Tahoma"/>
              <a:cs typeface="Tahoma"/>
            </a:endParaRPr>
          </a:p>
          <a:p>
            <a:pPr marL="756285" lvl="1" indent="-287020">
              <a:spcBef>
                <a:spcPts val="1195"/>
              </a:spcBef>
              <a:buClr>
                <a:srgbClr val="C00000"/>
              </a:buClr>
              <a:buSzPct val="88888"/>
              <a:buFont typeface="Wingdings"/>
              <a:buChar char=""/>
              <a:tabLst>
                <a:tab pos="756285" algn="l"/>
                <a:tab pos="756920" algn="l"/>
              </a:tabLst>
            </a:pPr>
            <a:r>
              <a:rPr spc="-5" dirty="0">
                <a:solidFill>
                  <a:prstClr val="black"/>
                </a:solidFill>
                <a:latin typeface="Tahoma"/>
                <a:cs typeface="Tahoma"/>
              </a:rPr>
              <a:t>Yurt İçi Üretici Fiyat Endeksi (Yİ-ÜFE) ve </a:t>
            </a:r>
            <a:r>
              <a:rPr dirty="0">
                <a:solidFill>
                  <a:prstClr val="black"/>
                </a:solidFill>
                <a:latin typeface="Tahoma"/>
                <a:cs typeface="Tahoma"/>
              </a:rPr>
              <a:t>imalat alt</a:t>
            </a:r>
            <a:r>
              <a:rPr spc="45" dirty="0">
                <a:solidFill>
                  <a:prstClr val="black"/>
                </a:solidFill>
                <a:latin typeface="Tahoma"/>
                <a:cs typeface="Tahoma"/>
              </a:rPr>
              <a:t> </a:t>
            </a:r>
            <a:r>
              <a:rPr spc="-5" dirty="0">
                <a:solidFill>
                  <a:prstClr val="black"/>
                </a:solidFill>
                <a:latin typeface="Tahoma"/>
                <a:cs typeface="Tahoma"/>
              </a:rPr>
              <a:t>endeksi</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spc="-5" dirty="0">
                <a:solidFill>
                  <a:prstClr val="black"/>
                </a:solidFill>
                <a:latin typeface="Tahoma"/>
                <a:cs typeface="Tahoma"/>
              </a:rPr>
              <a:t>Yurt İçi Üretici Fiyat Endeksi (Yİ-ÜFE) ve </a:t>
            </a:r>
            <a:r>
              <a:rPr dirty="0">
                <a:solidFill>
                  <a:prstClr val="black"/>
                </a:solidFill>
                <a:latin typeface="Tahoma"/>
                <a:cs typeface="Tahoma"/>
              </a:rPr>
              <a:t>alt</a:t>
            </a:r>
            <a:r>
              <a:rPr spc="35" dirty="0">
                <a:solidFill>
                  <a:prstClr val="black"/>
                </a:solidFill>
                <a:latin typeface="Tahoma"/>
                <a:cs typeface="Tahoma"/>
              </a:rPr>
              <a:t> </a:t>
            </a:r>
            <a:r>
              <a:rPr dirty="0">
                <a:solidFill>
                  <a:prstClr val="black"/>
                </a:solidFill>
                <a:latin typeface="Tahoma"/>
                <a:cs typeface="Tahoma"/>
              </a:rPr>
              <a:t>kalemler</a:t>
            </a:r>
            <a:endParaRPr>
              <a:solidFill>
                <a:prstClr val="black"/>
              </a:solidFill>
              <a:latin typeface="Tahoma"/>
              <a:cs typeface="Tahoma"/>
            </a:endParaRPr>
          </a:p>
        </p:txBody>
      </p:sp>
      <p:sp>
        <p:nvSpPr>
          <p:cNvPr id="4" name="object 4"/>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31</a:t>
            </a:r>
            <a:endParaRPr sz="1400">
              <a:solidFill>
                <a:prstClr val="black"/>
              </a:solidFill>
              <a:latin typeface="Tahoma"/>
              <a:cs typeface="Tahoma"/>
            </a:endParaRPr>
          </a:p>
        </p:txBody>
      </p:sp>
    </p:spTree>
    <p:extLst>
      <p:ext uri="{BB962C8B-B14F-4D97-AF65-F5344CB8AC3E}">
        <p14:creationId xmlns:p14="http://schemas.microsoft.com/office/powerpoint/2010/main" val="17037578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721817"/>
            <a:ext cx="8641715" cy="575310"/>
          </a:xfrm>
          <a:prstGeom prst="rect">
            <a:avLst/>
          </a:prstGeom>
        </p:spPr>
        <p:txBody>
          <a:bodyPr vert="horz" wrap="square" lIns="0" tIns="12700" rIns="0" bIns="0" rtlCol="0">
            <a:spAutoFit/>
          </a:bodyPr>
          <a:lstStyle/>
          <a:p>
            <a:pPr marL="12700">
              <a:lnSpc>
                <a:spcPct val="100000"/>
              </a:lnSpc>
              <a:spcBef>
                <a:spcPts val="100"/>
              </a:spcBef>
            </a:pPr>
            <a:r>
              <a:rPr spc="-5" dirty="0"/>
              <a:t>Ocak </a:t>
            </a:r>
            <a:r>
              <a:rPr dirty="0"/>
              <a:t>2022’de </a:t>
            </a:r>
            <a:r>
              <a:rPr spc="-5" dirty="0"/>
              <a:t>tüketici enflasyon </a:t>
            </a:r>
            <a:r>
              <a:rPr dirty="0"/>
              <a:t>oranı %48,7 </a:t>
            </a:r>
            <a:r>
              <a:rPr spc="-5" dirty="0"/>
              <a:t>ile </a:t>
            </a:r>
            <a:r>
              <a:rPr dirty="0"/>
              <a:t>2000 </a:t>
            </a:r>
            <a:r>
              <a:rPr spc="-5" dirty="0"/>
              <a:t>Eylül’den </a:t>
            </a:r>
            <a:r>
              <a:rPr dirty="0"/>
              <a:t>bu </a:t>
            </a:r>
            <a:r>
              <a:rPr spc="-5" dirty="0"/>
              <a:t>yana</a:t>
            </a:r>
            <a:r>
              <a:rPr spc="25" dirty="0"/>
              <a:t> </a:t>
            </a:r>
            <a:r>
              <a:rPr dirty="0"/>
              <a:t>en</a:t>
            </a:r>
          </a:p>
          <a:p>
            <a:pPr marL="12700">
              <a:lnSpc>
                <a:spcPct val="100000"/>
              </a:lnSpc>
              <a:spcBef>
                <a:spcPts val="5"/>
              </a:spcBef>
            </a:pPr>
            <a:r>
              <a:rPr spc="-5" dirty="0"/>
              <a:t>yüksek seviyeye</a:t>
            </a:r>
            <a:r>
              <a:rPr spc="30" dirty="0"/>
              <a:t> </a:t>
            </a:r>
            <a:r>
              <a:rPr spc="-5" dirty="0"/>
              <a:t>çıkmıştır.</a:t>
            </a:r>
          </a:p>
        </p:txBody>
      </p:sp>
      <p:sp>
        <p:nvSpPr>
          <p:cNvPr id="3" name="object 3"/>
          <p:cNvSpPr/>
          <p:nvPr/>
        </p:nvSpPr>
        <p:spPr>
          <a:xfrm>
            <a:off x="4572" y="1929383"/>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78739" y="1271142"/>
            <a:ext cx="8589010" cy="960119"/>
          </a:xfrm>
          <a:prstGeom prst="rect">
            <a:avLst/>
          </a:prstGeom>
        </p:spPr>
        <p:txBody>
          <a:bodyPr vert="horz" wrap="square" lIns="0" tIns="12700" rIns="0" bIns="0" rtlCol="0">
            <a:spAutoFit/>
          </a:bodyPr>
          <a:lstStyle/>
          <a:p>
            <a:pPr marL="12700" marR="129539">
              <a:spcBef>
                <a:spcPts val="100"/>
              </a:spcBef>
            </a:pPr>
            <a:r>
              <a:rPr spc="-5" dirty="0">
                <a:solidFill>
                  <a:srgbClr val="1F308D"/>
                </a:solidFill>
                <a:latin typeface="Tahoma"/>
                <a:cs typeface="Tahoma"/>
              </a:rPr>
              <a:t>Enerji, gıda, tütün ve alkollü </a:t>
            </a:r>
            <a:r>
              <a:rPr dirty="0">
                <a:solidFill>
                  <a:srgbClr val="1F308D"/>
                </a:solidFill>
                <a:latin typeface="Tahoma"/>
                <a:cs typeface="Tahoma"/>
              </a:rPr>
              <a:t>içeceklerin </a:t>
            </a:r>
            <a:r>
              <a:rPr spc="-5" dirty="0">
                <a:solidFill>
                  <a:srgbClr val="1F308D"/>
                </a:solidFill>
                <a:latin typeface="Tahoma"/>
                <a:cs typeface="Tahoma"/>
              </a:rPr>
              <a:t>dışındaki kalemlerde </a:t>
            </a:r>
            <a:r>
              <a:rPr dirty="0">
                <a:solidFill>
                  <a:srgbClr val="1F308D"/>
                </a:solidFill>
                <a:latin typeface="Tahoma"/>
                <a:cs typeface="Tahoma"/>
              </a:rPr>
              <a:t>de fiyat artışları </a:t>
            </a:r>
            <a:r>
              <a:rPr spc="-5" dirty="0">
                <a:solidFill>
                  <a:srgbClr val="1F308D"/>
                </a:solidFill>
                <a:latin typeface="Tahoma"/>
                <a:cs typeface="Tahoma"/>
              </a:rPr>
              <a:t>%40’a  ulaşmıştır.</a:t>
            </a:r>
            <a:endParaRPr>
              <a:solidFill>
                <a:prstClr val="black"/>
              </a:solidFill>
              <a:latin typeface="Tahoma"/>
              <a:cs typeface="Tahoma"/>
            </a:endParaRPr>
          </a:p>
          <a:p>
            <a:pPr marL="413384">
              <a:spcBef>
                <a:spcPts val="1120"/>
              </a:spcBef>
            </a:pPr>
            <a:r>
              <a:rPr sz="1600" spc="-5" dirty="0">
                <a:solidFill>
                  <a:srgbClr val="FFFFFF"/>
                </a:solidFill>
                <a:latin typeface="Tahoma"/>
                <a:cs typeface="Tahoma"/>
              </a:rPr>
              <a:t>TÜFE </a:t>
            </a:r>
            <a:r>
              <a:rPr sz="1600" spc="-10" dirty="0">
                <a:solidFill>
                  <a:srgbClr val="FFFFFF"/>
                </a:solidFill>
                <a:latin typeface="Tahoma"/>
                <a:cs typeface="Tahoma"/>
              </a:rPr>
              <a:t>ve özel kapsamlı enflasyon göstergesi </a:t>
            </a:r>
            <a:r>
              <a:rPr sz="1600" spc="-5" dirty="0">
                <a:solidFill>
                  <a:srgbClr val="FFFFFF"/>
                </a:solidFill>
                <a:latin typeface="Tahoma"/>
                <a:cs typeface="Tahoma"/>
              </a:rPr>
              <a:t>- C* </a:t>
            </a:r>
            <a:r>
              <a:rPr sz="1600" spc="-10" dirty="0">
                <a:solidFill>
                  <a:srgbClr val="FFFFFF"/>
                </a:solidFill>
                <a:latin typeface="Tahoma"/>
                <a:cs typeface="Tahoma"/>
              </a:rPr>
              <a:t>(yıllık </a:t>
            </a:r>
            <a:r>
              <a:rPr sz="1600" spc="-5" dirty="0">
                <a:solidFill>
                  <a:srgbClr val="FFFFFF"/>
                </a:solidFill>
                <a:latin typeface="Tahoma"/>
                <a:cs typeface="Tahoma"/>
              </a:rPr>
              <a:t>% </a:t>
            </a:r>
            <a:r>
              <a:rPr sz="1600" spc="-10" dirty="0">
                <a:solidFill>
                  <a:srgbClr val="FFFFFF"/>
                </a:solidFill>
                <a:latin typeface="Tahoma"/>
                <a:cs typeface="Tahoma"/>
              </a:rPr>
              <a:t>değişim) </a:t>
            </a:r>
            <a:r>
              <a:rPr sz="1600" spc="-5" dirty="0">
                <a:solidFill>
                  <a:srgbClr val="FFFFFF"/>
                </a:solidFill>
                <a:latin typeface="Tahoma"/>
                <a:cs typeface="Tahoma"/>
              </a:rPr>
              <a:t>Ocak 2019 – Ocak</a:t>
            </a:r>
            <a:r>
              <a:rPr sz="1600" spc="434"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sp>
        <p:nvSpPr>
          <p:cNvPr id="5" name="object 5"/>
          <p:cNvSpPr txBox="1"/>
          <p:nvPr/>
        </p:nvSpPr>
        <p:spPr>
          <a:xfrm>
            <a:off x="64414" y="6054648"/>
            <a:ext cx="8786495" cy="5143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20" dirty="0">
                <a:solidFill>
                  <a:prstClr val="black"/>
                </a:solidFill>
                <a:latin typeface="Tahoma"/>
                <a:cs typeface="Tahoma"/>
              </a:rPr>
              <a:t>TEPAV</a:t>
            </a:r>
            <a:r>
              <a:rPr sz="1200" spc="35"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a:p>
            <a:pPr marL="12700" marR="5080">
              <a:spcBef>
                <a:spcPts val="5"/>
              </a:spcBef>
            </a:pPr>
            <a:r>
              <a:rPr sz="1000" spc="-5" dirty="0">
                <a:solidFill>
                  <a:prstClr val="black"/>
                </a:solidFill>
                <a:latin typeface="Tahoma"/>
                <a:cs typeface="Tahoma"/>
              </a:rPr>
              <a:t>* </a:t>
            </a:r>
            <a:r>
              <a:rPr sz="1000" spc="-10" dirty="0">
                <a:solidFill>
                  <a:prstClr val="black"/>
                </a:solidFill>
                <a:latin typeface="Tahoma"/>
                <a:cs typeface="Tahoma"/>
              </a:rPr>
              <a:t>Enflasyonun </a:t>
            </a:r>
            <a:r>
              <a:rPr sz="1000" spc="-5" dirty="0">
                <a:solidFill>
                  <a:prstClr val="black"/>
                </a:solidFill>
                <a:latin typeface="Tahoma"/>
                <a:cs typeface="Tahoma"/>
              </a:rPr>
              <a:t>temel eğilimini göstermek amacıyla hesaplanan özel kapsamlı göstergelerden </a:t>
            </a:r>
            <a:r>
              <a:rPr sz="1000" dirty="0">
                <a:solidFill>
                  <a:prstClr val="black"/>
                </a:solidFill>
                <a:latin typeface="Tahoma"/>
                <a:cs typeface="Tahoma"/>
              </a:rPr>
              <a:t>TÜFE-C, </a:t>
            </a:r>
            <a:r>
              <a:rPr sz="1000" spc="-5" dirty="0">
                <a:solidFill>
                  <a:prstClr val="black"/>
                </a:solidFill>
                <a:latin typeface="Tahoma"/>
                <a:cs typeface="Tahoma"/>
              </a:rPr>
              <a:t>enerji, gıda ve alkolsüz içecekler, alkollü içkiler ile tütün  </a:t>
            </a:r>
            <a:r>
              <a:rPr sz="1000" spc="-10" dirty="0">
                <a:solidFill>
                  <a:prstClr val="black"/>
                </a:solidFill>
                <a:latin typeface="Tahoma"/>
                <a:cs typeface="Tahoma"/>
              </a:rPr>
              <a:t>ürünleri </a:t>
            </a:r>
            <a:r>
              <a:rPr sz="1000" spc="-5" dirty="0">
                <a:solidFill>
                  <a:prstClr val="black"/>
                </a:solidFill>
                <a:latin typeface="Tahoma"/>
                <a:cs typeface="Tahoma"/>
              </a:rPr>
              <a:t>ve altın hariç </a:t>
            </a:r>
            <a:r>
              <a:rPr sz="1000" spc="-10" dirty="0">
                <a:solidFill>
                  <a:prstClr val="black"/>
                </a:solidFill>
                <a:latin typeface="Tahoma"/>
                <a:cs typeface="Tahoma"/>
              </a:rPr>
              <a:t>TÜFE’yi</a:t>
            </a:r>
            <a:r>
              <a:rPr sz="1000" spc="95" dirty="0">
                <a:solidFill>
                  <a:prstClr val="black"/>
                </a:solidFill>
                <a:latin typeface="Tahoma"/>
                <a:cs typeface="Tahoma"/>
              </a:rPr>
              <a:t> </a:t>
            </a:r>
            <a:r>
              <a:rPr sz="1000" spc="-5" dirty="0">
                <a:solidFill>
                  <a:prstClr val="black"/>
                </a:solidFill>
                <a:latin typeface="Tahoma"/>
                <a:cs typeface="Tahoma"/>
              </a:rPr>
              <a:t>göstermektedir.</a:t>
            </a:r>
            <a:endParaRPr sz="1000">
              <a:solidFill>
                <a:prstClr val="black"/>
              </a:solidFill>
              <a:latin typeface="Tahoma"/>
              <a:cs typeface="Tahoma"/>
            </a:endParaRPr>
          </a:p>
        </p:txBody>
      </p:sp>
      <p:grpSp>
        <p:nvGrpSpPr>
          <p:cNvPr id="6" name="object 6"/>
          <p:cNvGrpSpPr/>
          <p:nvPr/>
        </p:nvGrpSpPr>
        <p:grpSpPr>
          <a:xfrm>
            <a:off x="761809" y="2692717"/>
            <a:ext cx="7954009" cy="2544445"/>
            <a:chOff x="761809" y="2692717"/>
            <a:chExt cx="7954009" cy="2544445"/>
          </a:xfrm>
        </p:grpSpPr>
        <p:sp>
          <p:nvSpPr>
            <p:cNvPr id="7" name="object 7"/>
            <p:cNvSpPr/>
            <p:nvPr/>
          </p:nvSpPr>
          <p:spPr>
            <a:xfrm>
              <a:off x="766572" y="2697479"/>
              <a:ext cx="7929880" cy="2534920"/>
            </a:xfrm>
            <a:custGeom>
              <a:avLst/>
              <a:gdLst/>
              <a:ahLst/>
              <a:cxnLst/>
              <a:rect l="l" t="t" r="r" b="b"/>
              <a:pathLst>
                <a:path w="7929880" h="2534920">
                  <a:moveTo>
                    <a:pt x="50291" y="2534412"/>
                  </a:moveTo>
                  <a:lnTo>
                    <a:pt x="50291" y="0"/>
                  </a:lnTo>
                </a:path>
                <a:path w="7929880" h="2534920">
                  <a:moveTo>
                    <a:pt x="0" y="2534412"/>
                  </a:moveTo>
                  <a:lnTo>
                    <a:pt x="50291" y="2534412"/>
                  </a:lnTo>
                </a:path>
                <a:path w="7929880" h="2534920">
                  <a:moveTo>
                    <a:pt x="0" y="2252472"/>
                  </a:moveTo>
                  <a:lnTo>
                    <a:pt x="50291" y="2252472"/>
                  </a:lnTo>
                </a:path>
                <a:path w="7929880" h="2534920">
                  <a:moveTo>
                    <a:pt x="0" y="1972056"/>
                  </a:moveTo>
                  <a:lnTo>
                    <a:pt x="50291" y="1972056"/>
                  </a:lnTo>
                </a:path>
                <a:path w="7929880" h="2534920">
                  <a:moveTo>
                    <a:pt x="0" y="1690116"/>
                  </a:moveTo>
                  <a:lnTo>
                    <a:pt x="50291" y="1690116"/>
                  </a:lnTo>
                </a:path>
                <a:path w="7929880" h="2534920">
                  <a:moveTo>
                    <a:pt x="0" y="1408176"/>
                  </a:moveTo>
                  <a:lnTo>
                    <a:pt x="50291" y="1408176"/>
                  </a:lnTo>
                </a:path>
                <a:path w="7929880" h="2534920">
                  <a:moveTo>
                    <a:pt x="0" y="1126236"/>
                  </a:moveTo>
                  <a:lnTo>
                    <a:pt x="50291" y="1126236"/>
                  </a:lnTo>
                </a:path>
                <a:path w="7929880" h="2534920">
                  <a:moveTo>
                    <a:pt x="0" y="844296"/>
                  </a:moveTo>
                  <a:lnTo>
                    <a:pt x="50291" y="844296"/>
                  </a:lnTo>
                </a:path>
                <a:path w="7929880" h="2534920">
                  <a:moveTo>
                    <a:pt x="0" y="562356"/>
                  </a:moveTo>
                  <a:lnTo>
                    <a:pt x="50291" y="562356"/>
                  </a:lnTo>
                </a:path>
                <a:path w="7929880" h="2534920">
                  <a:moveTo>
                    <a:pt x="0" y="281940"/>
                  </a:moveTo>
                  <a:lnTo>
                    <a:pt x="50291" y="281940"/>
                  </a:lnTo>
                </a:path>
                <a:path w="7929880" h="2534920">
                  <a:moveTo>
                    <a:pt x="0" y="0"/>
                  </a:moveTo>
                  <a:lnTo>
                    <a:pt x="50291" y="0"/>
                  </a:lnTo>
                </a:path>
                <a:path w="7929880" h="2534920">
                  <a:moveTo>
                    <a:pt x="50291" y="2534412"/>
                  </a:moveTo>
                  <a:lnTo>
                    <a:pt x="7929372" y="2534412"/>
                  </a:lnTo>
                </a:path>
              </a:pathLst>
            </a:custGeom>
            <a:ln w="9144">
              <a:solidFill>
                <a:srgbClr val="000000"/>
              </a:solidFill>
            </a:ln>
          </p:spPr>
          <p:txBody>
            <a:bodyPr wrap="square" lIns="0" tIns="0" rIns="0" bIns="0" rtlCol="0"/>
            <a:lstStyle/>
            <a:p>
              <a:endParaRPr>
                <a:solidFill>
                  <a:prstClr val="black"/>
                </a:solidFill>
              </a:endParaRPr>
            </a:p>
          </p:txBody>
        </p:sp>
        <p:sp>
          <p:nvSpPr>
            <p:cNvPr id="8" name="object 8"/>
            <p:cNvSpPr/>
            <p:nvPr/>
          </p:nvSpPr>
          <p:spPr>
            <a:xfrm>
              <a:off x="817626" y="2769869"/>
              <a:ext cx="7879080" cy="2260600"/>
            </a:xfrm>
            <a:custGeom>
              <a:avLst/>
              <a:gdLst/>
              <a:ahLst/>
              <a:cxnLst/>
              <a:rect l="l" t="t" r="r" b="b"/>
              <a:pathLst>
                <a:path w="7879080" h="2260600">
                  <a:moveTo>
                    <a:pt x="0" y="1595627"/>
                  </a:moveTo>
                  <a:lnTo>
                    <a:pt x="219456" y="1633727"/>
                  </a:lnTo>
                  <a:lnTo>
                    <a:pt x="437388" y="1633727"/>
                  </a:lnTo>
                  <a:lnTo>
                    <a:pt x="656844" y="1645919"/>
                  </a:lnTo>
                  <a:lnTo>
                    <a:pt x="874776" y="1690115"/>
                  </a:lnTo>
                  <a:lnTo>
                    <a:pt x="1094232" y="1859279"/>
                  </a:lnTo>
                  <a:lnTo>
                    <a:pt x="1313688" y="1808987"/>
                  </a:lnTo>
                  <a:lnTo>
                    <a:pt x="1531620" y="1898903"/>
                  </a:lnTo>
                  <a:lnTo>
                    <a:pt x="1751076" y="2220467"/>
                  </a:lnTo>
                  <a:lnTo>
                    <a:pt x="1969008" y="2260091"/>
                  </a:lnTo>
                  <a:lnTo>
                    <a:pt x="2188464" y="2147316"/>
                  </a:lnTo>
                  <a:lnTo>
                    <a:pt x="2407920" y="2078735"/>
                  </a:lnTo>
                  <a:lnTo>
                    <a:pt x="2625852" y="2057399"/>
                  </a:lnTo>
                  <a:lnTo>
                    <a:pt x="2845308" y="2045207"/>
                  </a:lnTo>
                  <a:lnTo>
                    <a:pt x="3063240" y="2074163"/>
                  </a:lnTo>
                  <a:lnTo>
                    <a:pt x="3282696" y="2130552"/>
                  </a:lnTo>
                  <a:lnTo>
                    <a:pt x="3502152" y="2101596"/>
                  </a:lnTo>
                  <a:lnTo>
                    <a:pt x="3720084" y="2034539"/>
                  </a:lnTo>
                  <a:lnTo>
                    <a:pt x="3939540" y="2078735"/>
                  </a:lnTo>
                  <a:lnTo>
                    <a:pt x="4157472" y="2078735"/>
                  </a:lnTo>
                  <a:lnTo>
                    <a:pt x="4376928" y="2084831"/>
                  </a:lnTo>
                  <a:lnTo>
                    <a:pt x="4596384" y="2074163"/>
                  </a:lnTo>
                  <a:lnTo>
                    <a:pt x="4814316" y="1955291"/>
                  </a:lnTo>
                  <a:lnTo>
                    <a:pt x="5033772" y="1921763"/>
                  </a:lnTo>
                  <a:lnTo>
                    <a:pt x="5251704" y="1898903"/>
                  </a:lnTo>
                  <a:lnTo>
                    <a:pt x="5471160" y="1865375"/>
                  </a:lnTo>
                  <a:lnTo>
                    <a:pt x="5690616" y="1831847"/>
                  </a:lnTo>
                  <a:lnTo>
                    <a:pt x="5908548" y="1781555"/>
                  </a:lnTo>
                  <a:lnTo>
                    <a:pt x="6128004" y="1808987"/>
                  </a:lnTo>
                  <a:lnTo>
                    <a:pt x="6347459" y="1758695"/>
                  </a:lnTo>
                  <a:lnTo>
                    <a:pt x="6565392" y="1673352"/>
                  </a:lnTo>
                  <a:lnTo>
                    <a:pt x="6784848" y="1656587"/>
                  </a:lnTo>
                  <a:lnTo>
                    <a:pt x="7002780" y="1639823"/>
                  </a:lnTo>
                  <a:lnTo>
                    <a:pt x="7222235" y="1623059"/>
                  </a:lnTo>
                  <a:lnTo>
                    <a:pt x="7441692" y="1543811"/>
                  </a:lnTo>
                  <a:lnTo>
                    <a:pt x="7659624" y="710183"/>
                  </a:lnTo>
                  <a:lnTo>
                    <a:pt x="7879080" y="0"/>
                  </a:lnTo>
                </a:path>
              </a:pathLst>
            </a:custGeom>
            <a:ln w="38100">
              <a:solidFill>
                <a:srgbClr val="001F5F"/>
              </a:solidFill>
            </a:ln>
          </p:spPr>
          <p:txBody>
            <a:bodyPr wrap="square" lIns="0" tIns="0" rIns="0" bIns="0" rtlCol="0"/>
            <a:lstStyle/>
            <a:p>
              <a:endParaRPr>
                <a:solidFill>
                  <a:prstClr val="black"/>
                </a:solidFill>
              </a:endParaRPr>
            </a:p>
          </p:txBody>
        </p:sp>
        <p:sp>
          <p:nvSpPr>
            <p:cNvPr id="9" name="object 9"/>
            <p:cNvSpPr/>
            <p:nvPr/>
          </p:nvSpPr>
          <p:spPr>
            <a:xfrm>
              <a:off x="817626" y="3291077"/>
              <a:ext cx="7879080" cy="1847214"/>
            </a:xfrm>
            <a:custGeom>
              <a:avLst/>
              <a:gdLst/>
              <a:ahLst/>
              <a:cxnLst/>
              <a:rect l="l" t="t" r="r" b="b"/>
              <a:pathLst>
                <a:path w="7879080" h="1847214">
                  <a:moveTo>
                    <a:pt x="0" y="1152144"/>
                  </a:moveTo>
                  <a:lnTo>
                    <a:pt x="219456" y="1202436"/>
                  </a:lnTo>
                  <a:lnTo>
                    <a:pt x="437388" y="1235964"/>
                  </a:lnTo>
                  <a:lnTo>
                    <a:pt x="656844" y="1304544"/>
                  </a:lnTo>
                  <a:lnTo>
                    <a:pt x="874776" y="1328928"/>
                  </a:lnTo>
                  <a:lnTo>
                    <a:pt x="1094232" y="1385316"/>
                  </a:lnTo>
                  <a:lnTo>
                    <a:pt x="1313688" y="1310640"/>
                  </a:lnTo>
                  <a:lnTo>
                    <a:pt x="1531620" y="1456944"/>
                  </a:lnTo>
                  <a:lnTo>
                    <a:pt x="1751076" y="1798320"/>
                  </a:lnTo>
                  <a:lnTo>
                    <a:pt x="1969008" y="1847088"/>
                  </a:lnTo>
                  <a:lnTo>
                    <a:pt x="2188464" y="1702308"/>
                  </a:lnTo>
                  <a:lnTo>
                    <a:pt x="2407920" y="1670304"/>
                  </a:lnTo>
                  <a:lnTo>
                    <a:pt x="2625852" y="1667256"/>
                  </a:lnTo>
                  <a:lnTo>
                    <a:pt x="2845308" y="1661160"/>
                  </a:lnTo>
                  <a:lnTo>
                    <a:pt x="3063240" y="1632204"/>
                  </a:lnTo>
                  <a:lnTo>
                    <a:pt x="3282696" y="1662684"/>
                  </a:lnTo>
                  <a:lnTo>
                    <a:pt x="3502152" y="1641348"/>
                  </a:lnTo>
                  <a:lnTo>
                    <a:pt x="3720084" y="1566672"/>
                  </a:lnTo>
                  <a:lnTo>
                    <a:pt x="3939540" y="1645920"/>
                  </a:lnTo>
                  <a:lnTo>
                    <a:pt x="4157472" y="1601724"/>
                  </a:lnTo>
                  <a:lnTo>
                    <a:pt x="4376928" y="1584960"/>
                  </a:lnTo>
                  <a:lnTo>
                    <a:pt x="4596384" y="1575816"/>
                  </a:lnTo>
                  <a:lnTo>
                    <a:pt x="4814316" y="1475232"/>
                  </a:lnTo>
                  <a:lnTo>
                    <a:pt x="5033772" y="1417320"/>
                  </a:lnTo>
                  <a:lnTo>
                    <a:pt x="5251704" y="1350264"/>
                  </a:lnTo>
                  <a:lnTo>
                    <a:pt x="5471160" y="1309116"/>
                  </a:lnTo>
                  <a:lnTo>
                    <a:pt x="5690616" y="1272540"/>
                  </a:lnTo>
                  <a:lnTo>
                    <a:pt x="5908548" y="1222248"/>
                  </a:lnTo>
                  <a:lnTo>
                    <a:pt x="6128004" y="1266444"/>
                  </a:lnTo>
                  <a:lnTo>
                    <a:pt x="6347459" y="1239012"/>
                  </a:lnTo>
                  <a:lnTo>
                    <a:pt x="6565392" y="1252728"/>
                  </a:lnTo>
                  <a:lnTo>
                    <a:pt x="6784848" y="1278636"/>
                  </a:lnTo>
                  <a:lnTo>
                    <a:pt x="7002780" y="1266444"/>
                  </a:lnTo>
                  <a:lnTo>
                    <a:pt x="7222235" y="1275588"/>
                  </a:lnTo>
                  <a:lnTo>
                    <a:pt x="7441692" y="1229868"/>
                  </a:lnTo>
                  <a:lnTo>
                    <a:pt x="7659624" y="426720"/>
                  </a:lnTo>
                  <a:lnTo>
                    <a:pt x="7879080" y="0"/>
                  </a:lnTo>
                </a:path>
              </a:pathLst>
            </a:custGeom>
            <a:ln w="38100">
              <a:solidFill>
                <a:srgbClr val="C00000"/>
              </a:solidFill>
            </a:ln>
          </p:spPr>
          <p:txBody>
            <a:bodyPr wrap="square" lIns="0" tIns="0" rIns="0" bIns="0" rtlCol="0"/>
            <a:lstStyle/>
            <a:p>
              <a:endParaRPr>
                <a:solidFill>
                  <a:prstClr val="black"/>
                </a:solidFill>
              </a:endParaRPr>
            </a:p>
          </p:txBody>
        </p:sp>
      </p:grpSp>
      <p:sp>
        <p:nvSpPr>
          <p:cNvPr id="10" name="object 10"/>
          <p:cNvSpPr txBox="1"/>
          <p:nvPr/>
        </p:nvSpPr>
        <p:spPr>
          <a:xfrm>
            <a:off x="495706" y="2485582"/>
            <a:ext cx="193040" cy="2844165"/>
          </a:xfrm>
          <a:prstGeom prst="rect">
            <a:avLst/>
          </a:prstGeom>
        </p:spPr>
        <p:txBody>
          <a:bodyPr vert="horz" wrap="square" lIns="0" tIns="111760" rIns="0" bIns="0" rtlCol="0">
            <a:spAutoFit/>
          </a:bodyPr>
          <a:lstStyle/>
          <a:p>
            <a:pPr marL="12700">
              <a:spcBef>
                <a:spcPts val="880"/>
              </a:spcBef>
            </a:pPr>
            <a:r>
              <a:rPr sz="1200" dirty="0">
                <a:solidFill>
                  <a:prstClr val="black"/>
                </a:solidFill>
                <a:latin typeface="Tahoma"/>
                <a:cs typeface="Tahoma"/>
              </a:rPr>
              <a:t>50</a:t>
            </a:r>
            <a:endParaRPr sz="1200">
              <a:solidFill>
                <a:prstClr val="black"/>
              </a:solidFill>
              <a:latin typeface="Tahoma"/>
              <a:cs typeface="Tahoma"/>
            </a:endParaRPr>
          </a:p>
          <a:p>
            <a:pPr marL="12700">
              <a:spcBef>
                <a:spcPts val="780"/>
              </a:spcBef>
            </a:pPr>
            <a:r>
              <a:rPr sz="1200" dirty="0">
                <a:solidFill>
                  <a:prstClr val="black"/>
                </a:solidFill>
                <a:latin typeface="Tahoma"/>
                <a:cs typeface="Tahoma"/>
              </a:rPr>
              <a:t>45</a:t>
            </a:r>
            <a:endParaRPr sz="1200">
              <a:solidFill>
                <a:prstClr val="black"/>
              </a:solidFill>
              <a:latin typeface="Tahoma"/>
              <a:cs typeface="Tahoma"/>
            </a:endParaRPr>
          </a:p>
          <a:p>
            <a:pPr marL="12700">
              <a:spcBef>
                <a:spcPts val="780"/>
              </a:spcBef>
            </a:pPr>
            <a:r>
              <a:rPr sz="1200" dirty="0">
                <a:solidFill>
                  <a:prstClr val="black"/>
                </a:solidFill>
                <a:latin typeface="Tahoma"/>
                <a:cs typeface="Tahoma"/>
              </a:rPr>
              <a:t>40</a:t>
            </a:r>
            <a:endParaRPr sz="1200">
              <a:solidFill>
                <a:prstClr val="black"/>
              </a:solidFill>
              <a:latin typeface="Tahoma"/>
              <a:cs typeface="Tahoma"/>
            </a:endParaRPr>
          </a:p>
          <a:p>
            <a:pPr marL="12700">
              <a:spcBef>
                <a:spcPts val="780"/>
              </a:spcBef>
            </a:pPr>
            <a:r>
              <a:rPr sz="1200" dirty="0">
                <a:solidFill>
                  <a:prstClr val="black"/>
                </a:solidFill>
                <a:latin typeface="Tahoma"/>
                <a:cs typeface="Tahoma"/>
              </a:rPr>
              <a:t>35</a:t>
            </a:r>
            <a:endParaRPr sz="1200">
              <a:solidFill>
                <a:prstClr val="black"/>
              </a:solidFill>
              <a:latin typeface="Tahoma"/>
              <a:cs typeface="Tahoma"/>
            </a:endParaRPr>
          </a:p>
          <a:p>
            <a:pPr marL="12700">
              <a:spcBef>
                <a:spcPts val="775"/>
              </a:spcBef>
            </a:pPr>
            <a:r>
              <a:rPr sz="1200" dirty="0">
                <a:solidFill>
                  <a:prstClr val="black"/>
                </a:solidFill>
                <a:latin typeface="Tahoma"/>
                <a:cs typeface="Tahoma"/>
              </a:rPr>
              <a:t>30</a:t>
            </a:r>
            <a:endParaRPr sz="1200">
              <a:solidFill>
                <a:prstClr val="black"/>
              </a:solidFill>
              <a:latin typeface="Tahoma"/>
              <a:cs typeface="Tahoma"/>
            </a:endParaRPr>
          </a:p>
          <a:p>
            <a:pPr marL="12700">
              <a:spcBef>
                <a:spcPts val="780"/>
              </a:spcBef>
            </a:pPr>
            <a:r>
              <a:rPr sz="1200" dirty="0">
                <a:solidFill>
                  <a:prstClr val="black"/>
                </a:solidFill>
                <a:latin typeface="Tahoma"/>
                <a:cs typeface="Tahoma"/>
              </a:rPr>
              <a:t>25</a:t>
            </a:r>
            <a:endParaRPr sz="1200">
              <a:solidFill>
                <a:prstClr val="black"/>
              </a:solidFill>
              <a:latin typeface="Tahoma"/>
              <a:cs typeface="Tahoma"/>
            </a:endParaRPr>
          </a:p>
          <a:p>
            <a:pPr marL="12700">
              <a:spcBef>
                <a:spcPts val="780"/>
              </a:spcBef>
            </a:pPr>
            <a:r>
              <a:rPr sz="1200" dirty="0">
                <a:solidFill>
                  <a:prstClr val="black"/>
                </a:solidFill>
                <a:latin typeface="Tahoma"/>
                <a:cs typeface="Tahoma"/>
              </a:rPr>
              <a:t>20</a:t>
            </a:r>
            <a:endParaRPr sz="1200">
              <a:solidFill>
                <a:prstClr val="black"/>
              </a:solidFill>
              <a:latin typeface="Tahoma"/>
              <a:cs typeface="Tahoma"/>
            </a:endParaRPr>
          </a:p>
          <a:p>
            <a:pPr marL="12700">
              <a:spcBef>
                <a:spcPts val="780"/>
              </a:spcBef>
            </a:pPr>
            <a:r>
              <a:rPr sz="1200" dirty="0">
                <a:solidFill>
                  <a:prstClr val="black"/>
                </a:solidFill>
                <a:latin typeface="Tahoma"/>
                <a:cs typeface="Tahoma"/>
              </a:rPr>
              <a:t>15</a:t>
            </a:r>
            <a:endParaRPr sz="1200">
              <a:solidFill>
                <a:prstClr val="black"/>
              </a:solidFill>
              <a:latin typeface="Tahoma"/>
              <a:cs typeface="Tahoma"/>
            </a:endParaRPr>
          </a:p>
          <a:p>
            <a:pPr marL="12700">
              <a:spcBef>
                <a:spcPts val="780"/>
              </a:spcBef>
            </a:pPr>
            <a:r>
              <a:rPr sz="1200" dirty="0">
                <a:solidFill>
                  <a:prstClr val="black"/>
                </a:solidFill>
                <a:latin typeface="Tahoma"/>
                <a:cs typeface="Tahoma"/>
              </a:rPr>
              <a:t>10</a:t>
            </a:r>
            <a:endParaRPr sz="1200">
              <a:solidFill>
                <a:prstClr val="black"/>
              </a:solidFill>
              <a:latin typeface="Tahoma"/>
              <a:cs typeface="Tahoma"/>
            </a:endParaRPr>
          </a:p>
          <a:p>
            <a:pPr marL="95885">
              <a:spcBef>
                <a:spcPts val="775"/>
              </a:spcBef>
            </a:pPr>
            <a:r>
              <a:rPr sz="1200" dirty="0">
                <a:solidFill>
                  <a:prstClr val="black"/>
                </a:solidFill>
                <a:latin typeface="Tahoma"/>
                <a:cs typeface="Tahoma"/>
              </a:rPr>
              <a:t>5</a:t>
            </a:r>
            <a:endParaRPr sz="1200">
              <a:solidFill>
                <a:prstClr val="black"/>
              </a:solidFill>
              <a:latin typeface="Tahoma"/>
              <a:cs typeface="Tahoma"/>
            </a:endParaRPr>
          </a:p>
        </p:txBody>
      </p:sp>
      <p:sp>
        <p:nvSpPr>
          <p:cNvPr id="11" name="object 11"/>
          <p:cNvSpPr txBox="1"/>
          <p:nvPr/>
        </p:nvSpPr>
        <p:spPr>
          <a:xfrm>
            <a:off x="712649" y="5269738"/>
            <a:ext cx="8089900" cy="626745"/>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2019-01</a:t>
            </a:r>
            <a:endParaRPr sz="1200">
              <a:solidFill>
                <a:prstClr val="black"/>
              </a:solidFill>
              <a:latin typeface="Tahoma"/>
              <a:cs typeface="Tahoma"/>
            </a:endParaRPr>
          </a:p>
          <a:p>
            <a:pPr marL="12700">
              <a:spcBef>
                <a:spcPts val="285"/>
              </a:spcBef>
            </a:pPr>
            <a:r>
              <a:rPr sz="1200" dirty="0">
                <a:solidFill>
                  <a:prstClr val="black"/>
                </a:solidFill>
                <a:latin typeface="Tahoma"/>
                <a:cs typeface="Tahoma"/>
              </a:rPr>
              <a:t>2019-02</a:t>
            </a:r>
            <a:endParaRPr sz="1200">
              <a:solidFill>
                <a:prstClr val="black"/>
              </a:solidFill>
              <a:latin typeface="Tahoma"/>
              <a:cs typeface="Tahoma"/>
            </a:endParaRPr>
          </a:p>
          <a:p>
            <a:pPr marL="12700">
              <a:spcBef>
                <a:spcPts val="285"/>
              </a:spcBef>
            </a:pPr>
            <a:r>
              <a:rPr sz="1200" dirty="0">
                <a:solidFill>
                  <a:prstClr val="black"/>
                </a:solidFill>
                <a:latin typeface="Tahoma"/>
                <a:cs typeface="Tahoma"/>
              </a:rPr>
              <a:t>2019-03</a:t>
            </a:r>
            <a:endParaRPr sz="1200">
              <a:solidFill>
                <a:prstClr val="black"/>
              </a:solidFill>
              <a:latin typeface="Tahoma"/>
              <a:cs typeface="Tahoma"/>
            </a:endParaRPr>
          </a:p>
          <a:p>
            <a:pPr marL="12700">
              <a:spcBef>
                <a:spcPts val="285"/>
              </a:spcBef>
            </a:pPr>
            <a:r>
              <a:rPr sz="1200" dirty="0">
                <a:solidFill>
                  <a:prstClr val="black"/>
                </a:solidFill>
                <a:latin typeface="Tahoma"/>
                <a:cs typeface="Tahoma"/>
              </a:rPr>
              <a:t>2019-04</a:t>
            </a:r>
            <a:endParaRPr sz="1200">
              <a:solidFill>
                <a:prstClr val="black"/>
              </a:solidFill>
              <a:latin typeface="Tahoma"/>
              <a:cs typeface="Tahoma"/>
            </a:endParaRPr>
          </a:p>
          <a:p>
            <a:pPr marL="12700">
              <a:spcBef>
                <a:spcPts val="275"/>
              </a:spcBef>
            </a:pPr>
            <a:r>
              <a:rPr sz="1200" dirty="0">
                <a:solidFill>
                  <a:prstClr val="black"/>
                </a:solidFill>
                <a:latin typeface="Tahoma"/>
                <a:cs typeface="Tahoma"/>
              </a:rPr>
              <a:t>2019-05</a:t>
            </a:r>
            <a:endParaRPr sz="1200">
              <a:solidFill>
                <a:prstClr val="black"/>
              </a:solidFill>
              <a:latin typeface="Tahoma"/>
              <a:cs typeface="Tahoma"/>
            </a:endParaRPr>
          </a:p>
          <a:p>
            <a:pPr marL="12700">
              <a:spcBef>
                <a:spcPts val="285"/>
              </a:spcBef>
            </a:pPr>
            <a:r>
              <a:rPr sz="1200" dirty="0">
                <a:solidFill>
                  <a:prstClr val="black"/>
                </a:solidFill>
                <a:latin typeface="Tahoma"/>
                <a:cs typeface="Tahoma"/>
              </a:rPr>
              <a:t>2019-06</a:t>
            </a:r>
            <a:endParaRPr sz="1200">
              <a:solidFill>
                <a:prstClr val="black"/>
              </a:solidFill>
              <a:latin typeface="Tahoma"/>
              <a:cs typeface="Tahoma"/>
            </a:endParaRPr>
          </a:p>
          <a:p>
            <a:pPr marL="12700">
              <a:spcBef>
                <a:spcPts val="284"/>
              </a:spcBef>
            </a:pPr>
            <a:r>
              <a:rPr sz="1200" dirty="0">
                <a:solidFill>
                  <a:prstClr val="black"/>
                </a:solidFill>
                <a:latin typeface="Tahoma"/>
                <a:cs typeface="Tahoma"/>
              </a:rPr>
              <a:t>2019-07</a:t>
            </a:r>
            <a:endParaRPr sz="1200">
              <a:solidFill>
                <a:prstClr val="black"/>
              </a:solidFill>
              <a:latin typeface="Tahoma"/>
              <a:cs typeface="Tahoma"/>
            </a:endParaRPr>
          </a:p>
          <a:p>
            <a:pPr marL="12700">
              <a:spcBef>
                <a:spcPts val="285"/>
              </a:spcBef>
            </a:pPr>
            <a:r>
              <a:rPr sz="1200" dirty="0">
                <a:solidFill>
                  <a:prstClr val="black"/>
                </a:solidFill>
                <a:latin typeface="Tahoma"/>
                <a:cs typeface="Tahoma"/>
              </a:rPr>
              <a:t>2019-08</a:t>
            </a:r>
            <a:endParaRPr sz="1200">
              <a:solidFill>
                <a:prstClr val="black"/>
              </a:solidFill>
              <a:latin typeface="Tahoma"/>
              <a:cs typeface="Tahoma"/>
            </a:endParaRPr>
          </a:p>
          <a:p>
            <a:pPr marL="12700">
              <a:spcBef>
                <a:spcPts val="285"/>
              </a:spcBef>
            </a:pPr>
            <a:r>
              <a:rPr sz="1200" dirty="0">
                <a:solidFill>
                  <a:prstClr val="black"/>
                </a:solidFill>
                <a:latin typeface="Tahoma"/>
                <a:cs typeface="Tahoma"/>
              </a:rPr>
              <a:t>2019-09</a:t>
            </a:r>
            <a:endParaRPr sz="1200">
              <a:solidFill>
                <a:prstClr val="black"/>
              </a:solidFill>
              <a:latin typeface="Tahoma"/>
              <a:cs typeface="Tahoma"/>
            </a:endParaRPr>
          </a:p>
          <a:p>
            <a:pPr marL="12700">
              <a:spcBef>
                <a:spcPts val="285"/>
              </a:spcBef>
            </a:pPr>
            <a:r>
              <a:rPr sz="1200" dirty="0">
                <a:solidFill>
                  <a:prstClr val="black"/>
                </a:solidFill>
                <a:latin typeface="Tahoma"/>
                <a:cs typeface="Tahoma"/>
              </a:rPr>
              <a:t>2019-10</a:t>
            </a:r>
            <a:endParaRPr sz="1200">
              <a:solidFill>
                <a:prstClr val="black"/>
              </a:solidFill>
              <a:latin typeface="Tahoma"/>
              <a:cs typeface="Tahoma"/>
            </a:endParaRPr>
          </a:p>
          <a:p>
            <a:pPr marL="12700">
              <a:spcBef>
                <a:spcPts val="285"/>
              </a:spcBef>
            </a:pPr>
            <a:r>
              <a:rPr sz="1200" dirty="0">
                <a:solidFill>
                  <a:prstClr val="black"/>
                </a:solidFill>
                <a:latin typeface="Tahoma"/>
                <a:cs typeface="Tahoma"/>
              </a:rPr>
              <a:t>2019-11</a:t>
            </a:r>
            <a:endParaRPr sz="1200">
              <a:solidFill>
                <a:prstClr val="black"/>
              </a:solidFill>
              <a:latin typeface="Tahoma"/>
              <a:cs typeface="Tahoma"/>
            </a:endParaRPr>
          </a:p>
          <a:p>
            <a:pPr marL="12700">
              <a:spcBef>
                <a:spcPts val="275"/>
              </a:spcBef>
            </a:pPr>
            <a:r>
              <a:rPr sz="1200" dirty="0">
                <a:solidFill>
                  <a:prstClr val="black"/>
                </a:solidFill>
                <a:latin typeface="Tahoma"/>
                <a:cs typeface="Tahoma"/>
              </a:rPr>
              <a:t>2019-12</a:t>
            </a:r>
            <a:endParaRPr sz="1200">
              <a:solidFill>
                <a:prstClr val="black"/>
              </a:solidFill>
              <a:latin typeface="Tahoma"/>
              <a:cs typeface="Tahoma"/>
            </a:endParaRPr>
          </a:p>
          <a:p>
            <a:pPr marL="12700">
              <a:spcBef>
                <a:spcPts val="280"/>
              </a:spcBef>
            </a:pPr>
            <a:r>
              <a:rPr sz="1200" dirty="0">
                <a:solidFill>
                  <a:prstClr val="black"/>
                </a:solidFill>
                <a:latin typeface="Tahoma"/>
                <a:cs typeface="Tahoma"/>
              </a:rPr>
              <a:t>2020-01</a:t>
            </a:r>
            <a:endParaRPr sz="1200">
              <a:solidFill>
                <a:prstClr val="black"/>
              </a:solidFill>
              <a:latin typeface="Tahoma"/>
              <a:cs typeface="Tahoma"/>
            </a:endParaRPr>
          </a:p>
          <a:p>
            <a:pPr marL="12700">
              <a:spcBef>
                <a:spcPts val="290"/>
              </a:spcBef>
            </a:pPr>
            <a:r>
              <a:rPr sz="1200" dirty="0">
                <a:solidFill>
                  <a:prstClr val="black"/>
                </a:solidFill>
                <a:latin typeface="Tahoma"/>
                <a:cs typeface="Tahoma"/>
              </a:rPr>
              <a:t>2020-02</a:t>
            </a:r>
            <a:endParaRPr sz="1200">
              <a:solidFill>
                <a:prstClr val="black"/>
              </a:solidFill>
              <a:latin typeface="Tahoma"/>
              <a:cs typeface="Tahoma"/>
            </a:endParaRPr>
          </a:p>
          <a:p>
            <a:pPr marL="12700">
              <a:spcBef>
                <a:spcPts val="285"/>
              </a:spcBef>
            </a:pPr>
            <a:r>
              <a:rPr sz="1200" dirty="0">
                <a:solidFill>
                  <a:prstClr val="black"/>
                </a:solidFill>
                <a:latin typeface="Tahoma"/>
                <a:cs typeface="Tahoma"/>
              </a:rPr>
              <a:t>2020-03</a:t>
            </a:r>
            <a:endParaRPr sz="1200">
              <a:solidFill>
                <a:prstClr val="black"/>
              </a:solidFill>
              <a:latin typeface="Tahoma"/>
              <a:cs typeface="Tahoma"/>
            </a:endParaRPr>
          </a:p>
          <a:p>
            <a:pPr marL="12700">
              <a:spcBef>
                <a:spcPts val="285"/>
              </a:spcBef>
            </a:pPr>
            <a:r>
              <a:rPr sz="1200" dirty="0">
                <a:solidFill>
                  <a:prstClr val="black"/>
                </a:solidFill>
                <a:latin typeface="Tahoma"/>
                <a:cs typeface="Tahoma"/>
              </a:rPr>
              <a:t>2020-04</a:t>
            </a:r>
            <a:endParaRPr sz="1200">
              <a:solidFill>
                <a:prstClr val="black"/>
              </a:solidFill>
              <a:latin typeface="Tahoma"/>
              <a:cs typeface="Tahoma"/>
            </a:endParaRPr>
          </a:p>
          <a:p>
            <a:pPr marL="12700">
              <a:spcBef>
                <a:spcPts val="285"/>
              </a:spcBef>
            </a:pPr>
            <a:r>
              <a:rPr sz="1200" dirty="0">
                <a:solidFill>
                  <a:prstClr val="black"/>
                </a:solidFill>
                <a:latin typeface="Tahoma"/>
                <a:cs typeface="Tahoma"/>
              </a:rPr>
              <a:t>2020-05</a:t>
            </a:r>
            <a:endParaRPr sz="1200">
              <a:solidFill>
                <a:prstClr val="black"/>
              </a:solidFill>
              <a:latin typeface="Tahoma"/>
              <a:cs typeface="Tahoma"/>
            </a:endParaRPr>
          </a:p>
          <a:p>
            <a:pPr marL="12700">
              <a:spcBef>
                <a:spcPts val="285"/>
              </a:spcBef>
            </a:pPr>
            <a:r>
              <a:rPr sz="1200" dirty="0">
                <a:solidFill>
                  <a:prstClr val="black"/>
                </a:solidFill>
                <a:latin typeface="Tahoma"/>
                <a:cs typeface="Tahoma"/>
              </a:rPr>
              <a:t>2020-06</a:t>
            </a:r>
            <a:endParaRPr sz="1200">
              <a:solidFill>
                <a:prstClr val="black"/>
              </a:solidFill>
              <a:latin typeface="Tahoma"/>
              <a:cs typeface="Tahoma"/>
            </a:endParaRPr>
          </a:p>
          <a:p>
            <a:pPr marL="12700">
              <a:spcBef>
                <a:spcPts val="285"/>
              </a:spcBef>
            </a:pPr>
            <a:r>
              <a:rPr sz="1200" dirty="0">
                <a:solidFill>
                  <a:prstClr val="black"/>
                </a:solidFill>
                <a:latin typeface="Tahoma"/>
                <a:cs typeface="Tahoma"/>
              </a:rPr>
              <a:t>2020-07</a:t>
            </a:r>
            <a:endParaRPr sz="1200">
              <a:solidFill>
                <a:prstClr val="black"/>
              </a:solidFill>
              <a:latin typeface="Tahoma"/>
              <a:cs typeface="Tahoma"/>
            </a:endParaRPr>
          </a:p>
          <a:p>
            <a:pPr marL="12700">
              <a:spcBef>
                <a:spcPts val="270"/>
              </a:spcBef>
            </a:pPr>
            <a:r>
              <a:rPr sz="1200" dirty="0">
                <a:solidFill>
                  <a:prstClr val="black"/>
                </a:solidFill>
                <a:latin typeface="Tahoma"/>
                <a:cs typeface="Tahoma"/>
              </a:rPr>
              <a:t>2020-08</a:t>
            </a:r>
            <a:endParaRPr sz="1200">
              <a:solidFill>
                <a:prstClr val="black"/>
              </a:solidFill>
              <a:latin typeface="Tahoma"/>
              <a:cs typeface="Tahoma"/>
            </a:endParaRPr>
          </a:p>
          <a:p>
            <a:pPr marL="12700">
              <a:spcBef>
                <a:spcPts val="290"/>
              </a:spcBef>
            </a:pPr>
            <a:r>
              <a:rPr sz="1200" dirty="0">
                <a:solidFill>
                  <a:prstClr val="black"/>
                </a:solidFill>
                <a:latin typeface="Tahoma"/>
                <a:cs typeface="Tahoma"/>
              </a:rPr>
              <a:t>2020-09</a:t>
            </a:r>
            <a:endParaRPr sz="1200">
              <a:solidFill>
                <a:prstClr val="black"/>
              </a:solidFill>
              <a:latin typeface="Tahoma"/>
              <a:cs typeface="Tahoma"/>
            </a:endParaRPr>
          </a:p>
          <a:p>
            <a:pPr marL="12700">
              <a:spcBef>
                <a:spcPts val="284"/>
              </a:spcBef>
            </a:pPr>
            <a:r>
              <a:rPr sz="1200" dirty="0">
                <a:solidFill>
                  <a:prstClr val="black"/>
                </a:solidFill>
                <a:latin typeface="Tahoma"/>
                <a:cs typeface="Tahoma"/>
              </a:rPr>
              <a:t>2020-10</a:t>
            </a:r>
            <a:endParaRPr sz="1200">
              <a:solidFill>
                <a:prstClr val="black"/>
              </a:solidFill>
              <a:latin typeface="Tahoma"/>
              <a:cs typeface="Tahoma"/>
            </a:endParaRPr>
          </a:p>
          <a:p>
            <a:pPr marL="12700">
              <a:spcBef>
                <a:spcPts val="285"/>
              </a:spcBef>
            </a:pPr>
            <a:r>
              <a:rPr sz="1200" dirty="0">
                <a:solidFill>
                  <a:prstClr val="black"/>
                </a:solidFill>
                <a:latin typeface="Tahoma"/>
                <a:cs typeface="Tahoma"/>
              </a:rPr>
              <a:t>2020-11</a:t>
            </a:r>
            <a:endParaRPr sz="1200">
              <a:solidFill>
                <a:prstClr val="black"/>
              </a:solidFill>
              <a:latin typeface="Tahoma"/>
              <a:cs typeface="Tahoma"/>
            </a:endParaRPr>
          </a:p>
          <a:p>
            <a:pPr marL="12700">
              <a:spcBef>
                <a:spcPts val="285"/>
              </a:spcBef>
            </a:pPr>
            <a:r>
              <a:rPr sz="1200" dirty="0">
                <a:solidFill>
                  <a:prstClr val="black"/>
                </a:solidFill>
                <a:latin typeface="Tahoma"/>
                <a:cs typeface="Tahoma"/>
              </a:rPr>
              <a:t>2020-12</a:t>
            </a:r>
            <a:endParaRPr sz="1200">
              <a:solidFill>
                <a:prstClr val="black"/>
              </a:solidFill>
              <a:latin typeface="Tahoma"/>
              <a:cs typeface="Tahoma"/>
            </a:endParaRPr>
          </a:p>
          <a:p>
            <a:pPr marL="12700">
              <a:spcBef>
                <a:spcPts val="285"/>
              </a:spcBef>
            </a:pPr>
            <a:r>
              <a:rPr sz="1200" dirty="0">
                <a:solidFill>
                  <a:prstClr val="black"/>
                </a:solidFill>
                <a:latin typeface="Tahoma"/>
                <a:cs typeface="Tahoma"/>
              </a:rPr>
              <a:t>2021-01</a:t>
            </a:r>
            <a:endParaRPr sz="1200">
              <a:solidFill>
                <a:prstClr val="black"/>
              </a:solidFill>
              <a:latin typeface="Tahoma"/>
              <a:cs typeface="Tahoma"/>
            </a:endParaRPr>
          </a:p>
          <a:p>
            <a:pPr marL="12700">
              <a:spcBef>
                <a:spcPts val="284"/>
              </a:spcBef>
            </a:pPr>
            <a:r>
              <a:rPr sz="1200" dirty="0">
                <a:solidFill>
                  <a:prstClr val="black"/>
                </a:solidFill>
                <a:latin typeface="Tahoma"/>
                <a:cs typeface="Tahoma"/>
              </a:rPr>
              <a:t>2021-02</a:t>
            </a:r>
            <a:endParaRPr sz="1200">
              <a:solidFill>
                <a:prstClr val="black"/>
              </a:solidFill>
              <a:latin typeface="Tahoma"/>
              <a:cs typeface="Tahoma"/>
            </a:endParaRPr>
          </a:p>
          <a:p>
            <a:pPr marL="12700">
              <a:spcBef>
                <a:spcPts val="270"/>
              </a:spcBef>
            </a:pPr>
            <a:r>
              <a:rPr sz="1200" dirty="0">
                <a:solidFill>
                  <a:prstClr val="black"/>
                </a:solidFill>
                <a:latin typeface="Tahoma"/>
                <a:cs typeface="Tahoma"/>
              </a:rPr>
              <a:t>2021-03</a:t>
            </a:r>
            <a:endParaRPr sz="1200">
              <a:solidFill>
                <a:prstClr val="black"/>
              </a:solidFill>
              <a:latin typeface="Tahoma"/>
              <a:cs typeface="Tahoma"/>
            </a:endParaRPr>
          </a:p>
          <a:p>
            <a:pPr marL="12700">
              <a:spcBef>
                <a:spcPts val="290"/>
              </a:spcBef>
            </a:pPr>
            <a:r>
              <a:rPr sz="1200" dirty="0">
                <a:solidFill>
                  <a:prstClr val="black"/>
                </a:solidFill>
                <a:latin typeface="Tahoma"/>
                <a:cs typeface="Tahoma"/>
              </a:rPr>
              <a:t>2021-04</a:t>
            </a:r>
            <a:endParaRPr sz="1200">
              <a:solidFill>
                <a:prstClr val="black"/>
              </a:solidFill>
              <a:latin typeface="Tahoma"/>
              <a:cs typeface="Tahoma"/>
            </a:endParaRPr>
          </a:p>
          <a:p>
            <a:pPr marL="12700">
              <a:spcBef>
                <a:spcPts val="284"/>
              </a:spcBef>
            </a:pPr>
            <a:r>
              <a:rPr sz="1200" dirty="0">
                <a:solidFill>
                  <a:prstClr val="black"/>
                </a:solidFill>
                <a:latin typeface="Tahoma"/>
                <a:cs typeface="Tahoma"/>
              </a:rPr>
              <a:t>2021-05</a:t>
            </a:r>
            <a:endParaRPr sz="1200">
              <a:solidFill>
                <a:prstClr val="black"/>
              </a:solidFill>
              <a:latin typeface="Tahoma"/>
              <a:cs typeface="Tahoma"/>
            </a:endParaRPr>
          </a:p>
          <a:p>
            <a:pPr marL="12700">
              <a:spcBef>
                <a:spcPts val="285"/>
              </a:spcBef>
            </a:pPr>
            <a:r>
              <a:rPr sz="1200" dirty="0">
                <a:solidFill>
                  <a:prstClr val="black"/>
                </a:solidFill>
                <a:latin typeface="Tahoma"/>
                <a:cs typeface="Tahoma"/>
              </a:rPr>
              <a:t>2021-06</a:t>
            </a:r>
            <a:endParaRPr sz="1200">
              <a:solidFill>
                <a:prstClr val="black"/>
              </a:solidFill>
              <a:latin typeface="Tahoma"/>
              <a:cs typeface="Tahoma"/>
            </a:endParaRPr>
          </a:p>
          <a:p>
            <a:pPr marL="12700">
              <a:spcBef>
                <a:spcPts val="285"/>
              </a:spcBef>
            </a:pPr>
            <a:r>
              <a:rPr sz="1200" dirty="0">
                <a:solidFill>
                  <a:prstClr val="black"/>
                </a:solidFill>
                <a:latin typeface="Tahoma"/>
                <a:cs typeface="Tahoma"/>
              </a:rPr>
              <a:t>2021-07</a:t>
            </a:r>
            <a:endParaRPr sz="1200">
              <a:solidFill>
                <a:prstClr val="black"/>
              </a:solidFill>
              <a:latin typeface="Tahoma"/>
              <a:cs typeface="Tahoma"/>
            </a:endParaRPr>
          </a:p>
          <a:p>
            <a:pPr marL="12700">
              <a:spcBef>
                <a:spcPts val="284"/>
              </a:spcBef>
            </a:pPr>
            <a:r>
              <a:rPr sz="1200" dirty="0">
                <a:solidFill>
                  <a:prstClr val="black"/>
                </a:solidFill>
                <a:latin typeface="Tahoma"/>
                <a:cs typeface="Tahoma"/>
              </a:rPr>
              <a:t>2021-08</a:t>
            </a:r>
            <a:endParaRPr sz="1200">
              <a:solidFill>
                <a:prstClr val="black"/>
              </a:solidFill>
              <a:latin typeface="Tahoma"/>
              <a:cs typeface="Tahoma"/>
            </a:endParaRPr>
          </a:p>
          <a:p>
            <a:pPr marL="12700">
              <a:spcBef>
                <a:spcPts val="284"/>
              </a:spcBef>
            </a:pPr>
            <a:r>
              <a:rPr sz="1200" dirty="0">
                <a:solidFill>
                  <a:prstClr val="black"/>
                </a:solidFill>
                <a:latin typeface="Tahoma"/>
                <a:cs typeface="Tahoma"/>
              </a:rPr>
              <a:t>2021-09</a:t>
            </a:r>
            <a:endParaRPr sz="1200">
              <a:solidFill>
                <a:prstClr val="black"/>
              </a:solidFill>
              <a:latin typeface="Tahoma"/>
              <a:cs typeface="Tahoma"/>
            </a:endParaRPr>
          </a:p>
          <a:p>
            <a:pPr marL="12700">
              <a:spcBef>
                <a:spcPts val="270"/>
              </a:spcBef>
            </a:pPr>
            <a:r>
              <a:rPr sz="1200" dirty="0">
                <a:solidFill>
                  <a:prstClr val="black"/>
                </a:solidFill>
                <a:latin typeface="Tahoma"/>
                <a:cs typeface="Tahoma"/>
              </a:rPr>
              <a:t>2021-10</a:t>
            </a:r>
            <a:endParaRPr sz="1200">
              <a:solidFill>
                <a:prstClr val="black"/>
              </a:solidFill>
              <a:latin typeface="Tahoma"/>
              <a:cs typeface="Tahoma"/>
            </a:endParaRPr>
          </a:p>
          <a:p>
            <a:pPr marL="12700">
              <a:spcBef>
                <a:spcPts val="285"/>
              </a:spcBef>
            </a:pPr>
            <a:r>
              <a:rPr sz="1200" dirty="0">
                <a:solidFill>
                  <a:prstClr val="black"/>
                </a:solidFill>
                <a:latin typeface="Tahoma"/>
                <a:cs typeface="Tahoma"/>
              </a:rPr>
              <a:t>2021-11</a:t>
            </a:r>
            <a:endParaRPr sz="1200">
              <a:solidFill>
                <a:prstClr val="black"/>
              </a:solidFill>
              <a:latin typeface="Tahoma"/>
              <a:cs typeface="Tahoma"/>
            </a:endParaRPr>
          </a:p>
          <a:p>
            <a:pPr marL="12700">
              <a:spcBef>
                <a:spcPts val="290"/>
              </a:spcBef>
            </a:pPr>
            <a:r>
              <a:rPr sz="1200" dirty="0">
                <a:solidFill>
                  <a:prstClr val="black"/>
                </a:solidFill>
                <a:latin typeface="Tahoma"/>
                <a:cs typeface="Tahoma"/>
              </a:rPr>
              <a:t>2021-12</a:t>
            </a:r>
            <a:endParaRPr sz="1200">
              <a:solidFill>
                <a:prstClr val="black"/>
              </a:solidFill>
              <a:latin typeface="Tahoma"/>
              <a:cs typeface="Tahoma"/>
            </a:endParaRPr>
          </a:p>
          <a:p>
            <a:pPr marL="55880">
              <a:spcBef>
                <a:spcPts val="285"/>
              </a:spcBef>
            </a:pPr>
            <a:r>
              <a:rPr sz="1200" dirty="0">
                <a:solidFill>
                  <a:prstClr val="black"/>
                </a:solidFill>
                <a:latin typeface="Tahoma"/>
                <a:cs typeface="Tahoma"/>
              </a:rPr>
              <a:t>202</a:t>
            </a:r>
            <a:r>
              <a:rPr sz="1200" spc="5" dirty="0">
                <a:solidFill>
                  <a:prstClr val="black"/>
                </a:solidFill>
                <a:latin typeface="Tahoma"/>
                <a:cs typeface="Tahoma"/>
              </a:rPr>
              <a:t>2</a:t>
            </a:r>
            <a:r>
              <a:rPr sz="1200" spc="-5" dirty="0">
                <a:solidFill>
                  <a:prstClr val="black"/>
                </a:solidFill>
                <a:latin typeface="Tahoma"/>
                <a:cs typeface="Tahoma"/>
              </a:rPr>
              <a:t>-</a:t>
            </a:r>
            <a:r>
              <a:rPr sz="1200" dirty="0">
                <a:solidFill>
                  <a:prstClr val="black"/>
                </a:solidFill>
                <a:latin typeface="Tahoma"/>
                <a:cs typeface="Tahoma"/>
              </a:rPr>
              <a:t>01</a:t>
            </a:r>
            <a:endParaRPr sz="1200">
              <a:solidFill>
                <a:prstClr val="black"/>
              </a:solidFill>
              <a:latin typeface="Tahoma"/>
              <a:cs typeface="Tahoma"/>
            </a:endParaRPr>
          </a:p>
        </p:txBody>
      </p:sp>
      <p:sp>
        <p:nvSpPr>
          <p:cNvPr id="12" name="object 12"/>
          <p:cNvSpPr txBox="1"/>
          <p:nvPr/>
        </p:nvSpPr>
        <p:spPr>
          <a:xfrm>
            <a:off x="8457945" y="2451938"/>
            <a:ext cx="478155" cy="269240"/>
          </a:xfrm>
          <a:prstGeom prst="rect">
            <a:avLst/>
          </a:prstGeom>
        </p:spPr>
        <p:txBody>
          <a:bodyPr vert="horz" wrap="square" lIns="0" tIns="12065" rIns="0" bIns="0" rtlCol="0">
            <a:spAutoFit/>
          </a:bodyPr>
          <a:lstStyle/>
          <a:p>
            <a:pPr marL="12700">
              <a:spcBef>
                <a:spcPts val="95"/>
              </a:spcBef>
            </a:pPr>
            <a:r>
              <a:rPr sz="1600" b="1" spc="-5" dirty="0">
                <a:solidFill>
                  <a:srgbClr val="13306C"/>
                </a:solidFill>
                <a:latin typeface="Tahoma"/>
                <a:cs typeface="Tahoma"/>
              </a:rPr>
              <a:t>48</a:t>
            </a:r>
            <a:r>
              <a:rPr sz="1600" b="1" dirty="0">
                <a:solidFill>
                  <a:srgbClr val="13306C"/>
                </a:solidFill>
                <a:latin typeface="Tahoma"/>
                <a:cs typeface="Tahoma"/>
              </a:rPr>
              <a:t>,</a:t>
            </a:r>
            <a:r>
              <a:rPr sz="1600" b="1" spc="-5" dirty="0">
                <a:solidFill>
                  <a:srgbClr val="13306C"/>
                </a:solidFill>
                <a:latin typeface="Tahoma"/>
                <a:cs typeface="Tahoma"/>
              </a:rPr>
              <a:t>7</a:t>
            </a:r>
            <a:endParaRPr sz="1600">
              <a:solidFill>
                <a:prstClr val="black"/>
              </a:solidFill>
              <a:latin typeface="Tahoma"/>
              <a:cs typeface="Tahoma"/>
            </a:endParaRPr>
          </a:p>
        </p:txBody>
      </p:sp>
      <p:sp>
        <p:nvSpPr>
          <p:cNvPr id="13" name="object 13"/>
          <p:cNvSpPr/>
          <p:nvPr/>
        </p:nvSpPr>
        <p:spPr>
          <a:xfrm>
            <a:off x="8575547" y="2959607"/>
            <a:ext cx="510540" cy="245745"/>
          </a:xfrm>
          <a:custGeom>
            <a:avLst/>
            <a:gdLst/>
            <a:ahLst/>
            <a:cxnLst/>
            <a:rect l="l" t="t" r="r" b="b"/>
            <a:pathLst>
              <a:path w="510540" h="245744">
                <a:moveTo>
                  <a:pt x="510540" y="0"/>
                </a:moveTo>
                <a:lnTo>
                  <a:pt x="0" y="0"/>
                </a:lnTo>
                <a:lnTo>
                  <a:pt x="0" y="245363"/>
                </a:lnTo>
                <a:lnTo>
                  <a:pt x="510540" y="245363"/>
                </a:lnTo>
                <a:lnTo>
                  <a:pt x="510540" y="0"/>
                </a:lnTo>
                <a:close/>
              </a:path>
            </a:pathLst>
          </a:custGeom>
          <a:solidFill>
            <a:srgbClr val="FFFFFF"/>
          </a:solidFill>
        </p:spPr>
        <p:txBody>
          <a:bodyPr wrap="square" lIns="0" tIns="0" rIns="0" bIns="0" rtlCol="0"/>
          <a:lstStyle/>
          <a:p>
            <a:endParaRPr>
              <a:solidFill>
                <a:prstClr val="black"/>
              </a:solidFill>
            </a:endParaRPr>
          </a:p>
        </p:txBody>
      </p:sp>
      <p:sp>
        <p:nvSpPr>
          <p:cNvPr id="14" name="object 14"/>
          <p:cNvSpPr txBox="1"/>
          <p:nvPr/>
        </p:nvSpPr>
        <p:spPr>
          <a:xfrm>
            <a:off x="8592057" y="2948127"/>
            <a:ext cx="478155" cy="269240"/>
          </a:xfrm>
          <a:prstGeom prst="rect">
            <a:avLst/>
          </a:prstGeom>
        </p:spPr>
        <p:txBody>
          <a:bodyPr vert="horz" wrap="square" lIns="0" tIns="12065" rIns="0" bIns="0" rtlCol="0">
            <a:spAutoFit/>
          </a:bodyPr>
          <a:lstStyle/>
          <a:p>
            <a:pPr marL="12700">
              <a:spcBef>
                <a:spcPts val="95"/>
              </a:spcBef>
            </a:pPr>
            <a:r>
              <a:rPr sz="1600" b="1" spc="-5" dirty="0">
                <a:solidFill>
                  <a:srgbClr val="C00000"/>
                </a:solidFill>
                <a:latin typeface="Tahoma"/>
                <a:cs typeface="Tahoma"/>
              </a:rPr>
              <a:t>39</a:t>
            </a:r>
            <a:r>
              <a:rPr sz="1600" b="1" dirty="0">
                <a:solidFill>
                  <a:srgbClr val="C00000"/>
                </a:solidFill>
                <a:latin typeface="Tahoma"/>
                <a:cs typeface="Tahoma"/>
              </a:rPr>
              <a:t>,</a:t>
            </a:r>
            <a:r>
              <a:rPr sz="1600" b="1" spc="-5" dirty="0">
                <a:solidFill>
                  <a:srgbClr val="C00000"/>
                </a:solidFill>
                <a:latin typeface="Tahoma"/>
                <a:cs typeface="Tahoma"/>
              </a:rPr>
              <a:t>5</a:t>
            </a:r>
            <a:endParaRPr sz="1600">
              <a:solidFill>
                <a:prstClr val="black"/>
              </a:solidFill>
              <a:latin typeface="Tahoma"/>
              <a:cs typeface="Tahoma"/>
            </a:endParaRPr>
          </a:p>
        </p:txBody>
      </p:sp>
      <p:grpSp>
        <p:nvGrpSpPr>
          <p:cNvPr id="15" name="object 15"/>
          <p:cNvGrpSpPr/>
          <p:nvPr/>
        </p:nvGrpSpPr>
        <p:grpSpPr>
          <a:xfrm>
            <a:off x="1279397" y="2823972"/>
            <a:ext cx="176530" cy="271780"/>
            <a:chOff x="1279397" y="2823972"/>
            <a:chExt cx="176530" cy="271780"/>
          </a:xfrm>
        </p:grpSpPr>
        <p:sp>
          <p:nvSpPr>
            <p:cNvPr id="16" name="object 16"/>
            <p:cNvSpPr/>
            <p:nvPr/>
          </p:nvSpPr>
          <p:spPr>
            <a:xfrm>
              <a:off x="1279397" y="2843022"/>
              <a:ext cx="176530" cy="0"/>
            </a:xfrm>
            <a:custGeom>
              <a:avLst/>
              <a:gdLst/>
              <a:ahLst/>
              <a:cxnLst/>
              <a:rect l="l" t="t" r="r" b="b"/>
              <a:pathLst>
                <a:path w="176530">
                  <a:moveTo>
                    <a:pt x="0" y="0"/>
                  </a:moveTo>
                  <a:lnTo>
                    <a:pt x="176276" y="0"/>
                  </a:lnTo>
                </a:path>
              </a:pathLst>
            </a:custGeom>
            <a:ln w="38100">
              <a:solidFill>
                <a:srgbClr val="001F5F"/>
              </a:solidFill>
            </a:ln>
          </p:spPr>
          <p:txBody>
            <a:bodyPr wrap="square" lIns="0" tIns="0" rIns="0" bIns="0" rtlCol="0"/>
            <a:lstStyle/>
            <a:p>
              <a:endParaRPr>
                <a:solidFill>
                  <a:prstClr val="black"/>
                </a:solidFill>
              </a:endParaRPr>
            </a:p>
          </p:txBody>
        </p:sp>
        <p:sp>
          <p:nvSpPr>
            <p:cNvPr id="17" name="object 17"/>
            <p:cNvSpPr/>
            <p:nvPr/>
          </p:nvSpPr>
          <p:spPr>
            <a:xfrm>
              <a:off x="1279397" y="3076194"/>
              <a:ext cx="176530" cy="0"/>
            </a:xfrm>
            <a:custGeom>
              <a:avLst/>
              <a:gdLst/>
              <a:ahLst/>
              <a:cxnLst/>
              <a:rect l="l" t="t" r="r" b="b"/>
              <a:pathLst>
                <a:path w="176530">
                  <a:moveTo>
                    <a:pt x="0" y="0"/>
                  </a:moveTo>
                  <a:lnTo>
                    <a:pt x="176276" y="0"/>
                  </a:lnTo>
                </a:path>
              </a:pathLst>
            </a:custGeom>
            <a:ln w="38100">
              <a:solidFill>
                <a:srgbClr val="C00000"/>
              </a:solidFill>
            </a:ln>
          </p:spPr>
          <p:txBody>
            <a:bodyPr wrap="square" lIns="0" tIns="0" rIns="0" bIns="0" rtlCol="0"/>
            <a:lstStyle/>
            <a:p>
              <a:endParaRPr>
                <a:solidFill>
                  <a:prstClr val="black"/>
                </a:solidFill>
              </a:endParaRPr>
            </a:p>
          </p:txBody>
        </p:sp>
      </p:grpSp>
      <p:sp>
        <p:nvSpPr>
          <p:cNvPr id="18" name="object 18"/>
          <p:cNvSpPr txBox="1"/>
          <p:nvPr/>
        </p:nvSpPr>
        <p:spPr>
          <a:xfrm>
            <a:off x="1511553" y="2693669"/>
            <a:ext cx="379095" cy="492125"/>
          </a:xfrm>
          <a:prstGeom prst="rect">
            <a:avLst/>
          </a:prstGeom>
        </p:spPr>
        <p:txBody>
          <a:bodyPr vert="horz" wrap="square" lIns="0" tIns="12700" rIns="0" bIns="0" rtlCol="0">
            <a:spAutoFit/>
          </a:bodyPr>
          <a:lstStyle/>
          <a:p>
            <a:pPr marL="12700" marR="5080">
              <a:lnSpc>
                <a:spcPct val="127499"/>
              </a:lnSpc>
              <a:spcBef>
                <a:spcPts val="100"/>
              </a:spcBef>
            </a:pPr>
            <a:r>
              <a:rPr sz="1200" spc="-5" dirty="0">
                <a:solidFill>
                  <a:prstClr val="black"/>
                </a:solidFill>
                <a:latin typeface="Tahoma"/>
                <a:cs typeface="Tahoma"/>
              </a:rPr>
              <a:t>T</a:t>
            </a:r>
            <a:r>
              <a:rPr sz="1200" dirty="0">
                <a:solidFill>
                  <a:prstClr val="black"/>
                </a:solidFill>
                <a:latin typeface="Tahoma"/>
                <a:cs typeface="Tahoma"/>
              </a:rPr>
              <a:t>Ü</a:t>
            </a:r>
            <a:r>
              <a:rPr sz="1200" spc="-5" dirty="0">
                <a:solidFill>
                  <a:prstClr val="black"/>
                </a:solidFill>
                <a:latin typeface="Tahoma"/>
                <a:cs typeface="Tahoma"/>
              </a:rPr>
              <a:t>FE  C</a:t>
            </a:r>
            <a:endParaRPr sz="1200">
              <a:solidFill>
                <a:prstClr val="black"/>
              </a:solidFill>
              <a:latin typeface="Tahoma"/>
              <a:cs typeface="Tahoma"/>
            </a:endParaRPr>
          </a:p>
        </p:txBody>
      </p:sp>
      <p:sp>
        <p:nvSpPr>
          <p:cNvPr id="19" name="object 19"/>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32</a:t>
            </a:r>
            <a:endParaRPr sz="1400">
              <a:solidFill>
                <a:prstClr val="black"/>
              </a:solidFill>
              <a:latin typeface="Tahoma"/>
              <a:cs typeface="Tahoma"/>
            </a:endParaRPr>
          </a:p>
        </p:txBody>
      </p:sp>
    </p:spTree>
    <p:extLst>
      <p:ext uri="{BB962C8B-B14F-4D97-AF65-F5344CB8AC3E}">
        <p14:creationId xmlns:p14="http://schemas.microsoft.com/office/powerpoint/2010/main" val="40365385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042160"/>
            <a:ext cx="9144000" cy="338455"/>
          </a:xfrm>
          <a:custGeom>
            <a:avLst/>
            <a:gdLst/>
            <a:ahLst/>
            <a:cxnLst/>
            <a:rect l="l" t="t" r="r" b="b"/>
            <a:pathLst>
              <a:path w="9144000" h="338455">
                <a:moveTo>
                  <a:pt x="9144000" y="0"/>
                </a:moveTo>
                <a:lnTo>
                  <a:pt x="0" y="0"/>
                </a:lnTo>
                <a:lnTo>
                  <a:pt x="0" y="338327"/>
                </a:lnTo>
                <a:lnTo>
                  <a:pt x="9144000" y="338327"/>
                </a:lnTo>
                <a:lnTo>
                  <a:pt x="9144000" y="0"/>
                </a:lnTo>
                <a:close/>
              </a:path>
            </a:pathLst>
          </a:custGeom>
          <a:solidFill>
            <a:srgbClr val="001F5F"/>
          </a:solidFill>
        </p:spPr>
        <p:txBody>
          <a:bodyPr wrap="square" lIns="0" tIns="0" rIns="0" bIns="0" rtlCol="0"/>
          <a:lstStyle/>
          <a:p>
            <a:endParaRPr>
              <a:solidFill>
                <a:prstClr val="black"/>
              </a:solidFill>
            </a:endParaRPr>
          </a:p>
        </p:txBody>
      </p:sp>
      <p:sp>
        <p:nvSpPr>
          <p:cNvPr id="3" name="object 3"/>
          <p:cNvSpPr txBox="1"/>
          <p:nvPr/>
        </p:nvSpPr>
        <p:spPr>
          <a:xfrm>
            <a:off x="2917698" y="2074621"/>
            <a:ext cx="3307715"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Tahoma"/>
                <a:cs typeface="Tahoma"/>
              </a:rPr>
              <a:t>TÜFE </a:t>
            </a:r>
            <a:r>
              <a:rPr sz="1600" spc="-15" dirty="0">
                <a:solidFill>
                  <a:srgbClr val="FFFFFF"/>
                </a:solidFill>
                <a:latin typeface="Tahoma"/>
                <a:cs typeface="Tahoma"/>
              </a:rPr>
              <a:t>ve </a:t>
            </a:r>
            <a:r>
              <a:rPr sz="1600" spc="-5" dirty="0">
                <a:solidFill>
                  <a:srgbClr val="FFFFFF"/>
                </a:solidFill>
                <a:latin typeface="Tahoma"/>
                <a:cs typeface="Tahoma"/>
              </a:rPr>
              <a:t>alt </a:t>
            </a:r>
            <a:r>
              <a:rPr sz="1600" spc="-10" dirty="0">
                <a:solidFill>
                  <a:srgbClr val="FFFFFF"/>
                </a:solidFill>
                <a:latin typeface="Tahoma"/>
                <a:cs typeface="Tahoma"/>
              </a:rPr>
              <a:t>kalemler </a:t>
            </a:r>
            <a:r>
              <a:rPr sz="1600" spc="-5" dirty="0">
                <a:solidFill>
                  <a:srgbClr val="FFFFFF"/>
                </a:solidFill>
                <a:latin typeface="Tahoma"/>
                <a:cs typeface="Tahoma"/>
              </a:rPr>
              <a:t>(%) Ocak</a:t>
            </a:r>
            <a:r>
              <a:rPr sz="1600" spc="45" dirty="0">
                <a:solidFill>
                  <a:srgbClr val="FFFFFF"/>
                </a:solidFill>
                <a:latin typeface="Tahoma"/>
                <a:cs typeface="Tahoma"/>
              </a:rPr>
              <a:t> </a:t>
            </a:r>
            <a:r>
              <a:rPr sz="1600" dirty="0">
                <a:solidFill>
                  <a:srgbClr val="FFFFFF"/>
                </a:solidFill>
                <a:latin typeface="Tahoma"/>
                <a:cs typeface="Tahoma"/>
              </a:rPr>
              <a:t>2022</a:t>
            </a:r>
            <a:endParaRPr sz="1600">
              <a:solidFill>
                <a:prstClr val="black"/>
              </a:solidFill>
              <a:latin typeface="Tahoma"/>
              <a:cs typeface="Tahoma"/>
            </a:endParaRPr>
          </a:p>
        </p:txBody>
      </p:sp>
      <p:sp>
        <p:nvSpPr>
          <p:cNvPr id="4" name="object 4"/>
          <p:cNvSpPr txBox="1">
            <a:spLocks noGrp="1"/>
          </p:cNvSpPr>
          <p:nvPr>
            <p:ph type="title"/>
          </p:nvPr>
        </p:nvSpPr>
        <p:spPr>
          <a:xfrm>
            <a:off x="78739" y="776478"/>
            <a:ext cx="8373109" cy="1122680"/>
          </a:xfrm>
          <a:prstGeom prst="rect">
            <a:avLst/>
          </a:prstGeom>
        </p:spPr>
        <p:txBody>
          <a:bodyPr vert="horz" wrap="square" lIns="0" tIns="12700" rIns="0" bIns="0" rtlCol="0">
            <a:spAutoFit/>
          </a:bodyPr>
          <a:lstStyle/>
          <a:p>
            <a:pPr marL="12700" marR="5080">
              <a:lnSpc>
                <a:spcPct val="100000"/>
              </a:lnSpc>
              <a:spcBef>
                <a:spcPts val="100"/>
              </a:spcBef>
            </a:pPr>
            <a:r>
              <a:rPr spc="-5" dirty="0"/>
              <a:t>Ocak ayında aylık tüketici enflasyon </a:t>
            </a:r>
            <a:r>
              <a:rPr dirty="0"/>
              <a:t>oranı %11,1’dir; </a:t>
            </a:r>
            <a:r>
              <a:rPr spc="-5" dirty="0"/>
              <a:t>alkollü içecekler </a:t>
            </a:r>
            <a:r>
              <a:rPr dirty="0"/>
              <a:t>ve  </a:t>
            </a:r>
            <a:r>
              <a:rPr spc="-5" dirty="0"/>
              <a:t>tütün ile elektrik </a:t>
            </a:r>
            <a:r>
              <a:rPr dirty="0"/>
              <a:t>ve doğalgaz </a:t>
            </a:r>
            <a:r>
              <a:rPr spc="-5" dirty="0"/>
              <a:t>fiyatları </a:t>
            </a:r>
            <a:r>
              <a:rPr dirty="0"/>
              <a:t>en fazla artan</a:t>
            </a:r>
            <a:r>
              <a:rPr spc="-10" dirty="0"/>
              <a:t> </a:t>
            </a:r>
            <a:r>
              <a:rPr spc="-5" dirty="0"/>
              <a:t>kalemlerdir.</a:t>
            </a:r>
          </a:p>
          <a:p>
            <a:pPr marL="12700" marR="245110">
              <a:lnSpc>
                <a:spcPct val="100000"/>
              </a:lnSpc>
            </a:pPr>
            <a:r>
              <a:rPr b="0" spc="-5" dirty="0">
                <a:latin typeface="Tahoma"/>
                <a:cs typeface="Tahoma"/>
              </a:rPr>
              <a:t>Ulaştırma ile gıda ve alkolsüz içecekler </a:t>
            </a:r>
            <a:r>
              <a:rPr b="0" dirty="0">
                <a:latin typeface="Tahoma"/>
                <a:cs typeface="Tahoma"/>
              </a:rPr>
              <a:t>ise </a:t>
            </a:r>
            <a:r>
              <a:rPr b="0" spc="-10" dirty="0">
                <a:latin typeface="Tahoma"/>
                <a:cs typeface="Tahoma"/>
              </a:rPr>
              <a:t>yıllık </a:t>
            </a:r>
            <a:r>
              <a:rPr b="0" spc="-5" dirty="0">
                <a:latin typeface="Tahoma"/>
                <a:cs typeface="Tahoma"/>
              </a:rPr>
              <a:t>olarak en yüksek fiyat artışlarının  görüldüğü harcama</a:t>
            </a:r>
            <a:r>
              <a:rPr b="0" dirty="0">
                <a:latin typeface="Tahoma"/>
                <a:cs typeface="Tahoma"/>
              </a:rPr>
              <a:t> </a:t>
            </a:r>
            <a:r>
              <a:rPr b="0" spc="-5" dirty="0">
                <a:latin typeface="Tahoma"/>
                <a:cs typeface="Tahoma"/>
              </a:rPr>
              <a:t>gruplarıdır.</a:t>
            </a:r>
          </a:p>
        </p:txBody>
      </p:sp>
      <p:grpSp>
        <p:nvGrpSpPr>
          <p:cNvPr id="5" name="object 5"/>
          <p:cNvGrpSpPr/>
          <p:nvPr/>
        </p:nvGrpSpPr>
        <p:grpSpPr>
          <a:xfrm>
            <a:off x="354901" y="2584704"/>
            <a:ext cx="8345805" cy="2857500"/>
            <a:chOff x="354901" y="2584704"/>
            <a:chExt cx="8345805" cy="2857500"/>
          </a:xfrm>
        </p:grpSpPr>
        <p:sp>
          <p:nvSpPr>
            <p:cNvPr id="6" name="object 6"/>
            <p:cNvSpPr/>
            <p:nvPr/>
          </p:nvSpPr>
          <p:spPr>
            <a:xfrm>
              <a:off x="445007" y="4972811"/>
              <a:ext cx="213360" cy="459105"/>
            </a:xfrm>
            <a:custGeom>
              <a:avLst/>
              <a:gdLst/>
              <a:ahLst/>
              <a:cxnLst/>
              <a:rect l="l" t="t" r="r" b="b"/>
              <a:pathLst>
                <a:path w="213359" h="459104">
                  <a:moveTo>
                    <a:pt x="213360" y="0"/>
                  </a:moveTo>
                  <a:lnTo>
                    <a:pt x="0" y="0"/>
                  </a:lnTo>
                  <a:lnTo>
                    <a:pt x="0" y="458724"/>
                  </a:lnTo>
                  <a:lnTo>
                    <a:pt x="213360" y="458724"/>
                  </a:lnTo>
                  <a:lnTo>
                    <a:pt x="213360" y="0"/>
                  </a:lnTo>
                  <a:close/>
                </a:path>
              </a:pathLst>
            </a:custGeom>
            <a:solidFill>
              <a:srgbClr val="A80000"/>
            </a:solidFill>
          </p:spPr>
          <p:txBody>
            <a:bodyPr wrap="square" lIns="0" tIns="0" rIns="0" bIns="0" rtlCol="0"/>
            <a:lstStyle/>
            <a:p>
              <a:endParaRPr>
                <a:solidFill>
                  <a:prstClr val="black"/>
                </a:solidFill>
              </a:endParaRPr>
            </a:p>
          </p:txBody>
        </p:sp>
        <p:sp>
          <p:nvSpPr>
            <p:cNvPr id="7" name="object 7"/>
            <p:cNvSpPr/>
            <p:nvPr/>
          </p:nvSpPr>
          <p:spPr>
            <a:xfrm>
              <a:off x="658368" y="3419856"/>
              <a:ext cx="212090" cy="2011680"/>
            </a:xfrm>
            <a:custGeom>
              <a:avLst/>
              <a:gdLst/>
              <a:ahLst/>
              <a:cxnLst/>
              <a:rect l="l" t="t" r="r" b="b"/>
              <a:pathLst>
                <a:path w="212090" h="2011679">
                  <a:moveTo>
                    <a:pt x="211835" y="0"/>
                  </a:moveTo>
                  <a:lnTo>
                    <a:pt x="0" y="0"/>
                  </a:lnTo>
                  <a:lnTo>
                    <a:pt x="0" y="2011680"/>
                  </a:lnTo>
                  <a:lnTo>
                    <a:pt x="211835" y="2011680"/>
                  </a:lnTo>
                  <a:lnTo>
                    <a:pt x="211835" y="0"/>
                  </a:lnTo>
                  <a:close/>
                </a:path>
              </a:pathLst>
            </a:custGeom>
            <a:solidFill>
              <a:srgbClr val="001F5F"/>
            </a:solidFill>
          </p:spPr>
          <p:txBody>
            <a:bodyPr wrap="square" lIns="0" tIns="0" rIns="0" bIns="0" rtlCol="0"/>
            <a:lstStyle/>
            <a:p>
              <a:endParaRPr>
                <a:solidFill>
                  <a:prstClr val="black"/>
                </a:solidFill>
              </a:endParaRPr>
            </a:p>
          </p:txBody>
        </p:sp>
        <p:sp>
          <p:nvSpPr>
            <p:cNvPr id="8" name="object 8"/>
            <p:cNvSpPr/>
            <p:nvPr/>
          </p:nvSpPr>
          <p:spPr>
            <a:xfrm>
              <a:off x="1636775" y="4981955"/>
              <a:ext cx="212090" cy="449580"/>
            </a:xfrm>
            <a:custGeom>
              <a:avLst/>
              <a:gdLst/>
              <a:ahLst/>
              <a:cxnLst/>
              <a:rect l="l" t="t" r="r" b="b"/>
              <a:pathLst>
                <a:path w="212089" h="449579">
                  <a:moveTo>
                    <a:pt x="211836" y="0"/>
                  </a:moveTo>
                  <a:lnTo>
                    <a:pt x="0" y="0"/>
                  </a:lnTo>
                  <a:lnTo>
                    <a:pt x="0" y="449580"/>
                  </a:lnTo>
                  <a:lnTo>
                    <a:pt x="211836" y="449580"/>
                  </a:lnTo>
                  <a:lnTo>
                    <a:pt x="211836" y="0"/>
                  </a:lnTo>
                  <a:close/>
                </a:path>
              </a:pathLst>
            </a:custGeom>
            <a:solidFill>
              <a:srgbClr val="A80000"/>
            </a:solidFill>
          </p:spPr>
          <p:txBody>
            <a:bodyPr wrap="square" lIns="0" tIns="0" rIns="0" bIns="0" rtlCol="0"/>
            <a:lstStyle/>
            <a:p>
              <a:endParaRPr>
                <a:solidFill>
                  <a:prstClr val="black"/>
                </a:solidFill>
              </a:endParaRPr>
            </a:p>
          </p:txBody>
        </p:sp>
        <p:sp>
          <p:nvSpPr>
            <p:cNvPr id="9" name="object 9"/>
            <p:cNvSpPr/>
            <p:nvPr/>
          </p:nvSpPr>
          <p:spPr>
            <a:xfrm>
              <a:off x="1848611" y="3133344"/>
              <a:ext cx="213360" cy="2298700"/>
            </a:xfrm>
            <a:custGeom>
              <a:avLst/>
              <a:gdLst/>
              <a:ahLst/>
              <a:cxnLst/>
              <a:rect l="l" t="t" r="r" b="b"/>
              <a:pathLst>
                <a:path w="213360" h="2298700">
                  <a:moveTo>
                    <a:pt x="213360" y="0"/>
                  </a:moveTo>
                  <a:lnTo>
                    <a:pt x="0" y="0"/>
                  </a:lnTo>
                  <a:lnTo>
                    <a:pt x="0" y="2298191"/>
                  </a:lnTo>
                  <a:lnTo>
                    <a:pt x="213360" y="2298191"/>
                  </a:lnTo>
                  <a:lnTo>
                    <a:pt x="213360" y="0"/>
                  </a:lnTo>
                  <a:close/>
                </a:path>
              </a:pathLst>
            </a:custGeom>
            <a:solidFill>
              <a:srgbClr val="001F5F"/>
            </a:solidFill>
          </p:spPr>
          <p:txBody>
            <a:bodyPr wrap="square" lIns="0" tIns="0" rIns="0" bIns="0" rtlCol="0"/>
            <a:lstStyle/>
            <a:p>
              <a:endParaRPr>
                <a:solidFill>
                  <a:prstClr val="black"/>
                </a:solidFill>
              </a:endParaRPr>
            </a:p>
          </p:txBody>
        </p:sp>
        <p:sp>
          <p:nvSpPr>
            <p:cNvPr id="10" name="object 10"/>
            <p:cNvSpPr/>
            <p:nvPr/>
          </p:nvSpPr>
          <p:spPr>
            <a:xfrm>
              <a:off x="2231136" y="4526280"/>
              <a:ext cx="213360" cy="905510"/>
            </a:xfrm>
            <a:custGeom>
              <a:avLst/>
              <a:gdLst/>
              <a:ahLst/>
              <a:cxnLst/>
              <a:rect l="l" t="t" r="r" b="b"/>
              <a:pathLst>
                <a:path w="213360" h="905510">
                  <a:moveTo>
                    <a:pt x="213359" y="0"/>
                  </a:moveTo>
                  <a:lnTo>
                    <a:pt x="0" y="0"/>
                  </a:lnTo>
                  <a:lnTo>
                    <a:pt x="0" y="905256"/>
                  </a:lnTo>
                  <a:lnTo>
                    <a:pt x="213359" y="905256"/>
                  </a:lnTo>
                  <a:lnTo>
                    <a:pt x="213359" y="0"/>
                  </a:lnTo>
                  <a:close/>
                </a:path>
              </a:pathLst>
            </a:custGeom>
            <a:solidFill>
              <a:srgbClr val="A80000"/>
            </a:solidFill>
          </p:spPr>
          <p:txBody>
            <a:bodyPr wrap="square" lIns="0" tIns="0" rIns="0" bIns="0" rtlCol="0"/>
            <a:lstStyle/>
            <a:p>
              <a:endParaRPr>
                <a:solidFill>
                  <a:prstClr val="black"/>
                </a:solidFill>
              </a:endParaRPr>
            </a:p>
          </p:txBody>
        </p:sp>
        <p:sp>
          <p:nvSpPr>
            <p:cNvPr id="11" name="object 11"/>
            <p:cNvSpPr/>
            <p:nvPr/>
          </p:nvSpPr>
          <p:spPr>
            <a:xfrm>
              <a:off x="2444496" y="3558540"/>
              <a:ext cx="212090" cy="1873250"/>
            </a:xfrm>
            <a:custGeom>
              <a:avLst/>
              <a:gdLst/>
              <a:ahLst/>
              <a:cxnLst/>
              <a:rect l="l" t="t" r="r" b="b"/>
              <a:pathLst>
                <a:path w="212089" h="1873250">
                  <a:moveTo>
                    <a:pt x="211836" y="0"/>
                  </a:moveTo>
                  <a:lnTo>
                    <a:pt x="0" y="0"/>
                  </a:lnTo>
                  <a:lnTo>
                    <a:pt x="0" y="1872996"/>
                  </a:lnTo>
                  <a:lnTo>
                    <a:pt x="211836" y="1872996"/>
                  </a:lnTo>
                  <a:lnTo>
                    <a:pt x="211836" y="0"/>
                  </a:lnTo>
                  <a:close/>
                </a:path>
              </a:pathLst>
            </a:custGeom>
            <a:solidFill>
              <a:srgbClr val="001F5F"/>
            </a:solidFill>
          </p:spPr>
          <p:txBody>
            <a:bodyPr wrap="square" lIns="0" tIns="0" rIns="0" bIns="0" rtlCol="0"/>
            <a:lstStyle/>
            <a:p>
              <a:endParaRPr>
                <a:solidFill>
                  <a:prstClr val="black"/>
                </a:solidFill>
              </a:endParaRPr>
            </a:p>
          </p:txBody>
        </p:sp>
        <p:sp>
          <p:nvSpPr>
            <p:cNvPr id="12" name="object 12"/>
            <p:cNvSpPr/>
            <p:nvPr/>
          </p:nvSpPr>
          <p:spPr>
            <a:xfrm>
              <a:off x="2827019" y="5431536"/>
              <a:ext cx="213360" cy="10795"/>
            </a:xfrm>
            <a:custGeom>
              <a:avLst/>
              <a:gdLst/>
              <a:ahLst/>
              <a:cxnLst/>
              <a:rect l="l" t="t" r="r" b="b"/>
              <a:pathLst>
                <a:path w="213360" h="10795">
                  <a:moveTo>
                    <a:pt x="213360" y="0"/>
                  </a:moveTo>
                  <a:lnTo>
                    <a:pt x="0" y="0"/>
                  </a:lnTo>
                  <a:lnTo>
                    <a:pt x="0" y="10667"/>
                  </a:lnTo>
                  <a:lnTo>
                    <a:pt x="213360" y="10667"/>
                  </a:lnTo>
                  <a:lnTo>
                    <a:pt x="213360" y="0"/>
                  </a:lnTo>
                  <a:close/>
                </a:path>
              </a:pathLst>
            </a:custGeom>
            <a:solidFill>
              <a:srgbClr val="A80000"/>
            </a:solidFill>
          </p:spPr>
          <p:txBody>
            <a:bodyPr wrap="square" lIns="0" tIns="0" rIns="0" bIns="0" rtlCol="0"/>
            <a:lstStyle/>
            <a:p>
              <a:endParaRPr>
                <a:solidFill>
                  <a:prstClr val="black"/>
                </a:solidFill>
              </a:endParaRPr>
            </a:p>
          </p:txBody>
        </p:sp>
        <p:sp>
          <p:nvSpPr>
            <p:cNvPr id="13" name="object 13"/>
            <p:cNvSpPr/>
            <p:nvPr/>
          </p:nvSpPr>
          <p:spPr>
            <a:xfrm>
              <a:off x="3040380" y="4386072"/>
              <a:ext cx="212090" cy="1045844"/>
            </a:xfrm>
            <a:custGeom>
              <a:avLst/>
              <a:gdLst/>
              <a:ahLst/>
              <a:cxnLst/>
              <a:rect l="l" t="t" r="r" b="b"/>
              <a:pathLst>
                <a:path w="212089" h="1045845">
                  <a:moveTo>
                    <a:pt x="211835" y="0"/>
                  </a:moveTo>
                  <a:lnTo>
                    <a:pt x="0" y="0"/>
                  </a:lnTo>
                  <a:lnTo>
                    <a:pt x="0" y="1045463"/>
                  </a:lnTo>
                  <a:lnTo>
                    <a:pt x="211835" y="1045463"/>
                  </a:lnTo>
                  <a:lnTo>
                    <a:pt x="211835" y="0"/>
                  </a:lnTo>
                  <a:close/>
                </a:path>
              </a:pathLst>
            </a:custGeom>
            <a:solidFill>
              <a:srgbClr val="001F5F"/>
            </a:solidFill>
          </p:spPr>
          <p:txBody>
            <a:bodyPr wrap="square" lIns="0" tIns="0" rIns="0" bIns="0" rtlCol="0"/>
            <a:lstStyle/>
            <a:p>
              <a:endParaRPr>
                <a:solidFill>
                  <a:prstClr val="black"/>
                </a:solidFill>
              </a:endParaRPr>
            </a:p>
          </p:txBody>
        </p:sp>
        <p:sp>
          <p:nvSpPr>
            <p:cNvPr id="14" name="object 14"/>
            <p:cNvSpPr/>
            <p:nvPr/>
          </p:nvSpPr>
          <p:spPr>
            <a:xfrm>
              <a:off x="3422903" y="4649724"/>
              <a:ext cx="212090" cy="782320"/>
            </a:xfrm>
            <a:custGeom>
              <a:avLst/>
              <a:gdLst/>
              <a:ahLst/>
              <a:cxnLst/>
              <a:rect l="l" t="t" r="r" b="b"/>
              <a:pathLst>
                <a:path w="212089" h="782320">
                  <a:moveTo>
                    <a:pt x="211836" y="0"/>
                  </a:moveTo>
                  <a:lnTo>
                    <a:pt x="0" y="0"/>
                  </a:lnTo>
                  <a:lnTo>
                    <a:pt x="0" y="781812"/>
                  </a:lnTo>
                  <a:lnTo>
                    <a:pt x="211836" y="781812"/>
                  </a:lnTo>
                  <a:lnTo>
                    <a:pt x="211836" y="0"/>
                  </a:lnTo>
                  <a:close/>
                </a:path>
              </a:pathLst>
            </a:custGeom>
            <a:solidFill>
              <a:srgbClr val="A80000"/>
            </a:solidFill>
          </p:spPr>
          <p:txBody>
            <a:bodyPr wrap="square" lIns="0" tIns="0" rIns="0" bIns="0" rtlCol="0"/>
            <a:lstStyle/>
            <a:p>
              <a:endParaRPr>
                <a:solidFill>
                  <a:prstClr val="black"/>
                </a:solidFill>
              </a:endParaRPr>
            </a:p>
          </p:txBody>
        </p:sp>
        <p:sp>
          <p:nvSpPr>
            <p:cNvPr id="15" name="object 15"/>
            <p:cNvSpPr/>
            <p:nvPr/>
          </p:nvSpPr>
          <p:spPr>
            <a:xfrm>
              <a:off x="3634740" y="3430524"/>
              <a:ext cx="213360" cy="2001520"/>
            </a:xfrm>
            <a:custGeom>
              <a:avLst/>
              <a:gdLst/>
              <a:ahLst/>
              <a:cxnLst/>
              <a:rect l="l" t="t" r="r" b="b"/>
              <a:pathLst>
                <a:path w="213360" h="2001520">
                  <a:moveTo>
                    <a:pt x="213360" y="0"/>
                  </a:moveTo>
                  <a:lnTo>
                    <a:pt x="0" y="0"/>
                  </a:lnTo>
                  <a:lnTo>
                    <a:pt x="0" y="2001012"/>
                  </a:lnTo>
                  <a:lnTo>
                    <a:pt x="213360" y="2001012"/>
                  </a:lnTo>
                  <a:lnTo>
                    <a:pt x="213360" y="0"/>
                  </a:lnTo>
                  <a:close/>
                </a:path>
              </a:pathLst>
            </a:custGeom>
            <a:solidFill>
              <a:srgbClr val="001F5F"/>
            </a:solidFill>
          </p:spPr>
          <p:txBody>
            <a:bodyPr wrap="square" lIns="0" tIns="0" rIns="0" bIns="0" rtlCol="0"/>
            <a:lstStyle/>
            <a:p>
              <a:endParaRPr>
                <a:solidFill>
                  <a:prstClr val="black"/>
                </a:solidFill>
              </a:endParaRPr>
            </a:p>
          </p:txBody>
        </p:sp>
        <p:sp>
          <p:nvSpPr>
            <p:cNvPr id="16" name="object 16"/>
            <p:cNvSpPr/>
            <p:nvPr/>
          </p:nvSpPr>
          <p:spPr>
            <a:xfrm>
              <a:off x="4017263" y="4902708"/>
              <a:ext cx="213360" cy="528955"/>
            </a:xfrm>
            <a:custGeom>
              <a:avLst/>
              <a:gdLst/>
              <a:ahLst/>
              <a:cxnLst/>
              <a:rect l="l" t="t" r="r" b="b"/>
              <a:pathLst>
                <a:path w="213360" h="528954">
                  <a:moveTo>
                    <a:pt x="213360" y="0"/>
                  </a:moveTo>
                  <a:lnTo>
                    <a:pt x="0" y="0"/>
                  </a:lnTo>
                  <a:lnTo>
                    <a:pt x="0" y="528828"/>
                  </a:lnTo>
                  <a:lnTo>
                    <a:pt x="213360" y="528828"/>
                  </a:lnTo>
                  <a:lnTo>
                    <a:pt x="213360" y="0"/>
                  </a:lnTo>
                  <a:close/>
                </a:path>
              </a:pathLst>
            </a:custGeom>
            <a:solidFill>
              <a:srgbClr val="A80000"/>
            </a:solidFill>
          </p:spPr>
          <p:txBody>
            <a:bodyPr wrap="square" lIns="0" tIns="0" rIns="0" bIns="0" rtlCol="0"/>
            <a:lstStyle/>
            <a:p>
              <a:endParaRPr>
                <a:solidFill>
                  <a:prstClr val="black"/>
                </a:solidFill>
              </a:endParaRPr>
            </a:p>
          </p:txBody>
        </p:sp>
        <p:sp>
          <p:nvSpPr>
            <p:cNvPr id="17" name="object 17"/>
            <p:cNvSpPr/>
            <p:nvPr/>
          </p:nvSpPr>
          <p:spPr>
            <a:xfrm>
              <a:off x="4230623" y="3177540"/>
              <a:ext cx="213360" cy="2254250"/>
            </a:xfrm>
            <a:custGeom>
              <a:avLst/>
              <a:gdLst/>
              <a:ahLst/>
              <a:cxnLst/>
              <a:rect l="l" t="t" r="r" b="b"/>
              <a:pathLst>
                <a:path w="213360" h="2254250">
                  <a:moveTo>
                    <a:pt x="213360" y="0"/>
                  </a:moveTo>
                  <a:lnTo>
                    <a:pt x="0" y="0"/>
                  </a:lnTo>
                  <a:lnTo>
                    <a:pt x="0" y="2253996"/>
                  </a:lnTo>
                  <a:lnTo>
                    <a:pt x="213360" y="2253996"/>
                  </a:lnTo>
                  <a:lnTo>
                    <a:pt x="213360" y="0"/>
                  </a:lnTo>
                  <a:close/>
                </a:path>
              </a:pathLst>
            </a:custGeom>
            <a:solidFill>
              <a:srgbClr val="001F5F"/>
            </a:solidFill>
          </p:spPr>
          <p:txBody>
            <a:bodyPr wrap="square" lIns="0" tIns="0" rIns="0" bIns="0" rtlCol="0"/>
            <a:lstStyle/>
            <a:p>
              <a:endParaRPr>
                <a:solidFill>
                  <a:prstClr val="black"/>
                </a:solidFill>
              </a:endParaRPr>
            </a:p>
          </p:txBody>
        </p:sp>
        <p:sp>
          <p:nvSpPr>
            <p:cNvPr id="18" name="object 18"/>
            <p:cNvSpPr/>
            <p:nvPr/>
          </p:nvSpPr>
          <p:spPr>
            <a:xfrm>
              <a:off x="4613148" y="4966716"/>
              <a:ext cx="213360" cy="464820"/>
            </a:xfrm>
            <a:custGeom>
              <a:avLst/>
              <a:gdLst/>
              <a:ahLst/>
              <a:cxnLst/>
              <a:rect l="l" t="t" r="r" b="b"/>
              <a:pathLst>
                <a:path w="213360" h="464820">
                  <a:moveTo>
                    <a:pt x="213360" y="0"/>
                  </a:moveTo>
                  <a:lnTo>
                    <a:pt x="0" y="0"/>
                  </a:lnTo>
                  <a:lnTo>
                    <a:pt x="0" y="464819"/>
                  </a:lnTo>
                  <a:lnTo>
                    <a:pt x="213360" y="464819"/>
                  </a:lnTo>
                  <a:lnTo>
                    <a:pt x="213360" y="0"/>
                  </a:lnTo>
                  <a:close/>
                </a:path>
              </a:pathLst>
            </a:custGeom>
            <a:solidFill>
              <a:srgbClr val="A80000"/>
            </a:solidFill>
          </p:spPr>
          <p:txBody>
            <a:bodyPr wrap="square" lIns="0" tIns="0" rIns="0" bIns="0" rtlCol="0"/>
            <a:lstStyle/>
            <a:p>
              <a:endParaRPr>
                <a:solidFill>
                  <a:prstClr val="black"/>
                </a:solidFill>
              </a:endParaRPr>
            </a:p>
          </p:txBody>
        </p:sp>
        <p:sp>
          <p:nvSpPr>
            <p:cNvPr id="19" name="object 19"/>
            <p:cNvSpPr/>
            <p:nvPr/>
          </p:nvSpPr>
          <p:spPr>
            <a:xfrm>
              <a:off x="4826508" y="4248911"/>
              <a:ext cx="212090" cy="1183005"/>
            </a:xfrm>
            <a:custGeom>
              <a:avLst/>
              <a:gdLst/>
              <a:ahLst/>
              <a:cxnLst/>
              <a:rect l="l" t="t" r="r" b="b"/>
              <a:pathLst>
                <a:path w="212089" h="1183004">
                  <a:moveTo>
                    <a:pt x="211836" y="0"/>
                  </a:moveTo>
                  <a:lnTo>
                    <a:pt x="0" y="0"/>
                  </a:lnTo>
                  <a:lnTo>
                    <a:pt x="0" y="1182624"/>
                  </a:lnTo>
                  <a:lnTo>
                    <a:pt x="211836" y="1182624"/>
                  </a:lnTo>
                  <a:lnTo>
                    <a:pt x="211836" y="0"/>
                  </a:lnTo>
                  <a:close/>
                </a:path>
              </a:pathLst>
            </a:custGeom>
            <a:solidFill>
              <a:srgbClr val="001F5F"/>
            </a:solidFill>
          </p:spPr>
          <p:txBody>
            <a:bodyPr wrap="square" lIns="0" tIns="0" rIns="0" bIns="0" rtlCol="0"/>
            <a:lstStyle/>
            <a:p>
              <a:endParaRPr>
                <a:solidFill>
                  <a:prstClr val="black"/>
                </a:solidFill>
              </a:endParaRPr>
            </a:p>
          </p:txBody>
        </p:sp>
        <p:sp>
          <p:nvSpPr>
            <p:cNvPr id="20" name="object 20"/>
            <p:cNvSpPr/>
            <p:nvPr/>
          </p:nvSpPr>
          <p:spPr>
            <a:xfrm>
              <a:off x="5209031" y="4971288"/>
              <a:ext cx="212090" cy="460375"/>
            </a:xfrm>
            <a:custGeom>
              <a:avLst/>
              <a:gdLst/>
              <a:ahLst/>
              <a:cxnLst/>
              <a:rect l="l" t="t" r="r" b="b"/>
              <a:pathLst>
                <a:path w="212089" h="460375">
                  <a:moveTo>
                    <a:pt x="211835" y="0"/>
                  </a:moveTo>
                  <a:lnTo>
                    <a:pt x="0" y="0"/>
                  </a:lnTo>
                  <a:lnTo>
                    <a:pt x="0" y="460248"/>
                  </a:lnTo>
                  <a:lnTo>
                    <a:pt x="211835" y="460248"/>
                  </a:lnTo>
                  <a:lnTo>
                    <a:pt x="211835" y="0"/>
                  </a:lnTo>
                  <a:close/>
                </a:path>
              </a:pathLst>
            </a:custGeom>
            <a:solidFill>
              <a:srgbClr val="A80000"/>
            </a:solidFill>
          </p:spPr>
          <p:txBody>
            <a:bodyPr wrap="square" lIns="0" tIns="0" rIns="0" bIns="0" rtlCol="0"/>
            <a:lstStyle/>
            <a:p>
              <a:endParaRPr>
                <a:solidFill>
                  <a:prstClr val="black"/>
                </a:solidFill>
              </a:endParaRPr>
            </a:p>
          </p:txBody>
        </p:sp>
        <p:sp>
          <p:nvSpPr>
            <p:cNvPr id="21" name="object 21"/>
            <p:cNvSpPr/>
            <p:nvPr/>
          </p:nvSpPr>
          <p:spPr>
            <a:xfrm>
              <a:off x="5420867" y="2584704"/>
              <a:ext cx="213360" cy="2847340"/>
            </a:xfrm>
            <a:custGeom>
              <a:avLst/>
              <a:gdLst/>
              <a:ahLst/>
              <a:cxnLst/>
              <a:rect l="l" t="t" r="r" b="b"/>
              <a:pathLst>
                <a:path w="213360" h="2847340">
                  <a:moveTo>
                    <a:pt x="213360" y="0"/>
                  </a:moveTo>
                  <a:lnTo>
                    <a:pt x="0" y="0"/>
                  </a:lnTo>
                  <a:lnTo>
                    <a:pt x="0" y="2846832"/>
                  </a:lnTo>
                  <a:lnTo>
                    <a:pt x="213360" y="2846832"/>
                  </a:lnTo>
                  <a:lnTo>
                    <a:pt x="213360" y="0"/>
                  </a:lnTo>
                  <a:close/>
                </a:path>
              </a:pathLst>
            </a:custGeom>
            <a:solidFill>
              <a:srgbClr val="001F5F"/>
            </a:solidFill>
          </p:spPr>
          <p:txBody>
            <a:bodyPr wrap="square" lIns="0" tIns="0" rIns="0" bIns="0" rtlCol="0"/>
            <a:lstStyle/>
            <a:p>
              <a:endParaRPr>
                <a:solidFill>
                  <a:prstClr val="black"/>
                </a:solidFill>
              </a:endParaRPr>
            </a:p>
          </p:txBody>
        </p:sp>
        <p:sp>
          <p:nvSpPr>
            <p:cNvPr id="22" name="object 22"/>
            <p:cNvSpPr/>
            <p:nvPr/>
          </p:nvSpPr>
          <p:spPr>
            <a:xfrm>
              <a:off x="5804916" y="5343144"/>
              <a:ext cx="212090" cy="88900"/>
            </a:xfrm>
            <a:custGeom>
              <a:avLst/>
              <a:gdLst/>
              <a:ahLst/>
              <a:cxnLst/>
              <a:rect l="l" t="t" r="r" b="b"/>
              <a:pathLst>
                <a:path w="212089" h="88900">
                  <a:moveTo>
                    <a:pt x="211836" y="0"/>
                  </a:moveTo>
                  <a:lnTo>
                    <a:pt x="0" y="0"/>
                  </a:lnTo>
                  <a:lnTo>
                    <a:pt x="0" y="88391"/>
                  </a:lnTo>
                  <a:lnTo>
                    <a:pt x="211836" y="88391"/>
                  </a:lnTo>
                  <a:lnTo>
                    <a:pt x="211836" y="0"/>
                  </a:lnTo>
                  <a:close/>
                </a:path>
              </a:pathLst>
            </a:custGeom>
            <a:solidFill>
              <a:srgbClr val="A80000"/>
            </a:solidFill>
          </p:spPr>
          <p:txBody>
            <a:bodyPr wrap="square" lIns="0" tIns="0" rIns="0" bIns="0" rtlCol="0"/>
            <a:lstStyle/>
            <a:p>
              <a:endParaRPr>
                <a:solidFill>
                  <a:prstClr val="black"/>
                </a:solidFill>
              </a:endParaRPr>
            </a:p>
          </p:txBody>
        </p:sp>
        <p:sp>
          <p:nvSpPr>
            <p:cNvPr id="23" name="object 23"/>
            <p:cNvSpPr/>
            <p:nvPr/>
          </p:nvSpPr>
          <p:spPr>
            <a:xfrm>
              <a:off x="6016752" y="4988052"/>
              <a:ext cx="213360" cy="443865"/>
            </a:xfrm>
            <a:custGeom>
              <a:avLst/>
              <a:gdLst/>
              <a:ahLst/>
              <a:cxnLst/>
              <a:rect l="l" t="t" r="r" b="b"/>
              <a:pathLst>
                <a:path w="213360" h="443864">
                  <a:moveTo>
                    <a:pt x="213360" y="0"/>
                  </a:moveTo>
                  <a:lnTo>
                    <a:pt x="0" y="0"/>
                  </a:lnTo>
                  <a:lnTo>
                    <a:pt x="0" y="443484"/>
                  </a:lnTo>
                  <a:lnTo>
                    <a:pt x="213360" y="443484"/>
                  </a:lnTo>
                  <a:lnTo>
                    <a:pt x="213360" y="0"/>
                  </a:lnTo>
                  <a:close/>
                </a:path>
              </a:pathLst>
            </a:custGeom>
            <a:solidFill>
              <a:srgbClr val="001F5F"/>
            </a:solidFill>
          </p:spPr>
          <p:txBody>
            <a:bodyPr wrap="square" lIns="0" tIns="0" rIns="0" bIns="0" rtlCol="0"/>
            <a:lstStyle/>
            <a:p>
              <a:endParaRPr>
                <a:solidFill>
                  <a:prstClr val="black"/>
                </a:solidFill>
              </a:endParaRPr>
            </a:p>
          </p:txBody>
        </p:sp>
        <p:sp>
          <p:nvSpPr>
            <p:cNvPr id="24" name="object 24"/>
            <p:cNvSpPr/>
            <p:nvPr/>
          </p:nvSpPr>
          <p:spPr>
            <a:xfrm>
              <a:off x="6399275" y="5068824"/>
              <a:ext cx="213360" cy="363220"/>
            </a:xfrm>
            <a:custGeom>
              <a:avLst/>
              <a:gdLst/>
              <a:ahLst/>
              <a:cxnLst/>
              <a:rect l="l" t="t" r="r" b="b"/>
              <a:pathLst>
                <a:path w="213359" h="363220">
                  <a:moveTo>
                    <a:pt x="213359" y="0"/>
                  </a:moveTo>
                  <a:lnTo>
                    <a:pt x="0" y="0"/>
                  </a:lnTo>
                  <a:lnTo>
                    <a:pt x="0" y="362712"/>
                  </a:lnTo>
                  <a:lnTo>
                    <a:pt x="213359" y="362712"/>
                  </a:lnTo>
                  <a:lnTo>
                    <a:pt x="213359" y="0"/>
                  </a:lnTo>
                  <a:close/>
                </a:path>
              </a:pathLst>
            </a:custGeom>
            <a:solidFill>
              <a:srgbClr val="A80000"/>
            </a:solidFill>
          </p:spPr>
          <p:txBody>
            <a:bodyPr wrap="square" lIns="0" tIns="0" rIns="0" bIns="0" rtlCol="0"/>
            <a:lstStyle/>
            <a:p>
              <a:endParaRPr>
                <a:solidFill>
                  <a:prstClr val="black"/>
                </a:solidFill>
              </a:endParaRPr>
            </a:p>
          </p:txBody>
        </p:sp>
        <p:sp>
          <p:nvSpPr>
            <p:cNvPr id="25" name="object 25"/>
            <p:cNvSpPr/>
            <p:nvPr/>
          </p:nvSpPr>
          <p:spPr>
            <a:xfrm>
              <a:off x="6612635" y="3992880"/>
              <a:ext cx="212090" cy="1438910"/>
            </a:xfrm>
            <a:custGeom>
              <a:avLst/>
              <a:gdLst/>
              <a:ahLst/>
              <a:cxnLst/>
              <a:rect l="l" t="t" r="r" b="b"/>
              <a:pathLst>
                <a:path w="212090" h="1438910">
                  <a:moveTo>
                    <a:pt x="211836" y="0"/>
                  </a:moveTo>
                  <a:lnTo>
                    <a:pt x="0" y="0"/>
                  </a:lnTo>
                  <a:lnTo>
                    <a:pt x="0" y="1438656"/>
                  </a:lnTo>
                  <a:lnTo>
                    <a:pt x="211836" y="1438656"/>
                  </a:lnTo>
                  <a:lnTo>
                    <a:pt x="211836" y="0"/>
                  </a:lnTo>
                  <a:close/>
                </a:path>
              </a:pathLst>
            </a:custGeom>
            <a:solidFill>
              <a:srgbClr val="001F5F"/>
            </a:solidFill>
          </p:spPr>
          <p:txBody>
            <a:bodyPr wrap="square" lIns="0" tIns="0" rIns="0" bIns="0" rtlCol="0"/>
            <a:lstStyle/>
            <a:p>
              <a:endParaRPr>
                <a:solidFill>
                  <a:prstClr val="black"/>
                </a:solidFill>
              </a:endParaRPr>
            </a:p>
          </p:txBody>
        </p:sp>
        <p:sp>
          <p:nvSpPr>
            <p:cNvPr id="26" name="object 26"/>
            <p:cNvSpPr/>
            <p:nvPr/>
          </p:nvSpPr>
          <p:spPr>
            <a:xfrm>
              <a:off x="6995159" y="5382768"/>
              <a:ext cx="213360" cy="48895"/>
            </a:xfrm>
            <a:custGeom>
              <a:avLst/>
              <a:gdLst/>
              <a:ahLst/>
              <a:cxnLst/>
              <a:rect l="l" t="t" r="r" b="b"/>
              <a:pathLst>
                <a:path w="213359" h="48895">
                  <a:moveTo>
                    <a:pt x="213360" y="0"/>
                  </a:moveTo>
                  <a:lnTo>
                    <a:pt x="0" y="0"/>
                  </a:lnTo>
                  <a:lnTo>
                    <a:pt x="0" y="48767"/>
                  </a:lnTo>
                  <a:lnTo>
                    <a:pt x="213360" y="48767"/>
                  </a:lnTo>
                  <a:lnTo>
                    <a:pt x="213360" y="0"/>
                  </a:lnTo>
                  <a:close/>
                </a:path>
              </a:pathLst>
            </a:custGeom>
            <a:solidFill>
              <a:srgbClr val="A80000"/>
            </a:solidFill>
          </p:spPr>
          <p:txBody>
            <a:bodyPr wrap="square" lIns="0" tIns="0" rIns="0" bIns="0" rtlCol="0"/>
            <a:lstStyle/>
            <a:p>
              <a:endParaRPr>
                <a:solidFill>
                  <a:prstClr val="black"/>
                </a:solidFill>
              </a:endParaRPr>
            </a:p>
          </p:txBody>
        </p:sp>
        <p:sp>
          <p:nvSpPr>
            <p:cNvPr id="27" name="object 27"/>
            <p:cNvSpPr/>
            <p:nvPr/>
          </p:nvSpPr>
          <p:spPr>
            <a:xfrm>
              <a:off x="7208520" y="4660392"/>
              <a:ext cx="212090" cy="771525"/>
            </a:xfrm>
            <a:custGeom>
              <a:avLst/>
              <a:gdLst/>
              <a:ahLst/>
              <a:cxnLst/>
              <a:rect l="l" t="t" r="r" b="b"/>
              <a:pathLst>
                <a:path w="212090" h="771525">
                  <a:moveTo>
                    <a:pt x="211835" y="0"/>
                  </a:moveTo>
                  <a:lnTo>
                    <a:pt x="0" y="0"/>
                  </a:lnTo>
                  <a:lnTo>
                    <a:pt x="0" y="771143"/>
                  </a:lnTo>
                  <a:lnTo>
                    <a:pt x="211835" y="771143"/>
                  </a:lnTo>
                  <a:lnTo>
                    <a:pt x="211835" y="0"/>
                  </a:lnTo>
                  <a:close/>
                </a:path>
              </a:pathLst>
            </a:custGeom>
            <a:solidFill>
              <a:srgbClr val="001F5F"/>
            </a:solidFill>
          </p:spPr>
          <p:txBody>
            <a:bodyPr wrap="square" lIns="0" tIns="0" rIns="0" bIns="0" rtlCol="0"/>
            <a:lstStyle/>
            <a:p>
              <a:endParaRPr>
                <a:solidFill>
                  <a:prstClr val="black"/>
                </a:solidFill>
              </a:endParaRPr>
            </a:p>
          </p:txBody>
        </p:sp>
        <p:sp>
          <p:nvSpPr>
            <p:cNvPr id="28" name="object 28"/>
            <p:cNvSpPr/>
            <p:nvPr/>
          </p:nvSpPr>
          <p:spPr>
            <a:xfrm>
              <a:off x="7591044" y="5082539"/>
              <a:ext cx="212090" cy="349250"/>
            </a:xfrm>
            <a:custGeom>
              <a:avLst/>
              <a:gdLst/>
              <a:ahLst/>
              <a:cxnLst/>
              <a:rect l="l" t="t" r="r" b="b"/>
              <a:pathLst>
                <a:path w="212090" h="349250">
                  <a:moveTo>
                    <a:pt x="211835" y="0"/>
                  </a:moveTo>
                  <a:lnTo>
                    <a:pt x="0" y="0"/>
                  </a:lnTo>
                  <a:lnTo>
                    <a:pt x="0" y="348996"/>
                  </a:lnTo>
                  <a:lnTo>
                    <a:pt x="211835" y="348996"/>
                  </a:lnTo>
                  <a:lnTo>
                    <a:pt x="211835" y="0"/>
                  </a:lnTo>
                  <a:close/>
                </a:path>
              </a:pathLst>
            </a:custGeom>
            <a:solidFill>
              <a:srgbClr val="A80000"/>
            </a:solidFill>
          </p:spPr>
          <p:txBody>
            <a:bodyPr wrap="square" lIns="0" tIns="0" rIns="0" bIns="0" rtlCol="0"/>
            <a:lstStyle/>
            <a:p>
              <a:endParaRPr>
                <a:solidFill>
                  <a:prstClr val="black"/>
                </a:solidFill>
              </a:endParaRPr>
            </a:p>
          </p:txBody>
        </p:sp>
        <p:sp>
          <p:nvSpPr>
            <p:cNvPr id="29" name="object 29"/>
            <p:cNvSpPr/>
            <p:nvPr/>
          </p:nvSpPr>
          <p:spPr>
            <a:xfrm>
              <a:off x="7802880" y="3348228"/>
              <a:ext cx="213360" cy="2083435"/>
            </a:xfrm>
            <a:custGeom>
              <a:avLst/>
              <a:gdLst/>
              <a:ahLst/>
              <a:cxnLst/>
              <a:rect l="l" t="t" r="r" b="b"/>
              <a:pathLst>
                <a:path w="213359" h="2083435">
                  <a:moveTo>
                    <a:pt x="213360" y="0"/>
                  </a:moveTo>
                  <a:lnTo>
                    <a:pt x="0" y="0"/>
                  </a:lnTo>
                  <a:lnTo>
                    <a:pt x="0" y="2083308"/>
                  </a:lnTo>
                  <a:lnTo>
                    <a:pt x="213360" y="2083308"/>
                  </a:lnTo>
                  <a:lnTo>
                    <a:pt x="213360" y="0"/>
                  </a:lnTo>
                  <a:close/>
                </a:path>
              </a:pathLst>
            </a:custGeom>
            <a:solidFill>
              <a:srgbClr val="001F5F"/>
            </a:solidFill>
          </p:spPr>
          <p:txBody>
            <a:bodyPr wrap="square" lIns="0" tIns="0" rIns="0" bIns="0" rtlCol="0"/>
            <a:lstStyle/>
            <a:p>
              <a:endParaRPr>
                <a:solidFill>
                  <a:prstClr val="black"/>
                </a:solidFill>
              </a:endParaRPr>
            </a:p>
          </p:txBody>
        </p:sp>
        <p:sp>
          <p:nvSpPr>
            <p:cNvPr id="30" name="object 30"/>
            <p:cNvSpPr/>
            <p:nvPr/>
          </p:nvSpPr>
          <p:spPr>
            <a:xfrm>
              <a:off x="8185404" y="5097780"/>
              <a:ext cx="213360" cy="334010"/>
            </a:xfrm>
            <a:custGeom>
              <a:avLst/>
              <a:gdLst/>
              <a:ahLst/>
              <a:cxnLst/>
              <a:rect l="l" t="t" r="r" b="b"/>
              <a:pathLst>
                <a:path w="213359" h="334010">
                  <a:moveTo>
                    <a:pt x="213360" y="0"/>
                  </a:moveTo>
                  <a:lnTo>
                    <a:pt x="0" y="0"/>
                  </a:lnTo>
                  <a:lnTo>
                    <a:pt x="0" y="333756"/>
                  </a:lnTo>
                  <a:lnTo>
                    <a:pt x="213360" y="333756"/>
                  </a:lnTo>
                  <a:lnTo>
                    <a:pt x="213360" y="0"/>
                  </a:lnTo>
                  <a:close/>
                </a:path>
              </a:pathLst>
            </a:custGeom>
            <a:solidFill>
              <a:srgbClr val="A80000"/>
            </a:solidFill>
          </p:spPr>
          <p:txBody>
            <a:bodyPr wrap="square" lIns="0" tIns="0" rIns="0" bIns="0" rtlCol="0"/>
            <a:lstStyle/>
            <a:p>
              <a:endParaRPr>
                <a:solidFill>
                  <a:prstClr val="black"/>
                </a:solidFill>
              </a:endParaRPr>
            </a:p>
          </p:txBody>
        </p:sp>
        <p:sp>
          <p:nvSpPr>
            <p:cNvPr id="31" name="object 31"/>
            <p:cNvSpPr/>
            <p:nvPr/>
          </p:nvSpPr>
          <p:spPr>
            <a:xfrm>
              <a:off x="8398763" y="3631692"/>
              <a:ext cx="212090" cy="1800225"/>
            </a:xfrm>
            <a:custGeom>
              <a:avLst/>
              <a:gdLst/>
              <a:ahLst/>
              <a:cxnLst/>
              <a:rect l="l" t="t" r="r" b="b"/>
              <a:pathLst>
                <a:path w="212090" h="1800225">
                  <a:moveTo>
                    <a:pt x="211835" y="0"/>
                  </a:moveTo>
                  <a:lnTo>
                    <a:pt x="0" y="0"/>
                  </a:lnTo>
                  <a:lnTo>
                    <a:pt x="0" y="1799843"/>
                  </a:lnTo>
                  <a:lnTo>
                    <a:pt x="211835" y="1799843"/>
                  </a:lnTo>
                  <a:lnTo>
                    <a:pt x="211835" y="0"/>
                  </a:lnTo>
                  <a:close/>
                </a:path>
              </a:pathLst>
            </a:custGeom>
            <a:solidFill>
              <a:srgbClr val="001F5F"/>
            </a:solidFill>
          </p:spPr>
          <p:txBody>
            <a:bodyPr wrap="square" lIns="0" tIns="0" rIns="0" bIns="0" rtlCol="0"/>
            <a:lstStyle/>
            <a:p>
              <a:endParaRPr>
                <a:solidFill>
                  <a:prstClr val="black"/>
                </a:solidFill>
              </a:endParaRPr>
            </a:p>
          </p:txBody>
        </p:sp>
        <p:sp>
          <p:nvSpPr>
            <p:cNvPr id="32" name="object 32"/>
            <p:cNvSpPr/>
            <p:nvPr/>
          </p:nvSpPr>
          <p:spPr>
            <a:xfrm>
              <a:off x="359663" y="5431536"/>
              <a:ext cx="8336280" cy="0"/>
            </a:xfrm>
            <a:custGeom>
              <a:avLst/>
              <a:gdLst/>
              <a:ahLst/>
              <a:cxnLst/>
              <a:rect l="l" t="t" r="r" b="b"/>
              <a:pathLst>
                <a:path w="8336280">
                  <a:moveTo>
                    <a:pt x="0" y="0"/>
                  </a:moveTo>
                  <a:lnTo>
                    <a:pt x="8336280" y="0"/>
                  </a:lnTo>
                </a:path>
              </a:pathLst>
            </a:custGeom>
            <a:ln w="9144">
              <a:solidFill>
                <a:srgbClr val="000000"/>
              </a:solidFill>
            </a:ln>
          </p:spPr>
          <p:txBody>
            <a:bodyPr wrap="square" lIns="0" tIns="0" rIns="0" bIns="0" rtlCol="0"/>
            <a:lstStyle/>
            <a:p>
              <a:endParaRPr>
                <a:solidFill>
                  <a:prstClr val="black"/>
                </a:solidFill>
              </a:endParaRPr>
            </a:p>
          </p:txBody>
        </p:sp>
      </p:grpSp>
      <p:sp>
        <p:nvSpPr>
          <p:cNvPr id="33" name="object 33"/>
          <p:cNvSpPr txBox="1"/>
          <p:nvPr/>
        </p:nvSpPr>
        <p:spPr>
          <a:xfrm>
            <a:off x="4666234" y="5630671"/>
            <a:ext cx="320040" cy="162560"/>
          </a:xfrm>
          <a:prstGeom prst="rect">
            <a:avLst/>
          </a:prstGeom>
        </p:spPr>
        <p:txBody>
          <a:bodyPr vert="horz" wrap="square" lIns="0" tIns="12700" rIns="0" bIns="0" rtlCol="0">
            <a:spAutoFit/>
          </a:bodyPr>
          <a:lstStyle/>
          <a:p>
            <a:pPr marL="12700">
              <a:spcBef>
                <a:spcPts val="100"/>
              </a:spcBef>
            </a:pPr>
            <a:r>
              <a:rPr sz="900" dirty="0">
                <a:solidFill>
                  <a:prstClr val="black"/>
                </a:solidFill>
                <a:latin typeface="Tahoma"/>
                <a:cs typeface="Tahoma"/>
              </a:rPr>
              <a:t>S</a:t>
            </a:r>
            <a:r>
              <a:rPr sz="900" spc="-5" dirty="0">
                <a:solidFill>
                  <a:prstClr val="black"/>
                </a:solidFill>
                <a:latin typeface="Tahoma"/>
                <a:cs typeface="Tahoma"/>
              </a:rPr>
              <a:t>a</a:t>
            </a:r>
            <a:r>
              <a:rPr sz="900" spc="-15" dirty="0">
                <a:solidFill>
                  <a:prstClr val="black"/>
                </a:solidFill>
                <a:latin typeface="Tahoma"/>
                <a:cs typeface="Tahoma"/>
              </a:rPr>
              <a:t>ğ</a:t>
            </a:r>
            <a:r>
              <a:rPr sz="900" spc="-5" dirty="0">
                <a:solidFill>
                  <a:prstClr val="black"/>
                </a:solidFill>
                <a:latin typeface="Tahoma"/>
                <a:cs typeface="Tahoma"/>
              </a:rPr>
              <a:t>l</a:t>
            </a:r>
            <a:r>
              <a:rPr sz="900" spc="-10" dirty="0">
                <a:solidFill>
                  <a:prstClr val="black"/>
                </a:solidFill>
                <a:latin typeface="Tahoma"/>
                <a:cs typeface="Tahoma"/>
              </a:rPr>
              <a:t>ı</a:t>
            </a:r>
            <a:r>
              <a:rPr sz="900" dirty="0">
                <a:solidFill>
                  <a:prstClr val="black"/>
                </a:solidFill>
                <a:latin typeface="Tahoma"/>
                <a:cs typeface="Tahoma"/>
              </a:rPr>
              <a:t>k</a:t>
            </a:r>
            <a:endParaRPr sz="900">
              <a:solidFill>
                <a:prstClr val="black"/>
              </a:solidFill>
              <a:latin typeface="Tahoma"/>
              <a:cs typeface="Tahoma"/>
            </a:endParaRPr>
          </a:p>
        </p:txBody>
      </p:sp>
      <p:sp>
        <p:nvSpPr>
          <p:cNvPr id="34" name="object 34"/>
          <p:cNvSpPr txBox="1"/>
          <p:nvPr/>
        </p:nvSpPr>
        <p:spPr>
          <a:xfrm>
            <a:off x="1609725" y="5630671"/>
            <a:ext cx="476884" cy="436880"/>
          </a:xfrm>
          <a:prstGeom prst="rect">
            <a:avLst/>
          </a:prstGeom>
        </p:spPr>
        <p:txBody>
          <a:bodyPr vert="horz" wrap="square" lIns="0" tIns="12700" rIns="0" bIns="0" rtlCol="0">
            <a:spAutoFit/>
          </a:bodyPr>
          <a:lstStyle/>
          <a:p>
            <a:pPr marL="12700" marR="5080" indent="36195" algn="just">
              <a:spcBef>
                <a:spcPts val="100"/>
              </a:spcBef>
            </a:pPr>
            <a:r>
              <a:rPr sz="900" spc="-10" dirty="0">
                <a:solidFill>
                  <a:prstClr val="black"/>
                </a:solidFill>
                <a:latin typeface="Tahoma"/>
                <a:cs typeface="Tahoma"/>
              </a:rPr>
              <a:t>Gıda </a:t>
            </a:r>
            <a:r>
              <a:rPr sz="900" spc="-5" dirty="0">
                <a:solidFill>
                  <a:prstClr val="black"/>
                </a:solidFill>
                <a:latin typeface="Tahoma"/>
                <a:cs typeface="Tahoma"/>
              </a:rPr>
              <a:t>ve  Alkolsüz  </a:t>
            </a:r>
            <a:r>
              <a:rPr sz="900" dirty="0">
                <a:solidFill>
                  <a:prstClr val="black"/>
                </a:solidFill>
                <a:latin typeface="Tahoma"/>
                <a:cs typeface="Tahoma"/>
              </a:rPr>
              <a:t>İç</a:t>
            </a:r>
            <a:r>
              <a:rPr sz="900" spc="-10" dirty="0">
                <a:solidFill>
                  <a:prstClr val="black"/>
                </a:solidFill>
                <a:latin typeface="Tahoma"/>
                <a:cs typeface="Tahoma"/>
              </a:rPr>
              <a:t>e</a:t>
            </a:r>
            <a:r>
              <a:rPr sz="900" dirty="0">
                <a:solidFill>
                  <a:prstClr val="black"/>
                </a:solidFill>
                <a:latin typeface="Tahoma"/>
                <a:cs typeface="Tahoma"/>
              </a:rPr>
              <a:t>c</a:t>
            </a:r>
            <a:r>
              <a:rPr sz="900" spc="-10" dirty="0">
                <a:solidFill>
                  <a:prstClr val="black"/>
                </a:solidFill>
                <a:latin typeface="Tahoma"/>
                <a:cs typeface="Tahoma"/>
              </a:rPr>
              <a:t>e</a:t>
            </a:r>
            <a:r>
              <a:rPr sz="900" spc="-5" dirty="0">
                <a:solidFill>
                  <a:prstClr val="black"/>
                </a:solidFill>
                <a:latin typeface="Tahoma"/>
                <a:cs typeface="Tahoma"/>
              </a:rPr>
              <a:t>k</a:t>
            </a:r>
            <a:r>
              <a:rPr sz="900" dirty="0">
                <a:solidFill>
                  <a:prstClr val="black"/>
                </a:solidFill>
                <a:latin typeface="Tahoma"/>
                <a:cs typeface="Tahoma"/>
              </a:rPr>
              <a:t>l</a:t>
            </a:r>
            <a:r>
              <a:rPr sz="900" spc="-10" dirty="0">
                <a:solidFill>
                  <a:prstClr val="black"/>
                </a:solidFill>
                <a:latin typeface="Tahoma"/>
                <a:cs typeface="Tahoma"/>
              </a:rPr>
              <a:t>e</a:t>
            </a:r>
            <a:r>
              <a:rPr sz="900" dirty="0">
                <a:solidFill>
                  <a:prstClr val="black"/>
                </a:solidFill>
                <a:latin typeface="Tahoma"/>
                <a:cs typeface="Tahoma"/>
              </a:rPr>
              <a:t>r</a:t>
            </a:r>
            <a:endParaRPr sz="900">
              <a:solidFill>
                <a:prstClr val="black"/>
              </a:solidFill>
              <a:latin typeface="Tahoma"/>
              <a:cs typeface="Tahoma"/>
            </a:endParaRPr>
          </a:p>
        </p:txBody>
      </p:sp>
      <p:sp>
        <p:nvSpPr>
          <p:cNvPr id="35" name="object 35"/>
          <p:cNvSpPr txBox="1"/>
          <p:nvPr/>
        </p:nvSpPr>
        <p:spPr>
          <a:xfrm>
            <a:off x="3618357" y="3256026"/>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48,4</a:t>
            </a:r>
            <a:endParaRPr sz="900">
              <a:solidFill>
                <a:prstClr val="black"/>
              </a:solidFill>
              <a:latin typeface="Tahoma"/>
              <a:cs typeface="Tahoma"/>
            </a:endParaRPr>
          </a:p>
        </p:txBody>
      </p:sp>
      <p:sp>
        <p:nvSpPr>
          <p:cNvPr id="36" name="object 36"/>
          <p:cNvSpPr txBox="1"/>
          <p:nvPr/>
        </p:nvSpPr>
        <p:spPr>
          <a:xfrm>
            <a:off x="456996" y="5630671"/>
            <a:ext cx="398780" cy="299720"/>
          </a:xfrm>
          <a:prstGeom prst="rect">
            <a:avLst/>
          </a:prstGeom>
        </p:spPr>
        <p:txBody>
          <a:bodyPr vert="horz" wrap="square" lIns="0" tIns="12700" rIns="0" bIns="0" rtlCol="0">
            <a:spAutoFit/>
          </a:bodyPr>
          <a:lstStyle/>
          <a:p>
            <a:pPr marL="67310">
              <a:spcBef>
                <a:spcPts val="100"/>
              </a:spcBef>
            </a:pPr>
            <a:r>
              <a:rPr sz="900" dirty="0">
                <a:solidFill>
                  <a:prstClr val="black"/>
                </a:solidFill>
                <a:latin typeface="Tahoma"/>
                <a:cs typeface="Tahoma"/>
              </a:rPr>
              <a:t>TÜFE</a:t>
            </a:r>
            <a:endParaRPr sz="900">
              <a:solidFill>
                <a:prstClr val="black"/>
              </a:solidFill>
              <a:latin typeface="Tahoma"/>
              <a:cs typeface="Tahoma"/>
            </a:endParaRPr>
          </a:p>
          <a:p>
            <a:pPr marL="12700"/>
            <a:r>
              <a:rPr sz="900" dirty="0">
                <a:solidFill>
                  <a:prstClr val="black"/>
                </a:solidFill>
                <a:latin typeface="Tahoma"/>
                <a:cs typeface="Tahoma"/>
              </a:rPr>
              <a:t>(</a:t>
            </a:r>
            <a:r>
              <a:rPr sz="900" spc="-5" dirty="0">
                <a:solidFill>
                  <a:prstClr val="black"/>
                </a:solidFill>
                <a:latin typeface="Tahoma"/>
                <a:cs typeface="Tahoma"/>
              </a:rPr>
              <a:t>G</a:t>
            </a:r>
            <a:r>
              <a:rPr sz="900" spc="-10" dirty="0">
                <a:solidFill>
                  <a:prstClr val="black"/>
                </a:solidFill>
                <a:latin typeface="Tahoma"/>
                <a:cs typeface="Tahoma"/>
              </a:rPr>
              <a:t>e</a:t>
            </a:r>
            <a:r>
              <a:rPr sz="900" dirty="0">
                <a:solidFill>
                  <a:prstClr val="black"/>
                </a:solidFill>
                <a:latin typeface="Tahoma"/>
                <a:cs typeface="Tahoma"/>
              </a:rPr>
              <a:t>n</a:t>
            </a:r>
            <a:r>
              <a:rPr sz="900" spc="-5" dirty="0">
                <a:solidFill>
                  <a:prstClr val="black"/>
                </a:solidFill>
                <a:latin typeface="Tahoma"/>
                <a:cs typeface="Tahoma"/>
              </a:rPr>
              <a:t>el)</a:t>
            </a:r>
            <a:endParaRPr sz="900">
              <a:solidFill>
                <a:prstClr val="black"/>
              </a:solidFill>
              <a:latin typeface="Tahoma"/>
              <a:cs typeface="Tahoma"/>
            </a:endParaRPr>
          </a:p>
        </p:txBody>
      </p:sp>
      <p:sp>
        <p:nvSpPr>
          <p:cNvPr id="37" name="object 37"/>
          <p:cNvSpPr txBox="1"/>
          <p:nvPr/>
        </p:nvSpPr>
        <p:spPr>
          <a:xfrm>
            <a:off x="2427858" y="3383026"/>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45,3</a:t>
            </a:r>
            <a:endParaRPr sz="900">
              <a:solidFill>
                <a:prstClr val="black"/>
              </a:solidFill>
              <a:latin typeface="Tahoma"/>
              <a:cs typeface="Tahoma"/>
            </a:endParaRPr>
          </a:p>
        </p:txBody>
      </p:sp>
      <p:sp>
        <p:nvSpPr>
          <p:cNvPr id="38" name="object 38"/>
          <p:cNvSpPr txBox="1"/>
          <p:nvPr/>
        </p:nvSpPr>
        <p:spPr>
          <a:xfrm>
            <a:off x="2204973" y="5630671"/>
            <a:ext cx="476884" cy="436880"/>
          </a:xfrm>
          <a:prstGeom prst="rect">
            <a:avLst/>
          </a:prstGeom>
        </p:spPr>
        <p:txBody>
          <a:bodyPr vert="horz" wrap="square" lIns="0" tIns="12700" rIns="0" bIns="0" rtlCol="0">
            <a:spAutoFit/>
          </a:bodyPr>
          <a:lstStyle/>
          <a:p>
            <a:pPr marL="12700" marR="5080" indent="60960">
              <a:spcBef>
                <a:spcPts val="100"/>
              </a:spcBef>
            </a:pPr>
            <a:r>
              <a:rPr sz="900" spc="-5" dirty="0">
                <a:solidFill>
                  <a:prstClr val="black"/>
                </a:solidFill>
                <a:latin typeface="Tahoma"/>
                <a:cs typeface="Tahoma"/>
              </a:rPr>
              <a:t>Alkollü  </a:t>
            </a:r>
            <a:r>
              <a:rPr sz="900" dirty="0">
                <a:solidFill>
                  <a:prstClr val="black"/>
                </a:solidFill>
                <a:latin typeface="Tahoma"/>
                <a:cs typeface="Tahoma"/>
              </a:rPr>
              <a:t>İç</a:t>
            </a:r>
            <a:r>
              <a:rPr sz="900" spc="-10" dirty="0">
                <a:solidFill>
                  <a:prstClr val="black"/>
                </a:solidFill>
                <a:latin typeface="Tahoma"/>
                <a:cs typeface="Tahoma"/>
              </a:rPr>
              <a:t>e</a:t>
            </a:r>
            <a:r>
              <a:rPr sz="900" dirty="0">
                <a:solidFill>
                  <a:prstClr val="black"/>
                </a:solidFill>
                <a:latin typeface="Tahoma"/>
                <a:cs typeface="Tahoma"/>
              </a:rPr>
              <a:t>c</a:t>
            </a:r>
            <a:r>
              <a:rPr sz="900" spc="-10" dirty="0">
                <a:solidFill>
                  <a:prstClr val="black"/>
                </a:solidFill>
                <a:latin typeface="Tahoma"/>
                <a:cs typeface="Tahoma"/>
              </a:rPr>
              <a:t>e</a:t>
            </a:r>
            <a:r>
              <a:rPr sz="900" spc="-5" dirty="0">
                <a:solidFill>
                  <a:prstClr val="black"/>
                </a:solidFill>
                <a:latin typeface="Tahoma"/>
                <a:cs typeface="Tahoma"/>
              </a:rPr>
              <a:t>k</a:t>
            </a:r>
            <a:r>
              <a:rPr sz="900" dirty="0">
                <a:solidFill>
                  <a:prstClr val="black"/>
                </a:solidFill>
                <a:latin typeface="Tahoma"/>
                <a:cs typeface="Tahoma"/>
              </a:rPr>
              <a:t>l</a:t>
            </a:r>
            <a:r>
              <a:rPr sz="900" spc="-10" dirty="0">
                <a:solidFill>
                  <a:prstClr val="black"/>
                </a:solidFill>
                <a:latin typeface="Tahoma"/>
                <a:cs typeface="Tahoma"/>
              </a:rPr>
              <a:t>e</a:t>
            </a:r>
            <a:r>
              <a:rPr sz="900" dirty="0">
                <a:solidFill>
                  <a:prstClr val="black"/>
                </a:solidFill>
                <a:latin typeface="Tahoma"/>
                <a:cs typeface="Tahoma"/>
              </a:rPr>
              <a:t>r  </a:t>
            </a:r>
            <a:r>
              <a:rPr sz="900" spc="-5" dirty="0">
                <a:solidFill>
                  <a:prstClr val="black"/>
                </a:solidFill>
                <a:latin typeface="Tahoma"/>
                <a:cs typeface="Tahoma"/>
              </a:rPr>
              <a:t>ve</a:t>
            </a:r>
            <a:r>
              <a:rPr sz="900" spc="-70" dirty="0">
                <a:solidFill>
                  <a:prstClr val="black"/>
                </a:solidFill>
                <a:latin typeface="Tahoma"/>
                <a:cs typeface="Tahoma"/>
              </a:rPr>
              <a:t> </a:t>
            </a:r>
            <a:r>
              <a:rPr sz="900" spc="-5" dirty="0">
                <a:solidFill>
                  <a:prstClr val="black"/>
                </a:solidFill>
                <a:latin typeface="Tahoma"/>
                <a:cs typeface="Tahoma"/>
              </a:rPr>
              <a:t>Tütün</a:t>
            </a:r>
            <a:endParaRPr sz="900">
              <a:solidFill>
                <a:prstClr val="black"/>
              </a:solidFill>
              <a:latin typeface="Tahoma"/>
              <a:cs typeface="Tahoma"/>
            </a:endParaRPr>
          </a:p>
        </p:txBody>
      </p:sp>
      <p:sp>
        <p:nvSpPr>
          <p:cNvPr id="39" name="object 39"/>
          <p:cNvSpPr txBox="1"/>
          <p:nvPr/>
        </p:nvSpPr>
        <p:spPr>
          <a:xfrm>
            <a:off x="7547864" y="5630671"/>
            <a:ext cx="510540" cy="299720"/>
          </a:xfrm>
          <a:prstGeom prst="rect">
            <a:avLst/>
          </a:prstGeom>
        </p:spPr>
        <p:txBody>
          <a:bodyPr vert="horz" wrap="square" lIns="0" tIns="12700" rIns="0" bIns="0" rtlCol="0">
            <a:spAutoFit/>
          </a:bodyPr>
          <a:lstStyle/>
          <a:p>
            <a:pPr marL="12700" marR="5080" indent="43815">
              <a:spcBef>
                <a:spcPts val="100"/>
              </a:spcBef>
            </a:pPr>
            <a:r>
              <a:rPr sz="900" spc="-5" dirty="0">
                <a:solidFill>
                  <a:prstClr val="black"/>
                </a:solidFill>
                <a:latin typeface="Tahoma"/>
                <a:cs typeface="Tahoma"/>
              </a:rPr>
              <a:t>Lokanta  ve</a:t>
            </a:r>
            <a:r>
              <a:rPr sz="900" spc="-70" dirty="0">
                <a:solidFill>
                  <a:prstClr val="black"/>
                </a:solidFill>
                <a:latin typeface="Tahoma"/>
                <a:cs typeface="Tahoma"/>
              </a:rPr>
              <a:t> </a:t>
            </a:r>
            <a:r>
              <a:rPr sz="900" spc="-5" dirty="0">
                <a:solidFill>
                  <a:prstClr val="black"/>
                </a:solidFill>
                <a:latin typeface="Tahoma"/>
                <a:cs typeface="Tahoma"/>
              </a:rPr>
              <a:t>Oteller</a:t>
            </a:r>
            <a:endParaRPr sz="900">
              <a:solidFill>
                <a:prstClr val="black"/>
              </a:solidFill>
              <a:latin typeface="Tahoma"/>
              <a:cs typeface="Tahoma"/>
            </a:endParaRPr>
          </a:p>
        </p:txBody>
      </p:sp>
      <p:sp>
        <p:nvSpPr>
          <p:cNvPr id="40" name="object 40"/>
          <p:cNvSpPr txBox="1"/>
          <p:nvPr/>
        </p:nvSpPr>
        <p:spPr>
          <a:xfrm>
            <a:off x="5174360" y="5630671"/>
            <a:ext cx="1678305" cy="299720"/>
          </a:xfrm>
          <a:prstGeom prst="rect">
            <a:avLst/>
          </a:prstGeom>
        </p:spPr>
        <p:txBody>
          <a:bodyPr vert="horz" wrap="square" lIns="0" tIns="12700" rIns="0" bIns="0" rtlCol="0">
            <a:spAutoFit/>
          </a:bodyPr>
          <a:lstStyle/>
          <a:p>
            <a:pPr marR="35560" algn="r">
              <a:spcBef>
                <a:spcPts val="100"/>
              </a:spcBef>
            </a:pPr>
            <a:r>
              <a:rPr sz="900" spc="-5" dirty="0">
                <a:solidFill>
                  <a:prstClr val="black"/>
                </a:solidFill>
                <a:latin typeface="Tahoma"/>
                <a:cs typeface="Tahoma"/>
              </a:rPr>
              <a:t>Ulaştırma </a:t>
            </a:r>
            <a:r>
              <a:rPr sz="900" spc="-10" dirty="0">
                <a:solidFill>
                  <a:prstClr val="black"/>
                </a:solidFill>
                <a:latin typeface="Tahoma"/>
                <a:cs typeface="Tahoma"/>
              </a:rPr>
              <a:t>Haberleşme</a:t>
            </a:r>
            <a:r>
              <a:rPr sz="900" spc="190" dirty="0">
                <a:solidFill>
                  <a:prstClr val="black"/>
                </a:solidFill>
                <a:latin typeface="Tahoma"/>
                <a:cs typeface="Tahoma"/>
              </a:rPr>
              <a:t> </a:t>
            </a:r>
            <a:r>
              <a:rPr sz="900" spc="-5" dirty="0">
                <a:solidFill>
                  <a:prstClr val="black"/>
                </a:solidFill>
                <a:latin typeface="Tahoma"/>
                <a:cs typeface="Tahoma"/>
              </a:rPr>
              <a:t>Eğlence</a:t>
            </a:r>
            <a:endParaRPr sz="900">
              <a:solidFill>
                <a:prstClr val="black"/>
              </a:solidFill>
              <a:latin typeface="Tahoma"/>
              <a:cs typeface="Tahoma"/>
            </a:endParaRPr>
          </a:p>
          <a:p>
            <a:pPr marR="5080" algn="r"/>
            <a:r>
              <a:rPr sz="900" spc="-5" dirty="0">
                <a:solidFill>
                  <a:prstClr val="black"/>
                </a:solidFill>
                <a:latin typeface="Tahoma"/>
                <a:cs typeface="Tahoma"/>
              </a:rPr>
              <a:t>ve</a:t>
            </a:r>
            <a:r>
              <a:rPr sz="900" spc="-55" dirty="0">
                <a:solidFill>
                  <a:prstClr val="black"/>
                </a:solidFill>
                <a:latin typeface="Tahoma"/>
                <a:cs typeface="Tahoma"/>
              </a:rPr>
              <a:t> </a:t>
            </a:r>
            <a:r>
              <a:rPr sz="900" spc="-5" dirty="0">
                <a:solidFill>
                  <a:prstClr val="black"/>
                </a:solidFill>
                <a:latin typeface="Tahoma"/>
                <a:cs typeface="Tahoma"/>
              </a:rPr>
              <a:t>Kültür</a:t>
            </a:r>
            <a:endParaRPr sz="900">
              <a:solidFill>
                <a:prstClr val="black"/>
              </a:solidFill>
              <a:latin typeface="Tahoma"/>
              <a:cs typeface="Tahoma"/>
            </a:endParaRPr>
          </a:p>
        </p:txBody>
      </p:sp>
      <p:sp>
        <p:nvSpPr>
          <p:cNvPr id="41" name="object 41"/>
          <p:cNvSpPr txBox="1"/>
          <p:nvPr/>
        </p:nvSpPr>
        <p:spPr>
          <a:xfrm>
            <a:off x="7022338" y="5630671"/>
            <a:ext cx="33845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E</a:t>
            </a:r>
            <a:r>
              <a:rPr sz="900" spc="-15" dirty="0">
                <a:solidFill>
                  <a:prstClr val="black"/>
                </a:solidFill>
                <a:latin typeface="Tahoma"/>
                <a:cs typeface="Tahoma"/>
              </a:rPr>
              <a:t>ğ</a:t>
            </a:r>
            <a:r>
              <a:rPr sz="900" spc="-5" dirty="0">
                <a:solidFill>
                  <a:prstClr val="black"/>
                </a:solidFill>
                <a:latin typeface="Tahoma"/>
                <a:cs typeface="Tahoma"/>
              </a:rPr>
              <a:t>it</a:t>
            </a:r>
            <a:r>
              <a:rPr sz="900" spc="-10" dirty="0">
                <a:solidFill>
                  <a:prstClr val="black"/>
                </a:solidFill>
                <a:latin typeface="Tahoma"/>
                <a:cs typeface="Tahoma"/>
              </a:rPr>
              <a:t>i</a:t>
            </a:r>
            <a:r>
              <a:rPr sz="900" dirty="0">
                <a:solidFill>
                  <a:prstClr val="black"/>
                </a:solidFill>
                <a:latin typeface="Tahoma"/>
                <a:cs typeface="Tahoma"/>
              </a:rPr>
              <a:t>m</a:t>
            </a:r>
            <a:endParaRPr sz="900">
              <a:solidFill>
                <a:prstClr val="black"/>
              </a:solidFill>
              <a:latin typeface="Tahoma"/>
              <a:cs typeface="Tahoma"/>
            </a:endParaRPr>
          </a:p>
        </p:txBody>
      </p:sp>
      <p:sp>
        <p:nvSpPr>
          <p:cNvPr id="42" name="object 42"/>
          <p:cNvSpPr txBox="1"/>
          <p:nvPr/>
        </p:nvSpPr>
        <p:spPr>
          <a:xfrm>
            <a:off x="7192518" y="4486782"/>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18,7</a:t>
            </a:r>
            <a:endParaRPr sz="900">
              <a:solidFill>
                <a:prstClr val="black"/>
              </a:solidFill>
              <a:latin typeface="Tahoma"/>
              <a:cs typeface="Tahoma"/>
            </a:endParaRPr>
          </a:p>
        </p:txBody>
      </p:sp>
      <p:sp>
        <p:nvSpPr>
          <p:cNvPr id="43" name="object 43"/>
          <p:cNvSpPr txBox="1"/>
          <p:nvPr/>
        </p:nvSpPr>
        <p:spPr>
          <a:xfrm>
            <a:off x="8149843" y="5630671"/>
            <a:ext cx="499745" cy="436880"/>
          </a:xfrm>
          <a:prstGeom prst="rect">
            <a:avLst/>
          </a:prstGeom>
        </p:spPr>
        <p:txBody>
          <a:bodyPr vert="horz" wrap="square" lIns="0" tIns="12700" rIns="0" bIns="0" rtlCol="0">
            <a:spAutoFit/>
          </a:bodyPr>
          <a:lstStyle/>
          <a:p>
            <a:pPr marL="12700" marR="5080" algn="ctr">
              <a:spcBef>
                <a:spcPts val="100"/>
              </a:spcBef>
            </a:pPr>
            <a:r>
              <a:rPr sz="900" spc="-5" dirty="0">
                <a:solidFill>
                  <a:prstClr val="black"/>
                </a:solidFill>
                <a:latin typeface="Tahoma"/>
                <a:cs typeface="Tahoma"/>
              </a:rPr>
              <a:t>Çeşitli  Mal ve  </a:t>
            </a:r>
            <a:r>
              <a:rPr sz="900" dirty="0">
                <a:solidFill>
                  <a:prstClr val="black"/>
                </a:solidFill>
                <a:latin typeface="Tahoma"/>
                <a:cs typeface="Tahoma"/>
              </a:rPr>
              <a:t>Hi</a:t>
            </a:r>
            <a:r>
              <a:rPr sz="900" spc="-5" dirty="0">
                <a:solidFill>
                  <a:prstClr val="black"/>
                </a:solidFill>
                <a:latin typeface="Tahoma"/>
                <a:cs typeface="Tahoma"/>
              </a:rPr>
              <a:t>z</a:t>
            </a:r>
            <a:r>
              <a:rPr sz="900" dirty="0">
                <a:solidFill>
                  <a:prstClr val="black"/>
                </a:solidFill>
                <a:latin typeface="Tahoma"/>
                <a:cs typeface="Tahoma"/>
              </a:rPr>
              <a:t>m</a:t>
            </a:r>
            <a:r>
              <a:rPr sz="900" spc="-10" dirty="0">
                <a:solidFill>
                  <a:prstClr val="black"/>
                </a:solidFill>
                <a:latin typeface="Tahoma"/>
                <a:cs typeface="Tahoma"/>
              </a:rPr>
              <a:t>e</a:t>
            </a:r>
            <a:r>
              <a:rPr sz="900" spc="-5" dirty="0">
                <a:solidFill>
                  <a:prstClr val="black"/>
                </a:solidFill>
                <a:latin typeface="Tahoma"/>
                <a:cs typeface="Tahoma"/>
              </a:rPr>
              <a:t>tl</a:t>
            </a:r>
            <a:r>
              <a:rPr sz="900" spc="-10" dirty="0">
                <a:solidFill>
                  <a:prstClr val="black"/>
                </a:solidFill>
                <a:latin typeface="Tahoma"/>
                <a:cs typeface="Tahoma"/>
              </a:rPr>
              <a:t>e</a:t>
            </a:r>
            <a:r>
              <a:rPr sz="900" dirty="0">
                <a:solidFill>
                  <a:prstClr val="black"/>
                </a:solidFill>
                <a:latin typeface="Tahoma"/>
                <a:cs typeface="Tahoma"/>
              </a:rPr>
              <a:t>r</a:t>
            </a:r>
            <a:endParaRPr sz="900">
              <a:solidFill>
                <a:prstClr val="black"/>
              </a:solidFill>
              <a:latin typeface="Tahoma"/>
              <a:cs typeface="Tahoma"/>
            </a:endParaRPr>
          </a:p>
        </p:txBody>
      </p:sp>
      <p:sp>
        <p:nvSpPr>
          <p:cNvPr id="44" name="object 44"/>
          <p:cNvSpPr txBox="1"/>
          <p:nvPr/>
        </p:nvSpPr>
        <p:spPr>
          <a:xfrm>
            <a:off x="398475" y="4799457"/>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11,1</a:t>
            </a:r>
            <a:endParaRPr sz="900">
              <a:solidFill>
                <a:prstClr val="black"/>
              </a:solidFill>
              <a:latin typeface="Tahoma"/>
              <a:cs typeface="Tahoma"/>
            </a:endParaRPr>
          </a:p>
        </p:txBody>
      </p:sp>
      <p:sp>
        <p:nvSpPr>
          <p:cNvPr id="45" name="object 45"/>
          <p:cNvSpPr txBox="1"/>
          <p:nvPr/>
        </p:nvSpPr>
        <p:spPr>
          <a:xfrm>
            <a:off x="7605521" y="4909184"/>
            <a:ext cx="185420"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8,4</a:t>
            </a:r>
            <a:endParaRPr sz="900">
              <a:solidFill>
                <a:prstClr val="black"/>
              </a:solidFill>
              <a:latin typeface="Tahoma"/>
              <a:cs typeface="Tahoma"/>
            </a:endParaRPr>
          </a:p>
        </p:txBody>
      </p:sp>
      <p:sp>
        <p:nvSpPr>
          <p:cNvPr id="46" name="object 46"/>
          <p:cNvSpPr txBox="1"/>
          <p:nvPr/>
        </p:nvSpPr>
        <p:spPr>
          <a:xfrm>
            <a:off x="641400" y="3244977"/>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48,7</a:t>
            </a:r>
            <a:endParaRPr sz="900">
              <a:solidFill>
                <a:prstClr val="black"/>
              </a:solidFill>
              <a:latin typeface="Tahoma"/>
              <a:cs typeface="Tahoma"/>
            </a:endParaRPr>
          </a:p>
        </p:txBody>
      </p:sp>
      <p:sp>
        <p:nvSpPr>
          <p:cNvPr id="47" name="object 47"/>
          <p:cNvSpPr txBox="1"/>
          <p:nvPr/>
        </p:nvSpPr>
        <p:spPr>
          <a:xfrm>
            <a:off x="2184907" y="4210304"/>
            <a:ext cx="1086485" cy="304165"/>
          </a:xfrm>
          <a:prstGeom prst="rect">
            <a:avLst/>
          </a:prstGeom>
        </p:spPr>
        <p:txBody>
          <a:bodyPr vert="horz" wrap="square" lIns="0" tIns="12700" rIns="0" bIns="0" rtlCol="0">
            <a:spAutoFit/>
          </a:bodyPr>
          <a:lstStyle/>
          <a:p>
            <a:pPr marL="850900">
              <a:spcBef>
                <a:spcPts val="100"/>
              </a:spcBef>
            </a:pPr>
            <a:r>
              <a:rPr sz="900" spc="-5" dirty="0">
                <a:solidFill>
                  <a:prstClr val="black"/>
                </a:solidFill>
                <a:latin typeface="Tahoma"/>
                <a:cs typeface="Tahoma"/>
              </a:rPr>
              <a:t>25,3</a:t>
            </a:r>
            <a:endParaRPr sz="900">
              <a:solidFill>
                <a:prstClr val="black"/>
              </a:solidFill>
              <a:latin typeface="Tahoma"/>
              <a:cs typeface="Tahoma"/>
            </a:endParaRPr>
          </a:p>
          <a:p>
            <a:pPr marL="12700">
              <a:spcBef>
                <a:spcPts val="30"/>
              </a:spcBef>
            </a:pPr>
            <a:r>
              <a:rPr sz="900" spc="-5" dirty="0">
                <a:solidFill>
                  <a:prstClr val="black"/>
                </a:solidFill>
                <a:latin typeface="Tahoma"/>
                <a:cs typeface="Tahoma"/>
              </a:rPr>
              <a:t>21,9</a:t>
            </a:r>
            <a:endParaRPr sz="900">
              <a:solidFill>
                <a:prstClr val="black"/>
              </a:solidFill>
              <a:latin typeface="Tahoma"/>
              <a:cs typeface="Tahoma"/>
            </a:endParaRPr>
          </a:p>
        </p:txBody>
      </p:sp>
      <p:sp>
        <p:nvSpPr>
          <p:cNvPr id="48" name="object 48"/>
          <p:cNvSpPr txBox="1"/>
          <p:nvPr/>
        </p:nvSpPr>
        <p:spPr>
          <a:xfrm>
            <a:off x="1589277" y="4807457"/>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10,9</a:t>
            </a:r>
            <a:endParaRPr sz="900">
              <a:solidFill>
                <a:prstClr val="black"/>
              </a:solidFill>
              <a:latin typeface="Tahoma"/>
              <a:cs typeface="Tahoma"/>
            </a:endParaRPr>
          </a:p>
        </p:txBody>
      </p:sp>
      <p:sp>
        <p:nvSpPr>
          <p:cNvPr id="49" name="object 49"/>
          <p:cNvSpPr txBox="1"/>
          <p:nvPr/>
        </p:nvSpPr>
        <p:spPr>
          <a:xfrm>
            <a:off x="1832229" y="2959100"/>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55,6</a:t>
            </a:r>
            <a:endParaRPr sz="900">
              <a:solidFill>
                <a:prstClr val="black"/>
              </a:solidFill>
              <a:latin typeface="Tahoma"/>
              <a:cs typeface="Tahoma"/>
            </a:endParaRPr>
          </a:p>
        </p:txBody>
      </p:sp>
      <p:sp>
        <p:nvSpPr>
          <p:cNvPr id="50" name="object 50"/>
          <p:cNvSpPr txBox="1"/>
          <p:nvPr/>
        </p:nvSpPr>
        <p:spPr>
          <a:xfrm>
            <a:off x="2783204" y="5418582"/>
            <a:ext cx="1746885" cy="923290"/>
          </a:xfrm>
          <a:prstGeom prst="rect">
            <a:avLst/>
          </a:prstGeom>
        </p:spPr>
        <p:txBody>
          <a:bodyPr vert="horz" wrap="square" lIns="0" tIns="50165" rIns="0" bIns="0" rtlCol="0">
            <a:spAutoFit/>
          </a:bodyPr>
          <a:lstStyle/>
          <a:p>
            <a:pPr marL="48895">
              <a:spcBef>
                <a:spcPts val="395"/>
              </a:spcBef>
            </a:pPr>
            <a:r>
              <a:rPr sz="900" spc="-5" dirty="0">
                <a:solidFill>
                  <a:prstClr val="black"/>
                </a:solidFill>
                <a:latin typeface="Tahoma"/>
                <a:cs typeface="Tahoma"/>
              </a:rPr>
              <a:t>-0,2</a:t>
            </a:r>
            <a:endParaRPr sz="900">
              <a:solidFill>
                <a:prstClr val="black"/>
              </a:solidFill>
              <a:latin typeface="Tahoma"/>
              <a:cs typeface="Tahoma"/>
            </a:endParaRPr>
          </a:p>
          <a:p>
            <a:pPr marL="12700" marR="5080" indent="27305">
              <a:spcBef>
                <a:spcPts val="295"/>
              </a:spcBef>
              <a:tabLst>
                <a:tab pos="649605" algn="l"/>
                <a:tab pos="1198245" algn="l"/>
              </a:tabLst>
            </a:pPr>
            <a:r>
              <a:rPr sz="900" spc="-5" dirty="0">
                <a:solidFill>
                  <a:prstClr val="black"/>
                </a:solidFill>
                <a:latin typeface="Tahoma"/>
                <a:cs typeface="Tahoma"/>
              </a:rPr>
              <a:t>Giyim ve Konut, Su, Mobilya, </a:t>
            </a:r>
            <a:r>
              <a:rPr sz="900" dirty="0">
                <a:solidFill>
                  <a:prstClr val="black"/>
                </a:solidFill>
                <a:latin typeface="Tahoma"/>
                <a:cs typeface="Tahoma"/>
              </a:rPr>
              <a:t>Ev  </a:t>
            </a:r>
            <a:r>
              <a:rPr sz="900" spc="-5" dirty="0">
                <a:solidFill>
                  <a:prstClr val="black"/>
                </a:solidFill>
                <a:latin typeface="Tahoma"/>
                <a:cs typeface="Tahoma"/>
              </a:rPr>
              <a:t>Ayakkabı	Elektrik,	Aletleri</a:t>
            </a:r>
            <a:r>
              <a:rPr sz="900" spc="-45" dirty="0">
                <a:solidFill>
                  <a:prstClr val="black"/>
                </a:solidFill>
                <a:latin typeface="Tahoma"/>
                <a:cs typeface="Tahoma"/>
              </a:rPr>
              <a:t> </a:t>
            </a:r>
            <a:r>
              <a:rPr sz="900" spc="-5" dirty="0">
                <a:solidFill>
                  <a:prstClr val="black"/>
                </a:solidFill>
                <a:latin typeface="Tahoma"/>
                <a:cs typeface="Tahoma"/>
              </a:rPr>
              <a:t>ve</a:t>
            </a:r>
            <a:endParaRPr sz="900">
              <a:solidFill>
                <a:prstClr val="black"/>
              </a:solidFill>
              <a:latin typeface="Tahoma"/>
              <a:cs typeface="Tahoma"/>
            </a:endParaRPr>
          </a:p>
          <a:p>
            <a:pPr marL="664845" marR="41275" indent="15240" algn="just"/>
            <a:r>
              <a:rPr sz="900" spc="-5" dirty="0">
                <a:solidFill>
                  <a:prstClr val="black"/>
                </a:solidFill>
                <a:latin typeface="Tahoma"/>
                <a:cs typeface="Tahoma"/>
              </a:rPr>
              <a:t>Gaz ve </a:t>
            </a:r>
            <a:r>
              <a:rPr sz="900" dirty="0">
                <a:solidFill>
                  <a:prstClr val="black"/>
                </a:solidFill>
                <a:latin typeface="Tahoma"/>
                <a:cs typeface="Tahoma"/>
              </a:rPr>
              <a:t>Ev </a:t>
            </a:r>
            <a:r>
              <a:rPr sz="900" spc="-5" dirty="0">
                <a:solidFill>
                  <a:prstClr val="black"/>
                </a:solidFill>
                <a:latin typeface="Tahoma"/>
                <a:cs typeface="Tahoma"/>
              </a:rPr>
              <a:t>Bakım  </a:t>
            </a:r>
            <a:r>
              <a:rPr sz="900" spc="-10" dirty="0">
                <a:solidFill>
                  <a:prstClr val="black"/>
                </a:solidFill>
                <a:latin typeface="Tahoma"/>
                <a:cs typeface="Tahoma"/>
              </a:rPr>
              <a:t>Diğer </a:t>
            </a:r>
            <a:r>
              <a:rPr sz="900" spc="-5" dirty="0">
                <a:solidFill>
                  <a:prstClr val="black"/>
                </a:solidFill>
                <a:latin typeface="Tahoma"/>
                <a:cs typeface="Tahoma"/>
              </a:rPr>
              <a:t>Hizmetleri  Yakıtlar</a:t>
            </a:r>
            <a:endParaRPr sz="900">
              <a:solidFill>
                <a:prstClr val="black"/>
              </a:solidFill>
              <a:latin typeface="Tahoma"/>
              <a:cs typeface="Tahoma"/>
            </a:endParaRPr>
          </a:p>
        </p:txBody>
      </p:sp>
      <p:sp>
        <p:nvSpPr>
          <p:cNvPr id="51" name="object 51"/>
          <p:cNvSpPr txBox="1"/>
          <p:nvPr/>
        </p:nvSpPr>
        <p:spPr>
          <a:xfrm>
            <a:off x="3375405" y="4475479"/>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18,9</a:t>
            </a:r>
            <a:endParaRPr sz="900">
              <a:solidFill>
                <a:prstClr val="black"/>
              </a:solidFill>
              <a:latin typeface="Tahoma"/>
              <a:cs typeface="Tahoma"/>
            </a:endParaRPr>
          </a:p>
        </p:txBody>
      </p:sp>
      <p:sp>
        <p:nvSpPr>
          <p:cNvPr id="52" name="object 52"/>
          <p:cNvSpPr txBox="1"/>
          <p:nvPr/>
        </p:nvSpPr>
        <p:spPr>
          <a:xfrm>
            <a:off x="3972559" y="4728209"/>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12,8</a:t>
            </a:r>
            <a:endParaRPr sz="900">
              <a:solidFill>
                <a:prstClr val="black"/>
              </a:solidFill>
              <a:latin typeface="Tahoma"/>
              <a:cs typeface="Tahoma"/>
            </a:endParaRPr>
          </a:p>
        </p:txBody>
      </p:sp>
      <p:sp>
        <p:nvSpPr>
          <p:cNvPr id="53" name="object 53"/>
          <p:cNvSpPr txBox="1"/>
          <p:nvPr/>
        </p:nvSpPr>
        <p:spPr>
          <a:xfrm>
            <a:off x="4215510" y="3003550"/>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54,5</a:t>
            </a:r>
            <a:endParaRPr sz="900">
              <a:solidFill>
                <a:prstClr val="black"/>
              </a:solidFill>
              <a:latin typeface="Tahoma"/>
              <a:cs typeface="Tahoma"/>
            </a:endParaRPr>
          </a:p>
        </p:txBody>
      </p:sp>
      <p:sp>
        <p:nvSpPr>
          <p:cNvPr id="54" name="object 54"/>
          <p:cNvSpPr txBox="1"/>
          <p:nvPr/>
        </p:nvSpPr>
        <p:spPr>
          <a:xfrm>
            <a:off x="5163439" y="4797932"/>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11,1</a:t>
            </a:r>
            <a:endParaRPr sz="900">
              <a:solidFill>
                <a:prstClr val="black"/>
              </a:solidFill>
              <a:latin typeface="Tahoma"/>
              <a:cs typeface="Tahoma"/>
            </a:endParaRPr>
          </a:p>
        </p:txBody>
      </p:sp>
      <p:sp>
        <p:nvSpPr>
          <p:cNvPr id="55" name="object 55"/>
          <p:cNvSpPr txBox="1"/>
          <p:nvPr/>
        </p:nvSpPr>
        <p:spPr>
          <a:xfrm>
            <a:off x="4568190" y="4791582"/>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11,3</a:t>
            </a:r>
            <a:endParaRPr sz="900">
              <a:solidFill>
                <a:prstClr val="black"/>
              </a:solidFill>
              <a:latin typeface="Tahoma"/>
              <a:cs typeface="Tahoma"/>
            </a:endParaRPr>
          </a:p>
        </p:txBody>
      </p:sp>
      <p:sp>
        <p:nvSpPr>
          <p:cNvPr id="56" name="object 56"/>
          <p:cNvSpPr txBox="1"/>
          <p:nvPr/>
        </p:nvSpPr>
        <p:spPr>
          <a:xfrm>
            <a:off x="4811014" y="4073779"/>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28,6</a:t>
            </a:r>
            <a:endParaRPr sz="900">
              <a:solidFill>
                <a:prstClr val="black"/>
              </a:solidFill>
              <a:latin typeface="Tahoma"/>
              <a:cs typeface="Tahoma"/>
            </a:endParaRPr>
          </a:p>
        </p:txBody>
      </p:sp>
      <p:sp>
        <p:nvSpPr>
          <p:cNvPr id="57" name="object 57"/>
          <p:cNvSpPr txBox="1"/>
          <p:nvPr/>
        </p:nvSpPr>
        <p:spPr>
          <a:xfrm>
            <a:off x="5406390" y="2409825"/>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68,9</a:t>
            </a:r>
            <a:endParaRPr sz="900">
              <a:solidFill>
                <a:prstClr val="black"/>
              </a:solidFill>
              <a:latin typeface="Tahoma"/>
              <a:cs typeface="Tahoma"/>
            </a:endParaRPr>
          </a:p>
        </p:txBody>
      </p:sp>
      <p:sp>
        <p:nvSpPr>
          <p:cNvPr id="58" name="object 58"/>
          <p:cNvSpPr txBox="1"/>
          <p:nvPr/>
        </p:nvSpPr>
        <p:spPr>
          <a:xfrm>
            <a:off x="5819013" y="5169534"/>
            <a:ext cx="185420"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2,2</a:t>
            </a:r>
            <a:endParaRPr sz="900">
              <a:solidFill>
                <a:prstClr val="black"/>
              </a:solidFill>
              <a:latin typeface="Tahoma"/>
              <a:cs typeface="Tahoma"/>
            </a:endParaRPr>
          </a:p>
        </p:txBody>
      </p:sp>
      <p:sp>
        <p:nvSpPr>
          <p:cNvPr id="59" name="object 59"/>
          <p:cNvSpPr txBox="1"/>
          <p:nvPr/>
        </p:nvSpPr>
        <p:spPr>
          <a:xfrm>
            <a:off x="6001639" y="4813807"/>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10,8</a:t>
            </a:r>
            <a:endParaRPr sz="900">
              <a:solidFill>
                <a:prstClr val="black"/>
              </a:solidFill>
              <a:latin typeface="Tahoma"/>
              <a:cs typeface="Tahoma"/>
            </a:endParaRPr>
          </a:p>
        </p:txBody>
      </p:sp>
      <p:sp>
        <p:nvSpPr>
          <p:cNvPr id="60" name="object 60"/>
          <p:cNvSpPr txBox="1"/>
          <p:nvPr/>
        </p:nvSpPr>
        <p:spPr>
          <a:xfrm>
            <a:off x="6414642" y="4894833"/>
            <a:ext cx="185420"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8,8</a:t>
            </a:r>
            <a:endParaRPr sz="900">
              <a:solidFill>
                <a:prstClr val="black"/>
              </a:solidFill>
              <a:latin typeface="Tahoma"/>
              <a:cs typeface="Tahoma"/>
            </a:endParaRPr>
          </a:p>
        </p:txBody>
      </p:sp>
      <p:sp>
        <p:nvSpPr>
          <p:cNvPr id="61" name="object 61"/>
          <p:cNvSpPr txBox="1"/>
          <p:nvPr/>
        </p:nvSpPr>
        <p:spPr>
          <a:xfrm>
            <a:off x="6597142" y="3818382"/>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34,8</a:t>
            </a:r>
            <a:endParaRPr sz="900">
              <a:solidFill>
                <a:prstClr val="black"/>
              </a:solidFill>
              <a:latin typeface="Tahoma"/>
              <a:cs typeface="Tahoma"/>
            </a:endParaRPr>
          </a:p>
        </p:txBody>
      </p:sp>
      <p:sp>
        <p:nvSpPr>
          <p:cNvPr id="62" name="object 62"/>
          <p:cNvSpPr txBox="1"/>
          <p:nvPr/>
        </p:nvSpPr>
        <p:spPr>
          <a:xfrm>
            <a:off x="7009892" y="5209158"/>
            <a:ext cx="185420"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1,2</a:t>
            </a:r>
            <a:endParaRPr sz="900">
              <a:solidFill>
                <a:prstClr val="black"/>
              </a:solidFill>
              <a:latin typeface="Tahoma"/>
              <a:cs typeface="Tahoma"/>
            </a:endParaRPr>
          </a:p>
        </p:txBody>
      </p:sp>
      <p:sp>
        <p:nvSpPr>
          <p:cNvPr id="63" name="object 63"/>
          <p:cNvSpPr txBox="1"/>
          <p:nvPr/>
        </p:nvSpPr>
        <p:spPr>
          <a:xfrm>
            <a:off x="7788020" y="3173729"/>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50,4</a:t>
            </a:r>
            <a:endParaRPr sz="900">
              <a:solidFill>
                <a:prstClr val="black"/>
              </a:solidFill>
              <a:latin typeface="Tahoma"/>
              <a:cs typeface="Tahoma"/>
            </a:endParaRPr>
          </a:p>
        </p:txBody>
      </p:sp>
      <p:sp>
        <p:nvSpPr>
          <p:cNvPr id="64" name="object 64"/>
          <p:cNvSpPr txBox="1"/>
          <p:nvPr/>
        </p:nvSpPr>
        <p:spPr>
          <a:xfrm>
            <a:off x="8200770" y="4923282"/>
            <a:ext cx="185420"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8,1</a:t>
            </a:r>
            <a:endParaRPr sz="900">
              <a:solidFill>
                <a:prstClr val="black"/>
              </a:solidFill>
              <a:latin typeface="Tahoma"/>
              <a:cs typeface="Tahoma"/>
            </a:endParaRPr>
          </a:p>
        </p:txBody>
      </p:sp>
      <p:sp>
        <p:nvSpPr>
          <p:cNvPr id="65" name="object 65"/>
          <p:cNvSpPr txBox="1"/>
          <p:nvPr/>
        </p:nvSpPr>
        <p:spPr>
          <a:xfrm>
            <a:off x="8383269" y="3457702"/>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43,5</a:t>
            </a:r>
            <a:endParaRPr sz="900">
              <a:solidFill>
                <a:prstClr val="black"/>
              </a:solidFill>
              <a:latin typeface="Tahoma"/>
              <a:cs typeface="Tahoma"/>
            </a:endParaRPr>
          </a:p>
        </p:txBody>
      </p:sp>
      <p:sp>
        <p:nvSpPr>
          <p:cNvPr id="66" name="object 66"/>
          <p:cNvSpPr/>
          <p:nvPr/>
        </p:nvSpPr>
        <p:spPr>
          <a:xfrm>
            <a:off x="5637276" y="6099047"/>
            <a:ext cx="160020" cy="120650"/>
          </a:xfrm>
          <a:custGeom>
            <a:avLst/>
            <a:gdLst/>
            <a:ahLst/>
            <a:cxnLst/>
            <a:rect l="l" t="t" r="r" b="b"/>
            <a:pathLst>
              <a:path w="160020" h="120650">
                <a:moveTo>
                  <a:pt x="160020" y="0"/>
                </a:moveTo>
                <a:lnTo>
                  <a:pt x="0" y="0"/>
                </a:lnTo>
                <a:lnTo>
                  <a:pt x="0" y="120395"/>
                </a:lnTo>
                <a:lnTo>
                  <a:pt x="160020" y="120395"/>
                </a:lnTo>
                <a:lnTo>
                  <a:pt x="160020" y="0"/>
                </a:lnTo>
                <a:close/>
              </a:path>
            </a:pathLst>
          </a:custGeom>
          <a:solidFill>
            <a:srgbClr val="A80000"/>
          </a:solidFill>
        </p:spPr>
        <p:txBody>
          <a:bodyPr wrap="square" lIns="0" tIns="0" rIns="0" bIns="0" rtlCol="0"/>
          <a:lstStyle/>
          <a:p>
            <a:endParaRPr>
              <a:solidFill>
                <a:prstClr val="black"/>
              </a:solidFill>
            </a:endParaRPr>
          </a:p>
        </p:txBody>
      </p:sp>
      <p:sp>
        <p:nvSpPr>
          <p:cNvPr id="67" name="object 67"/>
          <p:cNvSpPr/>
          <p:nvPr/>
        </p:nvSpPr>
        <p:spPr>
          <a:xfrm>
            <a:off x="5637276" y="6286500"/>
            <a:ext cx="160020" cy="120650"/>
          </a:xfrm>
          <a:custGeom>
            <a:avLst/>
            <a:gdLst/>
            <a:ahLst/>
            <a:cxnLst/>
            <a:rect l="l" t="t" r="r" b="b"/>
            <a:pathLst>
              <a:path w="160020" h="120650">
                <a:moveTo>
                  <a:pt x="160020" y="0"/>
                </a:moveTo>
                <a:lnTo>
                  <a:pt x="0" y="0"/>
                </a:lnTo>
                <a:lnTo>
                  <a:pt x="0" y="120395"/>
                </a:lnTo>
                <a:lnTo>
                  <a:pt x="160020" y="120395"/>
                </a:lnTo>
                <a:lnTo>
                  <a:pt x="160020" y="0"/>
                </a:lnTo>
                <a:close/>
              </a:path>
            </a:pathLst>
          </a:custGeom>
          <a:solidFill>
            <a:srgbClr val="001F5F"/>
          </a:solidFill>
        </p:spPr>
        <p:txBody>
          <a:bodyPr wrap="square" lIns="0" tIns="0" rIns="0" bIns="0" rtlCol="0"/>
          <a:lstStyle/>
          <a:p>
            <a:endParaRPr>
              <a:solidFill>
                <a:prstClr val="black"/>
              </a:solidFill>
            </a:endParaRPr>
          </a:p>
        </p:txBody>
      </p:sp>
      <p:sp>
        <p:nvSpPr>
          <p:cNvPr id="68" name="object 68"/>
          <p:cNvSpPr txBox="1"/>
          <p:nvPr/>
        </p:nvSpPr>
        <p:spPr>
          <a:xfrm>
            <a:off x="5836665" y="6034532"/>
            <a:ext cx="678180" cy="400050"/>
          </a:xfrm>
          <a:prstGeom prst="rect">
            <a:avLst/>
          </a:prstGeom>
        </p:spPr>
        <p:txBody>
          <a:bodyPr vert="horz" wrap="square" lIns="0" tIns="12700" rIns="0" bIns="0" rtlCol="0">
            <a:spAutoFit/>
          </a:bodyPr>
          <a:lstStyle/>
          <a:p>
            <a:pPr marL="12700" marR="5080">
              <a:lnSpc>
                <a:spcPct val="136400"/>
              </a:lnSpc>
              <a:spcBef>
                <a:spcPts val="100"/>
              </a:spcBef>
            </a:pPr>
            <a:r>
              <a:rPr sz="900" spc="-5" dirty="0">
                <a:solidFill>
                  <a:prstClr val="black"/>
                </a:solidFill>
                <a:latin typeface="Tahoma"/>
                <a:cs typeface="Tahoma"/>
              </a:rPr>
              <a:t>Aylık</a:t>
            </a:r>
            <a:r>
              <a:rPr sz="900" spc="-55" dirty="0">
                <a:solidFill>
                  <a:prstClr val="black"/>
                </a:solidFill>
                <a:latin typeface="Tahoma"/>
                <a:cs typeface="Tahoma"/>
              </a:rPr>
              <a:t> </a:t>
            </a:r>
            <a:r>
              <a:rPr sz="900" spc="-10" dirty="0">
                <a:solidFill>
                  <a:prstClr val="black"/>
                </a:solidFill>
                <a:latin typeface="Tahoma"/>
                <a:cs typeface="Tahoma"/>
              </a:rPr>
              <a:t>değişim  </a:t>
            </a:r>
            <a:r>
              <a:rPr sz="900" spc="-5" dirty="0">
                <a:solidFill>
                  <a:prstClr val="black"/>
                </a:solidFill>
                <a:latin typeface="Tahoma"/>
                <a:cs typeface="Tahoma"/>
              </a:rPr>
              <a:t>Yıllık</a:t>
            </a:r>
            <a:r>
              <a:rPr sz="900" spc="-60" dirty="0">
                <a:solidFill>
                  <a:prstClr val="black"/>
                </a:solidFill>
                <a:latin typeface="Tahoma"/>
                <a:cs typeface="Tahoma"/>
              </a:rPr>
              <a:t> </a:t>
            </a:r>
            <a:r>
              <a:rPr sz="900" spc="-10" dirty="0">
                <a:solidFill>
                  <a:prstClr val="black"/>
                </a:solidFill>
                <a:latin typeface="Tahoma"/>
                <a:cs typeface="Tahoma"/>
              </a:rPr>
              <a:t>değişim</a:t>
            </a:r>
            <a:endParaRPr sz="900">
              <a:solidFill>
                <a:prstClr val="black"/>
              </a:solidFill>
              <a:latin typeface="Tahoma"/>
              <a:cs typeface="Tahoma"/>
            </a:endParaRPr>
          </a:p>
        </p:txBody>
      </p:sp>
      <p:sp>
        <p:nvSpPr>
          <p:cNvPr id="69" name="object 69"/>
          <p:cNvSpPr/>
          <p:nvPr/>
        </p:nvSpPr>
        <p:spPr>
          <a:xfrm>
            <a:off x="1220724" y="2444495"/>
            <a:ext cx="41910" cy="3703954"/>
          </a:xfrm>
          <a:custGeom>
            <a:avLst/>
            <a:gdLst/>
            <a:ahLst/>
            <a:cxnLst/>
            <a:rect l="l" t="t" r="r" b="b"/>
            <a:pathLst>
              <a:path w="41909" h="3703954">
                <a:moveTo>
                  <a:pt x="41859" y="0"/>
                </a:moveTo>
                <a:lnTo>
                  <a:pt x="0" y="3703637"/>
                </a:lnTo>
              </a:path>
            </a:pathLst>
          </a:custGeom>
          <a:ln w="9144">
            <a:solidFill>
              <a:srgbClr val="000000"/>
            </a:solidFill>
            <a:prstDash val="sysDash"/>
          </a:ln>
        </p:spPr>
        <p:txBody>
          <a:bodyPr wrap="square" lIns="0" tIns="0" rIns="0" bIns="0" rtlCol="0"/>
          <a:lstStyle/>
          <a:p>
            <a:endParaRPr>
              <a:solidFill>
                <a:prstClr val="black"/>
              </a:solidFill>
            </a:endParaRPr>
          </a:p>
        </p:txBody>
      </p:sp>
      <p:sp>
        <p:nvSpPr>
          <p:cNvPr id="70" name="object 70"/>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33</a:t>
            </a:r>
            <a:endParaRPr sz="1400">
              <a:solidFill>
                <a:prstClr val="black"/>
              </a:solidFill>
              <a:latin typeface="Tahoma"/>
              <a:cs typeface="Tahoma"/>
            </a:endParaRPr>
          </a:p>
        </p:txBody>
      </p:sp>
      <p:sp>
        <p:nvSpPr>
          <p:cNvPr id="71" name="object 71"/>
          <p:cNvSpPr txBox="1"/>
          <p:nvPr/>
        </p:nvSpPr>
        <p:spPr>
          <a:xfrm>
            <a:off x="62890" y="6598032"/>
            <a:ext cx="2561590" cy="210185"/>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15" dirty="0">
                <a:solidFill>
                  <a:prstClr val="black"/>
                </a:solidFill>
                <a:latin typeface="Tahoma"/>
                <a:cs typeface="Tahoma"/>
              </a:rPr>
              <a:t>TEPAV</a:t>
            </a:r>
            <a:r>
              <a:rPr sz="1200" spc="20"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spTree>
    <p:extLst>
      <p:ext uri="{BB962C8B-B14F-4D97-AF65-F5344CB8AC3E}">
        <p14:creationId xmlns:p14="http://schemas.microsoft.com/office/powerpoint/2010/main" val="21276878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946148"/>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a:solidFill>
                <a:prstClr val="black"/>
              </a:solidFill>
            </a:endParaRPr>
          </a:p>
        </p:txBody>
      </p:sp>
      <p:sp>
        <p:nvSpPr>
          <p:cNvPr id="3" name="object 3"/>
          <p:cNvSpPr txBox="1">
            <a:spLocks noGrp="1"/>
          </p:cNvSpPr>
          <p:nvPr>
            <p:ph type="title"/>
          </p:nvPr>
        </p:nvSpPr>
        <p:spPr>
          <a:xfrm>
            <a:off x="99466" y="745363"/>
            <a:ext cx="8719820" cy="848360"/>
          </a:xfrm>
          <a:prstGeom prst="rect">
            <a:avLst/>
          </a:prstGeom>
        </p:spPr>
        <p:txBody>
          <a:bodyPr vert="horz" wrap="square" lIns="0" tIns="12700" rIns="0" bIns="0" rtlCol="0">
            <a:spAutoFit/>
          </a:bodyPr>
          <a:lstStyle/>
          <a:p>
            <a:pPr marL="12700" marR="158115">
              <a:lnSpc>
                <a:spcPct val="100000"/>
              </a:lnSpc>
              <a:spcBef>
                <a:spcPts val="100"/>
              </a:spcBef>
            </a:pPr>
            <a:r>
              <a:rPr spc="-5" dirty="0"/>
              <a:t>Ocak 2022’de üretici enflasyon </a:t>
            </a:r>
            <a:r>
              <a:rPr dirty="0"/>
              <a:t>oranı %93,5 </a:t>
            </a:r>
            <a:r>
              <a:rPr spc="-5" dirty="0"/>
              <a:t>ile </a:t>
            </a:r>
            <a:r>
              <a:rPr dirty="0"/>
              <a:t>2002 </a:t>
            </a:r>
            <a:r>
              <a:rPr spc="-5" dirty="0"/>
              <a:t>Şubat’tan </a:t>
            </a:r>
            <a:r>
              <a:rPr dirty="0"/>
              <a:t>bu yana en  </a:t>
            </a:r>
            <a:r>
              <a:rPr spc="-5" dirty="0"/>
              <a:t>yüksek seviyeye</a:t>
            </a:r>
            <a:r>
              <a:rPr spc="30" dirty="0"/>
              <a:t> </a:t>
            </a:r>
            <a:r>
              <a:rPr spc="-5" dirty="0"/>
              <a:t>çıkmıştır.</a:t>
            </a:r>
          </a:p>
          <a:p>
            <a:pPr marL="12700">
              <a:lnSpc>
                <a:spcPct val="100000"/>
              </a:lnSpc>
            </a:pPr>
            <a:r>
              <a:rPr b="0" spc="-5" dirty="0">
                <a:latin typeface="Tahoma"/>
                <a:cs typeface="Tahoma"/>
              </a:rPr>
              <a:t>Üretici ve tüketici enflasyon oranları arasındaki fark da açılmaktadır; </a:t>
            </a:r>
            <a:r>
              <a:rPr b="0" dirty="0">
                <a:latin typeface="Tahoma"/>
                <a:cs typeface="Tahoma"/>
              </a:rPr>
              <a:t>Ocak </a:t>
            </a:r>
            <a:r>
              <a:rPr b="0" spc="-5" dirty="0">
                <a:latin typeface="Tahoma"/>
                <a:cs typeface="Tahoma"/>
              </a:rPr>
              <a:t>ayı</a:t>
            </a:r>
            <a:r>
              <a:rPr b="0" spc="200" dirty="0">
                <a:latin typeface="Tahoma"/>
                <a:cs typeface="Tahoma"/>
              </a:rPr>
              <a:t> </a:t>
            </a:r>
            <a:r>
              <a:rPr b="0" spc="-5" dirty="0">
                <a:latin typeface="Tahoma"/>
                <a:cs typeface="Tahoma"/>
              </a:rPr>
              <a:t>itibarıyla</a:t>
            </a:r>
          </a:p>
        </p:txBody>
      </p:sp>
      <p:sp>
        <p:nvSpPr>
          <p:cNvPr id="4" name="object 4"/>
          <p:cNvSpPr txBox="1"/>
          <p:nvPr/>
        </p:nvSpPr>
        <p:spPr>
          <a:xfrm>
            <a:off x="99466" y="1413618"/>
            <a:ext cx="7129145" cy="835025"/>
          </a:xfrm>
          <a:prstGeom prst="rect">
            <a:avLst/>
          </a:prstGeom>
        </p:spPr>
        <p:txBody>
          <a:bodyPr vert="horz" wrap="square" lIns="0" tIns="167005" rIns="0" bIns="0" rtlCol="0">
            <a:spAutoFit/>
          </a:bodyPr>
          <a:lstStyle/>
          <a:p>
            <a:pPr marL="12700">
              <a:spcBef>
                <a:spcPts val="1315"/>
              </a:spcBef>
            </a:pPr>
            <a:r>
              <a:rPr dirty="0">
                <a:solidFill>
                  <a:srgbClr val="1F308D"/>
                </a:solidFill>
                <a:latin typeface="Tahoma"/>
                <a:cs typeface="Tahoma"/>
              </a:rPr>
              <a:t>45 puana </a:t>
            </a:r>
            <a:r>
              <a:rPr spc="-5" dirty="0">
                <a:solidFill>
                  <a:srgbClr val="1F308D"/>
                </a:solidFill>
                <a:latin typeface="Tahoma"/>
                <a:cs typeface="Tahoma"/>
              </a:rPr>
              <a:t>ulaşmıştır.</a:t>
            </a:r>
            <a:endParaRPr>
              <a:solidFill>
                <a:prstClr val="black"/>
              </a:solidFill>
              <a:latin typeface="Tahoma"/>
              <a:cs typeface="Tahoma"/>
            </a:endParaRPr>
          </a:p>
          <a:p>
            <a:pPr marL="1823720">
              <a:spcBef>
                <a:spcPts val="1075"/>
              </a:spcBef>
            </a:pPr>
            <a:r>
              <a:rPr sz="1600" spc="-5" dirty="0">
                <a:solidFill>
                  <a:srgbClr val="FFFFFF"/>
                </a:solidFill>
                <a:latin typeface="Tahoma"/>
                <a:cs typeface="Tahoma"/>
              </a:rPr>
              <a:t>Yİ-ÜFE </a:t>
            </a:r>
            <a:r>
              <a:rPr sz="1600" spc="-10" dirty="0">
                <a:solidFill>
                  <a:srgbClr val="FFFFFF"/>
                </a:solidFill>
                <a:latin typeface="Tahoma"/>
                <a:cs typeface="Tahoma"/>
              </a:rPr>
              <a:t>ve </a:t>
            </a:r>
            <a:r>
              <a:rPr sz="1600" spc="-5" dirty="0">
                <a:solidFill>
                  <a:srgbClr val="FFFFFF"/>
                </a:solidFill>
                <a:latin typeface="Tahoma"/>
                <a:cs typeface="Tahoma"/>
              </a:rPr>
              <a:t>imalat </a:t>
            </a:r>
            <a:r>
              <a:rPr sz="1600" spc="-10" dirty="0">
                <a:solidFill>
                  <a:srgbClr val="FFFFFF"/>
                </a:solidFill>
                <a:latin typeface="Tahoma"/>
                <a:cs typeface="Tahoma"/>
              </a:rPr>
              <a:t>(yıllık </a:t>
            </a:r>
            <a:r>
              <a:rPr sz="1600" spc="-5" dirty="0">
                <a:solidFill>
                  <a:srgbClr val="FFFFFF"/>
                </a:solidFill>
                <a:latin typeface="Tahoma"/>
                <a:cs typeface="Tahoma"/>
              </a:rPr>
              <a:t>% </a:t>
            </a:r>
            <a:r>
              <a:rPr sz="1600" spc="-10" dirty="0">
                <a:solidFill>
                  <a:srgbClr val="FFFFFF"/>
                </a:solidFill>
                <a:latin typeface="Tahoma"/>
                <a:cs typeface="Tahoma"/>
              </a:rPr>
              <a:t>değişim) </a:t>
            </a:r>
            <a:r>
              <a:rPr sz="1600" spc="-5" dirty="0">
                <a:solidFill>
                  <a:srgbClr val="FFFFFF"/>
                </a:solidFill>
                <a:latin typeface="Tahoma"/>
                <a:cs typeface="Tahoma"/>
              </a:rPr>
              <a:t>Ocak 2019 - Ocak</a:t>
            </a:r>
            <a:r>
              <a:rPr sz="1600" spc="229"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grpSp>
        <p:nvGrpSpPr>
          <p:cNvPr id="5" name="object 5"/>
          <p:cNvGrpSpPr/>
          <p:nvPr/>
        </p:nvGrpSpPr>
        <p:grpSpPr>
          <a:xfrm>
            <a:off x="514921" y="2753677"/>
            <a:ext cx="7971155" cy="2850515"/>
            <a:chOff x="514921" y="2753677"/>
            <a:chExt cx="7971155" cy="2850515"/>
          </a:xfrm>
        </p:grpSpPr>
        <p:sp>
          <p:nvSpPr>
            <p:cNvPr id="6" name="object 6"/>
            <p:cNvSpPr/>
            <p:nvPr/>
          </p:nvSpPr>
          <p:spPr>
            <a:xfrm>
              <a:off x="519683" y="2758439"/>
              <a:ext cx="7946390" cy="2840990"/>
            </a:xfrm>
            <a:custGeom>
              <a:avLst/>
              <a:gdLst/>
              <a:ahLst/>
              <a:cxnLst/>
              <a:rect l="l" t="t" r="r" b="b"/>
              <a:pathLst>
                <a:path w="7946390" h="2840990">
                  <a:moveTo>
                    <a:pt x="59436" y="2840736"/>
                  </a:moveTo>
                  <a:lnTo>
                    <a:pt x="59436" y="0"/>
                  </a:lnTo>
                </a:path>
                <a:path w="7946390" h="2840990">
                  <a:moveTo>
                    <a:pt x="0" y="2840736"/>
                  </a:moveTo>
                  <a:lnTo>
                    <a:pt x="59436" y="2840736"/>
                  </a:lnTo>
                </a:path>
                <a:path w="7946390" h="2840990">
                  <a:moveTo>
                    <a:pt x="0" y="2557272"/>
                  </a:moveTo>
                  <a:lnTo>
                    <a:pt x="59436" y="2557272"/>
                  </a:lnTo>
                </a:path>
                <a:path w="7946390" h="2840990">
                  <a:moveTo>
                    <a:pt x="0" y="2272284"/>
                  </a:moveTo>
                  <a:lnTo>
                    <a:pt x="59436" y="2272284"/>
                  </a:lnTo>
                </a:path>
                <a:path w="7946390" h="2840990">
                  <a:moveTo>
                    <a:pt x="0" y="1988820"/>
                  </a:moveTo>
                  <a:lnTo>
                    <a:pt x="59436" y="1988820"/>
                  </a:lnTo>
                </a:path>
                <a:path w="7946390" h="2840990">
                  <a:moveTo>
                    <a:pt x="0" y="1705356"/>
                  </a:moveTo>
                  <a:lnTo>
                    <a:pt x="59436" y="1705356"/>
                  </a:lnTo>
                </a:path>
                <a:path w="7946390" h="2840990">
                  <a:moveTo>
                    <a:pt x="0" y="1420368"/>
                  </a:moveTo>
                  <a:lnTo>
                    <a:pt x="59436" y="1420368"/>
                  </a:lnTo>
                </a:path>
                <a:path w="7946390" h="2840990">
                  <a:moveTo>
                    <a:pt x="0" y="1136904"/>
                  </a:moveTo>
                  <a:lnTo>
                    <a:pt x="59436" y="1136904"/>
                  </a:lnTo>
                </a:path>
                <a:path w="7946390" h="2840990">
                  <a:moveTo>
                    <a:pt x="0" y="851916"/>
                  </a:moveTo>
                  <a:lnTo>
                    <a:pt x="59436" y="851916"/>
                  </a:lnTo>
                </a:path>
                <a:path w="7946390" h="2840990">
                  <a:moveTo>
                    <a:pt x="0" y="568451"/>
                  </a:moveTo>
                  <a:lnTo>
                    <a:pt x="59436" y="568451"/>
                  </a:lnTo>
                </a:path>
                <a:path w="7946390" h="2840990">
                  <a:moveTo>
                    <a:pt x="0" y="284988"/>
                  </a:moveTo>
                  <a:lnTo>
                    <a:pt x="59436" y="284988"/>
                  </a:lnTo>
                </a:path>
                <a:path w="7946390" h="2840990">
                  <a:moveTo>
                    <a:pt x="0" y="0"/>
                  </a:moveTo>
                  <a:lnTo>
                    <a:pt x="59436" y="0"/>
                  </a:lnTo>
                </a:path>
                <a:path w="7946390" h="2840990">
                  <a:moveTo>
                    <a:pt x="59436" y="2840736"/>
                  </a:moveTo>
                  <a:lnTo>
                    <a:pt x="7946136" y="2840736"/>
                  </a:lnTo>
                </a:path>
              </a:pathLst>
            </a:custGeom>
            <a:ln w="9144">
              <a:solidFill>
                <a:srgbClr val="000000"/>
              </a:solidFill>
            </a:ln>
          </p:spPr>
          <p:txBody>
            <a:bodyPr wrap="square" lIns="0" tIns="0" rIns="0" bIns="0" rtlCol="0"/>
            <a:lstStyle/>
            <a:p>
              <a:endParaRPr>
                <a:solidFill>
                  <a:prstClr val="black"/>
                </a:solidFill>
              </a:endParaRPr>
            </a:p>
          </p:txBody>
        </p:sp>
        <p:sp>
          <p:nvSpPr>
            <p:cNvPr id="7" name="object 7"/>
            <p:cNvSpPr/>
            <p:nvPr/>
          </p:nvSpPr>
          <p:spPr>
            <a:xfrm>
              <a:off x="579881" y="2942081"/>
              <a:ext cx="7886700" cy="2609215"/>
            </a:xfrm>
            <a:custGeom>
              <a:avLst/>
              <a:gdLst/>
              <a:ahLst/>
              <a:cxnLst/>
              <a:rect l="l" t="t" r="r" b="b"/>
              <a:pathLst>
                <a:path w="7886700" h="2609215">
                  <a:moveTo>
                    <a:pt x="0" y="1722119"/>
                  </a:moveTo>
                  <a:lnTo>
                    <a:pt x="217932" y="1816607"/>
                  </a:lnTo>
                  <a:lnTo>
                    <a:pt x="437388" y="1815083"/>
                  </a:lnTo>
                  <a:lnTo>
                    <a:pt x="656844" y="1801367"/>
                  </a:lnTo>
                  <a:lnTo>
                    <a:pt x="876300" y="1840991"/>
                  </a:lnTo>
                  <a:lnTo>
                    <a:pt x="1094232" y="1946147"/>
                  </a:lnTo>
                  <a:lnTo>
                    <a:pt x="1313688" y="2042159"/>
                  </a:lnTo>
                  <a:lnTo>
                    <a:pt x="1533144" y="2275331"/>
                  </a:lnTo>
                  <a:lnTo>
                    <a:pt x="1752600" y="2587752"/>
                  </a:lnTo>
                  <a:lnTo>
                    <a:pt x="1970532" y="2609087"/>
                  </a:lnTo>
                  <a:lnTo>
                    <a:pt x="2189988" y="2535935"/>
                  </a:lnTo>
                  <a:lnTo>
                    <a:pt x="2409444" y="2447543"/>
                  </a:lnTo>
                  <a:lnTo>
                    <a:pt x="2628900" y="2406395"/>
                  </a:lnTo>
                  <a:lnTo>
                    <a:pt x="2846832" y="2394204"/>
                  </a:lnTo>
                  <a:lnTo>
                    <a:pt x="3066288" y="2415540"/>
                  </a:lnTo>
                  <a:lnTo>
                    <a:pt x="3285744" y="2465831"/>
                  </a:lnTo>
                  <a:lnTo>
                    <a:pt x="3505200" y="2499359"/>
                  </a:lnTo>
                  <a:lnTo>
                    <a:pt x="3723131" y="2481071"/>
                  </a:lnTo>
                  <a:lnTo>
                    <a:pt x="3942588" y="2420111"/>
                  </a:lnTo>
                  <a:lnTo>
                    <a:pt x="4162044" y="2330195"/>
                  </a:lnTo>
                  <a:lnTo>
                    <a:pt x="4381500" y="2249423"/>
                  </a:lnTo>
                  <a:lnTo>
                    <a:pt x="4599432" y="2139695"/>
                  </a:lnTo>
                  <a:lnTo>
                    <a:pt x="4818888" y="2001011"/>
                  </a:lnTo>
                  <a:lnTo>
                    <a:pt x="5038344" y="1943099"/>
                  </a:lnTo>
                  <a:lnTo>
                    <a:pt x="5257800" y="1914143"/>
                  </a:lnTo>
                  <a:lnTo>
                    <a:pt x="5475732" y="1888235"/>
                  </a:lnTo>
                  <a:lnTo>
                    <a:pt x="5695188" y="1770887"/>
                  </a:lnTo>
                  <a:lnTo>
                    <a:pt x="5914644" y="1658111"/>
                  </a:lnTo>
                  <a:lnTo>
                    <a:pt x="6134100" y="1568195"/>
                  </a:lnTo>
                  <a:lnTo>
                    <a:pt x="6352032" y="1438655"/>
                  </a:lnTo>
                  <a:lnTo>
                    <a:pt x="6571488" y="1380743"/>
                  </a:lnTo>
                  <a:lnTo>
                    <a:pt x="6790944" y="1363979"/>
                  </a:lnTo>
                  <a:lnTo>
                    <a:pt x="7010400" y="1408175"/>
                  </a:lnTo>
                  <a:lnTo>
                    <a:pt x="7228332" y="1342643"/>
                  </a:lnTo>
                  <a:lnTo>
                    <a:pt x="7447788" y="1106423"/>
                  </a:lnTo>
                  <a:lnTo>
                    <a:pt x="7667244" y="388619"/>
                  </a:lnTo>
                  <a:lnTo>
                    <a:pt x="7886700" y="0"/>
                  </a:lnTo>
                </a:path>
              </a:pathLst>
            </a:custGeom>
            <a:ln w="38100">
              <a:solidFill>
                <a:srgbClr val="A30000"/>
              </a:solidFill>
            </a:ln>
          </p:spPr>
          <p:txBody>
            <a:bodyPr wrap="square" lIns="0" tIns="0" rIns="0" bIns="0" rtlCol="0"/>
            <a:lstStyle/>
            <a:p>
              <a:endParaRPr>
                <a:solidFill>
                  <a:prstClr val="black"/>
                </a:solidFill>
              </a:endParaRPr>
            </a:p>
          </p:txBody>
        </p:sp>
        <p:sp>
          <p:nvSpPr>
            <p:cNvPr id="8" name="object 8"/>
            <p:cNvSpPr/>
            <p:nvPr/>
          </p:nvSpPr>
          <p:spPr>
            <a:xfrm>
              <a:off x="579881" y="3035045"/>
              <a:ext cx="7886700" cy="2528570"/>
            </a:xfrm>
            <a:custGeom>
              <a:avLst/>
              <a:gdLst/>
              <a:ahLst/>
              <a:cxnLst/>
              <a:rect l="l" t="t" r="r" b="b"/>
              <a:pathLst>
                <a:path w="7886700" h="2528570">
                  <a:moveTo>
                    <a:pt x="0" y="1723643"/>
                  </a:moveTo>
                  <a:lnTo>
                    <a:pt x="217932" y="1755647"/>
                  </a:lnTo>
                  <a:lnTo>
                    <a:pt x="437388" y="1761743"/>
                  </a:lnTo>
                  <a:lnTo>
                    <a:pt x="656844" y="1760220"/>
                  </a:lnTo>
                  <a:lnTo>
                    <a:pt x="876300" y="1780031"/>
                  </a:lnTo>
                  <a:lnTo>
                    <a:pt x="1094232" y="1906523"/>
                  </a:lnTo>
                  <a:lnTo>
                    <a:pt x="1313688" y="1999487"/>
                  </a:lnTo>
                  <a:lnTo>
                    <a:pt x="1533144" y="2263140"/>
                  </a:lnTo>
                  <a:lnTo>
                    <a:pt x="1752600" y="2523743"/>
                  </a:lnTo>
                  <a:lnTo>
                    <a:pt x="1970532" y="2528316"/>
                  </a:lnTo>
                  <a:lnTo>
                    <a:pt x="2189988" y="2438400"/>
                  </a:lnTo>
                  <a:lnTo>
                    <a:pt x="2409444" y="2365247"/>
                  </a:lnTo>
                  <a:lnTo>
                    <a:pt x="2628900" y="2324100"/>
                  </a:lnTo>
                  <a:lnTo>
                    <a:pt x="2846832" y="2322576"/>
                  </a:lnTo>
                  <a:lnTo>
                    <a:pt x="3066288" y="2342388"/>
                  </a:lnTo>
                  <a:lnTo>
                    <a:pt x="3285744" y="2386584"/>
                  </a:lnTo>
                  <a:lnTo>
                    <a:pt x="3505200" y="2423160"/>
                  </a:lnTo>
                  <a:lnTo>
                    <a:pt x="3723131" y="2394204"/>
                  </a:lnTo>
                  <a:lnTo>
                    <a:pt x="3942588" y="2337816"/>
                  </a:lnTo>
                  <a:lnTo>
                    <a:pt x="4162044" y="2214372"/>
                  </a:lnTo>
                  <a:lnTo>
                    <a:pt x="4381500" y="2122931"/>
                  </a:lnTo>
                  <a:lnTo>
                    <a:pt x="4599432" y="2001011"/>
                  </a:lnTo>
                  <a:lnTo>
                    <a:pt x="4818888" y="1853183"/>
                  </a:lnTo>
                  <a:lnTo>
                    <a:pt x="5038344" y="1787652"/>
                  </a:lnTo>
                  <a:lnTo>
                    <a:pt x="5257800" y="1757171"/>
                  </a:lnTo>
                  <a:lnTo>
                    <a:pt x="5475732" y="1723643"/>
                  </a:lnTo>
                  <a:lnTo>
                    <a:pt x="5695188" y="1600199"/>
                  </a:lnTo>
                  <a:lnTo>
                    <a:pt x="5914644" y="1481327"/>
                  </a:lnTo>
                  <a:lnTo>
                    <a:pt x="6134100" y="1391411"/>
                  </a:lnTo>
                  <a:lnTo>
                    <a:pt x="6352032" y="1261871"/>
                  </a:lnTo>
                  <a:lnTo>
                    <a:pt x="6571488" y="1205483"/>
                  </a:lnTo>
                  <a:lnTo>
                    <a:pt x="6790944" y="1275587"/>
                  </a:lnTo>
                  <a:lnTo>
                    <a:pt x="7010400" y="1322831"/>
                  </a:lnTo>
                  <a:lnTo>
                    <a:pt x="7228332" y="1258823"/>
                  </a:lnTo>
                  <a:lnTo>
                    <a:pt x="7447788" y="1051559"/>
                  </a:lnTo>
                  <a:lnTo>
                    <a:pt x="7667244" y="364236"/>
                  </a:lnTo>
                  <a:lnTo>
                    <a:pt x="7886700" y="0"/>
                  </a:lnTo>
                </a:path>
              </a:pathLst>
            </a:custGeom>
            <a:ln w="38100">
              <a:solidFill>
                <a:srgbClr val="001F5F"/>
              </a:solidFill>
            </a:ln>
          </p:spPr>
          <p:txBody>
            <a:bodyPr wrap="square" lIns="0" tIns="0" rIns="0" bIns="0" rtlCol="0"/>
            <a:lstStyle/>
            <a:p>
              <a:endParaRPr>
                <a:solidFill>
                  <a:prstClr val="black"/>
                </a:solidFill>
              </a:endParaRPr>
            </a:p>
          </p:txBody>
        </p:sp>
      </p:grpSp>
      <p:sp>
        <p:nvSpPr>
          <p:cNvPr id="9" name="object 9"/>
          <p:cNvSpPr txBox="1"/>
          <p:nvPr/>
        </p:nvSpPr>
        <p:spPr>
          <a:xfrm>
            <a:off x="108915" y="2560421"/>
            <a:ext cx="318135" cy="3150235"/>
          </a:xfrm>
          <a:prstGeom prst="rect">
            <a:avLst/>
          </a:prstGeom>
        </p:spPr>
        <p:txBody>
          <a:bodyPr vert="horz" wrap="square" lIns="0" tIns="83185" rIns="0" bIns="0" rtlCol="0">
            <a:spAutoFit/>
          </a:bodyPr>
          <a:lstStyle/>
          <a:p>
            <a:pPr marR="6350" algn="r">
              <a:spcBef>
                <a:spcPts val="655"/>
              </a:spcBef>
            </a:pPr>
            <a:r>
              <a:rPr sz="1400" dirty="0">
                <a:solidFill>
                  <a:prstClr val="black"/>
                </a:solidFill>
                <a:latin typeface="Tahoma"/>
                <a:cs typeface="Tahoma"/>
              </a:rPr>
              <a:t>1</a:t>
            </a:r>
            <a:r>
              <a:rPr sz="1400" spc="-10" dirty="0">
                <a:solidFill>
                  <a:prstClr val="black"/>
                </a:solidFill>
                <a:latin typeface="Tahoma"/>
                <a:cs typeface="Tahoma"/>
              </a:rPr>
              <a:t>0</a:t>
            </a:r>
            <a:r>
              <a:rPr sz="1400" dirty="0">
                <a:solidFill>
                  <a:prstClr val="black"/>
                </a:solidFill>
                <a:latin typeface="Tahoma"/>
                <a:cs typeface="Tahoma"/>
              </a:rPr>
              <a:t>0</a:t>
            </a:r>
            <a:endParaRPr sz="1400">
              <a:solidFill>
                <a:prstClr val="black"/>
              </a:solidFill>
              <a:latin typeface="Tahoma"/>
              <a:cs typeface="Tahoma"/>
            </a:endParaRPr>
          </a:p>
          <a:p>
            <a:pPr marR="5080" algn="r">
              <a:spcBef>
                <a:spcPts val="555"/>
              </a:spcBef>
            </a:pPr>
            <a:r>
              <a:rPr sz="1400" dirty="0">
                <a:solidFill>
                  <a:prstClr val="black"/>
                </a:solidFill>
                <a:latin typeface="Tahoma"/>
                <a:cs typeface="Tahoma"/>
              </a:rPr>
              <a:t>90</a:t>
            </a:r>
            <a:endParaRPr sz="1400">
              <a:solidFill>
                <a:prstClr val="black"/>
              </a:solidFill>
              <a:latin typeface="Tahoma"/>
              <a:cs typeface="Tahoma"/>
            </a:endParaRPr>
          </a:p>
          <a:p>
            <a:pPr marR="5080" algn="r">
              <a:spcBef>
                <a:spcPts val="560"/>
              </a:spcBef>
            </a:pPr>
            <a:r>
              <a:rPr sz="1400" dirty="0">
                <a:solidFill>
                  <a:prstClr val="black"/>
                </a:solidFill>
                <a:latin typeface="Tahoma"/>
                <a:cs typeface="Tahoma"/>
              </a:rPr>
              <a:t>80</a:t>
            </a:r>
            <a:endParaRPr sz="1400">
              <a:solidFill>
                <a:prstClr val="black"/>
              </a:solidFill>
              <a:latin typeface="Tahoma"/>
              <a:cs typeface="Tahoma"/>
            </a:endParaRPr>
          </a:p>
          <a:p>
            <a:pPr marR="5080" algn="r">
              <a:spcBef>
                <a:spcPts val="555"/>
              </a:spcBef>
            </a:pPr>
            <a:r>
              <a:rPr sz="1400" dirty="0">
                <a:solidFill>
                  <a:prstClr val="black"/>
                </a:solidFill>
                <a:latin typeface="Tahoma"/>
                <a:cs typeface="Tahoma"/>
              </a:rPr>
              <a:t>70</a:t>
            </a:r>
            <a:endParaRPr sz="1400">
              <a:solidFill>
                <a:prstClr val="black"/>
              </a:solidFill>
              <a:latin typeface="Tahoma"/>
              <a:cs typeface="Tahoma"/>
            </a:endParaRPr>
          </a:p>
          <a:p>
            <a:pPr marR="5080" algn="r">
              <a:spcBef>
                <a:spcPts val="555"/>
              </a:spcBef>
            </a:pPr>
            <a:r>
              <a:rPr sz="1400" dirty="0">
                <a:solidFill>
                  <a:prstClr val="black"/>
                </a:solidFill>
                <a:latin typeface="Tahoma"/>
                <a:cs typeface="Tahoma"/>
              </a:rPr>
              <a:t>60</a:t>
            </a:r>
            <a:endParaRPr sz="1400">
              <a:solidFill>
                <a:prstClr val="black"/>
              </a:solidFill>
              <a:latin typeface="Tahoma"/>
              <a:cs typeface="Tahoma"/>
            </a:endParaRPr>
          </a:p>
          <a:p>
            <a:pPr marR="5080" algn="r">
              <a:spcBef>
                <a:spcPts val="560"/>
              </a:spcBef>
            </a:pPr>
            <a:r>
              <a:rPr sz="1400" dirty="0">
                <a:solidFill>
                  <a:prstClr val="black"/>
                </a:solidFill>
                <a:latin typeface="Tahoma"/>
                <a:cs typeface="Tahoma"/>
              </a:rPr>
              <a:t>50</a:t>
            </a:r>
            <a:endParaRPr sz="1400">
              <a:solidFill>
                <a:prstClr val="black"/>
              </a:solidFill>
              <a:latin typeface="Tahoma"/>
              <a:cs typeface="Tahoma"/>
            </a:endParaRPr>
          </a:p>
          <a:p>
            <a:pPr marR="5080" algn="r">
              <a:spcBef>
                <a:spcPts val="555"/>
              </a:spcBef>
            </a:pPr>
            <a:r>
              <a:rPr sz="1400" dirty="0">
                <a:solidFill>
                  <a:prstClr val="black"/>
                </a:solidFill>
                <a:latin typeface="Tahoma"/>
                <a:cs typeface="Tahoma"/>
              </a:rPr>
              <a:t>40</a:t>
            </a:r>
            <a:endParaRPr sz="1400">
              <a:solidFill>
                <a:prstClr val="black"/>
              </a:solidFill>
              <a:latin typeface="Tahoma"/>
              <a:cs typeface="Tahoma"/>
            </a:endParaRPr>
          </a:p>
          <a:p>
            <a:pPr marR="5080" algn="r">
              <a:spcBef>
                <a:spcPts val="555"/>
              </a:spcBef>
            </a:pPr>
            <a:r>
              <a:rPr sz="1400" dirty="0">
                <a:solidFill>
                  <a:prstClr val="black"/>
                </a:solidFill>
                <a:latin typeface="Tahoma"/>
                <a:cs typeface="Tahoma"/>
              </a:rPr>
              <a:t>30</a:t>
            </a:r>
            <a:endParaRPr sz="1400">
              <a:solidFill>
                <a:prstClr val="black"/>
              </a:solidFill>
              <a:latin typeface="Tahoma"/>
              <a:cs typeface="Tahoma"/>
            </a:endParaRPr>
          </a:p>
          <a:p>
            <a:pPr marR="5080" algn="r">
              <a:spcBef>
                <a:spcPts val="560"/>
              </a:spcBef>
            </a:pPr>
            <a:r>
              <a:rPr sz="1400" dirty="0">
                <a:solidFill>
                  <a:prstClr val="black"/>
                </a:solidFill>
                <a:latin typeface="Tahoma"/>
                <a:cs typeface="Tahoma"/>
              </a:rPr>
              <a:t>20</a:t>
            </a:r>
            <a:endParaRPr sz="1400">
              <a:solidFill>
                <a:prstClr val="black"/>
              </a:solidFill>
              <a:latin typeface="Tahoma"/>
              <a:cs typeface="Tahoma"/>
            </a:endParaRPr>
          </a:p>
          <a:p>
            <a:pPr marR="5080" algn="r">
              <a:spcBef>
                <a:spcPts val="555"/>
              </a:spcBef>
            </a:pPr>
            <a:r>
              <a:rPr sz="1400" dirty="0">
                <a:solidFill>
                  <a:prstClr val="black"/>
                </a:solidFill>
                <a:latin typeface="Tahoma"/>
                <a:cs typeface="Tahoma"/>
              </a:rPr>
              <a:t>10</a:t>
            </a:r>
            <a:endParaRPr sz="1400">
              <a:solidFill>
                <a:prstClr val="black"/>
              </a:solidFill>
              <a:latin typeface="Tahoma"/>
              <a:cs typeface="Tahoma"/>
            </a:endParaRPr>
          </a:p>
          <a:p>
            <a:pPr marR="5715" algn="r">
              <a:spcBef>
                <a:spcPts val="555"/>
              </a:spcBef>
            </a:pPr>
            <a:r>
              <a:rPr sz="1400" dirty="0">
                <a:solidFill>
                  <a:prstClr val="black"/>
                </a:solidFill>
                <a:latin typeface="Tahoma"/>
                <a:cs typeface="Tahoma"/>
              </a:rPr>
              <a:t>0</a:t>
            </a:r>
            <a:endParaRPr sz="1400">
              <a:solidFill>
                <a:prstClr val="black"/>
              </a:solidFill>
              <a:latin typeface="Tahoma"/>
              <a:cs typeface="Tahoma"/>
            </a:endParaRPr>
          </a:p>
        </p:txBody>
      </p:sp>
      <p:sp>
        <p:nvSpPr>
          <p:cNvPr id="10" name="object 10"/>
          <p:cNvSpPr txBox="1"/>
          <p:nvPr/>
        </p:nvSpPr>
        <p:spPr>
          <a:xfrm>
            <a:off x="490463" y="5630976"/>
            <a:ext cx="8002191" cy="617423"/>
          </a:xfrm>
          <a:prstGeom prst="rect">
            <a:avLst/>
          </a:prstGeom>
        </p:spPr>
        <p:txBody>
          <a:bodyPr vert="vert270" wrap="square" lIns="0" tIns="12065" rIns="0" bIns="0" rtlCol="0">
            <a:spAutoFit/>
          </a:bodyPr>
          <a:lstStyle/>
          <a:p>
            <a:pPr marL="12700">
              <a:spcBef>
                <a:spcPts val="95"/>
              </a:spcBef>
            </a:pPr>
            <a:r>
              <a:rPr sz="1000" spc="-5" dirty="0">
                <a:solidFill>
                  <a:prstClr val="black"/>
                </a:solidFill>
                <a:latin typeface="Tahoma"/>
                <a:cs typeface="Tahoma"/>
              </a:rPr>
              <a:t>2019-01</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2019-02</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2019-03</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2019-04</a:t>
            </a:r>
            <a:endParaRPr sz="1000" dirty="0">
              <a:solidFill>
                <a:prstClr val="black"/>
              </a:solidFill>
              <a:latin typeface="Tahoma"/>
              <a:cs typeface="Tahoma"/>
            </a:endParaRPr>
          </a:p>
          <a:p>
            <a:pPr marL="12700">
              <a:spcBef>
                <a:spcPts val="530"/>
              </a:spcBef>
            </a:pPr>
            <a:r>
              <a:rPr sz="1000" spc="-5" dirty="0">
                <a:solidFill>
                  <a:prstClr val="black"/>
                </a:solidFill>
                <a:latin typeface="Tahoma"/>
                <a:cs typeface="Tahoma"/>
              </a:rPr>
              <a:t>2019-05</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2019-06</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2019-07</a:t>
            </a:r>
            <a:endParaRPr sz="1000" dirty="0">
              <a:solidFill>
                <a:prstClr val="black"/>
              </a:solidFill>
              <a:latin typeface="Tahoma"/>
              <a:cs typeface="Tahoma"/>
            </a:endParaRPr>
          </a:p>
          <a:p>
            <a:pPr marL="12700">
              <a:spcBef>
                <a:spcPts val="520"/>
              </a:spcBef>
            </a:pPr>
            <a:r>
              <a:rPr sz="1000" spc="-5" dirty="0">
                <a:solidFill>
                  <a:prstClr val="black"/>
                </a:solidFill>
                <a:latin typeface="Tahoma"/>
                <a:cs typeface="Tahoma"/>
              </a:rPr>
              <a:t>2019-08</a:t>
            </a:r>
            <a:endParaRPr sz="1000" dirty="0">
              <a:solidFill>
                <a:prstClr val="black"/>
              </a:solidFill>
              <a:latin typeface="Tahoma"/>
              <a:cs typeface="Tahoma"/>
            </a:endParaRPr>
          </a:p>
          <a:p>
            <a:pPr marL="12700">
              <a:spcBef>
                <a:spcPts val="530"/>
              </a:spcBef>
            </a:pPr>
            <a:r>
              <a:rPr sz="1000" spc="-5" dirty="0">
                <a:solidFill>
                  <a:prstClr val="black"/>
                </a:solidFill>
                <a:latin typeface="Tahoma"/>
                <a:cs typeface="Tahoma"/>
              </a:rPr>
              <a:t>2019-09</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2019-10</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2019-11</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2019-12</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2020-01</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2020-02</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2020-03</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2020-04</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2020-05</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2020-06</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2020-07</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2020-08</a:t>
            </a:r>
            <a:endParaRPr sz="1000" dirty="0">
              <a:solidFill>
                <a:prstClr val="black"/>
              </a:solidFill>
              <a:latin typeface="Tahoma"/>
              <a:cs typeface="Tahoma"/>
            </a:endParaRPr>
          </a:p>
          <a:p>
            <a:pPr marL="12700">
              <a:spcBef>
                <a:spcPts val="530"/>
              </a:spcBef>
            </a:pPr>
            <a:r>
              <a:rPr sz="1000" spc="-5" dirty="0">
                <a:solidFill>
                  <a:prstClr val="black"/>
                </a:solidFill>
                <a:latin typeface="Tahoma"/>
                <a:cs typeface="Tahoma"/>
              </a:rPr>
              <a:t>2020-09</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2020-10</a:t>
            </a:r>
            <a:endParaRPr sz="1000" dirty="0">
              <a:solidFill>
                <a:prstClr val="black"/>
              </a:solidFill>
              <a:latin typeface="Tahoma"/>
              <a:cs typeface="Tahoma"/>
            </a:endParaRPr>
          </a:p>
          <a:p>
            <a:pPr marL="12700">
              <a:spcBef>
                <a:spcPts val="520"/>
              </a:spcBef>
            </a:pPr>
            <a:r>
              <a:rPr sz="1000" spc="-5" dirty="0">
                <a:solidFill>
                  <a:prstClr val="black"/>
                </a:solidFill>
                <a:latin typeface="Tahoma"/>
                <a:cs typeface="Tahoma"/>
              </a:rPr>
              <a:t>2020-11</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2020-12</a:t>
            </a:r>
            <a:endParaRPr sz="1000" dirty="0">
              <a:solidFill>
                <a:prstClr val="black"/>
              </a:solidFill>
              <a:latin typeface="Tahoma"/>
              <a:cs typeface="Tahoma"/>
            </a:endParaRPr>
          </a:p>
          <a:p>
            <a:pPr marL="12700">
              <a:spcBef>
                <a:spcPts val="530"/>
              </a:spcBef>
            </a:pPr>
            <a:r>
              <a:rPr sz="1000" spc="-5" dirty="0">
                <a:solidFill>
                  <a:prstClr val="black"/>
                </a:solidFill>
                <a:latin typeface="Tahoma"/>
                <a:cs typeface="Tahoma"/>
              </a:rPr>
              <a:t>2021-01</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2021-02</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2021-03</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2021-04</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2021-05</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2021-06</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2021-07</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2021-08</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2021-09</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2021-10</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2021-11</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2021-12</a:t>
            </a:r>
            <a:endParaRPr sz="1000" dirty="0">
              <a:solidFill>
                <a:prstClr val="black"/>
              </a:solidFill>
              <a:latin typeface="Tahoma"/>
              <a:cs typeface="Tahoma"/>
            </a:endParaRPr>
          </a:p>
          <a:p>
            <a:pPr marL="12700">
              <a:spcBef>
                <a:spcPts val="525"/>
              </a:spcBef>
            </a:pPr>
            <a:r>
              <a:rPr sz="1000" spc="-5" dirty="0">
                <a:solidFill>
                  <a:prstClr val="black"/>
                </a:solidFill>
                <a:latin typeface="Tahoma"/>
                <a:cs typeface="Tahoma"/>
              </a:rPr>
              <a:t>2022-01</a:t>
            </a:r>
            <a:endParaRPr sz="1000" dirty="0">
              <a:solidFill>
                <a:prstClr val="black"/>
              </a:solidFill>
              <a:latin typeface="Tahoma"/>
              <a:cs typeface="Tahoma"/>
            </a:endParaRPr>
          </a:p>
        </p:txBody>
      </p:sp>
      <p:sp>
        <p:nvSpPr>
          <p:cNvPr id="11" name="object 11"/>
          <p:cNvSpPr txBox="1"/>
          <p:nvPr/>
        </p:nvSpPr>
        <p:spPr>
          <a:xfrm>
            <a:off x="8258047" y="2657601"/>
            <a:ext cx="421005" cy="239395"/>
          </a:xfrm>
          <a:prstGeom prst="rect">
            <a:avLst/>
          </a:prstGeom>
        </p:spPr>
        <p:txBody>
          <a:bodyPr vert="horz" wrap="square" lIns="0" tIns="13335" rIns="0" bIns="0" rtlCol="0">
            <a:spAutoFit/>
          </a:bodyPr>
          <a:lstStyle/>
          <a:p>
            <a:pPr marL="12700">
              <a:spcBef>
                <a:spcPts val="105"/>
              </a:spcBef>
            </a:pPr>
            <a:r>
              <a:rPr sz="1400" b="1" spc="-10" dirty="0">
                <a:solidFill>
                  <a:srgbClr val="C00000"/>
                </a:solidFill>
                <a:latin typeface="Tahoma"/>
                <a:cs typeface="Tahoma"/>
              </a:rPr>
              <a:t>93</a:t>
            </a:r>
            <a:r>
              <a:rPr sz="1400" b="1" dirty="0">
                <a:solidFill>
                  <a:srgbClr val="C00000"/>
                </a:solidFill>
                <a:latin typeface="Tahoma"/>
                <a:cs typeface="Tahoma"/>
              </a:rPr>
              <a:t>,5</a:t>
            </a:r>
            <a:endParaRPr sz="1400">
              <a:solidFill>
                <a:prstClr val="black"/>
              </a:solidFill>
              <a:latin typeface="Tahoma"/>
              <a:cs typeface="Tahoma"/>
            </a:endParaRPr>
          </a:p>
        </p:txBody>
      </p:sp>
      <p:sp>
        <p:nvSpPr>
          <p:cNvPr id="12" name="object 12"/>
          <p:cNvSpPr txBox="1"/>
          <p:nvPr/>
        </p:nvSpPr>
        <p:spPr>
          <a:xfrm>
            <a:off x="8548496" y="3061462"/>
            <a:ext cx="421005" cy="239395"/>
          </a:xfrm>
          <a:prstGeom prst="rect">
            <a:avLst/>
          </a:prstGeom>
        </p:spPr>
        <p:txBody>
          <a:bodyPr vert="horz" wrap="square" lIns="0" tIns="13335" rIns="0" bIns="0" rtlCol="0">
            <a:spAutoFit/>
          </a:bodyPr>
          <a:lstStyle/>
          <a:p>
            <a:pPr marL="12700">
              <a:spcBef>
                <a:spcPts val="105"/>
              </a:spcBef>
            </a:pPr>
            <a:r>
              <a:rPr sz="1400" b="1" spc="-10" dirty="0">
                <a:solidFill>
                  <a:srgbClr val="13306C"/>
                </a:solidFill>
                <a:latin typeface="Tahoma"/>
                <a:cs typeface="Tahoma"/>
              </a:rPr>
              <a:t>90</a:t>
            </a:r>
            <a:r>
              <a:rPr sz="1400" b="1" dirty="0">
                <a:solidFill>
                  <a:srgbClr val="13306C"/>
                </a:solidFill>
                <a:latin typeface="Tahoma"/>
                <a:cs typeface="Tahoma"/>
              </a:rPr>
              <a:t>,3</a:t>
            </a:r>
            <a:endParaRPr sz="1400">
              <a:solidFill>
                <a:prstClr val="black"/>
              </a:solidFill>
              <a:latin typeface="Tahoma"/>
              <a:cs typeface="Tahoma"/>
            </a:endParaRPr>
          </a:p>
        </p:txBody>
      </p:sp>
      <p:grpSp>
        <p:nvGrpSpPr>
          <p:cNvPr id="13" name="object 13"/>
          <p:cNvGrpSpPr/>
          <p:nvPr/>
        </p:nvGrpSpPr>
        <p:grpSpPr>
          <a:xfrm>
            <a:off x="1488186" y="2910839"/>
            <a:ext cx="212725" cy="302260"/>
            <a:chOff x="1488186" y="2910839"/>
            <a:chExt cx="212725" cy="302260"/>
          </a:xfrm>
        </p:grpSpPr>
        <p:sp>
          <p:nvSpPr>
            <p:cNvPr id="14" name="object 14"/>
            <p:cNvSpPr/>
            <p:nvPr/>
          </p:nvSpPr>
          <p:spPr>
            <a:xfrm>
              <a:off x="1488186" y="3193541"/>
              <a:ext cx="212725" cy="0"/>
            </a:xfrm>
            <a:custGeom>
              <a:avLst/>
              <a:gdLst/>
              <a:ahLst/>
              <a:cxnLst/>
              <a:rect l="l" t="t" r="r" b="b"/>
              <a:pathLst>
                <a:path w="212725">
                  <a:moveTo>
                    <a:pt x="0" y="0"/>
                  </a:moveTo>
                  <a:lnTo>
                    <a:pt x="212725" y="0"/>
                  </a:lnTo>
                </a:path>
              </a:pathLst>
            </a:custGeom>
            <a:ln w="38100">
              <a:solidFill>
                <a:srgbClr val="001F5F"/>
              </a:solidFill>
            </a:ln>
          </p:spPr>
          <p:txBody>
            <a:bodyPr wrap="square" lIns="0" tIns="0" rIns="0" bIns="0" rtlCol="0"/>
            <a:lstStyle/>
            <a:p>
              <a:endParaRPr>
                <a:solidFill>
                  <a:prstClr val="black"/>
                </a:solidFill>
              </a:endParaRPr>
            </a:p>
          </p:txBody>
        </p:sp>
        <p:sp>
          <p:nvSpPr>
            <p:cNvPr id="15" name="object 15"/>
            <p:cNvSpPr/>
            <p:nvPr/>
          </p:nvSpPr>
          <p:spPr>
            <a:xfrm>
              <a:off x="1488186" y="2929889"/>
              <a:ext cx="212725" cy="0"/>
            </a:xfrm>
            <a:custGeom>
              <a:avLst/>
              <a:gdLst/>
              <a:ahLst/>
              <a:cxnLst/>
              <a:rect l="l" t="t" r="r" b="b"/>
              <a:pathLst>
                <a:path w="212725">
                  <a:moveTo>
                    <a:pt x="0" y="0"/>
                  </a:moveTo>
                  <a:lnTo>
                    <a:pt x="212725" y="0"/>
                  </a:lnTo>
                </a:path>
              </a:pathLst>
            </a:custGeom>
            <a:ln w="38100">
              <a:solidFill>
                <a:srgbClr val="A30000"/>
              </a:solidFill>
            </a:ln>
          </p:spPr>
          <p:txBody>
            <a:bodyPr wrap="square" lIns="0" tIns="0" rIns="0" bIns="0" rtlCol="0"/>
            <a:lstStyle/>
            <a:p>
              <a:endParaRPr>
                <a:solidFill>
                  <a:prstClr val="black"/>
                </a:solidFill>
              </a:endParaRPr>
            </a:p>
          </p:txBody>
        </p:sp>
      </p:grpSp>
      <p:sp>
        <p:nvSpPr>
          <p:cNvPr id="16" name="object 16"/>
          <p:cNvSpPr txBox="1"/>
          <p:nvPr/>
        </p:nvSpPr>
        <p:spPr>
          <a:xfrm>
            <a:off x="1757552" y="2767692"/>
            <a:ext cx="2233930" cy="552450"/>
          </a:xfrm>
          <a:prstGeom prst="rect">
            <a:avLst/>
          </a:prstGeom>
        </p:spPr>
        <p:txBody>
          <a:bodyPr vert="horz" wrap="square" lIns="0" tIns="62230" rIns="0" bIns="0" rtlCol="0">
            <a:spAutoFit/>
          </a:bodyPr>
          <a:lstStyle/>
          <a:p>
            <a:pPr marL="12700">
              <a:spcBef>
                <a:spcPts val="490"/>
              </a:spcBef>
            </a:pPr>
            <a:r>
              <a:rPr sz="1400" spc="-5" dirty="0">
                <a:solidFill>
                  <a:prstClr val="black"/>
                </a:solidFill>
                <a:latin typeface="Tahoma"/>
                <a:cs typeface="Tahoma"/>
              </a:rPr>
              <a:t>Yurt İçi </a:t>
            </a:r>
            <a:r>
              <a:rPr sz="1400" dirty="0">
                <a:solidFill>
                  <a:prstClr val="black"/>
                </a:solidFill>
                <a:latin typeface="Tahoma"/>
                <a:cs typeface="Tahoma"/>
              </a:rPr>
              <a:t>Üretici </a:t>
            </a:r>
            <a:r>
              <a:rPr sz="1400" spc="-5" dirty="0">
                <a:solidFill>
                  <a:prstClr val="black"/>
                </a:solidFill>
                <a:latin typeface="Tahoma"/>
                <a:cs typeface="Tahoma"/>
              </a:rPr>
              <a:t>Fiyat</a:t>
            </a:r>
            <a:r>
              <a:rPr sz="1400" spc="-50" dirty="0">
                <a:solidFill>
                  <a:prstClr val="black"/>
                </a:solidFill>
                <a:latin typeface="Tahoma"/>
                <a:cs typeface="Tahoma"/>
              </a:rPr>
              <a:t> </a:t>
            </a:r>
            <a:r>
              <a:rPr sz="1400" spc="-5" dirty="0">
                <a:solidFill>
                  <a:prstClr val="black"/>
                </a:solidFill>
                <a:latin typeface="Tahoma"/>
                <a:cs typeface="Tahoma"/>
              </a:rPr>
              <a:t>Endeksi</a:t>
            </a:r>
            <a:endParaRPr sz="1400">
              <a:solidFill>
                <a:prstClr val="black"/>
              </a:solidFill>
              <a:latin typeface="Tahoma"/>
              <a:cs typeface="Tahoma"/>
            </a:endParaRPr>
          </a:p>
          <a:p>
            <a:pPr marL="12700">
              <a:spcBef>
                <a:spcPts val="395"/>
              </a:spcBef>
            </a:pPr>
            <a:r>
              <a:rPr sz="1400" spc="-5" dirty="0">
                <a:solidFill>
                  <a:prstClr val="black"/>
                </a:solidFill>
                <a:latin typeface="Tahoma"/>
                <a:cs typeface="Tahoma"/>
              </a:rPr>
              <a:t>İmalat</a:t>
            </a:r>
            <a:endParaRPr sz="1400">
              <a:solidFill>
                <a:prstClr val="black"/>
              </a:solidFill>
              <a:latin typeface="Tahoma"/>
              <a:cs typeface="Tahoma"/>
            </a:endParaRPr>
          </a:p>
        </p:txBody>
      </p:sp>
      <p:sp>
        <p:nvSpPr>
          <p:cNvPr id="18" name="object 18"/>
          <p:cNvSpPr txBox="1"/>
          <p:nvPr/>
        </p:nvSpPr>
        <p:spPr>
          <a:xfrm>
            <a:off x="62890" y="6598032"/>
            <a:ext cx="2561590" cy="210185"/>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15" dirty="0">
                <a:solidFill>
                  <a:prstClr val="black"/>
                </a:solidFill>
                <a:latin typeface="Tahoma"/>
                <a:cs typeface="Tahoma"/>
              </a:rPr>
              <a:t>TEPAV</a:t>
            </a:r>
            <a:r>
              <a:rPr sz="1200" spc="20"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sp>
        <p:nvSpPr>
          <p:cNvPr id="17" name="object 17"/>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34</a:t>
            </a:r>
            <a:endParaRPr sz="1400">
              <a:solidFill>
                <a:prstClr val="black"/>
              </a:solidFill>
              <a:latin typeface="Tahoma"/>
              <a:cs typeface="Tahoma"/>
            </a:endParaRPr>
          </a:p>
        </p:txBody>
      </p:sp>
    </p:spTree>
    <p:extLst>
      <p:ext uri="{BB962C8B-B14F-4D97-AF65-F5344CB8AC3E}">
        <p14:creationId xmlns:p14="http://schemas.microsoft.com/office/powerpoint/2010/main" val="41982922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678560"/>
            <a:ext cx="8941435" cy="1122680"/>
          </a:xfrm>
          <a:prstGeom prst="rect">
            <a:avLst/>
          </a:prstGeom>
        </p:spPr>
        <p:txBody>
          <a:bodyPr vert="horz" wrap="square" lIns="0" tIns="12700" rIns="0" bIns="0" rtlCol="0">
            <a:spAutoFit/>
          </a:bodyPr>
          <a:lstStyle/>
          <a:p>
            <a:pPr marL="12700" marR="5080">
              <a:lnSpc>
                <a:spcPct val="100000"/>
              </a:lnSpc>
              <a:spcBef>
                <a:spcPts val="100"/>
              </a:spcBef>
            </a:pPr>
            <a:r>
              <a:rPr spc="-5" dirty="0"/>
              <a:t>Ocak ayında aylık üretici enflasyon </a:t>
            </a:r>
            <a:r>
              <a:rPr dirty="0"/>
              <a:t>oranı %10,4’tür; </a:t>
            </a:r>
            <a:r>
              <a:rPr spc="-5" dirty="0"/>
              <a:t>dayanıklı tüketim malları  </a:t>
            </a:r>
            <a:r>
              <a:rPr dirty="0"/>
              <a:t>en </a:t>
            </a:r>
            <a:r>
              <a:rPr spc="-5" dirty="0"/>
              <a:t>yüksek fiyat artışının görüldüğü </a:t>
            </a:r>
            <a:r>
              <a:rPr dirty="0"/>
              <a:t>sanayi</a:t>
            </a:r>
            <a:r>
              <a:rPr spc="-15" dirty="0"/>
              <a:t> </a:t>
            </a:r>
            <a:r>
              <a:rPr spc="-10" dirty="0"/>
              <a:t>grubudur.</a:t>
            </a:r>
          </a:p>
          <a:p>
            <a:pPr marL="12700" marR="76200">
              <a:lnSpc>
                <a:spcPct val="100000"/>
              </a:lnSpc>
            </a:pPr>
            <a:r>
              <a:rPr b="0" spc="-5" dirty="0">
                <a:latin typeface="Tahoma"/>
                <a:cs typeface="Tahoma"/>
              </a:rPr>
              <a:t>Enerji </a:t>
            </a:r>
            <a:r>
              <a:rPr b="0" dirty="0">
                <a:latin typeface="Tahoma"/>
                <a:cs typeface="Tahoma"/>
              </a:rPr>
              <a:t>grubunda </a:t>
            </a:r>
            <a:r>
              <a:rPr b="0" spc="-5" dirty="0">
                <a:latin typeface="Tahoma"/>
                <a:cs typeface="Tahoma"/>
              </a:rPr>
              <a:t>%142,1, elektrik, </a:t>
            </a:r>
            <a:r>
              <a:rPr b="0" dirty="0">
                <a:latin typeface="Tahoma"/>
                <a:cs typeface="Tahoma"/>
              </a:rPr>
              <a:t>gaz üretimi </a:t>
            </a:r>
            <a:r>
              <a:rPr b="0" spc="-5" dirty="0">
                <a:latin typeface="Tahoma"/>
                <a:cs typeface="Tahoma"/>
              </a:rPr>
              <a:t>ve dağıtımında </a:t>
            </a:r>
            <a:r>
              <a:rPr b="0" dirty="0">
                <a:latin typeface="Tahoma"/>
                <a:cs typeface="Tahoma"/>
              </a:rPr>
              <a:t>ise </a:t>
            </a:r>
            <a:r>
              <a:rPr b="0" spc="-5" dirty="0">
                <a:latin typeface="Tahoma"/>
                <a:cs typeface="Tahoma"/>
              </a:rPr>
              <a:t>%138,5 oranında yıllık  fiyat artışları</a:t>
            </a:r>
            <a:r>
              <a:rPr b="0" spc="25" dirty="0">
                <a:latin typeface="Tahoma"/>
                <a:cs typeface="Tahoma"/>
              </a:rPr>
              <a:t> </a:t>
            </a:r>
            <a:r>
              <a:rPr b="0" spc="-5" dirty="0">
                <a:latin typeface="Tahoma"/>
                <a:cs typeface="Tahoma"/>
              </a:rPr>
              <a:t>gerçekleşmiştir.</a:t>
            </a:r>
          </a:p>
        </p:txBody>
      </p:sp>
      <p:sp>
        <p:nvSpPr>
          <p:cNvPr id="3" name="object 3"/>
          <p:cNvSpPr/>
          <p:nvPr/>
        </p:nvSpPr>
        <p:spPr>
          <a:xfrm>
            <a:off x="4572" y="1834895"/>
            <a:ext cx="9139555" cy="340360"/>
          </a:xfrm>
          <a:custGeom>
            <a:avLst/>
            <a:gdLst/>
            <a:ahLst/>
            <a:cxnLst/>
            <a:rect l="l" t="t" r="r" b="b"/>
            <a:pathLst>
              <a:path w="9139555" h="340360">
                <a:moveTo>
                  <a:pt x="9139428" y="0"/>
                </a:moveTo>
                <a:lnTo>
                  <a:pt x="0" y="0"/>
                </a:lnTo>
                <a:lnTo>
                  <a:pt x="0" y="339851"/>
                </a:lnTo>
                <a:lnTo>
                  <a:pt x="9139428" y="339851"/>
                </a:lnTo>
                <a:lnTo>
                  <a:pt x="9139428"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2845054" y="1869186"/>
            <a:ext cx="3456304"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Tahoma"/>
                <a:cs typeface="Tahoma"/>
              </a:rPr>
              <a:t>Yİ-ÜFE </a:t>
            </a:r>
            <a:r>
              <a:rPr sz="1600" spc="-10" dirty="0">
                <a:solidFill>
                  <a:srgbClr val="FFFFFF"/>
                </a:solidFill>
                <a:latin typeface="Tahoma"/>
                <a:cs typeface="Tahoma"/>
              </a:rPr>
              <a:t>ve </a:t>
            </a:r>
            <a:r>
              <a:rPr sz="1600" spc="-5" dirty="0">
                <a:solidFill>
                  <a:srgbClr val="FFFFFF"/>
                </a:solidFill>
                <a:latin typeface="Tahoma"/>
                <a:cs typeface="Tahoma"/>
              </a:rPr>
              <a:t>alt </a:t>
            </a:r>
            <a:r>
              <a:rPr sz="1600" spc="-10" dirty="0">
                <a:solidFill>
                  <a:srgbClr val="FFFFFF"/>
                </a:solidFill>
                <a:latin typeface="Tahoma"/>
                <a:cs typeface="Tahoma"/>
              </a:rPr>
              <a:t>kalemler </a:t>
            </a:r>
            <a:r>
              <a:rPr sz="1600" spc="-5" dirty="0">
                <a:solidFill>
                  <a:srgbClr val="FFFFFF"/>
                </a:solidFill>
                <a:latin typeface="Tahoma"/>
                <a:cs typeface="Tahoma"/>
              </a:rPr>
              <a:t>(%) Ocak</a:t>
            </a:r>
            <a:r>
              <a:rPr sz="1600" spc="60"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grpSp>
        <p:nvGrpSpPr>
          <p:cNvPr id="5" name="object 5"/>
          <p:cNvGrpSpPr/>
          <p:nvPr/>
        </p:nvGrpSpPr>
        <p:grpSpPr>
          <a:xfrm>
            <a:off x="389953" y="2442972"/>
            <a:ext cx="7920990" cy="3013710"/>
            <a:chOff x="389953" y="2442972"/>
            <a:chExt cx="7920990" cy="3013710"/>
          </a:xfrm>
        </p:grpSpPr>
        <p:sp>
          <p:nvSpPr>
            <p:cNvPr id="6" name="object 6"/>
            <p:cNvSpPr/>
            <p:nvPr/>
          </p:nvSpPr>
          <p:spPr>
            <a:xfrm>
              <a:off x="498347" y="5230367"/>
              <a:ext cx="256540" cy="220979"/>
            </a:xfrm>
            <a:custGeom>
              <a:avLst/>
              <a:gdLst/>
              <a:ahLst/>
              <a:cxnLst/>
              <a:rect l="l" t="t" r="r" b="b"/>
              <a:pathLst>
                <a:path w="256540" h="220979">
                  <a:moveTo>
                    <a:pt x="256031" y="0"/>
                  </a:moveTo>
                  <a:lnTo>
                    <a:pt x="0" y="0"/>
                  </a:lnTo>
                  <a:lnTo>
                    <a:pt x="0" y="220979"/>
                  </a:lnTo>
                  <a:lnTo>
                    <a:pt x="256031" y="220979"/>
                  </a:lnTo>
                  <a:lnTo>
                    <a:pt x="256031" y="0"/>
                  </a:lnTo>
                  <a:close/>
                </a:path>
              </a:pathLst>
            </a:custGeom>
            <a:solidFill>
              <a:srgbClr val="A30000"/>
            </a:solidFill>
          </p:spPr>
          <p:txBody>
            <a:bodyPr wrap="square" lIns="0" tIns="0" rIns="0" bIns="0" rtlCol="0"/>
            <a:lstStyle/>
            <a:p>
              <a:endParaRPr>
                <a:solidFill>
                  <a:prstClr val="black"/>
                </a:solidFill>
              </a:endParaRPr>
            </a:p>
          </p:txBody>
        </p:sp>
        <p:sp>
          <p:nvSpPr>
            <p:cNvPr id="7" name="object 7"/>
            <p:cNvSpPr/>
            <p:nvPr/>
          </p:nvSpPr>
          <p:spPr>
            <a:xfrm>
              <a:off x="754379" y="3470147"/>
              <a:ext cx="257810" cy="1981200"/>
            </a:xfrm>
            <a:custGeom>
              <a:avLst/>
              <a:gdLst/>
              <a:ahLst/>
              <a:cxnLst/>
              <a:rect l="l" t="t" r="r" b="b"/>
              <a:pathLst>
                <a:path w="257809" h="1981200">
                  <a:moveTo>
                    <a:pt x="257556" y="0"/>
                  </a:moveTo>
                  <a:lnTo>
                    <a:pt x="0" y="0"/>
                  </a:lnTo>
                  <a:lnTo>
                    <a:pt x="0" y="1981200"/>
                  </a:lnTo>
                  <a:lnTo>
                    <a:pt x="257556" y="1981200"/>
                  </a:lnTo>
                  <a:lnTo>
                    <a:pt x="257556" y="0"/>
                  </a:lnTo>
                  <a:close/>
                </a:path>
              </a:pathLst>
            </a:custGeom>
            <a:solidFill>
              <a:srgbClr val="001F5F"/>
            </a:solidFill>
          </p:spPr>
          <p:txBody>
            <a:bodyPr wrap="square" lIns="0" tIns="0" rIns="0" bIns="0" rtlCol="0"/>
            <a:lstStyle/>
            <a:p>
              <a:endParaRPr>
                <a:solidFill>
                  <a:prstClr val="black"/>
                </a:solidFill>
              </a:endParaRPr>
            </a:p>
          </p:txBody>
        </p:sp>
        <p:sp>
          <p:nvSpPr>
            <p:cNvPr id="8" name="object 8"/>
            <p:cNvSpPr/>
            <p:nvPr/>
          </p:nvSpPr>
          <p:spPr>
            <a:xfrm>
              <a:off x="1937004" y="5084064"/>
              <a:ext cx="256540" cy="367665"/>
            </a:xfrm>
            <a:custGeom>
              <a:avLst/>
              <a:gdLst/>
              <a:ahLst/>
              <a:cxnLst/>
              <a:rect l="l" t="t" r="r" b="b"/>
              <a:pathLst>
                <a:path w="256539" h="367664">
                  <a:moveTo>
                    <a:pt x="256031" y="0"/>
                  </a:moveTo>
                  <a:lnTo>
                    <a:pt x="0" y="0"/>
                  </a:lnTo>
                  <a:lnTo>
                    <a:pt x="0" y="367284"/>
                  </a:lnTo>
                  <a:lnTo>
                    <a:pt x="256031" y="367284"/>
                  </a:lnTo>
                  <a:lnTo>
                    <a:pt x="256031" y="0"/>
                  </a:lnTo>
                  <a:close/>
                </a:path>
              </a:pathLst>
            </a:custGeom>
            <a:solidFill>
              <a:srgbClr val="A30000"/>
            </a:solidFill>
          </p:spPr>
          <p:txBody>
            <a:bodyPr wrap="square" lIns="0" tIns="0" rIns="0" bIns="0" rtlCol="0"/>
            <a:lstStyle/>
            <a:p>
              <a:endParaRPr>
                <a:solidFill>
                  <a:prstClr val="black"/>
                </a:solidFill>
              </a:endParaRPr>
            </a:p>
          </p:txBody>
        </p:sp>
        <p:sp>
          <p:nvSpPr>
            <p:cNvPr id="9" name="object 9"/>
            <p:cNvSpPr/>
            <p:nvPr/>
          </p:nvSpPr>
          <p:spPr>
            <a:xfrm>
              <a:off x="2193036" y="3619500"/>
              <a:ext cx="257810" cy="1831975"/>
            </a:xfrm>
            <a:custGeom>
              <a:avLst/>
              <a:gdLst/>
              <a:ahLst/>
              <a:cxnLst/>
              <a:rect l="l" t="t" r="r" b="b"/>
              <a:pathLst>
                <a:path w="257810" h="1831975">
                  <a:moveTo>
                    <a:pt x="257556" y="0"/>
                  </a:moveTo>
                  <a:lnTo>
                    <a:pt x="0" y="0"/>
                  </a:lnTo>
                  <a:lnTo>
                    <a:pt x="0" y="1831848"/>
                  </a:lnTo>
                  <a:lnTo>
                    <a:pt x="257556" y="1831848"/>
                  </a:lnTo>
                  <a:lnTo>
                    <a:pt x="257556" y="0"/>
                  </a:lnTo>
                  <a:close/>
                </a:path>
              </a:pathLst>
            </a:custGeom>
            <a:solidFill>
              <a:srgbClr val="001F5F"/>
            </a:solidFill>
          </p:spPr>
          <p:txBody>
            <a:bodyPr wrap="square" lIns="0" tIns="0" rIns="0" bIns="0" rtlCol="0"/>
            <a:lstStyle/>
            <a:p>
              <a:endParaRPr>
                <a:solidFill>
                  <a:prstClr val="black"/>
                </a:solidFill>
              </a:endParaRPr>
            </a:p>
          </p:txBody>
        </p:sp>
        <p:sp>
          <p:nvSpPr>
            <p:cNvPr id="10" name="object 10"/>
            <p:cNvSpPr/>
            <p:nvPr/>
          </p:nvSpPr>
          <p:spPr>
            <a:xfrm>
              <a:off x="2654808" y="5236464"/>
              <a:ext cx="257810" cy="215265"/>
            </a:xfrm>
            <a:custGeom>
              <a:avLst/>
              <a:gdLst/>
              <a:ahLst/>
              <a:cxnLst/>
              <a:rect l="l" t="t" r="r" b="b"/>
              <a:pathLst>
                <a:path w="257810" h="215264">
                  <a:moveTo>
                    <a:pt x="257556" y="0"/>
                  </a:moveTo>
                  <a:lnTo>
                    <a:pt x="0" y="0"/>
                  </a:lnTo>
                  <a:lnTo>
                    <a:pt x="0" y="214884"/>
                  </a:lnTo>
                  <a:lnTo>
                    <a:pt x="257556" y="214884"/>
                  </a:lnTo>
                  <a:lnTo>
                    <a:pt x="257556" y="0"/>
                  </a:lnTo>
                  <a:close/>
                </a:path>
              </a:pathLst>
            </a:custGeom>
            <a:solidFill>
              <a:srgbClr val="A30000"/>
            </a:solidFill>
          </p:spPr>
          <p:txBody>
            <a:bodyPr wrap="square" lIns="0" tIns="0" rIns="0" bIns="0" rtlCol="0"/>
            <a:lstStyle/>
            <a:p>
              <a:endParaRPr>
                <a:solidFill>
                  <a:prstClr val="black"/>
                </a:solidFill>
              </a:endParaRPr>
            </a:p>
          </p:txBody>
        </p:sp>
        <p:sp>
          <p:nvSpPr>
            <p:cNvPr id="11" name="object 11"/>
            <p:cNvSpPr/>
            <p:nvPr/>
          </p:nvSpPr>
          <p:spPr>
            <a:xfrm>
              <a:off x="2912364" y="3540252"/>
              <a:ext cx="256540" cy="1911350"/>
            </a:xfrm>
            <a:custGeom>
              <a:avLst/>
              <a:gdLst/>
              <a:ahLst/>
              <a:cxnLst/>
              <a:rect l="l" t="t" r="r" b="b"/>
              <a:pathLst>
                <a:path w="256539" h="1911350">
                  <a:moveTo>
                    <a:pt x="256031" y="0"/>
                  </a:moveTo>
                  <a:lnTo>
                    <a:pt x="0" y="0"/>
                  </a:lnTo>
                  <a:lnTo>
                    <a:pt x="0" y="1911096"/>
                  </a:lnTo>
                  <a:lnTo>
                    <a:pt x="256031" y="1911096"/>
                  </a:lnTo>
                  <a:lnTo>
                    <a:pt x="256031" y="0"/>
                  </a:lnTo>
                  <a:close/>
                </a:path>
              </a:pathLst>
            </a:custGeom>
            <a:solidFill>
              <a:srgbClr val="001F5F"/>
            </a:solidFill>
          </p:spPr>
          <p:txBody>
            <a:bodyPr wrap="square" lIns="0" tIns="0" rIns="0" bIns="0" rtlCol="0"/>
            <a:lstStyle/>
            <a:p>
              <a:endParaRPr>
                <a:solidFill>
                  <a:prstClr val="black"/>
                </a:solidFill>
              </a:endParaRPr>
            </a:p>
          </p:txBody>
        </p:sp>
        <p:sp>
          <p:nvSpPr>
            <p:cNvPr id="12" name="object 12"/>
            <p:cNvSpPr/>
            <p:nvPr/>
          </p:nvSpPr>
          <p:spPr>
            <a:xfrm>
              <a:off x="3374136" y="5227320"/>
              <a:ext cx="257810" cy="224154"/>
            </a:xfrm>
            <a:custGeom>
              <a:avLst/>
              <a:gdLst/>
              <a:ahLst/>
              <a:cxnLst/>
              <a:rect l="l" t="t" r="r" b="b"/>
              <a:pathLst>
                <a:path w="257810" h="224154">
                  <a:moveTo>
                    <a:pt x="257555" y="0"/>
                  </a:moveTo>
                  <a:lnTo>
                    <a:pt x="0" y="0"/>
                  </a:lnTo>
                  <a:lnTo>
                    <a:pt x="0" y="224027"/>
                  </a:lnTo>
                  <a:lnTo>
                    <a:pt x="257555" y="224027"/>
                  </a:lnTo>
                  <a:lnTo>
                    <a:pt x="257555" y="0"/>
                  </a:lnTo>
                  <a:close/>
                </a:path>
              </a:pathLst>
            </a:custGeom>
            <a:solidFill>
              <a:srgbClr val="A30000"/>
            </a:solidFill>
          </p:spPr>
          <p:txBody>
            <a:bodyPr wrap="square" lIns="0" tIns="0" rIns="0" bIns="0" rtlCol="0"/>
            <a:lstStyle/>
            <a:p>
              <a:endParaRPr>
                <a:solidFill>
                  <a:prstClr val="black"/>
                </a:solidFill>
              </a:endParaRPr>
            </a:p>
          </p:txBody>
        </p:sp>
        <p:sp>
          <p:nvSpPr>
            <p:cNvPr id="13" name="object 13"/>
            <p:cNvSpPr/>
            <p:nvPr/>
          </p:nvSpPr>
          <p:spPr>
            <a:xfrm>
              <a:off x="3631692" y="2519172"/>
              <a:ext cx="256540" cy="2932430"/>
            </a:xfrm>
            <a:custGeom>
              <a:avLst/>
              <a:gdLst/>
              <a:ahLst/>
              <a:cxnLst/>
              <a:rect l="l" t="t" r="r" b="b"/>
              <a:pathLst>
                <a:path w="256539" h="2932429">
                  <a:moveTo>
                    <a:pt x="256032" y="0"/>
                  </a:moveTo>
                  <a:lnTo>
                    <a:pt x="0" y="0"/>
                  </a:lnTo>
                  <a:lnTo>
                    <a:pt x="0" y="2932176"/>
                  </a:lnTo>
                  <a:lnTo>
                    <a:pt x="256032" y="2932176"/>
                  </a:lnTo>
                  <a:lnTo>
                    <a:pt x="256032" y="0"/>
                  </a:lnTo>
                  <a:close/>
                </a:path>
              </a:pathLst>
            </a:custGeom>
            <a:solidFill>
              <a:srgbClr val="001F5F"/>
            </a:solidFill>
          </p:spPr>
          <p:txBody>
            <a:bodyPr wrap="square" lIns="0" tIns="0" rIns="0" bIns="0" rtlCol="0"/>
            <a:lstStyle/>
            <a:p>
              <a:endParaRPr>
                <a:solidFill>
                  <a:prstClr val="black"/>
                </a:solidFill>
              </a:endParaRPr>
            </a:p>
          </p:txBody>
        </p:sp>
        <p:sp>
          <p:nvSpPr>
            <p:cNvPr id="14" name="object 14"/>
            <p:cNvSpPr/>
            <p:nvPr/>
          </p:nvSpPr>
          <p:spPr>
            <a:xfrm>
              <a:off x="4093463" y="5268467"/>
              <a:ext cx="257810" cy="182880"/>
            </a:xfrm>
            <a:custGeom>
              <a:avLst/>
              <a:gdLst/>
              <a:ahLst/>
              <a:cxnLst/>
              <a:rect l="l" t="t" r="r" b="b"/>
              <a:pathLst>
                <a:path w="257810" h="182879">
                  <a:moveTo>
                    <a:pt x="257556" y="0"/>
                  </a:moveTo>
                  <a:lnTo>
                    <a:pt x="0" y="0"/>
                  </a:lnTo>
                  <a:lnTo>
                    <a:pt x="0" y="182879"/>
                  </a:lnTo>
                  <a:lnTo>
                    <a:pt x="257556" y="182879"/>
                  </a:lnTo>
                  <a:lnTo>
                    <a:pt x="257556" y="0"/>
                  </a:lnTo>
                  <a:close/>
                </a:path>
              </a:pathLst>
            </a:custGeom>
            <a:solidFill>
              <a:srgbClr val="A30000"/>
            </a:solidFill>
          </p:spPr>
          <p:txBody>
            <a:bodyPr wrap="square" lIns="0" tIns="0" rIns="0" bIns="0" rtlCol="0"/>
            <a:lstStyle/>
            <a:p>
              <a:endParaRPr>
                <a:solidFill>
                  <a:prstClr val="black"/>
                </a:solidFill>
              </a:endParaRPr>
            </a:p>
          </p:txBody>
        </p:sp>
        <p:sp>
          <p:nvSpPr>
            <p:cNvPr id="15" name="object 15"/>
            <p:cNvSpPr/>
            <p:nvPr/>
          </p:nvSpPr>
          <p:spPr>
            <a:xfrm>
              <a:off x="4351019" y="4904232"/>
              <a:ext cx="256540" cy="547370"/>
            </a:xfrm>
            <a:custGeom>
              <a:avLst/>
              <a:gdLst/>
              <a:ahLst/>
              <a:cxnLst/>
              <a:rect l="l" t="t" r="r" b="b"/>
              <a:pathLst>
                <a:path w="256539" h="547370">
                  <a:moveTo>
                    <a:pt x="256031" y="0"/>
                  </a:moveTo>
                  <a:lnTo>
                    <a:pt x="0" y="0"/>
                  </a:lnTo>
                  <a:lnTo>
                    <a:pt x="0" y="547116"/>
                  </a:lnTo>
                  <a:lnTo>
                    <a:pt x="256031" y="547116"/>
                  </a:lnTo>
                  <a:lnTo>
                    <a:pt x="256031" y="0"/>
                  </a:lnTo>
                  <a:close/>
                </a:path>
              </a:pathLst>
            </a:custGeom>
            <a:solidFill>
              <a:srgbClr val="001F5F"/>
            </a:solidFill>
          </p:spPr>
          <p:txBody>
            <a:bodyPr wrap="square" lIns="0" tIns="0" rIns="0" bIns="0" rtlCol="0"/>
            <a:lstStyle/>
            <a:p>
              <a:endParaRPr>
                <a:solidFill>
                  <a:prstClr val="black"/>
                </a:solidFill>
              </a:endParaRPr>
            </a:p>
          </p:txBody>
        </p:sp>
        <p:sp>
          <p:nvSpPr>
            <p:cNvPr id="16" name="object 16"/>
            <p:cNvSpPr/>
            <p:nvPr/>
          </p:nvSpPr>
          <p:spPr>
            <a:xfrm>
              <a:off x="4812792" y="5242560"/>
              <a:ext cx="257810" cy="208915"/>
            </a:xfrm>
            <a:custGeom>
              <a:avLst/>
              <a:gdLst/>
              <a:ahLst/>
              <a:cxnLst/>
              <a:rect l="l" t="t" r="r" b="b"/>
              <a:pathLst>
                <a:path w="257810" h="208914">
                  <a:moveTo>
                    <a:pt x="257556" y="0"/>
                  </a:moveTo>
                  <a:lnTo>
                    <a:pt x="0" y="0"/>
                  </a:lnTo>
                  <a:lnTo>
                    <a:pt x="0" y="208787"/>
                  </a:lnTo>
                  <a:lnTo>
                    <a:pt x="257556" y="208787"/>
                  </a:lnTo>
                  <a:lnTo>
                    <a:pt x="257556" y="0"/>
                  </a:lnTo>
                  <a:close/>
                </a:path>
              </a:pathLst>
            </a:custGeom>
            <a:solidFill>
              <a:srgbClr val="A30000"/>
            </a:solidFill>
          </p:spPr>
          <p:txBody>
            <a:bodyPr wrap="square" lIns="0" tIns="0" rIns="0" bIns="0" rtlCol="0"/>
            <a:lstStyle/>
            <a:p>
              <a:endParaRPr>
                <a:solidFill>
                  <a:prstClr val="black"/>
                </a:solidFill>
              </a:endParaRPr>
            </a:p>
          </p:txBody>
        </p:sp>
        <p:sp>
          <p:nvSpPr>
            <p:cNvPr id="17" name="object 17"/>
            <p:cNvSpPr/>
            <p:nvPr/>
          </p:nvSpPr>
          <p:spPr>
            <a:xfrm>
              <a:off x="5070348" y="3198876"/>
              <a:ext cx="256540" cy="2252980"/>
            </a:xfrm>
            <a:custGeom>
              <a:avLst/>
              <a:gdLst/>
              <a:ahLst/>
              <a:cxnLst/>
              <a:rect l="l" t="t" r="r" b="b"/>
              <a:pathLst>
                <a:path w="256539" h="2252979">
                  <a:moveTo>
                    <a:pt x="256031" y="0"/>
                  </a:moveTo>
                  <a:lnTo>
                    <a:pt x="0" y="0"/>
                  </a:lnTo>
                  <a:lnTo>
                    <a:pt x="0" y="2252472"/>
                  </a:lnTo>
                  <a:lnTo>
                    <a:pt x="256031" y="2252472"/>
                  </a:lnTo>
                  <a:lnTo>
                    <a:pt x="256031" y="0"/>
                  </a:lnTo>
                  <a:close/>
                </a:path>
              </a:pathLst>
            </a:custGeom>
            <a:solidFill>
              <a:srgbClr val="001F5F"/>
            </a:solidFill>
          </p:spPr>
          <p:txBody>
            <a:bodyPr wrap="square" lIns="0" tIns="0" rIns="0" bIns="0" rtlCol="0"/>
            <a:lstStyle/>
            <a:p>
              <a:endParaRPr>
                <a:solidFill>
                  <a:prstClr val="black"/>
                </a:solidFill>
              </a:endParaRPr>
            </a:p>
          </p:txBody>
        </p:sp>
        <p:sp>
          <p:nvSpPr>
            <p:cNvPr id="18" name="object 18"/>
            <p:cNvSpPr/>
            <p:nvPr/>
          </p:nvSpPr>
          <p:spPr>
            <a:xfrm>
              <a:off x="5532119" y="5173979"/>
              <a:ext cx="256540" cy="277495"/>
            </a:xfrm>
            <a:custGeom>
              <a:avLst/>
              <a:gdLst/>
              <a:ahLst/>
              <a:cxnLst/>
              <a:rect l="l" t="t" r="r" b="b"/>
              <a:pathLst>
                <a:path w="256539" h="277495">
                  <a:moveTo>
                    <a:pt x="256031" y="0"/>
                  </a:moveTo>
                  <a:lnTo>
                    <a:pt x="0" y="0"/>
                  </a:lnTo>
                  <a:lnTo>
                    <a:pt x="0" y="277368"/>
                  </a:lnTo>
                  <a:lnTo>
                    <a:pt x="256031" y="277368"/>
                  </a:lnTo>
                  <a:lnTo>
                    <a:pt x="256031" y="0"/>
                  </a:lnTo>
                  <a:close/>
                </a:path>
              </a:pathLst>
            </a:custGeom>
            <a:solidFill>
              <a:srgbClr val="A30000"/>
            </a:solidFill>
          </p:spPr>
          <p:txBody>
            <a:bodyPr wrap="square" lIns="0" tIns="0" rIns="0" bIns="0" rtlCol="0"/>
            <a:lstStyle/>
            <a:p>
              <a:endParaRPr>
                <a:solidFill>
                  <a:prstClr val="black"/>
                </a:solidFill>
              </a:endParaRPr>
            </a:p>
          </p:txBody>
        </p:sp>
        <p:sp>
          <p:nvSpPr>
            <p:cNvPr id="19" name="object 19"/>
            <p:cNvSpPr/>
            <p:nvPr/>
          </p:nvSpPr>
          <p:spPr>
            <a:xfrm>
              <a:off x="5788151" y="4212336"/>
              <a:ext cx="257810" cy="1239520"/>
            </a:xfrm>
            <a:custGeom>
              <a:avLst/>
              <a:gdLst/>
              <a:ahLst/>
              <a:cxnLst/>
              <a:rect l="l" t="t" r="r" b="b"/>
              <a:pathLst>
                <a:path w="257810" h="1239520">
                  <a:moveTo>
                    <a:pt x="257556" y="0"/>
                  </a:moveTo>
                  <a:lnTo>
                    <a:pt x="0" y="0"/>
                  </a:lnTo>
                  <a:lnTo>
                    <a:pt x="0" y="1239011"/>
                  </a:lnTo>
                  <a:lnTo>
                    <a:pt x="257556" y="1239011"/>
                  </a:lnTo>
                  <a:lnTo>
                    <a:pt x="257556" y="0"/>
                  </a:lnTo>
                  <a:close/>
                </a:path>
              </a:pathLst>
            </a:custGeom>
            <a:solidFill>
              <a:srgbClr val="001F5F"/>
            </a:solidFill>
          </p:spPr>
          <p:txBody>
            <a:bodyPr wrap="square" lIns="0" tIns="0" rIns="0" bIns="0" rtlCol="0"/>
            <a:lstStyle/>
            <a:p>
              <a:endParaRPr>
                <a:solidFill>
                  <a:prstClr val="black"/>
                </a:solidFill>
              </a:endParaRPr>
            </a:p>
          </p:txBody>
        </p:sp>
        <p:sp>
          <p:nvSpPr>
            <p:cNvPr id="20" name="object 20"/>
            <p:cNvSpPr/>
            <p:nvPr/>
          </p:nvSpPr>
          <p:spPr>
            <a:xfrm>
              <a:off x="6251448" y="5225795"/>
              <a:ext cx="256540" cy="226060"/>
            </a:xfrm>
            <a:custGeom>
              <a:avLst/>
              <a:gdLst/>
              <a:ahLst/>
              <a:cxnLst/>
              <a:rect l="l" t="t" r="r" b="b"/>
              <a:pathLst>
                <a:path w="256540" h="226060">
                  <a:moveTo>
                    <a:pt x="256031" y="0"/>
                  </a:moveTo>
                  <a:lnTo>
                    <a:pt x="0" y="0"/>
                  </a:lnTo>
                  <a:lnTo>
                    <a:pt x="0" y="225551"/>
                  </a:lnTo>
                  <a:lnTo>
                    <a:pt x="256031" y="225551"/>
                  </a:lnTo>
                  <a:lnTo>
                    <a:pt x="256031" y="0"/>
                  </a:lnTo>
                  <a:close/>
                </a:path>
              </a:pathLst>
            </a:custGeom>
            <a:solidFill>
              <a:srgbClr val="A30000"/>
            </a:solidFill>
          </p:spPr>
          <p:txBody>
            <a:bodyPr wrap="square" lIns="0" tIns="0" rIns="0" bIns="0" rtlCol="0"/>
            <a:lstStyle/>
            <a:p>
              <a:endParaRPr>
                <a:solidFill>
                  <a:prstClr val="black"/>
                </a:solidFill>
              </a:endParaRPr>
            </a:p>
          </p:txBody>
        </p:sp>
        <p:sp>
          <p:nvSpPr>
            <p:cNvPr id="21" name="object 21"/>
            <p:cNvSpPr/>
            <p:nvPr/>
          </p:nvSpPr>
          <p:spPr>
            <a:xfrm>
              <a:off x="6507480" y="4069079"/>
              <a:ext cx="257810" cy="1382395"/>
            </a:xfrm>
            <a:custGeom>
              <a:avLst/>
              <a:gdLst/>
              <a:ahLst/>
              <a:cxnLst/>
              <a:rect l="l" t="t" r="r" b="b"/>
              <a:pathLst>
                <a:path w="257809" h="1382395">
                  <a:moveTo>
                    <a:pt x="257555" y="0"/>
                  </a:moveTo>
                  <a:lnTo>
                    <a:pt x="0" y="0"/>
                  </a:lnTo>
                  <a:lnTo>
                    <a:pt x="0" y="1382268"/>
                  </a:lnTo>
                  <a:lnTo>
                    <a:pt x="257555" y="1382268"/>
                  </a:lnTo>
                  <a:lnTo>
                    <a:pt x="257555" y="0"/>
                  </a:lnTo>
                  <a:close/>
                </a:path>
              </a:pathLst>
            </a:custGeom>
            <a:solidFill>
              <a:srgbClr val="001F5F"/>
            </a:solidFill>
          </p:spPr>
          <p:txBody>
            <a:bodyPr wrap="square" lIns="0" tIns="0" rIns="0" bIns="0" rtlCol="0"/>
            <a:lstStyle/>
            <a:p>
              <a:endParaRPr>
                <a:solidFill>
                  <a:prstClr val="black"/>
                </a:solidFill>
              </a:endParaRPr>
            </a:p>
          </p:txBody>
        </p:sp>
        <p:sp>
          <p:nvSpPr>
            <p:cNvPr id="22" name="object 22"/>
            <p:cNvSpPr/>
            <p:nvPr/>
          </p:nvSpPr>
          <p:spPr>
            <a:xfrm>
              <a:off x="6970775" y="5198364"/>
              <a:ext cx="256540" cy="253365"/>
            </a:xfrm>
            <a:custGeom>
              <a:avLst/>
              <a:gdLst/>
              <a:ahLst/>
              <a:cxnLst/>
              <a:rect l="l" t="t" r="r" b="b"/>
              <a:pathLst>
                <a:path w="256540" h="253364">
                  <a:moveTo>
                    <a:pt x="256031" y="0"/>
                  </a:moveTo>
                  <a:lnTo>
                    <a:pt x="0" y="0"/>
                  </a:lnTo>
                  <a:lnTo>
                    <a:pt x="0" y="252984"/>
                  </a:lnTo>
                  <a:lnTo>
                    <a:pt x="256031" y="252984"/>
                  </a:lnTo>
                  <a:lnTo>
                    <a:pt x="256031" y="0"/>
                  </a:lnTo>
                  <a:close/>
                </a:path>
              </a:pathLst>
            </a:custGeom>
            <a:solidFill>
              <a:srgbClr val="A30000"/>
            </a:solidFill>
          </p:spPr>
          <p:txBody>
            <a:bodyPr wrap="square" lIns="0" tIns="0" rIns="0" bIns="0" rtlCol="0"/>
            <a:lstStyle/>
            <a:p>
              <a:endParaRPr>
                <a:solidFill>
                  <a:prstClr val="black"/>
                </a:solidFill>
              </a:endParaRPr>
            </a:p>
          </p:txBody>
        </p:sp>
        <p:sp>
          <p:nvSpPr>
            <p:cNvPr id="23" name="object 23"/>
            <p:cNvSpPr/>
            <p:nvPr/>
          </p:nvSpPr>
          <p:spPr>
            <a:xfrm>
              <a:off x="7226808" y="2442972"/>
              <a:ext cx="257810" cy="3008630"/>
            </a:xfrm>
            <a:custGeom>
              <a:avLst/>
              <a:gdLst/>
              <a:ahLst/>
              <a:cxnLst/>
              <a:rect l="l" t="t" r="r" b="b"/>
              <a:pathLst>
                <a:path w="257809" h="3008629">
                  <a:moveTo>
                    <a:pt x="257556" y="0"/>
                  </a:moveTo>
                  <a:lnTo>
                    <a:pt x="0" y="0"/>
                  </a:lnTo>
                  <a:lnTo>
                    <a:pt x="0" y="3008376"/>
                  </a:lnTo>
                  <a:lnTo>
                    <a:pt x="257556" y="3008376"/>
                  </a:lnTo>
                  <a:lnTo>
                    <a:pt x="257556" y="0"/>
                  </a:lnTo>
                  <a:close/>
                </a:path>
              </a:pathLst>
            </a:custGeom>
            <a:solidFill>
              <a:srgbClr val="001F5F"/>
            </a:solidFill>
          </p:spPr>
          <p:txBody>
            <a:bodyPr wrap="square" lIns="0" tIns="0" rIns="0" bIns="0" rtlCol="0"/>
            <a:lstStyle/>
            <a:p>
              <a:endParaRPr>
                <a:solidFill>
                  <a:prstClr val="black"/>
                </a:solidFill>
              </a:endParaRPr>
            </a:p>
          </p:txBody>
        </p:sp>
        <p:sp>
          <p:nvSpPr>
            <p:cNvPr id="24" name="object 24"/>
            <p:cNvSpPr/>
            <p:nvPr/>
          </p:nvSpPr>
          <p:spPr>
            <a:xfrm>
              <a:off x="7690104" y="5248655"/>
              <a:ext cx="256540" cy="203200"/>
            </a:xfrm>
            <a:custGeom>
              <a:avLst/>
              <a:gdLst/>
              <a:ahLst/>
              <a:cxnLst/>
              <a:rect l="l" t="t" r="r" b="b"/>
              <a:pathLst>
                <a:path w="256540" h="203200">
                  <a:moveTo>
                    <a:pt x="256031" y="0"/>
                  </a:moveTo>
                  <a:lnTo>
                    <a:pt x="0" y="0"/>
                  </a:lnTo>
                  <a:lnTo>
                    <a:pt x="0" y="202692"/>
                  </a:lnTo>
                  <a:lnTo>
                    <a:pt x="256031" y="202692"/>
                  </a:lnTo>
                  <a:lnTo>
                    <a:pt x="256031" y="0"/>
                  </a:lnTo>
                  <a:close/>
                </a:path>
              </a:pathLst>
            </a:custGeom>
            <a:solidFill>
              <a:srgbClr val="A30000"/>
            </a:solidFill>
          </p:spPr>
          <p:txBody>
            <a:bodyPr wrap="square" lIns="0" tIns="0" rIns="0" bIns="0" rtlCol="0"/>
            <a:lstStyle/>
            <a:p>
              <a:endParaRPr>
                <a:solidFill>
                  <a:prstClr val="black"/>
                </a:solidFill>
              </a:endParaRPr>
            </a:p>
          </p:txBody>
        </p:sp>
        <p:sp>
          <p:nvSpPr>
            <p:cNvPr id="25" name="object 25"/>
            <p:cNvSpPr/>
            <p:nvPr/>
          </p:nvSpPr>
          <p:spPr>
            <a:xfrm>
              <a:off x="7946135" y="4111751"/>
              <a:ext cx="257810" cy="1339850"/>
            </a:xfrm>
            <a:custGeom>
              <a:avLst/>
              <a:gdLst/>
              <a:ahLst/>
              <a:cxnLst/>
              <a:rect l="l" t="t" r="r" b="b"/>
              <a:pathLst>
                <a:path w="257809" h="1339850">
                  <a:moveTo>
                    <a:pt x="257556" y="0"/>
                  </a:moveTo>
                  <a:lnTo>
                    <a:pt x="0" y="0"/>
                  </a:lnTo>
                  <a:lnTo>
                    <a:pt x="0" y="1339596"/>
                  </a:lnTo>
                  <a:lnTo>
                    <a:pt x="257556" y="1339596"/>
                  </a:lnTo>
                  <a:lnTo>
                    <a:pt x="257556" y="0"/>
                  </a:lnTo>
                  <a:close/>
                </a:path>
              </a:pathLst>
            </a:custGeom>
            <a:solidFill>
              <a:srgbClr val="001F5F"/>
            </a:solidFill>
          </p:spPr>
          <p:txBody>
            <a:bodyPr wrap="square" lIns="0" tIns="0" rIns="0" bIns="0" rtlCol="0"/>
            <a:lstStyle/>
            <a:p>
              <a:endParaRPr>
                <a:solidFill>
                  <a:prstClr val="black"/>
                </a:solidFill>
              </a:endParaRPr>
            </a:p>
          </p:txBody>
        </p:sp>
        <p:sp>
          <p:nvSpPr>
            <p:cNvPr id="26" name="object 26"/>
            <p:cNvSpPr/>
            <p:nvPr/>
          </p:nvSpPr>
          <p:spPr>
            <a:xfrm>
              <a:off x="394715" y="5451348"/>
              <a:ext cx="7911465" cy="0"/>
            </a:xfrm>
            <a:custGeom>
              <a:avLst/>
              <a:gdLst/>
              <a:ahLst/>
              <a:cxnLst/>
              <a:rect l="l" t="t" r="r" b="b"/>
              <a:pathLst>
                <a:path w="7911465">
                  <a:moveTo>
                    <a:pt x="0" y="0"/>
                  </a:moveTo>
                  <a:lnTo>
                    <a:pt x="7911083" y="0"/>
                  </a:lnTo>
                </a:path>
              </a:pathLst>
            </a:custGeom>
            <a:ln w="9144">
              <a:solidFill>
                <a:srgbClr val="000000"/>
              </a:solidFill>
            </a:ln>
          </p:spPr>
          <p:txBody>
            <a:bodyPr wrap="square" lIns="0" tIns="0" rIns="0" bIns="0" rtlCol="0"/>
            <a:lstStyle/>
            <a:p>
              <a:endParaRPr>
                <a:solidFill>
                  <a:prstClr val="black"/>
                </a:solidFill>
              </a:endParaRPr>
            </a:p>
          </p:txBody>
        </p:sp>
      </p:grpSp>
      <p:sp>
        <p:nvSpPr>
          <p:cNvPr id="27" name="object 27"/>
          <p:cNvSpPr txBox="1"/>
          <p:nvPr/>
        </p:nvSpPr>
        <p:spPr>
          <a:xfrm>
            <a:off x="4826634" y="5482844"/>
            <a:ext cx="485775" cy="177800"/>
          </a:xfrm>
          <a:prstGeom prst="rect">
            <a:avLst/>
          </a:prstGeom>
        </p:spPr>
        <p:txBody>
          <a:bodyPr vert="horz" wrap="square" lIns="0" tIns="12065" rIns="0" bIns="0" rtlCol="0">
            <a:spAutoFit/>
          </a:bodyPr>
          <a:lstStyle/>
          <a:p>
            <a:pPr marL="12700">
              <a:spcBef>
                <a:spcPts val="95"/>
              </a:spcBef>
            </a:pPr>
            <a:r>
              <a:rPr sz="1000" spc="-5" dirty="0">
                <a:solidFill>
                  <a:prstClr val="black"/>
                </a:solidFill>
                <a:latin typeface="Tahoma"/>
                <a:cs typeface="Tahoma"/>
              </a:rPr>
              <a:t>Ara</a:t>
            </a:r>
            <a:r>
              <a:rPr sz="1000" spc="-60" dirty="0">
                <a:solidFill>
                  <a:prstClr val="black"/>
                </a:solidFill>
                <a:latin typeface="Tahoma"/>
                <a:cs typeface="Tahoma"/>
              </a:rPr>
              <a:t> </a:t>
            </a:r>
            <a:r>
              <a:rPr sz="1000" spc="-5" dirty="0">
                <a:solidFill>
                  <a:prstClr val="black"/>
                </a:solidFill>
                <a:latin typeface="Tahoma"/>
                <a:cs typeface="Tahoma"/>
              </a:rPr>
              <a:t>malı</a:t>
            </a:r>
            <a:endParaRPr sz="1000">
              <a:solidFill>
                <a:prstClr val="black"/>
              </a:solidFill>
              <a:latin typeface="Tahoma"/>
              <a:cs typeface="Tahoma"/>
            </a:endParaRPr>
          </a:p>
        </p:txBody>
      </p:sp>
      <p:sp>
        <p:nvSpPr>
          <p:cNvPr id="28" name="object 28"/>
          <p:cNvSpPr txBox="1"/>
          <p:nvPr/>
        </p:nvSpPr>
        <p:spPr>
          <a:xfrm>
            <a:off x="2719577" y="5482844"/>
            <a:ext cx="384810" cy="177800"/>
          </a:xfrm>
          <a:prstGeom prst="rect">
            <a:avLst/>
          </a:prstGeom>
        </p:spPr>
        <p:txBody>
          <a:bodyPr vert="horz" wrap="square" lIns="0" tIns="12065" rIns="0" bIns="0" rtlCol="0">
            <a:spAutoFit/>
          </a:bodyPr>
          <a:lstStyle/>
          <a:p>
            <a:pPr marL="12700">
              <a:spcBef>
                <a:spcPts val="95"/>
              </a:spcBef>
            </a:pPr>
            <a:r>
              <a:rPr sz="1000" spc="-5" dirty="0">
                <a:solidFill>
                  <a:prstClr val="black"/>
                </a:solidFill>
                <a:latin typeface="Tahoma"/>
                <a:cs typeface="Tahoma"/>
              </a:rPr>
              <a:t>İmalat</a:t>
            </a:r>
            <a:endParaRPr sz="1000">
              <a:solidFill>
                <a:prstClr val="black"/>
              </a:solidFill>
              <a:latin typeface="Tahoma"/>
              <a:cs typeface="Tahoma"/>
            </a:endParaRPr>
          </a:p>
        </p:txBody>
      </p:sp>
      <p:sp>
        <p:nvSpPr>
          <p:cNvPr id="29" name="object 29"/>
          <p:cNvSpPr txBox="1"/>
          <p:nvPr/>
        </p:nvSpPr>
        <p:spPr>
          <a:xfrm>
            <a:off x="549046" y="5482844"/>
            <a:ext cx="410845"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Yİ-ÜFE</a:t>
            </a:r>
            <a:endParaRPr sz="1000">
              <a:solidFill>
                <a:prstClr val="black"/>
              </a:solidFill>
              <a:latin typeface="Tahoma"/>
              <a:cs typeface="Tahoma"/>
            </a:endParaRPr>
          </a:p>
        </p:txBody>
      </p:sp>
      <p:sp>
        <p:nvSpPr>
          <p:cNvPr id="30" name="object 30"/>
          <p:cNvSpPr txBox="1"/>
          <p:nvPr/>
        </p:nvSpPr>
        <p:spPr>
          <a:xfrm>
            <a:off x="1890776" y="5482844"/>
            <a:ext cx="605155" cy="177800"/>
          </a:xfrm>
          <a:prstGeom prst="rect">
            <a:avLst/>
          </a:prstGeom>
        </p:spPr>
        <p:txBody>
          <a:bodyPr vert="horz" wrap="square" lIns="0" tIns="12065" rIns="0" bIns="0" rtlCol="0">
            <a:spAutoFit/>
          </a:bodyPr>
          <a:lstStyle/>
          <a:p>
            <a:pPr marL="12700">
              <a:spcBef>
                <a:spcPts val="95"/>
              </a:spcBef>
            </a:pPr>
            <a:r>
              <a:rPr sz="1000" spc="-5" dirty="0">
                <a:solidFill>
                  <a:prstClr val="black"/>
                </a:solidFill>
                <a:latin typeface="Tahoma"/>
                <a:cs typeface="Tahoma"/>
              </a:rPr>
              <a:t>Made</a:t>
            </a:r>
            <a:r>
              <a:rPr sz="1000" spc="-10" dirty="0">
                <a:solidFill>
                  <a:prstClr val="black"/>
                </a:solidFill>
                <a:latin typeface="Tahoma"/>
                <a:cs typeface="Tahoma"/>
              </a:rPr>
              <a:t>nc</a:t>
            </a:r>
            <a:r>
              <a:rPr sz="1000" spc="-5" dirty="0">
                <a:solidFill>
                  <a:prstClr val="black"/>
                </a:solidFill>
                <a:latin typeface="Tahoma"/>
                <a:cs typeface="Tahoma"/>
              </a:rPr>
              <a:t>ilik</a:t>
            </a:r>
            <a:endParaRPr sz="1000">
              <a:solidFill>
                <a:prstClr val="black"/>
              </a:solidFill>
              <a:latin typeface="Tahoma"/>
              <a:cs typeface="Tahoma"/>
            </a:endParaRPr>
          </a:p>
        </p:txBody>
      </p:sp>
      <p:sp>
        <p:nvSpPr>
          <p:cNvPr id="31" name="object 31"/>
          <p:cNvSpPr txBox="1"/>
          <p:nvPr/>
        </p:nvSpPr>
        <p:spPr>
          <a:xfrm>
            <a:off x="3294379" y="5482844"/>
            <a:ext cx="674370" cy="482600"/>
          </a:xfrm>
          <a:prstGeom prst="rect">
            <a:avLst/>
          </a:prstGeom>
        </p:spPr>
        <p:txBody>
          <a:bodyPr vert="horz" wrap="square" lIns="0" tIns="12065" rIns="0" bIns="0" rtlCol="0">
            <a:spAutoFit/>
          </a:bodyPr>
          <a:lstStyle/>
          <a:p>
            <a:pPr marL="12700" marR="5080" indent="100330">
              <a:spcBef>
                <a:spcPts val="95"/>
              </a:spcBef>
            </a:pPr>
            <a:r>
              <a:rPr sz="1000" spc="-5" dirty="0">
                <a:solidFill>
                  <a:prstClr val="black"/>
                </a:solidFill>
                <a:latin typeface="Tahoma"/>
                <a:cs typeface="Tahoma"/>
              </a:rPr>
              <a:t>Elektrik,  Gaz</a:t>
            </a:r>
            <a:r>
              <a:rPr sz="1000" spc="-80" dirty="0">
                <a:solidFill>
                  <a:prstClr val="black"/>
                </a:solidFill>
                <a:latin typeface="Tahoma"/>
                <a:cs typeface="Tahoma"/>
              </a:rPr>
              <a:t> </a:t>
            </a:r>
            <a:r>
              <a:rPr sz="1000" spc="-5" dirty="0">
                <a:solidFill>
                  <a:prstClr val="black"/>
                </a:solidFill>
                <a:latin typeface="Tahoma"/>
                <a:cs typeface="Tahoma"/>
              </a:rPr>
              <a:t>Üretimi  ve</a:t>
            </a:r>
            <a:r>
              <a:rPr sz="1000" spc="-55" dirty="0">
                <a:solidFill>
                  <a:prstClr val="black"/>
                </a:solidFill>
                <a:latin typeface="Tahoma"/>
                <a:cs typeface="Tahoma"/>
              </a:rPr>
              <a:t> </a:t>
            </a:r>
            <a:r>
              <a:rPr sz="1000" spc="-5" dirty="0">
                <a:solidFill>
                  <a:prstClr val="black"/>
                </a:solidFill>
                <a:latin typeface="Tahoma"/>
                <a:cs typeface="Tahoma"/>
              </a:rPr>
              <a:t>Dağıtımı</a:t>
            </a:r>
            <a:endParaRPr sz="1000">
              <a:solidFill>
                <a:prstClr val="black"/>
              </a:solidFill>
              <a:latin typeface="Tahoma"/>
              <a:cs typeface="Tahoma"/>
            </a:endParaRPr>
          </a:p>
        </p:txBody>
      </p:sp>
      <p:sp>
        <p:nvSpPr>
          <p:cNvPr id="32" name="object 32"/>
          <p:cNvSpPr txBox="1"/>
          <p:nvPr/>
        </p:nvSpPr>
        <p:spPr>
          <a:xfrm>
            <a:off x="7939531" y="3922014"/>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63</a:t>
            </a:r>
            <a:r>
              <a:rPr sz="1000" spc="-5" dirty="0">
                <a:solidFill>
                  <a:prstClr val="black"/>
                </a:solidFill>
                <a:latin typeface="Tahoma"/>
                <a:cs typeface="Tahoma"/>
              </a:rPr>
              <a:t>,3</a:t>
            </a:r>
            <a:endParaRPr sz="1000">
              <a:solidFill>
                <a:prstClr val="black"/>
              </a:solidFill>
              <a:latin typeface="Tahoma"/>
              <a:cs typeface="Tahoma"/>
            </a:endParaRPr>
          </a:p>
        </p:txBody>
      </p:sp>
      <p:sp>
        <p:nvSpPr>
          <p:cNvPr id="33" name="object 33"/>
          <p:cNvSpPr txBox="1"/>
          <p:nvPr/>
        </p:nvSpPr>
        <p:spPr>
          <a:xfrm>
            <a:off x="6962902" y="5009769"/>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11,9</a:t>
            </a:r>
            <a:endParaRPr sz="1000">
              <a:solidFill>
                <a:prstClr val="black"/>
              </a:solidFill>
              <a:latin typeface="Tahoma"/>
              <a:cs typeface="Tahoma"/>
            </a:endParaRPr>
          </a:p>
        </p:txBody>
      </p:sp>
      <p:sp>
        <p:nvSpPr>
          <p:cNvPr id="34" name="object 34"/>
          <p:cNvSpPr txBox="1"/>
          <p:nvPr/>
        </p:nvSpPr>
        <p:spPr>
          <a:xfrm>
            <a:off x="4058158" y="5482844"/>
            <a:ext cx="582930" cy="177800"/>
          </a:xfrm>
          <a:prstGeom prst="rect">
            <a:avLst/>
          </a:prstGeom>
        </p:spPr>
        <p:txBody>
          <a:bodyPr vert="horz" wrap="square" lIns="0" tIns="12065" rIns="0" bIns="0" rtlCol="0">
            <a:spAutoFit/>
          </a:bodyPr>
          <a:lstStyle/>
          <a:p>
            <a:pPr marL="12700">
              <a:spcBef>
                <a:spcPts val="95"/>
              </a:spcBef>
            </a:pPr>
            <a:r>
              <a:rPr sz="1000" spc="-5" dirty="0">
                <a:solidFill>
                  <a:prstClr val="black"/>
                </a:solidFill>
                <a:latin typeface="Tahoma"/>
                <a:cs typeface="Tahoma"/>
              </a:rPr>
              <a:t>Su</a:t>
            </a:r>
            <a:r>
              <a:rPr sz="1000" spc="-60" dirty="0">
                <a:solidFill>
                  <a:prstClr val="black"/>
                </a:solidFill>
                <a:latin typeface="Tahoma"/>
                <a:cs typeface="Tahoma"/>
              </a:rPr>
              <a:t> </a:t>
            </a:r>
            <a:r>
              <a:rPr sz="1000" spc="-5" dirty="0">
                <a:solidFill>
                  <a:prstClr val="black"/>
                </a:solidFill>
                <a:latin typeface="Tahoma"/>
                <a:cs typeface="Tahoma"/>
              </a:rPr>
              <a:t>Temini</a:t>
            </a:r>
            <a:endParaRPr sz="1000">
              <a:solidFill>
                <a:prstClr val="black"/>
              </a:solidFill>
              <a:latin typeface="Tahoma"/>
              <a:cs typeface="Tahoma"/>
            </a:endParaRPr>
          </a:p>
        </p:txBody>
      </p:sp>
      <p:sp>
        <p:nvSpPr>
          <p:cNvPr id="35" name="object 35"/>
          <p:cNvSpPr txBox="1"/>
          <p:nvPr/>
        </p:nvSpPr>
        <p:spPr>
          <a:xfrm>
            <a:off x="4121022" y="5079619"/>
            <a:ext cx="20193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8</a:t>
            </a:r>
            <a:r>
              <a:rPr sz="1000" spc="-5" dirty="0">
                <a:solidFill>
                  <a:prstClr val="black"/>
                </a:solidFill>
                <a:latin typeface="Tahoma"/>
                <a:cs typeface="Tahoma"/>
              </a:rPr>
              <a:t>,6</a:t>
            </a:r>
            <a:endParaRPr sz="1000">
              <a:solidFill>
                <a:prstClr val="black"/>
              </a:solidFill>
              <a:latin typeface="Tahoma"/>
              <a:cs typeface="Tahoma"/>
            </a:endParaRPr>
          </a:p>
        </p:txBody>
      </p:sp>
      <p:sp>
        <p:nvSpPr>
          <p:cNvPr id="36" name="object 36"/>
          <p:cNvSpPr txBox="1"/>
          <p:nvPr/>
        </p:nvSpPr>
        <p:spPr>
          <a:xfrm>
            <a:off x="6203060" y="5482844"/>
            <a:ext cx="610235" cy="330200"/>
          </a:xfrm>
          <a:prstGeom prst="rect">
            <a:avLst/>
          </a:prstGeom>
        </p:spPr>
        <p:txBody>
          <a:bodyPr vert="horz" wrap="square" lIns="0" tIns="12065" rIns="0" bIns="0" rtlCol="0">
            <a:spAutoFit/>
          </a:bodyPr>
          <a:lstStyle/>
          <a:p>
            <a:pPr marL="94615" marR="5080" indent="-82550">
              <a:spcBef>
                <a:spcPts val="95"/>
              </a:spcBef>
            </a:pPr>
            <a:r>
              <a:rPr sz="1000" spc="-10" dirty="0">
                <a:solidFill>
                  <a:prstClr val="black"/>
                </a:solidFill>
                <a:latin typeface="Tahoma"/>
                <a:cs typeface="Tahoma"/>
              </a:rPr>
              <a:t>D</a:t>
            </a:r>
            <a:r>
              <a:rPr sz="1000" spc="-5" dirty="0">
                <a:solidFill>
                  <a:prstClr val="black"/>
                </a:solidFill>
                <a:latin typeface="Tahoma"/>
                <a:cs typeface="Tahoma"/>
              </a:rPr>
              <a:t>a</a:t>
            </a:r>
            <a:r>
              <a:rPr sz="1000" spc="-10" dirty="0">
                <a:solidFill>
                  <a:prstClr val="black"/>
                </a:solidFill>
                <a:latin typeface="Tahoma"/>
                <a:cs typeface="Tahoma"/>
              </a:rPr>
              <a:t>y</a:t>
            </a:r>
            <a:r>
              <a:rPr sz="1000" spc="-5" dirty="0">
                <a:solidFill>
                  <a:prstClr val="black"/>
                </a:solidFill>
                <a:latin typeface="Tahoma"/>
                <a:cs typeface="Tahoma"/>
              </a:rPr>
              <a:t>a</a:t>
            </a:r>
            <a:r>
              <a:rPr sz="1000" spc="-10" dirty="0">
                <a:solidFill>
                  <a:prstClr val="black"/>
                </a:solidFill>
                <a:latin typeface="Tahoma"/>
                <a:cs typeface="Tahoma"/>
              </a:rPr>
              <a:t>n</a:t>
            </a:r>
            <a:r>
              <a:rPr sz="1000" spc="-5" dirty="0">
                <a:solidFill>
                  <a:prstClr val="black"/>
                </a:solidFill>
                <a:latin typeface="Tahoma"/>
                <a:cs typeface="Tahoma"/>
              </a:rPr>
              <a:t>ı</a:t>
            </a:r>
            <a:r>
              <a:rPr sz="1000" spc="-10" dirty="0">
                <a:solidFill>
                  <a:prstClr val="black"/>
                </a:solidFill>
                <a:latin typeface="Tahoma"/>
                <a:cs typeface="Tahoma"/>
              </a:rPr>
              <a:t>ksız  </a:t>
            </a:r>
            <a:r>
              <a:rPr sz="1000" spc="-5" dirty="0">
                <a:solidFill>
                  <a:prstClr val="black"/>
                </a:solidFill>
                <a:latin typeface="Tahoma"/>
                <a:cs typeface="Tahoma"/>
              </a:rPr>
              <a:t>tüketim</a:t>
            </a:r>
            <a:endParaRPr sz="1000">
              <a:solidFill>
                <a:prstClr val="black"/>
              </a:solidFill>
              <a:latin typeface="Tahoma"/>
              <a:cs typeface="Tahoma"/>
            </a:endParaRPr>
          </a:p>
        </p:txBody>
      </p:sp>
      <p:sp>
        <p:nvSpPr>
          <p:cNvPr id="37" name="object 37"/>
          <p:cNvSpPr txBox="1"/>
          <p:nvPr/>
        </p:nvSpPr>
        <p:spPr>
          <a:xfrm>
            <a:off x="5526785" y="5482844"/>
            <a:ext cx="527050" cy="330200"/>
          </a:xfrm>
          <a:prstGeom prst="rect">
            <a:avLst/>
          </a:prstGeom>
        </p:spPr>
        <p:txBody>
          <a:bodyPr vert="horz" wrap="square" lIns="0" tIns="12065" rIns="0" bIns="0" rtlCol="0">
            <a:spAutoFit/>
          </a:bodyPr>
          <a:lstStyle/>
          <a:p>
            <a:pPr marL="52069" marR="5080" indent="-40005">
              <a:spcBef>
                <a:spcPts val="95"/>
              </a:spcBef>
            </a:pPr>
            <a:r>
              <a:rPr sz="1000" spc="-10" dirty="0">
                <a:solidFill>
                  <a:prstClr val="black"/>
                </a:solidFill>
                <a:latin typeface="Tahoma"/>
                <a:cs typeface="Tahoma"/>
              </a:rPr>
              <a:t>D</a:t>
            </a:r>
            <a:r>
              <a:rPr sz="1000" spc="-5" dirty="0">
                <a:solidFill>
                  <a:prstClr val="black"/>
                </a:solidFill>
                <a:latin typeface="Tahoma"/>
                <a:cs typeface="Tahoma"/>
              </a:rPr>
              <a:t>a</a:t>
            </a:r>
            <a:r>
              <a:rPr sz="1000" spc="-10" dirty="0">
                <a:solidFill>
                  <a:prstClr val="black"/>
                </a:solidFill>
                <a:latin typeface="Tahoma"/>
                <a:cs typeface="Tahoma"/>
              </a:rPr>
              <a:t>y</a:t>
            </a:r>
            <a:r>
              <a:rPr sz="1000" spc="-5" dirty="0">
                <a:solidFill>
                  <a:prstClr val="black"/>
                </a:solidFill>
                <a:latin typeface="Tahoma"/>
                <a:cs typeface="Tahoma"/>
              </a:rPr>
              <a:t>a</a:t>
            </a:r>
            <a:r>
              <a:rPr sz="1000" spc="-10" dirty="0">
                <a:solidFill>
                  <a:prstClr val="black"/>
                </a:solidFill>
                <a:latin typeface="Tahoma"/>
                <a:cs typeface="Tahoma"/>
              </a:rPr>
              <a:t>n</a:t>
            </a:r>
            <a:r>
              <a:rPr sz="1000" spc="-5" dirty="0">
                <a:solidFill>
                  <a:prstClr val="black"/>
                </a:solidFill>
                <a:latin typeface="Tahoma"/>
                <a:cs typeface="Tahoma"/>
              </a:rPr>
              <a:t>ı</a:t>
            </a:r>
            <a:r>
              <a:rPr sz="1000" spc="-10" dirty="0">
                <a:solidFill>
                  <a:prstClr val="black"/>
                </a:solidFill>
                <a:latin typeface="Tahoma"/>
                <a:cs typeface="Tahoma"/>
              </a:rPr>
              <a:t>k</a:t>
            </a:r>
            <a:r>
              <a:rPr sz="1000" spc="-5" dirty="0">
                <a:solidFill>
                  <a:prstClr val="black"/>
                </a:solidFill>
                <a:latin typeface="Tahoma"/>
                <a:cs typeface="Tahoma"/>
              </a:rPr>
              <a:t>lı  tüketim</a:t>
            </a:r>
            <a:endParaRPr sz="1000">
              <a:solidFill>
                <a:prstClr val="black"/>
              </a:solidFill>
              <a:latin typeface="Tahoma"/>
              <a:cs typeface="Tahoma"/>
            </a:endParaRPr>
          </a:p>
        </p:txBody>
      </p:sp>
      <p:sp>
        <p:nvSpPr>
          <p:cNvPr id="38" name="object 38"/>
          <p:cNvSpPr txBox="1"/>
          <p:nvPr/>
        </p:nvSpPr>
        <p:spPr>
          <a:xfrm>
            <a:off x="7055611" y="5482844"/>
            <a:ext cx="343535" cy="177800"/>
          </a:xfrm>
          <a:prstGeom prst="rect">
            <a:avLst/>
          </a:prstGeom>
        </p:spPr>
        <p:txBody>
          <a:bodyPr vert="horz" wrap="square" lIns="0" tIns="12065" rIns="0" bIns="0" rtlCol="0">
            <a:spAutoFit/>
          </a:bodyPr>
          <a:lstStyle/>
          <a:p>
            <a:pPr marL="12700">
              <a:spcBef>
                <a:spcPts val="95"/>
              </a:spcBef>
            </a:pPr>
            <a:r>
              <a:rPr sz="1000" spc="-5" dirty="0">
                <a:solidFill>
                  <a:prstClr val="black"/>
                </a:solidFill>
                <a:latin typeface="Tahoma"/>
                <a:cs typeface="Tahoma"/>
              </a:rPr>
              <a:t>E</a:t>
            </a:r>
            <a:r>
              <a:rPr sz="1000" spc="-10" dirty="0">
                <a:solidFill>
                  <a:prstClr val="black"/>
                </a:solidFill>
                <a:latin typeface="Tahoma"/>
                <a:cs typeface="Tahoma"/>
              </a:rPr>
              <a:t>n</a:t>
            </a:r>
            <a:r>
              <a:rPr sz="1000" spc="-5" dirty="0">
                <a:solidFill>
                  <a:prstClr val="black"/>
                </a:solidFill>
                <a:latin typeface="Tahoma"/>
                <a:cs typeface="Tahoma"/>
              </a:rPr>
              <a:t>e</a:t>
            </a:r>
            <a:r>
              <a:rPr sz="1000" spc="-10" dirty="0">
                <a:solidFill>
                  <a:prstClr val="black"/>
                </a:solidFill>
                <a:latin typeface="Tahoma"/>
                <a:cs typeface="Tahoma"/>
              </a:rPr>
              <a:t>rj</a:t>
            </a:r>
            <a:r>
              <a:rPr sz="1000" spc="-5" dirty="0">
                <a:solidFill>
                  <a:prstClr val="black"/>
                </a:solidFill>
                <a:latin typeface="Tahoma"/>
                <a:cs typeface="Tahoma"/>
              </a:rPr>
              <a:t>i</a:t>
            </a:r>
            <a:endParaRPr sz="1000">
              <a:solidFill>
                <a:prstClr val="black"/>
              </a:solidFill>
              <a:latin typeface="Tahoma"/>
              <a:cs typeface="Tahoma"/>
            </a:endParaRPr>
          </a:p>
        </p:txBody>
      </p:sp>
      <p:sp>
        <p:nvSpPr>
          <p:cNvPr id="39" name="object 39"/>
          <p:cNvSpPr txBox="1"/>
          <p:nvPr/>
        </p:nvSpPr>
        <p:spPr>
          <a:xfrm>
            <a:off x="7690866" y="5482844"/>
            <a:ext cx="511175" cy="330200"/>
          </a:xfrm>
          <a:prstGeom prst="rect">
            <a:avLst/>
          </a:prstGeom>
        </p:spPr>
        <p:txBody>
          <a:bodyPr vert="horz" wrap="square" lIns="0" tIns="12065" rIns="0" bIns="0" rtlCol="0">
            <a:spAutoFit/>
          </a:bodyPr>
          <a:lstStyle/>
          <a:p>
            <a:pPr marL="140335" marR="5080" indent="-128270">
              <a:spcBef>
                <a:spcPts val="95"/>
              </a:spcBef>
            </a:pPr>
            <a:r>
              <a:rPr sz="1000" spc="-10" dirty="0">
                <a:solidFill>
                  <a:prstClr val="black"/>
                </a:solidFill>
                <a:latin typeface="Tahoma"/>
                <a:cs typeface="Tahoma"/>
              </a:rPr>
              <a:t>Ser</a:t>
            </a:r>
            <a:r>
              <a:rPr sz="1000" spc="-5" dirty="0">
                <a:solidFill>
                  <a:prstClr val="black"/>
                </a:solidFill>
                <a:latin typeface="Tahoma"/>
                <a:cs typeface="Tahoma"/>
              </a:rPr>
              <a:t>ma</a:t>
            </a:r>
            <a:r>
              <a:rPr sz="1000" spc="-10" dirty="0">
                <a:solidFill>
                  <a:prstClr val="black"/>
                </a:solidFill>
                <a:latin typeface="Tahoma"/>
                <a:cs typeface="Tahoma"/>
              </a:rPr>
              <a:t>y</a:t>
            </a:r>
            <a:r>
              <a:rPr sz="1000" spc="-5" dirty="0">
                <a:solidFill>
                  <a:prstClr val="black"/>
                </a:solidFill>
                <a:latin typeface="Tahoma"/>
                <a:cs typeface="Tahoma"/>
              </a:rPr>
              <a:t>e  malı</a:t>
            </a:r>
            <a:endParaRPr sz="1000">
              <a:solidFill>
                <a:prstClr val="black"/>
              </a:solidFill>
              <a:latin typeface="Tahoma"/>
              <a:cs typeface="Tahoma"/>
            </a:endParaRPr>
          </a:p>
        </p:txBody>
      </p:sp>
      <p:sp>
        <p:nvSpPr>
          <p:cNvPr id="40" name="object 40"/>
          <p:cNvSpPr txBox="1"/>
          <p:nvPr/>
        </p:nvSpPr>
        <p:spPr>
          <a:xfrm>
            <a:off x="489915" y="5041519"/>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10</a:t>
            </a:r>
            <a:r>
              <a:rPr sz="1000" spc="-5" dirty="0">
                <a:solidFill>
                  <a:prstClr val="black"/>
                </a:solidFill>
                <a:latin typeface="Tahoma"/>
                <a:cs typeface="Tahoma"/>
              </a:rPr>
              <a:t>,4</a:t>
            </a:r>
            <a:endParaRPr sz="1000">
              <a:solidFill>
                <a:prstClr val="black"/>
              </a:solidFill>
              <a:latin typeface="Tahoma"/>
              <a:cs typeface="Tahoma"/>
            </a:endParaRPr>
          </a:p>
        </p:txBody>
      </p:sp>
      <p:sp>
        <p:nvSpPr>
          <p:cNvPr id="41" name="object 41"/>
          <p:cNvSpPr txBox="1"/>
          <p:nvPr/>
        </p:nvSpPr>
        <p:spPr>
          <a:xfrm>
            <a:off x="747166" y="3280664"/>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93</a:t>
            </a:r>
            <a:r>
              <a:rPr sz="1000" spc="-5" dirty="0">
                <a:solidFill>
                  <a:prstClr val="black"/>
                </a:solidFill>
                <a:latin typeface="Tahoma"/>
                <a:cs typeface="Tahoma"/>
              </a:rPr>
              <a:t>,5</a:t>
            </a:r>
            <a:endParaRPr sz="1000">
              <a:solidFill>
                <a:prstClr val="black"/>
              </a:solidFill>
              <a:latin typeface="Tahoma"/>
              <a:cs typeface="Tahoma"/>
            </a:endParaRPr>
          </a:p>
        </p:txBody>
      </p:sp>
      <p:sp>
        <p:nvSpPr>
          <p:cNvPr id="42" name="object 42"/>
          <p:cNvSpPr txBox="1"/>
          <p:nvPr/>
        </p:nvSpPr>
        <p:spPr>
          <a:xfrm>
            <a:off x="1928241" y="4893945"/>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17</a:t>
            </a:r>
            <a:r>
              <a:rPr sz="1000" spc="-5" dirty="0">
                <a:solidFill>
                  <a:prstClr val="black"/>
                </a:solidFill>
                <a:latin typeface="Tahoma"/>
                <a:cs typeface="Tahoma"/>
              </a:rPr>
              <a:t>,4</a:t>
            </a:r>
            <a:endParaRPr sz="1000">
              <a:solidFill>
                <a:prstClr val="black"/>
              </a:solidFill>
              <a:latin typeface="Tahoma"/>
              <a:cs typeface="Tahoma"/>
            </a:endParaRPr>
          </a:p>
        </p:txBody>
      </p:sp>
      <p:sp>
        <p:nvSpPr>
          <p:cNvPr id="43" name="object 43"/>
          <p:cNvSpPr txBox="1"/>
          <p:nvPr/>
        </p:nvSpPr>
        <p:spPr>
          <a:xfrm>
            <a:off x="2185542" y="3429761"/>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86</a:t>
            </a:r>
            <a:r>
              <a:rPr sz="1000" spc="-5" dirty="0">
                <a:solidFill>
                  <a:prstClr val="black"/>
                </a:solidFill>
                <a:latin typeface="Tahoma"/>
                <a:cs typeface="Tahoma"/>
              </a:rPr>
              <a:t>,5</a:t>
            </a:r>
            <a:endParaRPr sz="1000">
              <a:solidFill>
                <a:prstClr val="black"/>
              </a:solidFill>
              <a:latin typeface="Tahoma"/>
              <a:cs typeface="Tahoma"/>
            </a:endParaRPr>
          </a:p>
        </p:txBody>
      </p:sp>
      <p:sp>
        <p:nvSpPr>
          <p:cNvPr id="44" name="object 44"/>
          <p:cNvSpPr txBox="1"/>
          <p:nvPr/>
        </p:nvSpPr>
        <p:spPr>
          <a:xfrm>
            <a:off x="2647569" y="5046345"/>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10</a:t>
            </a:r>
            <a:r>
              <a:rPr sz="1000" spc="-5" dirty="0">
                <a:solidFill>
                  <a:prstClr val="black"/>
                </a:solidFill>
                <a:latin typeface="Tahoma"/>
                <a:cs typeface="Tahoma"/>
              </a:rPr>
              <a:t>,2</a:t>
            </a:r>
            <a:endParaRPr sz="1000">
              <a:solidFill>
                <a:prstClr val="black"/>
              </a:solidFill>
              <a:latin typeface="Tahoma"/>
              <a:cs typeface="Tahoma"/>
            </a:endParaRPr>
          </a:p>
        </p:txBody>
      </p:sp>
      <p:sp>
        <p:nvSpPr>
          <p:cNvPr id="45" name="object 45"/>
          <p:cNvSpPr txBox="1"/>
          <p:nvPr/>
        </p:nvSpPr>
        <p:spPr>
          <a:xfrm>
            <a:off x="2904870" y="3350514"/>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90</a:t>
            </a:r>
            <a:r>
              <a:rPr sz="1000" spc="-5" dirty="0">
                <a:solidFill>
                  <a:prstClr val="black"/>
                </a:solidFill>
                <a:latin typeface="Tahoma"/>
                <a:cs typeface="Tahoma"/>
              </a:rPr>
              <a:t>,3</a:t>
            </a:r>
            <a:endParaRPr sz="1000">
              <a:solidFill>
                <a:prstClr val="black"/>
              </a:solidFill>
              <a:latin typeface="Tahoma"/>
              <a:cs typeface="Tahoma"/>
            </a:endParaRPr>
          </a:p>
        </p:txBody>
      </p:sp>
      <p:sp>
        <p:nvSpPr>
          <p:cNvPr id="46" name="object 46"/>
          <p:cNvSpPr txBox="1"/>
          <p:nvPr/>
        </p:nvSpPr>
        <p:spPr>
          <a:xfrm>
            <a:off x="5781802" y="4023740"/>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58</a:t>
            </a:r>
            <a:r>
              <a:rPr sz="1000" spc="-5" dirty="0">
                <a:solidFill>
                  <a:prstClr val="black"/>
                </a:solidFill>
                <a:latin typeface="Tahoma"/>
                <a:cs typeface="Tahoma"/>
              </a:rPr>
              <a:t>,5</a:t>
            </a:r>
            <a:endParaRPr sz="1000">
              <a:solidFill>
                <a:prstClr val="black"/>
              </a:solidFill>
              <a:latin typeface="Tahoma"/>
              <a:cs typeface="Tahoma"/>
            </a:endParaRPr>
          </a:p>
        </p:txBody>
      </p:sp>
      <p:sp>
        <p:nvSpPr>
          <p:cNvPr id="47" name="object 47"/>
          <p:cNvSpPr txBox="1"/>
          <p:nvPr/>
        </p:nvSpPr>
        <p:spPr>
          <a:xfrm>
            <a:off x="3366896" y="5036261"/>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10</a:t>
            </a:r>
            <a:r>
              <a:rPr sz="1000" spc="-5" dirty="0">
                <a:solidFill>
                  <a:prstClr val="black"/>
                </a:solidFill>
                <a:latin typeface="Tahoma"/>
                <a:cs typeface="Tahoma"/>
              </a:rPr>
              <a:t>,6</a:t>
            </a:r>
            <a:endParaRPr sz="1000">
              <a:solidFill>
                <a:prstClr val="black"/>
              </a:solidFill>
              <a:latin typeface="Tahoma"/>
              <a:cs typeface="Tahoma"/>
            </a:endParaRPr>
          </a:p>
        </p:txBody>
      </p:sp>
      <p:sp>
        <p:nvSpPr>
          <p:cNvPr id="48" name="object 48"/>
          <p:cNvSpPr txBox="1"/>
          <p:nvPr/>
        </p:nvSpPr>
        <p:spPr>
          <a:xfrm>
            <a:off x="7186930" y="2253233"/>
            <a:ext cx="33909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142</a:t>
            </a:r>
            <a:r>
              <a:rPr sz="1000" spc="-5" dirty="0">
                <a:solidFill>
                  <a:prstClr val="black"/>
                </a:solidFill>
                <a:latin typeface="Tahoma"/>
                <a:cs typeface="Tahoma"/>
              </a:rPr>
              <a:t>,1</a:t>
            </a:r>
            <a:endParaRPr sz="1000">
              <a:solidFill>
                <a:prstClr val="black"/>
              </a:solidFill>
              <a:latin typeface="Tahoma"/>
              <a:cs typeface="Tahoma"/>
            </a:endParaRPr>
          </a:p>
        </p:txBody>
      </p:sp>
      <p:sp>
        <p:nvSpPr>
          <p:cNvPr id="49" name="object 49"/>
          <p:cNvSpPr txBox="1"/>
          <p:nvPr/>
        </p:nvSpPr>
        <p:spPr>
          <a:xfrm>
            <a:off x="3590671" y="2329433"/>
            <a:ext cx="33909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138</a:t>
            </a:r>
            <a:r>
              <a:rPr sz="1000" spc="-5" dirty="0">
                <a:solidFill>
                  <a:prstClr val="black"/>
                </a:solidFill>
                <a:latin typeface="Tahoma"/>
                <a:cs typeface="Tahoma"/>
              </a:rPr>
              <a:t>,5</a:t>
            </a:r>
            <a:endParaRPr sz="1000">
              <a:solidFill>
                <a:prstClr val="black"/>
              </a:solidFill>
              <a:latin typeface="Tahoma"/>
              <a:cs typeface="Tahoma"/>
            </a:endParaRPr>
          </a:p>
        </p:txBody>
      </p:sp>
      <p:sp>
        <p:nvSpPr>
          <p:cNvPr id="50" name="object 50"/>
          <p:cNvSpPr txBox="1"/>
          <p:nvPr/>
        </p:nvSpPr>
        <p:spPr>
          <a:xfrm>
            <a:off x="4343146" y="4714494"/>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25</a:t>
            </a:r>
            <a:r>
              <a:rPr sz="1000" spc="-5" dirty="0">
                <a:solidFill>
                  <a:prstClr val="black"/>
                </a:solidFill>
                <a:latin typeface="Tahoma"/>
                <a:cs typeface="Tahoma"/>
              </a:rPr>
              <a:t>,9</a:t>
            </a:r>
            <a:endParaRPr sz="1000">
              <a:solidFill>
                <a:prstClr val="black"/>
              </a:solidFill>
              <a:latin typeface="Tahoma"/>
              <a:cs typeface="Tahoma"/>
            </a:endParaRPr>
          </a:p>
        </p:txBody>
      </p:sp>
      <p:sp>
        <p:nvSpPr>
          <p:cNvPr id="51" name="object 51"/>
          <p:cNvSpPr txBox="1"/>
          <p:nvPr/>
        </p:nvSpPr>
        <p:spPr>
          <a:xfrm>
            <a:off x="7729158" y="5017947"/>
            <a:ext cx="178435" cy="201930"/>
          </a:xfrm>
          <a:prstGeom prst="rect">
            <a:avLst/>
          </a:prstGeom>
        </p:spPr>
        <p:txBody>
          <a:bodyPr vert="vert270" wrap="square" lIns="0" tIns="12065" rIns="0" bIns="0" rtlCol="0">
            <a:spAutoFit/>
          </a:bodyPr>
          <a:lstStyle/>
          <a:p>
            <a:pPr marL="12700">
              <a:spcBef>
                <a:spcPts val="95"/>
              </a:spcBef>
            </a:pPr>
            <a:r>
              <a:rPr sz="1000" spc="-5" dirty="0">
                <a:solidFill>
                  <a:prstClr val="black"/>
                </a:solidFill>
                <a:latin typeface="Tahoma"/>
                <a:cs typeface="Tahoma"/>
              </a:rPr>
              <a:t>9</a:t>
            </a:r>
            <a:r>
              <a:rPr sz="1000" dirty="0">
                <a:solidFill>
                  <a:prstClr val="black"/>
                </a:solidFill>
                <a:latin typeface="Tahoma"/>
                <a:cs typeface="Tahoma"/>
              </a:rPr>
              <a:t>,6</a:t>
            </a:r>
            <a:endParaRPr sz="1000">
              <a:solidFill>
                <a:prstClr val="black"/>
              </a:solidFill>
              <a:latin typeface="Tahoma"/>
              <a:cs typeface="Tahoma"/>
            </a:endParaRPr>
          </a:p>
        </p:txBody>
      </p:sp>
      <p:sp>
        <p:nvSpPr>
          <p:cNvPr id="52" name="object 52"/>
          <p:cNvSpPr txBox="1"/>
          <p:nvPr/>
        </p:nvSpPr>
        <p:spPr>
          <a:xfrm>
            <a:off x="4840351" y="5054346"/>
            <a:ext cx="20193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9</a:t>
            </a:r>
            <a:r>
              <a:rPr sz="1000" spc="-5" dirty="0">
                <a:solidFill>
                  <a:prstClr val="black"/>
                </a:solidFill>
                <a:latin typeface="Tahoma"/>
                <a:cs typeface="Tahoma"/>
              </a:rPr>
              <a:t>,8</a:t>
            </a:r>
            <a:endParaRPr sz="1000">
              <a:solidFill>
                <a:prstClr val="black"/>
              </a:solidFill>
              <a:latin typeface="Tahoma"/>
              <a:cs typeface="Tahoma"/>
            </a:endParaRPr>
          </a:p>
        </p:txBody>
      </p:sp>
      <p:sp>
        <p:nvSpPr>
          <p:cNvPr id="53" name="object 53"/>
          <p:cNvSpPr txBox="1"/>
          <p:nvPr/>
        </p:nvSpPr>
        <p:spPr>
          <a:xfrm>
            <a:off x="5028946" y="3009137"/>
            <a:ext cx="33909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106,4</a:t>
            </a:r>
            <a:endParaRPr sz="1000">
              <a:solidFill>
                <a:prstClr val="black"/>
              </a:solidFill>
              <a:latin typeface="Tahoma"/>
              <a:cs typeface="Tahoma"/>
            </a:endParaRPr>
          </a:p>
        </p:txBody>
      </p:sp>
      <p:sp>
        <p:nvSpPr>
          <p:cNvPr id="54" name="object 54"/>
          <p:cNvSpPr txBox="1"/>
          <p:nvPr/>
        </p:nvSpPr>
        <p:spPr>
          <a:xfrm>
            <a:off x="5524627" y="4983937"/>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13</a:t>
            </a:r>
            <a:r>
              <a:rPr sz="1000" spc="-5" dirty="0">
                <a:solidFill>
                  <a:prstClr val="black"/>
                </a:solidFill>
                <a:latin typeface="Tahoma"/>
                <a:cs typeface="Tahoma"/>
              </a:rPr>
              <a:t>,1</a:t>
            </a:r>
            <a:endParaRPr sz="1000">
              <a:solidFill>
                <a:prstClr val="black"/>
              </a:solidFill>
              <a:latin typeface="Tahoma"/>
              <a:cs typeface="Tahoma"/>
            </a:endParaRPr>
          </a:p>
        </p:txBody>
      </p:sp>
      <p:sp>
        <p:nvSpPr>
          <p:cNvPr id="55" name="object 55"/>
          <p:cNvSpPr txBox="1"/>
          <p:nvPr/>
        </p:nvSpPr>
        <p:spPr>
          <a:xfrm>
            <a:off x="6243954" y="5036261"/>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10</a:t>
            </a:r>
            <a:r>
              <a:rPr sz="1000" spc="-5" dirty="0">
                <a:solidFill>
                  <a:prstClr val="black"/>
                </a:solidFill>
                <a:latin typeface="Tahoma"/>
                <a:cs typeface="Tahoma"/>
              </a:rPr>
              <a:t>,7</a:t>
            </a:r>
            <a:endParaRPr sz="1000">
              <a:solidFill>
                <a:prstClr val="black"/>
              </a:solidFill>
              <a:latin typeface="Tahoma"/>
              <a:cs typeface="Tahoma"/>
            </a:endParaRPr>
          </a:p>
        </p:txBody>
      </p:sp>
      <p:sp>
        <p:nvSpPr>
          <p:cNvPr id="56" name="object 56"/>
          <p:cNvSpPr txBox="1"/>
          <p:nvPr/>
        </p:nvSpPr>
        <p:spPr>
          <a:xfrm>
            <a:off x="6501129" y="3880865"/>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65</a:t>
            </a:r>
            <a:r>
              <a:rPr sz="1000" spc="-5" dirty="0">
                <a:solidFill>
                  <a:prstClr val="black"/>
                </a:solidFill>
                <a:latin typeface="Tahoma"/>
                <a:cs typeface="Tahoma"/>
              </a:rPr>
              <a:t>,3</a:t>
            </a:r>
            <a:endParaRPr sz="1000">
              <a:solidFill>
                <a:prstClr val="black"/>
              </a:solidFill>
              <a:latin typeface="Tahoma"/>
              <a:cs typeface="Tahoma"/>
            </a:endParaRPr>
          </a:p>
        </p:txBody>
      </p:sp>
      <p:sp>
        <p:nvSpPr>
          <p:cNvPr id="57" name="object 57"/>
          <p:cNvSpPr/>
          <p:nvPr/>
        </p:nvSpPr>
        <p:spPr>
          <a:xfrm>
            <a:off x="446531" y="6067044"/>
            <a:ext cx="178435" cy="134620"/>
          </a:xfrm>
          <a:custGeom>
            <a:avLst/>
            <a:gdLst/>
            <a:ahLst/>
            <a:cxnLst/>
            <a:rect l="l" t="t" r="r" b="b"/>
            <a:pathLst>
              <a:path w="178434" h="134620">
                <a:moveTo>
                  <a:pt x="178308" y="0"/>
                </a:moveTo>
                <a:lnTo>
                  <a:pt x="0" y="0"/>
                </a:lnTo>
                <a:lnTo>
                  <a:pt x="0" y="134111"/>
                </a:lnTo>
                <a:lnTo>
                  <a:pt x="178308" y="134111"/>
                </a:lnTo>
                <a:lnTo>
                  <a:pt x="178308" y="0"/>
                </a:lnTo>
                <a:close/>
              </a:path>
            </a:pathLst>
          </a:custGeom>
          <a:solidFill>
            <a:srgbClr val="A30000"/>
          </a:solidFill>
        </p:spPr>
        <p:txBody>
          <a:bodyPr wrap="square" lIns="0" tIns="0" rIns="0" bIns="0" rtlCol="0"/>
          <a:lstStyle/>
          <a:p>
            <a:endParaRPr>
              <a:solidFill>
                <a:prstClr val="black"/>
              </a:solidFill>
            </a:endParaRPr>
          </a:p>
        </p:txBody>
      </p:sp>
      <p:sp>
        <p:nvSpPr>
          <p:cNvPr id="58" name="object 58"/>
          <p:cNvSpPr/>
          <p:nvPr/>
        </p:nvSpPr>
        <p:spPr>
          <a:xfrm>
            <a:off x="446531" y="6271259"/>
            <a:ext cx="178435" cy="132715"/>
          </a:xfrm>
          <a:custGeom>
            <a:avLst/>
            <a:gdLst/>
            <a:ahLst/>
            <a:cxnLst/>
            <a:rect l="l" t="t" r="r" b="b"/>
            <a:pathLst>
              <a:path w="178434" h="132714">
                <a:moveTo>
                  <a:pt x="178308" y="0"/>
                </a:moveTo>
                <a:lnTo>
                  <a:pt x="0" y="0"/>
                </a:lnTo>
                <a:lnTo>
                  <a:pt x="0" y="132587"/>
                </a:lnTo>
                <a:lnTo>
                  <a:pt x="178308" y="132587"/>
                </a:lnTo>
                <a:lnTo>
                  <a:pt x="178308" y="0"/>
                </a:lnTo>
                <a:close/>
              </a:path>
            </a:pathLst>
          </a:custGeom>
          <a:solidFill>
            <a:srgbClr val="001F5F"/>
          </a:solidFill>
        </p:spPr>
        <p:txBody>
          <a:bodyPr wrap="square" lIns="0" tIns="0" rIns="0" bIns="0" rtlCol="0"/>
          <a:lstStyle/>
          <a:p>
            <a:endParaRPr>
              <a:solidFill>
                <a:prstClr val="black"/>
              </a:solidFill>
            </a:endParaRPr>
          </a:p>
        </p:txBody>
      </p:sp>
      <p:sp>
        <p:nvSpPr>
          <p:cNvPr id="59" name="object 59"/>
          <p:cNvSpPr txBox="1"/>
          <p:nvPr/>
        </p:nvSpPr>
        <p:spPr>
          <a:xfrm>
            <a:off x="663651" y="5999784"/>
            <a:ext cx="753745" cy="432434"/>
          </a:xfrm>
          <a:prstGeom prst="rect">
            <a:avLst/>
          </a:prstGeom>
        </p:spPr>
        <p:txBody>
          <a:bodyPr vert="horz" wrap="square" lIns="0" tIns="12700" rIns="0" bIns="0" rtlCol="0">
            <a:spAutoFit/>
          </a:bodyPr>
          <a:lstStyle/>
          <a:p>
            <a:pPr marL="12700" marR="5080">
              <a:lnSpc>
                <a:spcPct val="133400"/>
              </a:lnSpc>
              <a:spcBef>
                <a:spcPts val="100"/>
              </a:spcBef>
            </a:pPr>
            <a:r>
              <a:rPr sz="1000" spc="-5" dirty="0">
                <a:solidFill>
                  <a:prstClr val="black"/>
                </a:solidFill>
                <a:latin typeface="Tahoma"/>
                <a:cs typeface="Tahoma"/>
              </a:rPr>
              <a:t>Aylık</a:t>
            </a:r>
            <a:r>
              <a:rPr sz="1000" spc="-55" dirty="0">
                <a:solidFill>
                  <a:prstClr val="black"/>
                </a:solidFill>
                <a:latin typeface="Tahoma"/>
                <a:cs typeface="Tahoma"/>
              </a:rPr>
              <a:t> </a:t>
            </a:r>
            <a:r>
              <a:rPr sz="1000" spc="-5" dirty="0">
                <a:solidFill>
                  <a:prstClr val="black"/>
                </a:solidFill>
                <a:latin typeface="Tahoma"/>
                <a:cs typeface="Tahoma"/>
              </a:rPr>
              <a:t>değişim  </a:t>
            </a:r>
            <a:r>
              <a:rPr sz="1000" spc="-10" dirty="0">
                <a:solidFill>
                  <a:prstClr val="black"/>
                </a:solidFill>
                <a:latin typeface="Tahoma"/>
                <a:cs typeface="Tahoma"/>
              </a:rPr>
              <a:t>Yıllık</a:t>
            </a:r>
            <a:r>
              <a:rPr sz="1000" spc="-45" dirty="0">
                <a:solidFill>
                  <a:prstClr val="black"/>
                </a:solidFill>
                <a:latin typeface="Tahoma"/>
                <a:cs typeface="Tahoma"/>
              </a:rPr>
              <a:t> </a:t>
            </a:r>
            <a:r>
              <a:rPr sz="1000" spc="-5" dirty="0">
                <a:solidFill>
                  <a:prstClr val="black"/>
                </a:solidFill>
                <a:latin typeface="Tahoma"/>
                <a:cs typeface="Tahoma"/>
              </a:rPr>
              <a:t>değişim</a:t>
            </a:r>
            <a:endParaRPr sz="1000">
              <a:solidFill>
                <a:prstClr val="black"/>
              </a:solidFill>
              <a:latin typeface="Tahoma"/>
              <a:cs typeface="Tahoma"/>
            </a:endParaRPr>
          </a:p>
        </p:txBody>
      </p:sp>
      <p:sp>
        <p:nvSpPr>
          <p:cNvPr id="60" name="object 60"/>
          <p:cNvSpPr/>
          <p:nvPr/>
        </p:nvSpPr>
        <p:spPr>
          <a:xfrm>
            <a:off x="1495044" y="2392679"/>
            <a:ext cx="3239135" cy="3550285"/>
          </a:xfrm>
          <a:custGeom>
            <a:avLst/>
            <a:gdLst/>
            <a:ahLst/>
            <a:cxnLst/>
            <a:rect l="l" t="t" r="r" b="b"/>
            <a:pathLst>
              <a:path w="3239135" h="3550285">
                <a:moveTo>
                  <a:pt x="14096" y="27432"/>
                </a:moveTo>
                <a:lnTo>
                  <a:pt x="0" y="3550259"/>
                </a:lnTo>
              </a:path>
              <a:path w="3239135" h="3550285">
                <a:moveTo>
                  <a:pt x="3238881" y="0"/>
                </a:moveTo>
                <a:lnTo>
                  <a:pt x="3224784" y="3522827"/>
                </a:lnTo>
              </a:path>
            </a:pathLst>
          </a:custGeom>
          <a:ln w="9144">
            <a:solidFill>
              <a:srgbClr val="000000"/>
            </a:solidFill>
            <a:prstDash val="sysDash"/>
          </a:ln>
        </p:spPr>
        <p:txBody>
          <a:bodyPr wrap="square" lIns="0" tIns="0" rIns="0" bIns="0" rtlCol="0"/>
          <a:lstStyle/>
          <a:p>
            <a:endParaRPr>
              <a:solidFill>
                <a:prstClr val="black"/>
              </a:solidFill>
            </a:endParaRPr>
          </a:p>
        </p:txBody>
      </p:sp>
      <p:sp>
        <p:nvSpPr>
          <p:cNvPr id="61" name="object 61"/>
          <p:cNvSpPr txBox="1"/>
          <p:nvPr/>
        </p:nvSpPr>
        <p:spPr>
          <a:xfrm>
            <a:off x="2691764" y="6044590"/>
            <a:ext cx="1225550" cy="240029"/>
          </a:xfrm>
          <a:prstGeom prst="rect">
            <a:avLst/>
          </a:prstGeom>
        </p:spPr>
        <p:txBody>
          <a:bodyPr vert="horz" wrap="square" lIns="0" tIns="13335" rIns="0" bIns="0" rtlCol="0">
            <a:spAutoFit/>
          </a:bodyPr>
          <a:lstStyle/>
          <a:p>
            <a:pPr marL="12700">
              <a:spcBef>
                <a:spcPts val="105"/>
              </a:spcBef>
            </a:pPr>
            <a:r>
              <a:rPr sz="1400" spc="-5" dirty="0">
                <a:solidFill>
                  <a:prstClr val="black"/>
                </a:solidFill>
                <a:latin typeface="Tahoma"/>
                <a:cs typeface="Tahoma"/>
              </a:rPr>
              <a:t>Sektörlere</a:t>
            </a:r>
            <a:r>
              <a:rPr sz="1400" spc="-85" dirty="0">
                <a:solidFill>
                  <a:prstClr val="black"/>
                </a:solidFill>
                <a:latin typeface="Tahoma"/>
                <a:cs typeface="Tahoma"/>
              </a:rPr>
              <a:t> </a:t>
            </a:r>
            <a:r>
              <a:rPr sz="1400" dirty="0">
                <a:solidFill>
                  <a:prstClr val="black"/>
                </a:solidFill>
                <a:latin typeface="Tahoma"/>
                <a:cs typeface="Tahoma"/>
              </a:rPr>
              <a:t>göre</a:t>
            </a:r>
            <a:endParaRPr sz="1400">
              <a:solidFill>
                <a:prstClr val="black"/>
              </a:solidFill>
              <a:latin typeface="Tahoma"/>
              <a:cs typeface="Tahoma"/>
            </a:endParaRPr>
          </a:p>
        </p:txBody>
      </p:sp>
      <p:sp>
        <p:nvSpPr>
          <p:cNvPr id="64" name="object 64"/>
          <p:cNvSpPr txBox="1"/>
          <p:nvPr/>
        </p:nvSpPr>
        <p:spPr>
          <a:xfrm>
            <a:off x="62890" y="6598032"/>
            <a:ext cx="2561590" cy="210185"/>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15" dirty="0">
                <a:solidFill>
                  <a:prstClr val="black"/>
                </a:solidFill>
                <a:latin typeface="Tahoma"/>
                <a:cs typeface="Tahoma"/>
              </a:rPr>
              <a:t>TEPAV</a:t>
            </a:r>
            <a:r>
              <a:rPr sz="1200" spc="20"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sp>
        <p:nvSpPr>
          <p:cNvPr id="62" name="object 62"/>
          <p:cNvSpPr txBox="1"/>
          <p:nvPr/>
        </p:nvSpPr>
        <p:spPr>
          <a:xfrm>
            <a:off x="5766053" y="6044590"/>
            <a:ext cx="2128520" cy="240029"/>
          </a:xfrm>
          <a:prstGeom prst="rect">
            <a:avLst/>
          </a:prstGeom>
        </p:spPr>
        <p:txBody>
          <a:bodyPr vert="horz" wrap="square" lIns="0" tIns="13335" rIns="0" bIns="0" rtlCol="0">
            <a:spAutoFit/>
          </a:bodyPr>
          <a:lstStyle/>
          <a:p>
            <a:pPr marL="12700">
              <a:spcBef>
                <a:spcPts val="105"/>
              </a:spcBef>
            </a:pPr>
            <a:r>
              <a:rPr sz="1400" spc="-5" dirty="0">
                <a:solidFill>
                  <a:prstClr val="black"/>
                </a:solidFill>
                <a:latin typeface="Tahoma"/>
                <a:cs typeface="Tahoma"/>
              </a:rPr>
              <a:t>Ana </a:t>
            </a:r>
            <a:r>
              <a:rPr sz="1400" spc="-10" dirty="0">
                <a:solidFill>
                  <a:prstClr val="black"/>
                </a:solidFill>
                <a:latin typeface="Tahoma"/>
                <a:cs typeface="Tahoma"/>
              </a:rPr>
              <a:t>sanayi </a:t>
            </a:r>
            <a:r>
              <a:rPr sz="1400" dirty="0">
                <a:solidFill>
                  <a:prstClr val="black"/>
                </a:solidFill>
                <a:latin typeface="Tahoma"/>
                <a:cs typeface="Tahoma"/>
              </a:rPr>
              <a:t>gruplarına</a:t>
            </a:r>
            <a:r>
              <a:rPr sz="1400" spc="-50" dirty="0">
                <a:solidFill>
                  <a:prstClr val="black"/>
                </a:solidFill>
                <a:latin typeface="Tahoma"/>
                <a:cs typeface="Tahoma"/>
              </a:rPr>
              <a:t> </a:t>
            </a:r>
            <a:r>
              <a:rPr sz="1400" dirty="0">
                <a:solidFill>
                  <a:prstClr val="black"/>
                </a:solidFill>
                <a:latin typeface="Tahoma"/>
                <a:cs typeface="Tahoma"/>
              </a:rPr>
              <a:t>göre</a:t>
            </a:r>
            <a:endParaRPr sz="1400">
              <a:solidFill>
                <a:prstClr val="black"/>
              </a:solidFill>
              <a:latin typeface="Tahoma"/>
              <a:cs typeface="Tahoma"/>
            </a:endParaRPr>
          </a:p>
        </p:txBody>
      </p:sp>
      <p:sp>
        <p:nvSpPr>
          <p:cNvPr id="63" name="object 63"/>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35</a:t>
            </a:r>
            <a:endParaRPr sz="1400">
              <a:solidFill>
                <a:prstClr val="black"/>
              </a:solidFill>
              <a:latin typeface="Tahoma"/>
              <a:cs typeface="Tahoma"/>
            </a:endParaRPr>
          </a:p>
        </p:txBody>
      </p:sp>
    </p:spTree>
    <p:extLst>
      <p:ext uri="{BB962C8B-B14F-4D97-AF65-F5344CB8AC3E}">
        <p14:creationId xmlns:p14="http://schemas.microsoft.com/office/powerpoint/2010/main" val="11918867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 y="921765"/>
            <a:ext cx="3587115" cy="513715"/>
          </a:xfrm>
          <a:prstGeom prst="rect">
            <a:avLst/>
          </a:prstGeom>
        </p:spPr>
        <p:txBody>
          <a:bodyPr vert="horz" wrap="square" lIns="0" tIns="13335" rIns="0" bIns="0" rtlCol="0">
            <a:spAutoFit/>
          </a:bodyPr>
          <a:lstStyle/>
          <a:p>
            <a:pPr marL="12700">
              <a:lnSpc>
                <a:spcPct val="100000"/>
              </a:lnSpc>
              <a:spcBef>
                <a:spcPts val="105"/>
              </a:spcBef>
            </a:pPr>
            <a:r>
              <a:rPr sz="3200" spc="-5" dirty="0"/>
              <a:t>Kredi </a:t>
            </a:r>
            <a:r>
              <a:rPr sz="3200" dirty="0"/>
              <a:t>ve</a:t>
            </a:r>
            <a:r>
              <a:rPr sz="3200" spc="-95" dirty="0"/>
              <a:t> </a:t>
            </a:r>
            <a:r>
              <a:rPr sz="3200" dirty="0"/>
              <a:t>Mevduat</a:t>
            </a:r>
            <a:endParaRPr sz="3200"/>
          </a:p>
        </p:txBody>
      </p:sp>
      <p:sp>
        <p:nvSpPr>
          <p:cNvPr id="3" name="object 3"/>
          <p:cNvSpPr txBox="1"/>
          <p:nvPr/>
        </p:nvSpPr>
        <p:spPr>
          <a:xfrm>
            <a:off x="383540" y="1547030"/>
            <a:ext cx="5630545" cy="4363720"/>
          </a:xfrm>
          <a:prstGeom prst="rect">
            <a:avLst/>
          </a:prstGeom>
        </p:spPr>
        <p:txBody>
          <a:bodyPr vert="horz" wrap="square" lIns="0" tIns="97790" rIns="0" bIns="0" rtlCol="0">
            <a:spAutoFit/>
          </a:bodyPr>
          <a:lstStyle/>
          <a:p>
            <a:pPr marL="355600" indent="-342900">
              <a:spcBef>
                <a:spcPts val="770"/>
              </a:spcBef>
              <a:buClr>
                <a:srgbClr val="C00000"/>
              </a:buClr>
              <a:buSzPct val="85000"/>
              <a:buFont typeface="Wingdings"/>
              <a:buChar char=""/>
              <a:tabLst>
                <a:tab pos="354965" algn="l"/>
                <a:tab pos="355600" algn="l"/>
              </a:tabLst>
            </a:pPr>
            <a:r>
              <a:rPr sz="2000" spc="-5" dirty="0">
                <a:solidFill>
                  <a:prstClr val="black"/>
                </a:solidFill>
                <a:latin typeface="Tahoma"/>
                <a:cs typeface="Tahoma"/>
              </a:rPr>
              <a:t>Kredi</a:t>
            </a:r>
            <a:r>
              <a:rPr sz="2000" spc="-10" dirty="0">
                <a:solidFill>
                  <a:prstClr val="black"/>
                </a:solidFill>
                <a:latin typeface="Tahoma"/>
                <a:cs typeface="Tahoma"/>
              </a:rPr>
              <a:t> </a:t>
            </a:r>
            <a:r>
              <a:rPr sz="2000" spc="-5" dirty="0">
                <a:solidFill>
                  <a:prstClr val="black"/>
                </a:solidFill>
                <a:latin typeface="Tahoma"/>
                <a:cs typeface="Tahoma"/>
              </a:rPr>
              <a:t>gelişmeleri</a:t>
            </a:r>
            <a:endParaRPr sz="2000">
              <a:solidFill>
                <a:prstClr val="black"/>
              </a:solidFill>
              <a:latin typeface="Tahoma"/>
              <a:cs typeface="Tahoma"/>
            </a:endParaRPr>
          </a:p>
          <a:p>
            <a:pPr marL="756285" lvl="1" indent="-287020">
              <a:spcBef>
                <a:spcPts val="600"/>
              </a:spcBef>
              <a:buClr>
                <a:srgbClr val="C00000"/>
              </a:buClr>
              <a:buSzPct val="88888"/>
              <a:buFont typeface="Wingdings"/>
              <a:buChar char=""/>
              <a:tabLst>
                <a:tab pos="756285" algn="l"/>
                <a:tab pos="756920" algn="l"/>
              </a:tabLst>
            </a:pPr>
            <a:r>
              <a:rPr dirty="0">
                <a:solidFill>
                  <a:prstClr val="black"/>
                </a:solidFill>
                <a:latin typeface="Tahoma"/>
                <a:cs typeface="Tahoma"/>
              </a:rPr>
              <a:t>Kredi büyüme</a:t>
            </a:r>
            <a:r>
              <a:rPr spc="5" dirty="0">
                <a:solidFill>
                  <a:prstClr val="black"/>
                </a:solidFill>
                <a:latin typeface="Tahoma"/>
                <a:cs typeface="Tahoma"/>
              </a:rPr>
              <a:t> </a:t>
            </a:r>
            <a:r>
              <a:rPr spc="-5" dirty="0">
                <a:solidFill>
                  <a:prstClr val="black"/>
                </a:solidFill>
                <a:latin typeface="Tahoma"/>
                <a:cs typeface="Tahoma"/>
              </a:rPr>
              <a:t>hızları</a:t>
            </a:r>
            <a:endParaRPr>
              <a:solidFill>
                <a:prstClr val="black"/>
              </a:solidFill>
              <a:latin typeface="Tahoma"/>
              <a:cs typeface="Tahoma"/>
            </a:endParaRPr>
          </a:p>
          <a:p>
            <a:pPr marL="756285" lvl="1" indent="-287020">
              <a:spcBef>
                <a:spcPts val="600"/>
              </a:spcBef>
              <a:buClr>
                <a:srgbClr val="C00000"/>
              </a:buClr>
              <a:buSzPct val="88888"/>
              <a:buFont typeface="Wingdings"/>
              <a:buChar char=""/>
              <a:tabLst>
                <a:tab pos="756285" algn="l"/>
                <a:tab pos="756920" algn="l"/>
              </a:tabLst>
            </a:pPr>
            <a:r>
              <a:rPr spc="-5" dirty="0">
                <a:solidFill>
                  <a:prstClr val="black"/>
                </a:solidFill>
                <a:latin typeface="Tahoma"/>
                <a:cs typeface="Tahoma"/>
              </a:rPr>
              <a:t>Tüketici kredi</a:t>
            </a:r>
            <a:r>
              <a:rPr spc="-10" dirty="0">
                <a:solidFill>
                  <a:prstClr val="black"/>
                </a:solidFill>
                <a:latin typeface="Tahoma"/>
                <a:cs typeface="Tahoma"/>
              </a:rPr>
              <a:t> </a:t>
            </a:r>
            <a:r>
              <a:rPr dirty="0">
                <a:solidFill>
                  <a:prstClr val="black"/>
                </a:solidFill>
                <a:latin typeface="Tahoma"/>
                <a:cs typeface="Tahoma"/>
              </a:rPr>
              <a:t>büyümesi</a:t>
            </a:r>
            <a:endParaRPr>
              <a:solidFill>
                <a:prstClr val="black"/>
              </a:solidFill>
              <a:latin typeface="Tahoma"/>
              <a:cs typeface="Tahoma"/>
            </a:endParaRPr>
          </a:p>
          <a:p>
            <a:pPr marL="355600" indent="-342900">
              <a:spcBef>
                <a:spcPts val="605"/>
              </a:spcBef>
              <a:buClr>
                <a:srgbClr val="C00000"/>
              </a:buClr>
              <a:buSzPct val="85000"/>
              <a:buFont typeface="Wingdings"/>
              <a:buChar char=""/>
              <a:tabLst>
                <a:tab pos="354965" algn="l"/>
                <a:tab pos="355600" algn="l"/>
              </a:tabLst>
            </a:pPr>
            <a:r>
              <a:rPr sz="2000" dirty="0">
                <a:solidFill>
                  <a:prstClr val="black"/>
                </a:solidFill>
                <a:latin typeface="Tahoma"/>
                <a:cs typeface="Tahoma"/>
              </a:rPr>
              <a:t>Tahsili gecikmiş alacaklar </a:t>
            </a:r>
            <a:r>
              <a:rPr sz="2000" spc="-5" dirty="0">
                <a:solidFill>
                  <a:prstClr val="black"/>
                </a:solidFill>
                <a:latin typeface="Tahoma"/>
                <a:cs typeface="Tahoma"/>
              </a:rPr>
              <a:t>ve karşılıksız</a:t>
            </a:r>
            <a:r>
              <a:rPr sz="2000" spc="-50" dirty="0">
                <a:solidFill>
                  <a:prstClr val="black"/>
                </a:solidFill>
                <a:latin typeface="Tahoma"/>
                <a:cs typeface="Tahoma"/>
              </a:rPr>
              <a:t> </a:t>
            </a:r>
            <a:r>
              <a:rPr sz="2000" spc="-5" dirty="0">
                <a:solidFill>
                  <a:prstClr val="black"/>
                </a:solidFill>
                <a:latin typeface="Tahoma"/>
                <a:cs typeface="Tahoma"/>
              </a:rPr>
              <a:t>senetler</a:t>
            </a:r>
            <a:endParaRPr sz="2000">
              <a:solidFill>
                <a:prstClr val="black"/>
              </a:solidFill>
              <a:latin typeface="Tahoma"/>
              <a:cs typeface="Tahoma"/>
            </a:endParaRPr>
          </a:p>
          <a:p>
            <a:pPr marL="756285" lvl="1" indent="-287020">
              <a:spcBef>
                <a:spcPts val="595"/>
              </a:spcBef>
              <a:buClr>
                <a:srgbClr val="C00000"/>
              </a:buClr>
              <a:buSzPct val="88888"/>
              <a:buFont typeface="Wingdings"/>
              <a:buChar char=""/>
              <a:tabLst>
                <a:tab pos="756285" algn="l"/>
                <a:tab pos="756920" algn="l"/>
              </a:tabLst>
            </a:pPr>
            <a:r>
              <a:rPr spc="-5" dirty="0">
                <a:solidFill>
                  <a:prstClr val="black"/>
                </a:solidFill>
                <a:latin typeface="Tahoma"/>
                <a:cs typeface="Tahoma"/>
              </a:rPr>
              <a:t>Takipteki</a:t>
            </a:r>
            <a:r>
              <a:rPr spc="5" dirty="0">
                <a:solidFill>
                  <a:prstClr val="black"/>
                </a:solidFill>
                <a:latin typeface="Tahoma"/>
                <a:cs typeface="Tahoma"/>
              </a:rPr>
              <a:t> </a:t>
            </a:r>
            <a:r>
              <a:rPr dirty="0">
                <a:solidFill>
                  <a:prstClr val="black"/>
                </a:solidFill>
                <a:latin typeface="Tahoma"/>
                <a:cs typeface="Tahoma"/>
              </a:rPr>
              <a:t>alacaklar</a:t>
            </a:r>
            <a:endParaRPr>
              <a:solidFill>
                <a:prstClr val="black"/>
              </a:solidFill>
              <a:latin typeface="Tahoma"/>
              <a:cs typeface="Tahoma"/>
            </a:endParaRPr>
          </a:p>
          <a:p>
            <a:pPr marL="756285" lvl="1" indent="-287020">
              <a:spcBef>
                <a:spcPts val="600"/>
              </a:spcBef>
              <a:buClr>
                <a:srgbClr val="C00000"/>
              </a:buClr>
              <a:buSzPct val="88888"/>
              <a:buFont typeface="Wingdings"/>
              <a:buChar char=""/>
              <a:tabLst>
                <a:tab pos="756285" algn="l"/>
                <a:tab pos="756920" algn="l"/>
              </a:tabLst>
            </a:pPr>
            <a:r>
              <a:rPr spc="-5" dirty="0">
                <a:solidFill>
                  <a:prstClr val="black"/>
                </a:solidFill>
                <a:latin typeface="Tahoma"/>
                <a:cs typeface="Tahoma"/>
              </a:rPr>
              <a:t>Karşılıksız çek</a:t>
            </a:r>
            <a:r>
              <a:rPr spc="15" dirty="0">
                <a:solidFill>
                  <a:prstClr val="black"/>
                </a:solidFill>
                <a:latin typeface="Tahoma"/>
                <a:cs typeface="Tahoma"/>
              </a:rPr>
              <a:t> </a:t>
            </a:r>
            <a:r>
              <a:rPr spc="-5" dirty="0">
                <a:solidFill>
                  <a:prstClr val="black"/>
                </a:solidFill>
                <a:latin typeface="Tahoma"/>
                <a:cs typeface="Tahoma"/>
              </a:rPr>
              <a:t>oranı</a:t>
            </a:r>
            <a:endParaRPr>
              <a:solidFill>
                <a:prstClr val="black"/>
              </a:solidFill>
              <a:latin typeface="Tahoma"/>
              <a:cs typeface="Tahoma"/>
            </a:endParaRPr>
          </a:p>
          <a:p>
            <a:pPr marL="355600" indent="-342900">
              <a:spcBef>
                <a:spcPts val="605"/>
              </a:spcBef>
              <a:buClr>
                <a:srgbClr val="C00000"/>
              </a:buClr>
              <a:buSzPct val="85000"/>
              <a:buFont typeface="Wingdings"/>
              <a:buChar char=""/>
              <a:tabLst>
                <a:tab pos="354965" algn="l"/>
                <a:tab pos="355600" algn="l"/>
              </a:tabLst>
            </a:pPr>
            <a:r>
              <a:rPr sz="2000" dirty="0">
                <a:solidFill>
                  <a:prstClr val="black"/>
                </a:solidFill>
                <a:latin typeface="Tahoma"/>
                <a:cs typeface="Tahoma"/>
              </a:rPr>
              <a:t>Mevduat</a:t>
            </a:r>
            <a:r>
              <a:rPr sz="2000" spc="-25" dirty="0">
                <a:solidFill>
                  <a:prstClr val="black"/>
                </a:solidFill>
                <a:latin typeface="Tahoma"/>
                <a:cs typeface="Tahoma"/>
              </a:rPr>
              <a:t> </a:t>
            </a:r>
            <a:r>
              <a:rPr sz="2000" dirty="0">
                <a:solidFill>
                  <a:prstClr val="black"/>
                </a:solidFill>
                <a:latin typeface="Tahoma"/>
                <a:cs typeface="Tahoma"/>
              </a:rPr>
              <a:t>gelişmeleri</a:t>
            </a:r>
            <a:endParaRPr sz="2000">
              <a:solidFill>
                <a:prstClr val="black"/>
              </a:solidFill>
              <a:latin typeface="Tahoma"/>
              <a:cs typeface="Tahoma"/>
            </a:endParaRPr>
          </a:p>
          <a:p>
            <a:pPr marL="756285" lvl="1" indent="-287020">
              <a:spcBef>
                <a:spcPts val="595"/>
              </a:spcBef>
              <a:buClr>
                <a:srgbClr val="C00000"/>
              </a:buClr>
              <a:buSzPct val="88888"/>
              <a:buFont typeface="Wingdings"/>
              <a:buChar char=""/>
              <a:tabLst>
                <a:tab pos="756285" algn="l"/>
                <a:tab pos="756920" algn="l"/>
              </a:tabLst>
            </a:pPr>
            <a:r>
              <a:rPr spc="-5" dirty="0">
                <a:solidFill>
                  <a:prstClr val="black"/>
                </a:solidFill>
                <a:latin typeface="Tahoma"/>
                <a:cs typeface="Tahoma"/>
              </a:rPr>
              <a:t>Toplam</a:t>
            </a:r>
            <a:r>
              <a:rPr spc="5" dirty="0">
                <a:solidFill>
                  <a:prstClr val="black"/>
                </a:solidFill>
                <a:latin typeface="Tahoma"/>
                <a:cs typeface="Tahoma"/>
              </a:rPr>
              <a:t> </a:t>
            </a:r>
            <a:r>
              <a:rPr dirty="0">
                <a:solidFill>
                  <a:prstClr val="black"/>
                </a:solidFill>
                <a:latin typeface="Tahoma"/>
                <a:cs typeface="Tahoma"/>
              </a:rPr>
              <a:t>mevduat</a:t>
            </a:r>
            <a:endParaRPr>
              <a:solidFill>
                <a:prstClr val="black"/>
              </a:solidFill>
              <a:latin typeface="Tahoma"/>
              <a:cs typeface="Tahoma"/>
            </a:endParaRPr>
          </a:p>
          <a:p>
            <a:pPr marL="756285" lvl="1" indent="-287020">
              <a:spcBef>
                <a:spcPts val="605"/>
              </a:spcBef>
              <a:buClr>
                <a:srgbClr val="C00000"/>
              </a:buClr>
              <a:buSzPct val="88888"/>
              <a:buFont typeface="Wingdings"/>
              <a:buChar char=""/>
              <a:tabLst>
                <a:tab pos="756285" algn="l"/>
                <a:tab pos="756920" algn="l"/>
              </a:tabLst>
            </a:pPr>
            <a:r>
              <a:rPr spc="-5" dirty="0">
                <a:solidFill>
                  <a:prstClr val="black"/>
                </a:solidFill>
                <a:latin typeface="Tahoma"/>
                <a:cs typeface="Tahoma"/>
              </a:rPr>
              <a:t>TL ve YP </a:t>
            </a:r>
            <a:r>
              <a:rPr dirty="0">
                <a:solidFill>
                  <a:prstClr val="black"/>
                </a:solidFill>
                <a:latin typeface="Tahoma"/>
                <a:cs typeface="Tahoma"/>
              </a:rPr>
              <a:t>mevduat</a:t>
            </a:r>
            <a:endParaRPr>
              <a:solidFill>
                <a:prstClr val="black"/>
              </a:solidFill>
              <a:latin typeface="Tahoma"/>
              <a:cs typeface="Tahoma"/>
            </a:endParaRPr>
          </a:p>
          <a:p>
            <a:pPr marL="355600" indent="-342900">
              <a:spcBef>
                <a:spcPts val="605"/>
              </a:spcBef>
              <a:buClr>
                <a:srgbClr val="C00000"/>
              </a:buClr>
              <a:buSzPct val="85000"/>
              <a:buFont typeface="Wingdings"/>
              <a:buChar char=""/>
              <a:tabLst>
                <a:tab pos="354965" algn="l"/>
                <a:tab pos="355600" algn="l"/>
              </a:tabLst>
            </a:pPr>
            <a:r>
              <a:rPr sz="2000" spc="-5" dirty="0">
                <a:solidFill>
                  <a:prstClr val="black"/>
                </a:solidFill>
                <a:latin typeface="Tahoma"/>
                <a:cs typeface="Tahoma"/>
              </a:rPr>
              <a:t>Faiz </a:t>
            </a:r>
            <a:r>
              <a:rPr sz="2000" dirty="0">
                <a:solidFill>
                  <a:prstClr val="black"/>
                </a:solidFill>
                <a:latin typeface="Tahoma"/>
                <a:cs typeface="Tahoma"/>
              </a:rPr>
              <a:t>oranları</a:t>
            </a:r>
            <a:endParaRPr sz="2000">
              <a:solidFill>
                <a:prstClr val="black"/>
              </a:solidFill>
              <a:latin typeface="Tahoma"/>
              <a:cs typeface="Tahoma"/>
            </a:endParaRPr>
          </a:p>
          <a:p>
            <a:pPr marL="756285" lvl="1" indent="-287020">
              <a:spcBef>
                <a:spcPts val="595"/>
              </a:spcBef>
              <a:buClr>
                <a:srgbClr val="C00000"/>
              </a:buClr>
              <a:buSzPct val="88888"/>
              <a:buFont typeface="Wingdings"/>
              <a:buChar char=""/>
              <a:tabLst>
                <a:tab pos="756285" algn="l"/>
                <a:tab pos="756920" algn="l"/>
              </a:tabLst>
            </a:pPr>
            <a:r>
              <a:rPr dirty="0">
                <a:solidFill>
                  <a:prstClr val="black"/>
                </a:solidFill>
                <a:latin typeface="Tahoma"/>
                <a:cs typeface="Tahoma"/>
              </a:rPr>
              <a:t>Ticari </a:t>
            </a:r>
            <a:r>
              <a:rPr spc="-5" dirty="0">
                <a:solidFill>
                  <a:prstClr val="black"/>
                </a:solidFill>
                <a:latin typeface="Tahoma"/>
                <a:cs typeface="Tahoma"/>
              </a:rPr>
              <a:t>kredi ve </a:t>
            </a:r>
            <a:r>
              <a:rPr dirty="0">
                <a:solidFill>
                  <a:prstClr val="black"/>
                </a:solidFill>
                <a:latin typeface="Tahoma"/>
                <a:cs typeface="Tahoma"/>
              </a:rPr>
              <a:t>mevduat</a:t>
            </a:r>
            <a:r>
              <a:rPr spc="5" dirty="0">
                <a:solidFill>
                  <a:prstClr val="black"/>
                </a:solidFill>
                <a:latin typeface="Tahoma"/>
                <a:cs typeface="Tahoma"/>
              </a:rPr>
              <a:t> </a:t>
            </a:r>
            <a:r>
              <a:rPr dirty="0">
                <a:solidFill>
                  <a:prstClr val="black"/>
                </a:solidFill>
                <a:latin typeface="Tahoma"/>
                <a:cs typeface="Tahoma"/>
              </a:rPr>
              <a:t>faizi</a:t>
            </a:r>
            <a:endParaRPr>
              <a:solidFill>
                <a:prstClr val="black"/>
              </a:solidFill>
              <a:latin typeface="Tahoma"/>
              <a:cs typeface="Tahoma"/>
            </a:endParaRPr>
          </a:p>
          <a:p>
            <a:pPr marL="756285" lvl="1" indent="-287020">
              <a:spcBef>
                <a:spcPts val="600"/>
              </a:spcBef>
              <a:buClr>
                <a:srgbClr val="C00000"/>
              </a:buClr>
              <a:buSzPct val="88888"/>
              <a:buFont typeface="Wingdings"/>
              <a:buChar char=""/>
              <a:tabLst>
                <a:tab pos="756285" algn="l"/>
                <a:tab pos="756920" algn="l"/>
              </a:tabLst>
            </a:pPr>
            <a:r>
              <a:rPr spc="-5" dirty="0">
                <a:solidFill>
                  <a:prstClr val="black"/>
                </a:solidFill>
                <a:latin typeface="Tahoma"/>
                <a:cs typeface="Tahoma"/>
              </a:rPr>
              <a:t>Tüketici kredi</a:t>
            </a:r>
            <a:r>
              <a:rPr spc="-10" dirty="0">
                <a:solidFill>
                  <a:prstClr val="black"/>
                </a:solidFill>
                <a:latin typeface="Tahoma"/>
                <a:cs typeface="Tahoma"/>
              </a:rPr>
              <a:t> </a:t>
            </a:r>
            <a:r>
              <a:rPr spc="-5" dirty="0">
                <a:solidFill>
                  <a:prstClr val="black"/>
                </a:solidFill>
                <a:latin typeface="Tahoma"/>
                <a:cs typeface="Tahoma"/>
              </a:rPr>
              <a:t>faizleri</a:t>
            </a:r>
            <a:endParaRPr>
              <a:solidFill>
                <a:prstClr val="black"/>
              </a:solidFill>
              <a:latin typeface="Tahoma"/>
              <a:cs typeface="Tahoma"/>
            </a:endParaRPr>
          </a:p>
        </p:txBody>
      </p:sp>
      <p:sp>
        <p:nvSpPr>
          <p:cNvPr id="4" name="object 4"/>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36</a:t>
            </a:r>
            <a:endParaRPr sz="1400">
              <a:solidFill>
                <a:prstClr val="black"/>
              </a:solidFill>
              <a:latin typeface="Tahoma"/>
              <a:cs typeface="Tahoma"/>
            </a:endParaRPr>
          </a:p>
        </p:txBody>
      </p:sp>
    </p:spTree>
    <p:extLst>
      <p:ext uri="{BB962C8B-B14F-4D97-AF65-F5344CB8AC3E}">
        <p14:creationId xmlns:p14="http://schemas.microsoft.com/office/powerpoint/2010/main" val="4929868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007" y="979423"/>
            <a:ext cx="8004809" cy="574040"/>
          </a:xfrm>
          <a:prstGeom prst="rect">
            <a:avLst/>
          </a:prstGeom>
        </p:spPr>
        <p:txBody>
          <a:bodyPr vert="horz" wrap="square" lIns="0" tIns="12700" rIns="0" bIns="0" rtlCol="0">
            <a:spAutoFit/>
          </a:bodyPr>
          <a:lstStyle/>
          <a:p>
            <a:pPr marL="12700">
              <a:lnSpc>
                <a:spcPct val="100000"/>
              </a:lnSpc>
              <a:spcBef>
                <a:spcPts val="100"/>
              </a:spcBef>
            </a:pPr>
            <a:r>
              <a:rPr spc="-5" dirty="0"/>
              <a:t>Kasım </a:t>
            </a:r>
            <a:r>
              <a:rPr dirty="0"/>
              <a:t>2021’den </a:t>
            </a:r>
            <a:r>
              <a:rPr spc="-5" dirty="0"/>
              <a:t>sonra </a:t>
            </a:r>
            <a:r>
              <a:rPr dirty="0"/>
              <a:t>kredi </a:t>
            </a:r>
            <a:r>
              <a:rPr spc="-5" dirty="0"/>
              <a:t>artışları</a:t>
            </a:r>
            <a:r>
              <a:rPr spc="-10" dirty="0"/>
              <a:t> </a:t>
            </a:r>
            <a:r>
              <a:rPr spc="-5" dirty="0"/>
              <a:t>hızlanmıştır.</a:t>
            </a:r>
          </a:p>
          <a:p>
            <a:pPr marL="12700">
              <a:lnSpc>
                <a:spcPct val="100000"/>
              </a:lnSpc>
            </a:pPr>
            <a:r>
              <a:rPr b="0" spc="-5" dirty="0">
                <a:latin typeface="Tahoma"/>
                <a:cs typeface="Tahoma"/>
              </a:rPr>
              <a:t>En </a:t>
            </a:r>
            <a:r>
              <a:rPr b="0" dirty="0">
                <a:latin typeface="Tahoma"/>
                <a:cs typeface="Tahoma"/>
              </a:rPr>
              <a:t>hızlı </a:t>
            </a:r>
            <a:r>
              <a:rPr b="0" spc="-5" dirty="0">
                <a:latin typeface="Tahoma"/>
                <a:cs typeface="Tahoma"/>
              </a:rPr>
              <a:t>artışlar ticari kredilerde </a:t>
            </a:r>
            <a:r>
              <a:rPr b="0" dirty="0">
                <a:latin typeface="Tahoma"/>
                <a:cs typeface="Tahoma"/>
              </a:rPr>
              <a:t>yaşanırken, </a:t>
            </a:r>
            <a:r>
              <a:rPr b="0" spc="-5" dirty="0">
                <a:latin typeface="Tahoma"/>
                <a:cs typeface="Tahoma"/>
              </a:rPr>
              <a:t>tüketici kredilerindeki artış</a:t>
            </a:r>
            <a:r>
              <a:rPr b="0" spc="204" dirty="0">
                <a:latin typeface="Tahoma"/>
                <a:cs typeface="Tahoma"/>
              </a:rPr>
              <a:t> </a:t>
            </a:r>
            <a:r>
              <a:rPr b="0" spc="-5" dirty="0">
                <a:latin typeface="Tahoma"/>
                <a:cs typeface="Tahoma"/>
              </a:rPr>
              <a:t>sınırlıdır.</a:t>
            </a:r>
          </a:p>
        </p:txBody>
      </p:sp>
      <p:sp>
        <p:nvSpPr>
          <p:cNvPr id="3" name="object 3"/>
          <p:cNvSpPr/>
          <p:nvPr/>
        </p:nvSpPr>
        <p:spPr>
          <a:xfrm>
            <a:off x="4572" y="1862327"/>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380491" y="1895982"/>
            <a:ext cx="8388985" cy="269240"/>
          </a:xfrm>
          <a:prstGeom prst="rect">
            <a:avLst/>
          </a:prstGeom>
        </p:spPr>
        <p:txBody>
          <a:bodyPr vert="horz" wrap="square" lIns="0" tIns="12065" rIns="0" bIns="0" rtlCol="0">
            <a:spAutoFit/>
          </a:bodyPr>
          <a:lstStyle/>
          <a:p>
            <a:pPr marL="12700">
              <a:spcBef>
                <a:spcPts val="95"/>
              </a:spcBef>
            </a:pPr>
            <a:r>
              <a:rPr sz="1600" spc="-10" dirty="0">
                <a:solidFill>
                  <a:srgbClr val="FFFFFF"/>
                </a:solidFill>
                <a:latin typeface="Tahoma"/>
                <a:cs typeface="Tahoma"/>
              </a:rPr>
              <a:t>Kredi </a:t>
            </a:r>
            <a:r>
              <a:rPr sz="1600" spc="-5" dirty="0">
                <a:solidFill>
                  <a:srgbClr val="FFFFFF"/>
                </a:solidFill>
                <a:latin typeface="Tahoma"/>
                <a:cs typeface="Tahoma"/>
              </a:rPr>
              <a:t>büyümesi (4 haftalık </a:t>
            </a:r>
            <a:r>
              <a:rPr sz="1600" spc="-10" dirty="0">
                <a:solidFill>
                  <a:srgbClr val="FFFFFF"/>
                </a:solidFill>
                <a:latin typeface="Tahoma"/>
                <a:cs typeface="Tahoma"/>
              </a:rPr>
              <a:t>hareketli </a:t>
            </a:r>
            <a:r>
              <a:rPr sz="1600" spc="-5" dirty="0">
                <a:solidFill>
                  <a:srgbClr val="FFFFFF"/>
                </a:solidFill>
                <a:latin typeface="Tahoma"/>
                <a:cs typeface="Tahoma"/>
              </a:rPr>
              <a:t>ortalama, </a:t>
            </a:r>
            <a:r>
              <a:rPr sz="1600" spc="-10" dirty="0">
                <a:solidFill>
                  <a:srgbClr val="FFFFFF"/>
                </a:solidFill>
                <a:latin typeface="Tahoma"/>
                <a:cs typeface="Tahoma"/>
              </a:rPr>
              <a:t>yıllık </a:t>
            </a:r>
            <a:r>
              <a:rPr sz="1600" spc="-5" dirty="0">
                <a:solidFill>
                  <a:srgbClr val="FFFFFF"/>
                </a:solidFill>
                <a:latin typeface="Tahoma"/>
                <a:cs typeface="Tahoma"/>
              </a:rPr>
              <a:t>% </a:t>
            </a:r>
            <a:r>
              <a:rPr sz="1600" spc="-10" dirty="0">
                <a:solidFill>
                  <a:srgbClr val="FFFFFF"/>
                </a:solidFill>
                <a:latin typeface="Tahoma"/>
                <a:cs typeface="Tahoma"/>
              </a:rPr>
              <a:t>değişim) </a:t>
            </a:r>
            <a:r>
              <a:rPr sz="1600" spc="-5" dirty="0">
                <a:solidFill>
                  <a:srgbClr val="FFFFFF"/>
                </a:solidFill>
                <a:latin typeface="Tahoma"/>
                <a:cs typeface="Tahoma"/>
              </a:rPr>
              <a:t>4 Ocak 2019 – 11 </a:t>
            </a:r>
            <a:r>
              <a:rPr sz="1600" spc="-10" dirty="0">
                <a:solidFill>
                  <a:srgbClr val="FFFFFF"/>
                </a:solidFill>
                <a:latin typeface="Tahoma"/>
                <a:cs typeface="Tahoma"/>
              </a:rPr>
              <a:t>Şubat</a:t>
            </a:r>
            <a:r>
              <a:rPr sz="1600" spc="340"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grpSp>
        <p:nvGrpSpPr>
          <p:cNvPr id="5" name="object 5"/>
          <p:cNvGrpSpPr/>
          <p:nvPr/>
        </p:nvGrpSpPr>
        <p:grpSpPr>
          <a:xfrm>
            <a:off x="717613" y="2653093"/>
            <a:ext cx="7593330" cy="3056255"/>
            <a:chOff x="717613" y="2653093"/>
            <a:chExt cx="7593330" cy="3056255"/>
          </a:xfrm>
        </p:grpSpPr>
        <p:sp>
          <p:nvSpPr>
            <p:cNvPr id="6" name="object 6"/>
            <p:cNvSpPr/>
            <p:nvPr/>
          </p:nvSpPr>
          <p:spPr>
            <a:xfrm>
              <a:off x="722376" y="2657855"/>
              <a:ext cx="7583805" cy="3046730"/>
            </a:xfrm>
            <a:custGeom>
              <a:avLst/>
              <a:gdLst/>
              <a:ahLst/>
              <a:cxnLst/>
              <a:rect l="l" t="t" r="r" b="b"/>
              <a:pathLst>
                <a:path w="7583805" h="3046729">
                  <a:moveTo>
                    <a:pt x="2040636" y="2665476"/>
                  </a:moveTo>
                  <a:lnTo>
                    <a:pt x="2040636" y="2724150"/>
                  </a:lnTo>
                </a:path>
                <a:path w="7583805" h="3046729">
                  <a:moveTo>
                    <a:pt x="3224784" y="2665476"/>
                  </a:moveTo>
                  <a:lnTo>
                    <a:pt x="3224784" y="2724150"/>
                  </a:lnTo>
                </a:path>
                <a:path w="7583805" h="3046729">
                  <a:moveTo>
                    <a:pt x="1237488" y="2665476"/>
                  </a:moveTo>
                  <a:lnTo>
                    <a:pt x="1237488" y="2724150"/>
                  </a:lnTo>
                </a:path>
                <a:path w="7583805" h="3046729">
                  <a:moveTo>
                    <a:pt x="59436" y="2665476"/>
                  </a:moveTo>
                  <a:lnTo>
                    <a:pt x="59436" y="2724150"/>
                  </a:lnTo>
                </a:path>
                <a:path w="7583805" h="3046729">
                  <a:moveTo>
                    <a:pt x="59436" y="3046476"/>
                  </a:moveTo>
                  <a:lnTo>
                    <a:pt x="59436" y="0"/>
                  </a:lnTo>
                </a:path>
                <a:path w="7583805" h="3046729">
                  <a:moveTo>
                    <a:pt x="0" y="3046476"/>
                  </a:moveTo>
                  <a:lnTo>
                    <a:pt x="59436" y="3046476"/>
                  </a:lnTo>
                </a:path>
                <a:path w="7583805" h="3046729">
                  <a:moveTo>
                    <a:pt x="0" y="2665476"/>
                  </a:moveTo>
                  <a:lnTo>
                    <a:pt x="59436" y="2665476"/>
                  </a:lnTo>
                </a:path>
                <a:path w="7583805" h="3046729">
                  <a:moveTo>
                    <a:pt x="0" y="2284476"/>
                  </a:moveTo>
                  <a:lnTo>
                    <a:pt x="59436" y="2284476"/>
                  </a:lnTo>
                </a:path>
                <a:path w="7583805" h="3046729">
                  <a:moveTo>
                    <a:pt x="0" y="1903476"/>
                  </a:moveTo>
                  <a:lnTo>
                    <a:pt x="59436" y="1903476"/>
                  </a:lnTo>
                </a:path>
                <a:path w="7583805" h="3046729">
                  <a:moveTo>
                    <a:pt x="0" y="1522476"/>
                  </a:moveTo>
                  <a:lnTo>
                    <a:pt x="59436" y="1522476"/>
                  </a:lnTo>
                </a:path>
                <a:path w="7583805" h="3046729">
                  <a:moveTo>
                    <a:pt x="0" y="1141476"/>
                  </a:moveTo>
                  <a:lnTo>
                    <a:pt x="59436" y="1141476"/>
                  </a:lnTo>
                </a:path>
                <a:path w="7583805" h="3046729">
                  <a:moveTo>
                    <a:pt x="0" y="760476"/>
                  </a:moveTo>
                  <a:lnTo>
                    <a:pt x="59436" y="760476"/>
                  </a:lnTo>
                </a:path>
                <a:path w="7583805" h="3046729">
                  <a:moveTo>
                    <a:pt x="0" y="381000"/>
                  </a:moveTo>
                  <a:lnTo>
                    <a:pt x="59436" y="381000"/>
                  </a:lnTo>
                </a:path>
                <a:path w="7583805" h="3046729">
                  <a:moveTo>
                    <a:pt x="0" y="0"/>
                  </a:moveTo>
                  <a:lnTo>
                    <a:pt x="59436" y="0"/>
                  </a:lnTo>
                </a:path>
                <a:path w="7583805" h="3046729">
                  <a:moveTo>
                    <a:pt x="2827020" y="2665476"/>
                  </a:moveTo>
                  <a:lnTo>
                    <a:pt x="2827020" y="2724150"/>
                  </a:lnTo>
                </a:path>
                <a:path w="7583805" h="3046729">
                  <a:moveTo>
                    <a:pt x="4821936" y="2665476"/>
                  </a:moveTo>
                  <a:lnTo>
                    <a:pt x="4821936" y="2724150"/>
                  </a:lnTo>
                </a:path>
                <a:path w="7583805" h="3046729">
                  <a:moveTo>
                    <a:pt x="4026408" y="2665476"/>
                  </a:moveTo>
                  <a:lnTo>
                    <a:pt x="4026408" y="2724150"/>
                  </a:lnTo>
                </a:path>
                <a:path w="7583805" h="3046729">
                  <a:moveTo>
                    <a:pt x="3622548" y="2665476"/>
                  </a:moveTo>
                  <a:lnTo>
                    <a:pt x="3622548" y="2724150"/>
                  </a:lnTo>
                </a:path>
                <a:path w="7583805" h="3046729">
                  <a:moveTo>
                    <a:pt x="7583424" y="2665476"/>
                  </a:moveTo>
                  <a:lnTo>
                    <a:pt x="7583424" y="2724150"/>
                  </a:lnTo>
                </a:path>
                <a:path w="7583805" h="3046729">
                  <a:moveTo>
                    <a:pt x="839724" y="2665476"/>
                  </a:moveTo>
                  <a:lnTo>
                    <a:pt x="839724" y="2724150"/>
                  </a:lnTo>
                </a:path>
                <a:path w="7583805" h="3046729">
                  <a:moveTo>
                    <a:pt x="6403848" y="2665476"/>
                  </a:moveTo>
                  <a:lnTo>
                    <a:pt x="6403848" y="2724150"/>
                  </a:lnTo>
                </a:path>
                <a:path w="7583805" h="3046729">
                  <a:moveTo>
                    <a:pt x="443483" y="2665476"/>
                  </a:moveTo>
                  <a:lnTo>
                    <a:pt x="443483" y="2724150"/>
                  </a:lnTo>
                </a:path>
                <a:path w="7583805" h="3046729">
                  <a:moveTo>
                    <a:pt x="5999988" y="2665476"/>
                  </a:moveTo>
                  <a:lnTo>
                    <a:pt x="5999988" y="2724150"/>
                  </a:lnTo>
                </a:path>
                <a:path w="7583805" h="3046729">
                  <a:moveTo>
                    <a:pt x="5602224" y="2665476"/>
                  </a:moveTo>
                  <a:lnTo>
                    <a:pt x="5602224" y="2724150"/>
                  </a:lnTo>
                </a:path>
                <a:path w="7583805" h="3046729">
                  <a:moveTo>
                    <a:pt x="1641348" y="2665476"/>
                  </a:moveTo>
                  <a:lnTo>
                    <a:pt x="1641348" y="2724150"/>
                  </a:lnTo>
                </a:path>
                <a:path w="7583805" h="3046729">
                  <a:moveTo>
                    <a:pt x="6803135" y="2665476"/>
                  </a:moveTo>
                  <a:lnTo>
                    <a:pt x="6803135" y="2724150"/>
                  </a:lnTo>
                </a:path>
                <a:path w="7583805" h="3046729">
                  <a:moveTo>
                    <a:pt x="7199376" y="2665476"/>
                  </a:moveTo>
                  <a:lnTo>
                    <a:pt x="7199376" y="2724150"/>
                  </a:lnTo>
                </a:path>
                <a:path w="7583805" h="3046729">
                  <a:moveTo>
                    <a:pt x="2436876" y="2665476"/>
                  </a:moveTo>
                  <a:lnTo>
                    <a:pt x="2436876" y="2724150"/>
                  </a:lnTo>
                </a:path>
                <a:path w="7583805" h="3046729">
                  <a:moveTo>
                    <a:pt x="5205984" y="2665476"/>
                  </a:moveTo>
                  <a:lnTo>
                    <a:pt x="5205984" y="2724150"/>
                  </a:lnTo>
                </a:path>
                <a:path w="7583805" h="3046729">
                  <a:moveTo>
                    <a:pt x="4424172" y="2665476"/>
                  </a:moveTo>
                  <a:lnTo>
                    <a:pt x="4424172" y="2724150"/>
                  </a:lnTo>
                </a:path>
                <a:path w="7583805" h="3046729">
                  <a:moveTo>
                    <a:pt x="59436" y="2665476"/>
                  </a:moveTo>
                  <a:lnTo>
                    <a:pt x="7583424" y="2665476"/>
                  </a:lnTo>
                </a:path>
              </a:pathLst>
            </a:custGeom>
            <a:ln w="9144">
              <a:solidFill>
                <a:srgbClr val="000000"/>
              </a:solidFill>
            </a:ln>
          </p:spPr>
          <p:txBody>
            <a:bodyPr wrap="square" lIns="0" tIns="0" rIns="0" bIns="0" rtlCol="0"/>
            <a:lstStyle/>
            <a:p>
              <a:endParaRPr>
                <a:solidFill>
                  <a:prstClr val="black"/>
                </a:solidFill>
              </a:endParaRPr>
            </a:p>
          </p:txBody>
        </p:sp>
        <p:sp>
          <p:nvSpPr>
            <p:cNvPr id="7" name="object 7"/>
            <p:cNvSpPr/>
            <p:nvPr/>
          </p:nvSpPr>
          <p:spPr>
            <a:xfrm>
              <a:off x="781545" y="2991611"/>
              <a:ext cx="7426718" cy="2610744"/>
            </a:xfrm>
            <a:prstGeom prst="rect">
              <a:avLst/>
            </a:prstGeom>
            <a:blipFill>
              <a:blip r:embed="rId2" cstate="print"/>
              <a:stretch>
                <a:fillRect/>
              </a:stretch>
            </a:blipFill>
          </p:spPr>
          <p:txBody>
            <a:bodyPr wrap="square" lIns="0" tIns="0" rIns="0" bIns="0" rtlCol="0"/>
            <a:lstStyle/>
            <a:p>
              <a:endParaRPr>
                <a:solidFill>
                  <a:prstClr val="black"/>
                </a:solidFill>
              </a:endParaRPr>
            </a:p>
          </p:txBody>
        </p:sp>
      </p:grpSp>
      <p:sp>
        <p:nvSpPr>
          <p:cNvPr id="8" name="object 8"/>
          <p:cNvSpPr txBox="1"/>
          <p:nvPr/>
        </p:nvSpPr>
        <p:spPr>
          <a:xfrm>
            <a:off x="343001" y="2529077"/>
            <a:ext cx="285115" cy="3286760"/>
          </a:xfrm>
          <a:prstGeom prst="rect">
            <a:avLst/>
          </a:prstGeom>
        </p:spPr>
        <p:txBody>
          <a:bodyPr vert="horz" wrap="square" lIns="0" tIns="13335" rIns="0" bIns="0" rtlCol="0">
            <a:spAutoFit/>
          </a:bodyPr>
          <a:lstStyle/>
          <a:p>
            <a:pPr marL="76835">
              <a:spcBef>
                <a:spcPts val="105"/>
              </a:spcBef>
            </a:pPr>
            <a:r>
              <a:rPr sz="1400" dirty="0">
                <a:solidFill>
                  <a:prstClr val="black"/>
                </a:solidFill>
                <a:latin typeface="Tahoma"/>
                <a:cs typeface="Tahoma"/>
              </a:rPr>
              <a:t>70</a:t>
            </a:r>
            <a:endParaRPr sz="1400">
              <a:solidFill>
                <a:prstClr val="black"/>
              </a:solidFill>
              <a:latin typeface="Tahoma"/>
              <a:cs typeface="Tahoma"/>
            </a:endParaRPr>
          </a:p>
          <a:p>
            <a:pPr marL="76835">
              <a:spcBef>
                <a:spcPts val="1315"/>
              </a:spcBef>
            </a:pPr>
            <a:r>
              <a:rPr sz="1400" dirty="0">
                <a:solidFill>
                  <a:prstClr val="black"/>
                </a:solidFill>
                <a:latin typeface="Tahoma"/>
                <a:cs typeface="Tahoma"/>
              </a:rPr>
              <a:t>60</a:t>
            </a:r>
            <a:endParaRPr sz="1400">
              <a:solidFill>
                <a:prstClr val="black"/>
              </a:solidFill>
              <a:latin typeface="Tahoma"/>
              <a:cs typeface="Tahoma"/>
            </a:endParaRPr>
          </a:p>
          <a:p>
            <a:pPr marL="76835">
              <a:spcBef>
                <a:spcPts val="1320"/>
              </a:spcBef>
            </a:pPr>
            <a:r>
              <a:rPr sz="1400" dirty="0">
                <a:solidFill>
                  <a:prstClr val="black"/>
                </a:solidFill>
                <a:latin typeface="Tahoma"/>
                <a:cs typeface="Tahoma"/>
              </a:rPr>
              <a:t>50</a:t>
            </a:r>
            <a:endParaRPr sz="1400">
              <a:solidFill>
                <a:prstClr val="black"/>
              </a:solidFill>
              <a:latin typeface="Tahoma"/>
              <a:cs typeface="Tahoma"/>
            </a:endParaRPr>
          </a:p>
          <a:p>
            <a:pPr marL="76835">
              <a:spcBef>
                <a:spcPts val="1320"/>
              </a:spcBef>
            </a:pPr>
            <a:r>
              <a:rPr sz="1400" dirty="0">
                <a:solidFill>
                  <a:prstClr val="black"/>
                </a:solidFill>
                <a:latin typeface="Tahoma"/>
                <a:cs typeface="Tahoma"/>
              </a:rPr>
              <a:t>40</a:t>
            </a:r>
            <a:endParaRPr sz="1400">
              <a:solidFill>
                <a:prstClr val="black"/>
              </a:solidFill>
              <a:latin typeface="Tahoma"/>
              <a:cs typeface="Tahoma"/>
            </a:endParaRPr>
          </a:p>
          <a:p>
            <a:pPr marL="76835">
              <a:spcBef>
                <a:spcPts val="1320"/>
              </a:spcBef>
            </a:pPr>
            <a:r>
              <a:rPr sz="1400" dirty="0">
                <a:solidFill>
                  <a:prstClr val="black"/>
                </a:solidFill>
                <a:latin typeface="Tahoma"/>
                <a:cs typeface="Tahoma"/>
              </a:rPr>
              <a:t>30</a:t>
            </a:r>
            <a:endParaRPr sz="1400">
              <a:solidFill>
                <a:prstClr val="black"/>
              </a:solidFill>
              <a:latin typeface="Tahoma"/>
              <a:cs typeface="Tahoma"/>
            </a:endParaRPr>
          </a:p>
          <a:p>
            <a:pPr marL="76835">
              <a:spcBef>
                <a:spcPts val="1320"/>
              </a:spcBef>
            </a:pPr>
            <a:r>
              <a:rPr sz="1400" dirty="0">
                <a:solidFill>
                  <a:prstClr val="black"/>
                </a:solidFill>
                <a:latin typeface="Tahoma"/>
                <a:cs typeface="Tahoma"/>
              </a:rPr>
              <a:t>20</a:t>
            </a:r>
            <a:endParaRPr sz="1400">
              <a:solidFill>
                <a:prstClr val="black"/>
              </a:solidFill>
              <a:latin typeface="Tahoma"/>
              <a:cs typeface="Tahoma"/>
            </a:endParaRPr>
          </a:p>
          <a:p>
            <a:pPr marL="76835">
              <a:spcBef>
                <a:spcPts val="1315"/>
              </a:spcBef>
            </a:pPr>
            <a:r>
              <a:rPr sz="1400" dirty="0">
                <a:solidFill>
                  <a:prstClr val="black"/>
                </a:solidFill>
                <a:latin typeface="Tahoma"/>
                <a:cs typeface="Tahoma"/>
              </a:rPr>
              <a:t>10</a:t>
            </a:r>
            <a:endParaRPr sz="1400">
              <a:solidFill>
                <a:prstClr val="black"/>
              </a:solidFill>
              <a:latin typeface="Tahoma"/>
              <a:cs typeface="Tahoma"/>
            </a:endParaRPr>
          </a:p>
          <a:p>
            <a:pPr marL="173990">
              <a:spcBef>
                <a:spcPts val="1320"/>
              </a:spcBef>
            </a:pPr>
            <a:r>
              <a:rPr sz="1400" dirty="0">
                <a:solidFill>
                  <a:prstClr val="black"/>
                </a:solidFill>
                <a:latin typeface="Tahoma"/>
                <a:cs typeface="Tahoma"/>
              </a:rPr>
              <a:t>0</a:t>
            </a:r>
            <a:endParaRPr sz="1400">
              <a:solidFill>
                <a:prstClr val="black"/>
              </a:solidFill>
              <a:latin typeface="Tahoma"/>
              <a:cs typeface="Tahoma"/>
            </a:endParaRPr>
          </a:p>
          <a:p>
            <a:pPr marL="12700">
              <a:spcBef>
                <a:spcPts val="1320"/>
              </a:spcBef>
            </a:pPr>
            <a:r>
              <a:rPr sz="1400" spc="-10" dirty="0">
                <a:solidFill>
                  <a:prstClr val="black"/>
                </a:solidFill>
                <a:latin typeface="Tahoma"/>
                <a:cs typeface="Tahoma"/>
              </a:rPr>
              <a:t>-</a:t>
            </a:r>
            <a:r>
              <a:rPr sz="1400" dirty="0">
                <a:solidFill>
                  <a:prstClr val="black"/>
                </a:solidFill>
                <a:latin typeface="Tahoma"/>
                <a:cs typeface="Tahoma"/>
              </a:rPr>
              <a:t>10</a:t>
            </a:r>
            <a:endParaRPr sz="1400">
              <a:solidFill>
                <a:prstClr val="black"/>
              </a:solidFill>
              <a:latin typeface="Tahoma"/>
              <a:cs typeface="Tahoma"/>
            </a:endParaRPr>
          </a:p>
        </p:txBody>
      </p:sp>
      <p:sp>
        <p:nvSpPr>
          <p:cNvPr id="9" name="object 9"/>
          <p:cNvSpPr txBox="1"/>
          <p:nvPr/>
        </p:nvSpPr>
        <p:spPr>
          <a:xfrm>
            <a:off x="683627" y="5602355"/>
            <a:ext cx="1049005" cy="948230"/>
          </a:xfrm>
          <a:prstGeom prst="rect">
            <a:avLst/>
          </a:prstGeom>
        </p:spPr>
        <p:txBody>
          <a:bodyPr vert="vert270" wrap="square" lIns="0" tIns="13335" rIns="0" bIns="0" rtlCol="0">
            <a:spAutoFit/>
          </a:bodyPr>
          <a:lstStyle/>
          <a:p>
            <a:pPr marL="29845">
              <a:spcBef>
                <a:spcPts val="105"/>
              </a:spcBef>
            </a:pPr>
            <a:r>
              <a:rPr sz="1400" dirty="0">
                <a:solidFill>
                  <a:prstClr val="black"/>
                </a:solidFill>
                <a:latin typeface="Tahoma"/>
                <a:cs typeface="Tahoma"/>
              </a:rPr>
              <a:t>O</a:t>
            </a:r>
            <a:r>
              <a:rPr sz="1400" spc="-5" dirty="0">
                <a:solidFill>
                  <a:prstClr val="black"/>
                </a:solidFill>
                <a:latin typeface="Tahoma"/>
                <a:cs typeface="Tahoma"/>
              </a:rPr>
              <a:t>ca</a:t>
            </a:r>
            <a:r>
              <a:rPr sz="1400" spc="5" dirty="0">
                <a:solidFill>
                  <a:prstClr val="black"/>
                </a:solidFill>
                <a:latin typeface="Tahoma"/>
                <a:cs typeface="Tahoma"/>
              </a:rPr>
              <a:t>-</a:t>
            </a:r>
            <a:r>
              <a:rPr sz="1400" dirty="0">
                <a:solidFill>
                  <a:prstClr val="black"/>
                </a:solidFill>
                <a:latin typeface="Tahoma"/>
                <a:cs typeface="Tahoma"/>
              </a:rPr>
              <a:t>19</a:t>
            </a:r>
          </a:p>
          <a:p>
            <a:pPr marL="12700" marR="5080" indent="25400">
              <a:lnSpc>
                <a:spcPts val="3120"/>
              </a:lnSpc>
              <a:spcBef>
                <a:spcPts val="250"/>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19  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19</a:t>
            </a:r>
          </a:p>
        </p:txBody>
      </p:sp>
      <p:sp>
        <p:nvSpPr>
          <p:cNvPr id="10" name="object 10"/>
          <p:cNvSpPr txBox="1"/>
          <p:nvPr/>
        </p:nvSpPr>
        <p:spPr>
          <a:xfrm>
            <a:off x="1839456" y="5751067"/>
            <a:ext cx="215444" cy="799518"/>
          </a:xfrm>
          <a:prstGeom prst="rect">
            <a:avLst/>
          </a:prstGeom>
        </p:spPr>
        <p:txBody>
          <a:bodyPr vert="vert270" wrap="square" lIns="0" tIns="13335" rIns="0" bIns="0" rtlCol="0">
            <a:spAutoFit/>
          </a:bodyPr>
          <a:lstStyle/>
          <a:p>
            <a:pPr marL="12700">
              <a:spcBef>
                <a:spcPts val="105"/>
              </a:spcBef>
            </a:pPr>
            <a:r>
              <a:rPr sz="1400" spc="-10" dirty="0">
                <a:solidFill>
                  <a:prstClr val="black"/>
                </a:solidFill>
                <a:latin typeface="Tahoma"/>
                <a:cs typeface="Tahoma"/>
              </a:rPr>
              <a:t>T</a:t>
            </a:r>
            <a:r>
              <a:rPr sz="1400" dirty="0">
                <a:solidFill>
                  <a:prstClr val="black"/>
                </a:solidFill>
                <a:latin typeface="Tahoma"/>
                <a:cs typeface="Tahoma"/>
              </a:rPr>
              <a:t>e</a:t>
            </a:r>
            <a:r>
              <a:rPr sz="1400" spc="-5" dirty="0">
                <a:solidFill>
                  <a:prstClr val="black"/>
                </a:solidFill>
                <a:latin typeface="Tahoma"/>
                <a:cs typeface="Tahoma"/>
              </a:rPr>
              <a:t>m</a:t>
            </a:r>
            <a:r>
              <a:rPr sz="1400" spc="5" dirty="0">
                <a:solidFill>
                  <a:prstClr val="black"/>
                </a:solidFill>
                <a:latin typeface="Tahoma"/>
                <a:cs typeface="Tahoma"/>
              </a:rPr>
              <a:t>-</a:t>
            </a:r>
            <a:r>
              <a:rPr sz="1400" dirty="0">
                <a:solidFill>
                  <a:prstClr val="black"/>
                </a:solidFill>
                <a:latin typeface="Tahoma"/>
                <a:cs typeface="Tahoma"/>
              </a:rPr>
              <a:t>19</a:t>
            </a:r>
          </a:p>
        </p:txBody>
      </p:sp>
      <p:sp>
        <p:nvSpPr>
          <p:cNvPr id="11" name="object 11"/>
          <p:cNvSpPr txBox="1"/>
          <p:nvPr/>
        </p:nvSpPr>
        <p:spPr>
          <a:xfrm>
            <a:off x="4224821" y="5751066"/>
            <a:ext cx="643890" cy="633730"/>
          </a:xfrm>
          <a:prstGeom prst="rect">
            <a:avLst/>
          </a:prstGeom>
        </p:spPr>
        <p:txBody>
          <a:bodyPr vert="vert270" wrap="square" lIns="0" tIns="13335" rIns="0" bIns="0" rtlCol="0">
            <a:spAutoFit/>
          </a:bodyPr>
          <a:lstStyle/>
          <a:p>
            <a:pPr marR="5080" algn="r">
              <a:spcBef>
                <a:spcPts val="105"/>
              </a:spcBef>
            </a:pPr>
            <a:r>
              <a:rPr sz="1400" dirty="0">
                <a:solidFill>
                  <a:prstClr val="black"/>
                </a:solidFill>
                <a:latin typeface="Tahoma"/>
                <a:cs typeface="Tahoma"/>
              </a:rPr>
              <a:t>Te</a:t>
            </a:r>
            <a:r>
              <a:rPr sz="1400" spc="-5" dirty="0">
                <a:solidFill>
                  <a:prstClr val="black"/>
                </a:solidFill>
                <a:latin typeface="Tahoma"/>
                <a:cs typeface="Tahoma"/>
              </a:rPr>
              <a:t>m</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a:p>
            <a:pPr marR="5080" algn="r">
              <a:spcBef>
                <a:spcPts val="1495"/>
              </a:spcBef>
            </a:pPr>
            <a:r>
              <a:rPr sz="1400" dirty="0">
                <a:solidFill>
                  <a:prstClr val="black"/>
                </a:solidFill>
                <a:latin typeface="Tahoma"/>
                <a:cs typeface="Tahoma"/>
              </a:rPr>
              <a:t>E</a:t>
            </a:r>
            <a:r>
              <a:rPr sz="1400" spc="-5" dirty="0">
                <a:solidFill>
                  <a:prstClr val="black"/>
                </a:solidFill>
                <a:latin typeface="Tahoma"/>
                <a:cs typeface="Tahoma"/>
              </a:rPr>
              <a:t>y</a:t>
            </a:r>
            <a:r>
              <a:rPr sz="1400" dirty="0">
                <a:solidFill>
                  <a:prstClr val="black"/>
                </a:solidFill>
                <a:latin typeface="Tahoma"/>
                <a:cs typeface="Tahoma"/>
              </a:rPr>
              <a:t>l</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12" name="object 12"/>
          <p:cNvSpPr txBox="1"/>
          <p:nvPr/>
        </p:nvSpPr>
        <p:spPr>
          <a:xfrm>
            <a:off x="2641766" y="5750456"/>
            <a:ext cx="1411156" cy="634339"/>
          </a:xfrm>
          <a:prstGeom prst="rect">
            <a:avLst/>
          </a:prstGeom>
        </p:spPr>
        <p:txBody>
          <a:bodyPr vert="vert270" wrap="square" lIns="0" tIns="13335" rIns="0" bIns="0" rtlCol="0">
            <a:spAutoFit/>
          </a:bodyPr>
          <a:lstStyle/>
          <a:p>
            <a:pPr marL="53975">
              <a:spcBef>
                <a:spcPts val="105"/>
              </a:spcBef>
            </a:pPr>
            <a:r>
              <a:rPr sz="1400" dirty="0">
                <a:solidFill>
                  <a:prstClr val="black"/>
                </a:solidFill>
                <a:latin typeface="Tahoma"/>
                <a:cs typeface="Tahoma"/>
              </a:rPr>
              <a:t>Ka</a:t>
            </a:r>
            <a:r>
              <a:rPr sz="1400" spc="-10"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19</a:t>
            </a:r>
          </a:p>
          <a:p>
            <a:pPr marL="12700" marR="5080" indent="17145" algn="just">
              <a:lnSpc>
                <a:spcPct val="184600"/>
              </a:lnSpc>
              <a:spcBef>
                <a:spcPts val="20"/>
              </a:spcBef>
            </a:pPr>
            <a:r>
              <a:rPr sz="1400" dirty="0">
                <a:solidFill>
                  <a:prstClr val="black"/>
                </a:solidFill>
                <a:latin typeface="Tahoma"/>
                <a:cs typeface="Tahoma"/>
              </a:rPr>
              <a:t>O</a:t>
            </a:r>
            <a:r>
              <a:rPr sz="1400" spc="-5" dirty="0">
                <a:solidFill>
                  <a:prstClr val="black"/>
                </a:solidFill>
                <a:latin typeface="Tahoma"/>
                <a:cs typeface="Tahoma"/>
              </a:rPr>
              <a:t>ca</a:t>
            </a:r>
            <a:r>
              <a:rPr sz="1400" spc="5" dirty="0">
                <a:solidFill>
                  <a:prstClr val="black"/>
                </a:solidFill>
                <a:latin typeface="Tahoma"/>
                <a:cs typeface="Tahoma"/>
              </a:rPr>
              <a:t>-</a:t>
            </a:r>
            <a:r>
              <a:rPr sz="1400" dirty="0">
                <a:solidFill>
                  <a:prstClr val="black"/>
                </a:solidFill>
                <a:latin typeface="Tahoma"/>
                <a:cs typeface="Tahoma"/>
              </a:rPr>
              <a:t>20  Mar-20  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20</a:t>
            </a:r>
          </a:p>
        </p:txBody>
      </p:sp>
      <p:sp>
        <p:nvSpPr>
          <p:cNvPr id="13" name="object 13"/>
          <p:cNvSpPr txBox="1"/>
          <p:nvPr/>
        </p:nvSpPr>
        <p:spPr>
          <a:xfrm>
            <a:off x="5026445" y="5750457"/>
            <a:ext cx="1003865" cy="634338"/>
          </a:xfrm>
          <a:prstGeom prst="rect">
            <a:avLst/>
          </a:prstGeom>
        </p:spPr>
        <p:txBody>
          <a:bodyPr vert="vert270" wrap="square" lIns="0" tIns="13335" rIns="0" bIns="0" rtlCol="0">
            <a:spAutoFit/>
          </a:bodyPr>
          <a:lstStyle/>
          <a:p>
            <a:pPr marL="36195">
              <a:spcBef>
                <a:spcPts val="105"/>
              </a:spcBef>
            </a:pPr>
            <a:r>
              <a:rPr sz="1400" dirty="0">
                <a:solidFill>
                  <a:prstClr val="black"/>
                </a:solidFill>
                <a:latin typeface="Tahoma"/>
                <a:cs typeface="Tahoma"/>
              </a:rPr>
              <a:t>Ka</a:t>
            </a:r>
            <a:r>
              <a:rPr sz="1400" spc="-10"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20</a:t>
            </a:r>
          </a:p>
          <a:p>
            <a:pPr marL="20320" marR="5080" indent="-8255">
              <a:lnSpc>
                <a:spcPct val="180000"/>
              </a:lnSpc>
              <a:spcBef>
                <a:spcPts val="100"/>
              </a:spcBef>
            </a:pPr>
            <a:r>
              <a:rPr sz="1400" dirty="0">
                <a:solidFill>
                  <a:prstClr val="black"/>
                </a:solidFill>
                <a:latin typeface="Tahoma"/>
                <a:cs typeface="Tahoma"/>
              </a:rPr>
              <a:t>O</a:t>
            </a:r>
            <a:r>
              <a:rPr sz="1400" spc="-5" dirty="0">
                <a:solidFill>
                  <a:prstClr val="black"/>
                </a:solidFill>
                <a:latin typeface="Tahoma"/>
                <a:cs typeface="Tahoma"/>
              </a:rPr>
              <a:t>ca</a:t>
            </a:r>
            <a:r>
              <a:rPr sz="1400" spc="5" dirty="0">
                <a:solidFill>
                  <a:prstClr val="black"/>
                </a:solidFill>
                <a:latin typeface="Tahoma"/>
                <a:cs typeface="Tahoma"/>
              </a:rPr>
              <a:t>-</a:t>
            </a:r>
            <a:r>
              <a:rPr sz="1400" dirty="0">
                <a:solidFill>
                  <a:prstClr val="black"/>
                </a:solidFill>
                <a:latin typeface="Tahoma"/>
                <a:cs typeface="Tahoma"/>
              </a:rPr>
              <a:t>21  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21</a:t>
            </a:r>
          </a:p>
        </p:txBody>
      </p:sp>
      <p:sp>
        <p:nvSpPr>
          <p:cNvPr id="14" name="object 14"/>
          <p:cNvSpPr txBox="1"/>
          <p:nvPr/>
        </p:nvSpPr>
        <p:spPr>
          <a:xfrm>
            <a:off x="7006502" y="5750458"/>
            <a:ext cx="1411092" cy="634337"/>
          </a:xfrm>
          <a:prstGeom prst="rect">
            <a:avLst/>
          </a:prstGeom>
        </p:spPr>
        <p:txBody>
          <a:bodyPr vert="vert270" wrap="square" lIns="0" tIns="13335" rIns="0" bIns="0" rtlCol="0">
            <a:spAutoFit/>
          </a:bodyPr>
          <a:lstStyle/>
          <a:p>
            <a:pPr marL="83820">
              <a:spcBef>
                <a:spcPts val="105"/>
              </a:spcBef>
            </a:pPr>
            <a:r>
              <a:rPr sz="1400" dirty="0">
                <a:solidFill>
                  <a:prstClr val="black"/>
                </a:solidFill>
                <a:latin typeface="Tahoma"/>
                <a:cs typeface="Tahoma"/>
              </a:rPr>
              <a:t>E</a:t>
            </a:r>
            <a:r>
              <a:rPr sz="1400" spc="-5" dirty="0">
                <a:solidFill>
                  <a:prstClr val="black"/>
                </a:solidFill>
                <a:latin typeface="Tahoma"/>
                <a:cs typeface="Tahoma"/>
              </a:rPr>
              <a:t>y</a:t>
            </a:r>
            <a:r>
              <a:rPr sz="1400" dirty="0">
                <a:solidFill>
                  <a:prstClr val="black"/>
                </a:solidFill>
                <a:latin typeface="Tahoma"/>
                <a:cs typeface="Tahoma"/>
              </a:rPr>
              <a:t>l</a:t>
            </a:r>
            <a:r>
              <a:rPr sz="1400" spc="5" dirty="0">
                <a:solidFill>
                  <a:prstClr val="black"/>
                </a:solidFill>
                <a:latin typeface="Tahoma"/>
                <a:cs typeface="Tahoma"/>
              </a:rPr>
              <a:t>-</a:t>
            </a:r>
            <a:r>
              <a:rPr sz="1400" dirty="0">
                <a:solidFill>
                  <a:prstClr val="black"/>
                </a:solidFill>
                <a:latin typeface="Tahoma"/>
                <a:cs typeface="Tahoma"/>
              </a:rPr>
              <a:t>21</a:t>
            </a:r>
          </a:p>
          <a:p>
            <a:pPr marL="12700" marR="5080" indent="23495" algn="just">
              <a:lnSpc>
                <a:spcPct val="183000"/>
              </a:lnSpc>
              <a:spcBef>
                <a:spcPts val="65"/>
              </a:spcBef>
            </a:pPr>
            <a:r>
              <a:rPr sz="1400" dirty="0">
                <a:solidFill>
                  <a:prstClr val="black"/>
                </a:solidFill>
                <a:latin typeface="Tahoma"/>
                <a:cs typeface="Tahoma"/>
              </a:rPr>
              <a:t>Ka</a:t>
            </a:r>
            <a:r>
              <a:rPr sz="1400" spc="-10"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21  O</a:t>
            </a:r>
            <a:r>
              <a:rPr sz="1400" spc="-5" dirty="0">
                <a:solidFill>
                  <a:prstClr val="black"/>
                </a:solidFill>
                <a:latin typeface="Tahoma"/>
                <a:cs typeface="Tahoma"/>
              </a:rPr>
              <a:t>ca</a:t>
            </a:r>
            <a:r>
              <a:rPr sz="1400" spc="5" dirty="0">
                <a:solidFill>
                  <a:prstClr val="black"/>
                </a:solidFill>
                <a:latin typeface="Tahoma"/>
                <a:cs typeface="Tahoma"/>
              </a:rPr>
              <a:t>-</a:t>
            </a:r>
            <a:r>
              <a:rPr sz="1400" dirty="0">
                <a:solidFill>
                  <a:prstClr val="black"/>
                </a:solidFill>
                <a:latin typeface="Tahoma"/>
                <a:cs typeface="Tahoma"/>
              </a:rPr>
              <a:t>22  </a:t>
            </a:r>
            <a:r>
              <a:rPr sz="1400" spc="-5"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22</a:t>
            </a:r>
          </a:p>
        </p:txBody>
      </p:sp>
      <p:sp>
        <p:nvSpPr>
          <p:cNvPr id="15" name="object 15"/>
          <p:cNvSpPr txBox="1"/>
          <p:nvPr/>
        </p:nvSpPr>
        <p:spPr>
          <a:xfrm>
            <a:off x="6603151" y="5751066"/>
            <a:ext cx="240665" cy="63373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Te</a:t>
            </a:r>
            <a:r>
              <a:rPr sz="1400" spc="-5" dirty="0">
                <a:solidFill>
                  <a:prstClr val="black"/>
                </a:solidFill>
                <a:latin typeface="Tahoma"/>
                <a:cs typeface="Tahoma"/>
              </a:rPr>
              <a:t>m</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16" name="object 16"/>
          <p:cNvSpPr txBox="1"/>
          <p:nvPr/>
        </p:nvSpPr>
        <p:spPr>
          <a:xfrm>
            <a:off x="2243367" y="5751066"/>
            <a:ext cx="240665" cy="51625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E</a:t>
            </a:r>
            <a:r>
              <a:rPr sz="1400" spc="-5" dirty="0">
                <a:solidFill>
                  <a:prstClr val="black"/>
                </a:solidFill>
                <a:latin typeface="Tahoma"/>
                <a:cs typeface="Tahoma"/>
              </a:rPr>
              <a:t>y</a:t>
            </a:r>
            <a:r>
              <a:rPr sz="1400" dirty="0">
                <a:solidFill>
                  <a:prstClr val="black"/>
                </a:solidFill>
                <a:latin typeface="Tahoma"/>
                <a:cs typeface="Tahoma"/>
              </a:rPr>
              <a:t>l</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17" name="object 17"/>
          <p:cNvSpPr txBox="1"/>
          <p:nvPr/>
        </p:nvSpPr>
        <p:spPr>
          <a:xfrm>
            <a:off x="6204193" y="5751066"/>
            <a:ext cx="241300" cy="605155"/>
          </a:xfrm>
          <a:prstGeom prst="rect">
            <a:avLst/>
          </a:prstGeom>
        </p:spPr>
        <p:txBody>
          <a:bodyPr vert="vert270" wrap="square" lIns="0" tIns="13335" rIns="0" bIns="0" rtlCol="0">
            <a:spAutoFit/>
          </a:bodyPr>
          <a:lstStyle/>
          <a:p>
            <a:pPr marL="12700">
              <a:spcBef>
                <a:spcPts val="105"/>
              </a:spcBef>
            </a:pPr>
            <a:r>
              <a:rPr sz="1400" spc="-5"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18" name="object 18"/>
          <p:cNvSpPr txBox="1"/>
          <p:nvPr/>
        </p:nvSpPr>
        <p:spPr>
          <a:xfrm>
            <a:off x="7980044" y="3222751"/>
            <a:ext cx="421005" cy="239395"/>
          </a:xfrm>
          <a:prstGeom prst="rect">
            <a:avLst/>
          </a:prstGeom>
        </p:spPr>
        <p:txBody>
          <a:bodyPr vert="horz" wrap="square" lIns="0" tIns="13335" rIns="0" bIns="0" rtlCol="0">
            <a:spAutoFit/>
          </a:bodyPr>
          <a:lstStyle/>
          <a:p>
            <a:pPr marL="12700">
              <a:spcBef>
                <a:spcPts val="105"/>
              </a:spcBef>
            </a:pPr>
            <a:r>
              <a:rPr sz="1400" b="1" spc="-10" dirty="0">
                <a:solidFill>
                  <a:srgbClr val="5F5F5F"/>
                </a:solidFill>
                <a:latin typeface="Tahoma"/>
                <a:cs typeface="Tahoma"/>
              </a:rPr>
              <a:t>47</a:t>
            </a:r>
            <a:r>
              <a:rPr sz="1400" b="1" dirty="0">
                <a:solidFill>
                  <a:srgbClr val="5F5F5F"/>
                </a:solidFill>
                <a:latin typeface="Tahoma"/>
                <a:cs typeface="Tahoma"/>
              </a:rPr>
              <a:t>,6</a:t>
            </a:r>
            <a:endParaRPr sz="1400">
              <a:solidFill>
                <a:prstClr val="black"/>
              </a:solidFill>
              <a:latin typeface="Tahoma"/>
              <a:cs typeface="Tahoma"/>
            </a:endParaRPr>
          </a:p>
        </p:txBody>
      </p:sp>
      <p:sp>
        <p:nvSpPr>
          <p:cNvPr id="19" name="object 19"/>
          <p:cNvSpPr txBox="1"/>
          <p:nvPr/>
        </p:nvSpPr>
        <p:spPr>
          <a:xfrm>
            <a:off x="8262619" y="3634485"/>
            <a:ext cx="421005" cy="239395"/>
          </a:xfrm>
          <a:prstGeom prst="rect">
            <a:avLst/>
          </a:prstGeom>
        </p:spPr>
        <p:txBody>
          <a:bodyPr vert="horz" wrap="square" lIns="0" tIns="12700" rIns="0" bIns="0" rtlCol="0">
            <a:spAutoFit/>
          </a:bodyPr>
          <a:lstStyle/>
          <a:p>
            <a:pPr marL="12700">
              <a:spcBef>
                <a:spcPts val="100"/>
              </a:spcBef>
            </a:pPr>
            <a:r>
              <a:rPr sz="1400" b="1" spc="-10" dirty="0">
                <a:solidFill>
                  <a:srgbClr val="001F5F"/>
                </a:solidFill>
                <a:latin typeface="Tahoma"/>
                <a:cs typeface="Tahoma"/>
              </a:rPr>
              <a:t>41</a:t>
            </a:r>
            <a:r>
              <a:rPr sz="1400" b="1" dirty="0">
                <a:solidFill>
                  <a:srgbClr val="001F5F"/>
                </a:solidFill>
                <a:latin typeface="Tahoma"/>
                <a:cs typeface="Tahoma"/>
              </a:rPr>
              <a:t>,2</a:t>
            </a:r>
            <a:endParaRPr sz="1400">
              <a:solidFill>
                <a:prstClr val="black"/>
              </a:solidFill>
              <a:latin typeface="Tahoma"/>
              <a:cs typeface="Tahoma"/>
            </a:endParaRPr>
          </a:p>
        </p:txBody>
      </p:sp>
      <p:sp>
        <p:nvSpPr>
          <p:cNvPr id="20" name="object 20"/>
          <p:cNvSpPr txBox="1"/>
          <p:nvPr/>
        </p:nvSpPr>
        <p:spPr>
          <a:xfrm>
            <a:off x="7980044" y="4478782"/>
            <a:ext cx="421005" cy="239395"/>
          </a:xfrm>
          <a:prstGeom prst="rect">
            <a:avLst/>
          </a:prstGeom>
        </p:spPr>
        <p:txBody>
          <a:bodyPr vert="horz" wrap="square" lIns="0" tIns="12700" rIns="0" bIns="0" rtlCol="0">
            <a:spAutoFit/>
          </a:bodyPr>
          <a:lstStyle/>
          <a:p>
            <a:pPr marL="12700">
              <a:spcBef>
                <a:spcPts val="100"/>
              </a:spcBef>
            </a:pPr>
            <a:r>
              <a:rPr sz="1400" b="1" spc="-10" dirty="0">
                <a:solidFill>
                  <a:srgbClr val="A80000"/>
                </a:solidFill>
                <a:latin typeface="Tahoma"/>
                <a:cs typeface="Tahoma"/>
              </a:rPr>
              <a:t>14</a:t>
            </a:r>
            <a:r>
              <a:rPr sz="1400" b="1" dirty="0">
                <a:solidFill>
                  <a:srgbClr val="A80000"/>
                </a:solidFill>
                <a:latin typeface="Tahoma"/>
                <a:cs typeface="Tahoma"/>
              </a:rPr>
              <a:t>,7</a:t>
            </a:r>
            <a:endParaRPr sz="1400">
              <a:solidFill>
                <a:prstClr val="black"/>
              </a:solidFill>
              <a:latin typeface="Tahoma"/>
              <a:cs typeface="Tahoma"/>
            </a:endParaRPr>
          </a:p>
        </p:txBody>
      </p:sp>
      <p:sp>
        <p:nvSpPr>
          <p:cNvPr id="21" name="object 21"/>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37</a:t>
            </a:r>
            <a:endParaRPr sz="1400">
              <a:solidFill>
                <a:prstClr val="black"/>
              </a:solidFill>
              <a:latin typeface="Tahoma"/>
              <a:cs typeface="Tahoma"/>
            </a:endParaRPr>
          </a:p>
        </p:txBody>
      </p:sp>
      <p:sp>
        <p:nvSpPr>
          <p:cNvPr id="22" name="object 22"/>
          <p:cNvSpPr/>
          <p:nvPr/>
        </p:nvSpPr>
        <p:spPr>
          <a:xfrm>
            <a:off x="1468374" y="2827782"/>
            <a:ext cx="212725" cy="0"/>
          </a:xfrm>
          <a:custGeom>
            <a:avLst/>
            <a:gdLst/>
            <a:ahLst/>
            <a:cxnLst/>
            <a:rect l="l" t="t" r="r" b="b"/>
            <a:pathLst>
              <a:path w="212725">
                <a:moveTo>
                  <a:pt x="0" y="0"/>
                </a:moveTo>
                <a:lnTo>
                  <a:pt x="212725" y="0"/>
                </a:lnTo>
              </a:path>
            </a:pathLst>
          </a:custGeom>
          <a:ln w="38100">
            <a:solidFill>
              <a:srgbClr val="001F5F"/>
            </a:solidFill>
          </a:ln>
        </p:spPr>
        <p:txBody>
          <a:bodyPr wrap="square" lIns="0" tIns="0" rIns="0" bIns="0" rtlCol="0"/>
          <a:lstStyle/>
          <a:p>
            <a:endParaRPr>
              <a:solidFill>
                <a:prstClr val="black"/>
              </a:solidFill>
            </a:endParaRPr>
          </a:p>
        </p:txBody>
      </p:sp>
      <p:sp>
        <p:nvSpPr>
          <p:cNvPr id="23" name="object 23"/>
          <p:cNvSpPr txBox="1"/>
          <p:nvPr/>
        </p:nvSpPr>
        <p:spPr>
          <a:xfrm>
            <a:off x="1737105" y="2665323"/>
            <a:ext cx="1311910" cy="816610"/>
          </a:xfrm>
          <a:prstGeom prst="rect">
            <a:avLst/>
          </a:prstGeom>
        </p:spPr>
        <p:txBody>
          <a:bodyPr vert="horz" wrap="square" lIns="0" tIns="12065" rIns="0" bIns="0" rtlCol="0">
            <a:spAutoFit/>
          </a:bodyPr>
          <a:lstStyle/>
          <a:p>
            <a:pPr marL="12700" marR="5080">
              <a:lnSpc>
                <a:spcPct val="123600"/>
              </a:lnSpc>
              <a:spcBef>
                <a:spcPts val="95"/>
              </a:spcBef>
            </a:pPr>
            <a:r>
              <a:rPr sz="1400" spc="-25" dirty="0">
                <a:solidFill>
                  <a:prstClr val="black"/>
                </a:solidFill>
                <a:latin typeface="Tahoma"/>
                <a:cs typeface="Tahoma"/>
              </a:rPr>
              <a:t>Toplam </a:t>
            </a:r>
            <a:r>
              <a:rPr sz="1400" spc="-5" dirty="0">
                <a:solidFill>
                  <a:prstClr val="black"/>
                </a:solidFill>
                <a:latin typeface="Tahoma"/>
                <a:cs typeface="Tahoma"/>
              </a:rPr>
              <a:t>krediler  Tüketici</a:t>
            </a:r>
            <a:r>
              <a:rPr sz="1400" spc="-70" dirty="0">
                <a:solidFill>
                  <a:prstClr val="black"/>
                </a:solidFill>
                <a:latin typeface="Tahoma"/>
                <a:cs typeface="Tahoma"/>
              </a:rPr>
              <a:t> </a:t>
            </a:r>
            <a:r>
              <a:rPr sz="1400" spc="-5" dirty="0">
                <a:solidFill>
                  <a:prstClr val="black"/>
                </a:solidFill>
                <a:latin typeface="Tahoma"/>
                <a:cs typeface="Tahoma"/>
              </a:rPr>
              <a:t>kredileri  Ticari krediler</a:t>
            </a:r>
            <a:endParaRPr sz="1400">
              <a:solidFill>
                <a:prstClr val="black"/>
              </a:solidFill>
              <a:latin typeface="Tahoma"/>
              <a:cs typeface="Tahoma"/>
            </a:endParaRPr>
          </a:p>
        </p:txBody>
      </p:sp>
      <p:sp>
        <p:nvSpPr>
          <p:cNvPr id="24" name="object 24"/>
          <p:cNvSpPr txBox="1"/>
          <p:nvPr/>
        </p:nvSpPr>
        <p:spPr>
          <a:xfrm>
            <a:off x="83007" y="6586145"/>
            <a:ext cx="2493010" cy="209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dirty="0">
                <a:solidFill>
                  <a:prstClr val="black"/>
                </a:solidFill>
                <a:latin typeface="Tahoma"/>
                <a:cs typeface="Tahoma"/>
              </a:rPr>
              <a:t>BDDK, </a:t>
            </a:r>
            <a:r>
              <a:rPr sz="1200" spc="-20" dirty="0">
                <a:solidFill>
                  <a:prstClr val="black"/>
                </a:solidFill>
                <a:latin typeface="Tahoma"/>
                <a:cs typeface="Tahoma"/>
              </a:rPr>
              <a:t>TEPAV</a:t>
            </a:r>
            <a:r>
              <a:rPr sz="1200" spc="-30" dirty="0">
                <a:solidFill>
                  <a:prstClr val="black"/>
                </a:solidFill>
                <a:latin typeface="Tahoma"/>
                <a:cs typeface="Tahoma"/>
              </a:rPr>
              <a:t> </a:t>
            </a:r>
            <a:r>
              <a:rPr sz="1200" spc="-5" dirty="0">
                <a:solidFill>
                  <a:prstClr val="black"/>
                </a:solidFill>
                <a:latin typeface="Tahoma"/>
                <a:cs typeface="Tahoma"/>
              </a:rPr>
              <a:t>hesaplamaları</a:t>
            </a:r>
            <a:endParaRPr sz="1200">
              <a:solidFill>
                <a:prstClr val="black"/>
              </a:solidFill>
              <a:latin typeface="Tahoma"/>
              <a:cs typeface="Tahoma"/>
            </a:endParaRPr>
          </a:p>
        </p:txBody>
      </p:sp>
    </p:spTree>
    <p:extLst>
      <p:ext uri="{BB962C8B-B14F-4D97-AF65-F5344CB8AC3E}">
        <p14:creationId xmlns:p14="http://schemas.microsoft.com/office/powerpoint/2010/main" val="22798242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810005"/>
            <a:ext cx="8162290" cy="1122680"/>
          </a:xfrm>
          <a:prstGeom prst="rect">
            <a:avLst/>
          </a:prstGeom>
        </p:spPr>
        <p:txBody>
          <a:bodyPr vert="horz" wrap="square" lIns="0" tIns="12700" rIns="0" bIns="0" rtlCol="0">
            <a:spAutoFit/>
          </a:bodyPr>
          <a:lstStyle/>
          <a:p>
            <a:pPr marL="12700" marR="81280">
              <a:lnSpc>
                <a:spcPct val="100000"/>
              </a:lnSpc>
              <a:spcBef>
                <a:spcPts val="100"/>
              </a:spcBef>
            </a:pPr>
            <a:r>
              <a:rPr spc="-5" dirty="0"/>
              <a:t>Tüketici kredileri artış </a:t>
            </a:r>
            <a:r>
              <a:rPr spc="5" dirty="0"/>
              <a:t>hızı </a:t>
            </a:r>
            <a:r>
              <a:rPr spc="-5" dirty="0"/>
              <a:t>yavaşlarken, kredi kartı kullanımları yüksek  seviyesini</a:t>
            </a:r>
            <a:r>
              <a:rPr spc="-10" dirty="0"/>
              <a:t> </a:t>
            </a:r>
            <a:r>
              <a:rPr spc="-5" dirty="0"/>
              <a:t>korumaktadır.</a:t>
            </a:r>
          </a:p>
          <a:p>
            <a:pPr marL="12700" marR="5080">
              <a:lnSpc>
                <a:spcPct val="100000"/>
              </a:lnSpc>
            </a:pPr>
            <a:r>
              <a:rPr b="0" spc="-5" dirty="0">
                <a:latin typeface="Tahoma"/>
                <a:cs typeface="Tahoma"/>
              </a:rPr>
              <a:t>Taşıt ve konut kredilerinde </a:t>
            </a:r>
            <a:r>
              <a:rPr b="0" dirty="0">
                <a:latin typeface="Tahoma"/>
                <a:cs typeface="Tahoma"/>
              </a:rPr>
              <a:t>artışlar 2020 </a:t>
            </a:r>
            <a:r>
              <a:rPr b="0" spc="-5" dirty="0">
                <a:latin typeface="Tahoma"/>
                <a:cs typeface="Tahoma"/>
              </a:rPr>
              <a:t>yılının ikinci yarısından sonra </a:t>
            </a:r>
            <a:r>
              <a:rPr b="0" dirty="0">
                <a:latin typeface="Tahoma"/>
                <a:cs typeface="Tahoma"/>
              </a:rPr>
              <a:t>hız </a:t>
            </a:r>
            <a:r>
              <a:rPr b="0" spc="-5" dirty="0">
                <a:latin typeface="Tahoma"/>
                <a:cs typeface="Tahoma"/>
              </a:rPr>
              <a:t>kesmiş,  </a:t>
            </a:r>
            <a:r>
              <a:rPr b="0" dirty="0">
                <a:latin typeface="Tahoma"/>
                <a:cs typeface="Tahoma"/>
              </a:rPr>
              <a:t>bireysel </a:t>
            </a:r>
            <a:r>
              <a:rPr b="0" spc="-5" dirty="0">
                <a:latin typeface="Tahoma"/>
                <a:cs typeface="Tahoma"/>
              </a:rPr>
              <a:t>kredi kartı kullanımlarında </a:t>
            </a:r>
            <a:r>
              <a:rPr b="0" dirty="0">
                <a:latin typeface="Tahoma"/>
                <a:cs typeface="Tahoma"/>
              </a:rPr>
              <a:t>ise </a:t>
            </a:r>
            <a:r>
              <a:rPr b="0" spc="-5" dirty="0">
                <a:latin typeface="Tahoma"/>
                <a:cs typeface="Tahoma"/>
              </a:rPr>
              <a:t>yıllık </a:t>
            </a:r>
            <a:r>
              <a:rPr b="0" dirty="0">
                <a:latin typeface="Tahoma"/>
                <a:cs typeface="Tahoma"/>
              </a:rPr>
              <a:t>artış </a:t>
            </a:r>
            <a:r>
              <a:rPr b="0" spc="-5" dirty="0">
                <a:latin typeface="Tahoma"/>
                <a:cs typeface="Tahoma"/>
              </a:rPr>
              <a:t>%45,8’e</a:t>
            </a:r>
            <a:r>
              <a:rPr b="0" spc="125" dirty="0">
                <a:latin typeface="Tahoma"/>
                <a:cs typeface="Tahoma"/>
              </a:rPr>
              <a:t> </a:t>
            </a:r>
            <a:r>
              <a:rPr b="0" spc="-5" dirty="0">
                <a:latin typeface="Tahoma"/>
                <a:cs typeface="Tahoma"/>
              </a:rPr>
              <a:t>ulaşmıştır.</a:t>
            </a:r>
          </a:p>
        </p:txBody>
      </p:sp>
      <p:sp>
        <p:nvSpPr>
          <p:cNvPr id="3" name="object 3"/>
          <p:cNvSpPr/>
          <p:nvPr/>
        </p:nvSpPr>
        <p:spPr>
          <a:xfrm>
            <a:off x="0" y="2010155"/>
            <a:ext cx="9139555" cy="330835"/>
          </a:xfrm>
          <a:custGeom>
            <a:avLst/>
            <a:gdLst/>
            <a:ahLst/>
            <a:cxnLst/>
            <a:rect l="l" t="t" r="r" b="b"/>
            <a:pathLst>
              <a:path w="9139555" h="330835">
                <a:moveTo>
                  <a:pt x="9139428" y="0"/>
                </a:moveTo>
                <a:lnTo>
                  <a:pt x="0" y="0"/>
                </a:lnTo>
                <a:lnTo>
                  <a:pt x="0" y="330708"/>
                </a:lnTo>
                <a:lnTo>
                  <a:pt x="9139428" y="330708"/>
                </a:lnTo>
                <a:lnTo>
                  <a:pt x="9139428" y="0"/>
                </a:lnTo>
                <a:close/>
              </a:path>
            </a:pathLst>
          </a:custGeom>
          <a:solidFill>
            <a:srgbClr val="001F5F"/>
          </a:solidFill>
        </p:spPr>
        <p:txBody>
          <a:bodyPr wrap="square" lIns="0" tIns="0" rIns="0" bIns="0" rtlCol="0"/>
          <a:lstStyle/>
          <a:p>
            <a:endParaRPr>
              <a:solidFill>
                <a:prstClr val="black"/>
              </a:solidFill>
            </a:endParaRPr>
          </a:p>
        </p:txBody>
      </p:sp>
      <p:grpSp>
        <p:nvGrpSpPr>
          <p:cNvPr id="4" name="object 4"/>
          <p:cNvGrpSpPr/>
          <p:nvPr/>
        </p:nvGrpSpPr>
        <p:grpSpPr>
          <a:xfrm>
            <a:off x="632269" y="2573845"/>
            <a:ext cx="7785100" cy="3093085"/>
            <a:chOff x="632269" y="2573845"/>
            <a:chExt cx="7785100" cy="3093085"/>
          </a:xfrm>
        </p:grpSpPr>
        <p:sp>
          <p:nvSpPr>
            <p:cNvPr id="5" name="object 5"/>
            <p:cNvSpPr/>
            <p:nvPr/>
          </p:nvSpPr>
          <p:spPr>
            <a:xfrm>
              <a:off x="637031" y="2578607"/>
              <a:ext cx="7775575" cy="3083560"/>
            </a:xfrm>
            <a:custGeom>
              <a:avLst/>
              <a:gdLst/>
              <a:ahLst/>
              <a:cxnLst/>
              <a:rect l="l" t="t" r="r" b="b"/>
              <a:pathLst>
                <a:path w="7775575" h="3083560">
                  <a:moveTo>
                    <a:pt x="6565392" y="2567940"/>
                  </a:moveTo>
                  <a:lnTo>
                    <a:pt x="6565392" y="2626741"/>
                  </a:lnTo>
                </a:path>
                <a:path w="7775575" h="3083560">
                  <a:moveTo>
                    <a:pt x="7380732" y="2567940"/>
                  </a:moveTo>
                  <a:lnTo>
                    <a:pt x="7380732" y="2626741"/>
                  </a:lnTo>
                </a:path>
                <a:path w="7775575" h="3083560">
                  <a:moveTo>
                    <a:pt x="861060" y="2567940"/>
                  </a:moveTo>
                  <a:lnTo>
                    <a:pt x="861060" y="2626741"/>
                  </a:lnTo>
                </a:path>
                <a:path w="7775575" h="3083560">
                  <a:moveTo>
                    <a:pt x="1682495" y="2567940"/>
                  </a:moveTo>
                  <a:lnTo>
                    <a:pt x="1682495" y="2626741"/>
                  </a:lnTo>
                </a:path>
                <a:path w="7775575" h="3083560">
                  <a:moveTo>
                    <a:pt x="59436" y="2567940"/>
                  </a:moveTo>
                  <a:lnTo>
                    <a:pt x="59436" y="2626741"/>
                  </a:lnTo>
                </a:path>
                <a:path w="7775575" h="3083560">
                  <a:moveTo>
                    <a:pt x="59436" y="3083052"/>
                  </a:moveTo>
                  <a:lnTo>
                    <a:pt x="59436" y="0"/>
                  </a:lnTo>
                </a:path>
                <a:path w="7775575" h="3083560">
                  <a:moveTo>
                    <a:pt x="0" y="3083052"/>
                  </a:moveTo>
                  <a:lnTo>
                    <a:pt x="59436" y="3083052"/>
                  </a:lnTo>
                </a:path>
                <a:path w="7775575" h="3083560">
                  <a:moveTo>
                    <a:pt x="0" y="2567940"/>
                  </a:moveTo>
                  <a:lnTo>
                    <a:pt x="59436" y="2567940"/>
                  </a:lnTo>
                </a:path>
                <a:path w="7775575" h="3083560">
                  <a:moveTo>
                    <a:pt x="0" y="2054352"/>
                  </a:moveTo>
                  <a:lnTo>
                    <a:pt x="59436" y="2054352"/>
                  </a:lnTo>
                </a:path>
                <a:path w="7775575" h="3083560">
                  <a:moveTo>
                    <a:pt x="0" y="1540764"/>
                  </a:moveTo>
                  <a:lnTo>
                    <a:pt x="59436" y="1540764"/>
                  </a:lnTo>
                </a:path>
                <a:path w="7775575" h="3083560">
                  <a:moveTo>
                    <a:pt x="0" y="1027176"/>
                  </a:moveTo>
                  <a:lnTo>
                    <a:pt x="59436" y="1027176"/>
                  </a:lnTo>
                </a:path>
                <a:path w="7775575" h="3083560">
                  <a:moveTo>
                    <a:pt x="0" y="513588"/>
                  </a:moveTo>
                  <a:lnTo>
                    <a:pt x="59436" y="513588"/>
                  </a:lnTo>
                </a:path>
                <a:path w="7775575" h="3083560">
                  <a:moveTo>
                    <a:pt x="0" y="0"/>
                  </a:moveTo>
                  <a:lnTo>
                    <a:pt x="59436" y="0"/>
                  </a:lnTo>
                </a:path>
                <a:path w="7775575" h="3083560">
                  <a:moveTo>
                    <a:pt x="2497836" y="2567940"/>
                  </a:moveTo>
                  <a:lnTo>
                    <a:pt x="2497836" y="2626741"/>
                  </a:lnTo>
                </a:path>
                <a:path w="7775575" h="3083560">
                  <a:moveTo>
                    <a:pt x="2898647" y="2567940"/>
                  </a:moveTo>
                  <a:lnTo>
                    <a:pt x="2898647" y="2626741"/>
                  </a:lnTo>
                </a:path>
                <a:path w="7775575" h="3083560">
                  <a:moveTo>
                    <a:pt x="3713988" y="2567940"/>
                  </a:moveTo>
                  <a:lnTo>
                    <a:pt x="3713988" y="2626741"/>
                  </a:lnTo>
                </a:path>
                <a:path w="7775575" h="3083560">
                  <a:moveTo>
                    <a:pt x="454152" y="2567940"/>
                  </a:moveTo>
                  <a:lnTo>
                    <a:pt x="454152" y="2626741"/>
                  </a:lnTo>
                </a:path>
                <a:path w="7775575" h="3083560">
                  <a:moveTo>
                    <a:pt x="1269492" y="2567940"/>
                  </a:moveTo>
                  <a:lnTo>
                    <a:pt x="1269492" y="2626741"/>
                  </a:lnTo>
                </a:path>
                <a:path w="7775575" h="3083560">
                  <a:moveTo>
                    <a:pt x="4128516" y="2567940"/>
                  </a:moveTo>
                  <a:lnTo>
                    <a:pt x="4128516" y="2626741"/>
                  </a:lnTo>
                </a:path>
                <a:path w="7775575" h="3083560">
                  <a:moveTo>
                    <a:pt x="3307079" y="2567940"/>
                  </a:moveTo>
                  <a:lnTo>
                    <a:pt x="3307079" y="2626741"/>
                  </a:lnTo>
                </a:path>
                <a:path w="7775575" h="3083560">
                  <a:moveTo>
                    <a:pt x="2090928" y="2567940"/>
                  </a:moveTo>
                  <a:lnTo>
                    <a:pt x="2090928" y="2626741"/>
                  </a:lnTo>
                </a:path>
                <a:path w="7775575" h="3083560">
                  <a:moveTo>
                    <a:pt x="5745480" y="2567940"/>
                  </a:moveTo>
                  <a:lnTo>
                    <a:pt x="5745480" y="2626741"/>
                  </a:lnTo>
                </a:path>
                <a:path w="7775575" h="3083560">
                  <a:moveTo>
                    <a:pt x="4535424" y="2567940"/>
                  </a:moveTo>
                  <a:lnTo>
                    <a:pt x="4535424" y="2626741"/>
                  </a:lnTo>
                </a:path>
                <a:path w="7775575" h="3083560">
                  <a:moveTo>
                    <a:pt x="4942332" y="2567940"/>
                  </a:moveTo>
                  <a:lnTo>
                    <a:pt x="4942332" y="2626741"/>
                  </a:lnTo>
                </a:path>
                <a:path w="7775575" h="3083560">
                  <a:moveTo>
                    <a:pt x="6152388" y="2567940"/>
                  </a:moveTo>
                  <a:lnTo>
                    <a:pt x="6152388" y="2626741"/>
                  </a:lnTo>
                </a:path>
                <a:path w="7775575" h="3083560">
                  <a:moveTo>
                    <a:pt x="5337048" y="2567940"/>
                  </a:moveTo>
                  <a:lnTo>
                    <a:pt x="5337048" y="2626741"/>
                  </a:lnTo>
                </a:path>
                <a:path w="7775575" h="3083560">
                  <a:moveTo>
                    <a:pt x="6973824" y="2567940"/>
                  </a:moveTo>
                  <a:lnTo>
                    <a:pt x="6973824" y="2626741"/>
                  </a:lnTo>
                </a:path>
                <a:path w="7775575" h="3083560">
                  <a:moveTo>
                    <a:pt x="7775448" y="2567940"/>
                  </a:moveTo>
                  <a:lnTo>
                    <a:pt x="7775448" y="2626741"/>
                  </a:lnTo>
                </a:path>
                <a:path w="7775575" h="3083560">
                  <a:moveTo>
                    <a:pt x="59436" y="2567940"/>
                  </a:moveTo>
                  <a:lnTo>
                    <a:pt x="7775448" y="2567940"/>
                  </a:lnTo>
                </a:path>
              </a:pathLst>
            </a:custGeom>
            <a:ln w="9144">
              <a:solidFill>
                <a:srgbClr val="000000"/>
              </a:solidFill>
            </a:ln>
          </p:spPr>
          <p:txBody>
            <a:bodyPr wrap="square" lIns="0" tIns="0" rIns="0" bIns="0" rtlCol="0"/>
            <a:lstStyle/>
            <a:p>
              <a:endParaRPr>
                <a:solidFill>
                  <a:prstClr val="black"/>
                </a:solidFill>
              </a:endParaRPr>
            </a:p>
          </p:txBody>
        </p:sp>
        <p:sp>
          <p:nvSpPr>
            <p:cNvPr id="6" name="object 6"/>
            <p:cNvSpPr/>
            <p:nvPr/>
          </p:nvSpPr>
          <p:spPr>
            <a:xfrm>
              <a:off x="716953" y="3826890"/>
              <a:ext cx="7575550" cy="1605915"/>
            </a:xfrm>
            <a:custGeom>
              <a:avLst/>
              <a:gdLst/>
              <a:ahLst/>
              <a:cxnLst/>
              <a:rect l="l" t="t" r="r" b="b"/>
              <a:pathLst>
                <a:path w="7575550" h="1605914">
                  <a:moveTo>
                    <a:pt x="0" y="1353184"/>
                  </a:moveTo>
                  <a:lnTo>
                    <a:pt x="46761" y="1363979"/>
                  </a:lnTo>
                  <a:lnTo>
                    <a:pt x="93522" y="1373758"/>
                  </a:lnTo>
                  <a:lnTo>
                    <a:pt x="116897" y="1378410"/>
                  </a:lnTo>
                  <a:lnTo>
                    <a:pt x="128584" y="1380742"/>
                  </a:lnTo>
                  <a:lnTo>
                    <a:pt x="140271" y="1383156"/>
                  </a:lnTo>
                  <a:lnTo>
                    <a:pt x="151966" y="1385619"/>
                  </a:lnTo>
                  <a:lnTo>
                    <a:pt x="163656" y="1388189"/>
                  </a:lnTo>
                  <a:lnTo>
                    <a:pt x="175345" y="1390782"/>
                  </a:lnTo>
                  <a:lnTo>
                    <a:pt x="187032" y="1393316"/>
                  </a:lnTo>
                  <a:lnTo>
                    <a:pt x="233794" y="1403222"/>
                  </a:lnTo>
                  <a:lnTo>
                    <a:pt x="268866" y="1410098"/>
                  </a:lnTo>
                  <a:lnTo>
                    <a:pt x="280555" y="1412366"/>
                  </a:lnTo>
                  <a:lnTo>
                    <a:pt x="327317" y="1421383"/>
                  </a:lnTo>
                  <a:lnTo>
                    <a:pt x="362378" y="1427688"/>
                  </a:lnTo>
                  <a:lnTo>
                    <a:pt x="374065" y="1429765"/>
                  </a:lnTo>
                  <a:lnTo>
                    <a:pt x="385760" y="1431895"/>
                  </a:lnTo>
                  <a:lnTo>
                    <a:pt x="397451" y="1434036"/>
                  </a:lnTo>
                  <a:lnTo>
                    <a:pt x="409139" y="1436106"/>
                  </a:lnTo>
                  <a:lnTo>
                    <a:pt x="455901" y="1442914"/>
                  </a:lnTo>
                  <a:lnTo>
                    <a:pt x="502660" y="1447137"/>
                  </a:lnTo>
                  <a:lnTo>
                    <a:pt x="549390" y="1448657"/>
                  </a:lnTo>
                  <a:lnTo>
                    <a:pt x="561047" y="1448561"/>
                  </a:lnTo>
                  <a:lnTo>
                    <a:pt x="572763" y="1448282"/>
                  </a:lnTo>
                  <a:lnTo>
                    <a:pt x="584479" y="1447752"/>
                  </a:lnTo>
                  <a:lnTo>
                    <a:pt x="596195" y="1447151"/>
                  </a:lnTo>
                  <a:lnTo>
                    <a:pt x="607910" y="1446656"/>
                  </a:lnTo>
                  <a:lnTo>
                    <a:pt x="619553" y="1446242"/>
                  </a:lnTo>
                  <a:lnTo>
                    <a:pt x="631231" y="1445910"/>
                  </a:lnTo>
                  <a:lnTo>
                    <a:pt x="642933" y="1445603"/>
                  </a:lnTo>
                  <a:lnTo>
                    <a:pt x="654646" y="1445259"/>
                  </a:lnTo>
                  <a:lnTo>
                    <a:pt x="666342" y="1444880"/>
                  </a:lnTo>
                  <a:lnTo>
                    <a:pt x="678014" y="1444418"/>
                  </a:lnTo>
                  <a:lnTo>
                    <a:pt x="689686" y="1444027"/>
                  </a:lnTo>
                  <a:lnTo>
                    <a:pt x="701382" y="1443862"/>
                  </a:lnTo>
                  <a:lnTo>
                    <a:pt x="713078" y="1443993"/>
                  </a:lnTo>
                  <a:lnTo>
                    <a:pt x="724750" y="1444339"/>
                  </a:lnTo>
                  <a:lnTo>
                    <a:pt x="771534" y="1447006"/>
                  </a:lnTo>
                  <a:lnTo>
                    <a:pt x="783212" y="1447923"/>
                  </a:lnTo>
                  <a:lnTo>
                    <a:pt x="794854" y="1448815"/>
                  </a:lnTo>
                  <a:lnTo>
                    <a:pt x="806570" y="1449714"/>
                  </a:lnTo>
                  <a:lnTo>
                    <a:pt x="818286" y="1450578"/>
                  </a:lnTo>
                  <a:lnTo>
                    <a:pt x="830002" y="1451512"/>
                  </a:lnTo>
                  <a:lnTo>
                    <a:pt x="876740" y="1456983"/>
                  </a:lnTo>
                  <a:lnTo>
                    <a:pt x="923476" y="1464508"/>
                  </a:lnTo>
                  <a:lnTo>
                    <a:pt x="970229" y="1475083"/>
                  </a:lnTo>
                  <a:lnTo>
                    <a:pt x="1017019" y="1489674"/>
                  </a:lnTo>
                  <a:lnTo>
                    <a:pt x="1063755" y="1506543"/>
                  </a:lnTo>
                  <a:lnTo>
                    <a:pt x="1110545" y="1524617"/>
                  </a:lnTo>
                  <a:lnTo>
                    <a:pt x="1122260" y="1529206"/>
                  </a:lnTo>
                  <a:lnTo>
                    <a:pt x="1133903" y="1533725"/>
                  </a:lnTo>
                  <a:lnTo>
                    <a:pt x="1145581" y="1538303"/>
                  </a:lnTo>
                  <a:lnTo>
                    <a:pt x="1157283" y="1542905"/>
                  </a:lnTo>
                  <a:lnTo>
                    <a:pt x="1168996" y="1547494"/>
                  </a:lnTo>
                  <a:lnTo>
                    <a:pt x="1180692" y="1552100"/>
                  </a:lnTo>
                  <a:lnTo>
                    <a:pt x="1192364" y="1556718"/>
                  </a:lnTo>
                  <a:lnTo>
                    <a:pt x="1204036" y="1561264"/>
                  </a:lnTo>
                  <a:lnTo>
                    <a:pt x="1250772" y="1577907"/>
                  </a:lnTo>
                  <a:lnTo>
                    <a:pt x="1297562" y="1590764"/>
                  </a:lnTo>
                  <a:lnTo>
                    <a:pt x="1344352" y="1599628"/>
                  </a:lnTo>
                  <a:lnTo>
                    <a:pt x="1391090" y="1604323"/>
                  </a:lnTo>
                  <a:lnTo>
                    <a:pt x="1426124" y="1605438"/>
                  </a:lnTo>
                  <a:lnTo>
                    <a:pt x="1437826" y="1605434"/>
                  </a:lnTo>
                  <a:lnTo>
                    <a:pt x="1449539" y="1605406"/>
                  </a:lnTo>
                  <a:lnTo>
                    <a:pt x="1461235" y="1605393"/>
                  </a:lnTo>
                  <a:lnTo>
                    <a:pt x="1508132" y="1603432"/>
                  </a:lnTo>
                  <a:lnTo>
                    <a:pt x="1553193" y="1595050"/>
                  </a:lnTo>
                  <a:lnTo>
                    <a:pt x="1572319" y="1587894"/>
                  </a:lnTo>
                  <a:lnTo>
                    <a:pt x="1583143" y="1583816"/>
                  </a:lnTo>
                  <a:lnTo>
                    <a:pt x="1595730" y="1579461"/>
                  </a:lnTo>
                  <a:lnTo>
                    <a:pt x="1609448" y="1574784"/>
                  </a:lnTo>
                  <a:lnTo>
                    <a:pt x="1623381" y="1569797"/>
                  </a:lnTo>
                  <a:lnTo>
                    <a:pt x="1636610" y="1564512"/>
                  </a:lnTo>
                  <a:lnTo>
                    <a:pt x="1648735" y="1558829"/>
                  </a:lnTo>
                  <a:lnTo>
                    <a:pt x="1660359" y="1552765"/>
                  </a:lnTo>
                  <a:lnTo>
                    <a:pt x="1671793" y="1546510"/>
                  </a:lnTo>
                  <a:lnTo>
                    <a:pt x="1683346" y="1540255"/>
                  </a:lnTo>
                  <a:lnTo>
                    <a:pt x="1695042" y="1533985"/>
                  </a:lnTo>
                  <a:lnTo>
                    <a:pt x="1706714" y="1527619"/>
                  </a:lnTo>
                  <a:lnTo>
                    <a:pt x="1718386" y="1521253"/>
                  </a:lnTo>
                  <a:lnTo>
                    <a:pt x="1753450" y="1502632"/>
                  </a:lnTo>
                  <a:lnTo>
                    <a:pt x="1788532" y="1484493"/>
                  </a:lnTo>
                  <a:lnTo>
                    <a:pt x="1811912" y="1472630"/>
                  </a:lnTo>
                  <a:lnTo>
                    <a:pt x="1823554" y="1466722"/>
                  </a:lnTo>
                  <a:lnTo>
                    <a:pt x="1835270" y="1460857"/>
                  </a:lnTo>
                  <a:lnTo>
                    <a:pt x="1846986" y="1455038"/>
                  </a:lnTo>
                  <a:lnTo>
                    <a:pt x="1858702" y="1449220"/>
                  </a:lnTo>
                  <a:lnTo>
                    <a:pt x="1870417" y="1443354"/>
                  </a:lnTo>
                  <a:lnTo>
                    <a:pt x="1882060" y="1437431"/>
                  </a:lnTo>
                  <a:lnTo>
                    <a:pt x="1893738" y="1431496"/>
                  </a:lnTo>
                  <a:lnTo>
                    <a:pt x="1905440" y="1425584"/>
                  </a:lnTo>
                  <a:lnTo>
                    <a:pt x="1917153" y="1419732"/>
                  </a:lnTo>
                  <a:lnTo>
                    <a:pt x="1928796" y="1413815"/>
                  </a:lnTo>
                  <a:lnTo>
                    <a:pt x="1963889" y="1396491"/>
                  </a:lnTo>
                  <a:lnTo>
                    <a:pt x="1998929" y="1380668"/>
                  </a:lnTo>
                  <a:lnTo>
                    <a:pt x="2034041" y="1365329"/>
                  </a:lnTo>
                  <a:lnTo>
                    <a:pt x="2045719" y="1360267"/>
                  </a:lnTo>
                  <a:lnTo>
                    <a:pt x="2057361" y="1355216"/>
                  </a:lnTo>
                  <a:lnTo>
                    <a:pt x="2104097" y="1335785"/>
                  </a:lnTo>
                  <a:lnTo>
                    <a:pt x="2139245" y="1322087"/>
                  </a:lnTo>
                  <a:lnTo>
                    <a:pt x="2150960" y="1317497"/>
                  </a:lnTo>
                  <a:lnTo>
                    <a:pt x="2162603" y="1312691"/>
                  </a:lnTo>
                  <a:lnTo>
                    <a:pt x="2174281" y="1307814"/>
                  </a:lnTo>
                  <a:lnTo>
                    <a:pt x="2185983" y="1302889"/>
                  </a:lnTo>
                  <a:lnTo>
                    <a:pt x="2197696" y="1297939"/>
                  </a:lnTo>
                  <a:lnTo>
                    <a:pt x="2209392" y="1293062"/>
                  </a:lnTo>
                  <a:lnTo>
                    <a:pt x="2221064" y="1288160"/>
                  </a:lnTo>
                  <a:lnTo>
                    <a:pt x="2232736" y="1283259"/>
                  </a:lnTo>
                  <a:lnTo>
                    <a:pt x="2244432" y="1278381"/>
                  </a:lnTo>
                  <a:lnTo>
                    <a:pt x="2256128" y="1273544"/>
                  </a:lnTo>
                  <a:lnTo>
                    <a:pt x="2267800" y="1268729"/>
                  </a:lnTo>
                  <a:lnTo>
                    <a:pt x="2279472" y="1263915"/>
                  </a:lnTo>
                  <a:lnTo>
                    <a:pt x="2291168" y="1259077"/>
                  </a:lnTo>
                  <a:lnTo>
                    <a:pt x="2302882" y="1254273"/>
                  </a:lnTo>
                  <a:lnTo>
                    <a:pt x="2314584" y="1249505"/>
                  </a:lnTo>
                  <a:lnTo>
                    <a:pt x="2326262" y="1244665"/>
                  </a:lnTo>
                  <a:lnTo>
                    <a:pt x="2337904" y="1239646"/>
                  </a:lnTo>
                  <a:lnTo>
                    <a:pt x="2349620" y="1234342"/>
                  </a:lnTo>
                  <a:lnTo>
                    <a:pt x="2361336" y="1228836"/>
                  </a:lnTo>
                  <a:lnTo>
                    <a:pt x="2373052" y="1223305"/>
                  </a:lnTo>
                  <a:lnTo>
                    <a:pt x="2384767" y="1217929"/>
                  </a:lnTo>
                  <a:lnTo>
                    <a:pt x="2419790" y="1202410"/>
                  </a:lnTo>
                  <a:lnTo>
                    <a:pt x="2466526" y="1182818"/>
                  </a:lnTo>
                  <a:lnTo>
                    <a:pt x="2478239" y="1177924"/>
                  </a:lnTo>
                  <a:lnTo>
                    <a:pt x="2489935" y="1172936"/>
                  </a:lnTo>
                  <a:lnTo>
                    <a:pt x="2501607" y="1167923"/>
                  </a:lnTo>
                  <a:lnTo>
                    <a:pt x="2513279" y="1162958"/>
                  </a:lnTo>
                  <a:lnTo>
                    <a:pt x="2524975" y="1158112"/>
                  </a:lnTo>
                  <a:lnTo>
                    <a:pt x="2536689" y="1153413"/>
                  </a:lnTo>
                  <a:lnTo>
                    <a:pt x="2548391" y="1148905"/>
                  </a:lnTo>
                  <a:lnTo>
                    <a:pt x="2560069" y="1144396"/>
                  </a:lnTo>
                  <a:lnTo>
                    <a:pt x="2606805" y="1124428"/>
                  </a:lnTo>
                  <a:lnTo>
                    <a:pt x="2641879" y="1108265"/>
                  </a:lnTo>
                  <a:lnTo>
                    <a:pt x="2676953" y="1091209"/>
                  </a:lnTo>
                  <a:lnTo>
                    <a:pt x="2700333" y="1079291"/>
                  </a:lnTo>
                  <a:lnTo>
                    <a:pt x="2712046" y="1073403"/>
                  </a:lnTo>
                  <a:lnTo>
                    <a:pt x="2723742" y="1067675"/>
                  </a:lnTo>
                  <a:lnTo>
                    <a:pt x="2735414" y="1062053"/>
                  </a:lnTo>
                  <a:lnTo>
                    <a:pt x="2747086" y="1056455"/>
                  </a:lnTo>
                  <a:lnTo>
                    <a:pt x="2758782" y="1050797"/>
                  </a:lnTo>
                  <a:lnTo>
                    <a:pt x="2770478" y="1044965"/>
                  </a:lnTo>
                  <a:lnTo>
                    <a:pt x="2782150" y="1039098"/>
                  </a:lnTo>
                  <a:lnTo>
                    <a:pt x="2793822" y="1033206"/>
                  </a:lnTo>
                  <a:lnTo>
                    <a:pt x="2805518" y="1027302"/>
                  </a:lnTo>
                  <a:lnTo>
                    <a:pt x="2817232" y="1021379"/>
                  </a:lnTo>
                  <a:lnTo>
                    <a:pt x="2828934" y="1015444"/>
                  </a:lnTo>
                  <a:lnTo>
                    <a:pt x="2840612" y="1009532"/>
                  </a:lnTo>
                  <a:lnTo>
                    <a:pt x="2875686" y="992235"/>
                  </a:lnTo>
                  <a:lnTo>
                    <a:pt x="2910760" y="976457"/>
                  </a:lnTo>
                  <a:lnTo>
                    <a:pt x="2957496" y="959854"/>
                  </a:lnTo>
                  <a:lnTo>
                    <a:pt x="3004285" y="950436"/>
                  </a:lnTo>
                  <a:lnTo>
                    <a:pt x="3051039" y="947017"/>
                  </a:lnTo>
                  <a:lnTo>
                    <a:pt x="3062741" y="947181"/>
                  </a:lnTo>
                  <a:lnTo>
                    <a:pt x="3074419" y="947560"/>
                  </a:lnTo>
                  <a:lnTo>
                    <a:pt x="3086061" y="947927"/>
                  </a:lnTo>
                  <a:lnTo>
                    <a:pt x="3097775" y="948312"/>
                  </a:lnTo>
                  <a:lnTo>
                    <a:pt x="3109477" y="948816"/>
                  </a:lnTo>
                  <a:lnTo>
                    <a:pt x="3121155" y="949321"/>
                  </a:lnTo>
                  <a:lnTo>
                    <a:pt x="3132797" y="949705"/>
                  </a:lnTo>
                  <a:lnTo>
                    <a:pt x="3144674" y="949944"/>
                  </a:lnTo>
                  <a:lnTo>
                    <a:pt x="3156658" y="950086"/>
                  </a:lnTo>
                  <a:lnTo>
                    <a:pt x="3168427" y="950134"/>
                  </a:lnTo>
                  <a:lnTo>
                    <a:pt x="3179660" y="950086"/>
                  </a:lnTo>
                  <a:lnTo>
                    <a:pt x="3189840" y="950021"/>
                  </a:lnTo>
                  <a:lnTo>
                    <a:pt x="3199282" y="949848"/>
                  </a:lnTo>
                  <a:lnTo>
                    <a:pt x="3208914" y="949604"/>
                  </a:lnTo>
                  <a:lnTo>
                    <a:pt x="3219665" y="949324"/>
                  </a:lnTo>
                  <a:lnTo>
                    <a:pt x="3232270" y="949067"/>
                  </a:lnTo>
                  <a:lnTo>
                    <a:pt x="3273132" y="947673"/>
                  </a:lnTo>
                  <a:lnTo>
                    <a:pt x="3319868" y="942466"/>
                  </a:lnTo>
                  <a:lnTo>
                    <a:pt x="3331582" y="940994"/>
                  </a:lnTo>
                  <a:lnTo>
                    <a:pt x="3343284" y="939450"/>
                  </a:lnTo>
                  <a:lnTo>
                    <a:pt x="3354962" y="937859"/>
                  </a:lnTo>
                  <a:lnTo>
                    <a:pt x="3366604" y="936243"/>
                  </a:lnTo>
                  <a:lnTo>
                    <a:pt x="3378320" y="934672"/>
                  </a:lnTo>
                  <a:lnTo>
                    <a:pt x="3425110" y="927348"/>
                  </a:lnTo>
                  <a:lnTo>
                    <a:pt x="3471846" y="914503"/>
                  </a:lnTo>
                  <a:lnTo>
                    <a:pt x="3506939" y="894714"/>
                  </a:lnTo>
                  <a:lnTo>
                    <a:pt x="3541979" y="859978"/>
                  </a:lnTo>
                  <a:lnTo>
                    <a:pt x="3565389" y="827916"/>
                  </a:lnTo>
                  <a:lnTo>
                    <a:pt x="3588769" y="788602"/>
                  </a:lnTo>
                  <a:lnTo>
                    <a:pt x="3612125" y="742207"/>
                  </a:lnTo>
                  <a:lnTo>
                    <a:pt x="3635505" y="688828"/>
                  </a:lnTo>
                  <a:lnTo>
                    <a:pt x="3658863" y="632852"/>
                  </a:lnTo>
                  <a:lnTo>
                    <a:pt x="3682295" y="574329"/>
                  </a:lnTo>
                  <a:lnTo>
                    <a:pt x="3694010" y="545591"/>
                  </a:lnTo>
                  <a:lnTo>
                    <a:pt x="3717331" y="490124"/>
                  </a:lnTo>
                  <a:lnTo>
                    <a:pt x="3740746" y="435990"/>
                  </a:lnTo>
                  <a:lnTo>
                    <a:pt x="3764543" y="382619"/>
                  </a:lnTo>
                  <a:lnTo>
                    <a:pt x="3776269" y="356623"/>
                  </a:lnTo>
                  <a:lnTo>
                    <a:pt x="3787482" y="331723"/>
                  </a:lnTo>
                  <a:lnTo>
                    <a:pt x="3797664" y="307905"/>
                  </a:lnTo>
                  <a:lnTo>
                    <a:pt x="3807120" y="285003"/>
                  </a:lnTo>
                  <a:lnTo>
                    <a:pt x="3816790" y="262983"/>
                  </a:lnTo>
                  <a:lnTo>
                    <a:pt x="3827614" y="241807"/>
                  </a:lnTo>
                  <a:lnTo>
                    <a:pt x="3840146" y="221817"/>
                  </a:lnTo>
                  <a:lnTo>
                    <a:pt x="3853856" y="202850"/>
                  </a:lnTo>
                  <a:lnTo>
                    <a:pt x="3867780" y="184407"/>
                  </a:lnTo>
                  <a:lnTo>
                    <a:pt x="3880954" y="165988"/>
                  </a:lnTo>
                  <a:lnTo>
                    <a:pt x="3893152" y="146952"/>
                  </a:lnTo>
                  <a:lnTo>
                    <a:pt x="3904815" y="127809"/>
                  </a:lnTo>
                  <a:lnTo>
                    <a:pt x="3916262" y="109499"/>
                  </a:lnTo>
                  <a:lnTo>
                    <a:pt x="3939460" y="78474"/>
                  </a:lnTo>
                  <a:lnTo>
                    <a:pt x="3974553" y="43433"/>
                  </a:lnTo>
                  <a:lnTo>
                    <a:pt x="4009576" y="18555"/>
                  </a:lnTo>
                  <a:lnTo>
                    <a:pt x="4044657" y="3667"/>
                  </a:lnTo>
                  <a:lnTo>
                    <a:pt x="4068025" y="0"/>
                  </a:lnTo>
                  <a:lnTo>
                    <a:pt x="4079739" y="918"/>
                  </a:lnTo>
                  <a:lnTo>
                    <a:pt x="4091441" y="3635"/>
                  </a:lnTo>
                  <a:lnTo>
                    <a:pt x="4103119" y="7233"/>
                  </a:lnTo>
                  <a:lnTo>
                    <a:pt x="4114761" y="10794"/>
                  </a:lnTo>
                  <a:lnTo>
                    <a:pt x="4161497" y="26542"/>
                  </a:lnTo>
                  <a:lnTo>
                    <a:pt x="4196645" y="40687"/>
                  </a:lnTo>
                  <a:lnTo>
                    <a:pt x="4208360" y="45465"/>
                  </a:lnTo>
                  <a:lnTo>
                    <a:pt x="4255096" y="64261"/>
                  </a:lnTo>
                  <a:lnTo>
                    <a:pt x="4278464" y="73421"/>
                  </a:lnTo>
                  <a:lnTo>
                    <a:pt x="4290136" y="77995"/>
                  </a:lnTo>
                  <a:lnTo>
                    <a:pt x="4301832" y="82676"/>
                  </a:lnTo>
                  <a:lnTo>
                    <a:pt x="4313528" y="87558"/>
                  </a:lnTo>
                  <a:lnTo>
                    <a:pt x="4325200" y="92582"/>
                  </a:lnTo>
                  <a:lnTo>
                    <a:pt x="4336872" y="97607"/>
                  </a:lnTo>
                  <a:lnTo>
                    <a:pt x="4383662" y="116347"/>
                  </a:lnTo>
                  <a:lnTo>
                    <a:pt x="4430452" y="132597"/>
                  </a:lnTo>
                  <a:lnTo>
                    <a:pt x="4477190" y="147381"/>
                  </a:lnTo>
                  <a:lnTo>
                    <a:pt x="4523926" y="159214"/>
                  </a:lnTo>
                  <a:lnTo>
                    <a:pt x="4535639" y="161924"/>
                  </a:lnTo>
                  <a:lnTo>
                    <a:pt x="4547335" y="164649"/>
                  </a:lnTo>
                  <a:lnTo>
                    <a:pt x="4559007" y="167338"/>
                  </a:lnTo>
                  <a:lnTo>
                    <a:pt x="4570679" y="170051"/>
                  </a:lnTo>
                  <a:lnTo>
                    <a:pt x="4617469" y="181455"/>
                  </a:lnTo>
                  <a:lnTo>
                    <a:pt x="4629111" y="184403"/>
                  </a:lnTo>
                  <a:lnTo>
                    <a:pt x="4640825" y="187311"/>
                  </a:lnTo>
                  <a:lnTo>
                    <a:pt x="4687563" y="200437"/>
                  </a:lnTo>
                  <a:lnTo>
                    <a:pt x="4722710" y="212724"/>
                  </a:lnTo>
                  <a:lnTo>
                    <a:pt x="4734353" y="216717"/>
                  </a:lnTo>
                  <a:lnTo>
                    <a:pt x="4781303" y="234453"/>
                  </a:lnTo>
                  <a:lnTo>
                    <a:pt x="4816182" y="251205"/>
                  </a:lnTo>
                  <a:lnTo>
                    <a:pt x="4835820" y="261699"/>
                  </a:lnTo>
                  <a:lnTo>
                    <a:pt x="4845490" y="266832"/>
                  </a:lnTo>
                  <a:lnTo>
                    <a:pt x="4856314" y="271906"/>
                  </a:lnTo>
                  <a:lnTo>
                    <a:pt x="4868846" y="276967"/>
                  </a:lnTo>
                  <a:lnTo>
                    <a:pt x="4882556" y="281908"/>
                  </a:lnTo>
                  <a:lnTo>
                    <a:pt x="4896480" y="286801"/>
                  </a:lnTo>
                  <a:lnTo>
                    <a:pt x="4909654" y="291718"/>
                  </a:lnTo>
                  <a:lnTo>
                    <a:pt x="4921852" y="296745"/>
                  </a:lnTo>
                  <a:lnTo>
                    <a:pt x="4933515" y="301831"/>
                  </a:lnTo>
                  <a:lnTo>
                    <a:pt x="4944962" y="306845"/>
                  </a:lnTo>
                  <a:lnTo>
                    <a:pt x="4956517" y="311657"/>
                  </a:lnTo>
                  <a:lnTo>
                    <a:pt x="4968160" y="316128"/>
                  </a:lnTo>
                  <a:lnTo>
                    <a:pt x="4979838" y="320373"/>
                  </a:lnTo>
                  <a:lnTo>
                    <a:pt x="4991540" y="324641"/>
                  </a:lnTo>
                  <a:lnTo>
                    <a:pt x="5003253" y="329183"/>
                  </a:lnTo>
                  <a:lnTo>
                    <a:pt x="5014896" y="333978"/>
                  </a:lnTo>
                  <a:lnTo>
                    <a:pt x="5026574" y="338962"/>
                  </a:lnTo>
                  <a:lnTo>
                    <a:pt x="5038276" y="344042"/>
                  </a:lnTo>
                  <a:lnTo>
                    <a:pt x="5049989" y="349122"/>
                  </a:lnTo>
                  <a:lnTo>
                    <a:pt x="5085029" y="364589"/>
                  </a:lnTo>
                  <a:lnTo>
                    <a:pt x="5120141" y="380396"/>
                  </a:lnTo>
                  <a:lnTo>
                    <a:pt x="5131819" y="385647"/>
                  </a:lnTo>
                  <a:lnTo>
                    <a:pt x="5143461" y="390778"/>
                  </a:lnTo>
                  <a:lnTo>
                    <a:pt x="5155175" y="395745"/>
                  </a:lnTo>
                  <a:lnTo>
                    <a:pt x="5166877" y="400605"/>
                  </a:lnTo>
                  <a:lnTo>
                    <a:pt x="5178555" y="405441"/>
                  </a:lnTo>
                  <a:lnTo>
                    <a:pt x="5190197" y="410336"/>
                  </a:lnTo>
                  <a:lnTo>
                    <a:pt x="5225345" y="425356"/>
                  </a:lnTo>
                  <a:lnTo>
                    <a:pt x="5260381" y="440578"/>
                  </a:lnTo>
                  <a:lnTo>
                    <a:pt x="5283796" y="450849"/>
                  </a:lnTo>
                  <a:lnTo>
                    <a:pt x="5295492" y="455971"/>
                  </a:lnTo>
                  <a:lnTo>
                    <a:pt x="5330532" y="471169"/>
                  </a:lnTo>
                  <a:lnTo>
                    <a:pt x="5377268" y="489330"/>
                  </a:lnTo>
                  <a:lnTo>
                    <a:pt x="5424004" y="503808"/>
                  </a:lnTo>
                  <a:lnTo>
                    <a:pt x="5470867" y="513968"/>
                  </a:lnTo>
                  <a:lnTo>
                    <a:pt x="5517603" y="519429"/>
                  </a:lnTo>
                  <a:lnTo>
                    <a:pt x="5564339" y="522604"/>
                  </a:lnTo>
                  <a:lnTo>
                    <a:pt x="5604471" y="523366"/>
                  </a:lnTo>
                  <a:lnTo>
                    <a:pt x="5617003" y="523267"/>
                  </a:lnTo>
                  <a:lnTo>
                    <a:pt x="5630713" y="523049"/>
                  </a:lnTo>
                  <a:lnTo>
                    <a:pt x="5644637" y="522831"/>
                  </a:lnTo>
                  <a:lnTo>
                    <a:pt x="5657811" y="522731"/>
                  </a:lnTo>
                  <a:lnTo>
                    <a:pt x="5670311" y="522702"/>
                  </a:lnTo>
                  <a:lnTo>
                    <a:pt x="5682465" y="522684"/>
                  </a:lnTo>
                  <a:lnTo>
                    <a:pt x="5693977" y="522785"/>
                  </a:lnTo>
                  <a:lnTo>
                    <a:pt x="5704547" y="523112"/>
                  </a:lnTo>
                  <a:lnTo>
                    <a:pt x="5713267" y="523664"/>
                  </a:lnTo>
                  <a:lnTo>
                    <a:pt x="5720486" y="524382"/>
                  </a:lnTo>
                  <a:lnTo>
                    <a:pt x="5728086" y="525291"/>
                  </a:lnTo>
                  <a:lnTo>
                    <a:pt x="5737948" y="526414"/>
                  </a:lnTo>
                  <a:lnTo>
                    <a:pt x="5783436" y="531254"/>
                  </a:lnTo>
                  <a:lnTo>
                    <a:pt x="5822324" y="535654"/>
                  </a:lnTo>
                  <a:lnTo>
                    <a:pt x="5833490" y="536963"/>
                  </a:lnTo>
                  <a:lnTo>
                    <a:pt x="5844882" y="538225"/>
                  </a:lnTo>
                  <a:lnTo>
                    <a:pt x="5856578" y="539210"/>
                  </a:lnTo>
                  <a:lnTo>
                    <a:pt x="5868250" y="539908"/>
                  </a:lnTo>
                  <a:lnTo>
                    <a:pt x="5879922" y="540940"/>
                  </a:lnTo>
                  <a:lnTo>
                    <a:pt x="5926712" y="553819"/>
                  </a:lnTo>
                  <a:lnTo>
                    <a:pt x="5961786" y="576310"/>
                  </a:lnTo>
                  <a:lnTo>
                    <a:pt x="5996860" y="613402"/>
                  </a:lnTo>
                  <a:lnTo>
                    <a:pt x="6020240" y="647422"/>
                  </a:lnTo>
                  <a:lnTo>
                    <a:pt x="6043596" y="687597"/>
                  </a:lnTo>
                  <a:lnTo>
                    <a:pt x="6066976" y="733881"/>
                  </a:lnTo>
                  <a:lnTo>
                    <a:pt x="6078689" y="757427"/>
                  </a:lnTo>
                  <a:lnTo>
                    <a:pt x="6090385" y="781149"/>
                  </a:lnTo>
                  <a:lnTo>
                    <a:pt x="6102057" y="805370"/>
                  </a:lnTo>
                  <a:lnTo>
                    <a:pt x="6113729" y="829401"/>
                  </a:lnTo>
                  <a:lnTo>
                    <a:pt x="6125425" y="852550"/>
                  </a:lnTo>
                  <a:lnTo>
                    <a:pt x="6137764" y="874740"/>
                  </a:lnTo>
                  <a:lnTo>
                    <a:pt x="6150508" y="896238"/>
                  </a:lnTo>
                  <a:lnTo>
                    <a:pt x="6162394" y="917166"/>
                  </a:lnTo>
                  <a:lnTo>
                    <a:pt x="6172161" y="937640"/>
                  </a:lnTo>
                  <a:lnTo>
                    <a:pt x="6177815" y="957909"/>
                  </a:lnTo>
                  <a:lnTo>
                    <a:pt x="6180528" y="977772"/>
                  </a:lnTo>
                  <a:lnTo>
                    <a:pt x="6184074" y="996969"/>
                  </a:lnTo>
                  <a:lnTo>
                    <a:pt x="6192227" y="1015237"/>
                  </a:lnTo>
                  <a:lnTo>
                    <a:pt x="6207485" y="1032379"/>
                  </a:lnTo>
                  <a:lnTo>
                    <a:pt x="6227327" y="1048638"/>
                  </a:lnTo>
                  <a:lnTo>
                    <a:pt x="6248002" y="1064136"/>
                  </a:lnTo>
                  <a:lnTo>
                    <a:pt x="6265760" y="1078991"/>
                  </a:lnTo>
                  <a:lnTo>
                    <a:pt x="6279278" y="1093067"/>
                  </a:lnTo>
                  <a:lnTo>
                    <a:pt x="6290748" y="1106344"/>
                  </a:lnTo>
                  <a:lnTo>
                    <a:pt x="6301408" y="1119122"/>
                  </a:lnTo>
                  <a:lnTo>
                    <a:pt x="6312496" y="1131696"/>
                  </a:lnTo>
                  <a:lnTo>
                    <a:pt x="6347536" y="1168326"/>
                  </a:lnTo>
                  <a:lnTo>
                    <a:pt x="6382600" y="1198102"/>
                  </a:lnTo>
                  <a:lnTo>
                    <a:pt x="6417682" y="1221525"/>
                  </a:lnTo>
                  <a:lnTo>
                    <a:pt x="6452704" y="1240027"/>
                  </a:lnTo>
                  <a:lnTo>
                    <a:pt x="6487852" y="1254779"/>
                  </a:lnTo>
                  <a:lnTo>
                    <a:pt x="6534590" y="1265749"/>
                  </a:lnTo>
                  <a:lnTo>
                    <a:pt x="6581326" y="1270029"/>
                  </a:lnTo>
                  <a:lnTo>
                    <a:pt x="6593039" y="1270634"/>
                  </a:lnTo>
                  <a:lnTo>
                    <a:pt x="6604735" y="1271271"/>
                  </a:lnTo>
                  <a:lnTo>
                    <a:pt x="6616407" y="1271825"/>
                  </a:lnTo>
                  <a:lnTo>
                    <a:pt x="6628079" y="1272260"/>
                  </a:lnTo>
                  <a:lnTo>
                    <a:pt x="6639775" y="1272539"/>
                  </a:lnTo>
                  <a:lnTo>
                    <a:pt x="6651489" y="1272528"/>
                  </a:lnTo>
                  <a:lnTo>
                    <a:pt x="6663191" y="1272349"/>
                  </a:lnTo>
                  <a:lnTo>
                    <a:pt x="6674869" y="1272075"/>
                  </a:lnTo>
                  <a:lnTo>
                    <a:pt x="6686511" y="1271777"/>
                  </a:lnTo>
                  <a:lnTo>
                    <a:pt x="6698225" y="1271484"/>
                  </a:lnTo>
                  <a:lnTo>
                    <a:pt x="6744963" y="1269448"/>
                  </a:lnTo>
                  <a:lnTo>
                    <a:pt x="6780110" y="1266697"/>
                  </a:lnTo>
                  <a:lnTo>
                    <a:pt x="6791913" y="1265779"/>
                  </a:lnTo>
                  <a:lnTo>
                    <a:pt x="6803859" y="1264777"/>
                  </a:lnTo>
                  <a:lnTo>
                    <a:pt x="6815615" y="1263751"/>
                  </a:lnTo>
                  <a:lnTo>
                    <a:pt x="6826846" y="1262760"/>
                  </a:lnTo>
                  <a:lnTo>
                    <a:pt x="6837026" y="1261901"/>
                  </a:lnTo>
                  <a:lnTo>
                    <a:pt x="6846468" y="1261030"/>
                  </a:lnTo>
                  <a:lnTo>
                    <a:pt x="6856100" y="1260135"/>
                  </a:lnTo>
                  <a:lnTo>
                    <a:pt x="6866851" y="1259204"/>
                  </a:lnTo>
                  <a:lnTo>
                    <a:pt x="6879456" y="1258248"/>
                  </a:lnTo>
                  <a:lnTo>
                    <a:pt x="6893204" y="1257268"/>
                  </a:lnTo>
                  <a:lnTo>
                    <a:pt x="6907142" y="1256240"/>
                  </a:lnTo>
                  <a:lnTo>
                    <a:pt x="6955573" y="1251390"/>
                  </a:lnTo>
                  <a:lnTo>
                    <a:pt x="6967054" y="1249933"/>
                  </a:lnTo>
                  <a:lnTo>
                    <a:pt x="6978770" y="1248493"/>
                  </a:lnTo>
                  <a:lnTo>
                    <a:pt x="7025560" y="1241474"/>
                  </a:lnTo>
                  <a:lnTo>
                    <a:pt x="7072296" y="1231475"/>
                  </a:lnTo>
                  <a:lnTo>
                    <a:pt x="7119085" y="1218519"/>
                  </a:lnTo>
                  <a:lnTo>
                    <a:pt x="7165839" y="1203604"/>
                  </a:lnTo>
                  <a:lnTo>
                    <a:pt x="7212575" y="1185755"/>
                  </a:lnTo>
                  <a:lnTo>
                    <a:pt x="7235955" y="1176190"/>
                  </a:lnTo>
                  <a:lnTo>
                    <a:pt x="7247597" y="1171574"/>
                  </a:lnTo>
                  <a:lnTo>
                    <a:pt x="7294460" y="1154048"/>
                  </a:lnTo>
                  <a:lnTo>
                    <a:pt x="7341196" y="1137919"/>
                  </a:lnTo>
                  <a:lnTo>
                    <a:pt x="7387932" y="1124076"/>
                  </a:lnTo>
                  <a:lnTo>
                    <a:pt x="7434668" y="1114678"/>
                  </a:lnTo>
                  <a:lnTo>
                    <a:pt x="7481404" y="1107185"/>
                  </a:lnTo>
                  <a:lnTo>
                    <a:pt x="7493120" y="1105402"/>
                  </a:lnTo>
                  <a:lnTo>
                    <a:pt x="7539910" y="1099012"/>
                  </a:lnTo>
                  <a:lnTo>
                    <a:pt x="7563290" y="1096365"/>
                  </a:lnTo>
                  <a:lnTo>
                    <a:pt x="7575003" y="1094993"/>
                  </a:lnTo>
                </a:path>
              </a:pathLst>
            </a:custGeom>
            <a:ln w="38099">
              <a:solidFill>
                <a:srgbClr val="001F5F"/>
              </a:solidFill>
            </a:ln>
          </p:spPr>
          <p:txBody>
            <a:bodyPr wrap="square" lIns="0" tIns="0" rIns="0" bIns="0" rtlCol="0"/>
            <a:lstStyle/>
            <a:p>
              <a:endParaRPr>
                <a:solidFill>
                  <a:prstClr val="black"/>
                </a:solidFill>
              </a:endParaRPr>
            </a:p>
          </p:txBody>
        </p:sp>
        <p:sp>
          <p:nvSpPr>
            <p:cNvPr id="7" name="object 7"/>
            <p:cNvSpPr/>
            <p:nvPr/>
          </p:nvSpPr>
          <p:spPr>
            <a:xfrm>
              <a:off x="716953" y="2622176"/>
              <a:ext cx="7575550" cy="2961005"/>
            </a:xfrm>
            <a:custGeom>
              <a:avLst/>
              <a:gdLst/>
              <a:ahLst/>
              <a:cxnLst/>
              <a:rect l="l" t="t" r="r" b="b"/>
              <a:pathLst>
                <a:path w="7575550" h="2961004">
                  <a:moveTo>
                    <a:pt x="0" y="2749542"/>
                  </a:moveTo>
                  <a:lnTo>
                    <a:pt x="11687" y="2753707"/>
                  </a:lnTo>
                  <a:lnTo>
                    <a:pt x="23375" y="2757908"/>
                  </a:lnTo>
                  <a:lnTo>
                    <a:pt x="35066" y="2761990"/>
                  </a:lnTo>
                  <a:lnTo>
                    <a:pt x="81828" y="2775906"/>
                  </a:lnTo>
                  <a:lnTo>
                    <a:pt x="128584" y="2784984"/>
                  </a:lnTo>
                  <a:lnTo>
                    <a:pt x="140271" y="2787134"/>
                  </a:lnTo>
                  <a:lnTo>
                    <a:pt x="151966" y="2789656"/>
                  </a:lnTo>
                  <a:lnTo>
                    <a:pt x="163656" y="2792356"/>
                  </a:lnTo>
                  <a:lnTo>
                    <a:pt x="175345" y="2795081"/>
                  </a:lnTo>
                  <a:lnTo>
                    <a:pt x="187032" y="2797675"/>
                  </a:lnTo>
                  <a:lnTo>
                    <a:pt x="233794" y="2807073"/>
                  </a:lnTo>
                  <a:lnTo>
                    <a:pt x="268866" y="2813002"/>
                  </a:lnTo>
                  <a:lnTo>
                    <a:pt x="280555" y="2814947"/>
                  </a:lnTo>
                  <a:lnTo>
                    <a:pt x="292243" y="2817117"/>
                  </a:lnTo>
                  <a:lnTo>
                    <a:pt x="303931" y="2819360"/>
                  </a:lnTo>
                  <a:lnTo>
                    <a:pt x="315622" y="2821555"/>
                  </a:lnTo>
                  <a:lnTo>
                    <a:pt x="327317" y="2823583"/>
                  </a:lnTo>
                  <a:lnTo>
                    <a:pt x="339004" y="2825363"/>
                  </a:lnTo>
                  <a:lnTo>
                    <a:pt x="350691" y="2826964"/>
                  </a:lnTo>
                  <a:lnTo>
                    <a:pt x="362378" y="2828494"/>
                  </a:lnTo>
                  <a:lnTo>
                    <a:pt x="374065" y="2830060"/>
                  </a:lnTo>
                  <a:lnTo>
                    <a:pt x="385760" y="2831699"/>
                  </a:lnTo>
                  <a:lnTo>
                    <a:pt x="397451" y="2833362"/>
                  </a:lnTo>
                  <a:lnTo>
                    <a:pt x="409139" y="2835024"/>
                  </a:lnTo>
                  <a:lnTo>
                    <a:pt x="420827" y="2836664"/>
                  </a:lnTo>
                  <a:lnTo>
                    <a:pt x="432521" y="2838414"/>
                  </a:lnTo>
                  <a:lnTo>
                    <a:pt x="444212" y="2840188"/>
                  </a:lnTo>
                  <a:lnTo>
                    <a:pt x="455901" y="2841914"/>
                  </a:lnTo>
                  <a:lnTo>
                    <a:pt x="502660" y="2847772"/>
                  </a:lnTo>
                  <a:lnTo>
                    <a:pt x="537717" y="2851459"/>
                  </a:lnTo>
                  <a:lnTo>
                    <a:pt x="549390" y="2852610"/>
                  </a:lnTo>
                  <a:lnTo>
                    <a:pt x="561047" y="2853809"/>
                  </a:lnTo>
                  <a:lnTo>
                    <a:pt x="572763" y="2855067"/>
                  </a:lnTo>
                  <a:lnTo>
                    <a:pt x="584479" y="2856349"/>
                  </a:lnTo>
                  <a:lnTo>
                    <a:pt x="596195" y="2857630"/>
                  </a:lnTo>
                  <a:lnTo>
                    <a:pt x="607910" y="2858889"/>
                  </a:lnTo>
                  <a:lnTo>
                    <a:pt x="619553" y="2860014"/>
                  </a:lnTo>
                  <a:lnTo>
                    <a:pt x="631231" y="2861127"/>
                  </a:lnTo>
                  <a:lnTo>
                    <a:pt x="642933" y="2862264"/>
                  </a:lnTo>
                  <a:lnTo>
                    <a:pt x="654646" y="2863461"/>
                  </a:lnTo>
                  <a:lnTo>
                    <a:pt x="666342" y="2864629"/>
                  </a:lnTo>
                  <a:lnTo>
                    <a:pt x="678014" y="2865762"/>
                  </a:lnTo>
                  <a:lnTo>
                    <a:pt x="689686" y="2867015"/>
                  </a:lnTo>
                  <a:lnTo>
                    <a:pt x="701382" y="2868541"/>
                  </a:lnTo>
                  <a:lnTo>
                    <a:pt x="713078" y="2870517"/>
                  </a:lnTo>
                  <a:lnTo>
                    <a:pt x="724750" y="2872732"/>
                  </a:lnTo>
                  <a:lnTo>
                    <a:pt x="736422" y="2875041"/>
                  </a:lnTo>
                  <a:lnTo>
                    <a:pt x="748118" y="2877304"/>
                  </a:lnTo>
                  <a:lnTo>
                    <a:pt x="759832" y="2879592"/>
                  </a:lnTo>
                  <a:lnTo>
                    <a:pt x="771534" y="2881891"/>
                  </a:lnTo>
                  <a:lnTo>
                    <a:pt x="783212" y="2884215"/>
                  </a:lnTo>
                  <a:lnTo>
                    <a:pt x="794854" y="2886575"/>
                  </a:lnTo>
                  <a:lnTo>
                    <a:pt x="806570" y="2888884"/>
                  </a:lnTo>
                  <a:lnTo>
                    <a:pt x="853360" y="2898673"/>
                  </a:lnTo>
                  <a:lnTo>
                    <a:pt x="865038" y="2901354"/>
                  </a:lnTo>
                  <a:lnTo>
                    <a:pt x="876740" y="2904011"/>
                  </a:lnTo>
                  <a:lnTo>
                    <a:pt x="923476" y="2912782"/>
                  </a:lnTo>
                  <a:lnTo>
                    <a:pt x="970229" y="2918033"/>
                  </a:lnTo>
                  <a:lnTo>
                    <a:pt x="981925" y="2919341"/>
                  </a:lnTo>
                  <a:lnTo>
                    <a:pt x="993639" y="2920914"/>
                  </a:lnTo>
                  <a:lnTo>
                    <a:pt x="1005341" y="2922690"/>
                  </a:lnTo>
                  <a:lnTo>
                    <a:pt x="1017019" y="2924538"/>
                  </a:lnTo>
                  <a:lnTo>
                    <a:pt x="1028661" y="2926326"/>
                  </a:lnTo>
                  <a:lnTo>
                    <a:pt x="1075397" y="2932549"/>
                  </a:lnTo>
                  <a:lnTo>
                    <a:pt x="1122260" y="2936994"/>
                  </a:lnTo>
                  <a:lnTo>
                    <a:pt x="1168996" y="2938645"/>
                  </a:lnTo>
                  <a:lnTo>
                    <a:pt x="1180692" y="2938361"/>
                  </a:lnTo>
                  <a:lnTo>
                    <a:pt x="1192364" y="2937803"/>
                  </a:lnTo>
                  <a:lnTo>
                    <a:pt x="1204036" y="2937127"/>
                  </a:lnTo>
                  <a:lnTo>
                    <a:pt x="1215732" y="2936486"/>
                  </a:lnTo>
                  <a:lnTo>
                    <a:pt x="1227428" y="2935728"/>
                  </a:lnTo>
                  <a:lnTo>
                    <a:pt x="1239100" y="2934898"/>
                  </a:lnTo>
                  <a:lnTo>
                    <a:pt x="1250772" y="2934164"/>
                  </a:lnTo>
                  <a:lnTo>
                    <a:pt x="1262468" y="2933692"/>
                  </a:lnTo>
                  <a:lnTo>
                    <a:pt x="1274182" y="2933334"/>
                  </a:lnTo>
                  <a:lnTo>
                    <a:pt x="1285884" y="2933120"/>
                  </a:lnTo>
                  <a:lnTo>
                    <a:pt x="1297562" y="2933192"/>
                  </a:lnTo>
                  <a:lnTo>
                    <a:pt x="1309204" y="2933692"/>
                  </a:lnTo>
                  <a:lnTo>
                    <a:pt x="1320920" y="2934696"/>
                  </a:lnTo>
                  <a:lnTo>
                    <a:pt x="1332636" y="2936200"/>
                  </a:lnTo>
                  <a:lnTo>
                    <a:pt x="1344352" y="2937942"/>
                  </a:lnTo>
                  <a:lnTo>
                    <a:pt x="1356067" y="2939661"/>
                  </a:lnTo>
                  <a:lnTo>
                    <a:pt x="1367710" y="2941377"/>
                  </a:lnTo>
                  <a:lnTo>
                    <a:pt x="1379388" y="2943201"/>
                  </a:lnTo>
                  <a:lnTo>
                    <a:pt x="1391090" y="2945001"/>
                  </a:lnTo>
                  <a:lnTo>
                    <a:pt x="1437826" y="2951021"/>
                  </a:lnTo>
                  <a:lnTo>
                    <a:pt x="1449539" y="2952361"/>
                  </a:lnTo>
                  <a:lnTo>
                    <a:pt x="1461235" y="2953728"/>
                  </a:lnTo>
                  <a:lnTo>
                    <a:pt x="1508132" y="2958671"/>
                  </a:lnTo>
                  <a:lnTo>
                    <a:pt x="1543011" y="2960743"/>
                  </a:lnTo>
                  <a:lnTo>
                    <a:pt x="1553193" y="2960340"/>
                  </a:lnTo>
                  <a:lnTo>
                    <a:pt x="1595730" y="2954958"/>
                  </a:lnTo>
                  <a:lnTo>
                    <a:pt x="1636610" y="2948297"/>
                  </a:lnTo>
                  <a:lnTo>
                    <a:pt x="1683346" y="2935089"/>
                  </a:lnTo>
                  <a:lnTo>
                    <a:pt x="1718386" y="2922533"/>
                  </a:lnTo>
                  <a:lnTo>
                    <a:pt x="1730082" y="2918325"/>
                  </a:lnTo>
                  <a:lnTo>
                    <a:pt x="1741778" y="2914407"/>
                  </a:lnTo>
                  <a:lnTo>
                    <a:pt x="1753450" y="2910609"/>
                  </a:lnTo>
                  <a:lnTo>
                    <a:pt x="1765122" y="2906573"/>
                  </a:lnTo>
                  <a:lnTo>
                    <a:pt x="1800234" y="2891385"/>
                  </a:lnTo>
                  <a:lnTo>
                    <a:pt x="1835270" y="2869701"/>
                  </a:lnTo>
                  <a:lnTo>
                    <a:pt x="1870417" y="2838823"/>
                  </a:lnTo>
                  <a:lnTo>
                    <a:pt x="1905440" y="2798460"/>
                  </a:lnTo>
                  <a:lnTo>
                    <a:pt x="1928796" y="2767986"/>
                  </a:lnTo>
                  <a:lnTo>
                    <a:pt x="1952176" y="2734946"/>
                  </a:lnTo>
                  <a:lnTo>
                    <a:pt x="1963889" y="2718427"/>
                  </a:lnTo>
                  <a:lnTo>
                    <a:pt x="1975585" y="2701915"/>
                  </a:lnTo>
                  <a:lnTo>
                    <a:pt x="1987257" y="2685200"/>
                  </a:lnTo>
                  <a:lnTo>
                    <a:pt x="1998929" y="2668938"/>
                  </a:lnTo>
                  <a:lnTo>
                    <a:pt x="2034041" y="2626860"/>
                  </a:lnTo>
                  <a:lnTo>
                    <a:pt x="2069075" y="2593641"/>
                  </a:lnTo>
                  <a:lnTo>
                    <a:pt x="2104097" y="2568567"/>
                  </a:lnTo>
                  <a:lnTo>
                    <a:pt x="2139245" y="2549689"/>
                  </a:lnTo>
                  <a:lnTo>
                    <a:pt x="2174281" y="2533245"/>
                  </a:lnTo>
                  <a:lnTo>
                    <a:pt x="2185983" y="2527964"/>
                  </a:lnTo>
                  <a:lnTo>
                    <a:pt x="2221064" y="2510035"/>
                  </a:lnTo>
                  <a:lnTo>
                    <a:pt x="2256128" y="2489586"/>
                  </a:lnTo>
                  <a:lnTo>
                    <a:pt x="2291168" y="2466459"/>
                  </a:lnTo>
                  <a:lnTo>
                    <a:pt x="2326262" y="2440384"/>
                  </a:lnTo>
                  <a:lnTo>
                    <a:pt x="2361336" y="2411976"/>
                  </a:lnTo>
                  <a:lnTo>
                    <a:pt x="2373052" y="2402169"/>
                  </a:lnTo>
                  <a:lnTo>
                    <a:pt x="2384767" y="2392672"/>
                  </a:lnTo>
                  <a:lnTo>
                    <a:pt x="2419790" y="2365490"/>
                  </a:lnTo>
                  <a:lnTo>
                    <a:pt x="2454824" y="2342919"/>
                  </a:lnTo>
                  <a:lnTo>
                    <a:pt x="2489935" y="2325074"/>
                  </a:lnTo>
                  <a:lnTo>
                    <a:pt x="2536689" y="2308302"/>
                  </a:lnTo>
                  <a:lnTo>
                    <a:pt x="2571711" y="2301105"/>
                  </a:lnTo>
                  <a:lnTo>
                    <a:pt x="2583425" y="2298731"/>
                  </a:lnTo>
                  <a:lnTo>
                    <a:pt x="2595127" y="2296501"/>
                  </a:lnTo>
                  <a:lnTo>
                    <a:pt x="2606805" y="2294318"/>
                  </a:lnTo>
                  <a:lnTo>
                    <a:pt x="2618447" y="2292088"/>
                  </a:lnTo>
                  <a:lnTo>
                    <a:pt x="2630163" y="2289968"/>
                  </a:lnTo>
                  <a:lnTo>
                    <a:pt x="2641879" y="2287897"/>
                  </a:lnTo>
                  <a:lnTo>
                    <a:pt x="2653595" y="2285730"/>
                  </a:lnTo>
                  <a:lnTo>
                    <a:pt x="2665310" y="2283325"/>
                  </a:lnTo>
                  <a:lnTo>
                    <a:pt x="2676953" y="2280664"/>
                  </a:lnTo>
                  <a:lnTo>
                    <a:pt x="2688631" y="2277752"/>
                  </a:lnTo>
                  <a:lnTo>
                    <a:pt x="2700333" y="2274770"/>
                  </a:lnTo>
                  <a:lnTo>
                    <a:pt x="2712046" y="2271895"/>
                  </a:lnTo>
                  <a:lnTo>
                    <a:pt x="2723742" y="2269363"/>
                  </a:lnTo>
                  <a:lnTo>
                    <a:pt x="2735414" y="2266973"/>
                  </a:lnTo>
                  <a:lnTo>
                    <a:pt x="2747086" y="2264537"/>
                  </a:lnTo>
                  <a:lnTo>
                    <a:pt x="2793822" y="2252593"/>
                  </a:lnTo>
                  <a:lnTo>
                    <a:pt x="2840612" y="2238752"/>
                  </a:lnTo>
                  <a:lnTo>
                    <a:pt x="2875686" y="2227318"/>
                  </a:lnTo>
                  <a:lnTo>
                    <a:pt x="2887402" y="2223385"/>
                  </a:lnTo>
                  <a:lnTo>
                    <a:pt x="2899117" y="2219571"/>
                  </a:lnTo>
                  <a:lnTo>
                    <a:pt x="2910760" y="2215782"/>
                  </a:lnTo>
                  <a:lnTo>
                    <a:pt x="2922438" y="2211935"/>
                  </a:lnTo>
                  <a:lnTo>
                    <a:pt x="2969174" y="2203330"/>
                  </a:lnTo>
                  <a:lnTo>
                    <a:pt x="2980876" y="2202816"/>
                  </a:lnTo>
                  <a:lnTo>
                    <a:pt x="2992589" y="2202172"/>
                  </a:lnTo>
                  <a:lnTo>
                    <a:pt x="3004285" y="2201140"/>
                  </a:lnTo>
                  <a:lnTo>
                    <a:pt x="3015957" y="2200013"/>
                  </a:lnTo>
                  <a:lnTo>
                    <a:pt x="3027629" y="2199171"/>
                  </a:lnTo>
                  <a:lnTo>
                    <a:pt x="3039325" y="2198997"/>
                  </a:lnTo>
                  <a:lnTo>
                    <a:pt x="3051039" y="2199741"/>
                  </a:lnTo>
                  <a:lnTo>
                    <a:pt x="3062741" y="2201140"/>
                  </a:lnTo>
                  <a:lnTo>
                    <a:pt x="3074419" y="2202801"/>
                  </a:lnTo>
                  <a:lnTo>
                    <a:pt x="3086061" y="2204331"/>
                  </a:lnTo>
                  <a:lnTo>
                    <a:pt x="3097775" y="2205769"/>
                  </a:lnTo>
                  <a:lnTo>
                    <a:pt x="3109477" y="2207267"/>
                  </a:lnTo>
                  <a:lnTo>
                    <a:pt x="3121155" y="2208599"/>
                  </a:lnTo>
                  <a:lnTo>
                    <a:pt x="3132797" y="2209538"/>
                  </a:lnTo>
                  <a:lnTo>
                    <a:pt x="3144674" y="2210065"/>
                  </a:lnTo>
                  <a:lnTo>
                    <a:pt x="3156658" y="2210236"/>
                  </a:lnTo>
                  <a:lnTo>
                    <a:pt x="3168427" y="2210216"/>
                  </a:lnTo>
                  <a:lnTo>
                    <a:pt x="3179660" y="2210173"/>
                  </a:lnTo>
                  <a:lnTo>
                    <a:pt x="3189840" y="2210141"/>
                  </a:lnTo>
                  <a:lnTo>
                    <a:pt x="3232270" y="2208468"/>
                  </a:lnTo>
                  <a:lnTo>
                    <a:pt x="3273132" y="2203950"/>
                  </a:lnTo>
                  <a:lnTo>
                    <a:pt x="3319868" y="2189726"/>
                  </a:lnTo>
                  <a:lnTo>
                    <a:pt x="3354962" y="2175670"/>
                  </a:lnTo>
                  <a:lnTo>
                    <a:pt x="3366604" y="2170803"/>
                  </a:lnTo>
                  <a:lnTo>
                    <a:pt x="3378320" y="2166340"/>
                  </a:lnTo>
                  <a:lnTo>
                    <a:pt x="3390036" y="2162055"/>
                  </a:lnTo>
                  <a:lnTo>
                    <a:pt x="3401752" y="2157319"/>
                  </a:lnTo>
                  <a:lnTo>
                    <a:pt x="3436788" y="2137941"/>
                  </a:lnTo>
                  <a:lnTo>
                    <a:pt x="3471846" y="2104050"/>
                  </a:lnTo>
                  <a:lnTo>
                    <a:pt x="3495226" y="2069002"/>
                  </a:lnTo>
                  <a:lnTo>
                    <a:pt x="3518635" y="2023584"/>
                  </a:lnTo>
                  <a:lnTo>
                    <a:pt x="3541979" y="1967747"/>
                  </a:lnTo>
                  <a:lnTo>
                    <a:pt x="3565389" y="1905379"/>
                  </a:lnTo>
                  <a:lnTo>
                    <a:pt x="3588769" y="1836525"/>
                  </a:lnTo>
                  <a:lnTo>
                    <a:pt x="3612125" y="1763266"/>
                  </a:lnTo>
                  <a:lnTo>
                    <a:pt x="3623827" y="1724445"/>
                  </a:lnTo>
                  <a:lnTo>
                    <a:pt x="3635505" y="1685601"/>
                  </a:lnTo>
                  <a:lnTo>
                    <a:pt x="3647147" y="1648198"/>
                  </a:lnTo>
                  <a:lnTo>
                    <a:pt x="3670579" y="1577681"/>
                  </a:lnTo>
                  <a:lnTo>
                    <a:pt x="3694010" y="1511165"/>
                  </a:lnTo>
                  <a:lnTo>
                    <a:pt x="3717331" y="1450649"/>
                  </a:lnTo>
                  <a:lnTo>
                    <a:pt x="3729033" y="1421332"/>
                  </a:lnTo>
                  <a:lnTo>
                    <a:pt x="3740746" y="1390896"/>
                  </a:lnTo>
                  <a:lnTo>
                    <a:pt x="3764543" y="1325999"/>
                  </a:lnTo>
                  <a:lnTo>
                    <a:pt x="3787482" y="1259959"/>
                  </a:lnTo>
                  <a:lnTo>
                    <a:pt x="3807120" y="1193982"/>
                  </a:lnTo>
                  <a:lnTo>
                    <a:pt x="3816790" y="1161589"/>
                  </a:lnTo>
                  <a:lnTo>
                    <a:pt x="3827614" y="1130673"/>
                  </a:lnTo>
                  <a:lnTo>
                    <a:pt x="3840146" y="1101973"/>
                  </a:lnTo>
                  <a:lnTo>
                    <a:pt x="3853856" y="1074808"/>
                  </a:lnTo>
                  <a:lnTo>
                    <a:pt x="3867780" y="1048144"/>
                  </a:lnTo>
                  <a:lnTo>
                    <a:pt x="3880954" y="1020945"/>
                  </a:lnTo>
                  <a:lnTo>
                    <a:pt x="3893152" y="992520"/>
                  </a:lnTo>
                  <a:lnTo>
                    <a:pt x="3904815" y="963477"/>
                  </a:lnTo>
                  <a:lnTo>
                    <a:pt x="3916262" y="935005"/>
                  </a:lnTo>
                  <a:lnTo>
                    <a:pt x="3939460" y="883773"/>
                  </a:lnTo>
                  <a:lnTo>
                    <a:pt x="3962840" y="838823"/>
                  </a:lnTo>
                  <a:lnTo>
                    <a:pt x="3986196" y="798250"/>
                  </a:lnTo>
                  <a:lnTo>
                    <a:pt x="4009576" y="762150"/>
                  </a:lnTo>
                  <a:lnTo>
                    <a:pt x="4021289" y="743958"/>
                  </a:lnTo>
                  <a:lnTo>
                    <a:pt x="4032985" y="724669"/>
                  </a:lnTo>
                  <a:lnTo>
                    <a:pt x="4044657" y="704905"/>
                  </a:lnTo>
                  <a:lnTo>
                    <a:pt x="4056329" y="685807"/>
                  </a:lnTo>
                  <a:lnTo>
                    <a:pt x="4068025" y="668520"/>
                  </a:lnTo>
                  <a:lnTo>
                    <a:pt x="4079739" y="653932"/>
                  </a:lnTo>
                  <a:lnTo>
                    <a:pt x="4091441" y="641167"/>
                  </a:lnTo>
                  <a:lnTo>
                    <a:pt x="4103119" y="628997"/>
                  </a:lnTo>
                  <a:lnTo>
                    <a:pt x="4114761" y="616196"/>
                  </a:lnTo>
                  <a:lnTo>
                    <a:pt x="4126475" y="602503"/>
                  </a:lnTo>
                  <a:lnTo>
                    <a:pt x="4138177" y="588573"/>
                  </a:lnTo>
                  <a:lnTo>
                    <a:pt x="4149855" y="574548"/>
                  </a:lnTo>
                  <a:lnTo>
                    <a:pt x="4161497" y="560570"/>
                  </a:lnTo>
                  <a:lnTo>
                    <a:pt x="4173213" y="546494"/>
                  </a:lnTo>
                  <a:lnTo>
                    <a:pt x="4184929" y="532360"/>
                  </a:lnTo>
                  <a:lnTo>
                    <a:pt x="4196645" y="518296"/>
                  </a:lnTo>
                  <a:lnTo>
                    <a:pt x="4208360" y="504436"/>
                  </a:lnTo>
                  <a:lnTo>
                    <a:pt x="4220003" y="490444"/>
                  </a:lnTo>
                  <a:lnTo>
                    <a:pt x="4231681" y="476321"/>
                  </a:lnTo>
                  <a:lnTo>
                    <a:pt x="4243383" y="462984"/>
                  </a:lnTo>
                  <a:lnTo>
                    <a:pt x="4278464" y="432776"/>
                  </a:lnTo>
                  <a:lnTo>
                    <a:pt x="4313528" y="416478"/>
                  </a:lnTo>
                  <a:lnTo>
                    <a:pt x="4336872" y="413982"/>
                  </a:lnTo>
                  <a:lnTo>
                    <a:pt x="4348568" y="414139"/>
                  </a:lnTo>
                  <a:lnTo>
                    <a:pt x="4395304" y="423664"/>
                  </a:lnTo>
                  <a:lnTo>
                    <a:pt x="4418736" y="431633"/>
                  </a:lnTo>
                  <a:lnTo>
                    <a:pt x="4430452" y="435701"/>
                  </a:lnTo>
                  <a:lnTo>
                    <a:pt x="4442167" y="438650"/>
                  </a:lnTo>
                  <a:lnTo>
                    <a:pt x="4453810" y="439138"/>
                  </a:lnTo>
                  <a:lnTo>
                    <a:pt x="4465488" y="438078"/>
                  </a:lnTo>
                  <a:lnTo>
                    <a:pt x="4477190" y="437685"/>
                  </a:lnTo>
                  <a:lnTo>
                    <a:pt x="4488903" y="440174"/>
                  </a:lnTo>
                  <a:lnTo>
                    <a:pt x="4500546" y="446555"/>
                  </a:lnTo>
                  <a:lnTo>
                    <a:pt x="4512224" y="455509"/>
                  </a:lnTo>
                  <a:lnTo>
                    <a:pt x="4523926" y="465748"/>
                  </a:lnTo>
                  <a:lnTo>
                    <a:pt x="4535639" y="475988"/>
                  </a:lnTo>
                  <a:lnTo>
                    <a:pt x="4570679" y="506098"/>
                  </a:lnTo>
                  <a:lnTo>
                    <a:pt x="4605791" y="548822"/>
                  </a:lnTo>
                  <a:lnTo>
                    <a:pt x="4629111" y="582668"/>
                  </a:lnTo>
                  <a:lnTo>
                    <a:pt x="4652527" y="619180"/>
                  </a:lnTo>
                  <a:lnTo>
                    <a:pt x="4664205" y="637210"/>
                  </a:lnTo>
                  <a:lnTo>
                    <a:pt x="4675847" y="653026"/>
                  </a:lnTo>
                  <a:lnTo>
                    <a:pt x="4687563" y="665829"/>
                  </a:lnTo>
                  <a:lnTo>
                    <a:pt x="4699279" y="676489"/>
                  </a:lnTo>
                  <a:lnTo>
                    <a:pt x="4710995" y="686244"/>
                  </a:lnTo>
                  <a:lnTo>
                    <a:pt x="4722710" y="696333"/>
                  </a:lnTo>
                  <a:lnTo>
                    <a:pt x="4757733" y="728408"/>
                  </a:lnTo>
                  <a:lnTo>
                    <a:pt x="4793243" y="759642"/>
                  </a:lnTo>
                  <a:lnTo>
                    <a:pt x="4826364" y="784711"/>
                  </a:lnTo>
                  <a:lnTo>
                    <a:pt x="4868846" y="801671"/>
                  </a:lnTo>
                  <a:lnTo>
                    <a:pt x="4909654" y="805172"/>
                  </a:lnTo>
                  <a:lnTo>
                    <a:pt x="4921852" y="804503"/>
                  </a:lnTo>
                  <a:lnTo>
                    <a:pt x="4968160" y="791132"/>
                  </a:lnTo>
                  <a:lnTo>
                    <a:pt x="4991540" y="776642"/>
                  </a:lnTo>
                  <a:lnTo>
                    <a:pt x="5003253" y="769612"/>
                  </a:lnTo>
                  <a:lnTo>
                    <a:pt x="5014896" y="763234"/>
                  </a:lnTo>
                  <a:lnTo>
                    <a:pt x="5026574" y="757070"/>
                  </a:lnTo>
                  <a:lnTo>
                    <a:pt x="5038276" y="750859"/>
                  </a:lnTo>
                  <a:lnTo>
                    <a:pt x="5049989" y="744339"/>
                  </a:lnTo>
                  <a:lnTo>
                    <a:pt x="5061685" y="737483"/>
                  </a:lnTo>
                  <a:lnTo>
                    <a:pt x="5073357" y="730353"/>
                  </a:lnTo>
                  <a:lnTo>
                    <a:pt x="5085029" y="723104"/>
                  </a:lnTo>
                  <a:lnTo>
                    <a:pt x="5096725" y="715891"/>
                  </a:lnTo>
                  <a:lnTo>
                    <a:pt x="5108439" y="708779"/>
                  </a:lnTo>
                  <a:lnTo>
                    <a:pt x="5120141" y="701762"/>
                  </a:lnTo>
                  <a:lnTo>
                    <a:pt x="5131819" y="694602"/>
                  </a:lnTo>
                  <a:lnTo>
                    <a:pt x="5166877" y="670726"/>
                  </a:lnTo>
                  <a:lnTo>
                    <a:pt x="5201913" y="644737"/>
                  </a:lnTo>
                  <a:lnTo>
                    <a:pt x="5237060" y="617466"/>
                  </a:lnTo>
                  <a:lnTo>
                    <a:pt x="5248703" y="608584"/>
                  </a:lnTo>
                  <a:lnTo>
                    <a:pt x="5283796" y="580509"/>
                  </a:lnTo>
                  <a:lnTo>
                    <a:pt x="5318836" y="545272"/>
                  </a:lnTo>
                  <a:lnTo>
                    <a:pt x="5353900" y="498260"/>
                  </a:lnTo>
                  <a:lnTo>
                    <a:pt x="5377268" y="461764"/>
                  </a:lnTo>
                  <a:lnTo>
                    <a:pt x="5400684" y="424505"/>
                  </a:lnTo>
                  <a:lnTo>
                    <a:pt x="5424004" y="384294"/>
                  </a:lnTo>
                  <a:lnTo>
                    <a:pt x="5447436" y="338367"/>
                  </a:lnTo>
                  <a:lnTo>
                    <a:pt x="5459152" y="314446"/>
                  </a:lnTo>
                  <a:lnTo>
                    <a:pt x="5470867" y="291203"/>
                  </a:lnTo>
                  <a:lnTo>
                    <a:pt x="5494188" y="245768"/>
                  </a:lnTo>
                  <a:lnTo>
                    <a:pt x="5517603" y="203192"/>
                  </a:lnTo>
                  <a:lnTo>
                    <a:pt x="5541352" y="166235"/>
                  </a:lnTo>
                  <a:lnTo>
                    <a:pt x="5553108" y="149221"/>
                  </a:lnTo>
                  <a:lnTo>
                    <a:pt x="5564339" y="132707"/>
                  </a:lnTo>
                  <a:lnTo>
                    <a:pt x="5574521" y="116544"/>
                  </a:lnTo>
                  <a:lnTo>
                    <a:pt x="5583977" y="100941"/>
                  </a:lnTo>
                  <a:lnTo>
                    <a:pt x="5593647" y="86076"/>
                  </a:lnTo>
                  <a:lnTo>
                    <a:pt x="5630713" y="46235"/>
                  </a:lnTo>
                  <a:lnTo>
                    <a:pt x="5670311" y="16859"/>
                  </a:lnTo>
                  <a:lnTo>
                    <a:pt x="5713267" y="0"/>
                  </a:lnTo>
                  <a:lnTo>
                    <a:pt x="5720486" y="119"/>
                  </a:lnTo>
                  <a:lnTo>
                    <a:pt x="5767238" y="12199"/>
                  </a:lnTo>
                  <a:lnTo>
                    <a:pt x="5810753" y="27239"/>
                  </a:lnTo>
                  <a:lnTo>
                    <a:pt x="5822324" y="32043"/>
                  </a:lnTo>
                  <a:lnTo>
                    <a:pt x="5833490" y="36633"/>
                  </a:lnTo>
                  <a:lnTo>
                    <a:pt x="5844882" y="40759"/>
                  </a:lnTo>
                  <a:lnTo>
                    <a:pt x="5856578" y="43178"/>
                  </a:lnTo>
                  <a:lnTo>
                    <a:pt x="5868250" y="44489"/>
                  </a:lnTo>
                  <a:lnTo>
                    <a:pt x="5879922" y="46920"/>
                  </a:lnTo>
                  <a:lnTo>
                    <a:pt x="5915034" y="74144"/>
                  </a:lnTo>
                  <a:lnTo>
                    <a:pt x="5938354" y="106164"/>
                  </a:lnTo>
                  <a:lnTo>
                    <a:pt x="5961786" y="149566"/>
                  </a:lnTo>
                  <a:lnTo>
                    <a:pt x="5985217" y="202684"/>
                  </a:lnTo>
                  <a:lnTo>
                    <a:pt x="6008538" y="265437"/>
                  </a:lnTo>
                  <a:lnTo>
                    <a:pt x="6031953" y="334383"/>
                  </a:lnTo>
                  <a:lnTo>
                    <a:pt x="6055274" y="407487"/>
                  </a:lnTo>
                  <a:lnTo>
                    <a:pt x="6066976" y="444664"/>
                  </a:lnTo>
                  <a:lnTo>
                    <a:pt x="6090385" y="514219"/>
                  </a:lnTo>
                  <a:lnTo>
                    <a:pt x="6113729" y="578854"/>
                  </a:lnTo>
                  <a:lnTo>
                    <a:pt x="6137764" y="637839"/>
                  </a:lnTo>
                  <a:lnTo>
                    <a:pt x="6150508" y="664662"/>
                  </a:lnTo>
                  <a:lnTo>
                    <a:pt x="6162394" y="691223"/>
                  </a:lnTo>
                  <a:lnTo>
                    <a:pt x="6172161" y="718939"/>
                  </a:lnTo>
                  <a:lnTo>
                    <a:pt x="6177815" y="748172"/>
                  </a:lnTo>
                  <a:lnTo>
                    <a:pt x="6180528" y="778121"/>
                  </a:lnTo>
                  <a:lnTo>
                    <a:pt x="6184074" y="808736"/>
                  </a:lnTo>
                  <a:lnTo>
                    <a:pt x="6192227" y="839970"/>
                  </a:lnTo>
                  <a:lnTo>
                    <a:pt x="6207485" y="872484"/>
                  </a:lnTo>
                  <a:lnTo>
                    <a:pt x="6227327" y="906152"/>
                  </a:lnTo>
                  <a:lnTo>
                    <a:pt x="6248002" y="939464"/>
                  </a:lnTo>
                  <a:lnTo>
                    <a:pt x="6265760" y="970907"/>
                  </a:lnTo>
                  <a:lnTo>
                    <a:pt x="6279278" y="999940"/>
                  </a:lnTo>
                  <a:lnTo>
                    <a:pt x="6290748" y="1027342"/>
                  </a:lnTo>
                  <a:lnTo>
                    <a:pt x="6301408" y="1053863"/>
                  </a:lnTo>
                  <a:lnTo>
                    <a:pt x="6312496" y="1080254"/>
                  </a:lnTo>
                  <a:lnTo>
                    <a:pt x="6335864" y="1133832"/>
                  </a:lnTo>
                  <a:lnTo>
                    <a:pt x="6359232" y="1183886"/>
                  </a:lnTo>
                  <a:lnTo>
                    <a:pt x="6382600" y="1227335"/>
                  </a:lnTo>
                  <a:lnTo>
                    <a:pt x="6405968" y="1265166"/>
                  </a:lnTo>
                  <a:lnTo>
                    <a:pt x="6429384" y="1296392"/>
                  </a:lnTo>
                  <a:lnTo>
                    <a:pt x="6441062" y="1310368"/>
                  </a:lnTo>
                  <a:lnTo>
                    <a:pt x="6452704" y="1324475"/>
                  </a:lnTo>
                  <a:lnTo>
                    <a:pt x="6487852" y="1367801"/>
                  </a:lnTo>
                  <a:lnTo>
                    <a:pt x="6522888" y="1405675"/>
                  </a:lnTo>
                  <a:lnTo>
                    <a:pt x="6557946" y="1439749"/>
                  </a:lnTo>
                  <a:lnTo>
                    <a:pt x="6581326" y="1461652"/>
                  </a:lnTo>
                  <a:lnTo>
                    <a:pt x="6593039" y="1472557"/>
                  </a:lnTo>
                  <a:lnTo>
                    <a:pt x="6604735" y="1483586"/>
                  </a:lnTo>
                  <a:lnTo>
                    <a:pt x="6616407" y="1494591"/>
                  </a:lnTo>
                  <a:lnTo>
                    <a:pt x="6628079" y="1505596"/>
                  </a:lnTo>
                  <a:lnTo>
                    <a:pt x="6639775" y="1516626"/>
                  </a:lnTo>
                  <a:lnTo>
                    <a:pt x="6651489" y="1527710"/>
                  </a:lnTo>
                  <a:lnTo>
                    <a:pt x="6663191" y="1538819"/>
                  </a:lnTo>
                  <a:lnTo>
                    <a:pt x="6674869" y="1549880"/>
                  </a:lnTo>
                  <a:lnTo>
                    <a:pt x="6686511" y="1560822"/>
                  </a:lnTo>
                  <a:lnTo>
                    <a:pt x="6698225" y="1571674"/>
                  </a:lnTo>
                  <a:lnTo>
                    <a:pt x="6709927" y="1582396"/>
                  </a:lnTo>
                  <a:lnTo>
                    <a:pt x="6721605" y="1593093"/>
                  </a:lnTo>
                  <a:lnTo>
                    <a:pt x="6733247" y="1603875"/>
                  </a:lnTo>
                  <a:lnTo>
                    <a:pt x="6744963" y="1614668"/>
                  </a:lnTo>
                  <a:lnTo>
                    <a:pt x="6756679" y="1625449"/>
                  </a:lnTo>
                  <a:lnTo>
                    <a:pt x="6768395" y="1636396"/>
                  </a:lnTo>
                  <a:lnTo>
                    <a:pt x="6803859" y="1671677"/>
                  </a:lnTo>
                  <a:lnTo>
                    <a:pt x="6837026" y="1709406"/>
                  </a:lnTo>
                  <a:lnTo>
                    <a:pt x="6856100" y="1735413"/>
                  </a:lnTo>
                  <a:lnTo>
                    <a:pt x="6866851" y="1749036"/>
                  </a:lnTo>
                  <a:lnTo>
                    <a:pt x="6893204" y="1779881"/>
                  </a:lnTo>
                  <a:lnTo>
                    <a:pt x="6920318" y="1807964"/>
                  </a:lnTo>
                  <a:lnTo>
                    <a:pt x="6955573" y="1831699"/>
                  </a:lnTo>
                  <a:lnTo>
                    <a:pt x="6967054" y="1838317"/>
                  </a:lnTo>
                  <a:lnTo>
                    <a:pt x="7002202" y="1858123"/>
                  </a:lnTo>
                  <a:lnTo>
                    <a:pt x="7037238" y="1876369"/>
                  </a:lnTo>
                  <a:lnTo>
                    <a:pt x="7072296" y="1892478"/>
                  </a:lnTo>
                  <a:lnTo>
                    <a:pt x="7083974" y="1896641"/>
                  </a:lnTo>
                  <a:lnTo>
                    <a:pt x="7095676" y="1901614"/>
                  </a:lnTo>
                  <a:lnTo>
                    <a:pt x="7107389" y="1908802"/>
                  </a:lnTo>
                  <a:lnTo>
                    <a:pt x="7119085" y="1918962"/>
                  </a:lnTo>
                  <a:lnTo>
                    <a:pt x="7130757" y="1931312"/>
                  </a:lnTo>
                  <a:lnTo>
                    <a:pt x="7142429" y="1944663"/>
                  </a:lnTo>
                  <a:lnTo>
                    <a:pt x="7154125" y="1957824"/>
                  </a:lnTo>
                  <a:lnTo>
                    <a:pt x="7189219" y="1996525"/>
                  </a:lnTo>
                  <a:lnTo>
                    <a:pt x="7224277" y="2039135"/>
                  </a:lnTo>
                  <a:lnTo>
                    <a:pt x="7247597" y="2069457"/>
                  </a:lnTo>
                  <a:lnTo>
                    <a:pt x="7271029" y="2101397"/>
                  </a:lnTo>
                  <a:lnTo>
                    <a:pt x="7282745" y="2117498"/>
                  </a:lnTo>
                  <a:lnTo>
                    <a:pt x="7306103" y="2147766"/>
                  </a:lnTo>
                  <a:lnTo>
                    <a:pt x="7341196" y="2189218"/>
                  </a:lnTo>
                  <a:lnTo>
                    <a:pt x="7376236" y="2224401"/>
                  </a:lnTo>
                  <a:lnTo>
                    <a:pt x="7411300" y="2254940"/>
                  </a:lnTo>
                  <a:lnTo>
                    <a:pt x="7446382" y="2281070"/>
                  </a:lnTo>
                  <a:lnTo>
                    <a:pt x="7469762" y="2296056"/>
                  </a:lnTo>
                  <a:lnTo>
                    <a:pt x="7481404" y="2303645"/>
                  </a:lnTo>
                  <a:lnTo>
                    <a:pt x="7493120" y="2311372"/>
                  </a:lnTo>
                  <a:lnTo>
                    <a:pt x="7504836" y="2319075"/>
                  </a:lnTo>
                  <a:lnTo>
                    <a:pt x="7516552" y="2326969"/>
                  </a:lnTo>
                  <a:lnTo>
                    <a:pt x="7528267" y="2335268"/>
                  </a:lnTo>
                  <a:lnTo>
                    <a:pt x="7539910" y="2344132"/>
                  </a:lnTo>
                  <a:lnTo>
                    <a:pt x="7551588" y="2353413"/>
                  </a:lnTo>
                  <a:lnTo>
                    <a:pt x="7563290" y="2362860"/>
                  </a:lnTo>
                  <a:lnTo>
                    <a:pt x="7575003" y="2372225"/>
                  </a:lnTo>
                </a:path>
              </a:pathLst>
            </a:custGeom>
            <a:ln w="38100">
              <a:solidFill>
                <a:srgbClr val="A80000"/>
              </a:solidFill>
            </a:ln>
          </p:spPr>
          <p:txBody>
            <a:bodyPr wrap="square" lIns="0" tIns="0" rIns="0" bIns="0" rtlCol="0"/>
            <a:lstStyle/>
            <a:p>
              <a:endParaRPr>
                <a:solidFill>
                  <a:prstClr val="black"/>
                </a:solidFill>
              </a:endParaRPr>
            </a:p>
          </p:txBody>
        </p:sp>
        <p:sp>
          <p:nvSpPr>
            <p:cNvPr id="8" name="object 8"/>
            <p:cNvSpPr/>
            <p:nvPr/>
          </p:nvSpPr>
          <p:spPr>
            <a:xfrm>
              <a:off x="717042" y="3387089"/>
              <a:ext cx="7574280" cy="1727200"/>
            </a:xfrm>
            <a:custGeom>
              <a:avLst/>
              <a:gdLst/>
              <a:ahLst/>
              <a:cxnLst/>
              <a:rect l="l" t="t" r="r" b="b"/>
              <a:pathLst>
                <a:path w="7574280" h="1727200">
                  <a:moveTo>
                    <a:pt x="0" y="1671828"/>
                  </a:moveTo>
                  <a:lnTo>
                    <a:pt x="47243" y="1685544"/>
                  </a:lnTo>
                  <a:lnTo>
                    <a:pt x="92964" y="1694688"/>
                  </a:lnTo>
                  <a:lnTo>
                    <a:pt x="140208" y="1703832"/>
                  </a:lnTo>
                  <a:lnTo>
                    <a:pt x="187451" y="1712976"/>
                  </a:lnTo>
                  <a:lnTo>
                    <a:pt x="233171" y="1717548"/>
                  </a:lnTo>
                  <a:lnTo>
                    <a:pt x="280416" y="1720596"/>
                  </a:lnTo>
                  <a:lnTo>
                    <a:pt x="327660" y="1723644"/>
                  </a:lnTo>
                  <a:lnTo>
                    <a:pt x="373380" y="1726692"/>
                  </a:lnTo>
                  <a:lnTo>
                    <a:pt x="420623" y="1725168"/>
                  </a:lnTo>
                  <a:lnTo>
                    <a:pt x="467867" y="1720596"/>
                  </a:lnTo>
                  <a:lnTo>
                    <a:pt x="513588" y="1712976"/>
                  </a:lnTo>
                  <a:lnTo>
                    <a:pt x="560832" y="1702308"/>
                  </a:lnTo>
                  <a:lnTo>
                    <a:pt x="608076" y="1693164"/>
                  </a:lnTo>
                  <a:lnTo>
                    <a:pt x="653796" y="1688592"/>
                  </a:lnTo>
                  <a:lnTo>
                    <a:pt x="701040" y="1687068"/>
                  </a:lnTo>
                  <a:lnTo>
                    <a:pt x="748283" y="1690116"/>
                  </a:lnTo>
                  <a:lnTo>
                    <a:pt x="795527" y="1693164"/>
                  </a:lnTo>
                  <a:lnTo>
                    <a:pt x="841248" y="1697736"/>
                  </a:lnTo>
                  <a:lnTo>
                    <a:pt x="888492" y="1702308"/>
                  </a:lnTo>
                  <a:lnTo>
                    <a:pt x="935735" y="1706880"/>
                  </a:lnTo>
                  <a:lnTo>
                    <a:pt x="981456" y="1714500"/>
                  </a:lnTo>
                  <a:lnTo>
                    <a:pt x="1028700" y="1720596"/>
                  </a:lnTo>
                  <a:lnTo>
                    <a:pt x="1075944" y="1716024"/>
                  </a:lnTo>
                  <a:lnTo>
                    <a:pt x="1121664" y="1716024"/>
                  </a:lnTo>
                  <a:lnTo>
                    <a:pt x="1168908" y="1712976"/>
                  </a:lnTo>
                  <a:lnTo>
                    <a:pt x="1216152" y="1709928"/>
                  </a:lnTo>
                  <a:lnTo>
                    <a:pt x="1261871" y="1717548"/>
                  </a:lnTo>
                  <a:lnTo>
                    <a:pt x="1309115" y="1719072"/>
                  </a:lnTo>
                  <a:lnTo>
                    <a:pt x="1356359" y="1719072"/>
                  </a:lnTo>
                  <a:lnTo>
                    <a:pt x="1402080" y="1719072"/>
                  </a:lnTo>
                  <a:lnTo>
                    <a:pt x="1449324" y="1725168"/>
                  </a:lnTo>
                  <a:lnTo>
                    <a:pt x="1496568" y="1720596"/>
                  </a:lnTo>
                  <a:lnTo>
                    <a:pt x="1542288" y="1709928"/>
                  </a:lnTo>
                  <a:lnTo>
                    <a:pt x="1583435" y="1697736"/>
                  </a:lnTo>
                  <a:lnTo>
                    <a:pt x="1636776" y="1673352"/>
                  </a:lnTo>
                  <a:lnTo>
                    <a:pt x="1682495" y="1655064"/>
                  </a:lnTo>
                  <a:lnTo>
                    <a:pt x="1729739" y="1632204"/>
                  </a:lnTo>
                  <a:lnTo>
                    <a:pt x="1776983" y="1601724"/>
                  </a:lnTo>
                  <a:lnTo>
                    <a:pt x="1824227" y="1566672"/>
                  </a:lnTo>
                  <a:lnTo>
                    <a:pt x="1869947" y="1527048"/>
                  </a:lnTo>
                  <a:lnTo>
                    <a:pt x="1917191" y="1488948"/>
                  </a:lnTo>
                  <a:lnTo>
                    <a:pt x="1964435" y="1453896"/>
                  </a:lnTo>
                  <a:lnTo>
                    <a:pt x="2010156" y="1423416"/>
                  </a:lnTo>
                  <a:lnTo>
                    <a:pt x="2057400" y="1389888"/>
                  </a:lnTo>
                  <a:lnTo>
                    <a:pt x="2104644" y="1356360"/>
                  </a:lnTo>
                  <a:lnTo>
                    <a:pt x="2150364" y="1321308"/>
                  </a:lnTo>
                  <a:lnTo>
                    <a:pt x="2197608" y="1281684"/>
                  </a:lnTo>
                  <a:lnTo>
                    <a:pt x="2244852" y="1245108"/>
                  </a:lnTo>
                  <a:lnTo>
                    <a:pt x="2290572" y="1210056"/>
                  </a:lnTo>
                  <a:lnTo>
                    <a:pt x="2337816" y="1175004"/>
                  </a:lnTo>
                  <a:lnTo>
                    <a:pt x="2385060" y="1138428"/>
                  </a:lnTo>
                  <a:lnTo>
                    <a:pt x="2430780" y="1101852"/>
                  </a:lnTo>
                  <a:lnTo>
                    <a:pt x="2478024" y="1063752"/>
                  </a:lnTo>
                  <a:lnTo>
                    <a:pt x="2525268" y="1027176"/>
                  </a:lnTo>
                  <a:lnTo>
                    <a:pt x="2570987" y="993648"/>
                  </a:lnTo>
                  <a:lnTo>
                    <a:pt x="2618232" y="961644"/>
                  </a:lnTo>
                  <a:lnTo>
                    <a:pt x="2665475" y="934212"/>
                  </a:lnTo>
                  <a:lnTo>
                    <a:pt x="2711196" y="899160"/>
                  </a:lnTo>
                  <a:lnTo>
                    <a:pt x="2758440" y="870204"/>
                  </a:lnTo>
                  <a:lnTo>
                    <a:pt x="2805684" y="838200"/>
                  </a:lnTo>
                  <a:lnTo>
                    <a:pt x="2852928" y="809244"/>
                  </a:lnTo>
                  <a:lnTo>
                    <a:pt x="2898647" y="784860"/>
                  </a:lnTo>
                  <a:lnTo>
                    <a:pt x="2945892" y="769620"/>
                  </a:lnTo>
                  <a:lnTo>
                    <a:pt x="2993135" y="772668"/>
                  </a:lnTo>
                  <a:lnTo>
                    <a:pt x="3038856" y="777240"/>
                  </a:lnTo>
                  <a:lnTo>
                    <a:pt x="3086099" y="800100"/>
                  </a:lnTo>
                  <a:lnTo>
                    <a:pt x="3133344" y="794004"/>
                  </a:lnTo>
                  <a:lnTo>
                    <a:pt x="3179063" y="762000"/>
                  </a:lnTo>
                  <a:lnTo>
                    <a:pt x="3220211" y="714756"/>
                  </a:lnTo>
                  <a:lnTo>
                    <a:pt x="3273552" y="649224"/>
                  </a:lnTo>
                  <a:lnTo>
                    <a:pt x="3319272" y="591312"/>
                  </a:lnTo>
                  <a:lnTo>
                    <a:pt x="3366516" y="545592"/>
                  </a:lnTo>
                  <a:lnTo>
                    <a:pt x="3413760" y="505968"/>
                  </a:lnTo>
                  <a:lnTo>
                    <a:pt x="3459480" y="467868"/>
                  </a:lnTo>
                  <a:lnTo>
                    <a:pt x="3506724" y="431292"/>
                  </a:lnTo>
                  <a:lnTo>
                    <a:pt x="3553968" y="390144"/>
                  </a:lnTo>
                  <a:lnTo>
                    <a:pt x="3599688" y="348996"/>
                  </a:lnTo>
                  <a:lnTo>
                    <a:pt x="3646932" y="306324"/>
                  </a:lnTo>
                  <a:lnTo>
                    <a:pt x="3694176" y="265176"/>
                  </a:lnTo>
                  <a:lnTo>
                    <a:pt x="3739896" y="224028"/>
                  </a:lnTo>
                  <a:lnTo>
                    <a:pt x="3787140" y="179832"/>
                  </a:lnTo>
                  <a:lnTo>
                    <a:pt x="3826764" y="140208"/>
                  </a:lnTo>
                  <a:lnTo>
                    <a:pt x="3881628" y="85344"/>
                  </a:lnTo>
                  <a:lnTo>
                    <a:pt x="3927348" y="38100"/>
                  </a:lnTo>
                  <a:lnTo>
                    <a:pt x="3974592" y="13715"/>
                  </a:lnTo>
                  <a:lnTo>
                    <a:pt x="4021836" y="0"/>
                  </a:lnTo>
                  <a:lnTo>
                    <a:pt x="4067556" y="12192"/>
                  </a:lnTo>
                  <a:lnTo>
                    <a:pt x="4114800" y="33527"/>
                  </a:lnTo>
                  <a:lnTo>
                    <a:pt x="4162044" y="53339"/>
                  </a:lnTo>
                  <a:lnTo>
                    <a:pt x="4207764" y="77724"/>
                  </a:lnTo>
                  <a:lnTo>
                    <a:pt x="4255008" y="108204"/>
                  </a:lnTo>
                  <a:lnTo>
                    <a:pt x="4302252" y="141732"/>
                  </a:lnTo>
                  <a:lnTo>
                    <a:pt x="4347972" y="172212"/>
                  </a:lnTo>
                  <a:lnTo>
                    <a:pt x="4395216" y="199644"/>
                  </a:lnTo>
                  <a:lnTo>
                    <a:pt x="4442460" y="224028"/>
                  </a:lnTo>
                  <a:lnTo>
                    <a:pt x="4488180" y="246887"/>
                  </a:lnTo>
                  <a:lnTo>
                    <a:pt x="4535424" y="262128"/>
                  </a:lnTo>
                  <a:lnTo>
                    <a:pt x="4582668" y="288036"/>
                  </a:lnTo>
                  <a:lnTo>
                    <a:pt x="4628388" y="316992"/>
                  </a:lnTo>
                  <a:lnTo>
                    <a:pt x="4675632" y="342900"/>
                  </a:lnTo>
                  <a:lnTo>
                    <a:pt x="4722876" y="382524"/>
                  </a:lnTo>
                  <a:lnTo>
                    <a:pt x="4768596" y="413004"/>
                  </a:lnTo>
                  <a:lnTo>
                    <a:pt x="4815840" y="449580"/>
                  </a:lnTo>
                  <a:lnTo>
                    <a:pt x="4855464" y="483108"/>
                  </a:lnTo>
                  <a:lnTo>
                    <a:pt x="4910328" y="518160"/>
                  </a:lnTo>
                  <a:lnTo>
                    <a:pt x="4956048" y="553212"/>
                  </a:lnTo>
                  <a:lnTo>
                    <a:pt x="5003292" y="580644"/>
                  </a:lnTo>
                  <a:lnTo>
                    <a:pt x="5050536" y="609600"/>
                  </a:lnTo>
                  <a:lnTo>
                    <a:pt x="5096256" y="635508"/>
                  </a:lnTo>
                  <a:lnTo>
                    <a:pt x="5143500" y="662940"/>
                  </a:lnTo>
                  <a:lnTo>
                    <a:pt x="5190744" y="691896"/>
                  </a:lnTo>
                  <a:lnTo>
                    <a:pt x="5236464" y="717804"/>
                  </a:lnTo>
                  <a:lnTo>
                    <a:pt x="5283708" y="745236"/>
                  </a:lnTo>
                  <a:lnTo>
                    <a:pt x="5330952" y="774192"/>
                  </a:lnTo>
                  <a:lnTo>
                    <a:pt x="5376672" y="795528"/>
                  </a:lnTo>
                  <a:lnTo>
                    <a:pt x="5423916" y="809244"/>
                  </a:lnTo>
                  <a:lnTo>
                    <a:pt x="5471160" y="812292"/>
                  </a:lnTo>
                  <a:lnTo>
                    <a:pt x="5516880" y="804672"/>
                  </a:lnTo>
                  <a:lnTo>
                    <a:pt x="5564124" y="813816"/>
                  </a:lnTo>
                  <a:lnTo>
                    <a:pt x="5603748" y="845820"/>
                  </a:lnTo>
                  <a:lnTo>
                    <a:pt x="5657088" y="891540"/>
                  </a:lnTo>
                  <a:lnTo>
                    <a:pt x="5704332" y="957072"/>
                  </a:lnTo>
                  <a:lnTo>
                    <a:pt x="5737860" y="1013460"/>
                  </a:lnTo>
                  <a:lnTo>
                    <a:pt x="5797296" y="1054608"/>
                  </a:lnTo>
                  <a:lnTo>
                    <a:pt x="5844540" y="1083564"/>
                  </a:lnTo>
                  <a:lnTo>
                    <a:pt x="5891784" y="1101852"/>
                  </a:lnTo>
                  <a:lnTo>
                    <a:pt x="5939028" y="1118616"/>
                  </a:lnTo>
                  <a:lnTo>
                    <a:pt x="5984748" y="1139952"/>
                  </a:lnTo>
                  <a:lnTo>
                    <a:pt x="6031992" y="1164336"/>
                  </a:lnTo>
                  <a:lnTo>
                    <a:pt x="6079236" y="1191768"/>
                  </a:lnTo>
                  <a:lnTo>
                    <a:pt x="6124956" y="1216152"/>
                  </a:lnTo>
                  <a:lnTo>
                    <a:pt x="6172200" y="1242060"/>
                  </a:lnTo>
                  <a:lnTo>
                    <a:pt x="6192012" y="1272540"/>
                  </a:lnTo>
                  <a:lnTo>
                    <a:pt x="6265164" y="1296924"/>
                  </a:lnTo>
                  <a:lnTo>
                    <a:pt x="6312408" y="1325880"/>
                  </a:lnTo>
                  <a:lnTo>
                    <a:pt x="6359652" y="1347216"/>
                  </a:lnTo>
                  <a:lnTo>
                    <a:pt x="6405372" y="1360932"/>
                  </a:lnTo>
                  <a:lnTo>
                    <a:pt x="6452616" y="1370076"/>
                  </a:lnTo>
                  <a:lnTo>
                    <a:pt x="6499860" y="1368552"/>
                  </a:lnTo>
                  <a:lnTo>
                    <a:pt x="6545580" y="1362456"/>
                  </a:lnTo>
                  <a:lnTo>
                    <a:pt x="6592824" y="1356360"/>
                  </a:lnTo>
                  <a:lnTo>
                    <a:pt x="6640067" y="1348740"/>
                  </a:lnTo>
                  <a:lnTo>
                    <a:pt x="6685787" y="1342644"/>
                  </a:lnTo>
                  <a:lnTo>
                    <a:pt x="6733032" y="1339596"/>
                  </a:lnTo>
                  <a:lnTo>
                    <a:pt x="6780276" y="1336548"/>
                  </a:lnTo>
                  <a:lnTo>
                    <a:pt x="6825996" y="1335024"/>
                  </a:lnTo>
                  <a:lnTo>
                    <a:pt x="6867143" y="1333500"/>
                  </a:lnTo>
                  <a:lnTo>
                    <a:pt x="6920483" y="1330452"/>
                  </a:lnTo>
                  <a:lnTo>
                    <a:pt x="6967728" y="1327404"/>
                  </a:lnTo>
                  <a:lnTo>
                    <a:pt x="7013448" y="1324356"/>
                  </a:lnTo>
                  <a:lnTo>
                    <a:pt x="7060691" y="1315212"/>
                  </a:lnTo>
                  <a:lnTo>
                    <a:pt x="7107935" y="1307592"/>
                  </a:lnTo>
                  <a:lnTo>
                    <a:pt x="7153656" y="1296924"/>
                  </a:lnTo>
                  <a:lnTo>
                    <a:pt x="7200900" y="1281684"/>
                  </a:lnTo>
                  <a:lnTo>
                    <a:pt x="7248143" y="1264920"/>
                  </a:lnTo>
                  <a:lnTo>
                    <a:pt x="7293863" y="1251204"/>
                  </a:lnTo>
                  <a:lnTo>
                    <a:pt x="7341108" y="1242060"/>
                  </a:lnTo>
                  <a:lnTo>
                    <a:pt x="7388352" y="1234440"/>
                  </a:lnTo>
                  <a:lnTo>
                    <a:pt x="7434072" y="1242060"/>
                  </a:lnTo>
                  <a:lnTo>
                    <a:pt x="7481315" y="1248156"/>
                  </a:lnTo>
                  <a:lnTo>
                    <a:pt x="7528559" y="1254252"/>
                  </a:lnTo>
                  <a:lnTo>
                    <a:pt x="7574280" y="1267968"/>
                  </a:lnTo>
                </a:path>
              </a:pathLst>
            </a:custGeom>
            <a:ln w="38099">
              <a:solidFill>
                <a:srgbClr val="FFC000"/>
              </a:solidFill>
            </a:ln>
          </p:spPr>
          <p:txBody>
            <a:bodyPr wrap="square" lIns="0" tIns="0" rIns="0" bIns="0" rtlCol="0"/>
            <a:lstStyle/>
            <a:p>
              <a:endParaRPr>
                <a:solidFill>
                  <a:prstClr val="black"/>
                </a:solidFill>
              </a:endParaRPr>
            </a:p>
          </p:txBody>
        </p:sp>
        <p:sp>
          <p:nvSpPr>
            <p:cNvPr id="9" name="object 9"/>
            <p:cNvSpPr/>
            <p:nvPr/>
          </p:nvSpPr>
          <p:spPr>
            <a:xfrm>
              <a:off x="716953" y="3953128"/>
              <a:ext cx="7575550" cy="1216025"/>
            </a:xfrm>
            <a:custGeom>
              <a:avLst/>
              <a:gdLst/>
              <a:ahLst/>
              <a:cxnLst/>
              <a:rect l="l" t="t" r="r" b="b"/>
              <a:pathLst>
                <a:path w="7575550" h="1216025">
                  <a:moveTo>
                    <a:pt x="0" y="799592"/>
                  </a:moveTo>
                  <a:lnTo>
                    <a:pt x="11687" y="802544"/>
                  </a:lnTo>
                  <a:lnTo>
                    <a:pt x="23375" y="805688"/>
                  </a:lnTo>
                  <a:lnTo>
                    <a:pt x="35066" y="808450"/>
                  </a:lnTo>
                  <a:lnTo>
                    <a:pt x="46761" y="810260"/>
                  </a:lnTo>
                  <a:lnTo>
                    <a:pt x="58448" y="810394"/>
                  </a:lnTo>
                  <a:lnTo>
                    <a:pt x="70137" y="809339"/>
                  </a:lnTo>
                  <a:lnTo>
                    <a:pt x="81828" y="808331"/>
                  </a:lnTo>
                  <a:lnTo>
                    <a:pt x="93522" y="808609"/>
                  </a:lnTo>
                  <a:lnTo>
                    <a:pt x="105209" y="810932"/>
                  </a:lnTo>
                  <a:lnTo>
                    <a:pt x="116897" y="814435"/>
                  </a:lnTo>
                  <a:lnTo>
                    <a:pt x="128584" y="818199"/>
                  </a:lnTo>
                  <a:lnTo>
                    <a:pt x="140271" y="821309"/>
                  </a:lnTo>
                  <a:lnTo>
                    <a:pt x="151966" y="823406"/>
                  </a:lnTo>
                  <a:lnTo>
                    <a:pt x="163656" y="825039"/>
                  </a:lnTo>
                  <a:lnTo>
                    <a:pt x="175345" y="826648"/>
                  </a:lnTo>
                  <a:lnTo>
                    <a:pt x="187032" y="828675"/>
                  </a:lnTo>
                  <a:lnTo>
                    <a:pt x="198722" y="831449"/>
                  </a:lnTo>
                  <a:lnTo>
                    <a:pt x="210413" y="834675"/>
                  </a:lnTo>
                  <a:lnTo>
                    <a:pt x="222105" y="837854"/>
                  </a:lnTo>
                  <a:lnTo>
                    <a:pt x="268866" y="845343"/>
                  </a:lnTo>
                  <a:lnTo>
                    <a:pt x="292243" y="846508"/>
                  </a:lnTo>
                  <a:lnTo>
                    <a:pt x="303931" y="846280"/>
                  </a:lnTo>
                  <a:lnTo>
                    <a:pt x="315622" y="846075"/>
                  </a:lnTo>
                  <a:lnTo>
                    <a:pt x="327317" y="846455"/>
                  </a:lnTo>
                  <a:lnTo>
                    <a:pt x="339004" y="847679"/>
                  </a:lnTo>
                  <a:lnTo>
                    <a:pt x="350691" y="849487"/>
                  </a:lnTo>
                  <a:lnTo>
                    <a:pt x="362378" y="851366"/>
                  </a:lnTo>
                  <a:lnTo>
                    <a:pt x="374065" y="852805"/>
                  </a:lnTo>
                  <a:lnTo>
                    <a:pt x="385760" y="853624"/>
                  </a:lnTo>
                  <a:lnTo>
                    <a:pt x="397451" y="854122"/>
                  </a:lnTo>
                  <a:lnTo>
                    <a:pt x="409139" y="854501"/>
                  </a:lnTo>
                  <a:lnTo>
                    <a:pt x="420827" y="854964"/>
                  </a:lnTo>
                  <a:lnTo>
                    <a:pt x="432521" y="855704"/>
                  </a:lnTo>
                  <a:lnTo>
                    <a:pt x="444212" y="856503"/>
                  </a:lnTo>
                  <a:lnTo>
                    <a:pt x="455901" y="857232"/>
                  </a:lnTo>
                  <a:lnTo>
                    <a:pt x="467588" y="857758"/>
                  </a:lnTo>
                  <a:lnTo>
                    <a:pt x="479277" y="858031"/>
                  </a:lnTo>
                  <a:lnTo>
                    <a:pt x="490969" y="858043"/>
                  </a:lnTo>
                  <a:lnTo>
                    <a:pt x="502660" y="858008"/>
                  </a:lnTo>
                  <a:lnTo>
                    <a:pt x="514350" y="858139"/>
                  </a:lnTo>
                  <a:lnTo>
                    <a:pt x="526036" y="858639"/>
                  </a:lnTo>
                  <a:lnTo>
                    <a:pt x="537717" y="859282"/>
                  </a:lnTo>
                  <a:lnTo>
                    <a:pt x="549390" y="859924"/>
                  </a:lnTo>
                  <a:lnTo>
                    <a:pt x="561047" y="860425"/>
                  </a:lnTo>
                  <a:lnTo>
                    <a:pt x="572763" y="860536"/>
                  </a:lnTo>
                  <a:lnTo>
                    <a:pt x="584479" y="860456"/>
                  </a:lnTo>
                  <a:lnTo>
                    <a:pt x="596195" y="860425"/>
                  </a:lnTo>
                  <a:lnTo>
                    <a:pt x="607910" y="860679"/>
                  </a:lnTo>
                  <a:lnTo>
                    <a:pt x="619553" y="861468"/>
                  </a:lnTo>
                  <a:lnTo>
                    <a:pt x="631231" y="862615"/>
                  </a:lnTo>
                  <a:lnTo>
                    <a:pt x="642933" y="863715"/>
                  </a:lnTo>
                  <a:lnTo>
                    <a:pt x="654646" y="864362"/>
                  </a:lnTo>
                  <a:lnTo>
                    <a:pt x="666342" y="864151"/>
                  </a:lnTo>
                  <a:lnTo>
                    <a:pt x="678014" y="863441"/>
                  </a:lnTo>
                  <a:lnTo>
                    <a:pt x="689686" y="862683"/>
                  </a:lnTo>
                  <a:lnTo>
                    <a:pt x="701382" y="862330"/>
                  </a:lnTo>
                  <a:lnTo>
                    <a:pt x="713078" y="862794"/>
                  </a:lnTo>
                  <a:lnTo>
                    <a:pt x="724750" y="863663"/>
                  </a:lnTo>
                  <a:lnTo>
                    <a:pt x="736422" y="864437"/>
                  </a:lnTo>
                  <a:lnTo>
                    <a:pt x="748118" y="864616"/>
                  </a:lnTo>
                  <a:lnTo>
                    <a:pt x="759832" y="863885"/>
                  </a:lnTo>
                  <a:lnTo>
                    <a:pt x="771534" y="862584"/>
                  </a:lnTo>
                  <a:lnTo>
                    <a:pt x="783212" y="861187"/>
                  </a:lnTo>
                  <a:lnTo>
                    <a:pt x="794854" y="860171"/>
                  </a:lnTo>
                  <a:lnTo>
                    <a:pt x="806570" y="859526"/>
                  </a:lnTo>
                  <a:lnTo>
                    <a:pt x="818286" y="859107"/>
                  </a:lnTo>
                  <a:lnTo>
                    <a:pt x="830002" y="858902"/>
                  </a:lnTo>
                  <a:lnTo>
                    <a:pt x="841717" y="858901"/>
                  </a:lnTo>
                  <a:lnTo>
                    <a:pt x="853360" y="859345"/>
                  </a:lnTo>
                  <a:lnTo>
                    <a:pt x="865038" y="860171"/>
                  </a:lnTo>
                  <a:lnTo>
                    <a:pt x="876740" y="860901"/>
                  </a:lnTo>
                  <a:lnTo>
                    <a:pt x="888453" y="861060"/>
                  </a:lnTo>
                  <a:lnTo>
                    <a:pt x="900096" y="860311"/>
                  </a:lnTo>
                  <a:lnTo>
                    <a:pt x="911774" y="858980"/>
                  </a:lnTo>
                  <a:lnTo>
                    <a:pt x="923476" y="857577"/>
                  </a:lnTo>
                  <a:lnTo>
                    <a:pt x="935189" y="856615"/>
                  </a:lnTo>
                  <a:lnTo>
                    <a:pt x="946885" y="856613"/>
                  </a:lnTo>
                  <a:lnTo>
                    <a:pt x="958557" y="857075"/>
                  </a:lnTo>
                  <a:lnTo>
                    <a:pt x="970229" y="857275"/>
                  </a:lnTo>
                  <a:lnTo>
                    <a:pt x="1017019" y="848058"/>
                  </a:lnTo>
                  <a:lnTo>
                    <a:pt x="1052077" y="836453"/>
                  </a:lnTo>
                  <a:lnTo>
                    <a:pt x="1063755" y="832334"/>
                  </a:lnTo>
                  <a:lnTo>
                    <a:pt x="1075397" y="828929"/>
                  </a:lnTo>
                  <a:lnTo>
                    <a:pt x="1087113" y="826434"/>
                  </a:lnTo>
                  <a:lnTo>
                    <a:pt x="1098829" y="824595"/>
                  </a:lnTo>
                  <a:lnTo>
                    <a:pt x="1110545" y="823017"/>
                  </a:lnTo>
                  <a:lnTo>
                    <a:pt x="1122260" y="821309"/>
                  </a:lnTo>
                  <a:lnTo>
                    <a:pt x="1133903" y="819366"/>
                  </a:lnTo>
                  <a:lnTo>
                    <a:pt x="1145581" y="817387"/>
                  </a:lnTo>
                  <a:lnTo>
                    <a:pt x="1157283" y="815433"/>
                  </a:lnTo>
                  <a:lnTo>
                    <a:pt x="1204036" y="808454"/>
                  </a:lnTo>
                  <a:lnTo>
                    <a:pt x="1239100" y="805354"/>
                  </a:lnTo>
                  <a:lnTo>
                    <a:pt x="1250772" y="804638"/>
                  </a:lnTo>
                  <a:lnTo>
                    <a:pt x="1262468" y="803529"/>
                  </a:lnTo>
                  <a:lnTo>
                    <a:pt x="1274182" y="801592"/>
                  </a:lnTo>
                  <a:lnTo>
                    <a:pt x="1285884" y="799179"/>
                  </a:lnTo>
                  <a:lnTo>
                    <a:pt x="1297562" y="796813"/>
                  </a:lnTo>
                  <a:lnTo>
                    <a:pt x="1344352" y="793055"/>
                  </a:lnTo>
                  <a:lnTo>
                    <a:pt x="1356067" y="792734"/>
                  </a:lnTo>
                  <a:lnTo>
                    <a:pt x="1367710" y="792089"/>
                  </a:lnTo>
                  <a:lnTo>
                    <a:pt x="1379388" y="791384"/>
                  </a:lnTo>
                  <a:lnTo>
                    <a:pt x="1391090" y="791037"/>
                  </a:lnTo>
                  <a:lnTo>
                    <a:pt x="1402803" y="791464"/>
                  </a:lnTo>
                  <a:lnTo>
                    <a:pt x="1449539" y="800481"/>
                  </a:lnTo>
                  <a:lnTo>
                    <a:pt x="1496275" y="814324"/>
                  </a:lnTo>
                  <a:lnTo>
                    <a:pt x="1520072" y="822340"/>
                  </a:lnTo>
                  <a:lnTo>
                    <a:pt x="1531798" y="826271"/>
                  </a:lnTo>
                  <a:lnTo>
                    <a:pt x="1543011" y="829691"/>
                  </a:lnTo>
                  <a:lnTo>
                    <a:pt x="1553193" y="832860"/>
                  </a:lnTo>
                  <a:lnTo>
                    <a:pt x="1562649" y="835802"/>
                  </a:lnTo>
                  <a:lnTo>
                    <a:pt x="1572319" y="838102"/>
                  </a:lnTo>
                  <a:lnTo>
                    <a:pt x="1583143" y="839343"/>
                  </a:lnTo>
                  <a:lnTo>
                    <a:pt x="1595730" y="839100"/>
                  </a:lnTo>
                  <a:lnTo>
                    <a:pt x="1636610" y="834136"/>
                  </a:lnTo>
                  <a:lnTo>
                    <a:pt x="1671793" y="828367"/>
                  </a:lnTo>
                  <a:lnTo>
                    <a:pt x="1683346" y="826516"/>
                  </a:lnTo>
                  <a:lnTo>
                    <a:pt x="1695042" y="824485"/>
                  </a:lnTo>
                  <a:lnTo>
                    <a:pt x="1706714" y="822372"/>
                  </a:lnTo>
                  <a:lnTo>
                    <a:pt x="1718386" y="820711"/>
                  </a:lnTo>
                  <a:lnTo>
                    <a:pt x="1730082" y="820039"/>
                  </a:lnTo>
                  <a:lnTo>
                    <a:pt x="1741778" y="820543"/>
                  </a:lnTo>
                  <a:lnTo>
                    <a:pt x="1753450" y="821975"/>
                  </a:lnTo>
                  <a:lnTo>
                    <a:pt x="1800234" y="830627"/>
                  </a:lnTo>
                  <a:lnTo>
                    <a:pt x="1846986" y="843803"/>
                  </a:lnTo>
                  <a:lnTo>
                    <a:pt x="1858702" y="847742"/>
                  </a:lnTo>
                  <a:lnTo>
                    <a:pt x="1905440" y="856795"/>
                  </a:lnTo>
                  <a:lnTo>
                    <a:pt x="1917153" y="858266"/>
                  </a:lnTo>
                  <a:lnTo>
                    <a:pt x="1928796" y="859843"/>
                  </a:lnTo>
                  <a:lnTo>
                    <a:pt x="1975585" y="863631"/>
                  </a:lnTo>
                  <a:lnTo>
                    <a:pt x="1987257" y="863663"/>
                  </a:lnTo>
                  <a:lnTo>
                    <a:pt x="1998929" y="863504"/>
                  </a:lnTo>
                  <a:lnTo>
                    <a:pt x="2010625" y="863346"/>
                  </a:lnTo>
                  <a:lnTo>
                    <a:pt x="2022339" y="863355"/>
                  </a:lnTo>
                  <a:lnTo>
                    <a:pt x="2034041" y="863425"/>
                  </a:lnTo>
                  <a:lnTo>
                    <a:pt x="2045719" y="863328"/>
                  </a:lnTo>
                  <a:lnTo>
                    <a:pt x="2057361" y="862838"/>
                  </a:lnTo>
                  <a:lnTo>
                    <a:pt x="2069075" y="861550"/>
                  </a:lnTo>
                  <a:lnTo>
                    <a:pt x="2080777" y="859774"/>
                  </a:lnTo>
                  <a:lnTo>
                    <a:pt x="2092455" y="858069"/>
                  </a:lnTo>
                  <a:lnTo>
                    <a:pt x="2104097" y="856996"/>
                  </a:lnTo>
                  <a:lnTo>
                    <a:pt x="2115813" y="856843"/>
                  </a:lnTo>
                  <a:lnTo>
                    <a:pt x="2127529" y="857202"/>
                  </a:lnTo>
                  <a:lnTo>
                    <a:pt x="2139245" y="857871"/>
                  </a:lnTo>
                  <a:lnTo>
                    <a:pt x="2150960" y="858647"/>
                  </a:lnTo>
                  <a:lnTo>
                    <a:pt x="2162603" y="859996"/>
                  </a:lnTo>
                  <a:lnTo>
                    <a:pt x="2174281" y="861822"/>
                  </a:lnTo>
                  <a:lnTo>
                    <a:pt x="2185983" y="863361"/>
                  </a:lnTo>
                  <a:lnTo>
                    <a:pt x="2197696" y="863854"/>
                  </a:lnTo>
                  <a:lnTo>
                    <a:pt x="2209392" y="862683"/>
                  </a:lnTo>
                  <a:lnTo>
                    <a:pt x="2221064" y="860393"/>
                  </a:lnTo>
                  <a:lnTo>
                    <a:pt x="2232736" y="857960"/>
                  </a:lnTo>
                  <a:lnTo>
                    <a:pt x="2244432" y="856361"/>
                  </a:lnTo>
                  <a:lnTo>
                    <a:pt x="2256128" y="856049"/>
                  </a:lnTo>
                  <a:lnTo>
                    <a:pt x="2267800" y="856440"/>
                  </a:lnTo>
                  <a:lnTo>
                    <a:pt x="2279472" y="856950"/>
                  </a:lnTo>
                  <a:lnTo>
                    <a:pt x="2291168" y="856996"/>
                  </a:lnTo>
                  <a:lnTo>
                    <a:pt x="2302882" y="856200"/>
                  </a:lnTo>
                  <a:lnTo>
                    <a:pt x="2314584" y="855011"/>
                  </a:lnTo>
                  <a:lnTo>
                    <a:pt x="2326262" y="853799"/>
                  </a:lnTo>
                  <a:lnTo>
                    <a:pt x="2337904" y="852932"/>
                  </a:lnTo>
                  <a:lnTo>
                    <a:pt x="2349620" y="852515"/>
                  </a:lnTo>
                  <a:lnTo>
                    <a:pt x="2361336" y="852265"/>
                  </a:lnTo>
                  <a:lnTo>
                    <a:pt x="2373052" y="852253"/>
                  </a:lnTo>
                  <a:lnTo>
                    <a:pt x="2384767" y="852551"/>
                  </a:lnTo>
                  <a:lnTo>
                    <a:pt x="2431503" y="856742"/>
                  </a:lnTo>
                  <a:lnTo>
                    <a:pt x="2454824" y="860234"/>
                  </a:lnTo>
                  <a:lnTo>
                    <a:pt x="2466526" y="862135"/>
                  </a:lnTo>
                  <a:lnTo>
                    <a:pt x="2478239" y="863727"/>
                  </a:lnTo>
                  <a:lnTo>
                    <a:pt x="2489935" y="865270"/>
                  </a:lnTo>
                  <a:lnTo>
                    <a:pt x="2501607" y="866838"/>
                  </a:lnTo>
                  <a:lnTo>
                    <a:pt x="2513279" y="867834"/>
                  </a:lnTo>
                  <a:lnTo>
                    <a:pt x="2524975" y="867664"/>
                  </a:lnTo>
                  <a:lnTo>
                    <a:pt x="2536689" y="865604"/>
                  </a:lnTo>
                  <a:lnTo>
                    <a:pt x="2548391" y="862234"/>
                  </a:lnTo>
                  <a:lnTo>
                    <a:pt x="2560069" y="858627"/>
                  </a:lnTo>
                  <a:lnTo>
                    <a:pt x="2571711" y="855853"/>
                  </a:lnTo>
                  <a:lnTo>
                    <a:pt x="2583425" y="854283"/>
                  </a:lnTo>
                  <a:lnTo>
                    <a:pt x="2595127" y="853392"/>
                  </a:lnTo>
                  <a:lnTo>
                    <a:pt x="2606805" y="852620"/>
                  </a:lnTo>
                  <a:lnTo>
                    <a:pt x="2618447" y="851408"/>
                  </a:lnTo>
                  <a:lnTo>
                    <a:pt x="2665310" y="842518"/>
                  </a:lnTo>
                  <a:lnTo>
                    <a:pt x="2688631" y="830849"/>
                  </a:lnTo>
                  <a:lnTo>
                    <a:pt x="2700333" y="824712"/>
                  </a:lnTo>
                  <a:lnTo>
                    <a:pt x="2712046" y="820801"/>
                  </a:lnTo>
                  <a:lnTo>
                    <a:pt x="2723742" y="820376"/>
                  </a:lnTo>
                  <a:lnTo>
                    <a:pt x="2735414" y="822166"/>
                  </a:lnTo>
                  <a:lnTo>
                    <a:pt x="2747086" y="824480"/>
                  </a:lnTo>
                  <a:lnTo>
                    <a:pt x="2758782" y="825627"/>
                  </a:lnTo>
                  <a:lnTo>
                    <a:pt x="2770478" y="825085"/>
                  </a:lnTo>
                  <a:lnTo>
                    <a:pt x="2782150" y="823769"/>
                  </a:lnTo>
                  <a:lnTo>
                    <a:pt x="2793822" y="822144"/>
                  </a:lnTo>
                  <a:lnTo>
                    <a:pt x="2805518" y="820674"/>
                  </a:lnTo>
                  <a:lnTo>
                    <a:pt x="2817232" y="819525"/>
                  </a:lnTo>
                  <a:lnTo>
                    <a:pt x="2828934" y="818435"/>
                  </a:lnTo>
                  <a:lnTo>
                    <a:pt x="2840612" y="817227"/>
                  </a:lnTo>
                  <a:lnTo>
                    <a:pt x="2852254" y="815721"/>
                  </a:lnTo>
                  <a:lnTo>
                    <a:pt x="2863970" y="813819"/>
                  </a:lnTo>
                  <a:lnTo>
                    <a:pt x="2875686" y="811561"/>
                  </a:lnTo>
                  <a:lnTo>
                    <a:pt x="2887402" y="809255"/>
                  </a:lnTo>
                  <a:lnTo>
                    <a:pt x="2899117" y="807212"/>
                  </a:lnTo>
                  <a:lnTo>
                    <a:pt x="2910760" y="804975"/>
                  </a:lnTo>
                  <a:lnTo>
                    <a:pt x="2922438" y="802560"/>
                  </a:lnTo>
                  <a:lnTo>
                    <a:pt x="2934140" y="800979"/>
                  </a:lnTo>
                  <a:lnTo>
                    <a:pt x="2980876" y="813315"/>
                  </a:lnTo>
                  <a:lnTo>
                    <a:pt x="2992589" y="819277"/>
                  </a:lnTo>
                  <a:lnTo>
                    <a:pt x="3004285" y="825113"/>
                  </a:lnTo>
                  <a:lnTo>
                    <a:pt x="3039325" y="849884"/>
                  </a:lnTo>
                  <a:lnTo>
                    <a:pt x="3062741" y="882967"/>
                  </a:lnTo>
                  <a:lnTo>
                    <a:pt x="3074419" y="902247"/>
                  </a:lnTo>
                  <a:lnTo>
                    <a:pt x="3086061" y="920623"/>
                  </a:lnTo>
                  <a:lnTo>
                    <a:pt x="3109477" y="955230"/>
                  </a:lnTo>
                  <a:lnTo>
                    <a:pt x="3132797" y="988314"/>
                  </a:lnTo>
                  <a:lnTo>
                    <a:pt x="3156658" y="1018444"/>
                  </a:lnTo>
                  <a:lnTo>
                    <a:pt x="3168427" y="1032748"/>
                  </a:lnTo>
                  <a:lnTo>
                    <a:pt x="3179660" y="1046861"/>
                  </a:lnTo>
                  <a:lnTo>
                    <a:pt x="3189840" y="1061075"/>
                  </a:lnTo>
                  <a:lnTo>
                    <a:pt x="3199282" y="1075134"/>
                  </a:lnTo>
                  <a:lnTo>
                    <a:pt x="3208914" y="1088741"/>
                  </a:lnTo>
                  <a:lnTo>
                    <a:pt x="3246018" y="1125823"/>
                  </a:lnTo>
                  <a:lnTo>
                    <a:pt x="3285311" y="1153509"/>
                  </a:lnTo>
                  <a:lnTo>
                    <a:pt x="3308333" y="1164478"/>
                  </a:lnTo>
                  <a:lnTo>
                    <a:pt x="3319868" y="1169797"/>
                  </a:lnTo>
                  <a:lnTo>
                    <a:pt x="3331582" y="1175293"/>
                  </a:lnTo>
                  <a:lnTo>
                    <a:pt x="3343284" y="1180623"/>
                  </a:lnTo>
                  <a:lnTo>
                    <a:pt x="3354962" y="1185906"/>
                  </a:lnTo>
                  <a:lnTo>
                    <a:pt x="3366604" y="1191260"/>
                  </a:lnTo>
                  <a:lnTo>
                    <a:pt x="3378320" y="1197080"/>
                  </a:lnTo>
                  <a:lnTo>
                    <a:pt x="3390036" y="1203245"/>
                  </a:lnTo>
                  <a:lnTo>
                    <a:pt x="3401752" y="1208815"/>
                  </a:lnTo>
                  <a:lnTo>
                    <a:pt x="3413467" y="1212850"/>
                  </a:lnTo>
                  <a:lnTo>
                    <a:pt x="3425110" y="1214893"/>
                  </a:lnTo>
                  <a:lnTo>
                    <a:pt x="3436788" y="1215580"/>
                  </a:lnTo>
                  <a:lnTo>
                    <a:pt x="3448490" y="1215314"/>
                  </a:lnTo>
                  <a:lnTo>
                    <a:pt x="3495226" y="1209393"/>
                  </a:lnTo>
                  <a:lnTo>
                    <a:pt x="3530307" y="1193101"/>
                  </a:lnTo>
                  <a:lnTo>
                    <a:pt x="3565389" y="1166864"/>
                  </a:lnTo>
                  <a:lnTo>
                    <a:pt x="3588769" y="1145059"/>
                  </a:lnTo>
                  <a:lnTo>
                    <a:pt x="3600411" y="1134110"/>
                  </a:lnTo>
                  <a:lnTo>
                    <a:pt x="3612125" y="1122985"/>
                  </a:lnTo>
                  <a:lnTo>
                    <a:pt x="3623827" y="1111599"/>
                  </a:lnTo>
                  <a:lnTo>
                    <a:pt x="3635505" y="1100641"/>
                  </a:lnTo>
                  <a:lnTo>
                    <a:pt x="3670579" y="1075213"/>
                  </a:lnTo>
                  <a:lnTo>
                    <a:pt x="3705653" y="1056058"/>
                  </a:lnTo>
                  <a:lnTo>
                    <a:pt x="3717331" y="1050528"/>
                  </a:lnTo>
                  <a:lnTo>
                    <a:pt x="3729033" y="1044973"/>
                  </a:lnTo>
                  <a:lnTo>
                    <a:pt x="3764543" y="1024604"/>
                  </a:lnTo>
                  <a:lnTo>
                    <a:pt x="3797664" y="1002665"/>
                  </a:lnTo>
                  <a:lnTo>
                    <a:pt x="3807120" y="995648"/>
                  </a:lnTo>
                  <a:lnTo>
                    <a:pt x="3816790" y="988774"/>
                  </a:lnTo>
                  <a:lnTo>
                    <a:pt x="3827614" y="982091"/>
                  </a:lnTo>
                  <a:lnTo>
                    <a:pt x="3840146" y="976153"/>
                  </a:lnTo>
                  <a:lnTo>
                    <a:pt x="3853856" y="970692"/>
                  </a:lnTo>
                  <a:lnTo>
                    <a:pt x="3867780" y="964803"/>
                  </a:lnTo>
                  <a:lnTo>
                    <a:pt x="3880954" y="957580"/>
                  </a:lnTo>
                  <a:lnTo>
                    <a:pt x="3893152" y="948015"/>
                  </a:lnTo>
                  <a:lnTo>
                    <a:pt x="3904815" y="936783"/>
                  </a:lnTo>
                  <a:lnTo>
                    <a:pt x="3916262" y="925790"/>
                  </a:lnTo>
                  <a:lnTo>
                    <a:pt x="3927817" y="916940"/>
                  </a:lnTo>
                  <a:lnTo>
                    <a:pt x="3939460" y="911042"/>
                  </a:lnTo>
                  <a:lnTo>
                    <a:pt x="3951138" y="907002"/>
                  </a:lnTo>
                  <a:lnTo>
                    <a:pt x="3962840" y="903866"/>
                  </a:lnTo>
                  <a:lnTo>
                    <a:pt x="3974553" y="900684"/>
                  </a:lnTo>
                  <a:lnTo>
                    <a:pt x="3986196" y="897562"/>
                  </a:lnTo>
                  <a:lnTo>
                    <a:pt x="3997874" y="894953"/>
                  </a:lnTo>
                  <a:lnTo>
                    <a:pt x="4009576" y="892129"/>
                  </a:lnTo>
                  <a:lnTo>
                    <a:pt x="4021289" y="888365"/>
                  </a:lnTo>
                  <a:lnTo>
                    <a:pt x="4032985" y="882509"/>
                  </a:lnTo>
                  <a:lnTo>
                    <a:pt x="4044657" y="875331"/>
                  </a:lnTo>
                  <a:lnTo>
                    <a:pt x="4056329" y="868701"/>
                  </a:lnTo>
                  <a:lnTo>
                    <a:pt x="4068025" y="864489"/>
                  </a:lnTo>
                  <a:lnTo>
                    <a:pt x="4079739" y="864296"/>
                  </a:lnTo>
                  <a:lnTo>
                    <a:pt x="4091441" y="866759"/>
                  </a:lnTo>
                  <a:lnTo>
                    <a:pt x="4103119" y="869293"/>
                  </a:lnTo>
                  <a:lnTo>
                    <a:pt x="4114761" y="869315"/>
                  </a:lnTo>
                  <a:lnTo>
                    <a:pt x="4126475" y="865798"/>
                  </a:lnTo>
                  <a:lnTo>
                    <a:pt x="4138177" y="860234"/>
                  </a:lnTo>
                  <a:lnTo>
                    <a:pt x="4149855" y="853813"/>
                  </a:lnTo>
                  <a:lnTo>
                    <a:pt x="4161497" y="847725"/>
                  </a:lnTo>
                  <a:lnTo>
                    <a:pt x="4173213" y="842265"/>
                  </a:lnTo>
                  <a:lnTo>
                    <a:pt x="4184929" y="836818"/>
                  </a:lnTo>
                  <a:lnTo>
                    <a:pt x="4196645" y="831205"/>
                  </a:lnTo>
                  <a:lnTo>
                    <a:pt x="4231681" y="812038"/>
                  </a:lnTo>
                  <a:lnTo>
                    <a:pt x="4266792" y="789878"/>
                  </a:lnTo>
                  <a:lnTo>
                    <a:pt x="4290136" y="773308"/>
                  </a:lnTo>
                  <a:lnTo>
                    <a:pt x="4301832" y="765429"/>
                  </a:lnTo>
                  <a:lnTo>
                    <a:pt x="4313528" y="758265"/>
                  </a:lnTo>
                  <a:lnTo>
                    <a:pt x="4325200" y="751459"/>
                  </a:lnTo>
                  <a:lnTo>
                    <a:pt x="4336872" y="744747"/>
                  </a:lnTo>
                  <a:lnTo>
                    <a:pt x="4348568" y="737870"/>
                  </a:lnTo>
                  <a:lnTo>
                    <a:pt x="4360282" y="730547"/>
                  </a:lnTo>
                  <a:lnTo>
                    <a:pt x="4371984" y="722915"/>
                  </a:lnTo>
                  <a:lnTo>
                    <a:pt x="4383662" y="715617"/>
                  </a:lnTo>
                  <a:lnTo>
                    <a:pt x="4395304" y="709295"/>
                  </a:lnTo>
                  <a:lnTo>
                    <a:pt x="4407020" y="704504"/>
                  </a:lnTo>
                  <a:lnTo>
                    <a:pt x="4418736" y="700786"/>
                  </a:lnTo>
                  <a:lnTo>
                    <a:pt x="4430452" y="697257"/>
                  </a:lnTo>
                  <a:lnTo>
                    <a:pt x="4442167" y="693039"/>
                  </a:lnTo>
                  <a:lnTo>
                    <a:pt x="4477190" y="677179"/>
                  </a:lnTo>
                  <a:lnTo>
                    <a:pt x="4512224" y="653145"/>
                  </a:lnTo>
                  <a:lnTo>
                    <a:pt x="4523926" y="643824"/>
                  </a:lnTo>
                  <a:lnTo>
                    <a:pt x="4535639" y="635635"/>
                  </a:lnTo>
                  <a:lnTo>
                    <a:pt x="4570679" y="617114"/>
                  </a:lnTo>
                  <a:lnTo>
                    <a:pt x="4617469" y="601944"/>
                  </a:lnTo>
                  <a:lnTo>
                    <a:pt x="4629111" y="599059"/>
                  </a:lnTo>
                  <a:lnTo>
                    <a:pt x="4640825" y="595647"/>
                  </a:lnTo>
                  <a:lnTo>
                    <a:pt x="4652527" y="591962"/>
                  </a:lnTo>
                  <a:lnTo>
                    <a:pt x="4664205" y="589254"/>
                  </a:lnTo>
                  <a:lnTo>
                    <a:pt x="4675847" y="588772"/>
                  </a:lnTo>
                  <a:lnTo>
                    <a:pt x="4687563" y="591726"/>
                  </a:lnTo>
                  <a:lnTo>
                    <a:pt x="4699279" y="597169"/>
                  </a:lnTo>
                  <a:lnTo>
                    <a:pt x="4710995" y="603113"/>
                  </a:lnTo>
                  <a:lnTo>
                    <a:pt x="4722710" y="607568"/>
                  </a:lnTo>
                  <a:lnTo>
                    <a:pt x="4769446" y="613029"/>
                  </a:lnTo>
                  <a:lnTo>
                    <a:pt x="4793243" y="613679"/>
                  </a:lnTo>
                  <a:lnTo>
                    <a:pt x="4804969" y="613475"/>
                  </a:lnTo>
                  <a:lnTo>
                    <a:pt x="4816182" y="612902"/>
                  </a:lnTo>
                  <a:lnTo>
                    <a:pt x="4826364" y="611786"/>
                  </a:lnTo>
                  <a:lnTo>
                    <a:pt x="4835820" y="610171"/>
                  </a:lnTo>
                  <a:lnTo>
                    <a:pt x="4845490" y="608365"/>
                  </a:lnTo>
                  <a:lnTo>
                    <a:pt x="4856314" y="606679"/>
                  </a:lnTo>
                  <a:lnTo>
                    <a:pt x="4868846" y="605297"/>
                  </a:lnTo>
                  <a:lnTo>
                    <a:pt x="4882556" y="604012"/>
                  </a:lnTo>
                  <a:lnTo>
                    <a:pt x="4896480" y="602535"/>
                  </a:lnTo>
                  <a:lnTo>
                    <a:pt x="4909654" y="600583"/>
                  </a:lnTo>
                  <a:lnTo>
                    <a:pt x="4921852" y="597614"/>
                  </a:lnTo>
                  <a:lnTo>
                    <a:pt x="4933515" y="593979"/>
                  </a:lnTo>
                  <a:lnTo>
                    <a:pt x="4944962" y="590438"/>
                  </a:lnTo>
                  <a:lnTo>
                    <a:pt x="4956517" y="587756"/>
                  </a:lnTo>
                  <a:lnTo>
                    <a:pt x="4968160" y="585847"/>
                  </a:lnTo>
                  <a:lnTo>
                    <a:pt x="4979838" y="584485"/>
                  </a:lnTo>
                  <a:lnTo>
                    <a:pt x="4991540" y="583934"/>
                  </a:lnTo>
                  <a:lnTo>
                    <a:pt x="5003253" y="584454"/>
                  </a:lnTo>
                  <a:lnTo>
                    <a:pt x="5014896" y="587023"/>
                  </a:lnTo>
                  <a:lnTo>
                    <a:pt x="5026574" y="591200"/>
                  </a:lnTo>
                  <a:lnTo>
                    <a:pt x="5038276" y="595116"/>
                  </a:lnTo>
                  <a:lnTo>
                    <a:pt x="5049989" y="596900"/>
                  </a:lnTo>
                  <a:lnTo>
                    <a:pt x="5061685" y="595447"/>
                  </a:lnTo>
                  <a:lnTo>
                    <a:pt x="5073357" y="591947"/>
                  </a:lnTo>
                  <a:lnTo>
                    <a:pt x="5085029" y="587970"/>
                  </a:lnTo>
                  <a:lnTo>
                    <a:pt x="5096725" y="585089"/>
                  </a:lnTo>
                  <a:lnTo>
                    <a:pt x="5108439" y="584207"/>
                  </a:lnTo>
                  <a:lnTo>
                    <a:pt x="5120141" y="584327"/>
                  </a:lnTo>
                  <a:lnTo>
                    <a:pt x="5131819" y="584160"/>
                  </a:lnTo>
                  <a:lnTo>
                    <a:pt x="5178555" y="567670"/>
                  </a:lnTo>
                  <a:lnTo>
                    <a:pt x="5213629" y="548068"/>
                  </a:lnTo>
                  <a:lnTo>
                    <a:pt x="5225345" y="540912"/>
                  </a:lnTo>
                  <a:lnTo>
                    <a:pt x="5237060" y="534162"/>
                  </a:lnTo>
                  <a:lnTo>
                    <a:pt x="5272083" y="516427"/>
                  </a:lnTo>
                  <a:lnTo>
                    <a:pt x="5318836" y="498226"/>
                  </a:lnTo>
                  <a:lnTo>
                    <a:pt x="5330532" y="493903"/>
                  </a:lnTo>
                  <a:lnTo>
                    <a:pt x="5342228" y="489600"/>
                  </a:lnTo>
                  <a:lnTo>
                    <a:pt x="5353900" y="485394"/>
                  </a:lnTo>
                  <a:lnTo>
                    <a:pt x="5365572" y="480615"/>
                  </a:lnTo>
                  <a:lnTo>
                    <a:pt x="5400684" y="459501"/>
                  </a:lnTo>
                  <a:lnTo>
                    <a:pt x="5435720" y="426229"/>
                  </a:lnTo>
                  <a:lnTo>
                    <a:pt x="5459152" y="395642"/>
                  </a:lnTo>
                  <a:lnTo>
                    <a:pt x="5482510" y="358959"/>
                  </a:lnTo>
                  <a:lnTo>
                    <a:pt x="5505890" y="316180"/>
                  </a:lnTo>
                  <a:lnTo>
                    <a:pt x="5529406" y="270994"/>
                  </a:lnTo>
                  <a:lnTo>
                    <a:pt x="5553108" y="223353"/>
                  </a:lnTo>
                  <a:lnTo>
                    <a:pt x="5564339" y="200914"/>
                  </a:lnTo>
                  <a:lnTo>
                    <a:pt x="5574521" y="179776"/>
                  </a:lnTo>
                  <a:lnTo>
                    <a:pt x="5583977" y="159448"/>
                  </a:lnTo>
                  <a:lnTo>
                    <a:pt x="5593647" y="140263"/>
                  </a:lnTo>
                  <a:lnTo>
                    <a:pt x="5617003" y="106215"/>
                  </a:lnTo>
                  <a:lnTo>
                    <a:pt x="5644637" y="77585"/>
                  </a:lnTo>
                  <a:lnTo>
                    <a:pt x="5682465" y="45323"/>
                  </a:lnTo>
                  <a:lnTo>
                    <a:pt x="5713267" y="30785"/>
                  </a:lnTo>
                  <a:lnTo>
                    <a:pt x="5720486" y="31718"/>
                  </a:lnTo>
                  <a:lnTo>
                    <a:pt x="5728086" y="33746"/>
                  </a:lnTo>
                  <a:lnTo>
                    <a:pt x="5737948" y="35179"/>
                  </a:lnTo>
                  <a:lnTo>
                    <a:pt x="5751444" y="35968"/>
                  </a:lnTo>
                  <a:lnTo>
                    <a:pt x="5767238" y="36830"/>
                  </a:lnTo>
                  <a:lnTo>
                    <a:pt x="5783436" y="37500"/>
                  </a:lnTo>
                  <a:lnTo>
                    <a:pt x="5798146" y="37719"/>
                  </a:lnTo>
                  <a:lnTo>
                    <a:pt x="5810753" y="37451"/>
                  </a:lnTo>
                  <a:lnTo>
                    <a:pt x="5856578" y="32327"/>
                  </a:lnTo>
                  <a:lnTo>
                    <a:pt x="5903332" y="20591"/>
                  </a:lnTo>
                  <a:lnTo>
                    <a:pt x="5915034" y="16589"/>
                  </a:lnTo>
                  <a:lnTo>
                    <a:pt x="5926712" y="12610"/>
                  </a:lnTo>
                  <a:lnTo>
                    <a:pt x="5973502" y="214"/>
                  </a:lnTo>
                  <a:lnTo>
                    <a:pt x="5985217" y="0"/>
                  </a:lnTo>
                  <a:lnTo>
                    <a:pt x="5996860" y="2750"/>
                  </a:lnTo>
                  <a:lnTo>
                    <a:pt x="6008538" y="7715"/>
                  </a:lnTo>
                  <a:lnTo>
                    <a:pt x="6020240" y="13394"/>
                  </a:lnTo>
                  <a:lnTo>
                    <a:pt x="6031953" y="18288"/>
                  </a:lnTo>
                  <a:lnTo>
                    <a:pt x="6043596" y="22171"/>
                  </a:lnTo>
                  <a:lnTo>
                    <a:pt x="6055274" y="25733"/>
                  </a:lnTo>
                  <a:lnTo>
                    <a:pt x="6066976" y="29128"/>
                  </a:lnTo>
                  <a:lnTo>
                    <a:pt x="6078689" y="32512"/>
                  </a:lnTo>
                  <a:lnTo>
                    <a:pt x="6090385" y="36222"/>
                  </a:lnTo>
                  <a:lnTo>
                    <a:pt x="6137764" y="47065"/>
                  </a:lnTo>
                  <a:lnTo>
                    <a:pt x="6150508" y="47180"/>
                  </a:lnTo>
                  <a:lnTo>
                    <a:pt x="6162394" y="47295"/>
                  </a:lnTo>
                  <a:lnTo>
                    <a:pt x="6172161" y="48387"/>
                  </a:lnTo>
                  <a:lnTo>
                    <a:pt x="6179654" y="50038"/>
                  </a:lnTo>
                  <a:lnTo>
                    <a:pt x="6181813" y="55245"/>
                  </a:lnTo>
                  <a:lnTo>
                    <a:pt x="6192227" y="60833"/>
                  </a:lnTo>
                  <a:lnTo>
                    <a:pt x="6227327" y="79454"/>
                  </a:lnTo>
                  <a:lnTo>
                    <a:pt x="6265760" y="98933"/>
                  </a:lnTo>
                  <a:lnTo>
                    <a:pt x="6290748" y="109442"/>
                  </a:lnTo>
                  <a:lnTo>
                    <a:pt x="6301408" y="113684"/>
                  </a:lnTo>
                  <a:lnTo>
                    <a:pt x="6312496" y="118999"/>
                  </a:lnTo>
                  <a:lnTo>
                    <a:pt x="6324192" y="126109"/>
                  </a:lnTo>
                  <a:lnTo>
                    <a:pt x="6335864" y="134254"/>
                  </a:lnTo>
                  <a:lnTo>
                    <a:pt x="6347536" y="142234"/>
                  </a:lnTo>
                  <a:lnTo>
                    <a:pt x="6382600" y="158369"/>
                  </a:lnTo>
                  <a:lnTo>
                    <a:pt x="6405968" y="163322"/>
                  </a:lnTo>
                  <a:lnTo>
                    <a:pt x="6417682" y="162921"/>
                  </a:lnTo>
                  <a:lnTo>
                    <a:pt x="6429384" y="160781"/>
                  </a:lnTo>
                  <a:lnTo>
                    <a:pt x="6441062" y="158071"/>
                  </a:lnTo>
                  <a:lnTo>
                    <a:pt x="6452704" y="155956"/>
                  </a:lnTo>
                  <a:lnTo>
                    <a:pt x="6464420" y="154751"/>
                  </a:lnTo>
                  <a:lnTo>
                    <a:pt x="6476136" y="153844"/>
                  </a:lnTo>
                  <a:lnTo>
                    <a:pt x="6487852" y="153009"/>
                  </a:lnTo>
                  <a:lnTo>
                    <a:pt x="6499567" y="152019"/>
                  </a:lnTo>
                  <a:lnTo>
                    <a:pt x="6511210" y="150667"/>
                  </a:lnTo>
                  <a:lnTo>
                    <a:pt x="6522888" y="149113"/>
                  </a:lnTo>
                  <a:lnTo>
                    <a:pt x="6534590" y="147679"/>
                  </a:lnTo>
                  <a:lnTo>
                    <a:pt x="6546303" y="146685"/>
                  </a:lnTo>
                  <a:lnTo>
                    <a:pt x="6557946" y="146177"/>
                  </a:lnTo>
                  <a:lnTo>
                    <a:pt x="6569624" y="146050"/>
                  </a:lnTo>
                  <a:lnTo>
                    <a:pt x="6581326" y="146113"/>
                  </a:lnTo>
                  <a:lnTo>
                    <a:pt x="6593039" y="146177"/>
                  </a:lnTo>
                  <a:lnTo>
                    <a:pt x="6604735" y="145980"/>
                  </a:lnTo>
                  <a:lnTo>
                    <a:pt x="6616407" y="145748"/>
                  </a:lnTo>
                  <a:lnTo>
                    <a:pt x="6628079" y="145730"/>
                  </a:lnTo>
                  <a:lnTo>
                    <a:pt x="6674869" y="149963"/>
                  </a:lnTo>
                  <a:lnTo>
                    <a:pt x="6721605" y="162772"/>
                  </a:lnTo>
                  <a:lnTo>
                    <a:pt x="6733247" y="165862"/>
                  </a:lnTo>
                  <a:lnTo>
                    <a:pt x="6744963" y="167562"/>
                  </a:lnTo>
                  <a:lnTo>
                    <a:pt x="6756679" y="168513"/>
                  </a:lnTo>
                  <a:lnTo>
                    <a:pt x="6768395" y="169630"/>
                  </a:lnTo>
                  <a:lnTo>
                    <a:pt x="6815615" y="184886"/>
                  </a:lnTo>
                  <a:lnTo>
                    <a:pt x="6846468" y="201802"/>
                  </a:lnTo>
                  <a:lnTo>
                    <a:pt x="6856100" y="207601"/>
                  </a:lnTo>
                  <a:lnTo>
                    <a:pt x="6866851" y="212090"/>
                  </a:lnTo>
                  <a:lnTo>
                    <a:pt x="6879456" y="214358"/>
                  </a:lnTo>
                  <a:lnTo>
                    <a:pt x="6893204" y="215185"/>
                  </a:lnTo>
                  <a:lnTo>
                    <a:pt x="6907142" y="215894"/>
                  </a:lnTo>
                  <a:lnTo>
                    <a:pt x="6920318" y="217805"/>
                  </a:lnTo>
                  <a:lnTo>
                    <a:pt x="6932514" y="221652"/>
                  </a:lnTo>
                  <a:lnTo>
                    <a:pt x="6944163" y="226583"/>
                  </a:lnTo>
                  <a:lnTo>
                    <a:pt x="6955573" y="231538"/>
                  </a:lnTo>
                  <a:lnTo>
                    <a:pt x="6967054" y="235458"/>
                  </a:lnTo>
                  <a:lnTo>
                    <a:pt x="6978770" y="238375"/>
                  </a:lnTo>
                  <a:lnTo>
                    <a:pt x="6990486" y="240696"/>
                  </a:lnTo>
                  <a:lnTo>
                    <a:pt x="7002202" y="242208"/>
                  </a:lnTo>
                  <a:lnTo>
                    <a:pt x="7013917" y="242697"/>
                  </a:lnTo>
                  <a:lnTo>
                    <a:pt x="7025560" y="241784"/>
                  </a:lnTo>
                  <a:lnTo>
                    <a:pt x="7037238" y="239776"/>
                  </a:lnTo>
                  <a:lnTo>
                    <a:pt x="7048940" y="237196"/>
                  </a:lnTo>
                  <a:lnTo>
                    <a:pt x="7060653" y="234569"/>
                  </a:lnTo>
                  <a:lnTo>
                    <a:pt x="7072296" y="232189"/>
                  </a:lnTo>
                  <a:lnTo>
                    <a:pt x="7119085" y="218027"/>
                  </a:lnTo>
                  <a:lnTo>
                    <a:pt x="7154125" y="198882"/>
                  </a:lnTo>
                  <a:lnTo>
                    <a:pt x="7189219" y="171682"/>
                  </a:lnTo>
                  <a:lnTo>
                    <a:pt x="7200861" y="162179"/>
                  </a:lnTo>
                  <a:lnTo>
                    <a:pt x="7212575" y="152906"/>
                  </a:lnTo>
                  <a:lnTo>
                    <a:pt x="7224277" y="143525"/>
                  </a:lnTo>
                  <a:lnTo>
                    <a:pt x="7235955" y="134264"/>
                  </a:lnTo>
                  <a:lnTo>
                    <a:pt x="7271029" y="108458"/>
                  </a:lnTo>
                  <a:lnTo>
                    <a:pt x="7306103" y="85598"/>
                  </a:lnTo>
                  <a:lnTo>
                    <a:pt x="7317781" y="78962"/>
                  </a:lnTo>
                  <a:lnTo>
                    <a:pt x="7329483" y="72278"/>
                  </a:lnTo>
                  <a:lnTo>
                    <a:pt x="7341196" y="65024"/>
                  </a:lnTo>
                  <a:lnTo>
                    <a:pt x="7352892" y="56312"/>
                  </a:lnTo>
                  <a:lnTo>
                    <a:pt x="7364564" y="46672"/>
                  </a:lnTo>
                  <a:lnTo>
                    <a:pt x="7376236" y="37699"/>
                  </a:lnTo>
                  <a:lnTo>
                    <a:pt x="7387932" y="30988"/>
                  </a:lnTo>
                  <a:lnTo>
                    <a:pt x="7399628" y="27449"/>
                  </a:lnTo>
                  <a:lnTo>
                    <a:pt x="7411300" y="26019"/>
                  </a:lnTo>
                  <a:lnTo>
                    <a:pt x="7422972" y="25612"/>
                  </a:lnTo>
                  <a:lnTo>
                    <a:pt x="7434668" y="25146"/>
                  </a:lnTo>
                  <a:lnTo>
                    <a:pt x="7446382" y="24796"/>
                  </a:lnTo>
                  <a:lnTo>
                    <a:pt x="7458084" y="24923"/>
                  </a:lnTo>
                  <a:lnTo>
                    <a:pt x="7469762" y="25003"/>
                  </a:lnTo>
                  <a:lnTo>
                    <a:pt x="7481404" y="24511"/>
                  </a:lnTo>
                  <a:lnTo>
                    <a:pt x="7493120" y="22723"/>
                  </a:lnTo>
                  <a:lnTo>
                    <a:pt x="7504836" y="20113"/>
                  </a:lnTo>
                  <a:lnTo>
                    <a:pt x="7516552" y="17956"/>
                  </a:lnTo>
                  <a:lnTo>
                    <a:pt x="7528267" y="17526"/>
                  </a:lnTo>
                  <a:lnTo>
                    <a:pt x="7539910" y="19643"/>
                  </a:lnTo>
                  <a:lnTo>
                    <a:pt x="7551588" y="23415"/>
                  </a:lnTo>
                  <a:lnTo>
                    <a:pt x="7563290" y="27830"/>
                  </a:lnTo>
                  <a:lnTo>
                    <a:pt x="7575003" y="31877"/>
                  </a:lnTo>
                </a:path>
              </a:pathLst>
            </a:custGeom>
            <a:ln w="38100">
              <a:solidFill>
                <a:srgbClr val="808080"/>
              </a:solidFill>
            </a:ln>
          </p:spPr>
          <p:txBody>
            <a:bodyPr wrap="square" lIns="0" tIns="0" rIns="0" bIns="0" rtlCol="0"/>
            <a:lstStyle/>
            <a:p>
              <a:endParaRPr>
                <a:solidFill>
                  <a:prstClr val="black"/>
                </a:solidFill>
              </a:endParaRPr>
            </a:p>
          </p:txBody>
        </p:sp>
      </p:grpSp>
      <p:sp>
        <p:nvSpPr>
          <p:cNvPr id="10" name="object 10"/>
          <p:cNvSpPr txBox="1"/>
          <p:nvPr/>
        </p:nvSpPr>
        <p:spPr>
          <a:xfrm>
            <a:off x="150368" y="2042922"/>
            <a:ext cx="8841740" cy="646430"/>
          </a:xfrm>
          <a:prstGeom prst="rect">
            <a:avLst/>
          </a:prstGeom>
        </p:spPr>
        <p:txBody>
          <a:bodyPr vert="horz" wrap="square" lIns="0" tIns="12065" rIns="0" bIns="0" rtlCol="0">
            <a:spAutoFit/>
          </a:bodyPr>
          <a:lstStyle/>
          <a:p>
            <a:pPr marL="12700">
              <a:spcBef>
                <a:spcPts val="95"/>
              </a:spcBef>
            </a:pPr>
            <a:r>
              <a:rPr sz="1550" spc="-10" dirty="0">
                <a:solidFill>
                  <a:srgbClr val="FFFFFF"/>
                </a:solidFill>
                <a:latin typeface="Tahoma"/>
                <a:cs typeface="Tahoma"/>
              </a:rPr>
              <a:t>Tüketici kredi </a:t>
            </a:r>
            <a:r>
              <a:rPr sz="1550" spc="-5" dirty="0">
                <a:solidFill>
                  <a:srgbClr val="FFFFFF"/>
                </a:solidFill>
                <a:latin typeface="Tahoma"/>
                <a:cs typeface="Tahoma"/>
              </a:rPr>
              <a:t>büyümesi (4 haftalık </a:t>
            </a:r>
            <a:r>
              <a:rPr sz="1550" spc="-10" dirty="0">
                <a:solidFill>
                  <a:srgbClr val="FFFFFF"/>
                </a:solidFill>
                <a:latin typeface="Tahoma"/>
                <a:cs typeface="Tahoma"/>
              </a:rPr>
              <a:t>hareketli ortalama, yıllık </a:t>
            </a:r>
            <a:r>
              <a:rPr sz="1550" spc="-5" dirty="0">
                <a:solidFill>
                  <a:srgbClr val="FFFFFF"/>
                </a:solidFill>
                <a:latin typeface="Tahoma"/>
                <a:cs typeface="Tahoma"/>
              </a:rPr>
              <a:t>% değişim) 4 </a:t>
            </a:r>
            <a:r>
              <a:rPr sz="1550" dirty="0">
                <a:solidFill>
                  <a:srgbClr val="FFFFFF"/>
                </a:solidFill>
                <a:latin typeface="Tahoma"/>
                <a:cs typeface="Tahoma"/>
              </a:rPr>
              <a:t>Ocak </a:t>
            </a:r>
            <a:r>
              <a:rPr sz="1550" spc="-5" dirty="0">
                <a:solidFill>
                  <a:srgbClr val="FFFFFF"/>
                </a:solidFill>
                <a:latin typeface="Tahoma"/>
                <a:cs typeface="Tahoma"/>
              </a:rPr>
              <a:t>2019 – 11 Şubat</a:t>
            </a:r>
            <a:r>
              <a:rPr sz="1550" spc="340" dirty="0">
                <a:solidFill>
                  <a:srgbClr val="FFFFFF"/>
                </a:solidFill>
                <a:latin typeface="Tahoma"/>
                <a:cs typeface="Tahoma"/>
              </a:rPr>
              <a:t> </a:t>
            </a:r>
            <a:r>
              <a:rPr sz="1550" spc="-5" dirty="0">
                <a:solidFill>
                  <a:srgbClr val="FFFFFF"/>
                </a:solidFill>
                <a:latin typeface="Tahoma"/>
                <a:cs typeface="Tahoma"/>
              </a:rPr>
              <a:t>2022</a:t>
            </a:r>
            <a:endParaRPr sz="1550">
              <a:solidFill>
                <a:prstClr val="black"/>
              </a:solidFill>
              <a:latin typeface="Tahoma"/>
              <a:cs typeface="Tahoma"/>
            </a:endParaRPr>
          </a:p>
          <a:p>
            <a:pPr marL="88265">
              <a:spcBef>
                <a:spcPts val="1350"/>
              </a:spcBef>
            </a:pPr>
            <a:r>
              <a:rPr sz="1400" dirty="0">
                <a:solidFill>
                  <a:prstClr val="black"/>
                </a:solidFill>
                <a:latin typeface="Tahoma"/>
                <a:cs typeface="Tahoma"/>
              </a:rPr>
              <a:t>100</a:t>
            </a:r>
            <a:endParaRPr sz="1400">
              <a:solidFill>
                <a:prstClr val="black"/>
              </a:solidFill>
              <a:latin typeface="Tahoma"/>
              <a:cs typeface="Tahoma"/>
            </a:endParaRPr>
          </a:p>
        </p:txBody>
      </p:sp>
      <p:sp>
        <p:nvSpPr>
          <p:cNvPr id="11" name="object 11"/>
          <p:cNvSpPr txBox="1"/>
          <p:nvPr/>
        </p:nvSpPr>
        <p:spPr>
          <a:xfrm>
            <a:off x="258876" y="5533135"/>
            <a:ext cx="284480" cy="239395"/>
          </a:xfrm>
          <a:prstGeom prst="rect">
            <a:avLst/>
          </a:prstGeom>
        </p:spPr>
        <p:txBody>
          <a:bodyPr vert="horz" wrap="square" lIns="0" tIns="12700" rIns="0" bIns="0" rtlCol="0">
            <a:spAutoFit/>
          </a:bodyPr>
          <a:lstStyle/>
          <a:p>
            <a:pPr marL="12700">
              <a:spcBef>
                <a:spcPts val="100"/>
              </a:spcBef>
            </a:pPr>
            <a:r>
              <a:rPr sz="1400" spc="-10"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12" name="object 12"/>
          <p:cNvSpPr txBox="1"/>
          <p:nvPr/>
        </p:nvSpPr>
        <p:spPr>
          <a:xfrm>
            <a:off x="420725" y="5019294"/>
            <a:ext cx="123189" cy="23939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0</a:t>
            </a:r>
            <a:endParaRPr sz="1400">
              <a:solidFill>
                <a:prstClr val="black"/>
              </a:solidFill>
              <a:latin typeface="Tahoma"/>
              <a:cs typeface="Tahoma"/>
            </a:endParaRPr>
          </a:p>
        </p:txBody>
      </p:sp>
      <p:sp>
        <p:nvSpPr>
          <p:cNvPr id="13" name="object 13"/>
          <p:cNvSpPr txBox="1"/>
          <p:nvPr/>
        </p:nvSpPr>
        <p:spPr>
          <a:xfrm>
            <a:off x="323494" y="4505325"/>
            <a:ext cx="220979" cy="23939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20</a:t>
            </a:r>
            <a:endParaRPr sz="1400">
              <a:solidFill>
                <a:prstClr val="black"/>
              </a:solidFill>
              <a:latin typeface="Tahoma"/>
              <a:cs typeface="Tahoma"/>
            </a:endParaRPr>
          </a:p>
        </p:txBody>
      </p:sp>
      <p:sp>
        <p:nvSpPr>
          <p:cNvPr id="14" name="object 14"/>
          <p:cNvSpPr txBox="1"/>
          <p:nvPr/>
        </p:nvSpPr>
        <p:spPr>
          <a:xfrm>
            <a:off x="323494" y="3991483"/>
            <a:ext cx="220979" cy="23939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40</a:t>
            </a:r>
            <a:endParaRPr sz="1400">
              <a:solidFill>
                <a:prstClr val="black"/>
              </a:solidFill>
              <a:latin typeface="Tahoma"/>
              <a:cs typeface="Tahoma"/>
            </a:endParaRPr>
          </a:p>
        </p:txBody>
      </p:sp>
      <p:sp>
        <p:nvSpPr>
          <p:cNvPr id="15" name="object 15"/>
          <p:cNvSpPr txBox="1"/>
          <p:nvPr/>
        </p:nvSpPr>
        <p:spPr>
          <a:xfrm>
            <a:off x="323494" y="3476955"/>
            <a:ext cx="220979" cy="240029"/>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60</a:t>
            </a:r>
            <a:endParaRPr sz="1400">
              <a:solidFill>
                <a:prstClr val="black"/>
              </a:solidFill>
              <a:latin typeface="Tahoma"/>
              <a:cs typeface="Tahoma"/>
            </a:endParaRPr>
          </a:p>
        </p:txBody>
      </p:sp>
      <p:sp>
        <p:nvSpPr>
          <p:cNvPr id="16" name="object 16"/>
          <p:cNvSpPr txBox="1"/>
          <p:nvPr/>
        </p:nvSpPr>
        <p:spPr>
          <a:xfrm>
            <a:off x="323494" y="2963418"/>
            <a:ext cx="22097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80</a:t>
            </a:r>
            <a:endParaRPr sz="1400">
              <a:solidFill>
                <a:prstClr val="black"/>
              </a:solidFill>
              <a:latin typeface="Tahoma"/>
              <a:cs typeface="Tahoma"/>
            </a:endParaRPr>
          </a:p>
        </p:txBody>
      </p:sp>
      <p:sp>
        <p:nvSpPr>
          <p:cNvPr id="17" name="object 17"/>
          <p:cNvSpPr txBox="1"/>
          <p:nvPr/>
        </p:nvSpPr>
        <p:spPr>
          <a:xfrm>
            <a:off x="7898931" y="5707175"/>
            <a:ext cx="634365" cy="58928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Oc</a:t>
            </a:r>
            <a:r>
              <a:rPr sz="1400" spc="-5" dirty="0">
                <a:solidFill>
                  <a:prstClr val="black"/>
                </a:solidFill>
                <a:latin typeface="Tahoma"/>
                <a:cs typeface="Tahoma"/>
              </a:rPr>
              <a:t>a</a:t>
            </a:r>
            <a:r>
              <a:rPr sz="1400" spc="5" dirty="0">
                <a:solidFill>
                  <a:prstClr val="black"/>
                </a:solidFill>
                <a:latin typeface="Tahoma"/>
                <a:cs typeface="Tahoma"/>
              </a:rPr>
              <a:t>-</a:t>
            </a:r>
            <a:r>
              <a:rPr sz="1400" dirty="0">
                <a:solidFill>
                  <a:prstClr val="black"/>
                </a:solidFill>
                <a:latin typeface="Tahoma"/>
                <a:cs typeface="Tahoma"/>
              </a:rPr>
              <a:t>22</a:t>
            </a:r>
            <a:endParaRPr sz="1400">
              <a:solidFill>
                <a:prstClr val="black"/>
              </a:solidFill>
              <a:latin typeface="Tahoma"/>
              <a:cs typeface="Tahoma"/>
            </a:endParaRPr>
          </a:p>
          <a:p>
            <a:pPr marL="20320">
              <a:spcBef>
                <a:spcPts val="1415"/>
              </a:spcBef>
            </a:pPr>
            <a:r>
              <a:rPr sz="1400" spc="-5"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22</a:t>
            </a:r>
            <a:endParaRPr sz="1400">
              <a:solidFill>
                <a:prstClr val="black"/>
              </a:solidFill>
              <a:latin typeface="Tahoma"/>
              <a:cs typeface="Tahoma"/>
            </a:endParaRPr>
          </a:p>
        </p:txBody>
      </p:sp>
      <p:sp>
        <p:nvSpPr>
          <p:cNvPr id="18" name="object 18"/>
          <p:cNvSpPr txBox="1"/>
          <p:nvPr/>
        </p:nvSpPr>
        <p:spPr>
          <a:xfrm>
            <a:off x="576086" y="5707175"/>
            <a:ext cx="635000" cy="58928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Oc</a:t>
            </a:r>
            <a:r>
              <a:rPr sz="1400" spc="-5" dirty="0">
                <a:solidFill>
                  <a:prstClr val="black"/>
                </a:solidFill>
                <a:latin typeface="Tahoma"/>
                <a:cs typeface="Tahoma"/>
              </a:rPr>
              <a:t>a</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a:p>
            <a:pPr marL="20320">
              <a:spcBef>
                <a:spcPts val="1420"/>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19" name="object 19"/>
          <p:cNvSpPr txBox="1"/>
          <p:nvPr/>
        </p:nvSpPr>
        <p:spPr>
          <a:xfrm>
            <a:off x="7082702" y="5708090"/>
            <a:ext cx="240665" cy="51625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E</a:t>
            </a:r>
            <a:r>
              <a:rPr sz="1400" spc="-5" dirty="0">
                <a:solidFill>
                  <a:prstClr val="black"/>
                </a:solidFill>
                <a:latin typeface="Tahoma"/>
                <a:cs typeface="Tahoma"/>
              </a:rPr>
              <a:t>y</a:t>
            </a:r>
            <a:r>
              <a:rPr sz="1400" dirty="0">
                <a:solidFill>
                  <a:prstClr val="black"/>
                </a:solidFill>
                <a:latin typeface="Tahoma"/>
                <a:cs typeface="Tahoma"/>
              </a:rPr>
              <a:t>l</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20" name="object 20"/>
          <p:cNvSpPr txBox="1"/>
          <p:nvPr/>
        </p:nvSpPr>
        <p:spPr>
          <a:xfrm>
            <a:off x="3414943" y="5707175"/>
            <a:ext cx="240665" cy="58102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1" name="object 21"/>
          <p:cNvSpPr txBox="1"/>
          <p:nvPr/>
        </p:nvSpPr>
        <p:spPr>
          <a:xfrm>
            <a:off x="3823120" y="5708699"/>
            <a:ext cx="240665" cy="60452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2" name="object 22"/>
          <p:cNvSpPr txBox="1"/>
          <p:nvPr/>
        </p:nvSpPr>
        <p:spPr>
          <a:xfrm>
            <a:off x="4230613" y="5708091"/>
            <a:ext cx="241300" cy="634365"/>
          </a:xfrm>
          <a:prstGeom prst="rect">
            <a:avLst/>
          </a:prstGeom>
        </p:spPr>
        <p:txBody>
          <a:bodyPr vert="vert270" wrap="square" lIns="0" tIns="13335" rIns="0" bIns="0" rtlCol="0">
            <a:spAutoFit/>
          </a:bodyPr>
          <a:lstStyle/>
          <a:p>
            <a:pPr marL="12700">
              <a:spcBef>
                <a:spcPts val="105"/>
              </a:spcBef>
            </a:pPr>
            <a:r>
              <a:rPr sz="1400" spc="-10" dirty="0">
                <a:solidFill>
                  <a:prstClr val="black"/>
                </a:solidFill>
                <a:latin typeface="Tahoma"/>
                <a:cs typeface="Tahoma"/>
              </a:rPr>
              <a:t>T</a:t>
            </a:r>
            <a:r>
              <a:rPr sz="1400" dirty="0">
                <a:solidFill>
                  <a:prstClr val="black"/>
                </a:solidFill>
                <a:latin typeface="Tahoma"/>
                <a:cs typeface="Tahoma"/>
              </a:rPr>
              <a:t>e</a:t>
            </a:r>
            <a:r>
              <a:rPr sz="1400" spc="-5" dirty="0">
                <a:solidFill>
                  <a:prstClr val="black"/>
                </a:solidFill>
                <a:latin typeface="Tahoma"/>
                <a:cs typeface="Tahoma"/>
              </a:rPr>
              <a:t>m</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3" name="object 23"/>
          <p:cNvSpPr txBox="1"/>
          <p:nvPr/>
        </p:nvSpPr>
        <p:spPr>
          <a:xfrm>
            <a:off x="4645445" y="5708090"/>
            <a:ext cx="240665" cy="51625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E</a:t>
            </a:r>
            <a:r>
              <a:rPr sz="1400" spc="-5" dirty="0">
                <a:solidFill>
                  <a:prstClr val="black"/>
                </a:solidFill>
                <a:latin typeface="Tahoma"/>
                <a:cs typeface="Tahoma"/>
              </a:rPr>
              <a:t>y</a:t>
            </a:r>
            <a:r>
              <a:rPr sz="1400" dirty="0">
                <a:solidFill>
                  <a:prstClr val="black"/>
                </a:solidFill>
                <a:latin typeface="Tahoma"/>
                <a:cs typeface="Tahoma"/>
              </a:rPr>
              <a:t>l</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4" name="object 24"/>
          <p:cNvSpPr txBox="1"/>
          <p:nvPr/>
        </p:nvSpPr>
        <p:spPr>
          <a:xfrm>
            <a:off x="5459896" y="5707175"/>
            <a:ext cx="635000" cy="58928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Oc</a:t>
            </a:r>
            <a:r>
              <a:rPr sz="1400" spc="-5" dirty="0">
                <a:solidFill>
                  <a:prstClr val="black"/>
                </a:solidFill>
                <a:latin typeface="Tahoma"/>
                <a:cs typeface="Tahoma"/>
              </a:rPr>
              <a:t>a</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a:p>
            <a:pPr marL="20320">
              <a:spcBef>
                <a:spcPts val="1420"/>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25" name="object 25"/>
          <p:cNvSpPr txBox="1"/>
          <p:nvPr/>
        </p:nvSpPr>
        <p:spPr>
          <a:xfrm>
            <a:off x="5052099" y="5708394"/>
            <a:ext cx="240665" cy="56388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Ka</a:t>
            </a:r>
            <a:r>
              <a:rPr sz="1400" spc="-10"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6" name="object 26"/>
          <p:cNvSpPr txBox="1"/>
          <p:nvPr/>
        </p:nvSpPr>
        <p:spPr>
          <a:xfrm>
            <a:off x="1785786" y="5708090"/>
            <a:ext cx="240665" cy="63436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Tem</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27" name="object 27"/>
          <p:cNvSpPr txBox="1"/>
          <p:nvPr/>
        </p:nvSpPr>
        <p:spPr>
          <a:xfrm>
            <a:off x="1377989" y="5708699"/>
            <a:ext cx="240665" cy="60452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28" name="object 28"/>
          <p:cNvSpPr txBox="1"/>
          <p:nvPr/>
        </p:nvSpPr>
        <p:spPr>
          <a:xfrm>
            <a:off x="2606409" y="5708395"/>
            <a:ext cx="241300" cy="56388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K</a:t>
            </a:r>
            <a:r>
              <a:rPr sz="1400" spc="-10" dirty="0">
                <a:solidFill>
                  <a:prstClr val="black"/>
                </a:solidFill>
                <a:latin typeface="Tahoma"/>
                <a:cs typeface="Tahoma"/>
              </a:rPr>
              <a:t>a</a:t>
            </a:r>
            <a:r>
              <a:rPr sz="1400" spc="-5"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29" name="object 29"/>
          <p:cNvSpPr txBox="1"/>
          <p:nvPr/>
        </p:nvSpPr>
        <p:spPr>
          <a:xfrm>
            <a:off x="6669952" y="5708090"/>
            <a:ext cx="240665" cy="63436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Tem</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30" name="object 30"/>
          <p:cNvSpPr txBox="1"/>
          <p:nvPr/>
        </p:nvSpPr>
        <p:spPr>
          <a:xfrm>
            <a:off x="6261774" y="5708699"/>
            <a:ext cx="240665" cy="60452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31" name="object 31"/>
          <p:cNvSpPr txBox="1"/>
          <p:nvPr/>
        </p:nvSpPr>
        <p:spPr>
          <a:xfrm>
            <a:off x="2198790" y="5708090"/>
            <a:ext cx="240665" cy="51625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E</a:t>
            </a:r>
            <a:r>
              <a:rPr sz="1400" spc="-5" dirty="0">
                <a:solidFill>
                  <a:prstClr val="black"/>
                </a:solidFill>
                <a:latin typeface="Tahoma"/>
                <a:cs typeface="Tahoma"/>
              </a:rPr>
              <a:t>y</a:t>
            </a:r>
            <a:r>
              <a:rPr sz="1400" dirty="0">
                <a:solidFill>
                  <a:prstClr val="black"/>
                </a:solidFill>
                <a:latin typeface="Tahoma"/>
                <a:cs typeface="Tahoma"/>
              </a:rPr>
              <a:t>l</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32" name="object 32"/>
          <p:cNvSpPr txBox="1"/>
          <p:nvPr/>
        </p:nvSpPr>
        <p:spPr>
          <a:xfrm>
            <a:off x="3014765" y="5708090"/>
            <a:ext cx="240665" cy="5880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Oc</a:t>
            </a:r>
            <a:r>
              <a:rPr sz="1400" spc="-5" dirty="0">
                <a:solidFill>
                  <a:prstClr val="black"/>
                </a:solidFill>
                <a:latin typeface="Tahoma"/>
                <a:cs typeface="Tahoma"/>
              </a:rPr>
              <a:t>a</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33" name="object 33"/>
          <p:cNvSpPr txBox="1"/>
          <p:nvPr/>
        </p:nvSpPr>
        <p:spPr>
          <a:xfrm>
            <a:off x="7490753" y="5708394"/>
            <a:ext cx="240665" cy="56388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Ka</a:t>
            </a:r>
            <a:r>
              <a:rPr sz="1400" spc="-10"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34" name="object 34"/>
          <p:cNvSpPr txBox="1"/>
          <p:nvPr/>
        </p:nvSpPr>
        <p:spPr>
          <a:xfrm>
            <a:off x="8083422" y="3699128"/>
            <a:ext cx="421005" cy="239395"/>
          </a:xfrm>
          <a:prstGeom prst="rect">
            <a:avLst/>
          </a:prstGeom>
        </p:spPr>
        <p:txBody>
          <a:bodyPr vert="horz" wrap="square" lIns="0" tIns="12700" rIns="0" bIns="0" rtlCol="0">
            <a:spAutoFit/>
          </a:bodyPr>
          <a:lstStyle/>
          <a:p>
            <a:pPr marL="12700">
              <a:spcBef>
                <a:spcPts val="100"/>
              </a:spcBef>
            </a:pPr>
            <a:r>
              <a:rPr sz="1400" b="1" spc="-10" dirty="0">
                <a:solidFill>
                  <a:srgbClr val="5F5F5F"/>
                </a:solidFill>
                <a:latin typeface="Tahoma"/>
                <a:cs typeface="Tahoma"/>
              </a:rPr>
              <a:t>45</a:t>
            </a:r>
            <a:r>
              <a:rPr sz="1400" b="1" dirty="0">
                <a:solidFill>
                  <a:srgbClr val="5F5F5F"/>
                </a:solidFill>
                <a:latin typeface="Tahoma"/>
                <a:cs typeface="Tahoma"/>
              </a:rPr>
              <a:t>,2</a:t>
            </a:r>
            <a:endParaRPr sz="1400">
              <a:solidFill>
                <a:prstClr val="black"/>
              </a:solidFill>
              <a:latin typeface="Tahoma"/>
              <a:cs typeface="Tahoma"/>
            </a:endParaRPr>
          </a:p>
        </p:txBody>
      </p:sp>
      <p:sp>
        <p:nvSpPr>
          <p:cNvPr id="35" name="object 35"/>
          <p:cNvSpPr txBox="1"/>
          <p:nvPr/>
        </p:nvSpPr>
        <p:spPr>
          <a:xfrm>
            <a:off x="8083422" y="4316704"/>
            <a:ext cx="590550" cy="797560"/>
          </a:xfrm>
          <a:prstGeom prst="rect">
            <a:avLst/>
          </a:prstGeom>
        </p:spPr>
        <p:txBody>
          <a:bodyPr vert="horz" wrap="square" lIns="0" tIns="66040" rIns="0" bIns="0" rtlCol="0">
            <a:spAutoFit/>
          </a:bodyPr>
          <a:lstStyle/>
          <a:p>
            <a:pPr marL="12700">
              <a:spcBef>
                <a:spcPts val="520"/>
              </a:spcBef>
            </a:pPr>
            <a:r>
              <a:rPr sz="1400" b="1" spc="-5" dirty="0">
                <a:solidFill>
                  <a:srgbClr val="FFC000"/>
                </a:solidFill>
                <a:latin typeface="Tahoma"/>
                <a:cs typeface="Tahoma"/>
              </a:rPr>
              <a:t>19,2</a:t>
            </a:r>
            <a:endParaRPr sz="1400">
              <a:solidFill>
                <a:prstClr val="black"/>
              </a:solidFill>
              <a:latin typeface="Tahoma"/>
              <a:cs typeface="Tahoma"/>
            </a:endParaRPr>
          </a:p>
          <a:p>
            <a:pPr marL="69215">
              <a:spcBef>
                <a:spcPts val="420"/>
              </a:spcBef>
            </a:pPr>
            <a:r>
              <a:rPr sz="1400" b="1" spc="-5" dirty="0">
                <a:solidFill>
                  <a:srgbClr val="001F5F"/>
                </a:solidFill>
                <a:latin typeface="Tahoma"/>
                <a:cs typeface="Tahoma"/>
              </a:rPr>
              <a:t>8,8</a:t>
            </a:r>
            <a:endParaRPr sz="1400">
              <a:solidFill>
                <a:prstClr val="black"/>
              </a:solidFill>
              <a:latin typeface="Tahoma"/>
              <a:cs typeface="Tahoma"/>
            </a:endParaRPr>
          </a:p>
          <a:p>
            <a:pPr marL="295275">
              <a:spcBef>
                <a:spcPts val="195"/>
              </a:spcBef>
            </a:pPr>
            <a:r>
              <a:rPr sz="1400" b="1" spc="-10" dirty="0">
                <a:solidFill>
                  <a:srgbClr val="A30000"/>
                </a:solidFill>
                <a:latin typeface="Tahoma"/>
                <a:cs typeface="Tahoma"/>
              </a:rPr>
              <a:t>5</a:t>
            </a:r>
            <a:r>
              <a:rPr sz="1400" b="1" dirty="0">
                <a:solidFill>
                  <a:srgbClr val="A30000"/>
                </a:solidFill>
                <a:latin typeface="Tahoma"/>
                <a:cs typeface="Tahoma"/>
              </a:rPr>
              <a:t>,9</a:t>
            </a:r>
            <a:endParaRPr sz="1400">
              <a:solidFill>
                <a:prstClr val="black"/>
              </a:solidFill>
              <a:latin typeface="Tahoma"/>
              <a:cs typeface="Tahoma"/>
            </a:endParaRPr>
          </a:p>
        </p:txBody>
      </p:sp>
      <p:sp>
        <p:nvSpPr>
          <p:cNvPr id="36" name="object 36"/>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38</a:t>
            </a:r>
            <a:endParaRPr sz="1400">
              <a:solidFill>
                <a:prstClr val="black"/>
              </a:solidFill>
              <a:latin typeface="Tahoma"/>
              <a:cs typeface="Tahoma"/>
            </a:endParaRPr>
          </a:p>
        </p:txBody>
      </p:sp>
      <p:grpSp>
        <p:nvGrpSpPr>
          <p:cNvPr id="37" name="object 37"/>
          <p:cNvGrpSpPr/>
          <p:nvPr/>
        </p:nvGrpSpPr>
        <p:grpSpPr>
          <a:xfrm>
            <a:off x="1325117" y="2938272"/>
            <a:ext cx="212725" cy="828040"/>
            <a:chOff x="1325117" y="2938272"/>
            <a:chExt cx="212725" cy="828040"/>
          </a:xfrm>
        </p:grpSpPr>
        <p:sp>
          <p:nvSpPr>
            <p:cNvPr id="38" name="object 38"/>
            <p:cNvSpPr/>
            <p:nvPr/>
          </p:nvSpPr>
          <p:spPr>
            <a:xfrm>
              <a:off x="1325117" y="2957322"/>
              <a:ext cx="212725" cy="0"/>
            </a:xfrm>
            <a:custGeom>
              <a:avLst/>
              <a:gdLst/>
              <a:ahLst/>
              <a:cxnLst/>
              <a:rect l="l" t="t" r="r" b="b"/>
              <a:pathLst>
                <a:path w="212725">
                  <a:moveTo>
                    <a:pt x="0" y="0"/>
                  </a:moveTo>
                  <a:lnTo>
                    <a:pt x="212725" y="0"/>
                  </a:lnTo>
                </a:path>
              </a:pathLst>
            </a:custGeom>
            <a:ln w="38100">
              <a:solidFill>
                <a:srgbClr val="001F5F"/>
              </a:solidFill>
            </a:ln>
          </p:spPr>
          <p:txBody>
            <a:bodyPr wrap="square" lIns="0" tIns="0" rIns="0" bIns="0" rtlCol="0"/>
            <a:lstStyle/>
            <a:p>
              <a:endParaRPr>
                <a:solidFill>
                  <a:prstClr val="black"/>
                </a:solidFill>
              </a:endParaRPr>
            </a:p>
          </p:txBody>
        </p:sp>
        <p:sp>
          <p:nvSpPr>
            <p:cNvPr id="39" name="object 39"/>
            <p:cNvSpPr/>
            <p:nvPr/>
          </p:nvSpPr>
          <p:spPr>
            <a:xfrm>
              <a:off x="1325117" y="3220974"/>
              <a:ext cx="212725" cy="0"/>
            </a:xfrm>
            <a:custGeom>
              <a:avLst/>
              <a:gdLst/>
              <a:ahLst/>
              <a:cxnLst/>
              <a:rect l="l" t="t" r="r" b="b"/>
              <a:pathLst>
                <a:path w="212725">
                  <a:moveTo>
                    <a:pt x="0" y="0"/>
                  </a:moveTo>
                  <a:lnTo>
                    <a:pt x="212725" y="0"/>
                  </a:lnTo>
                </a:path>
              </a:pathLst>
            </a:custGeom>
            <a:ln w="38100">
              <a:solidFill>
                <a:srgbClr val="A80000"/>
              </a:solidFill>
            </a:ln>
          </p:spPr>
          <p:txBody>
            <a:bodyPr wrap="square" lIns="0" tIns="0" rIns="0" bIns="0" rtlCol="0"/>
            <a:lstStyle/>
            <a:p>
              <a:endParaRPr>
                <a:solidFill>
                  <a:prstClr val="black"/>
                </a:solidFill>
              </a:endParaRPr>
            </a:p>
          </p:txBody>
        </p:sp>
        <p:sp>
          <p:nvSpPr>
            <p:cNvPr id="40" name="object 40"/>
            <p:cNvSpPr/>
            <p:nvPr/>
          </p:nvSpPr>
          <p:spPr>
            <a:xfrm>
              <a:off x="1325117" y="3483102"/>
              <a:ext cx="212725" cy="0"/>
            </a:xfrm>
            <a:custGeom>
              <a:avLst/>
              <a:gdLst/>
              <a:ahLst/>
              <a:cxnLst/>
              <a:rect l="l" t="t" r="r" b="b"/>
              <a:pathLst>
                <a:path w="212725">
                  <a:moveTo>
                    <a:pt x="0" y="0"/>
                  </a:moveTo>
                  <a:lnTo>
                    <a:pt x="212725" y="0"/>
                  </a:lnTo>
                </a:path>
              </a:pathLst>
            </a:custGeom>
            <a:ln w="38100">
              <a:solidFill>
                <a:srgbClr val="FFC000"/>
              </a:solidFill>
            </a:ln>
          </p:spPr>
          <p:txBody>
            <a:bodyPr wrap="square" lIns="0" tIns="0" rIns="0" bIns="0" rtlCol="0"/>
            <a:lstStyle/>
            <a:p>
              <a:endParaRPr>
                <a:solidFill>
                  <a:prstClr val="black"/>
                </a:solidFill>
              </a:endParaRPr>
            </a:p>
          </p:txBody>
        </p:sp>
        <p:sp>
          <p:nvSpPr>
            <p:cNvPr id="41" name="object 41"/>
            <p:cNvSpPr/>
            <p:nvPr/>
          </p:nvSpPr>
          <p:spPr>
            <a:xfrm>
              <a:off x="1325117" y="3746754"/>
              <a:ext cx="212725" cy="0"/>
            </a:xfrm>
            <a:custGeom>
              <a:avLst/>
              <a:gdLst/>
              <a:ahLst/>
              <a:cxnLst/>
              <a:rect l="l" t="t" r="r" b="b"/>
              <a:pathLst>
                <a:path w="212725">
                  <a:moveTo>
                    <a:pt x="0" y="0"/>
                  </a:moveTo>
                  <a:lnTo>
                    <a:pt x="212725" y="0"/>
                  </a:lnTo>
                </a:path>
              </a:pathLst>
            </a:custGeom>
            <a:ln w="38100">
              <a:solidFill>
                <a:srgbClr val="808080"/>
              </a:solidFill>
            </a:ln>
          </p:spPr>
          <p:txBody>
            <a:bodyPr wrap="square" lIns="0" tIns="0" rIns="0" bIns="0" rtlCol="0"/>
            <a:lstStyle/>
            <a:p>
              <a:endParaRPr>
                <a:solidFill>
                  <a:prstClr val="black"/>
                </a:solidFill>
              </a:endParaRPr>
            </a:p>
          </p:txBody>
        </p:sp>
      </p:grpSp>
      <p:sp>
        <p:nvSpPr>
          <p:cNvPr id="42" name="object 42"/>
          <p:cNvSpPr txBox="1"/>
          <p:nvPr/>
        </p:nvSpPr>
        <p:spPr>
          <a:xfrm>
            <a:off x="1594230" y="2793847"/>
            <a:ext cx="1472565" cy="1080135"/>
          </a:xfrm>
          <a:prstGeom prst="rect">
            <a:avLst/>
          </a:prstGeom>
        </p:spPr>
        <p:txBody>
          <a:bodyPr vert="horz" wrap="square" lIns="0" tIns="12065" rIns="0" bIns="0" rtlCol="0">
            <a:spAutoFit/>
          </a:bodyPr>
          <a:lstStyle/>
          <a:p>
            <a:pPr marL="12700" marR="924560">
              <a:lnSpc>
                <a:spcPct val="123600"/>
              </a:lnSpc>
              <a:spcBef>
                <a:spcPts val="95"/>
              </a:spcBef>
            </a:pPr>
            <a:r>
              <a:rPr sz="1400" spc="-10" dirty="0">
                <a:solidFill>
                  <a:prstClr val="black"/>
                </a:solidFill>
                <a:latin typeface="Tahoma"/>
                <a:cs typeface="Tahoma"/>
              </a:rPr>
              <a:t>Konut  </a:t>
            </a:r>
            <a:r>
              <a:rPr sz="1400" spc="-40" dirty="0">
                <a:solidFill>
                  <a:prstClr val="black"/>
                </a:solidFill>
                <a:latin typeface="Tahoma"/>
                <a:cs typeface="Tahoma"/>
              </a:rPr>
              <a:t>Taşıt  </a:t>
            </a:r>
            <a:r>
              <a:rPr sz="1400" dirty="0">
                <a:solidFill>
                  <a:prstClr val="black"/>
                </a:solidFill>
                <a:latin typeface="Tahoma"/>
                <a:cs typeface="Tahoma"/>
              </a:rPr>
              <a:t>İh</a:t>
            </a:r>
            <a:r>
              <a:rPr sz="1400" spc="-5" dirty="0">
                <a:solidFill>
                  <a:prstClr val="black"/>
                </a:solidFill>
                <a:latin typeface="Tahoma"/>
                <a:cs typeface="Tahoma"/>
              </a:rPr>
              <a:t>t</a:t>
            </a:r>
            <a:r>
              <a:rPr sz="1400" dirty="0">
                <a:solidFill>
                  <a:prstClr val="black"/>
                </a:solidFill>
                <a:latin typeface="Tahoma"/>
                <a:cs typeface="Tahoma"/>
              </a:rPr>
              <a:t>i</a:t>
            </a:r>
            <a:r>
              <a:rPr sz="1400" spc="-25" dirty="0">
                <a:solidFill>
                  <a:prstClr val="black"/>
                </a:solidFill>
                <a:latin typeface="Tahoma"/>
                <a:cs typeface="Tahoma"/>
              </a:rPr>
              <a:t>y</a:t>
            </a:r>
            <a:r>
              <a:rPr sz="1400" spc="-10" dirty="0">
                <a:solidFill>
                  <a:prstClr val="black"/>
                </a:solidFill>
                <a:latin typeface="Tahoma"/>
                <a:cs typeface="Tahoma"/>
              </a:rPr>
              <a:t>a</a:t>
            </a:r>
            <a:r>
              <a:rPr sz="1400" dirty="0">
                <a:solidFill>
                  <a:prstClr val="black"/>
                </a:solidFill>
                <a:latin typeface="Tahoma"/>
                <a:cs typeface="Tahoma"/>
              </a:rPr>
              <a:t>ç</a:t>
            </a:r>
            <a:endParaRPr sz="1400">
              <a:solidFill>
                <a:prstClr val="black"/>
              </a:solidFill>
              <a:latin typeface="Tahoma"/>
              <a:cs typeface="Tahoma"/>
            </a:endParaRPr>
          </a:p>
          <a:p>
            <a:pPr marL="12700">
              <a:spcBef>
                <a:spcPts val="400"/>
              </a:spcBef>
            </a:pPr>
            <a:r>
              <a:rPr sz="1400" spc="-5" dirty="0">
                <a:solidFill>
                  <a:prstClr val="black"/>
                </a:solidFill>
                <a:latin typeface="Tahoma"/>
                <a:cs typeface="Tahoma"/>
              </a:rPr>
              <a:t>Bireysel kredi</a:t>
            </a:r>
            <a:r>
              <a:rPr sz="1400" spc="-55" dirty="0">
                <a:solidFill>
                  <a:prstClr val="black"/>
                </a:solidFill>
                <a:latin typeface="Tahoma"/>
                <a:cs typeface="Tahoma"/>
              </a:rPr>
              <a:t> </a:t>
            </a:r>
            <a:r>
              <a:rPr sz="1400" spc="-5" dirty="0">
                <a:solidFill>
                  <a:prstClr val="black"/>
                </a:solidFill>
                <a:latin typeface="Tahoma"/>
                <a:cs typeface="Tahoma"/>
              </a:rPr>
              <a:t>kartı</a:t>
            </a:r>
            <a:endParaRPr sz="1400">
              <a:solidFill>
                <a:prstClr val="black"/>
              </a:solidFill>
              <a:latin typeface="Tahoma"/>
              <a:cs typeface="Tahoma"/>
            </a:endParaRPr>
          </a:p>
        </p:txBody>
      </p:sp>
      <p:sp>
        <p:nvSpPr>
          <p:cNvPr id="43" name="object 43"/>
          <p:cNvSpPr txBox="1"/>
          <p:nvPr/>
        </p:nvSpPr>
        <p:spPr>
          <a:xfrm>
            <a:off x="83007" y="6586145"/>
            <a:ext cx="2493010" cy="209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dirty="0">
                <a:solidFill>
                  <a:prstClr val="black"/>
                </a:solidFill>
                <a:latin typeface="Tahoma"/>
                <a:cs typeface="Tahoma"/>
              </a:rPr>
              <a:t>BDDK, </a:t>
            </a:r>
            <a:r>
              <a:rPr sz="1200" spc="-20" dirty="0">
                <a:solidFill>
                  <a:prstClr val="black"/>
                </a:solidFill>
                <a:latin typeface="Tahoma"/>
                <a:cs typeface="Tahoma"/>
              </a:rPr>
              <a:t>TEPAV</a:t>
            </a:r>
            <a:r>
              <a:rPr sz="1200" spc="-30" dirty="0">
                <a:solidFill>
                  <a:prstClr val="black"/>
                </a:solidFill>
                <a:latin typeface="Tahoma"/>
                <a:cs typeface="Tahoma"/>
              </a:rPr>
              <a:t> </a:t>
            </a:r>
            <a:r>
              <a:rPr sz="1200" spc="-5" dirty="0">
                <a:solidFill>
                  <a:prstClr val="black"/>
                </a:solidFill>
                <a:latin typeface="Tahoma"/>
                <a:cs typeface="Tahoma"/>
              </a:rPr>
              <a:t>hesaplamaları</a:t>
            </a:r>
            <a:endParaRPr sz="1200">
              <a:solidFill>
                <a:prstClr val="black"/>
              </a:solidFill>
              <a:latin typeface="Tahoma"/>
              <a:cs typeface="Tahoma"/>
            </a:endParaRPr>
          </a:p>
        </p:txBody>
      </p:sp>
    </p:spTree>
    <p:extLst>
      <p:ext uri="{BB962C8B-B14F-4D97-AF65-F5344CB8AC3E}">
        <p14:creationId xmlns:p14="http://schemas.microsoft.com/office/powerpoint/2010/main" val="27508912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2747" y="957834"/>
            <a:ext cx="7741284" cy="574675"/>
          </a:xfrm>
          <a:prstGeom prst="rect">
            <a:avLst/>
          </a:prstGeom>
        </p:spPr>
        <p:txBody>
          <a:bodyPr vert="horz" wrap="square" lIns="0" tIns="12700" rIns="0" bIns="0" rtlCol="0">
            <a:spAutoFit/>
          </a:bodyPr>
          <a:lstStyle/>
          <a:p>
            <a:pPr marL="12700">
              <a:lnSpc>
                <a:spcPct val="100000"/>
              </a:lnSpc>
              <a:spcBef>
                <a:spcPts val="100"/>
              </a:spcBef>
            </a:pPr>
            <a:r>
              <a:rPr spc="-5" dirty="0"/>
              <a:t>Tüketici kredilerinde takipteki alacaklar </a:t>
            </a:r>
            <a:r>
              <a:rPr dirty="0"/>
              <a:t>oranı</a:t>
            </a:r>
            <a:r>
              <a:rPr spc="10" dirty="0"/>
              <a:t> </a:t>
            </a:r>
            <a:r>
              <a:rPr spc="-5" dirty="0"/>
              <a:t>yükselmiştir.</a:t>
            </a:r>
          </a:p>
          <a:p>
            <a:pPr marL="12700">
              <a:lnSpc>
                <a:spcPct val="100000"/>
              </a:lnSpc>
            </a:pPr>
            <a:r>
              <a:rPr b="0" dirty="0">
                <a:latin typeface="Tahoma"/>
                <a:cs typeface="Tahoma"/>
              </a:rPr>
              <a:t>Ticari </a:t>
            </a:r>
            <a:r>
              <a:rPr b="0" spc="-5" dirty="0">
                <a:latin typeface="Tahoma"/>
                <a:cs typeface="Tahoma"/>
              </a:rPr>
              <a:t>kredilerde takipteki alacakların oranı %3,3’lük seviyesini</a:t>
            </a:r>
            <a:r>
              <a:rPr b="0" spc="105" dirty="0">
                <a:latin typeface="Tahoma"/>
                <a:cs typeface="Tahoma"/>
              </a:rPr>
              <a:t> </a:t>
            </a:r>
            <a:r>
              <a:rPr b="0" spc="-5" dirty="0">
                <a:latin typeface="Tahoma"/>
                <a:cs typeface="Tahoma"/>
              </a:rPr>
              <a:t>korumaktadır.</a:t>
            </a:r>
          </a:p>
        </p:txBody>
      </p:sp>
      <p:sp>
        <p:nvSpPr>
          <p:cNvPr id="3" name="object 3"/>
          <p:cNvSpPr/>
          <p:nvPr/>
        </p:nvSpPr>
        <p:spPr>
          <a:xfrm>
            <a:off x="4572" y="1847088"/>
            <a:ext cx="9139555" cy="340360"/>
          </a:xfrm>
          <a:custGeom>
            <a:avLst/>
            <a:gdLst/>
            <a:ahLst/>
            <a:cxnLst/>
            <a:rect l="l" t="t" r="r" b="b"/>
            <a:pathLst>
              <a:path w="9139555" h="340360">
                <a:moveTo>
                  <a:pt x="9139428" y="0"/>
                </a:moveTo>
                <a:lnTo>
                  <a:pt x="0" y="0"/>
                </a:lnTo>
                <a:lnTo>
                  <a:pt x="0" y="339851"/>
                </a:lnTo>
                <a:lnTo>
                  <a:pt x="9139428" y="339851"/>
                </a:lnTo>
                <a:lnTo>
                  <a:pt x="9139428"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599948" y="1881377"/>
            <a:ext cx="7947025" cy="269240"/>
          </a:xfrm>
          <a:prstGeom prst="rect">
            <a:avLst/>
          </a:prstGeom>
        </p:spPr>
        <p:txBody>
          <a:bodyPr vert="horz" wrap="square" lIns="0" tIns="12065" rIns="0" bIns="0" rtlCol="0">
            <a:spAutoFit/>
          </a:bodyPr>
          <a:lstStyle/>
          <a:p>
            <a:pPr marL="12700">
              <a:spcBef>
                <a:spcPts val="95"/>
              </a:spcBef>
            </a:pPr>
            <a:r>
              <a:rPr sz="1600" spc="-30" dirty="0">
                <a:solidFill>
                  <a:srgbClr val="FFFFFF"/>
                </a:solidFill>
                <a:latin typeface="Tahoma"/>
                <a:cs typeface="Tahoma"/>
              </a:rPr>
              <a:t>Takipteki </a:t>
            </a:r>
            <a:r>
              <a:rPr sz="1600" spc="-10" dirty="0">
                <a:solidFill>
                  <a:srgbClr val="FFFFFF"/>
                </a:solidFill>
                <a:latin typeface="Tahoma"/>
                <a:cs typeface="Tahoma"/>
              </a:rPr>
              <a:t>kredi oranları* </a:t>
            </a:r>
            <a:r>
              <a:rPr sz="1600" dirty="0">
                <a:solidFill>
                  <a:srgbClr val="FFFFFF"/>
                </a:solidFill>
                <a:latin typeface="Tahoma"/>
                <a:cs typeface="Tahoma"/>
              </a:rPr>
              <a:t>(4 </a:t>
            </a:r>
            <a:r>
              <a:rPr sz="1600" spc="-5" dirty="0">
                <a:solidFill>
                  <a:srgbClr val="FFFFFF"/>
                </a:solidFill>
                <a:latin typeface="Tahoma"/>
                <a:cs typeface="Tahoma"/>
              </a:rPr>
              <a:t>haftalık </a:t>
            </a:r>
            <a:r>
              <a:rPr sz="1600" spc="-10" dirty="0">
                <a:solidFill>
                  <a:srgbClr val="FFFFFF"/>
                </a:solidFill>
                <a:latin typeface="Tahoma"/>
                <a:cs typeface="Tahoma"/>
              </a:rPr>
              <a:t>hareketli </a:t>
            </a:r>
            <a:r>
              <a:rPr sz="1600" spc="-5" dirty="0">
                <a:solidFill>
                  <a:srgbClr val="FFFFFF"/>
                </a:solidFill>
                <a:latin typeface="Tahoma"/>
                <a:cs typeface="Tahoma"/>
              </a:rPr>
              <a:t>ortalama, %) 4 Ocak 2019 – </a:t>
            </a:r>
            <a:r>
              <a:rPr sz="1600" dirty="0">
                <a:solidFill>
                  <a:srgbClr val="FFFFFF"/>
                </a:solidFill>
                <a:latin typeface="Tahoma"/>
                <a:cs typeface="Tahoma"/>
              </a:rPr>
              <a:t>11 </a:t>
            </a:r>
            <a:r>
              <a:rPr sz="1600" spc="-10" dirty="0">
                <a:solidFill>
                  <a:srgbClr val="FFFFFF"/>
                </a:solidFill>
                <a:latin typeface="Tahoma"/>
                <a:cs typeface="Tahoma"/>
              </a:rPr>
              <a:t>Şubat</a:t>
            </a:r>
            <a:r>
              <a:rPr sz="1600" spc="310"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sp>
        <p:nvSpPr>
          <p:cNvPr id="5" name="object 5"/>
          <p:cNvSpPr txBox="1"/>
          <p:nvPr/>
        </p:nvSpPr>
        <p:spPr>
          <a:xfrm>
            <a:off x="78739" y="5917488"/>
            <a:ext cx="8872220" cy="88011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BDDK, </a:t>
            </a:r>
            <a:r>
              <a:rPr sz="1200" spc="-20" dirty="0">
                <a:solidFill>
                  <a:prstClr val="black"/>
                </a:solidFill>
                <a:latin typeface="Tahoma"/>
                <a:cs typeface="Tahoma"/>
              </a:rPr>
              <a:t>TEPAV</a:t>
            </a:r>
            <a:r>
              <a:rPr sz="1200" spc="15" dirty="0">
                <a:solidFill>
                  <a:prstClr val="black"/>
                </a:solidFill>
                <a:latin typeface="Tahoma"/>
                <a:cs typeface="Tahoma"/>
              </a:rPr>
              <a:t> </a:t>
            </a:r>
            <a:r>
              <a:rPr sz="1200" spc="-5" dirty="0">
                <a:solidFill>
                  <a:prstClr val="black"/>
                </a:solidFill>
                <a:latin typeface="Tahoma"/>
                <a:cs typeface="Tahoma"/>
              </a:rPr>
              <a:t>hesaplamaları</a:t>
            </a:r>
            <a:endParaRPr sz="1200">
              <a:solidFill>
                <a:prstClr val="black"/>
              </a:solidFill>
              <a:latin typeface="Tahoma"/>
              <a:cs typeface="Tahoma"/>
            </a:endParaRPr>
          </a:p>
          <a:p>
            <a:pPr marL="12700"/>
            <a:r>
              <a:rPr sz="1100" dirty="0">
                <a:solidFill>
                  <a:prstClr val="black"/>
                </a:solidFill>
                <a:latin typeface="Tahoma"/>
                <a:cs typeface="Tahoma"/>
              </a:rPr>
              <a:t>*Takipteki </a:t>
            </a:r>
            <a:r>
              <a:rPr sz="1100" spc="-5" dirty="0">
                <a:solidFill>
                  <a:prstClr val="black"/>
                </a:solidFill>
                <a:latin typeface="Tahoma"/>
                <a:cs typeface="Tahoma"/>
              </a:rPr>
              <a:t>kredi oranı, takipteki alacakların </a:t>
            </a:r>
            <a:r>
              <a:rPr sz="1100" dirty="0">
                <a:solidFill>
                  <a:prstClr val="black"/>
                </a:solidFill>
                <a:latin typeface="Tahoma"/>
                <a:cs typeface="Tahoma"/>
              </a:rPr>
              <a:t>toplam </a:t>
            </a:r>
            <a:r>
              <a:rPr sz="1100" spc="-5" dirty="0">
                <a:solidFill>
                  <a:prstClr val="black"/>
                </a:solidFill>
                <a:latin typeface="Tahoma"/>
                <a:cs typeface="Tahoma"/>
              </a:rPr>
              <a:t>nakdi krediler içerisindeki </a:t>
            </a:r>
            <a:r>
              <a:rPr sz="1100" dirty="0">
                <a:solidFill>
                  <a:prstClr val="black"/>
                </a:solidFill>
                <a:latin typeface="Tahoma"/>
                <a:cs typeface="Tahoma"/>
              </a:rPr>
              <a:t>payını</a:t>
            </a:r>
            <a:r>
              <a:rPr sz="1100" spc="-10" dirty="0">
                <a:solidFill>
                  <a:prstClr val="black"/>
                </a:solidFill>
                <a:latin typeface="Tahoma"/>
                <a:cs typeface="Tahoma"/>
              </a:rPr>
              <a:t> </a:t>
            </a:r>
            <a:r>
              <a:rPr sz="1100" dirty="0">
                <a:solidFill>
                  <a:prstClr val="black"/>
                </a:solidFill>
                <a:latin typeface="Tahoma"/>
                <a:cs typeface="Tahoma"/>
              </a:rPr>
              <a:t>göstermektedir.</a:t>
            </a:r>
            <a:endParaRPr sz="1100">
              <a:solidFill>
                <a:prstClr val="black"/>
              </a:solidFill>
              <a:latin typeface="Tahoma"/>
              <a:cs typeface="Tahoma"/>
            </a:endParaRPr>
          </a:p>
          <a:p>
            <a:pPr marL="12700" marR="5080"/>
            <a:r>
              <a:rPr sz="1100" spc="-5" dirty="0">
                <a:solidFill>
                  <a:prstClr val="black"/>
                </a:solidFill>
                <a:latin typeface="Tahoma"/>
                <a:cs typeface="Tahoma"/>
              </a:rPr>
              <a:t>**BDDK, salgınının ardından işletmelerin yaşayacakları nakit akışı sorununun finansal </a:t>
            </a:r>
            <a:r>
              <a:rPr sz="1100" dirty="0">
                <a:solidFill>
                  <a:prstClr val="black"/>
                </a:solidFill>
                <a:latin typeface="Tahoma"/>
                <a:cs typeface="Tahoma"/>
              </a:rPr>
              <a:t>bir probleme </a:t>
            </a:r>
            <a:r>
              <a:rPr sz="1100" spc="-5" dirty="0">
                <a:solidFill>
                  <a:prstClr val="black"/>
                </a:solidFill>
                <a:latin typeface="Tahoma"/>
                <a:cs typeface="Tahoma"/>
              </a:rPr>
              <a:t>dönüşmemesi </a:t>
            </a:r>
            <a:r>
              <a:rPr sz="1100" dirty="0">
                <a:solidFill>
                  <a:prstClr val="black"/>
                </a:solidFill>
                <a:latin typeface="Tahoma"/>
                <a:cs typeface="Tahoma"/>
              </a:rPr>
              <a:t>için Mart ayında aldığı </a:t>
            </a:r>
            <a:r>
              <a:rPr sz="1100" spc="-5" dirty="0">
                <a:solidFill>
                  <a:prstClr val="black"/>
                </a:solidFill>
                <a:latin typeface="Tahoma"/>
                <a:cs typeface="Tahoma"/>
              </a:rPr>
              <a:t>kararla,  </a:t>
            </a:r>
            <a:r>
              <a:rPr sz="1100" dirty="0">
                <a:solidFill>
                  <a:prstClr val="black"/>
                </a:solidFill>
                <a:latin typeface="Tahoma"/>
                <a:cs typeface="Tahoma"/>
              </a:rPr>
              <a:t>31 </a:t>
            </a:r>
            <a:r>
              <a:rPr sz="1100" spc="-5" dirty="0">
                <a:solidFill>
                  <a:prstClr val="black"/>
                </a:solidFill>
                <a:latin typeface="Tahoma"/>
                <a:cs typeface="Tahoma"/>
              </a:rPr>
              <a:t>Aralık’a kadar </a:t>
            </a:r>
            <a:r>
              <a:rPr sz="1100" dirty="0">
                <a:solidFill>
                  <a:prstClr val="black"/>
                </a:solidFill>
                <a:latin typeface="Tahoma"/>
                <a:cs typeface="Tahoma"/>
              </a:rPr>
              <a:t>2. </a:t>
            </a:r>
            <a:r>
              <a:rPr sz="1100" spc="-5" dirty="0">
                <a:solidFill>
                  <a:prstClr val="black"/>
                </a:solidFill>
                <a:latin typeface="Tahoma"/>
                <a:cs typeface="Tahoma"/>
              </a:rPr>
              <a:t>grup krediye (yakın </a:t>
            </a:r>
            <a:r>
              <a:rPr sz="1100" dirty="0">
                <a:solidFill>
                  <a:prstClr val="black"/>
                </a:solidFill>
                <a:latin typeface="Tahoma"/>
                <a:cs typeface="Tahoma"/>
              </a:rPr>
              <a:t>izlemedeki </a:t>
            </a:r>
            <a:r>
              <a:rPr sz="1100" spc="-5" dirty="0">
                <a:solidFill>
                  <a:prstClr val="black"/>
                </a:solidFill>
                <a:latin typeface="Tahoma"/>
                <a:cs typeface="Tahoma"/>
              </a:rPr>
              <a:t>krediler-sorunlu krediler) geçiş süresini </a:t>
            </a:r>
            <a:r>
              <a:rPr sz="1100" dirty="0">
                <a:solidFill>
                  <a:prstClr val="black"/>
                </a:solidFill>
                <a:latin typeface="Tahoma"/>
                <a:cs typeface="Tahoma"/>
              </a:rPr>
              <a:t>30 günden 90 </a:t>
            </a:r>
            <a:r>
              <a:rPr sz="1100" spc="-5" dirty="0">
                <a:solidFill>
                  <a:prstClr val="black"/>
                </a:solidFill>
                <a:latin typeface="Tahoma"/>
                <a:cs typeface="Tahoma"/>
              </a:rPr>
              <a:t>güne, </a:t>
            </a:r>
            <a:r>
              <a:rPr sz="1100" dirty="0">
                <a:solidFill>
                  <a:prstClr val="black"/>
                </a:solidFill>
                <a:latin typeface="Tahoma"/>
                <a:cs typeface="Tahoma"/>
              </a:rPr>
              <a:t>3. grup </a:t>
            </a:r>
            <a:r>
              <a:rPr sz="1100" spc="-5" dirty="0">
                <a:solidFill>
                  <a:prstClr val="black"/>
                </a:solidFill>
                <a:latin typeface="Tahoma"/>
                <a:cs typeface="Tahoma"/>
              </a:rPr>
              <a:t>krediye </a:t>
            </a:r>
            <a:r>
              <a:rPr sz="1100" dirty="0">
                <a:solidFill>
                  <a:prstClr val="black"/>
                </a:solidFill>
                <a:latin typeface="Tahoma"/>
                <a:cs typeface="Tahoma"/>
              </a:rPr>
              <a:t>(takipteki  </a:t>
            </a:r>
            <a:r>
              <a:rPr sz="1100" spc="-5" dirty="0">
                <a:solidFill>
                  <a:prstClr val="black"/>
                </a:solidFill>
                <a:latin typeface="Tahoma"/>
                <a:cs typeface="Tahoma"/>
              </a:rPr>
              <a:t>krediler) geçiş süresi </a:t>
            </a:r>
            <a:r>
              <a:rPr sz="1100" dirty="0">
                <a:solidFill>
                  <a:prstClr val="black"/>
                </a:solidFill>
                <a:latin typeface="Tahoma"/>
                <a:cs typeface="Tahoma"/>
              </a:rPr>
              <a:t>de 90 </a:t>
            </a:r>
            <a:r>
              <a:rPr sz="1100" spc="-5" dirty="0">
                <a:solidFill>
                  <a:prstClr val="black"/>
                </a:solidFill>
                <a:latin typeface="Tahoma"/>
                <a:cs typeface="Tahoma"/>
              </a:rPr>
              <a:t>günden </a:t>
            </a:r>
            <a:r>
              <a:rPr sz="1100" dirty="0">
                <a:solidFill>
                  <a:prstClr val="black"/>
                </a:solidFill>
                <a:latin typeface="Tahoma"/>
                <a:cs typeface="Tahoma"/>
              </a:rPr>
              <a:t>180 </a:t>
            </a:r>
            <a:r>
              <a:rPr sz="1100" spc="-5" dirty="0">
                <a:solidFill>
                  <a:prstClr val="black"/>
                </a:solidFill>
                <a:latin typeface="Tahoma"/>
                <a:cs typeface="Tahoma"/>
              </a:rPr>
              <a:t>güne </a:t>
            </a:r>
            <a:r>
              <a:rPr sz="1100" dirty="0">
                <a:solidFill>
                  <a:prstClr val="black"/>
                </a:solidFill>
                <a:latin typeface="Tahoma"/>
                <a:cs typeface="Tahoma"/>
              </a:rPr>
              <a:t>çıkarmıştır. </a:t>
            </a:r>
            <a:r>
              <a:rPr sz="1100" spc="-5" dirty="0">
                <a:solidFill>
                  <a:prstClr val="black"/>
                </a:solidFill>
                <a:latin typeface="Tahoma"/>
                <a:cs typeface="Tahoma"/>
              </a:rPr>
              <a:t>İlgili uygulama </a:t>
            </a:r>
            <a:r>
              <a:rPr sz="1100" dirty="0">
                <a:solidFill>
                  <a:prstClr val="black"/>
                </a:solidFill>
                <a:latin typeface="Tahoma"/>
                <a:cs typeface="Tahoma"/>
              </a:rPr>
              <a:t>bazı istisnalar </a:t>
            </a:r>
            <a:r>
              <a:rPr sz="1100" spc="-5" dirty="0">
                <a:solidFill>
                  <a:prstClr val="black"/>
                </a:solidFill>
                <a:latin typeface="Tahoma"/>
                <a:cs typeface="Tahoma"/>
              </a:rPr>
              <a:t>tanınarak </a:t>
            </a:r>
            <a:r>
              <a:rPr sz="1100" dirty="0">
                <a:solidFill>
                  <a:prstClr val="black"/>
                </a:solidFill>
                <a:latin typeface="Tahoma"/>
                <a:cs typeface="Tahoma"/>
              </a:rPr>
              <a:t>30 </a:t>
            </a:r>
            <a:r>
              <a:rPr sz="1100" spc="-5" dirty="0">
                <a:solidFill>
                  <a:prstClr val="black"/>
                </a:solidFill>
                <a:latin typeface="Tahoma"/>
                <a:cs typeface="Tahoma"/>
              </a:rPr>
              <a:t>Eylül 2021’e </a:t>
            </a:r>
            <a:r>
              <a:rPr sz="1100" dirty="0">
                <a:solidFill>
                  <a:prstClr val="black"/>
                </a:solidFill>
                <a:latin typeface="Tahoma"/>
                <a:cs typeface="Tahoma"/>
              </a:rPr>
              <a:t>kadar</a:t>
            </a:r>
            <a:r>
              <a:rPr sz="1100" spc="70" dirty="0">
                <a:solidFill>
                  <a:prstClr val="black"/>
                </a:solidFill>
                <a:latin typeface="Tahoma"/>
                <a:cs typeface="Tahoma"/>
              </a:rPr>
              <a:t> </a:t>
            </a:r>
            <a:r>
              <a:rPr sz="1100" spc="-5" dirty="0">
                <a:solidFill>
                  <a:prstClr val="black"/>
                </a:solidFill>
                <a:latin typeface="Tahoma"/>
                <a:cs typeface="Tahoma"/>
              </a:rPr>
              <a:t>uzatılmıştır.</a:t>
            </a:r>
            <a:endParaRPr sz="1100">
              <a:solidFill>
                <a:prstClr val="black"/>
              </a:solidFill>
              <a:latin typeface="Tahoma"/>
              <a:cs typeface="Tahoma"/>
            </a:endParaRPr>
          </a:p>
        </p:txBody>
      </p:sp>
      <p:grpSp>
        <p:nvGrpSpPr>
          <p:cNvPr id="6" name="object 6"/>
          <p:cNvGrpSpPr/>
          <p:nvPr/>
        </p:nvGrpSpPr>
        <p:grpSpPr>
          <a:xfrm>
            <a:off x="664273" y="2639377"/>
            <a:ext cx="7899400" cy="2599690"/>
            <a:chOff x="664273" y="2639377"/>
            <a:chExt cx="7899400" cy="2599690"/>
          </a:xfrm>
        </p:grpSpPr>
        <p:sp>
          <p:nvSpPr>
            <p:cNvPr id="7" name="object 7"/>
            <p:cNvSpPr/>
            <p:nvPr/>
          </p:nvSpPr>
          <p:spPr>
            <a:xfrm>
              <a:off x="669036" y="2644139"/>
              <a:ext cx="7889875" cy="2590165"/>
            </a:xfrm>
            <a:custGeom>
              <a:avLst/>
              <a:gdLst/>
              <a:ahLst/>
              <a:cxnLst/>
              <a:rect l="l" t="t" r="r" b="b"/>
              <a:pathLst>
                <a:path w="7889875" h="2590165">
                  <a:moveTo>
                    <a:pt x="59436" y="2531364"/>
                  </a:moveTo>
                  <a:lnTo>
                    <a:pt x="59436" y="2590165"/>
                  </a:lnTo>
                </a:path>
                <a:path w="7889875" h="2590165">
                  <a:moveTo>
                    <a:pt x="59436" y="2531364"/>
                  </a:moveTo>
                  <a:lnTo>
                    <a:pt x="59436" y="0"/>
                  </a:lnTo>
                </a:path>
                <a:path w="7889875" h="2590165">
                  <a:moveTo>
                    <a:pt x="0" y="2531364"/>
                  </a:moveTo>
                  <a:lnTo>
                    <a:pt x="59436" y="2531364"/>
                  </a:lnTo>
                </a:path>
                <a:path w="7889875" h="2590165">
                  <a:moveTo>
                    <a:pt x="0" y="2025396"/>
                  </a:moveTo>
                  <a:lnTo>
                    <a:pt x="59436" y="2025396"/>
                  </a:lnTo>
                </a:path>
                <a:path w="7889875" h="2590165">
                  <a:moveTo>
                    <a:pt x="0" y="1519428"/>
                  </a:moveTo>
                  <a:lnTo>
                    <a:pt x="59436" y="1519428"/>
                  </a:lnTo>
                </a:path>
                <a:path w="7889875" h="2590165">
                  <a:moveTo>
                    <a:pt x="0" y="1013460"/>
                  </a:moveTo>
                  <a:lnTo>
                    <a:pt x="59436" y="1013460"/>
                  </a:lnTo>
                </a:path>
                <a:path w="7889875" h="2590165">
                  <a:moveTo>
                    <a:pt x="0" y="507492"/>
                  </a:moveTo>
                  <a:lnTo>
                    <a:pt x="59436" y="507492"/>
                  </a:lnTo>
                </a:path>
                <a:path w="7889875" h="2590165">
                  <a:moveTo>
                    <a:pt x="0" y="0"/>
                  </a:moveTo>
                  <a:lnTo>
                    <a:pt x="59436" y="0"/>
                  </a:lnTo>
                </a:path>
                <a:path w="7889875" h="2590165">
                  <a:moveTo>
                    <a:pt x="460248" y="2531364"/>
                  </a:moveTo>
                  <a:lnTo>
                    <a:pt x="460248" y="2590165"/>
                  </a:lnTo>
                </a:path>
                <a:path w="7889875" h="2590165">
                  <a:moveTo>
                    <a:pt x="7889748" y="2531364"/>
                  </a:moveTo>
                  <a:lnTo>
                    <a:pt x="7889748" y="2590165"/>
                  </a:lnTo>
                </a:path>
                <a:path w="7889875" h="2590165">
                  <a:moveTo>
                    <a:pt x="871727" y="2531364"/>
                  </a:moveTo>
                  <a:lnTo>
                    <a:pt x="871727" y="2590165"/>
                  </a:lnTo>
                </a:path>
                <a:path w="7889875" h="2590165">
                  <a:moveTo>
                    <a:pt x="7075932" y="2531364"/>
                  </a:moveTo>
                  <a:lnTo>
                    <a:pt x="7075932" y="2590165"/>
                  </a:lnTo>
                </a:path>
                <a:path w="7889875" h="2590165">
                  <a:moveTo>
                    <a:pt x="2941319" y="2531364"/>
                  </a:moveTo>
                  <a:lnTo>
                    <a:pt x="2941319" y="2590165"/>
                  </a:lnTo>
                </a:path>
                <a:path w="7889875" h="2590165">
                  <a:moveTo>
                    <a:pt x="6661404" y="2531364"/>
                  </a:moveTo>
                  <a:lnTo>
                    <a:pt x="6661404" y="2590165"/>
                  </a:lnTo>
                </a:path>
                <a:path w="7889875" h="2590165">
                  <a:moveTo>
                    <a:pt x="3354324" y="2531364"/>
                  </a:moveTo>
                  <a:lnTo>
                    <a:pt x="3354324" y="2590165"/>
                  </a:lnTo>
                </a:path>
                <a:path w="7889875" h="2590165">
                  <a:moveTo>
                    <a:pt x="3767328" y="2531364"/>
                  </a:moveTo>
                  <a:lnTo>
                    <a:pt x="3767328" y="2590165"/>
                  </a:lnTo>
                </a:path>
                <a:path w="7889875" h="2590165">
                  <a:moveTo>
                    <a:pt x="4600956" y="2531364"/>
                  </a:moveTo>
                  <a:lnTo>
                    <a:pt x="4600956" y="2590165"/>
                  </a:lnTo>
                </a:path>
                <a:path w="7889875" h="2590165">
                  <a:moveTo>
                    <a:pt x="5013960" y="2531364"/>
                  </a:moveTo>
                  <a:lnTo>
                    <a:pt x="5013960" y="2590165"/>
                  </a:lnTo>
                </a:path>
                <a:path w="7889875" h="2590165">
                  <a:moveTo>
                    <a:pt x="5414772" y="2531364"/>
                  </a:moveTo>
                  <a:lnTo>
                    <a:pt x="5414772" y="2590165"/>
                  </a:lnTo>
                </a:path>
                <a:path w="7889875" h="2590165">
                  <a:moveTo>
                    <a:pt x="1286256" y="2531364"/>
                  </a:moveTo>
                  <a:lnTo>
                    <a:pt x="1286256" y="2590165"/>
                  </a:lnTo>
                </a:path>
                <a:path w="7889875" h="2590165">
                  <a:moveTo>
                    <a:pt x="6240780" y="2531364"/>
                  </a:moveTo>
                  <a:lnTo>
                    <a:pt x="6240780" y="2590165"/>
                  </a:lnTo>
                </a:path>
                <a:path w="7889875" h="2590165">
                  <a:moveTo>
                    <a:pt x="5829300" y="2531364"/>
                  </a:moveTo>
                  <a:lnTo>
                    <a:pt x="5829300" y="2590165"/>
                  </a:lnTo>
                </a:path>
                <a:path w="7889875" h="2590165">
                  <a:moveTo>
                    <a:pt x="1706880" y="2531364"/>
                  </a:moveTo>
                  <a:lnTo>
                    <a:pt x="1706880" y="2590165"/>
                  </a:lnTo>
                </a:path>
                <a:path w="7889875" h="2590165">
                  <a:moveTo>
                    <a:pt x="2119884" y="2531364"/>
                  </a:moveTo>
                  <a:lnTo>
                    <a:pt x="2119884" y="2590165"/>
                  </a:lnTo>
                </a:path>
                <a:path w="7889875" h="2590165">
                  <a:moveTo>
                    <a:pt x="4189476" y="2531364"/>
                  </a:moveTo>
                  <a:lnTo>
                    <a:pt x="4189476" y="2590165"/>
                  </a:lnTo>
                </a:path>
                <a:path w="7889875" h="2590165">
                  <a:moveTo>
                    <a:pt x="7488936" y="2531364"/>
                  </a:moveTo>
                  <a:lnTo>
                    <a:pt x="7488936" y="2590165"/>
                  </a:lnTo>
                </a:path>
                <a:path w="7889875" h="2590165">
                  <a:moveTo>
                    <a:pt x="2534412" y="2531364"/>
                  </a:moveTo>
                  <a:lnTo>
                    <a:pt x="2534412" y="2590165"/>
                  </a:lnTo>
                </a:path>
                <a:path w="7889875" h="2590165">
                  <a:moveTo>
                    <a:pt x="59436" y="2531364"/>
                  </a:moveTo>
                  <a:lnTo>
                    <a:pt x="7889748" y="2531364"/>
                  </a:lnTo>
                </a:path>
              </a:pathLst>
            </a:custGeom>
            <a:ln w="9144">
              <a:solidFill>
                <a:srgbClr val="000000"/>
              </a:solidFill>
            </a:ln>
          </p:spPr>
          <p:txBody>
            <a:bodyPr wrap="square" lIns="0" tIns="0" rIns="0" bIns="0" rtlCol="0"/>
            <a:lstStyle/>
            <a:p>
              <a:endParaRPr>
                <a:solidFill>
                  <a:prstClr val="black"/>
                </a:solidFill>
              </a:endParaRPr>
            </a:p>
          </p:txBody>
        </p:sp>
        <p:sp>
          <p:nvSpPr>
            <p:cNvPr id="8" name="object 8"/>
            <p:cNvSpPr/>
            <p:nvPr/>
          </p:nvSpPr>
          <p:spPr>
            <a:xfrm>
              <a:off x="748995" y="2959971"/>
              <a:ext cx="7687309" cy="1138555"/>
            </a:xfrm>
            <a:custGeom>
              <a:avLst/>
              <a:gdLst/>
              <a:ahLst/>
              <a:cxnLst/>
              <a:rect l="l" t="t" r="r" b="b"/>
              <a:pathLst>
                <a:path w="7687309" h="1138554">
                  <a:moveTo>
                    <a:pt x="0" y="799482"/>
                  </a:moveTo>
                  <a:lnTo>
                    <a:pt x="11866" y="792988"/>
                  </a:lnTo>
                  <a:lnTo>
                    <a:pt x="23729" y="786290"/>
                  </a:lnTo>
                  <a:lnTo>
                    <a:pt x="35593" y="779998"/>
                  </a:lnTo>
                  <a:lnTo>
                    <a:pt x="47459" y="774717"/>
                  </a:lnTo>
                  <a:lnTo>
                    <a:pt x="59320" y="771398"/>
                  </a:lnTo>
                  <a:lnTo>
                    <a:pt x="71183" y="769399"/>
                  </a:lnTo>
                  <a:lnTo>
                    <a:pt x="83046" y="767234"/>
                  </a:lnTo>
                  <a:lnTo>
                    <a:pt x="94907" y="763414"/>
                  </a:lnTo>
                  <a:lnTo>
                    <a:pt x="106767" y="757112"/>
                  </a:lnTo>
                  <a:lnTo>
                    <a:pt x="118630" y="749286"/>
                  </a:lnTo>
                  <a:lnTo>
                    <a:pt x="130493" y="741126"/>
                  </a:lnTo>
                  <a:lnTo>
                    <a:pt x="142354" y="733823"/>
                  </a:lnTo>
                  <a:lnTo>
                    <a:pt x="154220" y="727819"/>
                  </a:lnTo>
                  <a:lnTo>
                    <a:pt x="166084" y="722362"/>
                  </a:lnTo>
                  <a:lnTo>
                    <a:pt x="177948" y="717143"/>
                  </a:lnTo>
                  <a:lnTo>
                    <a:pt x="189814" y="711852"/>
                  </a:lnTo>
                  <a:lnTo>
                    <a:pt x="201674" y="706231"/>
                  </a:lnTo>
                  <a:lnTo>
                    <a:pt x="213537" y="700502"/>
                  </a:lnTo>
                  <a:lnTo>
                    <a:pt x="225400" y="695082"/>
                  </a:lnTo>
                  <a:lnTo>
                    <a:pt x="272849" y="680585"/>
                  </a:lnTo>
                  <a:lnTo>
                    <a:pt x="320302" y="673750"/>
                  </a:lnTo>
                  <a:lnTo>
                    <a:pt x="332168" y="672101"/>
                  </a:lnTo>
                  <a:lnTo>
                    <a:pt x="379615" y="662322"/>
                  </a:lnTo>
                  <a:lnTo>
                    <a:pt x="403345" y="656750"/>
                  </a:lnTo>
                  <a:lnTo>
                    <a:pt x="415209" y="653911"/>
                  </a:lnTo>
                  <a:lnTo>
                    <a:pt x="462656" y="644719"/>
                  </a:lnTo>
                  <a:lnTo>
                    <a:pt x="474522" y="643018"/>
                  </a:lnTo>
                  <a:lnTo>
                    <a:pt x="486384" y="641304"/>
                  </a:lnTo>
                  <a:lnTo>
                    <a:pt x="498252" y="639685"/>
                  </a:lnTo>
                  <a:lnTo>
                    <a:pt x="510130" y="638589"/>
                  </a:lnTo>
                  <a:lnTo>
                    <a:pt x="522020" y="638446"/>
                  </a:lnTo>
                  <a:lnTo>
                    <a:pt x="533851" y="639740"/>
                  </a:lnTo>
                  <a:lnTo>
                    <a:pt x="545706" y="642034"/>
                  </a:lnTo>
                  <a:lnTo>
                    <a:pt x="557560" y="644661"/>
                  </a:lnTo>
                  <a:lnTo>
                    <a:pt x="569391" y="646955"/>
                  </a:lnTo>
                  <a:lnTo>
                    <a:pt x="581278" y="648777"/>
                  </a:lnTo>
                  <a:lnTo>
                    <a:pt x="593140" y="650480"/>
                  </a:lnTo>
                  <a:lnTo>
                    <a:pt x="605003" y="652135"/>
                  </a:lnTo>
                  <a:lnTo>
                    <a:pt x="616889" y="653813"/>
                  </a:lnTo>
                  <a:lnTo>
                    <a:pt x="628722" y="655574"/>
                  </a:lnTo>
                  <a:lnTo>
                    <a:pt x="640591" y="657417"/>
                  </a:lnTo>
                  <a:lnTo>
                    <a:pt x="652483" y="659046"/>
                  </a:lnTo>
                  <a:lnTo>
                    <a:pt x="664387" y="660163"/>
                  </a:lnTo>
                  <a:lnTo>
                    <a:pt x="676218" y="660517"/>
                  </a:lnTo>
                  <a:lnTo>
                    <a:pt x="688073" y="660322"/>
                  </a:lnTo>
                  <a:lnTo>
                    <a:pt x="699927" y="659985"/>
                  </a:lnTo>
                  <a:lnTo>
                    <a:pt x="711758" y="659909"/>
                  </a:lnTo>
                  <a:lnTo>
                    <a:pt x="723645" y="660314"/>
                  </a:lnTo>
                  <a:lnTo>
                    <a:pt x="735507" y="660862"/>
                  </a:lnTo>
                  <a:lnTo>
                    <a:pt x="747370" y="661410"/>
                  </a:lnTo>
                  <a:lnTo>
                    <a:pt x="759256" y="661814"/>
                  </a:lnTo>
                  <a:lnTo>
                    <a:pt x="771087" y="661981"/>
                  </a:lnTo>
                  <a:lnTo>
                    <a:pt x="782942" y="662005"/>
                  </a:lnTo>
                  <a:lnTo>
                    <a:pt x="794796" y="662029"/>
                  </a:lnTo>
                  <a:lnTo>
                    <a:pt x="806627" y="662195"/>
                  </a:lnTo>
                  <a:lnTo>
                    <a:pt x="818532" y="662731"/>
                  </a:lnTo>
                  <a:lnTo>
                    <a:pt x="830424" y="663434"/>
                  </a:lnTo>
                  <a:lnTo>
                    <a:pt x="842292" y="664088"/>
                  </a:lnTo>
                  <a:lnTo>
                    <a:pt x="854125" y="664481"/>
                  </a:lnTo>
                  <a:lnTo>
                    <a:pt x="866012" y="664680"/>
                  </a:lnTo>
                  <a:lnTo>
                    <a:pt x="877874" y="664735"/>
                  </a:lnTo>
                  <a:lnTo>
                    <a:pt x="889737" y="664410"/>
                  </a:lnTo>
                  <a:lnTo>
                    <a:pt x="937163" y="656500"/>
                  </a:lnTo>
                  <a:lnTo>
                    <a:pt x="984606" y="643844"/>
                  </a:lnTo>
                  <a:lnTo>
                    <a:pt x="1020241" y="629159"/>
                  </a:lnTo>
                  <a:lnTo>
                    <a:pt x="1032104" y="623304"/>
                  </a:lnTo>
                  <a:lnTo>
                    <a:pt x="1043990" y="617745"/>
                  </a:lnTo>
                  <a:lnTo>
                    <a:pt x="1055821" y="612959"/>
                  </a:lnTo>
                  <a:lnTo>
                    <a:pt x="1067676" y="608506"/>
                  </a:lnTo>
                  <a:lnTo>
                    <a:pt x="1079530" y="603815"/>
                  </a:lnTo>
                  <a:lnTo>
                    <a:pt x="1091361" y="598314"/>
                  </a:lnTo>
                  <a:lnTo>
                    <a:pt x="1103248" y="591665"/>
                  </a:lnTo>
                  <a:lnTo>
                    <a:pt x="1115110" y="584170"/>
                  </a:lnTo>
                  <a:lnTo>
                    <a:pt x="1126973" y="576508"/>
                  </a:lnTo>
                  <a:lnTo>
                    <a:pt x="1138859" y="569358"/>
                  </a:lnTo>
                  <a:lnTo>
                    <a:pt x="1150692" y="563068"/>
                  </a:lnTo>
                  <a:lnTo>
                    <a:pt x="1162561" y="557230"/>
                  </a:lnTo>
                  <a:lnTo>
                    <a:pt x="1174453" y="551392"/>
                  </a:lnTo>
                  <a:lnTo>
                    <a:pt x="1186357" y="545101"/>
                  </a:lnTo>
                  <a:lnTo>
                    <a:pt x="1198188" y="537999"/>
                  </a:lnTo>
                  <a:lnTo>
                    <a:pt x="1210043" y="530385"/>
                  </a:lnTo>
                  <a:lnTo>
                    <a:pt x="1221897" y="522795"/>
                  </a:lnTo>
                  <a:lnTo>
                    <a:pt x="1257477" y="503287"/>
                  </a:lnTo>
                  <a:lnTo>
                    <a:pt x="1293057" y="487993"/>
                  </a:lnTo>
                  <a:lnTo>
                    <a:pt x="1340502" y="473789"/>
                  </a:lnTo>
                  <a:lnTo>
                    <a:pt x="1352394" y="471044"/>
                  </a:lnTo>
                  <a:lnTo>
                    <a:pt x="1364262" y="468276"/>
                  </a:lnTo>
                  <a:lnTo>
                    <a:pt x="1411707" y="453572"/>
                  </a:lnTo>
                  <a:lnTo>
                    <a:pt x="1447279" y="438532"/>
                  </a:lnTo>
                  <a:lnTo>
                    <a:pt x="1459133" y="432891"/>
                  </a:lnTo>
                  <a:lnTo>
                    <a:pt x="1470964" y="427499"/>
                  </a:lnTo>
                  <a:lnTo>
                    <a:pt x="1482851" y="422497"/>
                  </a:lnTo>
                  <a:lnTo>
                    <a:pt x="1494713" y="417673"/>
                  </a:lnTo>
                  <a:lnTo>
                    <a:pt x="1506576" y="412873"/>
                  </a:lnTo>
                  <a:lnTo>
                    <a:pt x="1518462" y="407941"/>
                  </a:lnTo>
                  <a:lnTo>
                    <a:pt x="1530509" y="402564"/>
                  </a:lnTo>
                  <a:lnTo>
                    <a:pt x="1542640" y="396924"/>
                  </a:lnTo>
                  <a:lnTo>
                    <a:pt x="1554556" y="391618"/>
                  </a:lnTo>
                  <a:lnTo>
                    <a:pt x="1565960" y="387240"/>
                  </a:lnTo>
                  <a:lnTo>
                    <a:pt x="1576239" y="384335"/>
                  </a:lnTo>
                  <a:lnTo>
                    <a:pt x="1585804" y="382383"/>
                  </a:lnTo>
                  <a:lnTo>
                    <a:pt x="1595607" y="380668"/>
                  </a:lnTo>
                  <a:lnTo>
                    <a:pt x="1606600" y="378477"/>
                  </a:lnTo>
                  <a:lnTo>
                    <a:pt x="1619324" y="375697"/>
                  </a:lnTo>
                  <a:lnTo>
                    <a:pt x="1633239" y="372619"/>
                  </a:lnTo>
                  <a:lnTo>
                    <a:pt x="1647391" y="369423"/>
                  </a:lnTo>
                  <a:lnTo>
                    <a:pt x="1660829" y="366285"/>
                  </a:lnTo>
                  <a:lnTo>
                    <a:pt x="1673144" y="363422"/>
                  </a:lnTo>
                  <a:lnTo>
                    <a:pt x="1720158" y="350893"/>
                  </a:lnTo>
                  <a:lnTo>
                    <a:pt x="1755698" y="338980"/>
                  </a:lnTo>
                  <a:lnTo>
                    <a:pt x="1767585" y="335025"/>
                  </a:lnTo>
                  <a:lnTo>
                    <a:pt x="1803196" y="321327"/>
                  </a:lnTo>
                  <a:lnTo>
                    <a:pt x="1838736" y="298307"/>
                  </a:lnTo>
                  <a:lnTo>
                    <a:pt x="1874364" y="269289"/>
                  </a:lnTo>
                  <a:lnTo>
                    <a:pt x="1886232" y="258677"/>
                  </a:lnTo>
                  <a:lnTo>
                    <a:pt x="1898065" y="248302"/>
                  </a:lnTo>
                  <a:lnTo>
                    <a:pt x="1909952" y="238132"/>
                  </a:lnTo>
                  <a:lnTo>
                    <a:pt x="1921814" y="227998"/>
                  </a:lnTo>
                  <a:lnTo>
                    <a:pt x="1933677" y="217888"/>
                  </a:lnTo>
                  <a:lnTo>
                    <a:pt x="1945563" y="207789"/>
                  </a:lnTo>
                  <a:lnTo>
                    <a:pt x="1957394" y="197485"/>
                  </a:lnTo>
                  <a:lnTo>
                    <a:pt x="1992934" y="167784"/>
                  </a:lnTo>
                  <a:lnTo>
                    <a:pt x="2028546" y="146764"/>
                  </a:lnTo>
                  <a:lnTo>
                    <a:pt x="2064181" y="130954"/>
                  </a:lnTo>
                  <a:lnTo>
                    <a:pt x="2111616" y="116857"/>
                  </a:lnTo>
                  <a:lnTo>
                    <a:pt x="2123470" y="114325"/>
                  </a:lnTo>
                  <a:lnTo>
                    <a:pt x="2135301" y="111650"/>
                  </a:lnTo>
                  <a:lnTo>
                    <a:pt x="2147188" y="108833"/>
                  </a:lnTo>
                  <a:lnTo>
                    <a:pt x="2159050" y="105967"/>
                  </a:lnTo>
                  <a:lnTo>
                    <a:pt x="2170913" y="103149"/>
                  </a:lnTo>
                  <a:lnTo>
                    <a:pt x="2182799" y="100474"/>
                  </a:lnTo>
                  <a:lnTo>
                    <a:pt x="2194632" y="97891"/>
                  </a:lnTo>
                  <a:lnTo>
                    <a:pt x="2206501" y="95426"/>
                  </a:lnTo>
                  <a:lnTo>
                    <a:pt x="2218393" y="93009"/>
                  </a:lnTo>
                  <a:lnTo>
                    <a:pt x="2230297" y="90568"/>
                  </a:lnTo>
                  <a:lnTo>
                    <a:pt x="2242128" y="88108"/>
                  </a:lnTo>
                  <a:lnTo>
                    <a:pt x="2253983" y="85647"/>
                  </a:lnTo>
                  <a:lnTo>
                    <a:pt x="2265837" y="83139"/>
                  </a:lnTo>
                  <a:lnTo>
                    <a:pt x="2277668" y="80535"/>
                  </a:lnTo>
                  <a:lnTo>
                    <a:pt x="2289555" y="77745"/>
                  </a:lnTo>
                  <a:lnTo>
                    <a:pt x="2301417" y="74789"/>
                  </a:lnTo>
                  <a:lnTo>
                    <a:pt x="2313280" y="71784"/>
                  </a:lnTo>
                  <a:lnTo>
                    <a:pt x="2325166" y="68851"/>
                  </a:lnTo>
                  <a:lnTo>
                    <a:pt x="2336997" y="65907"/>
                  </a:lnTo>
                  <a:lnTo>
                    <a:pt x="2348852" y="62914"/>
                  </a:lnTo>
                  <a:lnTo>
                    <a:pt x="2360706" y="60065"/>
                  </a:lnTo>
                  <a:lnTo>
                    <a:pt x="2372537" y="57548"/>
                  </a:lnTo>
                  <a:lnTo>
                    <a:pt x="2384442" y="55612"/>
                  </a:lnTo>
                  <a:lnTo>
                    <a:pt x="2396334" y="54151"/>
                  </a:lnTo>
                  <a:lnTo>
                    <a:pt x="2408202" y="52548"/>
                  </a:lnTo>
                  <a:lnTo>
                    <a:pt x="2420035" y="50182"/>
                  </a:lnTo>
                  <a:lnTo>
                    <a:pt x="2431922" y="46694"/>
                  </a:lnTo>
                  <a:lnTo>
                    <a:pt x="2443784" y="42467"/>
                  </a:lnTo>
                  <a:lnTo>
                    <a:pt x="2455647" y="38002"/>
                  </a:lnTo>
                  <a:lnTo>
                    <a:pt x="2467533" y="33799"/>
                  </a:lnTo>
                  <a:lnTo>
                    <a:pt x="2514904" y="18940"/>
                  </a:lnTo>
                  <a:lnTo>
                    <a:pt x="2562402" y="8653"/>
                  </a:lnTo>
                  <a:lnTo>
                    <a:pt x="2574289" y="6090"/>
                  </a:lnTo>
                  <a:lnTo>
                    <a:pt x="2586151" y="3478"/>
                  </a:lnTo>
                  <a:lnTo>
                    <a:pt x="2598014" y="1295"/>
                  </a:lnTo>
                  <a:lnTo>
                    <a:pt x="2609900" y="17"/>
                  </a:lnTo>
                  <a:lnTo>
                    <a:pt x="2621731" y="0"/>
                  </a:lnTo>
                  <a:lnTo>
                    <a:pt x="2633586" y="922"/>
                  </a:lnTo>
                  <a:lnTo>
                    <a:pt x="2645440" y="2250"/>
                  </a:lnTo>
                  <a:lnTo>
                    <a:pt x="2657271" y="3446"/>
                  </a:lnTo>
                  <a:lnTo>
                    <a:pt x="2704769" y="7129"/>
                  </a:lnTo>
                  <a:lnTo>
                    <a:pt x="2752267" y="13098"/>
                  </a:lnTo>
                  <a:lnTo>
                    <a:pt x="2799638" y="21480"/>
                  </a:lnTo>
                  <a:lnTo>
                    <a:pt x="2835250" y="34696"/>
                  </a:lnTo>
                  <a:lnTo>
                    <a:pt x="2847136" y="39260"/>
                  </a:lnTo>
                  <a:lnTo>
                    <a:pt x="2858967" y="43398"/>
                  </a:lnTo>
                  <a:lnTo>
                    <a:pt x="2870822" y="47404"/>
                  </a:lnTo>
                  <a:lnTo>
                    <a:pt x="2882676" y="51530"/>
                  </a:lnTo>
                  <a:lnTo>
                    <a:pt x="2918304" y="66089"/>
                  </a:lnTo>
                  <a:lnTo>
                    <a:pt x="2953892" y="83179"/>
                  </a:lnTo>
                  <a:lnTo>
                    <a:pt x="2977617" y="96037"/>
                  </a:lnTo>
                  <a:lnTo>
                    <a:pt x="2989503" y="102252"/>
                  </a:lnTo>
                  <a:lnTo>
                    <a:pt x="3001334" y="107900"/>
                  </a:lnTo>
                  <a:lnTo>
                    <a:pt x="3013189" y="113238"/>
                  </a:lnTo>
                  <a:lnTo>
                    <a:pt x="3025043" y="118862"/>
                  </a:lnTo>
                  <a:lnTo>
                    <a:pt x="3036874" y="125366"/>
                  </a:lnTo>
                  <a:lnTo>
                    <a:pt x="3048761" y="133034"/>
                  </a:lnTo>
                  <a:lnTo>
                    <a:pt x="3060623" y="141559"/>
                  </a:lnTo>
                  <a:lnTo>
                    <a:pt x="3072486" y="150369"/>
                  </a:lnTo>
                  <a:lnTo>
                    <a:pt x="3084372" y="158894"/>
                  </a:lnTo>
                  <a:lnTo>
                    <a:pt x="3096259" y="166862"/>
                  </a:lnTo>
                  <a:lnTo>
                    <a:pt x="3108121" y="174626"/>
                  </a:lnTo>
                  <a:lnTo>
                    <a:pt x="3119984" y="182558"/>
                  </a:lnTo>
                  <a:lnTo>
                    <a:pt x="3155556" y="209567"/>
                  </a:lnTo>
                  <a:lnTo>
                    <a:pt x="3191288" y="239490"/>
                  </a:lnTo>
                  <a:lnTo>
                    <a:pt x="3226739" y="270654"/>
                  </a:lnTo>
                  <a:lnTo>
                    <a:pt x="3246678" y="289434"/>
                  </a:lnTo>
                  <a:lnTo>
                    <a:pt x="3256457" y="298640"/>
                  </a:lnTo>
                  <a:lnTo>
                    <a:pt x="3294113" y="328789"/>
                  </a:lnTo>
                  <a:lnTo>
                    <a:pt x="3333977" y="356163"/>
                  </a:lnTo>
                  <a:lnTo>
                    <a:pt x="3369106" y="375683"/>
                  </a:lnTo>
                  <a:lnTo>
                    <a:pt x="3416477" y="391939"/>
                  </a:lnTo>
                  <a:lnTo>
                    <a:pt x="3463975" y="404512"/>
                  </a:lnTo>
                  <a:lnTo>
                    <a:pt x="3487724" y="408148"/>
                  </a:lnTo>
                  <a:lnTo>
                    <a:pt x="3499587" y="409745"/>
                  </a:lnTo>
                  <a:lnTo>
                    <a:pt x="3547013" y="421755"/>
                  </a:lnTo>
                  <a:lnTo>
                    <a:pt x="3594456" y="437308"/>
                  </a:lnTo>
                  <a:lnTo>
                    <a:pt x="3630091" y="452026"/>
                  </a:lnTo>
                  <a:lnTo>
                    <a:pt x="3641954" y="457315"/>
                  </a:lnTo>
                  <a:lnTo>
                    <a:pt x="3689380" y="472920"/>
                  </a:lnTo>
                  <a:lnTo>
                    <a:pt x="3736823" y="485052"/>
                  </a:lnTo>
                  <a:lnTo>
                    <a:pt x="3748709" y="487951"/>
                  </a:lnTo>
                  <a:lnTo>
                    <a:pt x="3760542" y="490989"/>
                  </a:lnTo>
                  <a:lnTo>
                    <a:pt x="3772411" y="494063"/>
                  </a:lnTo>
                  <a:lnTo>
                    <a:pt x="3784303" y="496970"/>
                  </a:lnTo>
                  <a:lnTo>
                    <a:pt x="3796207" y="499508"/>
                  </a:lnTo>
                  <a:lnTo>
                    <a:pt x="3808199" y="501328"/>
                  </a:lnTo>
                  <a:lnTo>
                    <a:pt x="3820321" y="502636"/>
                  </a:lnTo>
                  <a:lnTo>
                    <a:pt x="3832230" y="504063"/>
                  </a:lnTo>
                  <a:lnTo>
                    <a:pt x="3843578" y="506239"/>
                  </a:lnTo>
                  <a:lnTo>
                    <a:pt x="3853929" y="509414"/>
                  </a:lnTo>
                  <a:lnTo>
                    <a:pt x="3863517" y="513161"/>
                  </a:lnTo>
                  <a:lnTo>
                    <a:pt x="3873296" y="517384"/>
                  </a:lnTo>
                  <a:lnTo>
                    <a:pt x="3884218" y="521987"/>
                  </a:lnTo>
                  <a:lnTo>
                    <a:pt x="3897014" y="526996"/>
                  </a:lnTo>
                  <a:lnTo>
                    <a:pt x="3910952" y="532433"/>
                  </a:lnTo>
                  <a:lnTo>
                    <a:pt x="3925081" y="538204"/>
                  </a:lnTo>
                  <a:lnTo>
                    <a:pt x="3938447" y="544212"/>
                  </a:lnTo>
                  <a:lnTo>
                    <a:pt x="3950834" y="550548"/>
                  </a:lnTo>
                  <a:lnTo>
                    <a:pt x="3962673" y="557277"/>
                  </a:lnTo>
                  <a:lnTo>
                    <a:pt x="3974273" y="563983"/>
                  </a:lnTo>
                  <a:lnTo>
                    <a:pt x="3985945" y="570247"/>
                  </a:lnTo>
                  <a:lnTo>
                    <a:pt x="4021557" y="586464"/>
                  </a:lnTo>
                  <a:lnTo>
                    <a:pt x="4057129" y="600711"/>
                  </a:lnTo>
                  <a:lnTo>
                    <a:pt x="4104563" y="613491"/>
                  </a:lnTo>
                  <a:lnTo>
                    <a:pt x="4152061" y="619444"/>
                  </a:lnTo>
                  <a:lnTo>
                    <a:pt x="4163924" y="620466"/>
                  </a:lnTo>
                  <a:lnTo>
                    <a:pt x="4175810" y="621809"/>
                  </a:lnTo>
                  <a:lnTo>
                    <a:pt x="4187641" y="623653"/>
                  </a:lnTo>
                  <a:lnTo>
                    <a:pt x="4199496" y="625794"/>
                  </a:lnTo>
                  <a:lnTo>
                    <a:pt x="4211350" y="628007"/>
                  </a:lnTo>
                  <a:lnTo>
                    <a:pt x="4223181" y="630064"/>
                  </a:lnTo>
                  <a:lnTo>
                    <a:pt x="4235068" y="631741"/>
                  </a:lnTo>
                  <a:lnTo>
                    <a:pt x="4246930" y="633287"/>
                  </a:lnTo>
                  <a:lnTo>
                    <a:pt x="4258793" y="634904"/>
                  </a:lnTo>
                  <a:lnTo>
                    <a:pt x="4270679" y="636795"/>
                  </a:lnTo>
                  <a:lnTo>
                    <a:pt x="4282512" y="638998"/>
                  </a:lnTo>
                  <a:lnTo>
                    <a:pt x="4294381" y="641463"/>
                  </a:lnTo>
                  <a:lnTo>
                    <a:pt x="4306273" y="643975"/>
                  </a:lnTo>
                  <a:lnTo>
                    <a:pt x="4318177" y="646320"/>
                  </a:lnTo>
                  <a:lnTo>
                    <a:pt x="4365548" y="653940"/>
                  </a:lnTo>
                  <a:lnTo>
                    <a:pt x="4389297" y="656480"/>
                  </a:lnTo>
                  <a:lnTo>
                    <a:pt x="4401160" y="657619"/>
                  </a:lnTo>
                  <a:lnTo>
                    <a:pt x="4448586" y="664914"/>
                  </a:lnTo>
                  <a:lnTo>
                    <a:pt x="4496082" y="675330"/>
                  </a:lnTo>
                  <a:lnTo>
                    <a:pt x="4531664" y="685484"/>
                  </a:lnTo>
                  <a:lnTo>
                    <a:pt x="4543527" y="689022"/>
                  </a:lnTo>
                  <a:lnTo>
                    <a:pt x="4590953" y="695251"/>
                  </a:lnTo>
                  <a:lnTo>
                    <a:pt x="4638396" y="696708"/>
                  </a:lnTo>
                  <a:lnTo>
                    <a:pt x="4662169" y="696743"/>
                  </a:lnTo>
                  <a:lnTo>
                    <a:pt x="4674031" y="696676"/>
                  </a:lnTo>
                  <a:lnTo>
                    <a:pt x="4685894" y="696418"/>
                  </a:lnTo>
                  <a:lnTo>
                    <a:pt x="4697780" y="695850"/>
                  </a:lnTo>
                  <a:lnTo>
                    <a:pt x="4709611" y="694513"/>
                  </a:lnTo>
                  <a:lnTo>
                    <a:pt x="4721466" y="692675"/>
                  </a:lnTo>
                  <a:lnTo>
                    <a:pt x="4733320" y="691028"/>
                  </a:lnTo>
                  <a:lnTo>
                    <a:pt x="4745151" y="690262"/>
                  </a:lnTo>
                  <a:lnTo>
                    <a:pt x="4757038" y="690800"/>
                  </a:lnTo>
                  <a:lnTo>
                    <a:pt x="4768900" y="692183"/>
                  </a:lnTo>
                  <a:lnTo>
                    <a:pt x="4780763" y="693781"/>
                  </a:lnTo>
                  <a:lnTo>
                    <a:pt x="4792649" y="694961"/>
                  </a:lnTo>
                  <a:lnTo>
                    <a:pt x="4804482" y="695529"/>
                  </a:lnTo>
                  <a:lnTo>
                    <a:pt x="4816351" y="695882"/>
                  </a:lnTo>
                  <a:lnTo>
                    <a:pt x="4828243" y="695997"/>
                  </a:lnTo>
                  <a:lnTo>
                    <a:pt x="4840147" y="695850"/>
                  </a:lnTo>
                  <a:lnTo>
                    <a:pt x="4887518" y="692929"/>
                  </a:lnTo>
                  <a:lnTo>
                    <a:pt x="4928158" y="686452"/>
                  </a:lnTo>
                  <a:lnTo>
                    <a:pt x="4969021" y="676737"/>
                  </a:lnTo>
                  <a:lnTo>
                    <a:pt x="4982387" y="673625"/>
                  </a:lnTo>
                  <a:lnTo>
                    <a:pt x="4994774" y="671046"/>
                  </a:lnTo>
                  <a:lnTo>
                    <a:pt x="5006613" y="668704"/>
                  </a:lnTo>
                  <a:lnTo>
                    <a:pt x="5018213" y="666410"/>
                  </a:lnTo>
                  <a:lnTo>
                    <a:pt x="5029885" y="663973"/>
                  </a:lnTo>
                  <a:lnTo>
                    <a:pt x="5041772" y="661328"/>
                  </a:lnTo>
                  <a:lnTo>
                    <a:pt x="5053634" y="658528"/>
                  </a:lnTo>
                  <a:lnTo>
                    <a:pt x="5065497" y="655847"/>
                  </a:lnTo>
                  <a:lnTo>
                    <a:pt x="5112923" y="649184"/>
                  </a:lnTo>
                  <a:lnTo>
                    <a:pt x="5160366" y="645866"/>
                  </a:lnTo>
                  <a:lnTo>
                    <a:pt x="5172252" y="645177"/>
                  </a:lnTo>
                  <a:lnTo>
                    <a:pt x="5184139" y="644511"/>
                  </a:lnTo>
                  <a:lnTo>
                    <a:pt x="5196001" y="643844"/>
                  </a:lnTo>
                  <a:lnTo>
                    <a:pt x="5207864" y="643177"/>
                  </a:lnTo>
                  <a:lnTo>
                    <a:pt x="5219750" y="642510"/>
                  </a:lnTo>
                  <a:lnTo>
                    <a:pt x="5231581" y="641609"/>
                  </a:lnTo>
                  <a:lnTo>
                    <a:pt x="5243436" y="640542"/>
                  </a:lnTo>
                  <a:lnTo>
                    <a:pt x="5255290" y="639760"/>
                  </a:lnTo>
                  <a:lnTo>
                    <a:pt x="5302733" y="644145"/>
                  </a:lnTo>
                  <a:lnTo>
                    <a:pt x="5350213" y="656504"/>
                  </a:lnTo>
                  <a:lnTo>
                    <a:pt x="5397657" y="674921"/>
                  </a:lnTo>
                  <a:lnTo>
                    <a:pt x="5409488" y="679848"/>
                  </a:lnTo>
                  <a:lnTo>
                    <a:pt x="5421375" y="684533"/>
                  </a:lnTo>
                  <a:lnTo>
                    <a:pt x="5433237" y="689135"/>
                  </a:lnTo>
                  <a:lnTo>
                    <a:pt x="5445100" y="693761"/>
                  </a:lnTo>
                  <a:lnTo>
                    <a:pt x="5480672" y="708646"/>
                  </a:lnTo>
                  <a:lnTo>
                    <a:pt x="5516262" y="725011"/>
                  </a:lnTo>
                  <a:lnTo>
                    <a:pt x="5528154" y="730950"/>
                  </a:lnTo>
                  <a:lnTo>
                    <a:pt x="5540022" y="736865"/>
                  </a:lnTo>
                  <a:lnTo>
                    <a:pt x="5575604" y="752397"/>
                  </a:lnTo>
                  <a:lnTo>
                    <a:pt x="5599353" y="761763"/>
                  </a:lnTo>
                  <a:lnTo>
                    <a:pt x="5611345" y="766625"/>
                  </a:lnTo>
                  <a:lnTo>
                    <a:pt x="5657077" y="783776"/>
                  </a:lnTo>
                  <a:lnTo>
                    <a:pt x="5700215" y="794789"/>
                  </a:lnTo>
                  <a:lnTo>
                    <a:pt x="5741720" y="802022"/>
                  </a:lnTo>
                  <a:lnTo>
                    <a:pt x="5778386" y="806737"/>
                  </a:lnTo>
                  <a:lnTo>
                    <a:pt x="5789091" y="808118"/>
                  </a:lnTo>
                  <a:lnTo>
                    <a:pt x="5797908" y="809710"/>
                  </a:lnTo>
                  <a:lnTo>
                    <a:pt x="5805236" y="811325"/>
                  </a:lnTo>
                  <a:lnTo>
                    <a:pt x="5812969" y="812798"/>
                  </a:lnTo>
                  <a:lnTo>
                    <a:pt x="5823000" y="813960"/>
                  </a:lnTo>
                  <a:lnTo>
                    <a:pt x="5836689" y="814649"/>
                  </a:lnTo>
                  <a:lnTo>
                    <a:pt x="5852687" y="814992"/>
                  </a:lnTo>
                  <a:lnTo>
                    <a:pt x="5869113" y="815264"/>
                  </a:lnTo>
                  <a:lnTo>
                    <a:pt x="5884087" y="815738"/>
                  </a:lnTo>
                  <a:lnTo>
                    <a:pt x="5931458" y="819167"/>
                  </a:lnTo>
                  <a:lnTo>
                    <a:pt x="5967070" y="826043"/>
                  </a:lnTo>
                  <a:lnTo>
                    <a:pt x="5978956" y="828311"/>
                  </a:lnTo>
                  <a:lnTo>
                    <a:pt x="5990787" y="830230"/>
                  </a:lnTo>
                  <a:lnTo>
                    <a:pt x="6002642" y="831947"/>
                  </a:lnTo>
                  <a:lnTo>
                    <a:pt x="6014496" y="833687"/>
                  </a:lnTo>
                  <a:lnTo>
                    <a:pt x="6026327" y="835677"/>
                  </a:lnTo>
                  <a:lnTo>
                    <a:pt x="6038232" y="838198"/>
                  </a:lnTo>
                  <a:lnTo>
                    <a:pt x="6050124" y="840980"/>
                  </a:lnTo>
                  <a:lnTo>
                    <a:pt x="6061992" y="843714"/>
                  </a:lnTo>
                  <a:lnTo>
                    <a:pt x="6109437" y="850860"/>
                  </a:lnTo>
                  <a:lnTo>
                    <a:pt x="6156863" y="852683"/>
                  </a:lnTo>
                  <a:lnTo>
                    <a:pt x="6168694" y="853076"/>
                  </a:lnTo>
                  <a:lnTo>
                    <a:pt x="6180581" y="854015"/>
                  </a:lnTo>
                  <a:lnTo>
                    <a:pt x="6192443" y="855251"/>
                  </a:lnTo>
                  <a:lnTo>
                    <a:pt x="6204306" y="856416"/>
                  </a:lnTo>
                  <a:lnTo>
                    <a:pt x="6216192" y="857140"/>
                  </a:lnTo>
                  <a:lnTo>
                    <a:pt x="6228722" y="857192"/>
                  </a:lnTo>
                  <a:lnTo>
                    <a:pt x="6241656" y="856886"/>
                  </a:lnTo>
                  <a:lnTo>
                    <a:pt x="6253733" y="856390"/>
                  </a:lnTo>
                  <a:lnTo>
                    <a:pt x="6263690" y="855870"/>
                  </a:lnTo>
                  <a:lnTo>
                    <a:pt x="6270929" y="855362"/>
                  </a:lnTo>
                  <a:lnTo>
                    <a:pt x="6273723" y="853711"/>
                  </a:lnTo>
                  <a:lnTo>
                    <a:pt x="6284010" y="852822"/>
                  </a:lnTo>
                  <a:lnTo>
                    <a:pt x="6299445" y="851745"/>
                  </a:lnTo>
                  <a:lnTo>
                    <a:pt x="6319570" y="850489"/>
                  </a:lnTo>
                  <a:lnTo>
                    <a:pt x="6340553" y="849161"/>
                  </a:lnTo>
                  <a:lnTo>
                    <a:pt x="6358559" y="847869"/>
                  </a:lnTo>
                  <a:lnTo>
                    <a:pt x="6372321" y="846447"/>
                  </a:lnTo>
                  <a:lnTo>
                    <a:pt x="6383975" y="844964"/>
                  </a:lnTo>
                  <a:lnTo>
                    <a:pt x="6394796" y="843601"/>
                  </a:lnTo>
                  <a:lnTo>
                    <a:pt x="6406057" y="842535"/>
                  </a:lnTo>
                  <a:lnTo>
                    <a:pt x="6417888" y="841906"/>
                  </a:lnTo>
                  <a:lnTo>
                    <a:pt x="6429743" y="841599"/>
                  </a:lnTo>
                  <a:lnTo>
                    <a:pt x="6441597" y="841410"/>
                  </a:lnTo>
                  <a:lnTo>
                    <a:pt x="6453428" y="841138"/>
                  </a:lnTo>
                  <a:lnTo>
                    <a:pt x="6465315" y="840726"/>
                  </a:lnTo>
                  <a:lnTo>
                    <a:pt x="6477177" y="840218"/>
                  </a:lnTo>
                  <a:lnTo>
                    <a:pt x="6489040" y="839852"/>
                  </a:lnTo>
                  <a:lnTo>
                    <a:pt x="6500926" y="839868"/>
                  </a:lnTo>
                  <a:lnTo>
                    <a:pt x="6512757" y="840444"/>
                  </a:lnTo>
                  <a:lnTo>
                    <a:pt x="6524612" y="841424"/>
                  </a:lnTo>
                  <a:lnTo>
                    <a:pt x="6536466" y="842547"/>
                  </a:lnTo>
                  <a:lnTo>
                    <a:pt x="6548297" y="843551"/>
                  </a:lnTo>
                  <a:lnTo>
                    <a:pt x="6560202" y="844428"/>
                  </a:lnTo>
                  <a:lnTo>
                    <a:pt x="6572094" y="845234"/>
                  </a:lnTo>
                  <a:lnTo>
                    <a:pt x="6583962" y="846087"/>
                  </a:lnTo>
                  <a:lnTo>
                    <a:pt x="6631407" y="850626"/>
                  </a:lnTo>
                  <a:lnTo>
                    <a:pt x="6678833" y="859637"/>
                  </a:lnTo>
                  <a:lnTo>
                    <a:pt x="6726276" y="872136"/>
                  </a:lnTo>
                  <a:lnTo>
                    <a:pt x="6761911" y="884350"/>
                  </a:lnTo>
                  <a:lnTo>
                    <a:pt x="6773774" y="888740"/>
                  </a:lnTo>
                  <a:lnTo>
                    <a:pt x="6785660" y="892700"/>
                  </a:lnTo>
                  <a:lnTo>
                    <a:pt x="6797491" y="896068"/>
                  </a:lnTo>
                  <a:lnTo>
                    <a:pt x="6809346" y="899066"/>
                  </a:lnTo>
                  <a:lnTo>
                    <a:pt x="6821200" y="901898"/>
                  </a:lnTo>
                  <a:lnTo>
                    <a:pt x="6833031" y="904765"/>
                  </a:lnTo>
                  <a:lnTo>
                    <a:pt x="6844918" y="907694"/>
                  </a:lnTo>
                  <a:lnTo>
                    <a:pt x="6856780" y="910576"/>
                  </a:lnTo>
                  <a:lnTo>
                    <a:pt x="6868643" y="913409"/>
                  </a:lnTo>
                  <a:lnTo>
                    <a:pt x="6880529" y="916195"/>
                  </a:lnTo>
                  <a:lnTo>
                    <a:pt x="6892523" y="919023"/>
                  </a:lnTo>
                  <a:lnTo>
                    <a:pt x="6938306" y="928576"/>
                  </a:lnTo>
                  <a:lnTo>
                    <a:pt x="6957674" y="931096"/>
                  </a:lnTo>
                  <a:lnTo>
                    <a:pt x="6968667" y="932451"/>
                  </a:lnTo>
                  <a:lnTo>
                    <a:pt x="6981391" y="933926"/>
                  </a:lnTo>
                  <a:lnTo>
                    <a:pt x="6995306" y="935483"/>
                  </a:lnTo>
                  <a:lnTo>
                    <a:pt x="7009458" y="937113"/>
                  </a:lnTo>
                  <a:lnTo>
                    <a:pt x="7058597" y="943891"/>
                  </a:lnTo>
                  <a:lnTo>
                    <a:pt x="7105932" y="955260"/>
                  </a:lnTo>
                  <a:lnTo>
                    <a:pt x="7141514" y="974123"/>
                  </a:lnTo>
                  <a:lnTo>
                    <a:pt x="7177094" y="1002361"/>
                  </a:lnTo>
                  <a:lnTo>
                    <a:pt x="7200803" y="1025626"/>
                  </a:lnTo>
                  <a:lnTo>
                    <a:pt x="7212634" y="1036972"/>
                  </a:lnTo>
                  <a:lnTo>
                    <a:pt x="7224521" y="1047412"/>
                  </a:lnTo>
                  <a:lnTo>
                    <a:pt x="7236383" y="1057435"/>
                  </a:lnTo>
                  <a:lnTo>
                    <a:pt x="7248246" y="1067673"/>
                  </a:lnTo>
                  <a:lnTo>
                    <a:pt x="7260132" y="1078755"/>
                  </a:lnTo>
                  <a:lnTo>
                    <a:pt x="7272019" y="1092378"/>
                  </a:lnTo>
                  <a:lnTo>
                    <a:pt x="7283881" y="1107632"/>
                  </a:lnTo>
                  <a:lnTo>
                    <a:pt x="7295744" y="1121529"/>
                  </a:lnTo>
                  <a:lnTo>
                    <a:pt x="7307630" y="1131079"/>
                  </a:lnTo>
                  <a:lnTo>
                    <a:pt x="7319461" y="1134494"/>
                  </a:lnTo>
                  <a:lnTo>
                    <a:pt x="7331316" y="1133730"/>
                  </a:lnTo>
                  <a:lnTo>
                    <a:pt x="7343170" y="1131419"/>
                  </a:lnTo>
                  <a:lnTo>
                    <a:pt x="7355001" y="1130190"/>
                  </a:lnTo>
                  <a:lnTo>
                    <a:pt x="7366888" y="1130474"/>
                  </a:lnTo>
                  <a:lnTo>
                    <a:pt x="7378750" y="1131032"/>
                  </a:lnTo>
                  <a:lnTo>
                    <a:pt x="7390613" y="1131708"/>
                  </a:lnTo>
                  <a:lnTo>
                    <a:pt x="7402499" y="1132349"/>
                  </a:lnTo>
                  <a:lnTo>
                    <a:pt x="7414332" y="1133439"/>
                  </a:lnTo>
                  <a:lnTo>
                    <a:pt x="7426201" y="1134873"/>
                  </a:lnTo>
                  <a:lnTo>
                    <a:pt x="7438093" y="1135618"/>
                  </a:lnTo>
                  <a:lnTo>
                    <a:pt x="7449997" y="1134635"/>
                  </a:lnTo>
                  <a:lnTo>
                    <a:pt x="7461828" y="1130284"/>
                  </a:lnTo>
                  <a:lnTo>
                    <a:pt x="7473683" y="1123634"/>
                  </a:lnTo>
                  <a:lnTo>
                    <a:pt x="7485537" y="1117437"/>
                  </a:lnTo>
                  <a:lnTo>
                    <a:pt x="7497368" y="1114442"/>
                  </a:lnTo>
                  <a:lnTo>
                    <a:pt x="7509255" y="1116308"/>
                  </a:lnTo>
                  <a:lnTo>
                    <a:pt x="7521117" y="1121269"/>
                  </a:lnTo>
                  <a:lnTo>
                    <a:pt x="7532980" y="1126944"/>
                  </a:lnTo>
                  <a:lnTo>
                    <a:pt x="7544866" y="1130952"/>
                  </a:lnTo>
                  <a:lnTo>
                    <a:pt x="7556697" y="1132713"/>
                  </a:lnTo>
                  <a:lnTo>
                    <a:pt x="7568552" y="1133413"/>
                  </a:lnTo>
                  <a:lnTo>
                    <a:pt x="7580406" y="1133613"/>
                  </a:lnTo>
                  <a:lnTo>
                    <a:pt x="7592237" y="1133873"/>
                  </a:lnTo>
                  <a:lnTo>
                    <a:pt x="7604142" y="1134078"/>
                  </a:lnTo>
                  <a:lnTo>
                    <a:pt x="7616034" y="1134080"/>
                  </a:lnTo>
                  <a:lnTo>
                    <a:pt x="7627902" y="1134106"/>
                  </a:lnTo>
                  <a:lnTo>
                    <a:pt x="7639735" y="1134381"/>
                  </a:lnTo>
                  <a:lnTo>
                    <a:pt x="7651622" y="1135026"/>
                  </a:lnTo>
                  <a:lnTo>
                    <a:pt x="7663484" y="1135921"/>
                  </a:lnTo>
                  <a:lnTo>
                    <a:pt x="7675347" y="1136935"/>
                  </a:lnTo>
                  <a:lnTo>
                    <a:pt x="7687233" y="1137937"/>
                  </a:lnTo>
                </a:path>
              </a:pathLst>
            </a:custGeom>
            <a:ln w="38099">
              <a:solidFill>
                <a:srgbClr val="001F5F"/>
              </a:solidFill>
            </a:ln>
          </p:spPr>
          <p:txBody>
            <a:bodyPr wrap="square" lIns="0" tIns="0" rIns="0" bIns="0" rtlCol="0"/>
            <a:lstStyle/>
            <a:p>
              <a:endParaRPr>
                <a:solidFill>
                  <a:prstClr val="black"/>
                </a:solidFill>
              </a:endParaRPr>
            </a:p>
          </p:txBody>
        </p:sp>
        <p:sp>
          <p:nvSpPr>
            <p:cNvPr id="9" name="object 9"/>
            <p:cNvSpPr/>
            <p:nvPr/>
          </p:nvSpPr>
          <p:spPr>
            <a:xfrm>
              <a:off x="748995" y="4047835"/>
              <a:ext cx="7687309" cy="791845"/>
            </a:xfrm>
            <a:custGeom>
              <a:avLst/>
              <a:gdLst/>
              <a:ahLst/>
              <a:cxnLst/>
              <a:rect l="l" t="t" r="r" b="b"/>
              <a:pathLst>
                <a:path w="7687309" h="791845">
                  <a:moveTo>
                    <a:pt x="0" y="174787"/>
                  </a:moveTo>
                  <a:lnTo>
                    <a:pt x="11866" y="175454"/>
                  </a:lnTo>
                  <a:lnTo>
                    <a:pt x="23729" y="176311"/>
                  </a:lnTo>
                  <a:lnTo>
                    <a:pt x="35593" y="176787"/>
                  </a:lnTo>
                  <a:lnTo>
                    <a:pt x="47459" y="176311"/>
                  </a:lnTo>
                  <a:lnTo>
                    <a:pt x="59320" y="174557"/>
                  </a:lnTo>
                  <a:lnTo>
                    <a:pt x="71183" y="171898"/>
                  </a:lnTo>
                  <a:lnTo>
                    <a:pt x="83046" y="168810"/>
                  </a:lnTo>
                  <a:lnTo>
                    <a:pt x="94907" y="165770"/>
                  </a:lnTo>
                  <a:lnTo>
                    <a:pt x="106767" y="162909"/>
                  </a:lnTo>
                  <a:lnTo>
                    <a:pt x="118630" y="159928"/>
                  </a:lnTo>
                  <a:lnTo>
                    <a:pt x="130493" y="156948"/>
                  </a:lnTo>
                  <a:lnTo>
                    <a:pt x="142354" y="154086"/>
                  </a:lnTo>
                  <a:lnTo>
                    <a:pt x="154220" y="151447"/>
                  </a:lnTo>
                  <a:lnTo>
                    <a:pt x="166084" y="148974"/>
                  </a:lnTo>
                  <a:lnTo>
                    <a:pt x="177948" y="146550"/>
                  </a:lnTo>
                  <a:lnTo>
                    <a:pt x="189814" y="144053"/>
                  </a:lnTo>
                  <a:lnTo>
                    <a:pt x="201674" y="141388"/>
                  </a:lnTo>
                  <a:lnTo>
                    <a:pt x="213537" y="138640"/>
                  </a:lnTo>
                  <a:lnTo>
                    <a:pt x="225400" y="135963"/>
                  </a:lnTo>
                  <a:lnTo>
                    <a:pt x="272849" y="127226"/>
                  </a:lnTo>
                  <a:lnTo>
                    <a:pt x="308438" y="122447"/>
                  </a:lnTo>
                  <a:lnTo>
                    <a:pt x="320302" y="120973"/>
                  </a:lnTo>
                  <a:lnTo>
                    <a:pt x="332168" y="119034"/>
                  </a:lnTo>
                  <a:lnTo>
                    <a:pt x="344029" y="116474"/>
                  </a:lnTo>
                  <a:lnTo>
                    <a:pt x="355892" y="113414"/>
                  </a:lnTo>
                  <a:lnTo>
                    <a:pt x="367755" y="110212"/>
                  </a:lnTo>
                  <a:lnTo>
                    <a:pt x="379615" y="107223"/>
                  </a:lnTo>
                  <a:lnTo>
                    <a:pt x="427075" y="96555"/>
                  </a:lnTo>
                  <a:lnTo>
                    <a:pt x="450794" y="93412"/>
                  </a:lnTo>
                  <a:lnTo>
                    <a:pt x="462656" y="92019"/>
                  </a:lnTo>
                  <a:lnTo>
                    <a:pt x="474522" y="90078"/>
                  </a:lnTo>
                  <a:lnTo>
                    <a:pt x="486384" y="86917"/>
                  </a:lnTo>
                  <a:lnTo>
                    <a:pt x="498252" y="82982"/>
                  </a:lnTo>
                  <a:lnTo>
                    <a:pt x="510130" y="79452"/>
                  </a:lnTo>
                  <a:lnTo>
                    <a:pt x="522020" y="77505"/>
                  </a:lnTo>
                  <a:lnTo>
                    <a:pt x="533851" y="77761"/>
                  </a:lnTo>
                  <a:lnTo>
                    <a:pt x="545706" y="79458"/>
                  </a:lnTo>
                  <a:lnTo>
                    <a:pt x="557560" y="81702"/>
                  </a:lnTo>
                  <a:lnTo>
                    <a:pt x="569391" y="83601"/>
                  </a:lnTo>
                  <a:lnTo>
                    <a:pt x="581278" y="85064"/>
                  </a:lnTo>
                  <a:lnTo>
                    <a:pt x="593140" y="86443"/>
                  </a:lnTo>
                  <a:lnTo>
                    <a:pt x="605003" y="87798"/>
                  </a:lnTo>
                  <a:lnTo>
                    <a:pt x="616889" y="89189"/>
                  </a:lnTo>
                  <a:lnTo>
                    <a:pt x="628722" y="90747"/>
                  </a:lnTo>
                  <a:lnTo>
                    <a:pt x="640591" y="92317"/>
                  </a:lnTo>
                  <a:lnTo>
                    <a:pt x="652483" y="93815"/>
                  </a:lnTo>
                  <a:lnTo>
                    <a:pt x="699927" y="98551"/>
                  </a:lnTo>
                  <a:lnTo>
                    <a:pt x="723645" y="99427"/>
                  </a:lnTo>
                  <a:lnTo>
                    <a:pt x="735507" y="99333"/>
                  </a:lnTo>
                  <a:lnTo>
                    <a:pt x="782942" y="97381"/>
                  </a:lnTo>
                  <a:lnTo>
                    <a:pt x="830424" y="94047"/>
                  </a:lnTo>
                  <a:lnTo>
                    <a:pt x="854125" y="92110"/>
                  </a:lnTo>
                  <a:lnTo>
                    <a:pt x="866012" y="91166"/>
                  </a:lnTo>
                  <a:lnTo>
                    <a:pt x="913454" y="85907"/>
                  </a:lnTo>
                  <a:lnTo>
                    <a:pt x="925309" y="83887"/>
                  </a:lnTo>
                  <a:lnTo>
                    <a:pt x="937163" y="81914"/>
                  </a:lnTo>
                  <a:lnTo>
                    <a:pt x="948994" y="80299"/>
                  </a:lnTo>
                  <a:lnTo>
                    <a:pt x="960881" y="79174"/>
                  </a:lnTo>
                  <a:lnTo>
                    <a:pt x="972743" y="78442"/>
                  </a:lnTo>
                  <a:lnTo>
                    <a:pt x="984606" y="77781"/>
                  </a:lnTo>
                  <a:lnTo>
                    <a:pt x="996492" y="76870"/>
                  </a:lnTo>
                  <a:lnTo>
                    <a:pt x="1008379" y="75701"/>
                  </a:lnTo>
                  <a:lnTo>
                    <a:pt x="1020241" y="74378"/>
                  </a:lnTo>
                  <a:lnTo>
                    <a:pt x="1032104" y="73030"/>
                  </a:lnTo>
                  <a:lnTo>
                    <a:pt x="1043990" y="71790"/>
                  </a:lnTo>
                  <a:lnTo>
                    <a:pt x="1055821" y="70721"/>
                  </a:lnTo>
                  <a:lnTo>
                    <a:pt x="1067676" y="69806"/>
                  </a:lnTo>
                  <a:lnTo>
                    <a:pt x="1079530" y="68772"/>
                  </a:lnTo>
                  <a:lnTo>
                    <a:pt x="1091361" y="67345"/>
                  </a:lnTo>
                  <a:lnTo>
                    <a:pt x="1103248" y="65416"/>
                  </a:lnTo>
                  <a:lnTo>
                    <a:pt x="1115110" y="63059"/>
                  </a:lnTo>
                  <a:lnTo>
                    <a:pt x="1126973" y="60559"/>
                  </a:lnTo>
                  <a:lnTo>
                    <a:pt x="1138859" y="58201"/>
                  </a:lnTo>
                  <a:lnTo>
                    <a:pt x="1150692" y="56016"/>
                  </a:lnTo>
                  <a:lnTo>
                    <a:pt x="1162561" y="53867"/>
                  </a:lnTo>
                  <a:lnTo>
                    <a:pt x="1174453" y="51790"/>
                  </a:lnTo>
                  <a:lnTo>
                    <a:pt x="1186357" y="49819"/>
                  </a:lnTo>
                  <a:lnTo>
                    <a:pt x="1198188" y="47831"/>
                  </a:lnTo>
                  <a:lnTo>
                    <a:pt x="1245615" y="41396"/>
                  </a:lnTo>
                  <a:lnTo>
                    <a:pt x="1293057" y="38139"/>
                  </a:lnTo>
                  <a:lnTo>
                    <a:pt x="1304912" y="37627"/>
                  </a:lnTo>
                  <a:lnTo>
                    <a:pt x="1316766" y="37020"/>
                  </a:lnTo>
                  <a:lnTo>
                    <a:pt x="1328597" y="36103"/>
                  </a:lnTo>
                  <a:lnTo>
                    <a:pt x="1340502" y="34807"/>
                  </a:lnTo>
                  <a:lnTo>
                    <a:pt x="1352394" y="33166"/>
                  </a:lnTo>
                  <a:lnTo>
                    <a:pt x="1364262" y="31406"/>
                  </a:lnTo>
                  <a:lnTo>
                    <a:pt x="1376095" y="29753"/>
                  </a:lnTo>
                  <a:lnTo>
                    <a:pt x="1387982" y="28418"/>
                  </a:lnTo>
                  <a:lnTo>
                    <a:pt x="1399844" y="27166"/>
                  </a:lnTo>
                  <a:lnTo>
                    <a:pt x="1411707" y="25842"/>
                  </a:lnTo>
                  <a:lnTo>
                    <a:pt x="1423593" y="24292"/>
                  </a:lnTo>
                  <a:lnTo>
                    <a:pt x="1435424" y="22506"/>
                  </a:lnTo>
                  <a:lnTo>
                    <a:pt x="1447279" y="20482"/>
                  </a:lnTo>
                  <a:lnTo>
                    <a:pt x="1459133" y="18363"/>
                  </a:lnTo>
                  <a:lnTo>
                    <a:pt x="1470964" y="16291"/>
                  </a:lnTo>
                  <a:lnTo>
                    <a:pt x="1482851" y="14222"/>
                  </a:lnTo>
                  <a:lnTo>
                    <a:pt x="1494713" y="12116"/>
                  </a:lnTo>
                  <a:lnTo>
                    <a:pt x="1506576" y="10130"/>
                  </a:lnTo>
                  <a:lnTo>
                    <a:pt x="1518462" y="8417"/>
                  </a:lnTo>
                  <a:lnTo>
                    <a:pt x="1530509" y="7159"/>
                  </a:lnTo>
                  <a:lnTo>
                    <a:pt x="1542640" y="6163"/>
                  </a:lnTo>
                  <a:lnTo>
                    <a:pt x="1554556" y="5310"/>
                  </a:lnTo>
                  <a:lnTo>
                    <a:pt x="1565960" y="4480"/>
                  </a:lnTo>
                  <a:lnTo>
                    <a:pt x="1576239" y="3536"/>
                  </a:lnTo>
                  <a:lnTo>
                    <a:pt x="1585804" y="2639"/>
                  </a:lnTo>
                  <a:lnTo>
                    <a:pt x="1595607" y="1837"/>
                  </a:lnTo>
                  <a:lnTo>
                    <a:pt x="1606600" y="1178"/>
                  </a:lnTo>
                  <a:lnTo>
                    <a:pt x="1619324" y="642"/>
                  </a:lnTo>
                  <a:lnTo>
                    <a:pt x="1633239" y="226"/>
                  </a:lnTo>
                  <a:lnTo>
                    <a:pt x="1647391" y="0"/>
                  </a:lnTo>
                  <a:lnTo>
                    <a:pt x="1660829" y="35"/>
                  </a:lnTo>
                  <a:lnTo>
                    <a:pt x="1673144" y="488"/>
                  </a:lnTo>
                  <a:lnTo>
                    <a:pt x="1684959" y="1273"/>
                  </a:lnTo>
                  <a:lnTo>
                    <a:pt x="1696584" y="2107"/>
                  </a:lnTo>
                  <a:lnTo>
                    <a:pt x="1708327" y="2702"/>
                  </a:lnTo>
                  <a:lnTo>
                    <a:pt x="1720158" y="2543"/>
                  </a:lnTo>
                  <a:lnTo>
                    <a:pt x="1732013" y="2004"/>
                  </a:lnTo>
                  <a:lnTo>
                    <a:pt x="1743867" y="1845"/>
                  </a:lnTo>
                  <a:lnTo>
                    <a:pt x="1755698" y="2829"/>
                  </a:lnTo>
                  <a:lnTo>
                    <a:pt x="1767585" y="5298"/>
                  </a:lnTo>
                  <a:lnTo>
                    <a:pt x="1779447" y="8862"/>
                  </a:lnTo>
                  <a:lnTo>
                    <a:pt x="1791310" y="12902"/>
                  </a:lnTo>
                  <a:lnTo>
                    <a:pt x="1803196" y="16799"/>
                  </a:lnTo>
                  <a:lnTo>
                    <a:pt x="1850567" y="32293"/>
                  </a:lnTo>
                  <a:lnTo>
                    <a:pt x="1898065" y="49311"/>
                  </a:lnTo>
                  <a:lnTo>
                    <a:pt x="1921814" y="58328"/>
                  </a:lnTo>
                  <a:lnTo>
                    <a:pt x="1933677" y="62634"/>
                  </a:lnTo>
                  <a:lnTo>
                    <a:pt x="1945563" y="66202"/>
                  </a:lnTo>
                  <a:lnTo>
                    <a:pt x="1957394" y="68843"/>
                  </a:lnTo>
                  <a:lnTo>
                    <a:pt x="1969249" y="70758"/>
                  </a:lnTo>
                  <a:lnTo>
                    <a:pt x="1981103" y="72364"/>
                  </a:lnTo>
                  <a:lnTo>
                    <a:pt x="1992934" y="74076"/>
                  </a:lnTo>
                  <a:lnTo>
                    <a:pt x="2040432" y="81061"/>
                  </a:lnTo>
                  <a:lnTo>
                    <a:pt x="2087930" y="87284"/>
                  </a:lnTo>
                  <a:lnTo>
                    <a:pt x="2099761" y="88846"/>
                  </a:lnTo>
                  <a:lnTo>
                    <a:pt x="2147188" y="95248"/>
                  </a:lnTo>
                  <a:lnTo>
                    <a:pt x="2194632" y="102941"/>
                  </a:lnTo>
                  <a:lnTo>
                    <a:pt x="2242128" y="112645"/>
                  </a:lnTo>
                  <a:lnTo>
                    <a:pt x="2289555" y="126706"/>
                  </a:lnTo>
                  <a:lnTo>
                    <a:pt x="2301417" y="131099"/>
                  </a:lnTo>
                  <a:lnTo>
                    <a:pt x="2313280" y="135397"/>
                  </a:lnTo>
                  <a:lnTo>
                    <a:pt x="2325166" y="139100"/>
                  </a:lnTo>
                  <a:lnTo>
                    <a:pt x="2336997" y="141769"/>
                  </a:lnTo>
                  <a:lnTo>
                    <a:pt x="2348852" y="143783"/>
                  </a:lnTo>
                  <a:lnTo>
                    <a:pt x="2360706" y="145869"/>
                  </a:lnTo>
                  <a:lnTo>
                    <a:pt x="2372537" y="148752"/>
                  </a:lnTo>
                  <a:lnTo>
                    <a:pt x="2384442" y="152717"/>
                  </a:lnTo>
                  <a:lnTo>
                    <a:pt x="2396334" y="157325"/>
                  </a:lnTo>
                  <a:lnTo>
                    <a:pt x="2408202" y="162218"/>
                  </a:lnTo>
                  <a:lnTo>
                    <a:pt x="2420035" y="167040"/>
                  </a:lnTo>
                  <a:lnTo>
                    <a:pt x="2431922" y="171900"/>
                  </a:lnTo>
                  <a:lnTo>
                    <a:pt x="2443784" y="176867"/>
                  </a:lnTo>
                  <a:lnTo>
                    <a:pt x="2455647" y="181810"/>
                  </a:lnTo>
                  <a:lnTo>
                    <a:pt x="2467533" y="186598"/>
                  </a:lnTo>
                  <a:lnTo>
                    <a:pt x="2479364" y="191067"/>
                  </a:lnTo>
                  <a:lnTo>
                    <a:pt x="2491219" y="195393"/>
                  </a:lnTo>
                  <a:lnTo>
                    <a:pt x="2503073" y="199671"/>
                  </a:lnTo>
                  <a:lnTo>
                    <a:pt x="2514904" y="203997"/>
                  </a:lnTo>
                  <a:lnTo>
                    <a:pt x="2526791" y="208579"/>
                  </a:lnTo>
                  <a:lnTo>
                    <a:pt x="2538653" y="213316"/>
                  </a:lnTo>
                  <a:lnTo>
                    <a:pt x="2550516" y="217838"/>
                  </a:lnTo>
                  <a:lnTo>
                    <a:pt x="2598014" y="229868"/>
                  </a:lnTo>
                  <a:lnTo>
                    <a:pt x="2645440" y="235150"/>
                  </a:lnTo>
                  <a:lnTo>
                    <a:pt x="2657271" y="236128"/>
                  </a:lnTo>
                  <a:lnTo>
                    <a:pt x="2704769" y="241335"/>
                  </a:lnTo>
                  <a:lnTo>
                    <a:pt x="2740363" y="247265"/>
                  </a:lnTo>
                  <a:lnTo>
                    <a:pt x="2752267" y="249209"/>
                  </a:lnTo>
                  <a:lnTo>
                    <a:pt x="2764098" y="250844"/>
                  </a:lnTo>
                  <a:lnTo>
                    <a:pt x="2775953" y="252384"/>
                  </a:lnTo>
                  <a:lnTo>
                    <a:pt x="2787807" y="253924"/>
                  </a:lnTo>
                  <a:lnTo>
                    <a:pt x="2799638" y="255559"/>
                  </a:lnTo>
                  <a:lnTo>
                    <a:pt x="2811525" y="257430"/>
                  </a:lnTo>
                  <a:lnTo>
                    <a:pt x="2823387" y="259385"/>
                  </a:lnTo>
                  <a:lnTo>
                    <a:pt x="2835250" y="261364"/>
                  </a:lnTo>
                  <a:lnTo>
                    <a:pt x="2847136" y="263306"/>
                  </a:lnTo>
                  <a:lnTo>
                    <a:pt x="2858967" y="265156"/>
                  </a:lnTo>
                  <a:lnTo>
                    <a:pt x="2870822" y="266957"/>
                  </a:lnTo>
                  <a:lnTo>
                    <a:pt x="2882676" y="268807"/>
                  </a:lnTo>
                  <a:lnTo>
                    <a:pt x="2894507" y="270799"/>
                  </a:lnTo>
                  <a:lnTo>
                    <a:pt x="2906412" y="273131"/>
                  </a:lnTo>
                  <a:lnTo>
                    <a:pt x="2918304" y="275641"/>
                  </a:lnTo>
                  <a:lnTo>
                    <a:pt x="2930172" y="278175"/>
                  </a:lnTo>
                  <a:lnTo>
                    <a:pt x="2942005" y="280578"/>
                  </a:lnTo>
                  <a:lnTo>
                    <a:pt x="2953892" y="282638"/>
                  </a:lnTo>
                  <a:lnTo>
                    <a:pt x="2965754" y="284579"/>
                  </a:lnTo>
                  <a:lnTo>
                    <a:pt x="2977617" y="286615"/>
                  </a:lnTo>
                  <a:lnTo>
                    <a:pt x="3025043" y="297908"/>
                  </a:lnTo>
                  <a:lnTo>
                    <a:pt x="3072486" y="312513"/>
                  </a:lnTo>
                  <a:lnTo>
                    <a:pt x="3084372" y="316138"/>
                  </a:lnTo>
                  <a:lnTo>
                    <a:pt x="3096259" y="319236"/>
                  </a:lnTo>
                  <a:lnTo>
                    <a:pt x="3108121" y="322060"/>
                  </a:lnTo>
                  <a:lnTo>
                    <a:pt x="3119984" y="324907"/>
                  </a:lnTo>
                  <a:lnTo>
                    <a:pt x="3131870" y="328076"/>
                  </a:lnTo>
                  <a:lnTo>
                    <a:pt x="3143701" y="331729"/>
                  </a:lnTo>
                  <a:lnTo>
                    <a:pt x="3155556" y="335680"/>
                  </a:lnTo>
                  <a:lnTo>
                    <a:pt x="3167410" y="339703"/>
                  </a:lnTo>
                  <a:lnTo>
                    <a:pt x="3179241" y="343570"/>
                  </a:lnTo>
                  <a:lnTo>
                    <a:pt x="3191288" y="347354"/>
                  </a:lnTo>
                  <a:lnTo>
                    <a:pt x="3203419" y="351079"/>
                  </a:lnTo>
                  <a:lnTo>
                    <a:pt x="3215335" y="354732"/>
                  </a:lnTo>
                  <a:lnTo>
                    <a:pt x="3226739" y="358302"/>
                  </a:lnTo>
                  <a:lnTo>
                    <a:pt x="3237090" y="361805"/>
                  </a:lnTo>
                  <a:lnTo>
                    <a:pt x="3246678" y="365176"/>
                  </a:lnTo>
                  <a:lnTo>
                    <a:pt x="3256457" y="368571"/>
                  </a:lnTo>
                  <a:lnTo>
                    <a:pt x="3267379" y="372145"/>
                  </a:lnTo>
                  <a:lnTo>
                    <a:pt x="3280175" y="375999"/>
                  </a:lnTo>
                  <a:lnTo>
                    <a:pt x="3294113" y="380019"/>
                  </a:lnTo>
                  <a:lnTo>
                    <a:pt x="3308242" y="384040"/>
                  </a:lnTo>
                  <a:lnTo>
                    <a:pt x="3321608" y="387893"/>
                  </a:lnTo>
                  <a:lnTo>
                    <a:pt x="3333977" y="391693"/>
                  </a:lnTo>
                  <a:lnTo>
                    <a:pt x="3345786" y="395434"/>
                  </a:lnTo>
                  <a:lnTo>
                    <a:pt x="3357381" y="399055"/>
                  </a:lnTo>
                  <a:lnTo>
                    <a:pt x="3404646" y="411464"/>
                  </a:lnTo>
                  <a:lnTo>
                    <a:pt x="3452142" y="422453"/>
                  </a:lnTo>
                  <a:lnTo>
                    <a:pt x="3463975" y="425104"/>
                  </a:lnTo>
                  <a:lnTo>
                    <a:pt x="3475862" y="427644"/>
                  </a:lnTo>
                  <a:lnTo>
                    <a:pt x="3487724" y="430089"/>
                  </a:lnTo>
                  <a:lnTo>
                    <a:pt x="3499587" y="432677"/>
                  </a:lnTo>
                  <a:lnTo>
                    <a:pt x="3547013" y="446414"/>
                  </a:lnTo>
                  <a:lnTo>
                    <a:pt x="3594456" y="462879"/>
                  </a:lnTo>
                  <a:lnTo>
                    <a:pt x="3630091" y="480460"/>
                  </a:lnTo>
                  <a:lnTo>
                    <a:pt x="3665671" y="501465"/>
                  </a:lnTo>
                  <a:lnTo>
                    <a:pt x="3689380" y="515931"/>
                  </a:lnTo>
                  <a:lnTo>
                    <a:pt x="3701211" y="523021"/>
                  </a:lnTo>
                  <a:lnTo>
                    <a:pt x="3736823" y="543506"/>
                  </a:lnTo>
                  <a:lnTo>
                    <a:pt x="3772411" y="562074"/>
                  </a:lnTo>
                  <a:lnTo>
                    <a:pt x="3808199" y="577734"/>
                  </a:lnTo>
                  <a:lnTo>
                    <a:pt x="3832230" y="585989"/>
                  </a:lnTo>
                  <a:lnTo>
                    <a:pt x="3843578" y="589950"/>
                  </a:lnTo>
                  <a:lnTo>
                    <a:pt x="3853929" y="593863"/>
                  </a:lnTo>
                  <a:lnTo>
                    <a:pt x="3863517" y="597634"/>
                  </a:lnTo>
                  <a:lnTo>
                    <a:pt x="3873296" y="601309"/>
                  </a:lnTo>
                  <a:lnTo>
                    <a:pt x="3884218" y="604936"/>
                  </a:lnTo>
                  <a:lnTo>
                    <a:pt x="3897014" y="608381"/>
                  </a:lnTo>
                  <a:lnTo>
                    <a:pt x="3910952" y="611731"/>
                  </a:lnTo>
                  <a:lnTo>
                    <a:pt x="3925081" y="615080"/>
                  </a:lnTo>
                  <a:lnTo>
                    <a:pt x="3938447" y="618525"/>
                  </a:lnTo>
                  <a:lnTo>
                    <a:pt x="3950834" y="622085"/>
                  </a:lnTo>
                  <a:lnTo>
                    <a:pt x="3962673" y="625764"/>
                  </a:lnTo>
                  <a:lnTo>
                    <a:pt x="3974273" y="629348"/>
                  </a:lnTo>
                  <a:lnTo>
                    <a:pt x="4021557" y="640141"/>
                  </a:lnTo>
                  <a:lnTo>
                    <a:pt x="4068983" y="648723"/>
                  </a:lnTo>
                  <a:lnTo>
                    <a:pt x="4116426" y="654708"/>
                  </a:lnTo>
                  <a:lnTo>
                    <a:pt x="4163924" y="658471"/>
                  </a:lnTo>
                  <a:lnTo>
                    <a:pt x="4211350" y="660790"/>
                  </a:lnTo>
                  <a:lnTo>
                    <a:pt x="4223181" y="661324"/>
                  </a:lnTo>
                  <a:lnTo>
                    <a:pt x="4270679" y="663483"/>
                  </a:lnTo>
                  <a:lnTo>
                    <a:pt x="4282512" y="664055"/>
                  </a:lnTo>
                  <a:lnTo>
                    <a:pt x="4294381" y="664626"/>
                  </a:lnTo>
                  <a:lnTo>
                    <a:pt x="4306273" y="665198"/>
                  </a:lnTo>
                  <a:lnTo>
                    <a:pt x="4318177" y="665769"/>
                  </a:lnTo>
                  <a:lnTo>
                    <a:pt x="4330008" y="666206"/>
                  </a:lnTo>
                  <a:lnTo>
                    <a:pt x="4341863" y="666595"/>
                  </a:lnTo>
                  <a:lnTo>
                    <a:pt x="4353717" y="666984"/>
                  </a:lnTo>
                  <a:lnTo>
                    <a:pt x="4401160" y="669010"/>
                  </a:lnTo>
                  <a:lnTo>
                    <a:pt x="4448586" y="673994"/>
                  </a:lnTo>
                  <a:lnTo>
                    <a:pt x="4460417" y="675421"/>
                  </a:lnTo>
                  <a:lnTo>
                    <a:pt x="4472322" y="676642"/>
                  </a:lnTo>
                  <a:lnTo>
                    <a:pt x="4484214" y="677850"/>
                  </a:lnTo>
                  <a:lnTo>
                    <a:pt x="4496082" y="679082"/>
                  </a:lnTo>
                  <a:lnTo>
                    <a:pt x="4507915" y="680374"/>
                  </a:lnTo>
                  <a:lnTo>
                    <a:pt x="4519802" y="681597"/>
                  </a:lnTo>
                  <a:lnTo>
                    <a:pt x="4531664" y="682819"/>
                  </a:lnTo>
                  <a:lnTo>
                    <a:pt x="4543527" y="684089"/>
                  </a:lnTo>
                  <a:lnTo>
                    <a:pt x="4555413" y="685454"/>
                  </a:lnTo>
                  <a:lnTo>
                    <a:pt x="4567244" y="686978"/>
                  </a:lnTo>
                  <a:lnTo>
                    <a:pt x="4579099" y="688693"/>
                  </a:lnTo>
                  <a:lnTo>
                    <a:pt x="4590953" y="690312"/>
                  </a:lnTo>
                  <a:lnTo>
                    <a:pt x="4602784" y="691550"/>
                  </a:lnTo>
                  <a:lnTo>
                    <a:pt x="4614671" y="692308"/>
                  </a:lnTo>
                  <a:lnTo>
                    <a:pt x="4626533" y="692661"/>
                  </a:lnTo>
                  <a:lnTo>
                    <a:pt x="4638396" y="692872"/>
                  </a:lnTo>
                  <a:lnTo>
                    <a:pt x="4650282" y="693201"/>
                  </a:lnTo>
                  <a:lnTo>
                    <a:pt x="4662169" y="693812"/>
                  </a:lnTo>
                  <a:lnTo>
                    <a:pt x="4674031" y="694471"/>
                  </a:lnTo>
                  <a:lnTo>
                    <a:pt x="4685894" y="695130"/>
                  </a:lnTo>
                  <a:lnTo>
                    <a:pt x="4697780" y="695741"/>
                  </a:lnTo>
                  <a:lnTo>
                    <a:pt x="4709611" y="696402"/>
                  </a:lnTo>
                  <a:lnTo>
                    <a:pt x="4721466" y="697027"/>
                  </a:lnTo>
                  <a:lnTo>
                    <a:pt x="4733320" y="697581"/>
                  </a:lnTo>
                  <a:lnTo>
                    <a:pt x="4745151" y="698027"/>
                  </a:lnTo>
                  <a:lnTo>
                    <a:pt x="4757038" y="698367"/>
                  </a:lnTo>
                  <a:lnTo>
                    <a:pt x="4768900" y="698551"/>
                  </a:lnTo>
                  <a:lnTo>
                    <a:pt x="4780763" y="698759"/>
                  </a:lnTo>
                  <a:lnTo>
                    <a:pt x="4792649" y="699170"/>
                  </a:lnTo>
                  <a:lnTo>
                    <a:pt x="4804482" y="699619"/>
                  </a:lnTo>
                  <a:lnTo>
                    <a:pt x="4816351" y="699996"/>
                  </a:lnTo>
                  <a:lnTo>
                    <a:pt x="4864261" y="710045"/>
                  </a:lnTo>
                  <a:lnTo>
                    <a:pt x="4907457" y="728872"/>
                  </a:lnTo>
                  <a:lnTo>
                    <a:pt x="4917236" y="733811"/>
                  </a:lnTo>
                  <a:lnTo>
                    <a:pt x="4954892" y="748145"/>
                  </a:lnTo>
                  <a:lnTo>
                    <a:pt x="4982387" y="756955"/>
                  </a:lnTo>
                  <a:lnTo>
                    <a:pt x="4994774" y="761025"/>
                  </a:lnTo>
                  <a:lnTo>
                    <a:pt x="5006613" y="764940"/>
                  </a:lnTo>
                  <a:lnTo>
                    <a:pt x="5018213" y="768260"/>
                  </a:lnTo>
                  <a:lnTo>
                    <a:pt x="5029885" y="770544"/>
                  </a:lnTo>
                  <a:lnTo>
                    <a:pt x="5041772" y="771447"/>
                  </a:lnTo>
                  <a:lnTo>
                    <a:pt x="5053634" y="771290"/>
                  </a:lnTo>
                  <a:lnTo>
                    <a:pt x="5065497" y="770634"/>
                  </a:lnTo>
                  <a:lnTo>
                    <a:pt x="5077383" y="770036"/>
                  </a:lnTo>
                  <a:lnTo>
                    <a:pt x="5089214" y="769437"/>
                  </a:lnTo>
                  <a:lnTo>
                    <a:pt x="5101069" y="768671"/>
                  </a:lnTo>
                  <a:lnTo>
                    <a:pt x="5112923" y="767857"/>
                  </a:lnTo>
                  <a:lnTo>
                    <a:pt x="5124754" y="767115"/>
                  </a:lnTo>
                  <a:lnTo>
                    <a:pt x="5136641" y="766417"/>
                  </a:lnTo>
                  <a:lnTo>
                    <a:pt x="5148503" y="765718"/>
                  </a:lnTo>
                  <a:lnTo>
                    <a:pt x="5160366" y="765115"/>
                  </a:lnTo>
                  <a:lnTo>
                    <a:pt x="5172252" y="764702"/>
                  </a:lnTo>
                  <a:lnTo>
                    <a:pt x="5184139" y="764674"/>
                  </a:lnTo>
                  <a:lnTo>
                    <a:pt x="5196001" y="764861"/>
                  </a:lnTo>
                  <a:lnTo>
                    <a:pt x="5207864" y="765095"/>
                  </a:lnTo>
                  <a:lnTo>
                    <a:pt x="5219750" y="765210"/>
                  </a:lnTo>
                  <a:lnTo>
                    <a:pt x="5231581" y="765036"/>
                  </a:lnTo>
                  <a:lnTo>
                    <a:pt x="5243436" y="764766"/>
                  </a:lnTo>
                  <a:lnTo>
                    <a:pt x="5255290" y="764496"/>
                  </a:lnTo>
                  <a:lnTo>
                    <a:pt x="5267121" y="764321"/>
                  </a:lnTo>
                  <a:lnTo>
                    <a:pt x="5279008" y="764343"/>
                  </a:lnTo>
                  <a:lnTo>
                    <a:pt x="5290870" y="764401"/>
                  </a:lnTo>
                  <a:lnTo>
                    <a:pt x="5302733" y="764482"/>
                  </a:lnTo>
                  <a:lnTo>
                    <a:pt x="5314619" y="764575"/>
                  </a:lnTo>
                  <a:lnTo>
                    <a:pt x="5326452" y="764543"/>
                  </a:lnTo>
                  <a:lnTo>
                    <a:pt x="5373948" y="765377"/>
                  </a:lnTo>
                  <a:lnTo>
                    <a:pt x="5421375" y="769016"/>
                  </a:lnTo>
                  <a:lnTo>
                    <a:pt x="5468817" y="775192"/>
                  </a:lnTo>
                  <a:lnTo>
                    <a:pt x="5480672" y="777212"/>
                  </a:lnTo>
                  <a:lnTo>
                    <a:pt x="5492526" y="779232"/>
                  </a:lnTo>
                  <a:lnTo>
                    <a:pt x="5540022" y="785747"/>
                  </a:lnTo>
                  <a:lnTo>
                    <a:pt x="5587467" y="790019"/>
                  </a:lnTo>
                  <a:lnTo>
                    <a:pt x="5635376" y="791235"/>
                  </a:lnTo>
                  <a:lnTo>
                    <a:pt x="5646724" y="790991"/>
                  </a:lnTo>
                  <a:lnTo>
                    <a:pt x="5657077" y="790459"/>
                  </a:lnTo>
                  <a:lnTo>
                    <a:pt x="5666679" y="789594"/>
                  </a:lnTo>
                  <a:lnTo>
                    <a:pt x="5676496" y="788634"/>
                  </a:lnTo>
                  <a:lnTo>
                    <a:pt x="5687491" y="787816"/>
                  </a:lnTo>
                  <a:lnTo>
                    <a:pt x="5700215" y="787171"/>
                  </a:lnTo>
                  <a:lnTo>
                    <a:pt x="5714130" y="786657"/>
                  </a:lnTo>
                  <a:lnTo>
                    <a:pt x="5728282" y="786120"/>
                  </a:lnTo>
                  <a:lnTo>
                    <a:pt x="5741720" y="785403"/>
                  </a:lnTo>
                  <a:lnTo>
                    <a:pt x="5754355" y="784425"/>
                  </a:lnTo>
                  <a:lnTo>
                    <a:pt x="5766692" y="783292"/>
                  </a:lnTo>
                  <a:lnTo>
                    <a:pt x="5778386" y="782135"/>
                  </a:lnTo>
                  <a:lnTo>
                    <a:pt x="5789091" y="781085"/>
                  </a:lnTo>
                  <a:lnTo>
                    <a:pt x="5797908" y="780131"/>
                  </a:lnTo>
                  <a:lnTo>
                    <a:pt x="5805236" y="779260"/>
                  </a:lnTo>
                  <a:lnTo>
                    <a:pt x="5812969" y="778317"/>
                  </a:lnTo>
                  <a:lnTo>
                    <a:pt x="5823000" y="777148"/>
                  </a:lnTo>
                  <a:lnTo>
                    <a:pt x="5869113" y="772308"/>
                  </a:lnTo>
                  <a:lnTo>
                    <a:pt x="5908630" y="767845"/>
                  </a:lnTo>
                  <a:lnTo>
                    <a:pt x="5955207" y="760813"/>
                  </a:lnTo>
                  <a:lnTo>
                    <a:pt x="5967070" y="758703"/>
                  </a:lnTo>
                  <a:lnTo>
                    <a:pt x="5978956" y="756701"/>
                  </a:lnTo>
                  <a:lnTo>
                    <a:pt x="5990787" y="754838"/>
                  </a:lnTo>
                  <a:lnTo>
                    <a:pt x="6002642" y="753034"/>
                  </a:lnTo>
                  <a:lnTo>
                    <a:pt x="6014496" y="751254"/>
                  </a:lnTo>
                  <a:lnTo>
                    <a:pt x="6026327" y="749462"/>
                  </a:lnTo>
                  <a:lnTo>
                    <a:pt x="6038232" y="747698"/>
                  </a:lnTo>
                  <a:lnTo>
                    <a:pt x="6050124" y="745922"/>
                  </a:lnTo>
                  <a:lnTo>
                    <a:pt x="6061992" y="744265"/>
                  </a:lnTo>
                  <a:lnTo>
                    <a:pt x="6073825" y="742858"/>
                  </a:lnTo>
                  <a:lnTo>
                    <a:pt x="6085712" y="741836"/>
                  </a:lnTo>
                  <a:lnTo>
                    <a:pt x="6097574" y="741160"/>
                  </a:lnTo>
                  <a:lnTo>
                    <a:pt x="6109437" y="740411"/>
                  </a:lnTo>
                  <a:lnTo>
                    <a:pt x="6121323" y="739175"/>
                  </a:lnTo>
                  <a:lnTo>
                    <a:pt x="6133154" y="737221"/>
                  </a:lnTo>
                  <a:lnTo>
                    <a:pt x="6145009" y="734778"/>
                  </a:lnTo>
                  <a:lnTo>
                    <a:pt x="6156863" y="732121"/>
                  </a:lnTo>
                  <a:lnTo>
                    <a:pt x="6168694" y="729523"/>
                  </a:lnTo>
                  <a:lnTo>
                    <a:pt x="6216192" y="719363"/>
                  </a:lnTo>
                  <a:lnTo>
                    <a:pt x="6228722" y="716494"/>
                  </a:lnTo>
                  <a:lnTo>
                    <a:pt x="6241656" y="713553"/>
                  </a:lnTo>
                  <a:lnTo>
                    <a:pt x="6253733" y="710469"/>
                  </a:lnTo>
                  <a:lnTo>
                    <a:pt x="6263690" y="707171"/>
                  </a:lnTo>
                  <a:lnTo>
                    <a:pt x="6268830" y="703754"/>
                  </a:lnTo>
                  <a:lnTo>
                    <a:pt x="6272517" y="699456"/>
                  </a:lnTo>
                  <a:lnTo>
                    <a:pt x="6276871" y="695205"/>
                  </a:lnTo>
                  <a:lnTo>
                    <a:pt x="6284010" y="691931"/>
                  </a:lnTo>
                  <a:lnTo>
                    <a:pt x="6299445" y="688963"/>
                  </a:lnTo>
                  <a:lnTo>
                    <a:pt x="6319570" y="686375"/>
                  </a:lnTo>
                  <a:lnTo>
                    <a:pt x="6340553" y="683930"/>
                  </a:lnTo>
                  <a:lnTo>
                    <a:pt x="6358559" y="681390"/>
                  </a:lnTo>
                  <a:lnTo>
                    <a:pt x="6372321" y="678636"/>
                  </a:lnTo>
                  <a:lnTo>
                    <a:pt x="6383975" y="675834"/>
                  </a:lnTo>
                  <a:lnTo>
                    <a:pt x="6394796" y="673175"/>
                  </a:lnTo>
                  <a:lnTo>
                    <a:pt x="6406057" y="670849"/>
                  </a:lnTo>
                  <a:lnTo>
                    <a:pt x="6417888" y="669020"/>
                  </a:lnTo>
                  <a:lnTo>
                    <a:pt x="6429743" y="667547"/>
                  </a:lnTo>
                  <a:lnTo>
                    <a:pt x="6441597" y="666170"/>
                  </a:lnTo>
                  <a:lnTo>
                    <a:pt x="6453428" y="664626"/>
                  </a:lnTo>
                  <a:lnTo>
                    <a:pt x="6465315" y="662626"/>
                  </a:lnTo>
                  <a:lnTo>
                    <a:pt x="6477177" y="660435"/>
                  </a:lnTo>
                  <a:lnTo>
                    <a:pt x="6489040" y="658340"/>
                  </a:lnTo>
                  <a:lnTo>
                    <a:pt x="6500926" y="656625"/>
                  </a:lnTo>
                  <a:lnTo>
                    <a:pt x="6512757" y="655445"/>
                  </a:lnTo>
                  <a:lnTo>
                    <a:pt x="6524612" y="654609"/>
                  </a:lnTo>
                  <a:lnTo>
                    <a:pt x="6536466" y="653893"/>
                  </a:lnTo>
                  <a:lnTo>
                    <a:pt x="6548297" y="653069"/>
                  </a:lnTo>
                  <a:lnTo>
                    <a:pt x="6560202" y="652077"/>
                  </a:lnTo>
                  <a:lnTo>
                    <a:pt x="6572094" y="651037"/>
                  </a:lnTo>
                  <a:lnTo>
                    <a:pt x="6583962" y="649997"/>
                  </a:lnTo>
                  <a:lnTo>
                    <a:pt x="6595795" y="649005"/>
                  </a:lnTo>
                  <a:lnTo>
                    <a:pt x="6607682" y="648079"/>
                  </a:lnTo>
                  <a:lnTo>
                    <a:pt x="6619544" y="647116"/>
                  </a:lnTo>
                  <a:lnTo>
                    <a:pt x="6631407" y="646273"/>
                  </a:lnTo>
                  <a:lnTo>
                    <a:pt x="6643293" y="645703"/>
                  </a:lnTo>
                  <a:lnTo>
                    <a:pt x="6655124" y="645364"/>
                  </a:lnTo>
                  <a:lnTo>
                    <a:pt x="6666979" y="645275"/>
                  </a:lnTo>
                  <a:lnTo>
                    <a:pt x="6678833" y="645400"/>
                  </a:lnTo>
                  <a:lnTo>
                    <a:pt x="6726276" y="647328"/>
                  </a:lnTo>
                  <a:lnTo>
                    <a:pt x="6773774" y="656161"/>
                  </a:lnTo>
                  <a:lnTo>
                    <a:pt x="6785660" y="658530"/>
                  </a:lnTo>
                  <a:lnTo>
                    <a:pt x="6833031" y="664499"/>
                  </a:lnTo>
                  <a:lnTo>
                    <a:pt x="6844918" y="664638"/>
                  </a:lnTo>
                  <a:lnTo>
                    <a:pt x="6856780" y="664182"/>
                  </a:lnTo>
                  <a:lnTo>
                    <a:pt x="6904659" y="658340"/>
                  </a:lnTo>
                  <a:lnTo>
                    <a:pt x="6947871" y="644719"/>
                  </a:lnTo>
                  <a:lnTo>
                    <a:pt x="6957674" y="639956"/>
                  </a:lnTo>
                  <a:lnTo>
                    <a:pt x="6968667" y="634908"/>
                  </a:lnTo>
                  <a:lnTo>
                    <a:pt x="7009458" y="616995"/>
                  </a:lnTo>
                  <a:lnTo>
                    <a:pt x="7047010" y="602476"/>
                  </a:lnTo>
                  <a:lnTo>
                    <a:pt x="7058597" y="598287"/>
                  </a:lnTo>
                  <a:lnTo>
                    <a:pt x="7070267" y="593633"/>
                  </a:lnTo>
                  <a:lnTo>
                    <a:pt x="7082172" y="588377"/>
                  </a:lnTo>
                  <a:lnTo>
                    <a:pt x="7094064" y="582727"/>
                  </a:lnTo>
                  <a:lnTo>
                    <a:pt x="7105932" y="577006"/>
                  </a:lnTo>
                  <a:lnTo>
                    <a:pt x="7117765" y="571535"/>
                  </a:lnTo>
                  <a:lnTo>
                    <a:pt x="7153377" y="556230"/>
                  </a:lnTo>
                  <a:lnTo>
                    <a:pt x="7188949" y="542500"/>
                  </a:lnTo>
                  <a:lnTo>
                    <a:pt x="7200803" y="538200"/>
                  </a:lnTo>
                  <a:lnTo>
                    <a:pt x="7212634" y="533816"/>
                  </a:lnTo>
                  <a:lnTo>
                    <a:pt x="7224521" y="528954"/>
                  </a:lnTo>
                  <a:lnTo>
                    <a:pt x="7236383" y="523878"/>
                  </a:lnTo>
                  <a:lnTo>
                    <a:pt x="7248246" y="519136"/>
                  </a:lnTo>
                  <a:lnTo>
                    <a:pt x="7260132" y="515274"/>
                  </a:lnTo>
                  <a:lnTo>
                    <a:pt x="7272019" y="512635"/>
                  </a:lnTo>
                  <a:lnTo>
                    <a:pt x="7283881" y="510829"/>
                  </a:lnTo>
                  <a:lnTo>
                    <a:pt x="7295744" y="509309"/>
                  </a:lnTo>
                  <a:lnTo>
                    <a:pt x="7307630" y="507527"/>
                  </a:lnTo>
                  <a:lnTo>
                    <a:pt x="7319461" y="505295"/>
                  </a:lnTo>
                  <a:lnTo>
                    <a:pt x="7331316" y="503003"/>
                  </a:lnTo>
                  <a:lnTo>
                    <a:pt x="7343170" y="500687"/>
                  </a:lnTo>
                  <a:lnTo>
                    <a:pt x="7355001" y="498383"/>
                  </a:lnTo>
                  <a:lnTo>
                    <a:pt x="7366888" y="496022"/>
                  </a:lnTo>
                  <a:lnTo>
                    <a:pt x="7378750" y="493684"/>
                  </a:lnTo>
                  <a:lnTo>
                    <a:pt x="7390613" y="491347"/>
                  </a:lnTo>
                  <a:lnTo>
                    <a:pt x="7402499" y="488985"/>
                  </a:lnTo>
                  <a:lnTo>
                    <a:pt x="7414332" y="486723"/>
                  </a:lnTo>
                  <a:lnTo>
                    <a:pt x="7426201" y="484508"/>
                  </a:lnTo>
                  <a:lnTo>
                    <a:pt x="7438093" y="482056"/>
                  </a:lnTo>
                  <a:lnTo>
                    <a:pt x="7485537" y="467221"/>
                  </a:lnTo>
                  <a:lnTo>
                    <a:pt x="7521117" y="453378"/>
                  </a:lnTo>
                  <a:lnTo>
                    <a:pt x="7532980" y="448661"/>
                  </a:lnTo>
                  <a:lnTo>
                    <a:pt x="7544866" y="444408"/>
                  </a:lnTo>
                  <a:lnTo>
                    <a:pt x="7556697" y="440737"/>
                  </a:lnTo>
                  <a:lnTo>
                    <a:pt x="7568552" y="437518"/>
                  </a:lnTo>
                  <a:lnTo>
                    <a:pt x="7580406" y="434443"/>
                  </a:lnTo>
                  <a:lnTo>
                    <a:pt x="7592237" y="431200"/>
                  </a:lnTo>
                  <a:lnTo>
                    <a:pt x="7604142" y="427678"/>
                  </a:lnTo>
                  <a:lnTo>
                    <a:pt x="7616034" y="424072"/>
                  </a:lnTo>
                  <a:lnTo>
                    <a:pt x="7627902" y="420538"/>
                  </a:lnTo>
                  <a:lnTo>
                    <a:pt x="7639735" y="417230"/>
                  </a:lnTo>
                  <a:lnTo>
                    <a:pt x="7651622" y="414234"/>
                  </a:lnTo>
                  <a:lnTo>
                    <a:pt x="7663484" y="411452"/>
                  </a:lnTo>
                  <a:lnTo>
                    <a:pt x="7675347" y="408765"/>
                  </a:lnTo>
                  <a:lnTo>
                    <a:pt x="7687233" y="406054"/>
                  </a:lnTo>
                </a:path>
              </a:pathLst>
            </a:custGeom>
            <a:ln w="38100">
              <a:solidFill>
                <a:srgbClr val="A80000"/>
              </a:solidFill>
            </a:ln>
          </p:spPr>
          <p:txBody>
            <a:bodyPr wrap="square" lIns="0" tIns="0" rIns="0" bIns="0" rtlCol="0"/>
            <a:lstStyle/>
            <a:p>
              <a:endParaRPr>
                <a:solidFill>
                  <a:prstClr val="black"/>
                </a:solidFill>
              </a:endParaRPr>
            </a:p>
          </p:txBody>
        </p:sp>
        <p:sp>
          <p:nvSpPr>
            <p:cNvPr id="10" name="object 10"/>
            <p:cNvSpPr/>
            <p:nvPr/>
          </p:nvSpPr>
          <p:spPr>
            <a:xfrm>
              <a:off x="748995" y="2662652"/>
              <a:ext cx="7687309" cy="1361440"/>
            </a:xfrm>
            <a:custGeom>
              <a:avLst/>
              <a:gdLst/>
              <a:ahLst/>
              <a:cxnLst/>
              <a:rect l="l" t="t" r="r" b="b"/>
              <a:pathLst>
                <a:path w="7687309" h="1361439">
                  <a:moveTo>
                    <a:pt x="0" y="1056288"/>
                  </a:moveTo>
                  <a:lnTo>
                    <a:pt x="11866" y="1047444"/>
                  </a:lnTo>
                  <a:lnTo>
                    <a:pt x="23729" y="1038302"/>
                  </a:lnTo>
                  <a:lnTo>
                    <a:pt x="35593" y="1029803"/>
                  </a:lnTo>
                  <a:lnTo>
                    <a:pt x="47459" y="1022887"/>
                  </a:lnTo>
                  <a:lnTo>
                    <a:pt x="59320" y="1018778"/>
                  </a:lnTo>
                  <a:lnTo>
                    <a:pt x="71183" y="1016585"/>
                  </a:lnTo>
                  <a:lnTo>
                    <a:pt x="83046" y="1014368"/>
                  </a:lnTo>
                  <a:lnTo>
                    <a:pt x="94907" y="1010187"/>
                  </a:lnTo>
                  <a:lnTo>
                    <a:pt x="106767" y="1003055"/>
                  </a:lnTo>
                  <a:lnTo>
                    <a:pt x="118630" y="994185"/>
                  </a:lnTo>
                  <a:lnTo>
                    <a:pt x="130493" y="984934"/>
                  </a:lnTo>
                  <a:lnTo>
                    <a:pt x="142354" y="976659"/>
                  </a:lnTo>
                  <a:lnTo>
                    <a:pt x="154220" y="969748"/>
                  </a:lnTo>
                  <a:lnTo>
                    <a:pt x="166084" y="963467"/>
                  </a:lnTo>
                  <a:lnTo>
                    <a:pt x="177948" y="957496"/>
                  </a:lnTo>
                  <a:lnTo>
                    <a:pt x="189814" y="951513"/>
                  </a:lnTo>
                  <a:lnTo>
                    <a:pt x="201674" y="945213"/>
                  </a:lnTo>
                  <a:lnTo>
                    <a:pt x="213537" y="938829"/>
                  </a:lnTo>
                  <a:lnTo>
                    <a:pt x="225400" y="932850"/>
                  </a:lnTo>
                  <a:lnTo>
                    <a:pt x="272849" y="917531"/>
                  </a:lnTo>
                  <a:lnTo>
                    <a:pt x="320302" y="911673"/>
                  </a:lnTo>
                  <a:lnTo>
                    <a:pt x="332168" y="910492"/>
                  </a:lnTo>
                  <a:lnTo>
                    <a:pt x="379615" y="903253"/>
                  </a:lnTo>
                  <a:lnTo>
                    <a:pt x="403345" y="898396"/>
                  </a:lnTo>
                  <a:lnTo>
                    <a:pt x="415209" y="895931"/>
                  </a:lnTo>
                  <a:lnTo>
                    <a:pt x="462656" y="887924"/>
                  </a:lnTo>
                  <a:lnTo>
                    <a:pt x="510130" y="884759"/>
                  </a:lnTo>
                  <a:lnTo>
                    <a:pt x="522020" y="885346"/>
                  </a:lnTo>
                  <a:lnTo>
                    <a:pt x="533851" y="886938"/>
                  </a:lnTo>
                  <a:lnTo>
                    <a:pt x="545706" y="889410"/>
                  </a:lnTo>
                  <a:lnTo>
                    <a:pt x="557560" y="892169"/>
                  </a:lnTo>
                  <a:lnTo>
                    <a:pt x="569391" y="894617"/>
                  </a:lnTo>
                  <a:lnTo>
                    <a:pt x="581278" y="896530"/>
                  </a:lnTo>
                  <a:lnTo>
                    <a:pt x="593140" y="898300"/>
                  </a:lnTo>
                  <a:lnTo>
                    <a:pt x="605003" y="899975"/>
                  </a:lnTo>
                  <a:lnTo>
                    <a:pt x="616889" y="901602"/>
                  </a:lnTo>
                  <a:lnTo>
                    <a:pt x="628722" y="903317"/>
                  </a:lnTo>
                  <a:lnTo>
                    <a:pt x="640591" y="905031"/>
                  </a:lnTo>
                  <a:lnTo>
                    <a:pt x="652483" y="906460"/>
                  </a:lnTo>
                  <a:lnTo>
                    <a:pt x="664387" y="907317"/>
                  </a:lnTo>
                  <a:lnTo>
                    <a:pt x="676218" y="907309"/>
                  </a:lnTo>
                  <a:lnTo>
                    <a:pt x="688073" y="906682"/>
                  </a:lnTo>
                  <a:lnTo>
                    <a:pt x="699927" y="905960"/>
                  </a:lnTo>
                  <a:lnTo>
                    <a:pt x="711758" y="905666"/>
                  </a:lnTo>
                  <a:lnTo>
                    <a:pt x="723645" y="906027"/>
                  </a:lnTo>
                  <a:lnTo>
                    <a:pt x="735507" y="906746"/>
                  </a:lnTo>
                  <a:lnTo>
                    <a:pt x="747370" y="907559"/>
                  </a:lnTo>
                  <a:lnTo>
                    <a:pt x="759256" y="908206"/>
                  </a:lnTo>
                  <a:lnTo>
                    <a:pt x="771087" y="908434"/>
                  </a:lnTo>
                  <a:lnTo>
                    <a:pt x="782942" y="908508"/>
                  </a:lnTo>
                  <a:lnTo>
                    <a:pt x="794796" y="908653"/>
                  </a:lnTo>
                  <a:lnTo>
                    <a:pt x="806627" y="909095"/>
                  </a:lnTo>
                  <a:lnTo>
                    <a:pt x="818532" y="909941"/>
                  </a:lnTo>
                  <a:lnTo>
                    <a:pt x="830424" y="911096"/>
                  </a:lnTo>
                  <a:lnTo>
                    <a:pt x="842292" y="912203"/>
                  </a:lnTo>
                  <a:lnTo>
                    <a:pt x="854125" y="912905"/>
                  </a:lnTo>
                  <a:lnTo>
                    <a:pt x="866012" y="913382"/>
                  </a:lnTo>
                  <a:lnTo>
                    <a:pt x="877874" y="913667"/>
                  </a:lnTo>
                  <a:lnTo>
                    <a:pt x="889737" y="913477"/>
                  </a:lnTo>
                  <a:lnTo>
                    <a:pt x="937163" y="905023"/>
                  </a:lnTo>
                  <a:lnTo>
                    <a:pt x="984606" y="889529"/>
                  </a:lnTo>
                  <a:lnTo>
                    <a:pt x="1020241" y="870900"/>
                  </a:lnTo>
                  <a:lnTo>
                    <a:pt x="1032104" y="863506"/>
                  </a:lnTo>
                  <a:lnTo>
                    <a:pt x="1043990" y="856517"/>
                  </a:lnTo>
                  <a:lnTo>
                    <a:pt x="1055821" y="850304"/>
                  </a:lnTo>
                  <a:lnTo>
                    <a:pt x="1067676" y="844436"/>
                  </a:lnTo>
                  <a:lnTo>
                    <a:pt x="1079530" y="838354"/>
                  </a:lnTo>
                  <a:lnTo>
                    <a:pt x="1091361" y="831498"/>
                  </a:lnTo>
                  <a:lnTo>
                    <a:pt x="1103248" y="823333"/>
                  </a:lnTo>
                  <a:lnTo>
                    <a:pt x="1115110" y="814369"/>
                  </a:lnTo>
                  <a:lnTo>
                    <a:pt x="1126973" y="805334"/>
                  </a:lnTo>
                  <a:lnTo>
                    <a:pt x="1138859" y="796954"/>
                  </a:lnTo>
                  <a:lnTo>
                    <a:pt x="1150692" y="789545"/>
                  </a:lnTo>
                  <a:lnTo>
                    <a:pt x="1162561" y="782730"/>
                  </a:lnTo>
                  <a:lnTo>
                    <a:pt x="1174453" y="775916"/>
                  </a:lnTo>
                  <a:lnTo>
                    <a:pt x="1186357" y="768506"/>
                  </a:lnTo>
                  <a:lnTo>
                    <a:pt x="1198188" y="759987"/>
                  </a:lnTo>
                  <a:lnTo>
                    <a:pt x="1210043" y="750837"/>
                  </a:lnTo>
                  <a:lnTo>
                    <a:pt x="1221897" y="741664"/>
                  </a:lnTo>
                  <a:lnTo>
                    <a:pt x="1233728" y="733073"/>
                  </a:lnTo>
                  <a:lnTo>
                    <a:pt x="1269340" y="710392"/>
                  </a:lnTo>
                  <a:lnTo>
                    <a:pt x="1304912" y="692925"/>
                  </a:lnTo>
                  <a:lnTo>
                    <a:pt x="1352394" y="676733"/>
                  </a:lnTo>
                  <a:lnTo>
                    <a:pt x="1364262" y="673457"/>
                  </a:lnTo>
                  <a:lnTo>
                    <a:pt x="1411707" y="655000"/>
                  </a:lnTo>
                  <a:lnTo>
                    <a:pt x="1447279" y="636553"/>
                  </a:lnTo>
                  <a:lnTo>
                    <a:pt x="1459133" y="629806"/>
                  </a:lnTo>
                  <a:lnTo>
                    <a:pt x="1470964" y="623345"/>
                  </a:lnTo>
                  <a:lnTo>
                    <a:pt x="1482851" y="617410"/>
                  </a:lnTo>
                  <a:lnTo>
                    <a:pt x="1494713" y="611677"/>
                  </a:lnTo>
                  <a:lnTo>
                    <a:pt x="1506576" y="605968"/>
                  </a:lnTo>
                  <a:lnTo>
                    <a:pt x="1518462" y="600104"/>
                  </a:lnTo>
                  <a:lnTo>
                    <a:pt x="1530509" y="593643"/>
                  </a:lnTo>
                  <a:lnTo>
                    <a:pt x="1542640" y="586801"/>
                  </a:lnTo>
                  <a:lnTo>
                    <a:pt x="1554556" y="580388"/>
                  </a:lnTo>
                  <a:lnTo>
                    <a:pt x="1565960" y="575212"/>
                  </a:lnTo>
                  <a:lnTo>
                    <a:pt x="1576239" y="571884"/>
                  </a:lnTo>
                  <a:lnTo>
                    <a:pt x="1585804" y="569831"/>
                  </a:lnTo>
                  <a:lnTo>
                    <a:pt x="1595607" y="568086"/>
                  </a:lnTo>
                  <a:lnTo>
                    <a:pt x="1606600" y="565687"/>
                  </a:lnTo>
                  <a:lnTo>
                    <a:pt x="1647391" y="554775"/>
                  </a:lnTo>
                  <a:lnTo>
                    <a:pt x="1684959" y="542796"/>
                  </a:lnTo>
                  <a:lnTo>
                    <a:pt x="1732013" y="524873"/>
                  </a:lnTo>
                  <a:lnTo>
                    <a:pt x="1767585" y="508021"/>
                  </a:lnTo>
                  <a:lnTo>
                    <a:pt x="1803196" y="485804"/>
                  </a:lnTo>
                  <a:lnTo>
                    <a:pt x="1838736" y="452407"/>
                  </a:lnTo>
                  <a:lnTo>
                    <a:pt x="1874364" y="411874"/>
                  </a:lnTo>
                  <a:lnTo>
                    <a:pt x="1886232" y="397252"/>
                  </a:lnTo>
                  <a:lnTo>
                    <a:pt x="1898065" y="382807"/>
                  </a:lnTo>
                  <a:lnTo>
                    <a:pt x="1909952" y="368603"/>
                  </a:lnTo>
                  <a:lnTo>
                    <a:pt x="1921814" y="354328"/>
                  </a:lnTo>
                  <a:lnTo>
                    <a:pt x="1933677" y="340195"/>
                  </a:lnTo>
                  <a:lnTo>
                    <a:pt x="1969249" y="299162"/>
                  </a:lnTo>
                  <a:lnTo>
                    <a:pt x="2004821" y="264086"/>
                  </a:lnTo>
                  <a:lnTo>
                    <a:pt x="2040432" y="238154"/>
                  </a:lnTo>
                  <a:lnTo>
                    <a:pt x="2076044" y="218277"/>
                  </a:lnTo>
                  <a:lnTo>
                    <a:pt x="2111616" y="203785"/>
                  </a:lnTo>
                  <a:lnTo>
                    <a:pt x="2123470" y="199878"/>
                  </a:lnTo>
                  <a:lnTo>
                    <a:pt x="2135301" y="195863"/>
                  </a:lnTo>
                  <a:lnTo>
                    <a:pt x="2182799" y="178845"/>
                  </a:lnTo>
                  <a:lnTo>
                    <a:pt x="2206501" y="170622"/>
                  </a:lnTo>
                  <a:lnTo>
                    <a:pt x="2218393" y="166487"/>
                  </a:lnTo>
                  <a:lnTo>
                    <a:pt x="2265837" y="148510"/>
                  </a:lnTo>
                  <a:lnTo>
                    <a:pt x="2301417" y="132506"/>
                  </a:lnTo>
                  <a:lnTo>
                    <a:pt x="2313280" y="126841"/>
                  </a:lnTo>
                  <a:lnTo>
                    <a:pt x="2348852" y="112154"/>
                  </a:lnTo>
                  <a:lnTo>
                    <a:pt x="2396334" y="97295"/>
                  </a:lnTo>
                  <a:lnTo>
                    <a:pt x="2408202" y="93983"/>
                  </a:lnTo>
                  <a:lnTo>
                    <a:pt x="2420035" y="89564"/>
                  </a:lnTo>
                  <a:lnTo>
                    <a:pt x="2431922" y="83564"/>
                  </a:lnTo>
                  <a:lnTo>
                    <a:pt x="2443784" y="76515"/>
                  </a:lnTo>
                  <a:lnTo>
                    <a:pt x="2455647" y="69133"/>
                  </a:lnTo>
                  <a:lnTo>
                    <a:pt x="2467533" y="62132"/>
                  </a:lnTo>
                  <a:lnTo>
                    <a:pt x="2503073" y="42791"/>
                  </a:lnTo>
                  <a:lnTo>
                    <a:pt x="2538653" y="25953"/>
                  </a:lnTo>
                  <a:lnTo>
                    <a:pt x="2574289" y="11668"/>
                  </a:lnTo>
                  <a:lnTo>
                    <a:pt x="2621731" y="0"/>
                  </a:lnTo>
                  <a:lnTo>
                    <a:pt x="2633586" y="553"/>
                  </a:lnTo>
                  <a:lnTo>
                    <a:pt x="2645440" y="1702"/>
                  </a:lnTo>
                  <a:lnTo>
                    <a:pt x="2657271" y="2696"/>
                  </a:lnTo>
                  <a:lnTo>
                    <a:pt x="2669158" y="3335"/>
                  </a:lnTo>
                  <a:lnTo>
                    <a:pt x="2681020" y="4093"/>
                  </a:lnTo>
                  <a:lnTo>
                    <a:pt x="2692883" y="4947"/>
                  </a:lnTo>
                  <a:lnTo>
                    <a:pt x="2704769" y="5871"/>
                  </a:lnTo>
                  <a:lnTo>
                    <a:pt x="2716602" y="6645"/>
                  </a:lnTo>
                  <a:lnTo>
                    <a:pt x="2764098" y="11308"/>
                  </a:lnTo>
                  <a:lnTo>
                    <a:pt x="2811525" y="23621"/>
                  </a:lnTo>
                  <a:lnTo>
                    <a:pt x="2835250" y="35436"/>
                  </a:lnTo>
                  <a:lnTo>
                    <a:pt x="2847136" y="41177"/>
                  </a:lnTo>
                  <a:lnTo>
                    <a:pt x="2858967" y="46281"/>
                  </a:lnTo>
                  <a:lnTo>
                    <a:pt x="2870822" y="51147"/>
                  </a:lnTo>
                  <a:lnTo>
                    <a:pt x="2882676" y="56108"/>
                  </a:lnTo>
                  <a:lnTo>
                    <a:pt x="2918304" y="73753"/>
                  </a:lnTo>
                  <a:lnTo>
                    <a:pt x="2953892" y="95214"/>
                  </a:lnTo>
                  <a:lnTo>
                    <a:pt x="2977617" y="111767"/>
                  </a:lnTo>
                  <a:lnTo>
                    <a:pt x="2989503" y="119663"/>
                  </a:lnTo>
                  <a:lnTo>
                    <a:pt x="3001334" y="126636"/>
                  </a:lnTo>
                  <a:lnTo>
                    <a:pt x="3013189" y="133062"/>
                  </a:lnTo>
                  <a:lnTo>
                    <a:pt x="3025043" y="139773"/>
                  </a:lnTo>
                  <a:lnTo>
                    <a:pt x="3036874" y="147603"/>
                  </a:lnTo>
                  <a:lnTo>
                    <a:pt x="3048761" y="157097"/>
                  </a:lnTo>
                  <a:lnTo>
                    <a:pt x="3060623" y="167638"/>
                  </a:lnTo>
                  <a:lnTo>
                    <a:pt x="3072486" y="178607"/>
                  </a:lnTo>
                  <a:lnTo>
                    <a:pt x="3084372" y="189386"/>
                  </a:lnTo>
                  <a:lnTo>
                    <a:pt x="3096259" y="199703"/>
                  </a:lnTo>
                  <a:lnTo>
                    <a:pt x="3108121" y="209913"/>
                  </a:lnTo>
                  <a:lnTo>
                    <a:pt x="3119984" y="220337"/>
                  </a:lnTo>
                  <a:lnTo>
                    <a:pt x="3155556" y="255204"/>
                  </a:lnTo>
                  <a:lnTo>
                    <a:pt x="3191288" y="293677"/>
                  </a:lnTo>
                  <a:lnTo>
                    <a:pt x="3226739" y="334039"/>
                  </a:lnTo>
                  <a:lnTo>
                    <a:pt x="3246678" y="358042"/>
                  </a:lnTo>
                  <a:lnTo>
                    <a:pt x="3256457" y="369722"/>
                  </a:lnTo>
                  <a:lnTo>
                    <a:pt x="3294113" y="407556"/>
                  </a:lnTo>
                  <a:lnTo>
                    <a:pt x="3333977" y="441074"/>
                  </a:lnTo>
                  <a:lnTo>
                    <a:pt x="3369106" y="463452"/>
                  </a:lnTo>
                  <a:lnTo>
                    <a:pt x="3404646" y="477240"/>
                  </a:lnTo>
                  <a:lnTo>
                    <a:pt x="3452142" y="491283"/>
                  </a:lnTo>
                  <a:lnTo>
                    <a:pt x="3499587" y="497395"/>
                  </a:lnTo>
                  <a:lnTo>
                    <a:pt x="3511473" y="498885"/>
                  </a:lnTo>
                  <a:lnTo>
                    <a:pt x="3558844" y="509553"/>
                  </a:lnTo>
                  <a:lnTo>
                    <a:pt x="3594456" y="519555"/>
                  </a:lnTo>
                  <a:lnTo>
                    <a:pt x="3606342" y="523015"/>
                  </a:lnTo>
                  <a:lnTo>
                    <a:pt x="3618229" y="526740"/>
                  </a:lnTo>
                  <a:lnTo>
                    <a:pt x="3630091" y="530715"/>
                  </a:lnTo>
                  <a:lnTo>
                    <a:pt x="3641954" y="534427"/>
                  </a:lnTo>
                  <a:lnTo>
                    <a:pt x="3653840" y="537366"/>
                  </a:lnTo>
                  <a:lnTo>
                    <a:pt x="3665671" y="539261"/>
                  </a:lnTo>
                  <a:lnTo>
                    <a:pt x="3677526" y="540430"/>
                  </a:lnTo>
                  <a:lnTo>
                    <a:pt x="3689380" y="541242"/>
                  </a:lnTo>
                  <a:lnTo>
                    <a:pt x="3701211" y="542065"/>
                  </a:lnTo>
                  <a:lnTo>
                    <a:pt x="3713098" y="542762"/>
                  </a:lnTo>
                  <a:lnTo>
                    <a:pt x="3724960" y="543256"/>
                  </a:lnTo>
                  <a:lnTo>
                    <a:pt x="3736823" y="543726"/>
                  </a:lnTo>
                  <a:lnTo>
                    <a:pt x="3748709" y="544351"/>
                  </a:lnTo>
                  <a:lnTo>
                    <a:pt x="3760542" y="545169"/>
                  </a:lnTo>
                  <a:lnTo>
                    <a:pt x="3772411" y="546129"/>
                  </a:lnTo>
                  <a:lnTo>
                    <a:pt x="3784303" y="546994"/>
                  </a:lnTo>
                  <a:lnTo>
                    <a:pt x="3796207" y="547526"/>
                  </a:lnTo>
                  <a:lnTo>
                    <a:pt x="3808199" y="547373"/>
                  </a:lnTo>
                  <a:lnTo>
                    <a:pt x="3820321" y="546685"/>
                  </a:lnTo>
                  <a:lnTo>
                    <a:pt x="3832230" y="546258"/>
                  </a:lnTo>
                  <a:lnTo>
                    <a:pt x="3873296" y="554982"/>
                  </a:lnTo>
                  <a:lnTo>
                    <a:pt x="3884218" y="559083"/>
                  </a:lnTo>
                  <a:lnTo>
                    <a:pt x="3897014" y="563846"/>
                  </a:lnTo>
                  <a:lnTo>
                    <a:pt x="3938447" y="581562"/>
                  </a:lnTo>
                  <a:lnTo>
                    <a:pt x="3974273" y="602011"/>
                  </a:lnTo>
                  <a:lnTo>
                    <a:pt x="3985945" y="608613"/>
                  </a:lnTo>
                  <a:lnTo>
                    <a:pt x="4021557" y="626455"/>
                  </a:lnTo>
                  <a:lnTo>
                    <a:pt x="4057129" y="642141"/>
                  </a:lnTo>
                  <a:lnTo>
                    <a:pt x="4104563" y="655445"/>
                  </a:lnTo>
                  <a:lnTo>
                    <a:pt x="4152061" y="660652"/>
                  </a:lnTo>
                  <a:lnTo>
                    <a:pt x="4163924" y="661509"/>
                  </a:lnTo>
                  <a:lnTo>
                    <a:pt x="4175810" y="662842"/>
                  </a:lnTo>
                  <a:lnTo>
                    <a:pt x="4187641" y="664977"/>
                  </a:lnTo>
                  <a:lnTo>
                    <a:pt x="4199496" y="667541"/>
                  </a:lnTo>
                  <a:lnTo>
                    <a:pt x="4211350" y="670200"/>
                  </a:lnTo>
                  <a:lnTo>
                    <a:pt x="4223181" y="672621"/>
                  </a:lnTo>
                  <a:lnTo>
                    <a:pt x="4235068" y="674598"/>
                  </a:lnTo>
                  <a:lnTo>
                    <a:pt x="4246930" y="676336"/>
                  </a:lnTo>
                  <a:lnTo>
                    <a:pt x="4258793" y="678122"/>
                  </a:lnTo>
                  <a:lnTo>
                    <a:pt x="4270679" y="680241"/>
                  </a:lnTo>
                  <a:lnTo>
                    <a:pt x="4282512" y="682847"/>
                  </a:lnTo>
                  <a:lnTo>
                    <a:pt x="4294381" y="685750"/>
                  </a:lnTo>
                  <a:lnTo>
                    <a:pt x="4306273" y="688724"/>
                  </a:lnTo>
                  <a:lnTo>
                    <a:pt x="4318177" y="691544"/>
                  </a:lnTo>
                  <a:lnTo>
                    <a:pt x="4365548" y="701323"/>
                  </a:lnTo>
                  <a:lnTo>
                    <a:pt x="4389297" y="704371"/>
                  </a:lnTo>
                  <a:lnTo>
                    <a:pt x="4401160" y="705717"/>
                  </a:lnTo>
                  <a:lnTo>
                    <a:pt x="4448586" y="714152"/>
                  </a:lnTo>
                  <a:lnTo>
                    <a:pt x="4496082" y="726963"/>
                  </a:lnTo>
                  <a:lnTo>
                    <a:pt x="4531664" y="740169"/>
                  </a:lnTo>
                  <a:lnTo>
                    <a:pt x="4543527" y="744700"/>
                  </a:lnTo>
                  <a:lnTo>
                    <a:pt x="4555413" y="747932"/>
                  </a:lnTo>
                  <a:lnTo>
                    <a:pt x="4567244" y="749377"/>
                  </a:lnTo>
                  <a:lnTo>
                    <a:pt x="4579099" y="749583"/>
                  </a:lnTo>
                  <a:lnTo>
                    <a:pt x="4590953" y="749218"/>
                  </a:lnTo>
                  <a:lnTo>
                    <a:pt x="4602784" y="748948"/>
                  </a:lnTo>
                  <a:lnTo>
                    <a:pt x="4650282" y="747932"/>
                  </a:lnTo>
                  <a:lnTo>
                    <a:pt x="4697780" y="743741"/>
                  </a:lnTo>
                  <a:lnTo>
                    <a:pt x="4721466" y="737550"/>
                  </a:lnTo>
                  <a:lnTo>
                    <a:pt x="4733320" y="734383"/>
                  </a:lnTo>
                  <a:lnTo>
                    <a:pt x="4745151" y="732692"/>
                  </a:lnTo>
                  <a:lnTo>
                    <a:pt x="4757038" y="733202"/>
                  </a:lnTo>
                  <a:lnTo>
                    <a:pt x="4768900" y="735153"/>
                  </a:lnTo>
                  <a:lnTo>
                    <a:pt x="4780763" y="737461"/>
                  </a:lnTo>
                  <a:lnTo>
                    <a:pt x="4792649" y="739042"/>
                  </a:lnTo>
                  <a:lnTo>
                    <a:pt x="4804482" y="739854"/>
                  </a:lnTo>
                  <a:lnTo>
                    <a:pt x="4816351" y="740392"/>
                  </a:lnTo>
                  <a:lnTo>
                    <a:pt x="4828243" y="740382"/>
                  </a:lnTo>
                  <a:lnTo>
                    <a:pt x="4876170" y="732014"/>
                  </a:lnTo>
                  <a:lnTo>
                    <a:pt x="4917236" y="715928"/>
                  </a:lnTo>
                  <a:lnTo>
                    <a:pt x="4954892" y="697720"/>
                  </a:lnTo>
                  <a:lnTo>
                    <a:pt x="4969021" y="690772"/>
                  </a:lnTo>
                  <a:lnTo>
                    <a:pt x="5006613" y="673621"/>
                  </a:lnTo>
                  <a:lnTo>
                    <a:pt x="5053634" y="656127"/>
                  </a:lnTo>
                  <a:lnTo>
                    <a:pt x="5101069" y="645523"/>
                  </a:lnTo>
                  <a:lnTo>
                    <a:pt x="5148503" y="640236"/>
                  </a:lnTo>
                  <a:lnTo>
                    <a:pt x="5160366" y="639113"/>
                  </a:lnTo>
                  <a:lnTo>
                    <a:pt x="5172252" y="637823"/>
                  </a:lnTo>
                  <a:lnTo>
                    <a:pt x="5184139" y="636273"/>
                  </a:lnTo>
                  <a:lnTo>
                    <a:pt x="5196001" y="634569"/>
                  </a:lnTo>
                  <a:lnTo>
                    <a:pt x="5207864" y="632841"/>
                  </a:lnTo>
                  <a:lnTo>
                    <a:pt x="5219750" y="631219"/>
                  </a:lnTo>
                  <a:lnTo>
                    <a:pt x="5231581" y="629419"/>
                  </a:lnTo>
                  <a:lnTo>
                    <a:pt x="5243436" y="627489"/>
                  </a:lnTo>
                  <a:lnTo>
                    <a:pt x="5255290" y="626058"/>
                  </a:lnTo>
                  <a:lnTo>
                    <a:pt x="5302733" y="631402"/>
                  </a:lnTo>
                  <a:lnTo>
                    <a:pt x="5350213" y="648902"/>
                  </a:lnTo>
                  <a:lnTo>
                    <a:pt x="5385803" y="667668"/>
                  </a:lnTo>
                  <a:lnTo>
                    <a:pt x="5397657" y="674590"/>
                  </a:lnTo>
                  <a:lnTo>
                    <a:pt x="5409488" y="681130"/>
                  </a:lnTo>
                  <a:lnTo>
                    <a:pt x="5421375" y="687042"/>
                  </a:lnTo>
                  <a:lnTo>
                    <a:pt x="5433237" y="692608"/>
                  </a:lnTo>
                  <a:lnTo>
                    <a:pt x="5445100" y="698150"/>
                  </a:lnTo>
                  <a:lnTo>
                    <a:pt x="5456986" y="703990"/>
                  </a:lnTo>
                  <a:lnTo>
                    <a:pt x="5492526" y="722975"/>
                  </a:lnTo>
                  <a:lnTo>
                    <a:pt x="5528154" y="743837"/>
                  </a:lnTo>
                  <a:lnTo>
                    <a:pt x="5540022" y="751004"/>
                  </a:lnTo>
                  <a:lnTo>
                    <a:pt x="5551855" y="757838"/>
                  </a:lnTo>
                  <a:lnTo>
                    <a:pt x="5563742" y="764186"/>
                  </a:lnTo>
                  <a:lnTo>
                    <a:pt x="5575604" y="770237"/>
                  </a:lnTo>
                  <a:lnTo>
                    <a:pt x="5587467" y="776216"/>
                  </a:lnTo>
                  <a:lnTo>
                    <a:pt x="5599353" y="782349"/>
                  </a:lnTo>
                  <a:lnTo>
                    <a:pt x="5611345" y="789007"/>
                  </a:lnTo>
                  <a:lnTo>
                    <a:pt x="5623467" y="795891"/>
                  </a:lnTo>
                  <a:lnTo>
                    <a:pt x="5635376" y="802512"/>
                  </a:lnTo>
                  <a:lnTo>
                    <a:pt x="5676496" y="821564"/>
                  </a:lnTo>
                  <a:lnTo>
                    <a:pt x="5714130" y="833006"/>
                  </a:lnTo>
                  <a:lnTo>
                    <a:pt x="5754355" y="842666"/>
                  </a:lnTo>
                  <a:lnTo>
                    <a:pt x="5778386" y="847683"/>
                  </a:lnTo>
                  <a:lnTo>
                    <a:pt x="5789091" y="850167"/>
                  </a:lnTo>
                  <a:lnTo>
                    <a:pt x="5797908" y="852824"/>
                  </a:lnTo>
                  <a:lnTo>
                    <a:pt x="5805236" y="855517"/>
                  </a:lnTo>
                  <a:lnTo>
                    <a:pt x="5812969" y="858043"/>
                  </a:lnTo>
                  <a:lnTo>
                    <a:pt x="5823000" y="860200"/>
                  </a:lnTo>
                  <a:lnTo>
                    <a:pt x="5836689" y="861760"/>
                  </a:lnTo>
                  <a:lnTo>
                    <a:pt x="5852687" y="862867"/>
                  </a:lnTo>
                  <a:lnTo>
                    <a:pt x="5869113" y="863879"/>
                  </a:lnTo>
                  <a:lnTo>
                    <a:pt x="5884087" y="865153"/>
                  </a:lnTo>
                  <a:lnTo>
                    <a:pt x="5931458" y="872265"/>
                  </a:lnTo>
                  <a:lnTo>
                    <a:pt x="5967070" y="883106"/>
                  </a:lnTo>
                  <a:lnTo>
                    <a:pt x="5978956" y="886489"/>
                  </a:lnTo>
                  <a:lnTo>
                    <a:pt x="5990787" y="889065"/>
                  </a:lnTo>
                  <a:lnTo>
                    <a:pt x="6002642" y="891188"/>
                  </a:lnTo>
                  <a:lnTo>
                    <a:pt x="6014496" y="893312"/>
                  </a:lnTo>
                  <a:lnTo>
                    <a:pt x="6026327" y="895887"/>
                  </a:lnTo>
                  <a:lnTo>
                    <a:pt x="6038232" y="899177"/>
                  </a:lnTo>
                  <a:lnTo>
                    <a:pt x="6050124" y="902968"/>
                  </a:lnTo>
                  <a:lnTo>
                    <a:pt x="6061992" y="906710"/>
                  </a:lnTo>
                  <a:lnTo>
                    <a:pt x="6109437" y="915822"/>
                  </a:lnTo>
                  <a:lnTo>
                    <a:pt x="6133154" y="917537"/>
                  </a:lnTo>
                  <a:lnTo>
                    <a:pt x="6145009" y="917509"/>
                  </a:lnTo>
                  <a:lnTo>
                    <a:pt x="6156863" y="917434"/>
                  </a:lnTo>
                  <a:lnTo>
                    <a:pt x="6168694" y="917858"/>
                  </a:lnTo>
                  <a:lnTo>
                    <a:pt x="6180581" y="919166"/>
                  </a:lnTo>
                  <a:lnTo>
                    <a:pt x="6192443" y="920986"/>
                  </a:lnTo>
                  <a:lnTo>
                    <a:pt x="6204306" y="922734"/>
                  </a:lnTo>
                  <a:lnTo>
                    <a:pt x="6216192" y="923827"/>
                  </a:lnTo>
                  <a:lnTo>
                    <a:pt x="6228722" y="924018"/>
                  </a:lnTo>
                  <a:lnTo>
                    <a:pt x="6241656" y="923637"/>
                  </a:lnTo>
                  <a:lnTo>
                    <a:pt x="6253733" y="922970"/>
                  </a:lnTo>
                  <a:lnTo>
                    <a:pt x="6263690" y="922303"/>
                  </a:lnTo>
                  <a:lnTo>
                    <a:pt x="6270929" y="921922"/>
                  </a:lnTo>
                  <a:lnTo>
                    <a:pt x="6273723" y="920398"/>
                  </a:lnTo>
                  <a:lnTo>
                    <a:pt x="6284010" y="919382"/>
                  </a:lnTo>
                  <a:lnTo>
                    <a:pt x="6299445" y="918190"/>
                  </a:lnTo>
                  <a:lnTo>
                    <a:pt x="6319570" y="916795"/>
                  </a:lnTo>
                  <a:lnTo>
                    <a:pt x="6340553" y="915328"/>
                  </a:lnTo>
                  <a:lnTo>
                    <a:pt x="6358559" y="913921"/>
                  </a:lnTo>
                  <a:lnTo>
                    <a:pt x="6372321" y="912423"/>
                  </a:lnTo>
                  <a:lnTo>
                    <a:pt x="6383975" y="910889"/>
                  </a:lnTo>
                  <a:lnTo>
                    <a:pt x="6394796" y="909474"/>
                  </a:lnTo>
                  <a:lnTo>
                    <a:pt x="6441597" y="906654"/>
                  </a:lnTo>
                  <a:lnTo>
                    <a:pt x="6489040" y="905605"/>
                  </a:lnTo>
                  <a:lnTo>
                    <a:pt x="6500926" y="905920"/>
                  </a:lnTo>
                  <a:lnTo>
                    <a:pt x="6512757" y="906704"/>
                  </a:lnTo>
                  <a:lnTo>
                    <a:pt x="6524612" y="907905"/>
                  </a:lnTo>
                  <a:lnTo>
                    <a:pt x="6536466" y="909224"/>
                  </a:lnTo>
                  <a:lnTo>
                    <a:pt x="6548297" y="910365"/>
                  </a:lnTo>
                  <a:lnTo>
                    <a:pt x="6560202" y="911278"/>
                  </a:lnTo>
                  <a:lnTo>
                    <a:pt x="6572094" y="912048"/>
                  </a:lnTo>
                  <a:lnTo>
                    <a:pt x="6583962" y="912866"/>
                  </a:lnTo>
                  <a:lnTo>
                    <a:pt x="6631407" y="918225"/>
                  </a:lnTo>
                  <a:lnTo>
                    <a:pt x="6678833" y="929130"/>
                  </a:lnTo>
                  <a:lnTo>
                    <a:pt x="6726276" y="944502"/>
                  </a:lnTo>
                  <a:lnTo>
                    <a:pt x="6761911" y="957609"/>
                  </a:lnTo>
                  <a:lnTo>
                    <a:pt x="6773774" y="962042"/>
                  </a:lnTo>
                  <a:lnTo>
                    <a:pt x="6785660" y="966118"/>
                  </a:lnTo>
                  <a:lnTo>
                    <a:pt x="6797491" y="969603"/>
                  </a:lnTo>
                  <a:lnTo>
                    <a:pt x="6809346" y="972659"/>
                  </a:lnTo>
                  <a:lnTo>
                    <a:pt x="6821200" y="975619"/>
                  </a:lnTo>
                  <a:lnTo>
                    <a:pt x="6833031" y="978818"/>
                  </a:lnTo>
                  <a:lnTo>
                    <a:pt x="6880529" y="993804"/>
                  </a:lnTo>
                  <a:lnTo>
                    <a:pt x="6916605" y="1006609"/>
                  </a:lnTo>
                  <a:lnTo>
                    <a:pt x="6928027" y="1010695"/>
                  </a:lnTo>
                  <a:lnTo>
                    <a:pt x="6968667" y="1025173"/>
                  </a:lnTo>
                  <a:lnTo>
                    <a:pt x="7009458" y="1037907"/>
                  </a:lnTo>
                  <a:lnTo>
                    <a:pt x="7022896" y="1042064"/>
                  </a:lnTo>
                  <a:lnTo>
                    <a:pt x="7035209" y="1045829"/>
                  </a:lnTo>
                  <a:lnTo>
                    <a:pt x="7047010" y="1049319"/>
                  </a:lnTo>
                  <a:lnTo>
                    <a:pt x="7058597" y="1053119"/>
                  </a:lnTo>
                  <a:lnTo>
                    <a:pt x="7094064" y="1069020"/>
                  </a:lnTo>
                  <a:lnTo>
                    <a:pt x="7129652" y="1095202"/>
                  </a:lnTo>
                  <a:lnTo>
                    <a:pt x="7165263" y="1135028"/>
                  </a:lnTo>
                  <a:lnTo>
                    <a:pt x="7188949" y="1167540"/>
                  </a:lnTo>
                  <a:lnTo>
                    <a:pt x="7200803" y="1184856"/>
                  </a:lnTo>
                  <a:lnTo>
                    <a:pt x="7212634" y="1201576"/>
                  </a:lnTo>
                  <a:lnTo>
                    <a:pt x="7224521" y="1217074"/>
                  </a:lnTo>
                  <a:lnTo>
                    <a:pt x="7236383" y="1232025"/>
                  </a:lnTo>
                  <a:lnTo>
                    <a:pt x="7248246" y="1247118"/>
                  </a:lnTo>
                  <a:lnTo>
                    <a:pt x="7260132" y="1263044"/>
                  </a:lnTo>
                  <a:lnTo>
                    <a:pt x="7272019" y="1281890"/>
                  </a:lnTo>
                  <a:lnTo>
                    <a:pt x="7283881" y="1302557"/>
                  </a:lnTo>
                  <a:lnTo>
                    <a:pt x="7295744" y="1321248"/>
                  </a:lnTo>
                  <a:lnTo>
                    <a:pt x="7307630" y="1334164"/>
                  </a:lnTo>
                  <a:lnTo>
                    <a:pt x="7319461" y="1339014"/>
                  </a:lnTo>
                  <a:lnTo>
                    <a:pt x="7331316" y="1338197"/>
                  </a:lnTo>
                  <a:lnTo>
                    <a:pt x="7343170" y="1335236"/>
                  </a:lnTo>
                  <a:lnTo>
                    <a:pt x="7355001" y="1333656"/>
                  </a:lnTo>
                  <a:lnTo>
                    <a:pt x="7366888" y="1334133"/>
                  </a:lnTo>
                  <a:lnTo>
                    <a:pt x="7378750" y="1334895"/>
                  </a:lnTo>
                  <a:lnTo>
                    <a:pt x="7390613" y="1335799"/>
                  </a:lnTo>
                  <a:lnTo>
                    <a:pt x="7402499" y="1336704"/>
                  </a:lnTo>
                  <a:lnTo>
                    <a:pt x="7414332" y="1338337"/>
                  </a:lnTo>
                  <a:lnTo>
                    <a:pt x="7426201" y="1340435"/>
                  </a:lnTo>
                  <a:lnTo>
                    <a:pt x="7438093" y="1341651"/>
                  </a:lnTo>
                  <a:lnTo>
                    <a:pt x="7449997" y="1340641"/>
                  </a:lnTo>
                  <a:lnTo>
                    <a:pt x="7461828" y="1335309"/>
                  </a:lnTo>
                  <a:lnTo>
                    <a:pt x="7473683" y="1326941"/>
                  </a:lnTo>
                  <a:lnTo>
                    <a:pt x="7485537" y="1319264"/>
                  </a:lnTo>
                  <a:lnTo>
                    <a:pt x="7497368" y="1316003"/>
                  </a:lnTo>
                  <a:lnTo>
                    <a:pt x="7509255" y="1319545"/>
                  </a:lnTo>
                  <a:lnTo>
                    <a:pt x="7521117" y="1327386"/>
                  </a:lnTo>
                  <a:lnTo>
                    <a:pt x="7532980" y="1336202"/>
                  </a:lnTo>
                  <a:lnTo>
                    <a:pt x="7544866" y="1342673"/>
                  </a:lnTo>
                  <a:lnTo>
                    <a:pt x="7556697" y="1345967"/>
                  </a:lnTo>
                  <a:lnTo>
                    <a:pt x="7568552" y="1347785"/>
                  </a:lnTo>
                  <a:lnTo>
                    <a:pt x="7580406" y="1348888"/>
                  </a:lnTo>
                  <a:lnTo>
                    <a:pt x="7592237" y="1350039"/>
                  </a:lnTo>
                  <a:lnTo>
                    <a:pt x="7604142" y="1351208"/>
                  </a:lnTo>
                  <a:lnTo>
                    <a:pt x="7616034" y="1352055"/>
                  </a:lnTo>
                  <a:lnTo>
                    <a:pt x="7627902" y="1352879"/>
                  </a:lnTo>
                  <a:lnTo>
                    <a:pt x="7639735" y="1353976"/>
                  </a:lnTo>
                  <a:lnTo>
                    <a:pt x="7651622" y="1355496"/>
                  </a:lnTo>
                  <a:lnTo>
                    <a:pt x="7663484" y="1357278"/>
                  </a:lnTo>
                  <a:lnTo>
                    <a:pt x="7675347" y="1359155"/>
                  </a:lnTo>
                  <a:lnTo>
                    <a:pt x="7687233" y="1360961"/>
                  </a:lnTo>
                </a:path>
              </a:pathLst>
            </a:custGeom>
            <a:ln w="38100">
              <a:solidFill>
                <a:srgbClr val="808080"/>
              </a:solidFill>
            </a:ln>
          </p:spPr>
          <p:txBody>
            <a:bodyPr wrap="square" lIns="0" tIns="0" rIns="0" bIns="0" rtlCol="0"/>
            <a:lstStyle/>
            <a:p>
              <a:endParaRPr>
                <a:solidFill>
                  <a:prstClr val="black"/>
                </a:solidFill>
              </a:endParaRPr>
            </a:p>
          </p:txBody>
        </p:sp>
      </p:grpSp>
      <p:sp>
        <p:nvSpPr>
          <p:cNvPr id="11" name="object 11"/>
          <p:cNvSpPr txBox="1"/>
          <p:nvPr/>
        </p:nvSpPr>
        <p:spPr>
          <a:xfrm>
            <a:off x="452424" y="4541011"/>
            <a:ext cx="123189" cy="74612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2</a:t>
            </a:r>
            <a:endParaRPr sz="1400">
              <a:solidFill>
                <a:prstClr val="black"/>
              </a:solidFill>
              <a:latin typeface="Tahoma"/>
              <a:cs typeface="Tahoma"/>
            </a:endParaRPr>
          </a:p>
          <a:p>
            <a:pPr>
              <a:spcBef>
                <a:spcPts val="15"/>
              </a:spcBef>
            </a:pPr>
            <a:endParaRPr sz="1900">
              <a:solidFill>
                <a:prstClr val="black"/>
              </a:solidFill>
              <a:latin typeface="Tahoma"/>
              <a:cs typeface="Tahoma"/>
            </a:endParaRPr>
          </a:p>
          <a:p>
            <a:pPr marL="12700"/>
            <a:r>
              <a:rPr sz="1400" dirty="0">
                <a:solidFill>
                  <a:prstClr val="black"/>
                </a:solidFill>
                <a:latin typeface="Tahoma"/>
                <a:cs typeface="Tahoma"/>
              </a:rPr>
              <a:t>1</a:t>
            </a:r>
            <a:endParaRPr sz="1400">
              <a:solidFill>
                <a:prstClr val="black"/>
              </a:solidFill>
              <a:latin typeface="Tahoma"/>
              <a:cs typeface="Tahoma"/>
            </a:endParaRPr>
          </a:p>
        </p:txBody>
      </p:sp>
      <p:sp>
        <p:nvSpPr>
          <p:cNvPr id="12" name="object 12"/>
          <p:cNvSpPr txBox="1"/>
          <p:nvPr/>
        </p:nvSpPr>
        <p:spPr>
          <a:xfrm>
            <a:off x="452424" y="4034790"/>
            <a:ext cx="123189" cy="23939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3</a:t>
            </a:r>
            <a:endParaRPr sz="1400">
              <a:solidFill>
                <a:prstClr val="black"/>
              </a:solidFill>
              <a:latin typeface="Tahoma"/>
              <a:cs typeface="Tahoma"/>
            </a:endParaRPr>
          </a:p>
        </p:txBody>
      </p:sp>
      <p:sp>
        <p:nvSpPr>
          <p:cNvPr id="13" name="object 13"/>
          <p:cNvSpPr txBox="1"/>
          <p:nvPr/>
        </p:nvSpPr>
        <p:spPr>
          <a:xfrm>
            <a:off x="452424" y="3528821"/>
            <a:ext cx="12318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4</a:t>
            </a:r>
            <a:endParaRPr sz="1400">
              <a:solidFill>
                <a:prstClr val="black"/>
              </a:solidFill>
              <a:latin typeface="Tahoma"/>
              <a:cs typeface="Tahoma"/>
            </a:endParaRPr>
          </a:p>
        </p:txBody>
      </p:sp>
      <p:sp>
        <p:nvSpPr>
          <p:cNvPr id="14" name="object 14"/>
          <p:cNvSpPr txBox="1"/>
          <p:nvPr/>
        </p:nvSpPr>
        <p:spPr>
          <a:xfrm>
            <a:off x="452424" y="3022473"/>
            <a:ext cx="12318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5</a:t>
            </a:r>
            <a:endParaRPr sz="1400">
              <a:solidFill>
                <a:prstClr val="black"/>
              </a:solidFill>
              <a:latin typeface="Tahoma"/>
              <a:cs typeface="Tahoma"/>
            </a:endParaRPr>
          </a:p>
        </p:txBody>
      </p:sp>
      <p:sp>
        <p:nvSpPr>
          <p:cNvPr id="15" name="object 15"/>
          <p:cNvSpPr txBox="1"/>
          <p:nvPr/>
        </p:nvSpPr>
        <p:spPr>
          <a:xfrm>
            <a:off x="452424" y="2516251"/>
            <a:ext cx="12318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6</a:t>
            </a:r>
            <a:endParaRPr sz="1400">
              <a:solidFill>
                <a:prstClr val="black"/>
              </a:solidFill>
              <a:latin typeface="Tahoma"/>
              <a:cs typeface="Tahoma"/>
            </a:endParaRPr>
          </a:p>
        </p:txBody>
      </p:sp>
      <p:sp>
        <p:nvSpPr>
          <p:cNvPr id="16" name="object 16"/>
          <p:cNvSpPr txBox="1"/>
          <p:nvPr/>
        </p:nvSpPr>
        <p:spPr>
          <a:xfrm>
            <a:off x="607785" y="5280404"/>
            <a:ext cx="641350" cy="58864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O</a:t>
            </a:r>
            <a:r>
              <a:rPr sz="1400" spc="-5" dirty="0">
                <a:solidFill>
                  <a:prstClr val="black"/>
                </a:solidFill>
                <a:latin typeface="Tahoma"/>
                <a:cs typeface="Tahoma"/>
              </a:rPr>
              <a:t>ca</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a:p>
            <a:pPr marL="20320">
              <a:spcBef>
                <a:spcPts val="1470"/>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17" name="object 17"/>
          <p:cNvSpPr txBox="1"/>
          <p:nvPr/>
        </p:nvSpPr>
        <p:spPr>
          <a:xfrm>
            <a:off x="7625754" y="5281421"/>
            <a:ext cx="240665" cy="56388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Ka</a:t>
            </a:r>
            <a:r>
              <a:rPr sz="1400" spc="-10"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18" name="object 18"/>
          <p:cNvSpPr txBox="1"/>
          <p:nvPr/>
        </p:nvSpPr>
        <p:spPr>
          <a:xfrm>
            <a:off x="2668817" y="5281421"/>
            <a:ext cx="240665" cy="56388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Ka</a:t>
            </a:r>
            <a:r>
              <a:rPr sz="1400" spc="-10"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19" name="object 19"/>
          <p:cNvSpPr txBox="1"/>
          <p:nvPr/>
        </p:nvSpPr>
        <p:spPr>
          <a:xfrm>
            <a:off x="1835189" y="5281040"/>
            <a:ext cx="240665" cy="63373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Te</a:t>
            </a:r>
            <a:r>
              <a:rPr sz="1400" spc="-5" dirty="0">
                <a:solidFill>
                  <a:prstClr val="black"/>
                </a:solidFill>
                <a:latin typeface="Tahoma"/>
                <a:cs typeface="Tahoma"/>
              </a:rPr>
              <a:t>m</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20" name="object 20"/>
          <p:cNvSpPr txBox="1"/>
          <p:nvPr/>
        </p:nvSpPr>
        <p:spPr>
          <a:xfrm>
            <a:off x="8038504" y="5280404"/>
            <a:ext cx="641350" cy="58864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O</a:t>
            </a:r>
            <a:r>
              <a:rPr sz="1400" spc="-5" dirty="0">
                <a:solidFill>
                  <a:prstClr val="black"/>
                </a:solidFill>
                <a:latin typeface="Tahoma"/>
                <a:cs typeface="Tahoma"/>
              </a:rPr>
              <a:t>ca</a:t>
            </a:r>
            <a:r>
              <a:rPr sz="1400" spc="5" dirty="0">
                <a:solidFill>
                  <a:prstClr val="black"/>
                </a:solidFill>
                <a:latin typeface="Tahoma"/>
                <a:cs typeface="Tahoma"/>
              </a:rPr>
              <a:t>-</a:t>
            </a:r>
            <a:r>
              <a:rPr sz="1400" dirty="0">
                <a:solidFill>
                  <a:prstClr val="black"/>
                </a:solidFill>
                <a:latin typeface="Tahoma"/>
                <a:cs typeface="Tahoma"/>
              </a:rPr>
              <a:t>22</a:t>
            </a:r>
            <a:endParaRPr sz="1400">
              <a:solidFill>
                <a:prstClr val="black"/>
              </a:solidFill>
              <a:latin typeface="Tahoma"/>
              <a:cs typeface="Tahoma"/>
            </a:endParaRPr>
          </a:p>
          <a:p>
            <a:pPr marL="20320">
              <a:spcBef>
                <a:spcPts val="1470"/>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22</a:t>
            </a:r>
            <a:endParaRPr sz="1400">
              <a:solidFill>
                <a:prstClr val="black"/>
              </a:solidFill>
              <a:latin typeface="Tahoma"/>
              <a:cs typeface="Tahoma"/>
            </a:endParaRPr>
          </a:p>
        </p:txBody>
      </p:sp>
      <p:sp>
        <p:nvSpPr>
          <p:cNvPr id="21" name="object 21"/>
          <p:cNvSpPr txBox="1"/>
          <p:nvPr/>
        </p:nvSpPr>
        <p:spPr>
          <a:xfrm>
            <a:off x="5963451" y="5280404"/>
            <a:ext cx="240665" cy="58039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22" name="object 22"/>
          <p:cNvSpPr txBox="1"/>
          <p:nvPr/>
        </p:nvSpPr>
        <p:spPr>
          <a:xfrm>
            <a:off x="1420661" y="5281065"/>
            <a:ext cx="240665" cy="60515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23" name="object 23"/>
          <p:cNvSpPr txBox="1"/>
          <p:nvPr/>
        </p:nvSpPr>
        <p:spPr>
          <a:xfrm>
            <a:off x="2255813" y="5281040"/>
            <a:ext cx="240665" cy="51625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E</a:t>
            </a:r>
            <a:r>
              <a:rPr sz="1400" spc="-5" dirty="0">
                <a:solidFill>
                  <a:prstClr val="black"/>
                </a:solidFill>
                <a:latin typeface="Tahoma"/>
                <a:cs typeface="Tahoma"/>
              </a:rPr>
              <a:t>y</a:t>
            </a:r>
            <a:r>
              <a:rPr sz="1400" dirty="0">
                <a:solidFill>
                  <a:prstClr val="black"/>
                </a:solidFill>
                <a:latin typeface="Tahoma"/>
                <a:cs typeface="Tahoma"/>
              </a:rPr>
              <a:t>l</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24" name="object 24"/>
          <p:cNvSpPr txBox="1"/>
          <p:nvPr/>
        </p:nvSpPr>
        <p:spPr>
          <a:xfrm>
            <a:off x="3083091" y="5280785"/>
            <a:ext cx="240665" cy="58864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O</a:t>
            </a:r>
            <a:r>
              <a:rPr sz="1400" spc="-5" dirty="0">
                <a:solidFill>
                  <a:prstClr val="black"/>
                </a:solidFill>
                <a:latin typeface="Tahoma"/>
                <a:cs typeface="Tahoma"/>
              </a:rPr>
              <a:t>ca</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5" name="object 25"/>
          <p:cNvSpPr txBox="1"/>
          <p:nvPr/>
        </p:nvSpPr>
        <p:spPr>
          <a:xfrm>
            <a:off x="3489618" y="5280404"/>
            <a:ext cx="240665" cy="58039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6" name="object 26"/>
          <p:cNvSpPr txBox="1"/>
          <p:nvPr/>
        </p:nvSpPr>
        <p:spPr>
          <a:xfrm>
            <a:off x="3902368" y="5281065"/>
            <a:ext cx="240665" cy="60515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7" name="object 27"/>
          <p:cNvSpPr txBox="1"/>
          <p:nvPr/>
        </p:nvSpPr>
        <p:spPr>
          <a:xfrm>
            <a:off x="4737520" y="5281040"/>
            <a:ext cx="240665" cy="51625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E</a:t>
            </a:r>
            <a:r>
              <a:rPr sz="1400" spc="-5" dirty="0">
                <a:solidFill>
                  <a:prstClr val="black"/>
                </a:solidFill>
                <a:latin typeface="Tahoma"/>
                <a:cs typeface="Tahoma"/>
              </a:rPr>
              <a:t>y</a:t>
            </a:r>
            <a:r>
              <a:rPr sz="1400" dirty="0">
                <a:solidFill>
                  <a:prstClr val="black"/>
                </a:solidFill>
                <a:latin typeface="Tahoma"/>
                <a:cs typeface="Tahoma"/>
              </a:rPr>
              <a:t>l</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8" name="object 28"/>
          <p:cNvSpPr txBox="1"/>
          <p:nvPr/>
        </p:nvSpPr>
        <p:spPr>
          <a:xfrm>
            <a:off x="6377599" y="5281065"/>
            <a:ext cx="240665" cy="60515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29" name="object 29"/>
          <p:cNvSpPr txBox="1"/>
          <p:nvPr/>
        </p:nvSpPr>
        <p:spPr>
          <a:xfrm>
            <a:off x="4316896" y="5281040"/>
            <a:ext cx="240665" cy="63373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Te</a:t>
            </a:r>
            <a:r>
              <a:rPr sz="1400" spc="-5" dirty="0">
                <a:solidFill>
                  <a:prstClr val="black"/>
                </a:solidFill>
                <a:latin typeface="Tahoma"/>
                <a:cs typeface="Tahoma"/>
              </a:rPr>
              <a:t>m</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30" name="object 30"/>
          <p:cNvSpPr txBox="1"/>
          <p:nvPr/>
        </p:nvSpPr>
        <p:spPr>
          <a:xfrm>
            <a:off x="6790602" y="5281040"/>
            <a:ext cx="240665" cy="63373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Te</a:t>
            </a:r>
            <a:r>
              <a:rPr sz="1400" spc="-5" dirty="0">
                <a:solidFill>
                  <a:prstClr val="black"/>
                </a:solidFill>
                <a:latin typeface="Tahoma"/>
                <a:cs typeface="Tahoma"/>
              </a:rPr>
              <a:t>m</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31" name="object 31"/>
          <p:cNvSpPr txBox="1"/>
          <p:nvPr/>
        </p:nvSpPr>
        <p:spPr>
          <a:xfrm>
            <a:off x="7211227" y="5281040"/>
            <a:ext cx="240665" cy="51625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E</a:t>
            </a:r>
            <a:r>
              <a:rPr sz="1400" spc="-5" dirty="0">
                <a:solidFill>
                  <a:prstClr val="black"/>
                </a:solidFill>
                <a:latin typeface="Tahoma"/>
                <a:cs typeface="Tahoma"/>
              </a:rPr>
              <a:t>y</a:t>
            </a:r>
            <a:r>
              <a:rPr sz="1400" dirty="0">
                <a:solidFill>
                  <a:prstClr val="black"/>
                </a:solidFill>
                <a:latin typeface="Tahoma"/>
                <a:cs typeface="Tahoma"/>
              </a:rPr>
              <a:t>l</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32" name="object 32"/>
          <p:cNvSpPr txBox="1"/>
          <p:nvPr/>
        </p:nvSpPr>
        <p:spPr>
          <a:xfrm>
            <a:off x="5150524" y="5281421"/>
            <a:ext cx="240665" cy="56388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Ka</a:t>
            </a:r>
            <a:r>
              <a:rPr sz="1400" spc="-10"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33" name="object 33"/>
          <p:cNvSpPr txBox="1"/>
          <p:nvPr/>
        </p:nvSpPr>
        <p:spPr>
          <a:xfrm>
            <a:off x="5563274" y="5280785"/>
            <a:ext cx="240665" cy="58864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O</a:t>
            </a:r>
            <a:r>
              <a:rPr sz="1400" spc="-5" dirty="0">
                <a:solidFill>
                  <a:prstClr val="black"/>
                </a:solidFill>
                <a:latin typeface="Tahoma"/>
                <a:cs typeface="Tahoma"/>
              </a:rPr>
              <a:t>ca</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34" name="object 34"/>
          <p:cNvSpPr txBox="1"/>
          <p:nvPr/>
        </p:nvSpPr>
        <p:spPr>
          <a:xfrm>
            <a:off x="8284844" y="3714089"/>
            <a:ext cx="533400" cy="871219"/>
          </a:xfrm>
          <a:prstGeom prst="rect">
            <a:avLst/>
          </a:prstGeom>
        </p:spPr>
        <p:txBody>
          <a:bodyPr vert="horz" wrap="square" lIns="0" tIns="37465" rIns="0" bIns="0" rtlCol="0">
            <a:spAutoFit/>
          </a:bodyPr>
          <a:lstStyle/>
          <a:p>
            <a:pPr marL="12700">
              <a:spcBef>
                <a:spcPts val="295"/>
              </a:spcBef>
            </a:pPr>
            <a:r>
              <a:rPr sz="1400" b="1" spc="-5" dirty="0">
                <a:solidFill>
                  <a:srgbClr val="808080"/>
                </a:solidFill>
                <a:latin typeface="Tahoma"/>
                <a:cs typeface="Tahoma"/>
              </a:rPr>
              <a:t>3,3</a:t>
            </a:r>
            <a:endParaRPr sz="1400">
              <a:solidFill>
                <a:prstClr val="black"/>
              </a:solidFill>
              <a:latin typeface="Tahoma"/>
              <a:cs typeface="Tahoma"/>
            </a:endParaRPr>
          </a:p>
          <a:p>
            <a:pPr marL="238125">
              <a:spcBef>
                <a:spcPts val="200"/>
              </a:spcBef>
            </a:pPr>
            <a:r>
              <a:rPr sz="1400" b="1" spc="-10" dirty="0">
                <a:solidFill>
                  <a:srgbClr val="001F5F"/>
                </a:solidFill>
                <a:latin typeface="Tahoma"/>
                <a:cs typeface="Tahoma"/>
              </a:rPr>
              <a:t>3</a:t>
            </a:r>
            <a:r>
              <a:rPr sz="1400" b="1" dirty="0">
                <a:solidFill>
                  <a:srgbClr val="001F5F"/>
                </a:solidFill>
                <a:latin typeface="Tahoma"/>
                <a:cs typeface="Tahoma"/>
              </a:rPr>
              <a:t>,1</a:t>
            </a:r>
            <a:endParaRPr sz="1400">
              <a:solidFill>
                <a:prstClr val="black"/>
              </a:solidFill>
              <a:latin typeface="Tahoma"/>
              <a:cs typeface="Tahoma"/>
            </a:endParaRPr>
          </a:p>
          <a:p>
            <a:pPr marL="190500">
              <a:spcBef>
                <a:spcPts val="1220"/>
              </a:spcBef>
            </a:pPr>
            <a:r>
              <a:rPr sz="1400" b="1" dirty="0">
                <a:solidFill>
                  <a:srgbClr val="A80000"/>
                </a:solidFill>
                <a:latin typeface="Tahoma"/>
                <a:cs typeface="Tahoma"/>
              </a:rPr>
              <a:t>2,4</a:t>
            </a:r>
            <a:endParaRPr sz="1400">
              <a:solidFill>
                <a:prstClr val="black"/>
              </a:solidFill>
              <a:latin typeface="Tahoma"/>
              <a:cs typeface="Tahoma"/>
            </a:endParaRPr>
          </a:p>
        </p:txBody>
      </p:sp>
      <p:sp>
        <p:nvSpPr>
          <p:cNvPr id="35" name="object 35"/>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39</a:t>
            </a:r>
            <a:endParaRPr sz="1400">
              <a:solidFill>
                <a:prstClr val="black"/>
              </a:solidFill>
              <a:latin typeface="Tahoma"/>
              <a:cs typeface="Tahoma"/>
            </a:endParaRPr>
          </a:p>
        </p:txBody>
      </p:sp>
      <p:grpSp>
        <p:nvGrpSpPr>
          <p:cNvPr id="36" name="object 36"/>
          <p:cNvGrpSpPr/>
          <p:nvPr/>
        </p:nvGrpSpPr>
        <p:grpSpPr>
          <a:xfrm>
            <a:off x="6188202" y="2798064"/>
            <a:ext cx="212725" cy="302260"/>
            <a:chOff x="6188202" y="2798064"/>
            <a:chExt cx="212725" cy="302260"/>
          </a:xfrm>
        </p:grpSpPr>
        <p:sp>
          <p:nvSpPr>
            <p:cNvPr id="37" name="object 37"/>
            <p:cNvSpPr/>
            <p:nvPr/>
          </p:nvSpPr>
          <p:spPr>
            <a:xfrm>
              <a:off x="6188202" y="2817114"/>
              <a:ext cx="212725" cy="0"/>
            </a:xfrm>
            <a:custGeom>
              <a:avLst/>
              <a:gdLst/>
              <a:ahLst/>
              <a:cxnLst/>
              <a:rect l="l" t="t" r="r" b="b"/>
              <a:pathLst>
                <a:path w="212725">
                  <a:moveTo>
                    <a:pt x="0" y="0"/>
                  </a:moveTo>
                  <a:lnTo>
                    <a:pt x="212725" y="0"/>
                  </a:lnTo>
                </a:path>
              </a:pathLst>
            </a:custGeom>
            <a:ln w="38100">
              <a:solidFill>
                <a:srgbClr val="A80000"/>
              </a:solidFill>
            </a:ln>
          </p:spPr>
          <p:txBody>
            <a:bodyPr wrap="square" lIns="0" tIns="0" rIns="0" bIns="0" rtlCol="0"/>
            <a:lstStyle/>
            <a:p>
              <a:endParaRPr>
                <a:solidFill>
                  <a:prstClr val="black"/>
                </a:solidFill>
              </a:endParaRPr>
            </a:p>
          </p:txBody>
        </p:sp>
        <p:sp>
          <p:nvSpPr>
            <p:cNvPr id="38" name="object 38"/>
            <p:cNvSpPr/>
            <p:nvPr/>
          </p:nvSpPr>
          <p:spPr>
            <a:xfrm>
              <a:off x="6188202" y="3080766"/>
              <a:ext cx="212725" cy="0"/>
            </a:xfrm>
            <a:custGeom>
              <a:avLst/>
              <a:gdLst/>
              <a:ahLst/>
              <a:cxnLst/>
              <a:rect l="l" t="t" r="r" b="b"/>
              <a:pathLst>
                <a:path w="212725">
                  <a:moveTo>
                    <a:pt x="0" y="0"/>
                  </a:moveTo>
                  <a:lnTo>
                    <a:pt x="212725" y="0"/>
                  </a:lnTo>
                </a:path>
              </a:pathLst>
            </a:custGeom>
            <a:ln w="38100">
              <a:solidFill>
                <a:srgbClr val="808080"/>
              </a:solidFill>
            </a:ln>
          </p:spPr>
          <p:txBody>
            <a:bodyPr wrap="square" lIns="0" tIns="0" rIns="0" bIns="0" rtlCol="0"/>
            <a:lstStyle/>
            <a:p>
              <a:endParaRPr>
                <a:solidFill>
                  <a:prstClr val="black"/>
                </a:solidFill>
              </a:endParaRPr>
            </a:p>
          </p:txBody>
        </p:sp>
      </p:grpSp>
      <p:sp>
        <p:nvSpPr>
          <p:cNvPr id="39" name="object 39"/>
          <p:cNvSpPr/>
          <p:nvPr/>
        </p:nvSpPr>
        <p:spPr>
          <a:xfrm>
            <a:off x="6188202" y="2553461"/>
            <a:ext cx="212725" cy="0"/>
          </a:xfrm>
          <a:custGeom>
            <a:avLst/>
            <a:gdLst/>
            <a:ahLst/>
            <a:cxnLst/>
            <a:rect l="l" t="t" r="r" b="b"/>
            <a:pathLst>
              <a:path w="212725">
                <a:moveTo>
                  <a:pt x="0" y="0"/>
                </a:moveTo>
                <a:lnTo>
                  <a:pt x="212725" y="0"/>
                </a:lnTo>
              </a:path>
            </a:pathLst>
          </a:custGeom>
          <a:ln w="38100">
            <a:solidFill>
              <a:srgbClr val="001F5F"/>
            </a:solidFill>
          </a:ln>
        </p:spPr>
        <p:txBody>
          <a:bodyPr wrap="square" lIns="0" tIns="0" rIns="0" bIns="0" rtlCol="0"/>
          <a:lstStyle/>
          <a:p>
            <a:endParaRPr>
              <a:solidFill>
                <a:prstClr val="black"/>
              </a:solidFill>
            </a:endParaRPr>
          </a:p>
        </p:txBody>
      </p:sp>
      <p:sp>
        <p:nvSpPr>
          <p:cNvPr id="40" name="object 40"/>
          <p:cNvSpPr txBox="1"/>
          <p:nvPr/>
        </p:nvSpPr>
        <p:spPr>
          <a:xfrm>
            <a:off x="6459092" y="2390622"/>
            <a:ext cx="1311910" cy="816610"/>
          </a:xfrm>
          <a:prstGeom prst="rect">
            <a:avLst/>
          </a:prstGeom>
        </p:spPr>
        <p:txBody>
          <a:bodyPr vert="horz" wrap="square" lIns="0" tIns="12065" rIns="0" bIns="0" rtlCol="0">
            <a:spAutoFit/>
          </a:bodyPr>
          <a:lstStyle/>
          <a:p>
            <a:pPr marL="12700" marR="5080">
              <a:lnSpc>
                <a:spcPct val="123600"/>
              </a:lnSpc>
              <a:spcBef>
                <a:spcPts val="95"/>
              </a:spcBef>
            </a:pPr>
            <a:r>
              <a:rPr sz="1400" spc="-25" dirty="0">
                <a:solidFill>
                  <a:prstClr val="black"/>
                </a:solidFill>
                <a:latin typeface="Tahoma"/>
                <a:cs typeface="Tahoma"/>
              </a:rPr>
              <a:t>Toplam </a:t>
            </a:r>
            <a:r>
              <a:rPr sz="1400" spc="-5" dirty="0">
                <a:solidFill>
                  <a:prstClr val="black"/>
                </a:solidFill>
                <a:latin typeface="Tahoma"/>
                <a:cs typeface="Tahoma"/>
              </a:rPr>
              <a:t>kediler  Tüketici</a:t>
            </a:r>
            <a:r>
              <a:rPr sz="1400" spc="-70" dirty="0">
                <a:solidFill>
                  <a:prstClr val="black"/>
                </a:solidFill>
                <a:latin typeface="Tahoma"/>
                <a:cs typeface="Tahoma"/>
              </a:rPr>
              <a:t> </a:t>
            </a:r>
            <a:r>
              <a:rPr sz="1400" spc="-5" dirty="0">
                <a:solidFill>
                  <a:prstClr val="black"/>
                </a:solidFill>
                <a:latin typeface="Tahoma"/>
                <a:cs typeface="Tahoma"/>
              </a:rPr>
              <a:t>kredileri  Ticari krediler</a:t>
            </a:r>
            <a:endParaRPr sz="1400">
              <a:solidFill>
                <a:prstClr val="black"/>
              </a:solidFill>
              <a:latin typeface="Tahoma"/>
              <a:cs typeface="Tahoma"/>
            </a:endParaRPr>
          </a:p>
        </p:txBody>
      </p:sp>
    </p:spTree>
    <p:extLst>
      <p:ext uri="{BB962C8B-B14F-4D97-AF65-F5344CB8AC3E}">
        <p14:creationId xmlns:p14="http://schemas.microsoft.com/office/powerpoint/2010/main" val="26597583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7015" y="891285"/>
            <a:ext cx="8496300" cy="574675"/>
          </a:xfrm>
          <a:prstGeom prst="rect">
            <a:avLst/>
          </a:prstGeom>
        </p:spPr>
        <p:txBody>
          <a:bodyPr vert="horz" wrap="square" lIns="0" tIns="12700" rIns="0" bIns="0" rtlCol="0">
            <a:spAutoFit/>
          </a:bodyPr>
          <a:lstStyle/>
          <a:p>
            <a:pPr marL="12700">
              <a:lnSpc>
                <a:spcPct val="100000"/>
              </a:lnSpc>
              <a:spcBef>
                <a:spcPts val="100"/>
              </a:spcBef>
            </a:pPr>
            <a:r>
              <a:rPr spc="-5" dirty="0"/>
              <a:t>Karşılıksız çeklerin dönüşüm </a:t>
            </a:r>
            <a:r>
              <a:rPr dirty="0"/>
              <a:t>oranları </a:t>
            </a:r>
            <a:r>
              <a:rPr spc="-5" dirty="0"/>
              <a:t>%1’in</a:t>
            </a:r>
            <a:r>
              <a:rPr spc="-50" dirty="0"/>
              <a:t> </a:t>
            </a:r>
            <a:r>
              <a:rPr spc="-5" dirty="0"/>
              <a:t>altındadır.</a:t>
            </a:r>
          </a:p>
          <a:p>
            <a:pPr marL="12700">
              <a:lnSpc>
                <a:spcPct val="100000"/>
              </a:lnSpc>
            </a:pPr>
            <a:r>
              <a:rPr b="0" spc="-5" dirty="0">
                <a:latin typeface="Tahoma"/>
                <a:cs typeface="Tahoma"/>
              </a:rPr>
              <a:t>Ocak ayında karşılıksız çeklerde </a:t>
            </a:r>
            <a:r>
              <a:rPr b="0" dirty="0">
                <a:latin typeface="Tahoma"/>
                <a:cs typeface="Tahoma"/>
              </a:rPr>
              <a:t>dönüşüm </a:t>
            </a:r>
            <a:r>
              <a:rPr b="0" spc="-5" dirty="0">
                <a:latin typeface="Tahoma"/>
                <a:cs typeface="Tahoma"/>
              </a:rPr>
              <a:t>oranları tutar olarak %0,9, </a:t>
            </a:r>
            <a:r>
              <a:rPr b="0" dirty="0">
                <a:latin typeface="Tahoma"/>
                <a:cs typeface="Tahoma"/>
              </a:rPr>
              <a:t>adet </a:t>
            </a:r>
            <a:r>
              <a:rPr b="0" spc="-5" dirty="0">
                <a:latin typeface="Tahoma"/>
                <a:cs typeface="Tahoma"/>
              </a:rPr>
              <a:t>olarak</a:t>
            </a:r>
            <a:r>
              <a:rPr b="0" spc="140" dirty="0">
                <a:latin typeface="Tahoma"/>
                <a:cs typeface="Tahoma"/>
              </a:rPr>
              <a:t> </a:t>
            </a:r>
            <a:r>
              <a:rPr b="0" dirty="0">
                <a:latin typeface="Tahoma"/>
                <a:cs typeface="Tahoma"/>
              </a:rPr>
              <a:t>ise</a:t>
            </a:r>
          </a:p>
        </p:txBody>
      </p:sp>
      <p:sp>
        <p:nvSpPr>
          <p:cNvPr id="3" name="object 3"/>
          <p:cNvSpPr/>
          <p:nvPr/>
        </p:nvSpPr>
        <p:spPr>
          <a:xfrm>
            <a:off x="4572" y="1909572"/>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147015" y="1440307"/>
            <a:ext cx="7115175" cy="772160"/>
          </a:xfrm>
          <a:prstGeom prst="rect">
            <a:avLst/>
          </a:prstGeom>
        </p:spPr>
        <p:txBody>
          <a:bodyPr vert="horz" wrap="square" lIns="0" tIns="12700" rIns="0" bIns="0" rtlCol="0">
            <a:spAutoFit/>
          </a:bodyPr>
          <a:lstStyle/>
          <a:p>
            <a:pPr marL="12700">
              <a:spcBef>
                <a:spcPts val="100"/>
              </a:spcBef>
            </a:pPr>
            <a:r>
              <a:rPr spc="-5" dirty="0">
                <a:solidFill>
                  <a:srgbClr val="1F308D"/>
                </a:solidFill>
                <a:latin typeface="Tahoma"/>
                <a:cs typeface="Tahoma"/>
              </a:rPr>
              <a:t>%0,8’e</a:t>
            </a:r>
            <a:r>
              <a:rPr spc="20" dirty="0">
                <a:solidFill>
                  <a:srgbClr val="1F308D"/>
                </a:solidFill>
                <a:latin typeface="Tahoma"/>
                <a:cs typeface="Tahoma"/>
              </a:rPr>
              <a:t> </a:t>
            </a:r>
            <a:r>
              <a:rPr spc="-5" dirty="0">
                <a:solidFill>
                  <a:srgbClr val="1F308D"/>
                </a:solidFill>
                <a:latin typeface="Tahoma"/>
                <a:cs typeface="Tahoma"/>
              </a:rPr>
              <a:t>gerilemiştir.</a:t>
            </a:r>
            <a:endParaRPr>
              <a:solidFill>
                <a:prstClr val="black"/>
              </a:solidFill>
              <a:latin typeface="Tahoma"/>
              <a:cs typeface="Tahoma"/>
            </a:endParaRPr>
          </a:p>
          <a:p>
            <a:pPr marL="1750060">
              <a:spcBef>
                <a:spcPts val="1795"/>
              </a:spcBef>
            </a:pPr>
            <a:r>
              <a:rPr sz="1600" spc="-10" dirty="0">
                <a:solidFill>
                  <a:srgbClr val="FFFFFF"/>
                </a:solidFill>
                <a:latin typeface="Tahoma"/>
                <a:cs typeface="Tahoma"/>
              </a:rPr>
              <a:t>Karşılıksız </a:t>
            </a:r>
            <a:r>
              <a:rPr sz="1600" spc="-5" dirty="0">
                <a:solidFill>
                  <a:srgbClr val="FFFFFF"/>
                </a:solidFill>
                <a:latin typeface="Tahoma"/>
                <a:cs typeface="Tahoma"/>
              </a:rPr>
              <a:t>çek dönüşüm </a:t>
            </a:r>
            <a:r>
              <a:rPr sz="1600" spc="-10" dirty="0">
                <a:solidFill>
                  <a:srgbClr val="FFFFFF"/>
                </a:solidFill>
                <a:latin typeface="Tahoma"/>
                <a:cs typeface="Tahoma"/>
              </a:rPr>
              <a:t>oranı* </a:t>
            </a:r>
            <a:r>
              <a:rPr sz="1600" spc="-5" dirty="0">
                <a:solidFill>
                  <a:srgbClr val="FFFFFF"/>
                </a:solidFill>
                <a:latin typeface="Tahoma"/>
                <a:cs typeface="Tahoma"/>
              </a:rPr>
              <a:t>(%) Ocak 2019 – Ocak</a:t>
            </a:r>
            <a:r>
              <a:rPr sz="1600" spc="125"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sp>
        <p:nvSpPr>
          <p:cNvPr id="5" name="object 5"/>
          <p:cNvSpPr txBox="1"/>
          <p:nvPr/>
        </p:nvSpPr>
        <p:spPr>
          <a:xfrm>
            <a:off x="83007" y="5876645"/>
            <a:ext cx="8972550" cy="93980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TCMB, </a:t>
            </a:r>
            <a:r>
              <a:rPr sz="1200" spc="-20" dirty="0">
                <a:solidFill>
                  <a:prstClr val="black"/>
                </a:solidFill>
                <a:latin typeface="Tahoma"/>
                <a:cs typeface="Tahoma"/>
              </a:rPr>
              <a:t>TEPAV</a:t>
            </a:r>
            <a:r>
              <a:rPr sz="1200" spc="15" dirty="0">
                <a:solidFill>
                  <a:prstClr val="black"/>
                </a:solidFill>
                <a:latin typeface="Tahoma"/>
                <a:cs typeface="Tahoma"/>
              </a:rPr>
              <a:t> </a:t>
            </a:r>
            <a:r>
              <a:rPr sz="1200" spc="-5" dirty="0">
                <a:solidFill>
                  <a:prstClr val="black"/>
                </a:solidFill>
                <a:latin typeface="Tahoma"/>
                <a:cs typeface="Tahoma"/>
              </a:rPr>
              <a:t>hesaplamaları</a:t>
            </a:r>
            <a:endParaRPr sz="1200">
              <a:solidFill>
                <a:prstClr val="black"/>
              </a:solidFill>
              <a:latin typeface="Tahoma"/>
              <a:cs typeface="Tahoma"/>
            </a:endParaRPr>
          </a:p>
          <a:p>
            <a:pPr marL="12700" marR="5080"/>
            <a:r>
              <a:rPr sz="1200" spc="-5" dirty="0">
                <a:solidFill>
                  <a:prstClr val="black"/>
                </a:solidFill>
                <a:latin typeface="Tahoma"/>
                <a:cs typeface="Tahoma"/>
              </a:rPr>
              <a:t>*Karşılıksız </a:t>
            </a:r>
            <a:r>
              <a:rPr sz="1200" dirty="0">
                <a:solidFill>
                  <a:prstClr val="black"/>
                </a:solidFill>
                <a:latin typeface="Tahoma"/>
                <a:cs typeface="Tahoma"/>
              </a:rPr>
              <a:t>çek dönüşüm </a:t>
            </a:r>
            <a:r>
              <a:rPr sz="1200" spc="-5" dirty="0">
                <a:solidFill>
                  <a:prstClr val="black"/>
                </a:solidFill>
                <a:latin typeface="Tahoma"/>
                <a:cs typeface="Tahoma"/>
              </a:rPr>
              <a:t>oranları, takas odalarına ibraz </a:t>
            </a:r>
            <a:r>
              <a:rPr sz="1200" dirty="0">
                <a:solidFill>
                  <a:prstClr val="black"/>
                </a:solidFill>
                <a:latin typeface="Tahoma"/>
                <a:cs typeface="Tahoma"/>
              </a:rPr>
              <a:t>edilen </a:t>
            </a:r>
            <a:r>
              <a:rPr sz="1200" spc="-5" dirty="0">
                <a:solidFill>
                  <a:prstClr val="black"/>
                </a:solidFill>
                <a:latin typeface="Tahoma"/>
                <a:cs typeface="Tahoma"/>
              </a:rPr>
              <a:t>ve karşılıksız kalan </a:t>
            </a:r>
            <a:r>
              <a:rPr sz="1200" dirty="0">
                <a:solidFill>
                  <a:prstClr val="black"/>
                </a:solidFill>
                <a:latin typeface="Tahoma"/>
                <a:cs typeface="Tahoma"/>
              </a:rPr>
              <a:t>çek </a:t>
            </a:r>
            <a:r>
              <a:rPr sz="1200" spc="-5" dirty="0">
                <a:solidFill>
                  <a:prstClr val="black"/>
                </a:solidFill>
                <a:latin typeface="Tahoma"/>
                <a:cs typeface="Tahoma"/>
              </a:rPr>
              <a:t>adet ve tutarının toplam takasa </a:t>
            </a:r>
            <a:r>
              <a:rPr sz="1200" spc="-35" dirty="0">
                <a:solidFill>
                  <a:prstClr val="black"/>
                </a:solidFill>
                <a:latin typeface="Tahoma"/>
                <a:cs typeface="Tahoma"/>
              </a:rPr>
              <a:t>ibraz </a:t>
            </a:r>
            <a:r>
              <a:rPr sz="1200" dirty="0">
                <a:solidFill>
                  <a:prstClr val="black"/>
                </a:solidFill>
                <a:latin typeface="Tahoma"/>
                <a:cs typeface="Tahoma"/>
              </a:rPr>
              <a:t>edilen </a:t>
            </a:r>
            <a:r>
              <a:rPr sz="1200" spc="-5" dirty="0">
                <a:solidFill>
                  <a:prstClr val="black"/>
                </a:solidFill>
                <a:latin typeface="Tahoma"/>
                <a:cs typeface="Tahoma"/>
              </a:rPr>
              <a:t>çek  </a:t>
            </a:r>
            <a:r>
              <a:rPr sz="1200" dirty="0">
                <a:solidFill>
                  <a:prstClr val="black"/>
                </a:solidFill>
                <a:latin typeface="Tahoma"/>
                <a:cs typeface="Tahoma"/>
              </a:rPr>
              <a:t>adet </a:t>
            </a:r>
            <a:r>
              <a:rPr sz="1200" spc="-5" dirty="0">
                <a:solidFill>
                  <a:prstClr val="black"/>
                </a:solidFill>
                <a:latin typeface="Tahoma"/>
                <a:cs typeface="Tahoma"/>
              </a:rPr>
              <a:t>ve tutarı </a:t>
            </a:r>
            <a:r>
              <a:rPr sz="1200" dirty="0">
                <a:solidFill>
                  <a:prstClr val="black"/>
                </a:solidFill>
                <a:latin typeface="Tahoma"/>
                <a:cs typeface="Tahoma"/>
              </a:rPr>
              <a:t>içindeki</a:t>
            </a:r>
            <a:r>
              <a:rPr sz="1200" spc="35" dirty="0">
                <a:solidFill>
                  <a:prstClr val="black"/>
                </a:solidFill>
                <a:latin typeface="Tahoma"/>
                <a:cs typeface="Tahoma"/>
              </a:rPr>
              <a:t> </a:t>
            </a:r>
            <a:r>
              <a:rPr sz="1200" spc="-25" dirty="0">
                <a:solidFill>
                  <a:prstClr val="black"/>
                </a:solidFill>
                <a:latin typeface="Tahoma"/>
                <a:cs typeface="Tahoma"/>
              </a:rPr>
              <a:t>oranıdır.</a:t>
            </a:r>
            <a:endParaRPr sz="1200">
              <a:solidFill>
                <a:prstClr val="black"/>
              </a:solidFill>
              <a:latin typeface="Tahoma"/>
              <a:cs typeface="Tahoma"/>
            </a:endParaRPr>
          </a:p>
          <a:p>
            <a:pPr marL="12700" marR="2847975"/>
            <a:r>
              <a:rPr sz="1200" dirty="0">
                <a:solidFill>
                  <a:prstClr val="black"/>
                </a:solidFill>
                <a:latin typeface="Tahoma"/>
                <a:cs typeface="Tahoma"/>
              </a:rPr>
              <a:t>** </a:t>
            </a:r>
            <a:r>
              <a:rPr sz="1200" spc="-5" dirty="0">
                <a:solidFill>
                  <a:prstClr val="black"/>
                </a:solidFill>
                <a:latin typeface="Tahoma"/>
                <a:cs typeface="Tahoma"/>
              </a:rPr>
              <a:t>Mayıs ayında </a:t>
            </a:r>
            <a:r>
              <a:rPr sz="1200" dirty="0">
                <a:solidFill>
                  <a:prstClr val="black"/>
                </a:solidFill>
                <a:latin typeface="Tahoma"/>
                <a:cs typeface="Tahoma"/>
              </a:rPr>
              <a:t>karşılıksız çek işlemlerine ilişkin düzenleme nedeniyle </a:t>
            </a:r>
            <a:r>
              <a:rPr sz="1200" spc="-5" dirty="0">
                <a:solidFill>
                  <a:prstClr val="black"/>
                </a:solidFill>
                <a:latin typeface="Tahoma"/>
                <a:cs typeface="Tahoma"/>
              </a:rPr>
              <a:t>veri </a:t>
            </a:r>
            <a:r>
              <a:rPr sz="1200" spc="-15" dirty="0">
                <a:solidFill>
                  <a:prstClr val="black"/>
                </a:solidFill>
                <a:latin typeface="Tahoma"/>
                <a:cs typeface="Tahoma"/>
              </a:rPr>
              <a:t>açıklanmamıştır.  </a:t>
            </a:r>
            <a:r>
              <a:rPr sz="1200" u="sng" spc="-5" dirty="0">
                <a:solidFill>
                  <a:srgbClr val="009999"/>
                </a:solidFill>
                <a:uFill>
                  <a:solidFill>
                    <a:srgbClr val="009999"/>
                  </a:solidFill>
                </a:uFill>
                <a:latin typeface="Tahoma"/>
                <a:cs typeface="Tahoma"/>
                <a:hlinkClick r:id="rId2"/>
              </a:rPr>
              <a:t>https://www.resmigazete.gov.tr/eskiler/2021/04/20210430M1-1.htm</a:t>
            </a:r>
            <a:endParaRPr sz="1200">
              <a:solidFill>
                <a:prstClr val="black"/>
              </a:solidFill>
              <a:latin typeface="Tahoma"/>
              <a:cs typeface="Tahoma"/>
            </a:endParaRPr>
          </a:p>
        </p:txBody>
      </p:sp>
      <p:grpSp>
        <p:nvGrpSpPr>
          <p:cNvPr id="6" name="object 6"/>
          <p:cNvGrpSpPr/>
          <p:nvPr/>
        </p:nvGrpSpPr>
        <p:grpSpPr>
          <a:xfrm>
            <a:off x="368617" y="2430589"/>
            <a:ext cx="8367395" cy="2818130"/>
            <a:chOff x="368617" y="2430589"/>
            <a:chExt cx="8367395" cy="2818130"/>
          </a:xfrm>
        </p:grpSpPr>
        <p:sp>
          <p:nvSpPr>
            <p:cNvPr id="7" name="object 7"/>
            <p:cNvSpPr/>
            <p:nvPr/>
          </p:nvSpPr>
          <p:spPr>
            <a:xfrm>
              <a:off x="483108" y="2770631"/>
              <a:ext cx="8197850" cy="2458720"/>
            </a:xfrm>
            <a:custGeom>
              <a:avLst/>
              <a:gdLst/>
              <a:ahLst/>
              <a:cxnLst/>
              <a:rect l="l" t="t" r="r" b="b"/>
              <a:pathLst>
                <a:path w="8197850" h="2458720">
                  <a:moveTo>
                    <a:pt x="124968" y="0"/>
                  </a:moveTo>
                  <a:lnTo>
                    <a:pt x="0" y="0"/>
                  </a:lnTo>
                  <a:lnTo>
                    <a:pt x="0" y="2458212"/>
                  </a:lnTo>
                  <a:lnTo>
                    <a:pt x="124968" y="2458212"/>
                  </a:lnTo>
                  <a:lnTo>
                    <a:pt x="124968" y="0"/>
                  </a:lnTo>
                  <a:close/>
                </a:path>
                <a:path w="8197850" h="2458720">
                  <a:moveTo>
                    <a:pt x="348983" y="167640"/>
                  </a:moveTo>
                  <a:lnTo>
                    <a:pt x="224028" y="167640"/>
                  </a:lnTo>
                  <a:lnTo>
                    <a:pt x="224028" y="2458212"/>
                  </a:lnTo>
                  <a:lnTo>
                    <a:pt x="348983" y="2458212"/>
                  </a:lnTo>
                  <a:lnTo>
                    <a:pt x="348983" y="167640"/>
                  </a:lnTo>
                  <a:close/>
                </a:path>
                <a:path w="8197850" h="2458720">
                  <a:moveTo>
                    <a:pt x="573024" y="614172"/>
                  </a:moveTo>
                  <a:lnTo>
                    <a:pt x="448056" y="614172"/>
                  </a:lnTo>
                  <a:lnTo>
                    <a:pt x="448056" y="2458212"/>
                  </a:lnTo>
                  <a:lnTo>
                    <a:pt x="573024" y="2458212"/>
                  </a:lnTo>
                  <a:lnTo>
                    <a:pt x="573024" y="614172"/>
                  </a:lnTo>
                  <a:close/>
                </a:path>
                <a:path w="8197850" h="2458720">
                  <a:moveTo>
                    <a:pt x="797052" y="335280"/>
                  </a:moveTo>
                  <a:lnTo>
                    <a:pt x="673608" y="335280"/>
                  </a:lnTo>
                  <a:lnTo>
                    <a:pt x="673608" y="2458212"/>
                  </a:lnTo>
                  <a:lnTo>
                    <a:pt x="797052" y="2458212"/>
                  </a:lnTo>
                  <a:lnTo>
                    <a:pt x="797052" y="335280"/>
                  </a:lnTo>
                  <a:close/>
                </a:path>
                <a:path w="8197850" h="2458720">
                  <a:moveTo>
                    <a:pt x="1021080" y="559308"/>
                  </a:moveTo>
                  <a:lnTo>
                    <a:pt x="897636" y="559308"/>
                  </a:lnTo>
                  <a:lnTo>
                    <a:pt x="897636" y="2458212"/>
                  </a:lnTo>
                  <a:lnTo>
                    <a:pt x="1021080" y="2458212"/>
                  </a:lnTo>
                  <a:lnTo>
                    <a:pt x="1021080" y="559308"/>
                  </a:lnTo>
                  <a:close/>
                </a:path>
                <a:path w="8197850" h="2458720">
                  <a:moveTo>
                    <a:pt x="1246632" y="1117092"/>
                  </a:moveTo>
                  <a:lnTo>
                    <a:pt x="1121664" y="1117092"/>
                  </a:lnTo>
                  <a:lnTo>
                    <a:pt x="1121664" y="2458212"/>
                  </a:lnTo>
                  <a:lnTo>
                    <a:pt x="1246632" y="2458212"/>
                  </a:lnTo>
                  <a:lnTo>
                    <a:pt x="1246632" y="1117092"/>
                  </a:lnTo>
                  <a:close/>
                </a:path>
                <a:path w="8197850" h="2458720">
                  <a:moveTo>
                    <a:pt x="1470660" y="614172"/>
                  </a:moveTo>
                  <a:lnTo>
                    <a:pt x="1345692" y="614172"/>
                  </a:lnTo>
                  <a:lnTo>
                    <a:pt x="1345692" y="2458212"/>
                  </a:lnTo>
                  <a:lnTo>
                    <a:pt x="1470660" y="2458212"/>
                  </a:lnTo>
                  <a:lnTo>
                    <a:pt x="1470660" y="614172"/>
                  </a:lnTo>
                  <a:close/>
                </a:path>
                <a:path w="8197850" h="2458720">
                  <a:moveTo>
                    <a:pt x="1694688" y="1173480"/>
                  </a:moveTo>
                  <a:lnTo>
                    <a:pt x="1569720" y="1173480"/>
                  </a:lnTo>
                  <a:lnTo>
                    <a:pt x="1569720" y="2458212"/>
                  </a:lnTo>
                  <a:lnTo>
                    <a:pt x="1694688" y="2458212"/>
                  </a:lnTo>
                  <a:lnTo>
                    <a:pt x="1694688" y="1173480"/>
                  </a:lnTo>
                  <a:close/>
                </a:path>
                <a:path w="8197850" h="2458720">
                  <a:moveTo>
                    <a:pt x="1918716" y="894588"/>
                  </a:moveTo>
                  <a:lnTo>
                    <a:pt x="1793748" y="894588"/>
                  </a:lnTo>
                  <a:lnTo>
                    <a:pt x="1793748" y="2458212"/>
                  </a:lnTo>
                  <a:lnTo>
                    <a:pt x="1918716" y="2458212"/>
                  </a:lnTo>
                  <a:lnTo>
                    <a:pt x="1918716" y="894588"/>
                  </a:lnTo>
                  <a:close/>
                </a:path>
                <a:path w="8197850" h="2458720">
                  <a:moveTo>
                    <a:pt x="2142744" y="1229868"/>
                  </a:moveTo>
                  <a:lnTo>
                    <a:pt x="2017776" y="1229868"/>
                  </a:lnTo>
                  <a:lnTo>
                    <a:pt x="2017776" y="2458212"/>
                  </a:lnTo>
                  <a:lnTo>
                    <a:pt x="2142744" y="2458212"/>
                  </a:lnTo>
                  <a:lnTo>
                    <a:pt x="2142744" y="1229868"/>
                  </a:lnTo>
                  <a:close/>
                </a:path>
                <a:path w="8197850" h="2458720">
                  <a:moveTo>
                    <a:pt x="2366772" y="1565148"/>
                  </a:moveTo>
                  <a:lnTo>
                    <a:pt x="2243328" y="1565148"/>
                  </a:lnTo>
                  <a:lnTo>
                    <a:pt x="2243328" y="2458212"/>
                  </a:lnTo>
                  <a:lnTo>
                    <a:pt x="2366772" y="2458212"/>
                  </a:lnTo>
                  <a:lnTo>
                    <a:pt x="2366772" y="1565148"/>
                  </a:lnTo>
                  <a:close/>
                </a:path>
                <a:path w="8197850" h="2458720">
                  <a:moveTo>
                    <a:pt x="2592324" y="1341120"/>
                  </a:moveTo>
                  <a:lnTo>
                    <a:pt x="2467356" y="1341120"/>
                  </a:lnTo>
                  <a:lnTo>
                    <a:pt x="2467356" y="2458212"/>
                  </a:lnTo>
                  <a:lnTo>
                    <a:pt x="2592324" y="2458212"/>
                  </a:lnTo>
                  <a:lnTo>
                    <a:pt x="2592324" y="1341120"/>
                  </a:lnTo>
                  <a:close/>
                </a:path>
                <a:path w="8197850" h="2458720">
                  <a:moveTo>
                    <a:pt x="2816352" y="1676400"/>
                  </a:moveTo>
                  <a:lnTo>
                    <a:pt x="2691384" y="1676400"/>
                  </a:lnTo>
                  <a:lnTo>
                    <a:pt x="2691384" y="2458212"/>
                  </a:lnTo>
                  <a:lnTo>
                    <a:pt x="2816352" y="2458212"/>
                  </a:lnTo>
                  <a:lnTo>
                    <a:pt x="2816352" y="1676400"/>
                  </a:lnTo>
                  <a:close/>
                </a:path>
                <a:path w="8197850" h="2458720">
                  <a:moveTo>
                    <a:pt x="3040380" y="1787652"/>
                  </a:moveTo>
                  <a:lnTo>
                    <a:pt x="2915412" y="1787652"/>
                  </a:lnTo>
                  <a:lnTo>
                    <a:pt x="2915412" y="2458212"/>
                  </a:lnTo>
                  <a:lnTo>
                    <a:pt x="3040380" y="2458212"/>
                  </a:lnTo>
                  <a:lnTo>
                    <a:pt x="3040380" y="1787652"/>
                  </a:lnTo>
                  <a:close/>
                </a:path>
                <a:path w="8197850" h="2458720">
                  <a:moveTo>
                    <a:pt x="3264408" y="1508760"/>
                  </a:moveTo>
                  <a:lnTo>
                    <a:pt x="3139440" y="1508760"/>
                  </a:lnTo>
                  <a:lnTo>
                    <a:pt x="3139440" y="2458212"/>
                  </a:lnTo>
                  <a:lnTo>
                    <a:pt x="3264408" y="2458212"/>
                  </a:lnTo>
                  <a:lnTo>
                    <a:pt x="3264408" y="1508760"/>
                  </a:lnTo>
                  <a:close/>
                </a:path>
                <a:path w="8197850" h="2458720">
                  <a:moveTo>
                    <a:pt x="3488436" y="1117092"/>
                  </a:moveTo>
                  <a:lnTo>
                    <a:pt x="3363468" y="1117092"/>
                  </a:lnTo>
                  <a:lnTo>
                    <a:pt x="3363468" y="2458212"/>
                  </a:lnTo>
                  <a:lnTo>
                    <a:pt x="3488436" y="2458212"/>
                  </a:lnTo>
                  <a:lnTo>
                    <a:pt x="3488436" y="1117092"/>
                  </a:lnTo>
                  <a:close/>
                </a:path>
                <a:path w="8197850" h="2458720">
                  <a:moveTo>
                    <a:pt x="3712464" y="1508760"/>
                  </a:moveTo>
                  <a:lnTo>
                    <a:pt x="3589020" y="1508760"/>
                  </a:lnTo>
                  <a:lnTo>
                    <a:pt x="3589020" y="2458212"/>
                  </a:lnTo>
                  <a:lnTo>
                    <a:pt x="3712464" y="2458212"/>
                  </a:lnTo>
                  <a:lnTo>
                    <a:pt x="3712464" y="1508760"/>
                  </a:lnTo>
                  <a:close/>
                </a:path>
                <a:path w="8197850" h="2458720">
                  <a:moveTo>
                    <a:pt x="3936492" y="1508760"/>
                  </a:moveTo>
                  <a:lnTo>
                    <a:pt x="3813048" y="1508760"/>
                  </a:lnTo>
                  <a:lnTo>
                    <a:pt x="3813048" y="2458212"/>
                  </a:lnTo>
                  <a:lnTo>
                    <a:pt x="3936492" y="2458212"/>
                  </a:lnTo>
                  <a:lnTo>
                    <a:pt x="3936492" y="1508760"/>
                  </a:lnTo>
                  <a:close/>
                </a:path>
                <a:path w="8197850" h="2458720">
                  <a:moveTo>
                    <a:pt x="4162044" y="1900428"/>
                  </a:moveTo>
                  <a:lnTo>
                    <a:pt x="4037076" y="1900428"/>
                  </a:lnTo>
                  <a:lnTo>
                    <a:pt x="4037076" y="2458212"/>
                  </a:lnTo>
                  <a:lnTo>
                    <a:pt x="4162044" y="2458212"/>
                  </a:lnTo>
                  <a:lnTo>
                    <a:pt x="4162044" y="1900428"/>
                  </a:lnTo>
                  <a:close/>
                </a:path>
                <a:path w="8197850" h="2458720">
                  <a:moveTo>
                    <a:pt x="4386072" y="1732788"/>
                  </a:moveTo>
                  <a:lnTo>
                    <a:pt x="4261104" y="1732788"/>
                  </a:lnTo>
                  <a:lnTo>
                    <a:pt x="4261104" y="2458212"/>
                  </a:lnTo>
                  <a:lnTo>
                    <a:pt x="4386072" y="2458212"/>
                  </a:lnTo>
                  <a:lnTo>
                    <a:pt x="4386072" y="1732788"/>
                  </a:lnTo>
                  <a:close/>
                </a:path>
                <a:path w="8197850" h="2458720">
                  <a:moveTo>
                    <a:pt x="4610100" y="1900428"/>
                  </a:moveTo>
                  <a:lnTo>
                    <a:pt x="4485132" y="1900428"/>
                  </a:lnTo>
                  <a:lnTo>
                    <a:pt x="4485132" y="2458212"/>
                  </a:lnTo>
                  <a:lnTo>
                    <a:pt x="4610100" y="2458212"/>
                  </a:lnTo>
                  <a:lnTo>
                    <a:pt x="4610100" y="1900428"/>
                  </a:lnTo>
                  <a:close/>
                </a:path>
                <a:path w="8197850" h="2458720">
                  <a:moveTo>
                    <a:pt x="4834128" y="1955292"/>
                  </a:moveTo>
                  <a:lnTo>
                    <a:pt x="4709160" y="1955292"/>
                  </a:lnTo>
                  <a:lnTo>
                    <a:pt x="4709160" y="2458212"/>
                  </a:lnTo>
                  <a:lnTo>
                    <a:pt x="4834128" y="2458212"/>
                  </a:lnTo>
                  <a:lnTo>
                    <a:pt x="4834128" y="1955292"/>
                  </a:lnTo>
                  <a:close/>
                </a:path>
                <a:path w="8197850" h="2458720">
                  <a:moveTo>
                    <a:pt x="5058156" y="1955292"/>
                  </a:moveTo>
                  <a:lnTo>
                    <a:pt x="4934712" y="1955292"/>
                  </a:lnTo>
                  <a:lnTo>
                    <a:pt x="4934712" y="2458212"/>
                  </a:lnTo>
                  <a:lnTo>
                    <a:pt x="5058156" y="2458212"/>
                  </a:lnTo>
                  <a:lnTo>
                    <a:pt x="5058156" y="1955292"/>
                  </a:lnTo>
                  <a:close/>
                </a:path>
                <a:path w="8197850" h="2458720">
                  <a:moveTo>
                    <a:pt x="5282184" y="1900428"/>
                  </a:moveTo>
                  <a:lnTo>
                    <a:pt x="5158740" y="1900428"/>
                  </a:lnTo>
                  <a:lnTo>
                    <a:pt x="5158740" y="2458212"/>
                  </a:lnTo>
                  <a:lnTo>
                    <a:pt x="5282184" y="2458212"/>
                  </a:lnTo>
                  <a:lnTo>
                    <a:pt x="5282184" y="1900428"/>
                  </a:lnTo>
                  <a:close/>
                </a:path>
                <a:path w="8197850" h="2458720">
                  <a:moveTo>
                    <a:pt x="5507736" y="1955292"/>
                  </a:moveTo>
                  <a:lnTo>
                    <a:pt x="5382768" y="1955292"/>
                  </a:lnTo>
                  <a:lnTo>
                    <a:pt x="5382768" y="2458212"/>
                  </a:lnTo>
                  <a:lnTo>
                    <a:pt x="5507736" y="2458212"/>
                  </a:lnTo>
                  <a:lnTo>
                    <a:pt x="5507736" y="1955292"/>
                  </a:lnTo>
                  <a:close/>
                </a:path>
                <a:path w="8197850" h="2458720">
                  <a:moveTo>
                    <a:pt x="5731764" y="1955292"/>
                  </a:moveTo>
                  <a:lnTo>
                    <a:pt x="5606796" y="1955292"/>
                  </a:lnTo>
                  <a:lnTo>
                    <a:pt x="5606796" y="2458212"/>
                  </a:lnTo>
                  <a:lnTo>
                    <a:pt x="5731764" y="2458212"/>
                  </a:lnTo>
                  <a:lnTo>
                    <a:pt x="5731764" y="1955292"/>
                  </a:lnTo>
                  <a:close/>
                </a:path>
                <a:path w="8197850" h="2458720">
                  <a:moveTo>
                    <a:pt x="5955792" y="1955292"/>
                  </a:moveTo>
                  <a:lnTo>
                    <a:pt x="5830824" y="1955292"/>
                  </a:lnTo>
                  <a:lnTo>
                    <a:pt x="5830824" y="2458212"/>
                  </a:lnTo>
                  <a:lnTo>
                    <a:pt x="5955792" y="2458212"/>
                  </a:lnTo>
                  <a:lnTo>
                    <a:pt x="5955792" y="1955292"/>
                  </a:lnTo>
                  <a:close/>
                </a:path>
                <a:path w="8197850" h="2458720">
                  <a:moveTo>
                    <a:pt x="6179820" y="2122932"/>
                  </a:moveTo>
                  <a:lnTo>
                    <a:pt x="6054839" y="2122932"/>
                  </a:lnTo>
                  <a:lnTo>
                    <a:pt x="6054839" y="2458212"/>
                  </a:lnTo>
                  <a:lnTo>
                    <a:pt x="6179820" y="2458212"/>
                  </a:lnTo>
                  <a:lnTo>
                    <a:pt x="6179820" y="2122932"/>
                  </a:lnTo>
                  <a:close/>
                </a:path>
                <a:path w="8197850" h="2458720">
                  <a:moveTo>
                    <a:pt x="6627876" y="1173480"/>
                  </a:moveTo>
                  <a:lnTo>
                    <a:pt x="6504432" y="1173480"/>
                  </a:lnTo>
                  <a:lnTo>
                    <a:pt x="6504432" y="2458212"/>
                  </a:lnTo>
                  <a:lnTo>
                    <a:pt x="6627876" y="2458212"/>
                  </a:lnTo>
                  <a:lnTo>
                    <a:pt x="6627876" y="1173480"/>
                  </a:lnTo>
                  <a:close/>
                </a:path>
                <a:path w="8197850" h="2458720">
                  <a:moveTo>
                    <a:pt x="6853428" y="1787652"/>
                  </a:moveTo>
                  <a:lnTo>
                    <a:pt x="6728460" y="1787652"/>
                  </a:lnTo>
                  <a:lnTo>
                    <a:pt x="6728460" y="2458212"/>
                  </a:lnTo>
                  <a:lnTo>
                    <a:pt x="6853428" y="2458212"/>
                  </a:lnTo>
                  <a:lnTo>
                    <a:pt x="6853428" y="1787652"/>
                  </a:lnTo>
                  <a:close/>
                </a:path>
                <a:path w="8197850" h="2458720">
                  <a:moveTo>
                    <a:pt x="7077456" y="1844040"/>
                  </a:moveTo>
                  <a:lnTo>
                    <a:pt x="6952488" y="1844040"/>
                  </a:lnTo>
                  <a:lnTo>
                    <a:pt x="6952488" y="2458212"/>
                  </a:lnTo>
                  <a:lnTo>
                    <a:pt x="7077456" y="2458212"/>
                  </a:lnTo>
                  <a:lnTo>
                    <a:pt x="7077456" y="1844040"/>
                  </a:lnTo>
                  <a:close/>
                </a:path>
                <a:path w="8197850" h="2458720">
                  <a:moveTo>
                    <a:pt x="7301484" y="1900428"/>
                  </a:moveTo>
                  <a:lnTo>
                    <a:pt x="7176516" y="1900428"/>
                  </a:lnTo>
                  <a:lnTo>
                    <a:pt x="7176516" y="2458212"/>
                  </a:lnTo>
                  <a:lnTo>
                    <a:pt x="7301484" y="2458212"/>
                  </a:lnTo>
                  <a:lnTo>
                    <a:pt x="7301484" y="1900428"/>
                  </a:lnTo>
                  <a:close/>
                </a:path>
                <a:path w="8197850" h="2458720">
                  <a:moveTo>
                    <a:pt x="7525512" y="1900428"/>
                  </a:moveTo>
                  <a:lnTo>
                    <a:pt x="7400544" y="1900428"/>
                  </a:lnTo>
                  <a:lnTo>
                    <a:pt x="7400544" y="2458212"/>
                  </a:lnTo>
                  <a:lnTo>
                    <a:pt x="7525512" y="2458212"/>
                  </a:lnTo>
                  <a:lnTo>
                    <a:pt x="7525512" y="1900428"/>
                  </a:lnTo>
                  <a:close/>
                </a:path>
                <a:path w="8197850" h="2458720">
                  <a:moveTo>
                    <a:pt x="7749540" y="1955292"/>
                  </a:moveTo>
                  <a:lnTo>
                    <a:pt x="7624572" y="1955292"/>
                  </a:lnTo>
                  <a:lnTo>
                    <a:pt x="7624572" y="2458212"/>
                  </a:lnTo>
                  <a:lnTo>
                    <a:pt x="7749540" y="2458212"/>
                  </a:lnTo>
                  <a:lnTo>
                    <a:pt x="7749540" y="1955292"/>
                  </a:lnTo>
                  <a:close/>
                </a:path>
                <a:path w="8197850" h="2458720">
                  <a:moveTo>
                    <a:pt x="7973568" y="1955292"/>
                  </a:moveTo>
                  <a:lnTo>
                    <a:pt x="7850124" y="1955292"/>
                  </a:lnTo>
                  <a:lnTo>
                    <a:pt x="7850124" y="2458212"/>
                  </a:lnTo>
                  <a:lnTo>
                    <a:pt x="7973568" y="2458212"/>
                  </a:lnTo>
                  <a:lnTo>
                    <a:pt x="7973568" y="1955292"/>
                  </a:lnTo>
                  <a:close/>
                </a:path>
                <a:path w="8197850" h="2458720">
                  <a:moveTo>
                    <a:pt x="8197596" y="2011680"/>
                  </a:moveTo>
                  <a:lnTo>
                    <a:pt x="8074152" y="2011680"/>
                  </a:lnTo>
                  <a:lnTo>
                    <a:pt x="8074152" y="2458212"/>
                  </a:lnTo>
                  <a:lnTo>
                    <a:pt x="8197596" y="2458212"/>
                  </a:lnTo>
                  <a:lnTo>
                    <a:pt x="8197596" y="2011680"/>
                  </a:lnTo>
                  <a:close/>
                </a:path>
              </a:pathLst>
            </a:custGeom>
            <a:solidFill>
              <a:srgbClr val="001F5F"/>
            </a:solidFill>
          </p:spPr>
          <p:txBody>
            <a:bodyPr wrap="square" lIns="0" tIns="0" rIns="0" bIns="0" rtlCol="0"/>
            <a:lstStyle/>
            <a:p>
              <a:endParaRPr>
                <a:solidFill>
                  <a:prstClr val="black"/>
                </a:solidFill>
              </a:endParaRPr>
            </a:p>
          </p:txBody>
        </p:sp>
        <p:sp>
          <p:nvSpPr>
            <p:cNvPr id="8" name="object 8"/>
            <p:cNvSpPr/>
            <p:nvPr/>
          </p:nvSpPr>
          <p:spPr>
            <a:xfrm>
              <a:off x="373379" y="2435351"/>
              <a:ext cx="8357870" cy="2794000"/>
            </a:xfrm>
            <a:custGeom>
              <a:avLst/>
              <a:gdLst/>
              <a:ahLst/>
              <a:cxnLst/>
              <a:rect l="l" t="t" r="r" b="b"/>
              <a:pathLst>
                <a:path w="8357870" h="2794000">
                  <a:moveTo>
                    <a:pt x="59436" y="2793492"/>
                  </a:moveTo>
                  <a:lnTo>
                    <a:pt x="59436" y="0"/>
                  </a:lnTo>
                </a:path>
                <a:path w="8357870" h="2794000">
                  <a:moveTo>
                    <a:pt x="0" y="2793492"/>
                  </a:moveTo>
                  <a:lnTo>
                    <a:pt x="59436" y="2793492"/>
                  </a:lnTo>
                </a:path>
                <a:path w="8357870" h="2794000">
                  <a:moveTo>
                    <a:pt x="0" y="2235708"/>
                  </a:moveTo>
                  <a:lnTo>
                    <a:pt x="59436" y="2235708"/>
                  </a:lnTo>
                </a:path>
                <a:path w="8357870" h="2794000">
                  <a:moveTo>
                    <a:pt x="0" y="1676400"/>
                  </a:moveTo>
                  <a:lnTo>
                    <a:pt x="59436" y="1676400"/>
                  </a:lnTo>
                </a:path>
                <a:path w="8357870" h="2794000">
                  <a:moveTo>
                    <a:pt x="0" y="1117092"/>
                  </a:moveTo>
                  <a:lnTo>
                    <a:pt x="59436" y="1117092"/>
                  </a:lnTo>
                </a:path>
                <a:path w="8357870" h="2794000">
                  <a:moveTo>
                    <a:pt x="0" y="559308"/>
                  </a:moveTo>
                  <a:lnTo>
                    <a:pt x="59436" y="559308"/>
                  </a:lnTo>
                </a:path>
                <a:path w="8357870" h="2794000">
                  <a:moveTo>
                    <a:pt x="0" y="0"/>
                  </a:moveTo>
                  <a:lnTo>
                    <a:pt x="59436" y="0"/>
                  </a:lnTo>
                </a:path>
                <a:path w="8357870" h="2794000">
                  <a:moveTo>
                    <a:pt x="59436" y="2793492"/>
                  </a:moveTo>
                  <a:lnTo>
                    <a:pt x="8357616" y="2793492"/>
                  </a:lnTo>
                </a:path>
              </a:pathLst>
            </a:custGeom>
            <a:ln w="9144">
              <a:solidFill>
                <a:srgbClr val="000000"/>
              </a:solidFill>
            </a:ln>
          </p:spPr>
          <p:txBody>
            <a:bodyPr wrap="square" lIns="0" tIns="0" rIns="0" bIns="0" rtlCol="0"/>
            <a:lstStyle/>
            <a:p>
              <a:endParaRPr>
                <a:solidFill>
                  <a:prstClr val="black"/>
                </a:solidFill>
              </a:endParaRPr>
            </a:p>
          </p:txBody>
        </p:sp>
        <p:sp>
          <p:nvSpPr>
            <p:cNvPr id="9" name="object 9"/>
            <p:cNvSpPr/>
            <p:nvPr/>
          </p:nvSpPr>
          <p:spPr>
            <a:xfrm>
              <a:off x="544829" y="2602229"/>
              <a:ext cx="8074659" cy="2627630"/>
            </a:xfrm>
            <a:custGeom>
              <a:avLst/>
              <a:gdLst/>
              <a:ahLst/>
              <a:cxnLst/>
              <a:rect l="l" t="t" r="r" b="b"/>
              <a:pathLst>
                <a:path w="8074659" h="2627629">
                  <a:moveTo>
                    <a:pt x="0" y="0"/>
                  </a:moveTo>
                  <a:lnTo>
                    <a:pt x="225551" y="224028"/>
                  </a:lnTo>
                  <a:lnTo>
                    <a:pt x="449580" y="838200"/>
                  </a:lnTo>
                  <a:lnTo>
                    <a:pt x="673608" y="335280"/>
                  </a:lnTo>
                  <a:lnTo>
                    <a:pt x="897636" y="726948"/>
                  </a:lnTo>
                  <a:lnTo>
                    <a:pt x="1121664" y="1229868"/>
                  </a:lnTo>
                  <a:lnTo>
                    <a:pt x="1345692" y="726948"/>
                  </a:lnTo>
                  <a:lnTo>
                    <a:pt x="1571244" y="1397508"/>
                  </a:lnTo>
                  <a:lnTo>
                    <a:pt x="1795271" y="1005840"/>
                  </a:lnTo>
                  <a:lnTo>
                    <a:pt x="2019300" y="1341120"/>
                  </a:lnTo>
                  <a:lnTo>
                    <a:pt x="2243328" y="1676400"/>
                  </a:lnTo>
                  <a:lnTo>
                    <a:pt x="2467356" y="1453896"/>
                  </a:lnTo>
                  <a:lnTo>
                    <a:pt x="2691384" y="1844040"/>
                  </a:lnTo>
                  <a:lnTo>
                    <a:pt x="2915411" y="1956816"/>
                  </a:lnTo>
                  <a:lnTo>
                    <a:pt x="3140964" y="1565148"/>
                  </a:lnTo>
                  <a:lnTo>
                    <a:pt x="3364992" y="1397508"/>
                  </a:lnTo>
                  <a:lnTo>
                    <a:pt x="3589020" y="1732788"/>
                  </a:lnTo>
                  <a:lnTo>
                    <a:pt x="3813048" y="1676400"/>
                  </a:lnTo>
                  <a:lnTo>
                    <a:pt x="4037076" y="1789176"/>
                  </a:lnTo>
                  <a:lnTo>
                    <a:pt x="4261104" y="1732788"/>
                  </a:lnTo>
                  <a:lnTo>
                    <a:pt x="4486656" y="2068068"/>
                  </a:lnTo>
                  <a:lnTo>
                    <a:pt x="4710684" y="2124456"/>
                  </a:lnTo>
                  <a:lnTo>
                    <a:pt x="4934712" y="2068068"/>
                  </a:lnTo>
                  <a:lnTo>
                    <a:pt x="5158740" y="2011680"/>
                  </a:lnTo>
                  <a:lnTo>
                    <a:pt x="5382768" y="2124456"/>
                  </a:lnTo>
                  <a:lnTo>
                    <a:pt x="5606796" y="2068068"/>
                  </a:lnTo>
                  <a:lnTo>
                    <a:pt x="5832348" y="2068068"/>
                  </a:lnTo>
                  <a:lnTo>
                    <a:pt x="6056376" y="2235708"/>
                  </a:lnTo>
                  <a:lnTo>
                    <a:pt x="6280404" y="2627376"/>
                  </a:lnTo>
                  <a:lnTo>
                    <a:pt x="6504432" y="1286256"/>
                  </a:lnTo>
                  <a:lnTo>
                    <a:pt x="6728460" y="1900428"/>
                  </a:lnTo>
                  <a:lnTo>
                    <a:pt x="6952488" y="1956816"/>
                  </a:lnTo>
                  <a:lnTo>
                    <a:pt x="7176516" y="1956816"/>
                  </a:lnTo>
                  <a:lnTo>
                    <a:pt x="7402068" y="2068068"/>
                  </a:lnTo>
                  <a:lnTo>
                    <a:pt x="7626096" y="2011680"/>
                  </a:lnTo>
                  <a:lnTo>
                    <a:pt x="7850124" y="2068068"/>
                  </a:lnTo>
                  <a:lnTo>
                    <a:pt x="8074152" y="2124456"/>
                  </a:lnTo>
                </a:path>
              </a:pathLst>
            </a:custGeom>
            <a:ln w="38100">
              <a:solidFill>
                <a:srgbClr val="A80000"/>
              </a:solidFill>
            </a:ln>
          </p:spPr>
          <p:txBody>
            <a:bodyPr wrap="square" lIns="0" tIns="0" rIns="0" bIns="0" rtlCol="0"/>
            <a:lstStyle/>
            <a:p>
              <a:endParaRPr>
                <a:solidFill>
                  <a:prstClr val="black"/>
                </a:solidFill>
              </a:endParaRPr>
            </a:p>
          </p:txBody>
        </p:sp>
      </p:grpSp>
      <p:sp>
        <p:nvSpPr>
          <p:cNvPr id="10" name="object 10"/>
          <p:cNvSpPr txBox="1"/>
          <p:nvPr/>
        </p:nvSpPr>
        <p:spPr>
          <a:xfrm>
            <a:off x="157073" y="5101209"/>
            <a:ext cx="123189" cy="23939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0</a:t>
            </a:r>
            <a:endParaRPr sz="1400">
              <a:solidFill>
                <a:prstClr val="black"/>
              </a:solidFill>
              <a:latin typeface="Tahoma"/>
              <a:cs typeface="Tahoma"/>
            </a:endParaRPr>
          </a:p>
        </p:txBody>
      </p:sp>
      <p:sp>
        <p:nvSpPr>
          <p:cNvPr id="11" name="object 11"/>
          <p:cNvSpPr txBox="1"/>
          <p:nvPr/>
        </p:nvSpPr>
        <p:spPr>
          <a:xfrm>
            <a:off x="157073" y="4542282"/>
            <a:ext cx="123189" cy="23939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1</a:t>
            </a:r>
            <a:endParaRPr sz="1400">
              <a:solidFill>
                <a:prstClr val="black"/>
              </a:solidFill>
              <a:latin typeface="Tahoma"/>
              <a:cs typeface="Tahoma"/>
            </a:endParaRPr>
          </a:p>
        </p:txBody>
      </p:sp>
      <p:sp>
        <p:nvSpPr>
          <p:cNvPr id="12" name="object 12"/>
          <p:cNvSpPr txBox="1"/>
          <p:nvPr/>
        </p:nvSpPr>
        <p:spPr>
          <a:xfrm>
            <a:off x="157073" y="3424554"/>
            <a:ext cx="123189" cy="798830"/>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3</a:t>
            </a:r>
            <a:endParaRPr sz="1400">
              <a:solidFill>
                <a:prstClr val="black"/>
              </a:solidFill>
              <a:latin typeface="Tahoma"/>
              <a:cs typeface="Tahoma"/>
            </a:endParaRPr>
          </a:p>
          <a:p>
            <a:endParaRPr sz="2250">
              <a:solidFill>
                <a:prstClr val="black"/>
              </a:solidFill>
              <a:latin typeface="Tahoma"/>
              <a:cs typeface="Tahoma"/>
            </a:endParaRPr>
          </a:p>
          <a:p>
            <a:pPr marL="12700">
              <a:spcBef>
                <a:spcPts val="5"/>
              </a:spcBef>
            </a:pPr>
            <a:r>
              <a:rPr sz="1400" dirty="0">
                <a:solidFill>
                  <a:prstClr val="black"/>
                </a:solidFill>
                <a:latin typeface="Tahoma"/>
                <a:cs typeface="Tahoma"/>
              </a:rPr>
              <a:t>2</a:t>
            </a:r>
            <a:endParaRPr sz="1400">
              <a:solidFill>
                <a:prstClr val="black"/>
              </a:solidFill>
              <a:latin typeface="Tahoma"/>
              <a:cs typeface="Tahoma"/>
            </a:endParaRPr>
          </a:p>
        </p:txBody>
      </p:sp>
      <p:sp>
        <p:nvSpPr>
          <p:cNvPr id="13" name="object 13"/>
          <p:cNvSpPr txBox="1"/>
          <p:nvPr/>
        </p:nvSpPr>
        <p:spPr>
          <a:xfrm>
            <a:off x="157073" y="2865501"/>
            <a:ext cx="12318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4</a:t>
            </a:r>
            <a:endParaRPr sz="1400">
              <a:solidFill>
                <a:prstClr val="black"/>
              </a:solidFill>
              <a:latin typeface="Tahoma"/>
              <a:cs typeface="Tahoma"/>
            </a:endParaRPr>
          </a:p>
        </p:txBody>
      </p:sp>
      <p:sp>
        <p:nvSpPr>
          <p:cNvPr id="14" name="object 14"/>
          <p:cNvSpPr txBox="1"/>
          <p:nvPr/>
        </p:nvSpPr>
        <p:spPr>
          <a:xfrm>
            <a:off x="157073" y="2306574"/>
            <a:ext cx="12318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5</a:t>
            </a:r>
            <a:endParaRPr sz="1400">
              <a:solidFill>
                <a:prstClr val="black"/>
              </a:solidFill>
              <a:latin typeface="Tahoma"/>
              <a:cs typeface="Tahoma"/>
            </a:endParaRPr>
          </a:p>
        </p:txBody>
      </p:sp>
      <p:sp>
        <p:nvSpPr>
          <p:cNvPr id="15" name="object 15"/>
          <p:cNvSpPr txBox="1"/>
          <p:nvPr/>
        </p:nvSpPr>
        <p:spPr>
          <a:xfrm>
            <a:off x="439548" y="5267959"/>
            <a:ext cx="8284845" cy="685165"/>
          </a:xfrm>
          <a:prstGeom prst="rect">
            <a:avLst/>
          </a:prstGeom>
        </p:spPr>
        <p:txBody>
          <a:bodyPr vert="vert270" wrap="square" lIns="0" tIns="12700" rIns="0" bIns="0" rtlCol="0">
            <a:spAutoFit/>
          </a:bodyPr>
          <a:lstStyle/>
          <a:p>
            <a:pPr marR="5080" algn="r">
              <a:spcBef>
                <a:spcPts val="100"/>
              </a:spcBef>
            </a:pPr>
            <a:r>
              <a:rPr sz="1200" dirty="0">
                <a:solidFill>
                  <a:prstClr val="black"/>
                </a:solidFill>
                <a:latin typeface="Tahoma"/>
                <a:cs typeface="Tahoma"/>
              </a:rPr>
              <a:t>Oc</a:t>
            </a:r>
            <a:r>
              <a:rPr sz="1200" spc="-10" dirty="0">
                <a:solidFill>
                  <a:prstClr val="black"/>
                </a:solidFill>
                <a:latin typeface="Tahoma"/>
                <a:cs typeface="Tahoma"/>
              </a:rPr>
              <a:t>a</a:t>
            </a:r>
            <a:r>
              <a:rPr sz="1200" spc="-5" dirty="0">
                <a:solidFill>
                  <a:prstClr val="black"/>
                </a:solidFill>
                <a:latin typeface="Tahoma"/>
                <a:cs typeface="Tahoma"/>
              </a:rPr>
              <a:t>-</a:t>
            </a:r>
            <a:r>
              <a:rPr sz="1200" dirty="0">
                <a:solidFill>
                  <a:prstClr val="black"/>
                </a:solidFill>
                <a:latin typeface="Tahoma"/>
                <a:cs typeface="Tahoma"/>
              </a:rPr>
              <a:t>19</a:t>
            </a:r>
            <a:endParaRPr sz="1200">
              <a:solidFill>
                <a:prstClr val="black"/>
              </a:solidFill>
              <a:latin typeface="Tahoma"/>
              <a:cs typeface="Tahoma"/>
            </a:endParaRPr>
          </a:p>
          <a:p>
            <a:pPr marR="6350" algn="r">
              <a:spcBef>
                <a:spcPts val="325"/>
              </a:spcBef>
            </a:pPr>
            <a:r>
              <a:rPr sz="1200" dirty="0">
                <a:solidFill>
                  <a:prstClr val="black"/>
                </a:solidFill>
                <a:latin typeface="Tahoma"/>
                <a:cs typeface="Tahoma"/>
              </a:rPr>
              <a:t>Şu</a:t>
            </a:r>
            <a:r>
              <a:rPr sz="1200" spc="-5" dirty="0">
                <a:solidFill>
                  <a:prstClr val="black"/>
                </a:solidFill>
                <a:latin typeface="Tahoma"/>
                <a:cs typeface="Tahoma"/>
              </a:rPr>
              <a:t>b-</a:t>
            </a:r>
            <a:r>
              <a:rPr sz="1200" dirty="0">
                <a:solidFill>
                  <a:prstClr val="black"/>
                </a:solidFill>
                <a:latin typeface="Tahoma"/>
                <a:cs typeface="Tahoma"/>
              </a:rPr>
              <a:t>19</a:t>
            </a:r>
            <a:endParaRPr sz="1200">
              <a:solidFill>
                <a:prstClr val="black"/>
              </a:solidFill>
              <a:latin typeface="Tahoma"/>
              <a:cs typeface="Tahoma"/>
            </a:endParaRPr>
          </a:p>
          <a:p>
            <a:pPr marL="12700" marR="5080" indent="185420" algn="r">
              <a:lnSpc>
                <a:spcPct val="122600"/>
              </a:lnSpc>
              <a:spcBef>
                <a:spcPts val="10"/>
              </a:spcBef>
            </a:pPr>
            <a:r>
              <a:rPr sz="1200" dirty="0">
                <a:solidFill>
                  <a:prstClr val="black"/>
                </a:solidFill>
                <a:latin typeface="Tahoma"/>
                <a:cs typeface="Tahoma"/>
              </a:rPr>
              <a:t>M</a:t>
            </a:r>
            <a:r>
              <a:rPr sz="1200" spc="-10" dirty="0">
                <a:solidFill>
                  <a:prstClr val="black"/>
                </a:solidFill>
                <a:latin typeface="Tahoma"/>
                <a:cs typeface="Tahoma"/>
              </a:rPr>
              <a:t>a</a:t>
            </a:r>
            <a:r>
              <a:rPr sz="1200" spc="-15" dirty="0">
                <a:solidFill>
                  <a:prstClr val="black"/>
                </a:solidFill>
                <a:latin typeface="Tahoma"/>
                <a:cs typeface="Tahoma"/>
              </a:rPr>
              <a:t>r</a:t>
            </a:r>
            <a:r>
              <a:rPr sz="1200" spc="-5" dirty="0">
                <a:solidFill>
                  <a:prstClr val="black"/>
                </a:solidFill>
                <a:latin typeface="Tahoma"/>
                <a:cs typeface="Tahoma"/>
              </a:rPr>
              <a:t>-</a:t>
            </a:r>
            <a:r>
              <a:rPr sz="1200" dirty="0">
                <a:solidFill>
                  <a:prstClr val="black"/>
                </a:solidFill>
                <a:latin typeface="Tahoma"/>
                <a:cs typeface="Tahoma"/>
              </a:rPr>
              <a:t>19  Ni</a:t>
            </a:r>
            <a:r>
              <a:rPr sz="1200" spc="5" dirty="0">
                <a:solidFill>
                  <a:prstClr val="black"/>
                </a:solidFill>
                <a:latin typeface="Tahoma"/>
                <a:cs typeface="Tahoma"/>
              </a:rPr>
              <a:t>s</a:t>
            </a:r>
            <a:r>
              <a:rPr sz="1200" spc="-5" dirty="0">
                <a:solidFill>
                  <a:prstClr val="black"/>
                </a:solidFill>
                <a:latin typeface="Tahoma"/>
                <a:cs typeface="Tahoma"/>
              </a:rPr>
              <a:t>-</a:t>
            </a:r>
            <a:r>
              <a:rPr sz="1200" dirty="0">
                <a:solidFill>
                  <a:prstClr val="black"/>
                </a:solidFill>
                <a:latin typeface="Tahoma"/>
                <a:cs typeface="Tahoma"/>
              </a:rPr>
              <a:t>19  M</a:t>
            </a:r>
            <a:r>
              <a:rPr sz="1200" spc="-20" dirty="0">
                <a:solidFill>
                  <a:prstClr val="black"/>
                </a:solidFill>
                <a:latin typeface="Tahoma"/>
                <a:cs typeface="Tahoma"/>
              </a:rPr>
              <a:t>ay</a:t>
            </a:r>
            <a:r>
              <a:rPr sz="1200" spc="-5" dirty="0">
                <a:solidFill>
                  <a:prstClr val="black"/>
                </a:solidFill>
                <a:latin typeface="Tahoma"/>
                <a:cs typeface="Tahoma"/>
              </a:rPr>
              <a:t>-</a:t>
            </a:r>
            <a:r>
              <a:rPr sz="1200" dirty="0">
                <a:solidFill>
                  <a:prstClr val="black"/>
                </a:solidFill>
                <a:latin typeface="Tahoma"/>
                <a:cs typeface="Tahoma"/>
              </a:rPr>
              <a:t>19  H</a:t>
            </a:r>
            <a:r>
              <a:rPr sz="1200" spc="-10" dirty="0">
                <a:solidFill>
                  <a:prstClr val="black"/>
                </a:solidFill>
                <a:latin typeface="Tahoma"/>
                <a:cs typeface="Tahoma"/>
              </a:rPr>
              <a:t>a</a:t>
            </a:r>
            <a:r>
              <a:rPr sz="1200" spc="-20" dirty="0">
                <a:solidFill>
                  <a:prstClr val="black"/>
                </a:solidFill>
                <a:latin typeface="Tahoma"/>
                <a:cs typeface="Tahoma"/>
              </a:rPr>
              <a:t>z</a:t>
            </a:r>
            <a:r>
              <a:rPr sz="1200" spc="-5" dirty="0">
                <a:solidFill>
                  <a:prstClr val="black"/>
                </a:solidFill>
                <a:latin typeface="Tahoma"/>
                <a:cs typeface="Tahoma"/>
              </a:rPr>
              <a:t>-</a:t>
            </a:r>
            <a:r>
              <a:rPr sz="1200" dirty="0">
                <a:solidFill>
                  <a:prstClr val="black"/>
                </a:solidFill>
                <a:latin typeface="Tahoma"/>
                <a:cs typeface="Tahoma"/>
              </a:rPr>
              <a:t>19  </a:t>
            </a:r>
            <a:r>
              <a:rPr sz="1200" spc="-125" dirty="0">
                <a:solidFill>
                  <a:prstClr val="black"/>
                </a:solidFill>
                <a:latin typeface="Tahoma"/>
                <a:cs typeface="Tahoma"/>
              </a:rPr>
              <a:t>T</a:t>
            </a:r>
            <a:r>
              <a:rPr sz="1200" dirty="0">
                <a:solidFill>
                  <a:prstClr val="black"/>
                </a:solidFill>
                <a:latin typeface="Tahoma"/>
                <a:cs typeface="Tahoma"/>
              </a:rPr>
              <a:t>em</a:t>
            </a:r>
            <a:r>
              <a:rPr sz="1200" spc="-5" dirty="0">
                <a:solidFill>
                  <a:prstClr val="black"/>
                </a:solidFill>
                <a:latin typeface="Tahoma"/>
                <a:cs typeface="Tahoma"/>
              </a:rPr>
              <a:t>-</a:t>
            </a:r>
            <a:r>
              <a:rPr sz="1200" dirty="0">
                <a:solidFill>
                  <a:prstClr val="black"/>
                </a:solidFill>
                <a:latin typeface="Tahoma"/>
                <a:cs typeface="Tahoma"/>
              </a:rPr>
              <a:t>19  Ağu</a:t>
            </a:r>
            <a:r>
              <a:rPr sz="1200" spc="-5" dirty="0">
                <a:solidFill>
                  <a:prstClr val="black"/>
                </a:solidFill>
                <a:latin typeface="Tahoma"/>
                <a:cs typeface="Tahoma"/>
              </a:rPr>
              <a:t>-</a:t>
            </a:r>
            <a:r>
              <a:rPr sz="1200" dirty="0">
                <a:solidFill>
                  <a:prstClr val="black"/>
                </a:solidFill>
                <a:latin typeface="Tahoma"/>
                <a:cs typeface="Tahoma"/>
              </a:rPr>
              <a:t>19  Eyl</a:t>
            </a:r>
            <a:r>
              <a:rPr sz="1200" spc="-5" dirty="0">
                <a:solidFill>
                  <a:prstClr val="black"/>
                </a:solidFill>
                <a:latin typeface="Tahoma"/>
                <a:cs typeface="Tahoma"/>
              </a:rPr>
              <a:t>-</a:t>
            </a:r>
            <a:r>
              <a:rPr sz="1200" dirty="0">
                <a:solidFill>
                  <a:prstClr val="black"/>
                </a:solidFill>
                <a:latin typeface="Tahoma"/>
                <a:cs typeface="Tahoma"/>
              </a:rPr>
              <a:t>19  Eki</a:t>
            </a:r>
            <a:r>
              <a:rPr sz="1200" spc="-5" dirty="0">
                <a:solidFill>
                  <a:prstClr val="black"/>
                </a:solidFill>
                <a:latin typeface="Tahoma"/>
                <a:cs typeface="Tahoma"/>
              </a:rPr>
              <a:t>-</a:t>
            </a:r>
            <a:r>
              <a:rPr sz="1200" dirty="0">
                <a:solidFill>
                  <a:prstClr val="black"/>
                </a:solidFill>
                <a:latin typeface="Tahoma"/>
                <a:cs typeface="Tahoma"/>
              </a:rPr>
              <a:t>19  </a:t>
            </a:r>
            <a:r>
              <a:rPr sz="1200" spc="-25" dirty="0">
                <a:solidFill>
                  <a:prstClr val="black"/>
                </a:solidFill>
                <a:latin typeface="Tahoma"/>
                <a:cs typeface="Tahoma"/>
              </a:rPr>
              <a:t>K</a:t>
            </a:r>
            <a:r>
              <a:rPr sz="1200" spc="-10" dirty="0">
                <a:solidFill>
                  <a:prstClr val="black"/>
                </a:solidFill>
                <a:latin typeface="Tahoma"/>
                <a:cs typeface="Tahoma"/>
              </a:rPr>
              <a:t>a</a:t>
            </a:r>
            <a:r>
              <a:rPr sz="1200" dirty="0">
                <a:solidFill>
                  <a:prstClr val="black"/>
                </a:solidFill>
                <a:latin typeface="Tahoma"/>
                <a:cs typeface="Tahoma"/>
              </a:rPr>
              <a:t>s</a:t>
            </a:r>
            <a:r>
              <a:rPr sz="1200" spc="-5" dirty="0">
                <a:solidFill>
                  <a:prstClr val="black"/>
                </a:solidFill>
                <a:latin typeface="Tahoma"/>
                <a:cs typeface="Tahoma"/>
              </a:rPr>
              <a:t>-</a:t>
            </a:r>
            <a:r>
              <a:rPr sz="1200" dirty="0">
                <a:solidFill>
                  <a:prstClr val="black"/>
                </a:solidFill>
                <a:latin typeface="Tahoma"/>
                <a:cs typeface="Tahoma"/>
              </a:rPr>
              <a:t>19  A</a:t>
            </a:r>
            <a:r>
              <a:rPr sz="1200" spc="-25" dirty="0">
                <a:solidFill>
                  <a:prstClr val="black"/>
                </a:solidFill>
                <a:latin typeface="Tahoma"/>
                <a:cs typeface="Tahoma"/>
              </a:rPr>
              <a:t>r</a:t>
            </a:r>
            <a:r>
              <a:rPr sz="1200" spc="-15" dirty="0">
                <a:solidFill>
                  <a:prstClr val="black"/>
                </a:solidFill>
                <a:latin typeface="Tahoma"/>
                <a:cs typeface="Tahoma"/>
              </a:rPr>
              <a:t>a</a:t>
            </a:r>
            <a:r>
              <a:rPr sz="1200" spc="-5" dirty="0">
                <a:solidFill>
                  <a:prstClr val="black"/>
                </a:solidFill>
                <a:latin typeface="Tahoma"/>
                <a:cs typeface="Tahoma"/>
              </a:rPr>
              <a:t>-</a:t>
            </a:r>
            <a:r>
              <a:rPr sz="1200" dirty="0">
                <a:solidFill>
                  <a:prstClr val="black"/>
                </a:solidFill>
                <a:latin typeface="Tahoma"/>
                <a:cs typeface="Tahoma"/>
              </a:rPr>
              <a:t>19  Oc</a:t>
            </a:r>
            <a:r>
              <a:rPr sz="1200" spc="-10" dirty="0">
                <a:solidFill>
                  <a:prstClr val="black"/>
                </a:solidFill>
                <a:latin typeface="Tahoma"/>
                <a:cs typeface="Tahoma"/>
              </a:rPr>
              <a:t>a</a:t>
            </a:r>
            <a:r>
              <a:rPr sz="1200" spc="-5" dirty="0">
                <a:solidFill>
                  <a:prstClr val="black"/>
                </a:solidFill>
                <a:latin typeface="Tahoma"/>
                <a:cs typeface="Tahoma"/>
              </a:rPr>
              <a:t>-</a:t>
            </a:r>
            <a:r>
              <a:rPr sz="1200" dirty="0">
                <a:solidFill>
                  <a:prstClr val="black"/>
                </a:solidFill>
                <a:latin typeface="Tahoma"/>
                <a:cs typeface="Tahoma"/>
              </a:rPr>
              <a:t>20  Şu</a:t>
            </a:r>
            <a:r>
              <a:rPr sz="1200" spc="-5" dirty="0">
                <a:solidFill>
                  <a:prstClr val="black"/>
                </a:solidFill>
                <a:latin typeface="Tahoma"/>
                <a:cs typeface="Tahoma"/>
              </a:rPr>
              <a:t>b-</a:t>
            </a:r>
            <a:r>
              <a:rPr sz="1200" dirty="0">
                <a:solidFill>
                  <a:prstClr val="black"/>
                </a:solidFill>
                <a:latin typeface="Tahoma"/>
                <a:cs typeface="Tahoma"/>
              </a:rPr>
              <a:t>20  M</a:t>
            </a:r>
            <a:r>
              <a:rPr sz="1200" spc="-10" dirty="0">
                <a:solidFill>
                  <a:prstClr val="black"/>
                </a:solidFill>
                <a:latin typeface="Tahoma"/>
                <a:cs typeface="Tahoma"/>
              </a:rPr>
              <a:t>a</a:t>
            </a:r>
            <a:r>
              <a:rPr sz="1200" spc="-15" dirty="0">
                <a:solidFill>
                  <a:prstClr val="black"/>
                </a:solidFill>
                <a:latin typeface="Tahoma"/>
                <a:cs typeface="Tahoma"/>
              </a:rPr>
              <a:t>r</a:t>
            </a:r>
            <a:r>
              <a:rPr sz="1200" spc="-5" dirty="0">
                <a:solidFill>
                  <a:prstClr val="black"/>
                </a:solidFill>
                <a:latin typeface="Tahoma"/>
                <a:cs typeface="Tahoma"/>
              </a:rPr>
              <a:t>-</a:t>
            </a:r>
            <a:r>
              <a:rPr sz="1200" dirty="0">
                <a:solidFill>
                  <a:prstClr val="black"/>
                </a:solidFill>
                <a:latin typeface="Tahoma"/>
                <a:cs typeface="Tahoma"/>
              </a:rPr>
              <a:t>20  Ni</a:t>
            </a:r>
            <a:r>
              <a:rPr sz="1200" spc="5" dirty="0">
                <a:solidFill>
                  <a:prstClr val="black"/>
                </a:solidFill>
                <a:latin typeface="Tahoma"/>
                <a:cs typeface="Tahoma"/>
              </a:rPr>
              <a:t>s</a:t>
            </a:r>
            <a:r>
              <a:rPr sz="1200" spc="-5" dirty="0">
                <a:solidFill>
                  <a:prstClr val="black"/>
                </a:solidFill>
                <a:latin typeface="Tahoma"/>
                <a:cs typeface="Tahoma"/>
              </a:rPr>
              <a:t>-</a:t>
            </a:r>
            <a:r>
              <a:rPr sz="1200" dirty="0">
                <a:solidFill>
                  <a:prstClr val="black"/>
                </a:solidFill>
                <a:latin typeface="Tahoma"/>
                <a:cs typeface="Tahoma"/>
              </a:rPr>
              <a:t>20  M</a:t>
            </a:r>
            <a:r>
              <a:rPr sz="1200" spc="-20" dirty="0">
                <a:solidFill>
                  <a:prstClr val="black"/>
                </a:solidFill>
                <a:latin typeface="Tahoma"/>
                <a:cs typeface="Tahoma"/>
              </a:rPr>
              <a:t>ay</a:t>
            </a:r>
            <a:r>
              <a:rPr sz="1200" spc="-5" dirty="0">
                <a:solidFill>
                  <a:prstClr val="black"/>
                </a:solidFill>
                <a:latin typeface="Tahoma"/>
                <a:cs typeface="Tahoma"/>
              </a:rPr>
              <a:t>-</a:t>
            </a:r>
            <a:r>
              <a:rPr sz="1200" dirty="0">
                <a:solidFill>
                  <a:prstClr val="black"/>
                </a:solidFill>
                <a:latin typeface="Tahoma"/>
                <a:cs typeface="Tahoma"/>
              </a:rPr>
              <a:t>20  H</a:t>
            </a:r>
            <a:r>
              <a:rPr sz="1200" spc="-10" dirty="0">
                <a:solidFill>
                  <a:prstClr val="black"/>
                </a:solidFill>
                <a:latin typeface="Tahoma"/>
                <a:cs typeface="Tahoma"/>
              </a:rPr>
              <a:t>a</a:t>
            </a:r>
            <a:r>
              <a:rPr sz="1200" spc="-20" dirty="0">
                <a:solidFill>
                  <a:prstClr val="black"/>
                </a:solidFill>
                <a:latin typeface="Tahoma"/>
                <a:cs typeface="Tahoma"/>
              </a:rPr>
              <a:t>z</a:t>
            </a:r>
            <a:r>
              <a:rPr sz="1200" spc="-5" dirty="0">
                <a:solidFill>
                  <a:prstClr val="black"/>
                </a:solidFill>
                <a:latin typeface="Tahoma"/>
                <a:cs typeface="Tahoma"/>
              </a:rPr>
              <a:t>-</a:t>
            </a:r>
            <a:r>
              <a:rPr sz="1200" dirty="0">
                <a:solidFill>
                  <a:prstClr val="black"/>
                </a:solidFill>
                <a:latin typeface="Tahoma"/>
                <a:cs typeface="Tahoma"/>
              </a:rPr>
              <a:t>20  </a:t>
            </a:r>
            <a:r>
              <a:rPr sz="1200" spc="-125" dirty="0">
                <a:solidFill>
                  <a:prstClr val="black"/>
                </a:solidFill>
                <a:latin typeface="Tahoma"/>
                <a:cs typeface="Tahoma"/>
              </a:rPr>
              <a:t>T</a:t>
            </a:r>
            <a:r>
              <a:rPr sz="1200" dirty="0">
                <a:solidFill>
                  <a:prstClr val="black"/>
                </a:solidFill>
                <a:latin typeface="Tahoma"/>
                <a:cs typeface="Tahoma"/>
              </a:rPr>
              <a:t>em</a:t>
            </a:r>
            <a:r>
              <a:rPr sz="1200" spc="-5" dirty="0">
                <a:solidFill>
                  <a:prstClr val="black"/>
                </a:solidFill>
                <a:latin typeface="Tahoma"/>
                <a:cs typeface="Tahoma"/>
              </a:rPr>
              <a:t>-</a:t>
            </a:r>
            <a:r>
              <a:rPr sz="1200" dirty="0">
                <a:solidFill>
                  <a:prstClr val="black"/>
                </a:solidFill>
                <a:latin typeface="Tahoma"/>
                <a:cs typeface="Tahoma"/>
              </a:rPr>
              <a:t>20  Ağu</a:t>
            </a:r>
            <a:r>
              <a:rPr sz="1200" spc="-5" dirty="0">
                <a:solidFill>
                  <a:prstClr val="black"/>
                </a:solidFill>
                <a:latin typeface="Tahoma"/>
                <a:cs typeface="Tahoma"/>
              </a:rPr>
              <a:t>-</a:t>
            </a:r>
            <a:r>
              <a:rPr sz="1200" dirty="0">
                <a:solidFill>
                  <a:prstClr val="black"/>
                </a:solidFill>
                <a:latin typeface="Tahoma"/>
                <a:cs typeface="Tahoma"/>
              </a:rPr>
              <a:t>20  Eyl</a:t>
            </a:r>
            <a:r>
              <a:rPr sz="1200" spc="-5" dirty="0">
                <a:solidFill>
                  <a:prstClr val="black"/>
                </a:solidFill>
                <a:latin typeface="Tahoma"/>
                <a:cs typeface="Tahoma"/>
              </a:rPr>
              <a:t>-</a:t>
            </a:r>
            <a:r>
              <a:rPr sz="1200" dirty="0">
                <a:solidFill>
                  <a:prstClr val="black"/>
                </a:solidFill>
                <a:latin typeface="Tahoma"/>
                <a:cs typeface="Tahoma"/>
              </a:rPr>
              <a:t>20  Eki</a:t>
            </a:r>
            <a:r>
              <a:rPr sz="1200" spc="-5" dirty="0">
                <a:solidFill>
                  <a:prstClr val="black"/>
                </a:solidFill>
                <a:latin typeface="Tahoma"/>
                <a:cs typeface="Tahoma"/>
              </a:rPr>
              <a:t>-</a:t>
            </a:r>
            <a:r>
              <a:rPr sz="1200" dirty="0">
                <a:solidFill>
                  <a:prstClr val="black"/>
                </a:solidFill>
                <a:latin typeface="Tahoma"/>
                <a:cs typeface="Tahoma"/>
              </a:rPr>
              <a:t>20  </a:t>
            </a:r>
            <a:r>
              <a:rPr sz="1200" spc="-25" dirty="0">
                <a:solidFill>
                  <a:prstClr val="black"/>
                </a:solidFill>
                <a:latin typeface="Tahoma"/>
                <a:cs typeface="Tahoma"/>
              </a:rPr>
              <a:t>K</a:t>
            </a:r>
            <a:r>
              <a:rPr sz="1200" spc="-10" dirty="0">
                <a:solidFill>
                  <a:prstClr val="black"/>
                </a:solidFill>
                <a:latin typeface="Tahoma"/>
                <a:cs typeface="Tahoma"/>
              </a:rPr>
              <a:t>a</a:t>
            </a:r>
            <a:r>
              <a:rPr sz="1200" dirty="0">
                <a:solidFill>
                  <a:prstClr val="black"/>
                </a:solidFill>
                <a:latin typeface="Tahoma"/>
                <a:cs typeface="Tahoma"/>
              </a:rPr>
              <a:t>s</a:t>
            </a:r>
            <a:r>
              <a:rPr sz="1200" spc="-5" dirty="0">
                <a:solidFill>
                  <a:prstClr val="black"/>
                </a:solidFill>
                <a:latin typeface="Tahoma"/>
                <a:cs typeface="Tahoma"/>
              </a:rPr>
              <a:t>-</a:t>
            </a:r>
            <a:r>
              <a:rPr sz="1200" dirty="0">
                <a:solidFill>
                  <a:prstClr val="black"/>
                </a:solidFill>
                <a:latin typeface="Tahoma"/>
                <a:cs typeface="Tahoma"/>
              </a:rPr>
              <a:t>20  A</a:t>
            </a:r>
            <a:r>
              <a:rPr sz="1200" spc="-20" dirty="0">
                <a:solidFill>
                  <a:prstClr val="black"/>
                </a:solidFill>
                <a:latin typeface="Tahoma"/>
                <a:cs typeface="Tahoma"/>
              </a:rPr>
              <a:t>r</a:t>
            </a:r>
            <a:r>
              <a:rPr sz="1200" spc="-10" dirty="0">
                <a:solidFill>
                  <a:prstClr val="black"/>
                </a:solidFill>
                <a:latin typeface="Tahoma"/>
                <a:cs typeface="Tahoma"/>
              </a:rPr>
              <a:t>a</a:t>
            </a:r>
            <a:r>
              <a:rPr sz="1200" spc="-5" dirty="0">
                <a:solidFill>
                  <a:prstClr val="black"/>
                </a:solidFill>
                <a:latin typeface="Tahoma"/>
                <a:cs typeface="Tahoma"/>
              </a:rPr>
              <a:t>-</a:t>
            </a:r>
            <a:r>
              <a:rPr sz="1200" dirty="0">
                <a:solidFill>
                  <a:prstClr val="black"/>
                </a:solidFill>
                <a:latin typeface="Tahoma"/>
                <a:cs typeface="Tahoma"/>
              </a:rPr>
              <a:t>20  Oc</a:t>
            </a:r>
            <a:r>
              <a:rPr sz="1200" spc="-10" dirty="0">
                <a:solidFill>
                  <a:prstClr val="black"/>
                </a:solidFill>
                <a:latin typeface="Tahoma"/>
                <a:cs typeface="Tahoma"/>
              </a:rPr>
              <a:t>a</a:t>
            </a:r>
            <a:r>
              <a:rPr sz="1200" spc="-5" dirty="0">
                <a:solidFill>
                  <a:prstClr val="black"/>
                </a:solidFill>
                <a:latin typeface="Tahoma"/>
                <a:cs typeface="Tahoma"/>
              </a:rPr>
              <a:t>-</a:t>
            </a:r>
            <a:r>
              <a:rPr sz="1200" dirty="0">
                <a:solidFill>
                  <a:prstClr val="black"/>
                </a:solidFill>
                <a:latin typeface="Tahoma"/>
                <a:cs typeface="Tahoma"/>
              </a:rPr>
              <a:t>21  Şu</a:t>
            </a:r>
            <a:r>
              <a:rPr sz="1200" spc="-5" dirty="0">
                <a:solidFill>
                  <a:prstClr val="black"/>
                </a:solidFill>
                <a:latin typeface="Tahoma"/>
                <a:cs typeface="Tahoma"/>
              </a:rPr>
              <a:t>b-</a:t>
            </a:r>
            <a:r>
              <a:rPr sz="1200" dirty="0">
                <a:solidFill>
                  <a:prstClr val="black"/>
                </a:solidFill>
                <a:latin typeface="Tahoma"/>
                <a:cs typeface="Tahoma"/>
              </a:rPr>
              <a:t>21  M</a:t>
            </a:r>
            <a:r>
              <a:rPr sz="1200" spc="-10" dirty="0">
                <a:solidFill>
                  <a:prstClr val="black"/>
                </a:solidFill>
                <a:latin typeface="Tahoma"/>
                <a:cs typeface="Tahoma"/>
              </a:rPr>
              <a:t>a</a:t>
            </a:r>
            <a:r>
              <a:rPr sz="1200" spc="-15" dirty="0">
                <a:solidFill>
                  <a:prstClr val="black"/>
                </a:solidFill>
                <a:latin typeface="Tahoma"/>
                <a:cs typeface="Tahoma"/>
              </a:rPr>
              <a:t>r</a:t>
            </a:r>
            <a:r>
              <a:rPr sz="1200" spc="-5" dirty="0">
                <a:solidFill>
                  <a:prstClr val="black"/>
                </a:solidFill>
                <a:latin typeface="Tahoma"/>
                <a:cs typeface="Tahoma"/>
              </a:rPr>
              <a:t>-</a:t>
            </a:r>
            <a:r>
              <a:rPr sz="1200" dirty="0">
                <a:solidFill>
                  <a:prstClr val="black"/>
                </a:solidFill>
                <a:latin typeface="Tahoma"/>
                <a:cs typeface="Tahoma"/>
              </a:rPr>
              <a:t>21  Ni</a:t>
            </a:r>
            <a:r>
              <a:rPr sz="1200" spc="5" dirty="0">
                <a:solidFill>
                  <a:prstClr val="black"/>
                </a:solidFill>
                <a:latin typeface="Tahoma"/>
                <a:cs typeface="Tahoma"/>
              </a:rPr>
              <a:t>s</a:t>
            </a:r>
            <a:r>
              <a:rPr sz="1200" spc="-5" dirty="0">
                <a:solidFill>
                  <a:prstClr val="black"/>
                </a:solidFill>
                <a:latin typeface="Tahoma"/>
                <a:cs typeface="Tahoma"/>
              </a:rPr>
              <a:t>-</a:t>
            </a:r>
            <a:r>
              <a:rPr sz="1200" dirty="0">
                <a:solidFill>
                  <a:prstClr val="black"/>
                </a:solidFill>
                <a:latin typeface="Tahoma"/>
                <a:cs typeface="Tahoma"/>
              </a:rPr>
              <a:t>21  M</a:t>
            </a:r>
            <a:r>
              <a:rPr sz="1200" spc="-20" dirty="0">
                <a:solidFill>
                  <a:prstClr val="black"/>
                </a:solidFill>
                <a:latin typeface="Tahoma"/>
                <a:cs typeface="Tahoma"/>
              </a:rPr>
              <a:t>a</a:t>
            </a:r>
            <a:r>
              <a:rPr sz="1200" spc="-25" dirty="0">
                <a:solidFill>
                  <a:prstClr val="black"/>
                </a:solidFill>
                <a:latin typeface="Tahoma"/>
                <a:cs typeface="Tahoma"/>
              </a:rPr>
              <a:t>y</a:t>
            </a:r>
            <a:r>
              <a:rPr sz="1200" spc="-5" dirty="0">
                <a:solidFill>
                  <a:prstClr val="black"/>
                </a:solidFill>
                <a:latin typeface="Tahoma"/>
                <a:cs typeface="Tahoma"/>
              </a:rPr>
              <a:t>-</a:t>
            </a:r>
            <a:r>
              <a:rPr sz="1200" dirty="0">
                <a:solidFill>
                  <a:prstClr val="black"/>
                </a:solidFill>
                <a:latin typeface="Tahoma"/>
                <a:cs typeface="Tahoma"/>
              </a:rPr>
              <a:t>2</a:t>
            </a:r>
            <a:r>
              <a:rPr sz="1200" spc="5" dirty="0">
                <a:solidFill>
                  <a:prstClr val="black"/>
                </a:solidFill>
                <a:latin typeface="Tahoma"/>
                <a:cs typeface="Tahoma"/>
              </a:rPr>
              <a:t>1</a:t>
            </a:r>
            <a:r>
              <a:rPr sz="1200" dirty="0">
                <a:solidFill>
                  <a:prstClr val="black"/>
                </a:solidFill>
                <a:latin typeface="Tahoma"/>
                <a:cs typeface="Tahoma"/>
              </a:rPr>
              <a:t>**  H</a:t>
            </a:r>
            <a:r>
              <a:rPr sz="1200" spc="-10" dirty="0">
                <a:solidFill>
                  <a:prstClr val="black"/>
                </a:solidFill>
                <a:latin typeface="Tahoma"/>
                <a:cs typeface="Tahoma"/>
              </a:rPr>
              <a:t>a</a:t>
            </a:r>
            <a:r>
              <a:rPr sz="1200" spc="-20" dirty="0">
                <a:solidFill>
                  <a:prstClr val="black"/>
                </a:solidFill>
                <a:latin typeface="Tahoma"/>
                <a:cs typeface="Tahoma"/>
              </a:rPr>
              <a:t>z</a:t>
            </a:r>
            <a:r>
              <a:rPr sz="1200" spc="-5" dirty="0">
                <a:solidFill>
                  <a:prstClr val="black"/>
                </a:solidFill>
                <a:latin typeface="Tahoma"/>
                <a:cs typeface="Tahoma"/>
              </a:rPr>
              <a:t>-</a:t>
            </a:r>
            <a:r>
              <a:rPr sz="1200" dirty="0">
                <a:solidFill>
                  <a:prstClr val="black"/>
                </a:solidFill>
                <a:latin typeface="Tahoma"/>
                <a:cs typeface="Tahoma"/>
              </a:rPr>
              <a:t>21  </a:t>
            </a:r>
            <a:r>
              <a:rPr sz="1200" spc="-125" dirty="0">
                <a:solidFill>
                  <a:prstClr val="black"/>
                </a:solidFill>
                <a:latin typeface="Tahoma"/>
                <a:cs typeface="Tahoma"/>
              </a:rPr>
              <a:t>T</a:t>
            </a:r>
            <a:r>
              <a:rPr sz="1200" dirty="0">
                <a:solidFill>
                  <a:prstClr val="black"/>
                </a:solidFill>
                <a:latin typeface="Tahoma"/>
                <a:cs typeface="Tahoma"/>
              </a:rPr>
              <a:t>em</a:t>
            </a:r>
            <a:r>
              <a:rPr sz="1200" spc="-5" dirty="0">
                <a:solidFill>
                  <a:prstClr val="black"/>
                </a:solidFill>
                <a:latin typeface="Tahoma"/>
                <a:cs typeface="Tahoma"/>
              </a:rPr>
              <a:t>-</a:t>
            </a:r>
            <a:r>
              <a:rPr sz="1200" dirty="0">
                <a:solidFill>
                  <a:prstClr val="black"/>
                </a:solidFill>
                <a:latin typeface="Tahoma"/>
                <a:cs typeface="Tahoma"/>
              </a:rPr>
              <a:t>21  Ağu</a:t>
            </a:r>
            <a:r>
              <a:rPr sz="1200" spc="-5" dirty="0">
                <a:solidFill>
                  <a:prstClr val="black"/>
                </a:solidFill>
                <a:latin typeface="Tahoma"/>
                <a:cs typeface="Tahoma"/>
              </a:rPr>
              <a:t>-</a:t>
            </a:r>
            <a:r>
              <a:rPr sz="1200" dirty="0">
                <a:solidFill>
                  <a:prstClr val="black"/>
                </a:solidFill>
                <a:latin typeface="Tahoma"/>
                <a:cs typeface="Tahoma"/>
              </a:rPr>
              <a:t>21  Eyl</a:t>
            </a:r>
            <a:r>
              <a:rPr sz="1200" spc="-5" dirty="0">
                <a:solidFill>
                  <a:prstClr val="black"/>
                </a:solidFill>
                <a:latin typeface="Tahoma"/>
                <a:cs typeface="Tahoma"/>
              </a:rPr>
              <a:t>-</a:t>
            </a:r>
            <a:r>
              <a:rPr sz="1200" dirty="0">
                <a:solidFill>
                  <a:prstClr val="black"/>
                </a:solidFill>
                <a:latin typeface="Tahoma"/>
                <a:cs typeface="Tahoma"/>
              </a:rPr>
              <a:t>21  Eki</a:t>
            </a:r>
            <a:r>
              <a:rPr sz="1200" spc="-5" dirty="0">
                <a:solidFill>
                  <a:prstClr val="black"/>
                </a:solidFill>
                <a:latin typeface="Tahoma"/>
                <a:cs typeface="Tahoma"/>
              </a:rPr>
              <a:t>-</a:t>
            </a:r>
            <a:r>
              <a:rPr sz="1200" dirty="0">
                <a:solidFill>
                  <a:prstClr val="black"/>
                </a:solidFill>
                <a:latin typeface="Tahoma"/>
                <a:cs typeface="Tahoma"/>
              </a:rPr>
              <a:t>21  </a:t>
            </a:r>
            <a:r>
              <a:rPr sz="1200" spc="-25" dirty="0">
                <a:solidFill>
                  <a:prstClr val="black"/>
                </a:solidFill>
                <a:latin typeface="Tahoma"/>
                <a:cs typeface="Tahoma"/>
              </a:rPr>
              <a:t>K</a:t>
            </a:r>
            <a:r>
              <a:rPr sz="1200" spc="-10" dirty="0">
                <a:solidFill>
                  <a:prstClr val="black"/>
                </a:solidFill>
                <a:latin typeface="Tahoma"/>
                <a:cs typeface="Tahoma"/>
              </a:rPr>
              <a:t>a</a:t>
            </a:r>
            <a:r>
              <a:rPr sz="1200" dirty="0">
                <a:solidFill>
                  <a:prstClr val="black"/>
                </a:solidFill>
                <a:latin typeface="Tahoma"/>
                <a:cs typeface="Tahoma"/>
              </a:rPr>
              <a:t>s</a:t>
            </a:r>
            <a:r>
              <a:rPr sz="1200" spc="-5" dirty="0">
                <a:solidFill>
                  <a:prstClr val="black"/>
                </a:solidFill>
                <a:latin typeface="Tahoma"/>
                <a:cs typeface="Tahoma"/>
              </a:rPr>
              <a:t>-</a:t>
            </a:r>
            <a:r>
              <a:rPr sz="1200" dirty="0">
                <a:solidFill>
                  <a:prstClr val="black"/>
                </a:solidFill>
                <a:latin typeface="Tahoma"/>
                <a:cs typeface="Tahoma"/>
              </a:rPr>
              <a:t>21  A</a:t>
            </a:r>
            <a:r>
              <a:rPr sz="1200" spc="-20" dirty="0">
                <a:solidFill>
                  <a:prstClr val="black"/>
                </a:solidFill>
                <a:latin typeface="Tahoma"/>
                <a:cs typeface="Tahoma"/>
              </a:rPr>
              <a:t>r</a:t>
            </a:r>
            <a:r>
              <a:rPr sz="1200" spc="-10" dirty="0">
                <a:solidFill>
                  <a:prstClr val="black"/>
                </a:solidFill>
                <a:latin typeface="Tahoma"/>
                <a:cs typeface="Tahoma"/>
              </a:rPr>
              <a:t>a</a:t>
            </a:r>
            <a:r>
              <a:rPr sz="1200" spc="-5" dirty="0">
                <a:solidFill>
                  <a:prstClr val="black"/>
                </a:solidFill>
                <a:latin typeface="Tahoma"/>
                <a:cs typeface="Tahoma"/>
              </a:rPr>
              <a:t>-</a:t>
            </a:r>
            <a:r>
              <a:rPr sz="1200" dirty="0">
                <a:solidFill>
                  <a:prstClr val="black"/>
                </a:solidFill>
                <a:latin typeface="Tahoma"/>
                <a:cs typeface="Tahoma"/>
              </a:rPr>
              <a:t>21  Oc</a:t>
            </a:r>
            <a:r>
              <a:rPr sz="1200" spc="-10" dirty="0">
                <a:solidFill>
                  <a:prstClr val="black"/>
                </a:solidFill>
                <a:latin typeface="Tahoma"/>
                <a:cs typeface="Tahoma"/>
              </a:rPr>
              <a:t>a</a:t>
            </a:r>
            <a:r>
              <a:rPr sz="1200" spc="-5" dirty="0">
                <a:solidFill>
                  <a:prstClr val="black"/>
                </a:solidFill>
                <a:latin typeface="Tahoma"/>
                <a:cs typeface="Tahoma"/>
              </a:rPr>
              <a:t>-</a:t>
            </a:r>
            <a:r>
              <a:rPr sz="1200" dirty="0">
                <a:solidFill>
                  <a:prstClr val="black"/>
                </a:solidFill>
                <a:latin typeface="Tahoma"/>
                <a:cs typeface="Tahoma"/>
              </a:rPr>
              <a:t>22</a:t>
            </a:r>
            <a:endParaRPr sz="1200">
              <a:solidFill>
                <a:prstClr val="black"/>
              </a:solidFill>
              <a:latin typeface="Tahoma"/>
              <a:cs typeface="Tahoma"/>
            </a:endParaRPr>
          </a:p>
        </p:txBody>
      </p:sp>
      <p:sp>
        <p:nvSpPr>
          <p:cNvPr id="16" name="object 16"/>
          <p:cNvSpPr txBox="1"/>
          <p:nvPr/>
        </p:nvSpPr>
        <p:spPr>
          <a:xfrm>
            <a:off x="8467470" y="4440682"/>
            <a:ext cx="307975" cy="239395"/>
          </a:xfrm>
          <a:prstGeom prst="rect">
            <a:avLst/>
          </a:prstGeom>
        </p:spPr>
        <p:txBody>
          <a:bodyPr vert="horz" wrap="square" lIns="0" tIns="12700" rIns="0" bIns="0" rtlCol="0">
            <a:spAutoFit/>
          </a:bodyPr>
          <a:lstStyle/>
          <a:p>
            <a:pPr marL="12700">
              <a:spcBef>
                <a:spcPts val="100"/>
              </a:spcBef>
            </a:pPr>
            <a:r>
              <a:rPr sz="1400" b="1" spc="-10" dirty="0">
                <a:solidFill>
                  <a:srgbClr val="C00000"/>
                </a:solidFill>
                <a:latin typeface="Tahoma"/>
                <a:cs typeface="Tahoma"/>
              </a:rPr>
              <a:t>0</a:t>
            </a:r>
            <a:r>
              <a:rPr sz="1400" b="1" dirty="0">
                <a:solidFill>
                  <a:srgbClr val="C00000"/>
                </a:solidFill>
                <a:latin typeface="Tahoma"/>
                <a:cs typeface="Tahoma"/>
              </a:rPr>
              <a:t>,9</a:t>
            </a:r>
            <a:endParaRPr sz="1400">
              <a:solidFill>
                <a:prstClr val="black"/>
              </a:solidFill>
              <a:latin typeface="Tahoma"/>
              <a:cs typeface="Tahoma"/>
            </a:endParaRPr>
          </a:p>
        </p:txBody>
      </p:sp>
      <p:sp>
        <p:nvSpPr>
          <p:cNvPr id="17" name="object 17"/>
          <p:cNvSpPr/>
          <p:nvPr/>
        </p:nvSpPr>
        <p:spPr>
          <a:xfrm>
            <a:off x="8468868" y="4899659"/>
            <a:ext cx="299085" cy="212090"/>
          </a:xfrm>
          <a:custGeom>
            <a:avLst/>
            <a:gdLst/>
            <a:ahLst/>
            <a:cxnLst/>
            <a:rect l="l" t="t" r="r" b="b"/>
            <a:pathLst>
              <a:path w="299084" h="212089">
                <a:moveTo>
                  <a:pt x="298703" y="0"/>
                </a:moveTo>
                <a:lnTo>
                  <a:pt x="0" y="0"/>
                </a:lnTo>
                <a:lnTo>
                  <a:pt x="0" y="211836"/>
                </a:lnTo>
                <a:lnTo>
                  <a:pt x="298703" y="211836"/>
                </a:lnTo>
                <a:lnTo>
                  <a:pt x="298703" y="0"/>
                </a:lnTo>
                <a:close/>
              </a:path>
            </a:pathLst>
          </a:custGeom>
          <a:solidFill>
            <a:srgbClr val="001F5F"/>
          </a:solidFill>
        </p:spPr>
        <p:txBody>
          <a:bodyPr wrap="square" lIns="0" tIns="0" rIns="0" bIns="0" rtlCol="0"/>
          <a:lstStyle/>
          <a:p>
            <a:endParaRPr>
              <a:solidFill>
                <a:prstClr val="black"/>
              </a:solidFill>
            </a:endParaRPr>
          </a:p>
        </p:txBody>
      </p:sp>
      <p:sp>
        <p:nvSpPr>
          <p:cNvPr id="18" name="object 18"/>
          <p:cNvSpPr txBox="1"/>
          <p:nvPr/>
        </p:nvSpPr>
        <p:spPr>
          <a:xfrm>
            <a:off x="8483345" y="4885690"/>
            <a:ext cx="274320" cy="239395"/>
          </a:xfrm>
          <a:prstGeom prst="rect">
            <a:avLst/>
          </a:prstGeom>
        </p:spPr>
        <p:txBody>
          <a:bodyPr vert="horz" wrap="square" lIns="0" tIns="12700" rIns="0" bIns="0" rtlCol="0">
            <a:spAutoFit/>
          </a:bodyPr>
          <a:lstStyle/>
          <a:p>
            <a:pPr marL="12700">
              <a:spcBef>
                <a:spcPts val="100"/>
              </a:spcBef>
            </a:pPr>
            <a:r>
              <a:rPr sz="1400" dirty="0">
                <a:solidFill>
                  <a:srgbClr val="FFFFFF"/>
                </a:solidFill>
                <a:latin typeface="Tahoma"/>
                <a:cs typeface="Tahoma"/>
              </a:rPr>
              <a:t>0,8</a:t>
            </a:r>
            <a:endParaRPr sz="1400">
              <a:solidFill>
                <a:prstClr val="black"/>
              </a:solidFill>
              <a:latin typeface="Tahoma"/>
              <a:cs typeface="Tahoma"/>
            </a:endParaRPr>
          </a:p>
        </p:txBody>
      </p:sp>
      <p:grpSp>
        <p:nvGrpSpPr>
          <p:cNvPr id="19" name="object 19"/>
          <p:cNvGrpSpPr/>
          <p:nvPr/>
        </p:nvGrpSpPr>
        <p:grpSpPr>
          <a:xfrm>
            <a:off x="5036820" y="2511551"/>
            <a:ext cx="251460" cy="376555"/>
            <a:chOff x="5036820" y="2511551"/>
            <a:chExt cx="251460" cy="376555"/>
          </a:xfrm>
        </p:grpSpPr>
        <p:sp>
          <p:nvSpPr>
            <p:cNvPr id="20" name="object 20"/>
            <p:cNvSpPr/>
            <p:nvPr/>
          </p:nvSpPr>
          <p:spPr>
            <a:xfrm>
              <a:off x="5036820" y="2511551"/>
              <a:ext cx="251460" cy="187960"/>
            </a:xfrm>
            <a:custGeom>
              <a:avLst/>
              <a:gdLst/>
              <a:ahLst/>
              <a:cxnLst/>
              <a:rect l="l" t="t" r="r" b="b"/>
              <a:pathLst>
                <a:path w="251460" h="187960">
                  <a:moveTo>
                    <a:pt x="251460" y="0"/>
                  </a:moveTo>
                  <a:lnTo>
                    <a:pt x="0" y="0"/>
                  </a:lnTo>
                  <a:lnTo>
                    <a:pt x="0" y="187451"/>
                  </a:lnTo>
                  <a:lnTo>
                    <a:pt x="251460" y="187451"/>
                  </a:lnTo>
                  <a:lnTo>
                    <a:pt x="251460" y="0"/>
                  </a:lnTo>
                  <a:close/>
                </a:path>
              </a:pathLst>
            </a:custGeom>
            <a:solidFill>
              <a:srgbClr val="001F5F"/>
            </a:solidFill>
          </p:spPr>
          <p:txBody>
            <a:bodyPr wrap="square" lIns="0" tIns="0" rIns="0" bIns="0" rtlCol="0"/>
            <a:lstStyle/>
            <a:p>
              <a:endParaRPr>
                <a:solidFill>
                  <a:prstClr val="black"/>
                </a:solidFill>
              </a:endParaRPr>
            </a:p>
          </p:txBody>
        </p:sp>
        <p:sp>
          <p:nvSpPr>
            <p:cNvPr id="21" name="object 21"/>
            <p:cNvSpPr/>
            <p:nvPr/>
          </p:nvSpPr>
          <p:spPr>
            <a:xfrm>
              <a:off x="5057394" y="2868929"/>
              <a:ext cx="212725" cy="0"/>
            </a:xfrm>
            <a:custGeom>
              <a:avLst/>
              <a:gdLst/>
              <a:ahLst/>
              <a:cxnLst/>
              <a:rect l="l" t="t" r="r" b="b"/>
              <a:pathLst>
                <a:path w="212725">
                  <a:moveTo>
                    <a:pt x="0" y="0"/>
                  </a:moveTo>
                  <a:lnTo>
                    <a:pt x="212725" y="0"/>
                  </a:lnTo>
                </a:path>
              </a:pathLst>
            </a:custGeom>
            <a:ln w="38100">
              <a:solidFill>
                <a:srgbClr val="A80000"/>
              </a:solidFill>
            </a:ln>
          </p:spPr>
          <p:txBody>
            <a:bodyPr wrap="square" lIns="0" tIns="0" rIns="0" bIns="0" rtlCol="0"/>
            <a:lstStyle/>
            <a:p>
              <a:endParaRPr>
                <a:solidFill>
                  <a:prstClr val="black"/>
                </a:solidFill>
              </a:endParaRPr>
            </a:p>
          </p:txBody>
        </p:sp>
      </p:grpSp>
      <p:sp>
        <p:nvSpPr>
          <p:cNvPr id="22" name="object 22"/>
          <p:cNvSpPr txBox="1"/>
          <p:nvPr/>
        </p:nvSpPr>
        <p:spPr>
          <a:xfrm>
            <a:off x="5326760" y="2443073"/>
            <a:ext cx="2891155" cy="553085"/>
          </a:xfrm>
          <a:prstGeom prst="rect">
            <a:avLst/>
          </a:prstGeom>
        </p:spPr>
        <p:txBody>
          <a:bodyPr vert="horz" wrap="square" lIns="0" tIns="12065" rIns="0" bIns="0" rtlCol="0">
            <a:spAutoFit/>
          </a:bodyPr>
          <a:lstStyle/>
          <a:p>
            <a:pPr marL="12700" marR="5080">
              <a:lnSpc>
                <a:spcPct val="123600"/>
              </a:lnSpc>
              <a:spcBef>
                <a:spcPts val="95"/>
              </a:spcBef>
            </a:pPr>
            <a:r>
              <a:rPr sz="1400" spc="-5" dirty="0">
                <a:solidFill>
                  <a:prstClr val="black"/>
                </a:solidFill>
                <a:latin typeface="Tahoma"/>
                <a:cs typeface="Tahoma"/>
              </a:rPr>
              <a:t>Karşılıksız </a:t>
            </a:r>
            <a:r>
              <a:rPr sz="1400" dirty="0">
                <a:solidFill>
                  <a:prstClr val="black"/>
                </a:solidFill>
                <a:latin typeface="Tahoma"/>
                <a:cs typeface="Tahoma"/>
              </a:rPr>
              <a:t>çek dönüşüm </a:t>
            </a:r>
            <a:r>
              <a:rPr sz="1400" spc="-5" dirty="0">
                <a:solidFill>
                  <a:prstClr val="black"/>
                </a:solidFill>
                <a:latin typeface="Tahoma"/>
                <a:cs typeface="Tahoma"/>
              </a:rPr>
              <a:t>oranı </a:t>
            </a:r>
            <a:r>
              <a:rPr sz="1400" dirty="0">
                <a:solidFill>
                  <a:prstClr val="black"/>
                </a:solidFill>
                <a:latin typeface="Tahoma"/>
                <a:cs typeface="Tahoma"/>
              </a:rPr>
              <a:t>(adet)  </a:t>
            </a:r>
            <a:r>
              <a:rPr sz="1400" spc="-5" dirty="0">
                <a:solidFill>
                  <a:prstClr val="black"/>
                </a:solidFill>
                <a:latin typeface="Tahoma"/>
                <a:cs typeface="Tahoma"/>
              </a:rPr>
              <a:t>Karşılıksız </a:t>
            </a:r>
            <a:r>
              <a:rPr sz="1400" dirty="0">
                <a:solidFill>
                  <a:prstClr val="black"/>
                </a:solidFill>
                <a:latin typeface="Tahoma"/>
                <a:cs typeface="Tahoma"/>
              </a:rPr>
              <a:t>çek dönüşüm </a:t>
            </a:r>
            <a:r>
              <a:rPr sz="1400" spc="-5" dirty="0">
                <a:solidFill>
                  <a:prstClr val="black"/>
                </a:solidFill>
                <a:latin typeface="Tahoma"/>
                <a:cs typeface="Tahoma"/>
              </a:rPr>
              <a:t>oranı</a:t>
            </a:r>
            <a:r>
              <a:rPr sz="1400" spc="-50" dirty="0">
                <a:solidFill>
                  <a:prstClr val="black"/>
                </a:solidFill>
                <a:latin typeface="Tahoma"/>
                <a:cs typeface="Tahoma"/>
              </a:rPr>
              <a:t> </a:t>
            </a:r>
            <a:r>
              <a:rPr sz="1400" spc="-5" dirty="0">
                <a:solidFill>
                  <a:prstClr val="black"/>
                </a:solidFill>
                <a:latin typeface="Tahoma"/>
                <a:cs typeface="Tahoma"/>
              </a:rPr>
              <a:t>(tutar)</a:t>
            </a:r>
            <a:endParaRPr sz="1400">
              <a:solidFill>
                <a:prstClr val="black"/>
              </a:solidFill>
              <a:latin typeface="Tahoma"/>
              <a:cs typeface="Tahoma"/>
            </a:endParaRPr>
          </a:p>
        </p:txBody>
      </p:sp>
      <p:sp>
        <p:nvSpPr>
          <p:cNvPr id="23" name="object 23"/>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40</a:t>
            </a:r>
            <a:endParaRPr sz="1400">
              <a:solidFill>
                <a:prstClr val="black"/>
              </a:solidFill>
              <a:latin typeface="Tahoma"/>
              <a:cs typeface="Tahoma"/>
            </a:endParaRPr>
          </a:p>
        </p:txBody>
      </p:sp>
    </p:spTree>
    <p:extLst>
      <p:ext uri="{BB962C8B-B14F-4D97-AF65-F5344CB8AC3E}">
        <p14:creationId xmlns:p14="http://schemas.microsoft.com/office/powerpoint/2010/main" val="2382856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007" y="862076"/>
            <a:ext cx="8551545" cy="848360"/>
          </a:xfrm>
          <a:prstGeom prst="rect">
            <a:avLst/>
          </a:prstGeom>
        </p:spPr>
        <p:txBody>
          <a:bodyPr vert="horz" wrap="square" lIns="0" tIns="12700" rIns="0" bIns="0" rtlCol="0">
            <a:spAutoFit/>
          </a:bodyPr>
          <a:lstStyle/>
          <a:p>
            <a:pPr marL="12700">
              <a:lnSpc>
                <a:spcPct val="100000"/>
              </a:lnSpc>
              <a:spcBef>
                <a:spcPts val="100"/>
              </a:spcBef>
            </a:pPr>
            <a:r>
              <a:rPr dirty="0"/>
              <a:t>Yabancı </a:t>
            </a:r>
            <a:r>
              <a:rPr spc="-5" dirty="0"/>
              <a:t>para mevduatlar </a:t>
            </a:r>
            <a:r>
              <a:rPr dirty="0"/>
              <a:t>yıl başından bu yana</a:t>
            </a:r>
            <a:r>
              <a:rPr spc="-50" dirty="0"/>
              <a:t> </a:t>
            </a:r>
            <a:r>
              <a:rPr spc="-5" dirty="0"/>
              <a:t>gerilemektedir.</a:t>
            </a:r>
          </a:p>
          <a:p>
            <a:pPr marL="12700" marR="5080">
              <a:lnSpc>
                <a:spcPct val="100000"/>
              </a:lnSpc>
            </a:pPr>
            <a:r>
              <a:rPr b="0" dirty="0">
                <a:latin typeface="Tahoma"/>
                <a:cs typeface="Tahoma"/>
              </a:rPr>
              <a:t>Toplam </a:t>
            </a:r>
            <a:r>
              <a:rPr b="0" spc="-5" dirty="0">
                <a:latin typeface="Tahoma"/>
                <a:cs typeface="Tahoma"/>
              </a:rPr>
              <a:t>mevduatlar yatay seyrini </a:t>
            </a:r>
            <a:r>
              <a:rPr b="0" dirty="0">
                <a:latin typeface="Tahoma"/>
                <a:cs typeface="Tahoma"/>
              </a:rPr>
              <a:t>korurken, </a:t>
            </a:r>
            <a:r>
              <a:rPr b="0" spc="-5" dirty="0">
                <a:latin typeface="Tahoma"/>
                <a:cs typeface="Tahoma"/>
              </a:rPr>
              <a:t>yabancı </a:t>
            </a:r>
            <a:r>
              <a:rPr b="0" dirty="0">
                <a:latin typeface="Tahoma"/>
                <a:cs typeface="Tahoma"/>
              </a:rPr>
              <a:t>para </a:t>
            </a:r>
            <a:r>
              <a:rPr b="0" spc="-5" dirty="0">
                <a:latin typeface="Tahoma"/>
                <a:cs typeface="Tahoma"/>
              </a:rPr>
              <a:t>mevduatların </a:t>
            </a:r>
            <a:r>
              <a:rPr b="0" dirty="0">
                <a:latin typeface="Tahoma"/>
                <a:cs typeface="Tahoma"/>
              </a:rPr>
              <a:t>payı </a:t>
            </a:r>
            <a:r>
              <a:rPr b="0" spc="-5" dirty="0">
                <a:latin typeface="Tahoma"/>
                <a:cs typeface="Tahoma"/>
              </a:rPr>
              <a:t>2,8 </a:t>
            </a:r>
            <a:r>
              <a:rPr b="0" dirty="0">
                <a:latin typeface="Tahoma"/>
                <a:cs typeface="Tahoma"/>
              </a:rPr>
              <a:t>puan  </a:t>
            </a:r>
            <a:r>
              <a:rPr b="0" spc="-5" dirty="0">
                <a:latin typeface="Tahoma"/>
                <a:cs typeface="Tahoma"/>
              </a:rPr>
              <a:t>düşmüştür.</a:t>
            </a:r>
          </a:p>
        </p:txBody>
      </p:sp>
      <p:sp>
        <p:nvSpPr>
          <p:cNvPr id="3" name="object 3"/>
          <p:cNvSpPr/>
          <p:nvPr/>
        </p:nvSpPr>
        <p:spPr>
          <a:xfrm>
            <a:off x="4572" y="1892807"/>
            <a:ext cx="9139555" cy="585470"/>
          </a:xfrm>
          <a:custGeom>
            <a:avLst/>
            <a:gdLst/>
            <a:ahLst/>
            <a:cxnLst/>
            <a:rect l="l" t="t" r="r" b="b"/>
            <a:pathLst>
              <a:path w="9139555" h="585469">
                <a:moveTo>
                  <a:pt x="9139428" y="0"/>
                </a:moveTo>
                <a:lnTo>
                  <a:pt x="0" y="0"/>
                </a:lnTo>
                <a:lnTo>
                  <a:pt x="0" y="585215"/>
                </a:lnTo>
                <a:lnTo>
                  <a:pt x="9139428" y="585215"/>
                </a:lnTo>
                <a:lnTo>
                  <a:pt x="9139428"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154939" y="1926717"/>
            <a:ext cx="8835390" cy="513080"/>
          </a:xfrm>
          <a:prstGeom prst="rect">
            <a:avLst/>
          </a:prstGeom>
        </p:spPr>
        <p:txBody>
          <a:bodyPr vert="horz" wrap="square" lIns="0" tIns="12065" rIns="0" bIns="0" rtlCol="0">
            <a:spAutoFit/>
          </a:bodyPr>
          <a:lstStyle/>
          <a:p>
            <a:pPr marL="3082290" marR="5080" indent="-3069590">
              <a:spcBef>
                <a:spcPts val="95"/>
              </a:spcBef>
            </a:pPr>
            <a:r>
              <a:rPr sz="1600" spc="-30" dirty="0">
                <a:solidFill>
                  <a:srgbClr val="FFFFFF"/>
                </a:solidFill>
                <a:latin typeface="Tahoma"/>
                <a:cs typeface="Tahoma"/>
              </a:rPr>
              <a:t>Toplam </a:t>
            </a:r>
            <a:r>
              <a:rPr sz="1600" spc="-5" dirty="0">
                <a:solidFill>
                  <a:srgbClr val="FFFFFF"/>
                </a:solidFill>
                <a:latin typeface="Tahoma"/>
                <a:cs typeface="Tahoma"/>
              </a:rPr>
              <a:t>mevduat tutarı </a:t>
            </a:r>
            <a:r>
              <a:rPr sz="1600" spc="-10" dirty="0">
                <a:solidFill>
                  <a:srgbClr val="FFFFFF"/>
                </a:solidFill>
                <a:latin typeface="Tahoma"/>
                <a:cs typeface="Tahoma"/>
              </a:rPr>
              <a:t>(milyar </a:t>
            </a:r>
            <a:r>
              <a:rPr sz="1600" spc="-5" dirty="0">
                <a:solidFill>
                  <a:srgbClr val="FFFFFF"/>
                </a:solidFill>
                <a:latin typeface="Tahoma"/>
                <a:cs typeface="Tahoma"/>
              </a:rPr>
              <a:t>TL) </a:t>
            </a:r>
            <a:r>
              <a:rPr sz="1600" spc="-10" dirty="0">
                <a:solidFill>
                  <a:srgbClr val="FFFFFF"/>
                </a:solidFill>
                <a:latin typeface="Tahoma"/>
                <a:cs typeface="Tahoma"/>
              </a:rPr>
              <a:t>ve </a:t>
            </a:r>
            <a:r>
              <a:rPr sz="1600" spc="-5" dirty="0">
                <a:solidFill>
                  <a:srgbClr val="FFFFFF"/>
                </a:solidFill>
                <a:latin typeface="Tahoma"/>
                <a:cs typeface="Tahoma"/>
              </a:rPr>
              <a:t>döviz mevduatlarının </a:t>
            </a:r>
            <a:r>
              <a:rPr sz="1600" spc="-10" dirty="0">
                <a:solidFill>
                  <a:srgbClr val="FFFFFF"/>
                </a:solidFill>
                <a:latin typeface="Tahoma"/>
                <a:cs typeface="Tahoma"/>
              </a:rPr>
              <a:t>oranı </a:t>
            </a:r>
            <a:r>
              <a:rPr sz="1600" spc="-5" dirty="0">
                <a:solidFill>
                  <a:srgbClr val="FFFFFF"/>
                </a:solidFill>
                <a:latin typeface="Tahoma"/>
                <a:cs typeface="Tahoma"/>
              </a:rPr>
              <a:t>(4 haftalık </a:t>
            </a:r>
            <a:r>
              <a:rPr sz="1600" spc="-10" dirty="0">
                <a:solidFill>
                  <a:srgbClr val="FFFFFF"/>
                </a:solidFill>
                <a:latin typeface="Tahoma"/>
                <a:cs typeface="Tahoma"/>
              </a:rPr>
              <a:t>hareketli </a:t>
            </a:r>
            <a:r>
              <a:rPr sz="1600" spc="-5" dirty="0">
                <a:solidFill>
                  <a:srgbClr val="FFFFFF"/>
                </a:solidFill>
                <a:latin typeface="Tahoma"/>
                <a:cs typeface="Tahoma"/>
              </a:rPr>
              <a:t>ortalama, %)  4 Ocak 2019 – 11 </a:t>
            </a:r>
            <a:r>
              <a:rPr sz="1600" spc="-10" dirty="0">
                <a:solidFill>
                  <a:srgbClr val="FFFFFF"/>
                </a:solidFill>
                <a:latin typeface="Tahoma"/>
                <a:cs typeface="Tahoma"/>
              </a:rPr>
              <a:t>Şubat</a:t>
            </a:r>
            <a:r>
              <a:rPr sz="1600" spc="55"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sp>
        <p:nvSpPr>
          <p:cNvPr id="5" name="object 5"/>
          <p:cNvSpPr txBox="1"/>
          <p:nvPr/>
        </p:nvSpPr>
        <p:spPr>
          <a:xfrm>
            <a:off x="83007" y="6581343"/>
            <a:ext cx="2491105" cy="208279"/>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TCMB, </a:t>
            </a:r>
            <a:r>
              <a:rPr sz="1200" spc="-20" dirty="0">
                <a:solidFill>
                  <a:prstClr val="black"/>
                </a:solidFill>
                <a:latin typeface="Tahoma"/>
                <a:cs typeface="Tahoma"/>
              </a:rPr>
              <a:t>TEPAV</a:t>
            </a:r>
            <a:r>
              <a:rPr sz="1200" spc="5" dirty="0">
                <a:solidFill>
                  <a:prstClr val="black"/>
                </a:solidFill>
                <a:latin typeface="Tahoma"/>
                <a:cs typeface="Tahoma"/>
              </a:rPr>
              <a:t> </a:t>
            </a:r>
            <a:r>
              <a:rPr sz="1200" spc="-5" dirty="0">
                <a:solidFill>
                  <a:prstClr val="black"/>
                </a:solidFill>
                <a:latin typeface="Tahoma"/>
                <a:cs typeface="Tahoma"/>
              </a:rPr>
              <a:t>hesaplamaları</a:t>
            </a:r>
            <a:endParaRPr sz="1200">
              <a:solidFill>
                <a:prstClr val="black"/>
              </a:solidFill>
              <a:latin typeface="Tahoma"/>
              <a:cs typeface="Tahoma"/>
            </a:endParaRPr>
          </a:p>
        </p:txBody>
      </p:sp>
      <p:grpSp>
        <p:nvGrpSpPr>
          <p:cNvPr id="6" name="object 6"/>
          <p:cNvGrpSpPr/>
          <p:nvPr/>
        </p:nvGrpSpPr>
        <p:grpSpPr>
          <a:xfrm>
            <a:off x="694753" y="2733865"/>
            <a:ext cx="7987665" cy="2918460"/>
            <a:chOff x="694753" y="2733865"/>
            <a:chExt cx="7987665" cy="2918460"/>
          </a:xfrm>
        </p:grpSpPr>
        <p:sp>
          <p:nvSpPr>
            <p:cNvPr id="7" name="object 7"/>
            <p:cNvSpPr/>
            <p:nvPr/>
          </p:nvSpPr>
          <p:spPr>
            <a:xfrm>
              <a:off x="699516" y="2738627"/>
              <a:ext cx="7978140" cy="2908935"/>
            </a:xfrm>
            <a:custGeom>
              <a:avLst/>
              <a:gdLst/>
              <a:ahLst/>
              <a:cxnLst/>
              <a:rect l="l" t="t" r="r" b="b"/>
              <a:pathLst>
                <a:path w="7978140" h="2908935">
                  <a:moveTo>
                    <a:pt x="59436" y="2849880"/>
                  </a:moveTo>
                  <a:lnTo>
                    <a:pt x="59436" y="2908617"/>
                  </a:lnTo>
                </a:path>
                <a:path w="7978140" h="2908935">
                  <a:moveTo>
                    <a:pt x="59436" y="2849880"/>
                  </a:moveTo>
                  <a:lnTo>
                    <a:pt x="59436" y="0"/>
                  </a:lnTo>
                </a:path>
                <a:path w="7978140" h="2908935">
                  <a:moveTo>
                    <a:pt x="0" y="2849880"/>
                  </a:moveTo>
                  <a:lnTo>
                    <a:pt x="59436" y="2849880"/>
                  </a:lnTo>
                </a:path>
                <a:path w="7978140" h="2908935">
                  <a:moveTo>
                    <a:pt x="0" y="2493264"/>
                  </a:moveTo>
                  <a:lnTo>
                    <a:pt x="59436" y="2493264"/>
                  </a:lnTo>
                </a:path>
                <a:path w="7978140" h="2908935">
                  <a:moveTo>
                    <a:pt x="0" y="2136648"/>
                  </a:moveTo>
                  <a:lnTo>
                    <a:pt x="59436" y="2136648"/>
                  </a:lnTo>
                </a:path>
                <a:path w="7978140" h="2908935">
                  <a:moveTo>
                    <a:pt x="0" y="1780032"/>
                  </a:moveTo>
                  <a:lnTo>
                    <a:pt x="59436" y="1780032"/>
                  </a:lnTo>
                </a:path>
                <a:path w="7978140" h="2908935">
                  <a:moveTo>
                    <a:pt x="0" y="1424940"/>
                  </a:moveTo>
                  <a:lnTo>
                    <a:pt x="59436" y="1424940"/>
                  </a:lnTo>
                </a:path>
                <a:path w="7978140" h="2908935">
                  <a:moveTo>
                    <a:pt x="0" y="1068324"/>
                  </a:moveTo>
                  <a:lnTo>
                    <a:pt x="59436" y="1068324"/>
                  </a:lnTo>
                </a:path>
                <a:path w="7978140" h="2908935">
                  <a:moveTo>
                    <a:pt x="0" y="711708"/>
                  </a:moveTo>
                  <a:lnTo>
                    <a:pt x="59436" y="711708"/>
                  </a:lnTo>
                </a:path>
                <a:path w="7978140" h="2908935">
                  <a:moveTo>
                    <a:pt x="0" y="356616"/>
                  </a:moveTo>
                  <a:lnTo>
                    <a:pt x="59436" y="356616"/>
                  </a:lnTo>
                </a:path>
                <a:path w="7978140" h="2908935">
                  <a:moveTo>
                    <a:pt x="0" y="0"/>
                  </a:moveTo>
                  <a:lnTo>
                    <a:pt x="59436" y="0"/>
                  </a:lnTo>
                </a:path>
                <a:path w="7978140" h="2908935">
                  <a:moveTo>
                    <a:pt x="7517891" y="2849880"/>
                  </a:moveTo>
                  <a:lnTo>
                    <a:pt x="7517891" y="2908617"/>
                  </a:lnTo>
                </a:path>
                <a:path w="7978140" h="2908935">
                  <a:moveTo>
                    <a:pt x="460247" y="2849880"/>
                  </a:moveTo>
                  <a:lnTo>
                    <a:pt x="460247" y="2908617"/>
                  </a:lnTo>
                </a:path>
                <a:path w="7978140" h="2908935">
                  <a:moveTo>
                    <a:pt x="1712976" y="2849880"/>
                  </a:moveTo>
                  <a:lnTo>
                    <a:pt x="1712976" y="2908617"/>
                  </a:lnTo>
                </a:path>
                <a:path w="7978140" h="2908935">
                  <a:moveTo>
                    <a:pt x="2951988" y="2849880"/>
                  </a:moveTo>
                  <a:lnTo>
                    <a:pt x="2951988" y="2908617"/>
                  </a:lnTo>
                </a:path>
                <a:path w="7978140" h="2908935">
                  <a:moveTo>
                    <a:pt x="2543556" y="2849880"/>
                  </a:moveTo>
                  <a:lnTo>
                    <a:pt x="2543556" y="2908617"/>
                  </a:lnTo>
                </a:path>
                <a:path w="7978140" h="2908935">
                  <a:moveTo>
                    <a:pt x="1290828" y="2849880"/>
                  </a:moveTo>
                  <a:lnTo>
                    <a:pt x="1290828" y="2908617"/>
                  </a:lnTo>
                </a:path>
                <a:path w="7978140" h="2908935">
                  <a:moveTo>
                    <a:pt x="874776" y="2849880"/>
                  </a:moveTo>
                  <a:lnTo>
                    <a:pt x="874776" y="2908617"/>
                  </a:lnTo>
                </a:path>
                <a:path w="7978140" h="2908935">
                  <a:moveTo>
                    <a:pt x="2127504" y="2849880"/>
                  </a:moveTo>
                  <a:lnTo>
                    <a:pt x="2127504" y="2908617"/>
                  </a:lnTo>
                </a:path>
                <a:path w="7978140" h="2908935">
                  <a:moveTo>
                    <a:pt x="5032248" y="2849880"/>
                  </a:moveTo>
                  <a:lnTo>
                    <a:pt x="5032248" y="2908617"/>
                  </a:lnTo>
                </a:path>
                <a:path w="7978140" h="2908935">
                  <a:moveTo>
                    <a:pt x="3366516" y="2849880"/>
                  </a:moveTo>
                  <a:lnTo>
                    <a:pt x="3366516" y="2908617"/>
                  </a:lnTo>
                </a:path>
                <a:path w="7978140" h="2908935">
                  <a:moveTo>
                    <a:pt x="3782568" y="2849880"/>
                  </a:moveTo>
                  <a:lnTo>
                    <a:pt x="3782568" y="2908617"/>
                  </a:lnTo>
                </a:path>
                <a:path w="7978140" h="2908935">
                  <a:moveTo>
                    <a:pt x="4204716" y="2849880"/>
                  </a:moveTo>
                  <a:lnTo>
                    <a:pt x="4204716" y="2908617"/>
                  </a:lnTo>
                </a:path>
                <a:path w="7978140" h="2908935">
                  <a:moveTo>
                    <a:pt x="4619244" y="2849880"/>
                  </a:moveTo>
                  <a:lnTo>
                    <a:pt x="4619244" y="2908617"/>
                  </a:lnTo>
                </a:path>
                <a:path w="7978140" h="2908935">
                  <a:moveTo>
                    <a:pt x="5850636" y="2849880"/>
                  </a:moveTo>
                  <a:lnTo>
                    <a:pt x="5850636" y="2908617"/>
                  </a:lnTo>
                </a:path>
                <a:path w="7978140" h="2908935">
                  <a:moveTo>
                    <a:pt x="5434584" y="2849880"/>
                  </a:moveTo>
                  <a:lnTo>
                    <a:pt x="5434584" y="2908617"/>
                  </a:lnTo>
                </a:path>
                <a:path w="7978140" h="2908935">
                  <a:moveTo>
                    <a:pt x="6265164" y="2849880"/>
                  </a:moveTo>
                  <a:lnTo>
                    <a:pt x="6265164" y="2908617"/>
                  </a:lnTo>
                </a:path>
                <a:path w="7978140" h="2908935">
                  <a:moveTo>
                    <a:pt x="6687311" y="2849880"/>
                  </a:moveTo>
                  <a:lnTo>
                    <a:pt x="6687311" y="2908617"/>
                  </a:lnTo>
                </a:path>
                <a:path w="7978140" h="2908935">
                  <a:moveTo>
                    <a:pt x="7103363" y="2849880"/>
                  </a:moveTo>
                  <a:lnTo>
                    <a:pt x="7103363" y="2908617"/>
                  </a:lnTo>
                </a:path>
                <a:path w="7978140" h="2908935">
                  <a:moveTo>
                    <a:pt x="7918704" y="2849880"/>
                  </a:moveTo>
                  <a:lnTo>
                    <a:pt x="7918704" y="2908617"/>
                  </a:lnTo>
                </a:path>
                <a:path w="7978140" h="2908935">
                  <a:moveTo>
                    <a:pt x="7918704" y="2849880"/>
                  </a:moveTo>
                  <a:lnTo>
                    <a:pt x="7918704" y="0"/>
                  </a:lnTo>
                </a:path>
                <a:path w="7978140" h="2908935">
                  <a:moveTo>
                    <a:pt x="7918704" y="2849880"/>
                  </a:moveTo>
                  <a:lnTo>
                    <a:pt x="7978139" y="2849880"/>
                  </a:lnTo>
                </a:path>
                <a:path w="7978140" h="2908935">
                  <a:moveTo>
                    <a:pt x="7918704" y="2279904"/>
                  </a:moveTo>
                  <a:lnTo>
                    <a:pt x="7978139" y="2279904"/>
                  </a:lnTo>
                </a:path>
                <a:path w="7978140" h="2908935">
                  <a:moveTo>
                    <a:pt x="7918704" y="1709928"/>
                  </a:moveTo>
                  <a:lnTo>
                    <a:pt x="7978139" y="1709928"/>
                  </a:lnTo>
                </a:path>
                <a:path w="7978140" h="2908935">
                  <a:moveTo>
                    <a:pt x="7918704" y="1139952"/>
                  </a:moveTo>
                  <a:lnTo>
                    <a:pt x="7978139" y="1139952"/>
                  </a:lnTo>
                </a:path>
                <a:path w="7978140" h="2908935">
                  <a:moveTo>
                    <a:pt x="7918704" y="569976"/>
                  </a:moveTo>
                  <a:lnTo>
                    <a:pt x="7978139" y="569976"/>
                  </a:lnTo>
                </a:path>
                <a:path w="7978140" h="2908935">
                  <a:moveTo>
                    <a:pt x="7918704" y="0"/>
                  </a:moveTo>
                  <a:lnTo>
                    <a:pt x="7978139" y="0"/>
                  </a:lnTo>
                </a:path>
                <a:path w="7978140" h="2908935">
                  <a:moveTo>
                    <a:pt x="59436" y="2849880"/>
                  </a:moveTo>
                  <a:lnTo>
                    <a:pt x="7918704" y="2849880"/>
                  </a:lnTo>
                </a:path>
              </a:pathLst>
            </a:custGeom>
            <a:ln w="9144">
              <a:solidFill>
                <a:srgbClr val="000000"/>
              </a:solidFill>
            </a:ln>
          </p:spPr>
          <p:txBody>
            <a:bodyPr wrap="square" lIns="0" tIns="0" rIns="0" bIns="0" rtlCol="0"/>
            <a:lstStyle/>
            <a:p>
              <a:endParaRPr>
                <a:solidFill>
                  <a:prstClr val="black"/>
                </a:solidFill>
              </a:endParaRPr>
            </a:p>
          </p:txBody>
        </p:sp>
        <p:sp>
          <p:nvSpPr>
            <p:cNvPr id="8" name="object 8"/>
            <p:cNvSpPr/>
            <p:nvPr/>
          </p:nvSpPr>
          <p:spPr>
            <a:xfrm>
              <a:off x="779233" y="2814573"/>
              <a:ext cx="7717155" cy="2422525"/>
            </a:xfrm>
            <a:custGeom>
              <a:avLst/>
              <a:gdLst/>
              <a:ahLst/>
              <a:cxnLst/>
              <a:rect l="l" t="t" r="r" b="b"/>
              <a:pathLst>
                <a:path w="7717155" h="2422525">
                  <a:moveTo>
                    <a:pt x="0" y="2422016"/>
                  </a:moveTo>
                  <a:lnTo>
                    <a:pt x="11913" y="2420270"/>
                  </a:lnTo>
                  <a:lnTo>
                    <a:pt x="23823" y="2418524"/>
                  </a:lnTo>
                  <a:lnTo>
                    <a:pt x="35731" y="2416873"/>
                  </a:lnTo>
                  <a:lnTo>
                    <a:pt x="47637" y="2415413"/>
                  </a:lnTo>
                  <a:lnTo>
                    <a:pt x="59545" y="2414184"/>
                  </a:lnTo>
                  <a:lnTo>
                    <a:pt x="71456" y="2413111"/>
                  </a:lnTo>
                  <a:lnTo>
                    <a:pt x="83367" y="2412109"/>
                  </a:lnTo>
                  <a:lnTo>
                    <a:pt x="95275" y="2411095"/>
                  </a:lnTo>
                  <a:lnTo>
                    <a:pt x="107181" y="2409963"/>
                  </a:lnTo>
                  <a:lnTo>
                    <a:pt x="119089" y="2408809"/>
                  </a:lnTo>
                  <a:lnTo>
                    <a:pt x="130999" y="2407844"/>
                  </a:lnTo>
                  <a:lnTo>
                    <a:pt x="142913" y="2407285"/>
                  </a:lnTo>
                  <a:lnTo>
                    <a:pt x="154819" y="2407314"/>
                  </a:lnTo>
                  <a:lnTo>
                    <a:pt x="166725" y="2407713"/>
                  </a:lnTo>
                  <a:lnTo>
                    <a:pt x="178631" y="2408374"/>
                  </a:lnTo>
                  <a:lnTo>
                    <a:pt x="190538" y="2409190"/>
                  </a:lnTo>
                  <a:lnTo>
                    <a:pt x="202451" y="2410450"/>
                  </a:lnTo>
                  <a:lnTo>
                    <a:pt x="214361" y="2412126"/>
                  </a:lnTo>
                  <a:lnTo>
                    <a:pt x="226269" y="2413636"/>
                  </a:lnTo>
                  <a:lnTo>
                    <a:pt x="238175" y="2414397"/>
                  </a:lnTo>
                  <a:lnTo>
                    <a:pt x="250084" y="2413940"/>
                  </a:lnTo>
                  <a:lnTo>
                    <a:pt x="261994" y="2412746"/>
                  </a:lnTo>
                  <a:lnTo>
                    <a:pt x="273905" y="2411360"/>
                  </a:lnTo>
                  <a:lnTo>
                    <a:pt x="285813" y="2410333"/>
                  </a:lnTo>
                  <a:lnTo>
                    <a:pt x="297719" y="2409767"/>
                  </a:lnTo>
                  <a:lnTo>
                    <a:pt x="309627" y="2409428"/>
                  </a:lnTo>
                  <a:lnTo>
                    <a:pt x="321537" y="2409064"/>
                  </a:lnTo>
                  <a:lnTo>
                    <a:pt x="369175" y="2405338"/>
                  </a:lnTo>
                  <a:lnTo>
                    <a:pt x="416807" y="2398212"/>
                  </a:lnTo>
                  <a:lnTo>
                    <a:pt x="464443" y="2387461"/>
                  </a:lnTo>
                  <a:lnTo>
                    <a:pt x="512132" y="2372580"/>
                  </a:lnTo>
                  <a:lnTo>
                    <a:pt x="547852" y="2358834"/>
                  </a:lnTo>
                  <a:lnTo>
                    <a:pt x="559758" y="2353937"/>
                  </a:lnTo>
                  <a:lnTo>
                    <a:pt x="607383" y="2337692"/>
                  </a:lnTo>
                  <a:lnTo>
                    <a:pt x="655008" y="2324756"/>
                  </a:lnTo>
                  <a:lnTo>
                    <a:pt x="666915" y="2321560"/>
                  </a:lnTo>
                  <a:lnTo>
                    <a:pt x="714540" y="2307082"/>
                  </a:lnTo>
                  <a:lnTo>
                    <a:pt x="750258" y="2294294"/>
                  </a:lnTo>
                  <a:lnTo>
                    <a:pt x="762165" y="2290191"/>
                  </a:lnTo>
                  <a:lnTo>
                    <a:pt x="774071" y="2286521"/>
                  </a:lnTo>
                  <a:lnTo>
                    <a:pt x="785977" y="2283126"/>
                  </a:lnTo>
                  <a:lnTo>
                    <a:pt x="797883" y="2279707"/>
                  </a:lnTo>
                  <a:lnTo>
                    <a:pt x="809790" y="2275967"/>
                  </a:lnTo>
                  <a:lnTo>
                    <a:pt x="821696" y="2271488"/>
                  </a:lnTo>
                  <a:lnTo>
                    <a:pt x="833602" y="2266616"/>
                  </a:lnTo>
                  <a:lnTo>
                    <a:pt x="845508" y="2261911"/>
                  </a:lnTo>
                  <a:lnTo>
                    <a:pt x="893133" y="2250539"/>
                  </a:lnTo>
                  <a:lnTo>
                    <a:pt x="905040" y="2248535"/>
                  </a:lnTo>
                  <a:lnTo>
                    <a:pt x="916946" y="2246495"/>
                  </a:lnTo>
                  <a:lnTo>
                    <a:pt x="964571" y="2240343"/>
                  </a:lnTo>
                  <a:lnTo>
                    <a:pt x="988383" y="2239279"/>
                  </a:lnTo>
                  <a:lnTo>
                    <a:pt x="1000290" y="2239772"/>
                  </a:lnTo>
                  <a:lnTo>
                    <a:pt x="1012196" y="2241454"/>
                  </a:lnTo>
                  <a:lnTo>
                    <a:pt x="1024102" y="2244090"/>
                  </a:lnTo>
                  <a:lnTo>
                    <a:pt x="1036008" y="2246915"/>
                  </a:lnTo>
                  <a:lnTo>
                    <a:pt x="1047915" y="2249170"/>
                  </a:lnTo>
                  <a:lnTo>
                    <a:pt x="1059821" y="2250352"/>
                  </a:lnTo>
                  <a:lnTo>
                    <a:pt x="1071727" y="2251011"/>
                  </a:lnTo>
                  <a:lnTo>
                    <a:pt x="1083633" y="2251670"/>
                  </a:lnTo>
                  <a:lnTo>
                    <a:pt x="1095540" y="2252853"/>
                  </a:lnTo>
                  <a:lnTo>
                    <a:pt x="1107519" y="2254998"/>
                  </a:lnTo>
                  <a:lnTo>
                    <a:pt x="1119463" y="2257726"/>
                  </a:lnTo>
                  <a:lnTo>
                    <a:pt x="1131383" y="2260336"/>
                  </a:lnTo>
                  <a:lnTo>
                    <a:pt x="1143292" y="2262124"/>
                  </a:lnTo>
                  <a:lnTo>
                    <a:pt x="1155198" y="2262683"/>
                  </a:lnTo>
                  <a:lnTo>
                    <a:pt x="1167104" y="2262409"/>
                  </a:lnTo>
                  <a:lnTo>
                    <a:pt x="1179010" y="2262088"/>
                  </a:lnTo>
                  <a:lnTo>
                    <a:pt x="1190917" y="2262505"/>
                  </a:lnTo>
                  <a:lnTo>
                    <a:pt x="1202823" y="2264169"/>
                  </a:lnTo>
                  <a:lnTo>
                    <a:pt x="1214729" y="2266584"/>
                  </a:lnTo>
                  <a:lnTo>
                    <a:pt x="1226635" y="2269023"/>
                  </a:lnTo>
                  <a:lnTo>
                    <a:pt x="1238542" y="2270760"/>
                  </a:lnTo>
                  <a:lnTo>
                    <a:pt x="1250448" y="2271523"/>
                  </a:lnTo>
                  <a:lnTo>
                    <a:pt x="1262354" y="2271823"/>
                  </a:lnTo>
                  <a:lnTo>
                    <a:pt x="1274260" y="2271813"/>
                  </a:lnTo>
                  <a:lnTo>
                    <a:pt x="1321885" y="2270059"/>
                  </a:lnTo>
                  <a:lnTo>
                    <a:pt x="1369510" y="2265108"/>
                  </a:lnTo>
                  <a:lnTo>
                    <a:pt x="1405229" y="2259631"/>
                  </a:lnTo>
                  <a:lnTo>
                    <a:pt x="1417135" y="2257752"/>
                  </a:lnTo>
                  <a:lnTo>
                    <a:pt x="1429042" y="2256409"/>
                  </a:lnTo>
                  <a:lnTo>
                    <a:pt x="1440948" y="2256041"/>
                  </a:lnTo>
                  <a:lnTo>
                    <a:pt x="1452854" y="2256329"/>
                  </a:lnTo>
                  <a:lnTo>
                    <a:pt x="1464760" y="2256498"/>
                  </a:lnTo>
                  <a:lnTo>
                    <a:pt x="1476667" y="2255774"/>
                  </a:lnTo>
                  <a:lnTo>
                    <a:pt x="1488573" y="2253880"/>
                  </a:lnTo>
                  <a:lnTo>
                    <a:pt x="1500479" y="2251202"/>
                  </a:lnTo>
                  <a:lnTo>
                    <a:pt x="1512385" y="2248237"/>
                  </a:lnTo>
                  <a:lnTo>
                    <a:pt x="1524292" y="2245487"/>
                  </a:lnTo>
                  <a:lnTo>
                    <a:pt x="1536198" y="2243308"/>
                  </a:lnTo>
                  <a:lnTo>
                    <a:pt x="1548104" y="2241391"/>
                  </a:lnTo>
                  <a:lnTo>
                    <a:pt x="1560010" y="2239236"/>
                  </a:lnTo>
                  <a:lnTo>
                    <a:pt x="1571917" y="2236343"/>
                  </a:lnTo>
                  <a:lnTo>
                    <a:pt x="1583823" y="2232213"/>
                  </a:lnTo>
                  <a:lnTo>
                    <a:pt x="1595729" y="2227310"/>
                  </a:lnTo>
                  <a:lnTo>
                    <a:pt x="1607635" y="2222287"/>
                  </a:lnTo>
                  <a:lnTo>
                    <a:pt x="1619542" y="2217801"/>
                  </a:lnTo>
                  <a:lnTo>
                    <a:pt x="1667167" y="2204466"/>
                  </a:lnTo>
                  <a:lnTo>
                    <a:pt x="1714792" y="2194941"/>
                  </a:lnTo>
                  <a:lnTo>
                    <a:pt x="1750618" y="2190279"/>
                  </a:lnTo>
                  <a:lnTo>
                    <a:pt x="1762544" y="2188845"/>
                  </a:lnTo>
                  <a:lnTo>
                    <a:pt x="1810169" y="2183003"/>
                  </a:lnTo>
                  <a:lnTo>
                    <a:pt x="1822075" y="2181449"/>
                  </a:lnTo>
                  <a:lnTo>
                    <a:pt x="1833981" y="2179907"/>
                  </a:lnTo>
                  <a:lnTo>
                    <a:pt x="1881606" y="2170842"/>
                  </a:lnTo>
                  <a:lnTo>
                    <a:pt x="1929231" y="2157222"/>
                  </a:lnTo>
                  <a:lnTo>
                    <a:pt x="1941137" y="2153479"/>
                  </a:lnTo>
                  <a:lnTo>
                    <a:pt x="1953044" y="2150237"/>
                  </a:lnTo>
                  <a:lnTo>
                    <a:pt x="1964950" y="2147714"/>
                  </a:lnTo>
                  <a:lnTo>
                    <a:pt x="1976856" y="2145680"/>
                  </a:lnTo>
                  <a:lnTo>
                    <a:pt x="1988762" y="2143861"/>
                  </a:lnTo>
                  <a:lnTo>
                    <a:pt x="2000669" y="2141982"/>
                  </a:lnTo>
                  <a:lnTo>
                    <a:pt x="2012575" y="2139658"/>
                  </a:lnTo>
                  <a:lnTo>
                    <a:pt x="2024481" y="2137203"/>
                  </a:lnTo>
                  <a:lnTo>
                    <a:pt x="2036387" y="2135106"/>
                  </a:lnTo>
                  <a:lnTo>
                    <a:pt x="2048294" y="2133854"/>
                  </a:lnTo>
                  <a:lnTo>
                    <a:pt x="2060200" y="2133742"/>
                  </a:lnTo>
                  <a:lnTo>
                    <a:pt x="2072106" y="2134489"/>
                  </a:lnTo>
                  <a:lnTo>
                    <a:pt x="2084012" y="2135425"/>
                  </a:lnTo>
                  <a:lnTo>
                    <a:pt x="2095919" y="2135886"/>
                  </a:lnTo>
                  <a:lnTo>
                    <a:pt x="2107825" y="2135657"/>
                  </a:lnTo>
                  <a:lnTo>
                    <a:pt x="2119731" y="2135108"/>
                  </a:lnTo>
                  <a:lnTo>
                    <a:pt x="2131637" y="2134439"/>
                  </a:lnTo>
                  <a:lnTo>
                    <a:pt x="2143544" y="2133854"/>
                  </a:lnTo>
                  <a:lnTo>
                    <a:pt x="2155450" y="2133621"/>
                  </a:lnTo>
                  <a:lnTo>
                    <a:pt x="2167356" y="2133520"/>
                  </a:lnTo>
                  <a:lnTo>
                    <a:pt x="2179262" y="2133300"/>
                  </a:lnTo>
                  <a:lnTo>
                    <a:pt x="2191169" y="2132711"/>
                  </a:lnTo>
                  <a:lnTo>
                    <a:pt x="2203075" y="2131510"/>
                  </a:lnTo>
                  <a:lnTo>
                    <a:pt x="2214981" y="2129964"/>
                  </a:lnTo>
                  <a:lnTo>
                    <a:pt x="2226887" y="2128299"/>
                  </a:lnTo>
                  <a:lnTo>
                    <a:pt x="2238794" y="2126742"/>
                  </a:lnTo>
                  <a:lnTo>
                    <a:pt x="2250700" y="2125235"/>
                  </a:lnTo>
                  <a:lnTo>
                    <a:pt x="2262606" y="2123741"/>
                  </a:lnTo>
                  <a:lnTo>
                    <a:pt x="2274512" y="2122223"/>
                  </a:lnTo>
                  <a:lnTo>
                    <a:pt x="2286419" y="2120646"/>
                  </a:lnTo>
                  <a:lnTo>
                    <a:pt x="2298325" y="2119252"/>
                  </a:lnTo>
                  <a:lnTo>
                    <a:pt x="2310231" y="2117979"/>
                  </a:lnTo>
                  <a:lnTo>
                    <a:pt x="2322137" y="2116324"/>
                  </a:lnTo>
                  <a:lnTo>
                    <a:pt x="2334044" y="2113788"/>
                  </a:lnTo>
                  <a:lnTo>
                    <a:pt x="2345970" y="2110150"/>
                  </a:lnTo>
                  <a:lnTo>
                    <a:pt x="2357920" y="2105644"/>
                  </a:lnTo>
                  <a:lnTo>
                    <a:pt x="2369870" y="2100732"/>
                  </a:lnTo>
                  <a:lnTo>
                    <a:pt x="2381796" y="2095881"/>
                  </a:lnTo>
                  <a:lnTo>
                    <a:pt x="2393702" y="2091078"/>
                  </a:lnTo>
                  <a:lnTo>
                    <a:pt x="2405608" y="2086133"/>
                  </a:lnTo>
                  <a:lnTo>
                    <a:pt x="2417514" y="2081236"/>
                  </a:lnTo>
                  <a:lnTo>
                    <a:pt x="2453233" y="2067433"/>
                  </a:lnTo>
                  <a:lnTo>
                    <a:pt x="2500858" y="2055495"/>
                  </a:lnTo>
                  <a:lnTo>
                    <a:pt x="2548483" y="2050478"/>
                  </a:lnTo>
                  <a:lnTo>
                    <a:pt x="2560389" y="2049593"/>
                  </a:lnTo>
                  <a:lnTo>
                    <a:pt x="2572296" y="2048637"/>
                  </a:lnTo>
                  <a:lnTo>
                    <a:pt x="2584202" y="2047626"/>
                  </a:lnTo>
                  <a:lnTo>
                    <a:pt x="2596108" y="2046652"/>
                  </a:lnTo>
                  <a:lnTo>
                    <a:pt x="2608014" y="2045654"/>
                  </a:lnTo>
                  <a:lnTo>
                    <a:pt x="2655639" y="2040983"/>
                  </a:lnTo>
                  <a:lnTo>
                    <a:pt x="2703264" y="2032686"/>
                  </a:lnTo>
                  <a:lnTo>
                    <a:pt x="2750889" y="2019000"/>
                  </a:lnTo>
                  <a:lnTo>
                    <a:pt x="2762796" y="2015489"/>
                  </a:lnTo>
                  <a:lnTo>
                    <a:pt x="2774702" y="2012602"/>
                  </a:lnTo>
                  <a:lnTo>
                    <a:pt x="2786608" y="2010013"/>
                  </a:lnTo>
                  <a:lnTo>
                    <a:pt x="2798514" y="2007399"/>
                  </a:lnTo>
                  <a:lnTo>
                    <a:pt x="2810421" y="2004440"/>
                  </a:lnTo>
                  <a:lnTo>
                    <a:pt x="2822327" y="2000940"/>
                  </a:lnTo>
                  <a:lnTo>
                    <a:pt x="2834233" y="1997106"/>
                  </a:lnTo>
                  <a:lnTo>
                    <a:pt x="2846139" y="1993225"/>
                  </a:lnTo>
                  <a:lnTo>
                    <a:pt x="2858046" y="1989582"/>
                  </a:lnTo>
                  <a:lnTo>
                    <a:pt x="2905671" y="1976374"/>
                  </a:lnTo>
                  <a:lnTo>
                    <a:pt x="2929483" y="1970611"/>
                  </a:lnTo>
                  <a:lnTo>
                    <a:pt x="2941389" y="1967533"/>
                  </a:lnTo>
                  <a:lnTo>
                    <a:pt x="2953296" y="1963801"/>
                  </a:lnTo>
                  <a:lnTo>
                    <a:pt x="2965204" y="1959098"/>
                  </a:lnTo>
                  <a:lnTo>
                    <a:pt x="2977124" y="1953704"/>
                  </a:lnTo>
                  <a:lnTo>
                    <a:pt x="2989068" y="1948120"/>
                  </a:lnTo>
                  <a:lnTo>
                    <a:pt x="3001048" y="1942845"/>
                  </a:lnTo>
                  <a:lnTo>
                    <a:pt x="3012954" y="1938343"/>
                  </a:lnTo>
                  <a:lnTo>
                    <a:pt x="3024860" y="1934162"/>
                  </a:lnTo>
                  <a:lnTo>
                    <a:pt x="3036766" y="1929719"/>
                  </a:lnTo>
                  <a:lnTo>
                    <a:pt x="3048673" y="1924431"/>
                  </a:lnTo>
                  <a:lnTo>
                    <a:pt x="3060579" y="1917906"/>
                  </a:lnTo>
                  <a:lnTo>
                    <a:pt x="3072485" y="1910524"/>
                  </a:lnTo>
                  <a:lnTo>
                    <a:pt x="3084391" y="1902856"/>
                  </a:lnTo>
                  <a:lnTo>
                    <a:pt x="3096298" y="1895475"/>
                  </a:lnTo>
                  <a:lnTo>
                    <a:pt x="3108204" y="1888613"/>
                  </a:lnTo>
                  <a:lnTo>
                    <a:pt x="3120110" y="1881917"/>
                  </a:lnTo>
                  <a:lnTo>
                    <a:pt x="3132016" y="1875079"/>
                  </a:lnTo>
                  <a:lnTo>
                    <a:pt x="3167735" y="1851866"/>
                  </a:lnTo>
                  <a:lnTo>
                    <a:pt x="3203454" y="1824898"/>
                  </a:lnTo>
                  <a:lnTo>
                    <a:pt x="3215360" y="1814639"/>
                  </a:lnTo>
                  <a:lnTo>
                    <a:pt x="3227266" y="1804475"/>
                  </a:lnTo>
                  <a:lnTo>
                    <a:pt x="3239173" y="1795145"/>
                  </a:lnTo>
                  <a:lnTo>
                    <a:pt x="3251079" y="1787112"/>
                  </a:lnTo>
                  <a:lnTo>
                    <a:pt x="3262985" y="1779841"/>
                  </a:lnTo>
                  <a:lnTo>
                    <a:pt x="3274891" y="1772856"/>
                  </a:lnTo>
                  <a:lnTo>
                    <a:pt x="3286798" y="1765681"/>
                  </a:lnTo>
                  <a:lnTo>
                    <a:pt x="3298704" y="1757799"/>
                  </a:lnTo>
                  <a:lnTo>
                    <a:pt x="3310610" y="1749583"/>
                  </a:lnTo>
                  <a:lnTo>
                    <a:pt x="3322516" y="1741892"/>
                  </a:lnTo>
                  <a:lnTo>
                    <a:pt x="3358235" y="1727533"/>
                  </a:lnTo>
                  <a:lnTo>
                    <a:pt x="3393954" y="1722697"/>
                  </a:lnTo>
                  <a:lnTo>
                    <a:pt x="3405860" y="1723088"/>
                  </a:lnTo>
                  <a:lnTo>
                    <a:pt x="3417766" y="1723979"/>
                  </a:lnTo>
                  <a:lnTo>
                    <a:pt x="3429673" y="1724787"/>
                  </a:lnTo>
                  <a:lnTo>
                    <a:pt x="3477298" y="1728470"/>
                  </a:lnTo>
                  <a:lnTo>
                    <a:pt x="3501110" y="1734550"/>
                  </a:lnTo>
                  <a:lnTo>
                    <a:pt x="3513016" y="1737774"/>
                  </a:lnTo>
                  <a:lnTo>
                    <a:pt x="3524923" y="1739773"/>
                  </a:lnTo>
                  <a:lnTo>
                    <a:pt x="3536829" y="1740320"/>
                  </a:lnTo>
                  <a:lnTo>
                    <a:pt x="3548735" y="1739963"/>
                  </a:lnTo>
                  <a:lnTo>
                    <a:pt x="3596376" y="1731359"/>
                  </a:lnTo>
                  <a:lnTo>
                    <a:pt x="3644112" y="1714404"/>
                  </a:lnTo>
                  <a:lnTo>
                    <a:pt x="3656018" y="1709479"/>
                  </a:lnTo>
                  <a:lnTo>
                    <a:pt x="3667925" y="1704720"/>
                  </a:lnTo>
                  <a:lnTo>
                    <a:pt x="3679831" y="1699974"/>
                  </a:lnTo>
                  <a:lnTo>
                    <a:pt x="3691737" y="1695227"/>
                  </a:lnTo>
                  <a:lnTo>
                    <a:pt x="3703643" y="1690719"/>
                  </a:lnTo>
                  <a:lnTo>
                    <a:pt x="3715550" y="1686687"/>
                  </a:lnTo>
                  <a:lnTo>
                    <a:pt x="3727456" y="1683359"/>
                  </a:lnTo>
                  <a:lnTo>
                    <a:pt x="3739362" y="1680543"/>
                  </a:lnTo>
                  <a:lnTo>
                    <a:pt x="3751268" y="1677846"/>
                  </a:lnTo>
                  <a:lnTo>
                    <a:pt x="3763175" y="1674876"/>
                  </a:lnTo>
                  <a:lnTo>
                    <a:pt x="3775081" y="1671492"/>
                  </a:lnTo>
                  <a:lnTo>
                    <a:pt x="3786987" y="1668002"/>
                  </a:lnTo>
                  <a:lnTo>
                    <a:pt x="3798893" y="1664392"/>
                  </a:lnTo>
                  <a:lnTo>
                    <a:pt x="3810800" y="1660652"/>
                  </a:lnTo>
                  <a:lnTo>
                    <a:pt x="3822706" y="1656933"/>
                  </a:lnTo>
                  <a:lnTo>
                    <a:pt x="3870331" y="1639026"/>
                  </a:lnTo>
                  <a:lnTo>
                    <a:pt x="3906050" y="1619631"/>
                  </a:lnTo>
                  <a:lnTo>
                    <a:pt x="3941768" y="1594467"/>
                  </a:lnTo>
                  <a:lnTo>
                    <a:pt x="3977487" y="1565481"/>
                  </a:lnTo>
                  <a:lnTo>
                    <a:pt x="3989393" y="1555569"/>
                  </a:lnTo>
                  <a:lnTo>
                    <a:pt x="4025112" y="1533493"/>
                  </a:lnTo>
                  <a:lnTo>
                    <a:pt x="4048925" y="1522602"/>
                  </a:lnTo>
                  <a:lnTo>
                    <a:pt x="4060831" y="1517100"/>
                  </a:lnTo>
                  <a:lnTo>
                    <a:pt x="4096550" y="1503045"/>
                  </a:lnTo>
                  <a:lnTo>
                    <a:pt x="4144175" y="1494663"/>
                  </a:lnTo>
                  <a:lnTo>
                    <a:pt x="4167987" y="1492503"/>
                  </a:lnTo>
                  <a:lnTo>
                    <a:pt x="4179893" y="1491269"/>
                  </a:lnTo>
                  <a:lnTo>
                    <a:pt x="4191800" y="1488820"/>
                  </a:lnTo>
                  <a:lnTo>
                    <a:pt x="4203706" y="1484598"/>
                  </a:lnTo>
                  <a:lnTo>
                    <a:pt x="4215612" y="1479232"/>
                  </a:lnTo>
                  <a:lnTo>
                    <a:pt x="4227518" y="1473390"/>
                  </a:lnTo>
                  <a:lnTo>
                    <a:pt x="4239425" y="1467739"/>
                  </a:lnTo>
                  <a:lnTo>
                    <a:pt x="4251404" y="1462426"/>
                  </a:lnTo>
                  <a:lnTo>
                    <a:pt x="4263348" y="1457055"/>
                  </a:lnTo>
                  <a:lnTo>
                    <a:pt x="4275268" y="1451754"/>
                  </a:lnTo>
                  <a:lnTo>
                    <a:pt x="4287177" y="1446657"/>
                  </a:lnTo>
                  <a:lnTo>
                    <a:pt x="4299083" y="1441904"/>
                  </a:lnTo>
                  <a:lnTo>
                    <a:pt x="4310989" y="1437401"/>
                  </a:lnTo>
                  <a:lnTo>
                    <a:pt x="4322895" y="1432923"/>
                  </a:lnTo>
                  <a:lnTo>
                    <a:pt x="4334802" y="1428242"/>
                  </a:lnTo>
                  <a:lnTo>
                    <a:pt x="4346708" y="1423175"/>
                  </a:lnTo>
                  <a:lnTo>
                    <a:pt x="4358614" y="1417907"/>
                  </a:lnTo>
                  <a:lnTo>
                    <a:pt x="4370520" y="1412757"/>
                  </a:lnTo>
                  <a:lnTo>
                    <a:pt x="4418145" y="1396851"/>
                  </a:lnTo>
                  <a:lnTo>
                    <a:pt x="4453864" y="1388062"/>
                  </a:lnTo>
                  <a:lnTo>
                    <a:pt x="4465770" y="1385337"/>
                  </a:lnTo>
                  <a:lnTo>
                    <a:pt x="4513395" y="1366867"/>
                  </a:lnTo>
                  <a:lnTo>
                    <a:pt x="4549114" y="1345691"/>
                  </a:lnTo>
                  <a:lnTo>
                    <a:pt x="4561020" y="1338250"/>
                  </a:lnTo>
                  <a:lnTo>
                    <a:pt x="4572927" y="1333119"/>
                  </a:lnTo>
                  <a:lnTo>
                    <a:pt x="4584833" y="1331053"/>
                  </a:lnTo>
                  <a:lnTo>
                    <a:pt x="4596739" y="1331071"/>
                  </a:lnTo>
                  <a:lnTo>
                    <a:pt x="4644364" y="1337135"/>
                  </a:lnTo>
                  <a:lnTo>
                    <a:pt x="4656270" y="1339411"/>
                  </a:lnTo>
                  <a:lnTo>
                    <a:pt x="4668177" y="1341246"/>
                  </a:lnTo>
                  <a:lnTo>
                    <a:pt x="4680083" y="1341923"/>
                  </a:lnTo>
                  <a:lnTo>
                    <a:pt x="4691989" y="1341993"/>
                  </a:lnTo>
                  <a:lnTo>
                    <a:pt x="4703895" y="1342515"/>
                  </a:lnTo>
                  <a:lnTo>
                    <a:pt x="4715802" y="1344549"/>
                  </a:lnTo>
                  <a:lnTo>
                    <a:pt x="4727708" y="1349480"/>
                  </a:lnTo>
                  <a:lnTo>
                    <a:pt x="4739614" y="1356375"/>
                  </a:lnTo>
                  <a:lnTo>
                    <a:pt x="4751520" y="1362819"/>
                  </a:lnTo>
                  <a:lnTo>
                    <a:pt x="4763427" y="1366393"/>
                  </a:lnTo>
                  <a:lnTo>
                    <a:pt x="4775333" y="1366154"/>
                  </a:lnTo>
                  <a:lnTo>
                    <a:pt x="4787239" y="1363440"/>
                  </a:lnTo>
                  <a:lnTo>
                    <a:pt x="4799145" y="1359534"/>
                  </a:lnTo>
                  <a:lnTo>
                    <a:pt x="4811052" y="1355725"/>
                  </a:lnTo>
                  <a:lnTo>
                    <a:pt x="4822958" y="1351524"/>
                  </a:lnTo>
                  <a:lnTo>
                    <a:pt x="4834864" y="1346596"/>
                  </a:lnTo>
                  <a:lnTo>
                    <a:pt x="4846770" y="1342169"/>
                  </a:lnTo>
                  <a:lnTo>
                    <a:pt x="4858677" y="1339469"/>
                  </a:lnTo>
                  <a:lnTo>
                    <a:pt x="4870656" y="1338974"/>
                  </a:lnTo>
                  <a:lnTo>
                    <a:pt x="4882600" y="1339992"/>
                  </a:lnTo>
                  <a:lnTo>
                    <a:pt x="4930241" y="1350613"/>
                  </a:lnTo>
                  <a:lnTo>
                    <a:pt x="4965960" y="1364914"/>
                  </a:lnTo>
                  <a:lnTo>
                    <a:pt x="4989772" y="1377944"/>
                  </a:lnTo>
                  <a:lnTo>
                    <a:pt x="5001679" y="1383792"/>
                  </a:lnTo>
                  <a:lnTo>
                    <a:pt x="5037397" y="1397472"/>
                  </a:lnTo>
                  <a:lnTo>
                    <a:pt x="5085022" y="1408475"/>
                  </a:lnTo>
                  <a:lnTo>
                    <a:pt x="5120741" y="1410954"/>
                  </a:lnTo>
                  <a:lnTo>
                    <a:pt x="5132647" y="1411098"/>
                  </a:lnTo>
                  <a:lnTo>
                    <a:pt x="5144554" y="1412113"/>
                  </a:lnTo>
                  <a:lnTo>
                    <a:pt x="5156460" y="1414333"/>
                  </a:lnTo>
                  <a:lnTo>
                    <a:pt x="5168366" y="1417304"/>
                  </a:lnTo>
                  <a:lnTo>
                    <a:pt x="5180272" y="1420631"/>
                  </a:lnTo>
                  <a:lnTo>
                    <a:pt x="5192179" y="1423924"/>
                  </a:lnTo>
                  <a:lnTo>
                    <a:pt x="5239804" y="1437639"/>
                  </a:lnTo>
                  <a:lnTo>
                    <a:pt x="5263616" y="1446355"/>
                  </a:lnTo>
                  <a:lnTo>
                    <a:pt x="5275522" y="1450659"/>
                  </a:lnTo>
                  <a:lnTo>
                    <a:pt x="5287429" y="1454023"/>
                  </a:lnTo>
                  <a:lnTo>
                    <a:pt x="5299335" y="1456400"/>
                  </a:lnTo>
                  <a:lnTo>
                    <a:pt x="5311241" y="1458182"/>
                  </a:lnTo>
                  <a:lnTo>
                    <a:pt x="5323147" y="1459059"/>
                  </a:lnTo>
                  <a:lnTo>
                    <a:pt x="5335054" y="1458721"/>
                  </a:lnTo>
                  <a:lnTo>
                    <a:pt x="5346960" y="1456785"/>
                  </a:lnTo>
                  <a:lnTo>
                    <a:pt x="5358866" y="1453514"/>
                  </a:lnTo>
                  <a:lnTo>
                    <a:pt x="5370772" y="1449577"/>
                  </a:lnTo>
                  <a:lnTo>
                    <a:pt x="5382679" y="1445640"/>
                  </a:lnTo>
                  <a:lnTo>
                    <a:pt x="5394585" y="1441813"/>
                  </a:lnTo>
                  <a:lnTo>
                    <a:pt x="5406491" y="1437782"/>
                  </a:lnTo>
                  <a:lnTo>
                    <a:pt x="5418397" y="1433585"/>
                  </a:lnTo>
                  <a:lnTo>
                    <a:pt x="5430304" y="1429258"/>
                  </a:lnTo>
                  <a:lnTo>
                    <a:pt x="5442210" y="1425072"/>
                  </a:lnTo>
                  <a:lnTo>
                    <a:pt x="5477929" y="1410589"/>
                  </a:lnTo>
                  <a:lnTo>
                    <a:pt x="5513755" y="1386728"/>
                  </a:lnTo>
                  <a:lnTo>
                    <a:pt x="5525681" y="1378203"/>
                  </a:lnTo>
                  <a:lnTo>
                    <a:pt x="5537587" y="1369724"/>
                  </a:lnTo>
                  <a:lnTo>
                    <a:pt x="5549493" y="1361043"/>
                  </a:lnTo>
                  <a:lnTo>
                    <a:pt x="5561399" y="1352432"/>
                  </a:lnTo>
                  <a:lnTo>
                    <a:pt x="5573306" y="1344168"/>
                  </a:lnTo>
                  <a:lnTo>
                    <a:pt x="5585212" y="1336337"/>
                  </a:lnTo>
                  <a:lnTo>
                    <a:pt x="5597118" y="1328864"/>
                  </a:lnTo>
                  <a:lnTo>
                    <a:pt x="5609024" y="1321486"/>
                  </a:lnTo>
                  <a:lnTo>
                    <a:pt x="5620931" y="1313942"/>
                  </a:lnTo>
                  <a:lnTo>
                    <a:pt x="5632837" y="1305750"/>
                  </a:lnTo>
                  <a:lnTo>
                    <a:pt x="5644743" y="1297177"/>
                  </a:lnTo>
                  <a:lnTo>
                    <a:pt x="5656649" y="1289081"/>
                  </a:lnTo>
                  <a:lnTo>
                    <a:pt x="5692368" y="1273778"/>
                  </a:lnTo>
                  <a:lnTo>
                    <a:pt x="5739993" y="1263935"/>
                  </a:lnTo>
                  <a:lnTo>
                    <a:pt x="5751899" y="1262022"/>
                  </a:lnTo>
                  <a:lnTo>
                    <a:pt x="5763806" y="1259205"/>
                  </a:lnTo>
                  <a:lnTo>
                    <a:pt x="5775712" y="1255008"/>
                  </a:lnTo>
                  <a:lnTo>
                    <a:pt x="5787618" y="1249918"/>
                  </a:lnTo>
                  <a:lnTo>
                    <a:pt x="5799524" y="1244613"/>
                  </a:lnTo>
                  <a:lnTo>
                    <a:pt x="5811431" y="1239774"/>
                  </a:lnTo>
                  <a:lnTo>
                    <a:pt x="5823337" y="1235694"/>
                  </a:lnTo>
                  <a:lnTo>
                    <a:pt x="5835243" y="1231995"/>
                  </a:lnTo>
                  <a:lnTo>
                    <a:pt x="5847149" y="1228344"/>
                  </a:lnTo>
                  <a:lnTo>
                    <a:pt x="5859056" y="1224407"/>
                  </a:lnTo>
                  <a:lnTo>
                    <a:pt x="5906681" y="1205992"/>
                  </a:lnTo>
                  <a:lnTo>
                    <a:pt x="5930493" y="1193164"/>
                  </a:lnTo>
                  <a:lnTo>
                    <a:pt x="5942399" y="1186489"/>
                  </a:lnTo>
                  <a:lnTo>
                    <a:pt x="5954306" y="1180719"/>
                  </a:lnTo>
                  <a:lnTo>
                    <a:pt x="5966212" y="1176375"/>
                  </a:lnTo>
                  <a:lnTo>
                    <a:pt x="5978118" y="1172924"/>
                  </a:lnTo>
                  <a:lnTo>
                    <a:pt x="5990024" y="1169592"/>
                  </a:lnTo>
                  <a:lnTo>
                    <a:pt x="6001931" y="1165606"/>
                  </a:lnTo>
                  <a:lnTo>
                    <a:pt x="6013837" y="1160426"/>
                  </a:lnTo>
                  <a:lnTo>
                    <a:pt x="6025743" y="1154652"/>
                  </a:lnTo>
                  <a:lnTo>
                    <a:pt x="6037649" y="1148925"/>
                  </a:lnTo>
                  <a:lnTo>
                    <a:pt x="6085274" y="1132869"/>
                  </a:lnTo>
                  <a:lnTo>
                    <a:pt x="6132953" y="1120592"/>
                  </a:lnTo>
                  <a:lnTo>
                    <a:pt x="6180651" y="1112337"/>
                  </a:lnTo>
                  <a:lnTo>
                    <a:pt x="6192558" y="1110361"/>
                  </a:lnTo>
                  <a:lnTo>
                    <a:pt x="6240183" y="1099946"/>
                  </a:lnTo>
                  <a:lnTo>
                    <a:pt x="6263995" y="1091596"/>
                  </a:lnTo>
                  <a:lnTo>
                    <a:pt x="6275901" y="1087266"/>
                  </a:lnTo>
                  <a:lnTo>
                    <a:pt x="6287808" y="1083818"/>
                  </a:lnTo>
                  <a:lnTo>
                    <a:pt x="6299714" y="1081726"/>
                  </a:lnTo>
                  <a:lnTo>
                    <a:pt x="6311620" y="1080515"/>
                  </a:lnTo>
                  <a:lnTo>
                    <a:pt x="6323526" y="1079496"/>
                  </a:lnTo>
                  <a:lnTo>
                    <a:pt x="6335433" y="1077976"/>
                  </a:lnTo>
                  <a:lnTo>
                    <a:pt x="6347339" y="1075568"/>
                  </a:lnTo>
                  <a:lnTo>
                    <a:pt x="6359245" y="1072721"/>
                  </a:lnTo>
                  <a:lnTo>
                    <a:pt x="6371151" y="1069992"/>
                  </a:lnTo>
                  <a:lnTo>
                    <a:pt x="6383058" y="1067943"/>
                  </a:lnTo>
                  <a:lnTo>
                    <a:pt x="6394964" y="1066865"/>
                  </a:lnTo>
                  <a:lnTo>
                    <a:pt x="6406870" y="1066466"/>
                  </a:lnTo>
                  <a:lnTo>
                    <a:pt x="6418776" y="1066139"/>
                  </a:lnTo>
                  <a:lnTo>
                    <a:pt x="6430683" y="1065276"/>
                  </a:lnTo>
                  <a:lnTo>
                    <a:pt x="6442589" y="1063507"/>
                  </a:lnTo>
                  <a:lnTo>
                    <a:pt x="6454495" y="1061227"/>
                  </a:lnTo>
                  <a:lnTo>
                    <a:pt x="6466401" y="1058971"/>
                  </a:lnTo>
                  <a:lnTo>
                    <a:pt x="6478308" y="1057275"/>
                  </a:lnTo>
                  <a:lnTo>
                    <a:pt x="6490214" y="1056310"/>
                  </a:lnTo>
                  <a:lnTo>
                    <a:pt x="6502120" y="1055751"/>
                  </a:lnTo>
                  <a:lnTo>
                    <a:pt x="6514026" y="1055381"/>
                  </a:lnTo>
                  <a:lnTo>
                    <a:pt x="6525933" y="1054989"/>
                  </a:lnTo>
                  <a:lnTo>
                    <a:pt x="6537839" y="1054617"/>
                  </a:lnTo>
                  <a:lnTo>
                    <a:pt x="6549745" y="1054306"/>
                  </a:lnTo>
                  <a:lnTo>
                    <a:pt x="6561651" y="1054113"/>
                  </a:lnTo>
                  <a:lnTo>
                    <a:pt x="6573558" y="1054100"/>
                  </a:lnTo>
                  <a:lnTo>
                    <a:pt x="6585464" y="1054282"/>
                  </a:lnTo>
                  <a:lnTo>
                    <a:pt x="6597370" y="1054703"/>
                  </a:lnTo>
                  <a:lnTo>
                    <a:pt x="6609276" y="1055171"/>
                  </a:lnTo>
                  <a:lnTo>
                    <a:pt x="6621183" y="1055496"/>
                  </a:lnTo>
                  <a:lnTo>
                    <a:pt x="6633089" y="1055981"/>
                  </a:lnTo>
                  <a:lnTo>
                    <a:pt x="6644995" y="1056608"/>
                  </a:lnTo>
                  <a:lnTo>
                    <a:pt x="6656901" y="1056711"/>
                  </a:lnTo>
                  <a:lnTo>
                    <a:pt x="6704526" y="1045479"/>
                  </a:lnTo>
                  <a:lnTo>
                    <a:pt x="6740261" y="1029922"/>
                  </a:lnTo>
                  <a:lnTo>
                    <a:pt x="6776091" y="1009241"/>
                  </a:lnTo>
                  <a:lnTo>
                    <a:pt x="6787997" y="1000760"/>
                  </a:lnTo>
                  <a:lnTo>
                    <a:pt x="6799903" y="992278"/>
                  </a:lnTo>
                  <a:lnTo>
                    <a:pt x="6811810" y="984631"/>
                  </a:lnTo>
                  <a:lnTo>
                    <a:pt x="6823716" y="978457"/>
                  </a:lnTo>
                  <a:lnTo>
                    <a:pt x="6835622" y="973248"/>
                  </a:lnTo>
                  <a:lnTo>
                    <a:pt x="6847528" y="967825"/>
                  </a:lnTo>
                  <a:lnTo>
                    <a:pt x="6859435" y="961008"/>
                  </a:lnTo>
                  <a:lnTo>
                    <a:pt x="6871341" y="952097"/>
                  </a:lnTo>
                  <a:lnTo>
                    <a:pt x="6883247" y="941911"/>
                  </a:lnTo>
                  <a:lnTo>
                    <a:pt x="6895153" y="931273"/>
                  </a:lnTo>
                  <a:lnTo>
                    <a:pt x="6907060" y="921003"/>
                  </a:lnTo>
                  <a:lnTo>
                    <a:pt x="6942778" y="892161"/>
                  </a:lnTo>
                  <a:lnTo>
                    <a:pt x="6978497" y="864219"/>
                  </a:lnTo>
                  <a:lnTo>
                    <a:pt x="6990403" y="854878"/>
                  </a:lnTo>
                  <a:lnTo>
                    <a:pt x="7002310" y="844931"/>
                  </a:lnTo>
                  <a:lnTo>
                    <a:pt x="7014216" y="834247"/>
                  </a:lnTo>
                  <a:lnTo>
                    <a:pt x="7026122" y="822991"/>
                  </a:lnTo>
                  <a:lnTo>
                    <a:pt x="7038028" y="811498"/>
                  </a:lnTo>
                  <a:lnTo>
                    <a:pt x="7049935" y="800100"/>
                  </a:lnTo>
                  <a:lnTo>
                    <a:pt x="7061841" y="789449"/>
                  </a:lnTo>
                  <a:lnTo>
                    <a:pt x="7073747" y="779192"/>
                  </a:lnTo>
                  <a:lnTo>
                    <a:pt x="7085653" y="768149"/>
                  </a:lnTo>
                  <a:lnTo>
                    <a:pt x="7121372" y="724677"/>
                  </a:lnTo>
                  <a:lnTo>
                    <a:pt x="7145185" y="685164"/>
                  </a:lnTo>
                  <a:lnTo>
                    <a:pt x="7168997" y="632253"/>
                  </a:lnTo>
                  <a:lnTo>
                    <a:pt x="7192810" y="567436"/>
                  </a:lnTo>
                  <a:lnTo>
                    <a:pt x="7204716" y="529209"/>
                  </a:lnTo>
                  <a:lnTo>
                    <a:pt x="7216622" y="487172"/>
                  </a:lnTo>
                  <a:lnTo>
                    <a:pt x="7228528" y="443706"/>
                  </a:lnTo>
                  <a:lnTo>
                    <a:pt x="7240435" y="401192"/>
                  </a:lnTo>
                  <a:lnTo>
                    <a:pt x="7252341" y="360836"/>
                  </a:lnTo>
                  <a:lnTo>
                    <a:pt x="7264247" y="321230"/>
                  </a:lnTo>
                  <a:lnTo>
                    <a:pt x="7276153" y="280552"/>
                  </a:lnTo>
                  <a:lnTo>
                    <a:pt x="7288060" y="236981"/>
                  </a:lnTo>
                  <a:lnTo>
                    <a:pt x="7299966" y="183886"/>
                  </a:lnTo>
                  <a:lnTo>
                    <a:pt x="7311872" y="124348"/>
                  </a:lnTo>
                  <a:lnTo>
                    <a:pt x="7323778" y="70836"/>
                  </a:lnTo>
                  <a:lnTo>
                    <a:pt x="7335685" y="35813"/>
                  </a:lnTo>
                  <a:lnTo>
                    <a:pt x="7346894" y="29104"/>
                  </a:lnTo>
                  <a:lnTo>
                    <a:pt x="7359545" y="38433"/>
                  </a:lnTo>
                  <a:lnTo>
                    <a:pt x="7372171" y="53405"/>
                  </a:lnTo>
                  <a:lnTo>
                    <a:pt x="7383310" y="63626"/>
                  </a:lnTo>
                  <a:lnTo>
                    <a:pt x="7431062" y="77977"/>
                  </a:lnTo>
                  <a:lnTo>
                    <a:pt x="7442968" y="78261"/>
                  </a:lnTo>
                  <a:lnTo>
                    <a:pt x="7454874" y="76819"/>
                  </a:lnTo>
                  <a:lnTo>
                    <a:pt x="7466780" y="77067"/>
                  </a:lnTo>
                  <a:lnTo>
                    <a:pt x="7478687" y="82423"/>
                  </a:lnTo>
                  <a:lnTo>
                    <a:pt x="7490593" y="98871"/>
                  </a:lnTo>
                  <a:lnTo>
                    <a:pt x="7502499" y="122951"/>
                  </a:lnTo>
                  <a:lnTo>
                    <a:pt x="7514405" y="143627"/>
                  </a:lnTo>
                  <a:lnTo>
                    <a:pt x="7526312" y="149860"/>
                  </a:lnTo>
                  <a:lnTo>
                    <a:pt x="7538218" y="133981"/>
                  </a:lnTo>
                  <a:lnTo>
                    <a:pt x="7550124" y="103504"/>
                  </a:lnTo>
                  <a:lnTo>
                    <a:pt x="7562030" y="69885"/>
                  </a:lnTo>
                  <a:lnTo>
                    <a:pt x="7573937" y="44576"/>
                  </a:lnTo>
                  <a:lnTo>
                    <a:pt x="7609655" y="15216"/>
                  </a:lnTo>
                  <a:lnTo>
                    <a:pt x="7645374" y="7159"/>
                  </a:lnTo>
                  <a:lnTo>
                    <a:pt x="7657280" y="7522"/>
                  </a:lnTo>
                  <a:lnTo>
                    <a:pt x="7669187" y="7112"/>
                  </a:lnTo>
                  <a:lnTo>
                    <a:pt x="7681093" y="5643"/>
                  </a:lnTo>
                  <a:lnTo>
                    <a:pt x="7692999" y="3841"/>
                  </a:lnTo>
                  <a:lnTo>
                    <a:pt x="7704905" y="1897"/>
                  </a:lnTo>
                  <a:lnTo>
                    <a:pt x="7716812" y="0"/>
                  </a:lnTo>
                </a:path>
              </a:pathLst>
            </a:custGeom>
            <a:ln w="38100">
              <a:solidFill>
                <a:srgbClr val="001F5F"/>
              </a:solidFill>
            </a:ln>
          </p:spPr>
          <p:txBody>
            <a:bodyPr wrap="square" lIns="0" tIns="0" rIns="0" bIns="0" rtlCol="0"/>
            <a:lstStyle/>
            <a:p>
              <a:endParaRPr>
                <a:solidFill>
                  <a:prstClr val="black"/>
                </a:solidFill>
              </a:endParaRPr>
            </a:p>
          </p:txBody>
        </p:sp>
        <p:sp>
          <p:nvSpPr>
            <p:cNvPr id="9" name="object 9"/>
            <p:cNvSpPr/>
            <p:nvPr/>
          </p:nvSpPr>
          <p:spPr>
            <a:xfrm>
              <a:off x="779233" y="2779863"/>
              <a:ext cx="7717155" cy="1891030"/>
            </a:xfrm>
            <a:custGeom>
              <a:avLst/>
              <a:gdLst/>
              <a:ahLst/>
              <a:cxnLst/>
              <a:rect l="l" t="t" r="r" b="b"/>
              <a:pathLst>
                <a:path w="7717155" h="1891029">
                  <a:moveTo>
                    <a:pt x="0" y="1890561"/>
                  </a:moveTo>
                  <a:lnTo>
                    <a:pt x="11913" y="1883918"/>
                  </a:lnTo>
                  <a:lnTo>
                    <a:pt x="23823" y="1877226"/>
                  </a:lnTo>
                  <a:lnTo>
                    <a:pt x="35731" y="1870630"/>
                  </a:lnTo>
                  <a:lnTo>
                    <a:pt x="71456" y="1852525"/>
                  </a:lnTo>
                  <a:lnTo>
                    <a:pt x="95275" y="1841539"/>
                  </a:lnTo>
                  <a:lnTo>
                    <a:pt x="107181" y="1836104"/>
                  </a:lnTo>
                  <a:lnTo>
                    <a:pt x="142913" y="1821727"/>
                  </a:lnTo>
                  <a:lnTo>
                    <a:pt x="178631" y="1816155"/>
                  </a:lnTo>
                  <a:lnTo>
                    <a:pt x="190538" y="1813726"/>
                  </a:lnTo>
                  <a:lnTo>
                    <a:pt x="202451" y="1809751"/>
                  </a:lnTo>
                  <a:lnTo>
                    <a:pt x="214361" y="1804884"/>
                  </a:lnTo>
                  <a:lnTo>
                    <a:pt x="226269" y="1799992"/>
                  </a:lnTo>
                  <a:lnTo>
                    <a:pt x="238175" y="1795946"/>
                  </a:lnTo>
                  <a:lnTo>
                    <a:pt x="250084" y="1793662"/>
                  </a:lnTo>
                  <a:lnTo>
                    <a:pt x="261994" y="1792438"/>
                  </a:lnTo>
                  <a:lnTo>
                    <a:pt x="273905" y="1790713"/>
                  </a:lnTo>
                  <a:lnTo>
                    <a:pt x="285813" y="1786929"/>
                  </a:lnTo>
                  <a:lnTo>
                    <a:pt x="297719" y="1780206"/>
                  </a:lnTo>
                  <a:lnTo>
                    <a:pt x="309627" y="1771530"/>
                  </a:lnTo>
                  <a:lnTo>
                    <a:pt x="321537" y="1762140"/>
                  </a:lnTo>
                  <a:lnTo>
                    <a:pt x="333451" y="1753274"/>
                  </a:lnTo>
                  <a:lnTo>
                    <a:pt x="345357" y="1745361"/>
                  </a:lnTo>
                  <a:lnTo>
                    <a:pt x="357265" y="1737685"/>
                  </a:lnTo>
                  <a:lnTo>
                    <a:pt x="369175" y="1729771"/>
                  </a:lnTo>
                  <a:lnTo>
                    <a:pt x="404901" y="1701982"/>
                  </a:lnTo>
                  <a:lnTo>
                    <a:pt x="440622" y="1668619"/>
                  </a:lnTo>
                  <a:lnTo>
                    <a:pt x="464443" y="1642929"/>
                  </a:lnTo>
                  <a:lnTo>
                    <a:pt x="476351" y="1630846"/>
                  </a:lnTo>
                  <a:lnTo>
                    <a:pt x="488294" y="1620573"/>
                  </a:lnTo>
                  <a:lnTo>
                    <a:pt x="500219" y="1611336"/>
                  </a:lnTo>
                  <a:lnTo>
                    <a:pt x="512132" y="1601503"/>
                  </a:lnTo>
                  <a:lnTo>
                    <a:pt x="524040" y="1589444"/>
                  </a:lnTo>
                  <a:lnTo>
                    <a:pt x="535946" y="1574357"/>
                  </a:lnTo>
                  <a:lnTo>
                    <a:pt x="547852" y="1557234"/>
                  </a:lnTo>
                  <a:lnTo>
                    <a:pt x="559758" y="1539134"/>
                  </a:lnTo>
                  <a:lnTo>
                    <a:pt x="571665" y="1521118"/>
                  </a:lnTo>
                  <a:lnTo>
                    <a:pt x="583571" y="1502999"/>
                  </a:lnTo>
                  <a:lnTo>
                    <a:pt x="595477" y="1484368"/>
                  </a:lnTo>
                  <a:lnTo>
                    <a:pt x="607383" y="1465951"/>
                  </a:lnTo>
                  <a:lnTo>
                    <a:pt x="631196" y="1432335"/>
                  </a:lnTo>
                  <a:lnTo>
                    <a:pt x="655008" y="1402058"/>
                  </a:lnTo>
                  <a:lnTo>
                    <a:pt x="666915" y="1387133"/>
                  </a:lnTo>
                  <a:lnTo>
                    <a:pt x="678821" y="1371211"/>
                  </a:lnTo>
                  <a:lnTo>
                    <a:pt x="702633" y="1339842"/>
                  </a:lnTo>
                  <a:lnTo>
                    <a:pt x="738352" y="1317378"/>
                  </a:lnTo>
                  <a:lnTo>
                    <a:pt x="750258" y="1315168"/>
                  </a:lnTo>
                  <a:lnTo>
                    <a:pt x="762165" y="1312838"/>
                  </a:lnTo>
                  <a:lnTo>
                    <a:pt x="774071" y="1311388"/>
                  </a:lnTo>
                  <a:lnTo>
                    <a:pt x="785977" y="1311235"/>
                  </a:lnTo>
                  <a:lnTo>
                    <a:pt x="797883" y="1309820"/>
                  </a:lnTo>
                  <a:lnTo>
                    <a:pt x="809790" y="1304583"/>
                  </a:lnTo>
                  <a:lnTo>
                    <a:pt x="821696" y="1293042"/>
                  </a:lnTo>
                  <a:lnTo>
                    <a:pt x="833602" y="1277215"/>
                  </a:lnTo>
                  <a:lnTo>
                    <a:pt x="845508" y="1261006"/>
                  </a:lnTo>
                  <a:lnTo>
                    <a:pt x="857415" y="1248322"/>
                  </a:lnTo>
                  <a:lnTo>
                    <a:pt x="869321" y="1241411"/>
                  </a:lnTo>
                  <a:lnTo>
                    <a:pt x="881227" y="1237702"/>
                  </a:lnTo>
                  <a:lnTo>
                    <a:pt x="893133" y="1234160"/>
                  </a:lnTo>
                  <a:lnTo>
                    <a:pt x="905040" y="1227748"/>
                  </a:lnTo>
                  <a:lnTo>
                    <a:pt x="916946" y="1216443"/>
                  </a:lnTo>
                  <a:lnTo>
                    <a:pt x="928852" y="1202269"/>
                  </a:lnTo>
                  <a:lnTo>
                    <a:pt x="940758" y="1188261"/>
                  </a:lnTo>
                  <a:lnTo>
                    <a:pt x="976477" y="1165550"/>
                  </a:lnTo>
                  <a:lnTo>
                    <a:pt x="1000290" y="1161835"/>
                  </a:lnTo>
                  <a:lnTo>
                    <a:pt x="1012196" y="1163619"/>
                  </a:lnTo>
                  <a:lnTo>
                    <a:pt x="1024102" y="1167915"/>
                  </a:lnTo>
                  <a:lnTo>
                    <a:pt x="1036008" y="1172854"/>
                  </a:lnTo>
                  <a:lnTo>
                    <a:pt x="1047915" y="1176567"/>
                  </a:lnTo>
                  <a:lnTo>
                    <a:pt x="1059821" y="1177976"/>
                  </a:lnTo>
                  <a:lnTo>
                    <a:pt x="1071727" y="1178218"/>
                  </a:lnTo>
                  <a:lnTo>
                    <a:pt x="1083633" y="1179032"/>
                  </a:lnTo>
                  <a:lnTo>
                    <a:pt x="1095540" y="1182155"/>
                  </a:lnTo>
                  <a:lnTo>
                    <a:pt x="1107519" y="1188872"/>
                  </a:lnTo>
                  <a:lnTo>
                    <a:pt x="1119463" y="1197983"/>
                  </a:lnTo>
                  <a:lnTo>
                    <a:pt x="1131383" y="1207498"/>
                  </a:lnTo>
                  <a:lnTo>
                    <a:pt x="1143292" y="1215429"/>
                  </a:lnTo>
                  <a:lnTo>
                    <a:pt x="1155198" y="1220543"/>
                  </a:lnTo>
                  <a:lnTo>
                    <a:pt x="1167104" y="1224145"/>
                  </a:lnTo>
                  <a:lnTo>
                    <a:pt x="1179010" y="1228056"/>
                  </a:lnTo>
                  <a:lnTo>
                    <a:pt x="1190917" y="1234098"/>
                  </a:lnTo>
                  <a:lnTo>
                    <a:pt x="1202823" y="1243210"/>
                  </a:lnTo>
                  <a:lnTo>
                    <a:pt x="1214729" y="1254323"/>
                  </a:lnTo>
                  <a:lnTo>
                    <a:pt x="1226635" y="1265959"/>
                  </a:lnTo>
                  <a:lnTo>
                    <a:pt x="1238542" y="1276643"/>
                  </a:lnTo>
                  <a:lnTo>
                    <a:pt x="1274260" y="1304682"/>
                  </a:lnTo>
                  <a:lnTo>
                    <a:pt x="1309979" y="1322522"/>
                  </a:lnTo>
                  <a:lnTo>
                    <a:pt x="1321885" y="1326796"/>
                  </a:lnTo>
                  <a:lnTo>
                    <a:pt x="1333792" y="1332142"/>
                  </a:lnTo>
                  <a:lnTo>
                    <a:pt x="1345698" y="1339097"/>
                  </a:lnTo>
                  <a:lnTo>
                    <a:pt x="1357604" y="1346922"/>
                  </a:lnTo>
                  <a:lnTo>
                    <a:pt x="1369510" y="1354913"/>
                  </a:lnTo>
                  <a:lnTo>
                    <a:pt x="1381417" y="1362368"/>
                  </a:lnTo>
                  <a:lnTo>
                    <a:pt x="1393323" y="1368752"/>
                  </a:lnTo>
                  <a:lnTo>
                    <a:pt x="1405229" y="1374481"/>
                  </a:lnTo>
                  <a:lnTo>
                    <a:pt x="1417135" y="1380567"/>
                  </a:lnTo>
                  <a:lnTo>
                    <a:pt x="1429042" y="1388022"/>
                  </a:lnTo>
                  <a:lnTo>
                    <a:pt x="1440948" y="1397452"/>
                  </a:lnTo>
                  <a:lnTo>
                    <a:pt x="1452854" y="1408215"/>
                  </a:lnTo>
                  <a:lnTo>
                    <a:pt x="1464760" y="1419455"/>
                  </a:lnTo>
                  <a:lnTo>
                    <a:pt x="1476667" y="1430313"/>
                  </a:lnTo>
                  <a:lnTo>
                    <a:pt x="1488573" y="1441658"/>
                  </a:lnTo>
                  <a:lnTo>
                    <a:pt x="1500479" y="1453538"/>
                  </a:lnTo>
                  <a:lnTo>
                    <a:pt x="1512385" y="1464157"/>
                  </a:lnTo>
                  <a:lnTo>
                    <a:pt x="1524292" y="1471715"/>
                  </a:lnTo>
                  <a:lnTo>
                    <a:pt x="1536198" y="1475392"/>
                  </a:lnTo>
                  <a:lnTo>
                    <a:pt x="1548104" y="1476271"/>
                  </a:lnTo>
                  <a:lnTo>
                    <a:pt x="1560010" y="1475412"/>
                  </a:lnTo>
                  <a:lnTo>
                    <a:pt x="1607635" y="1464248"/>
                  </a:lnTo>
                  <a:lnTo>
                    <a:pt x="1643354" y="1446045"/>
                  </a:lnTo>
                  <a:lnTo>
                    <a:pt x="1655260" y="1438769"/>
                  </a:lnTo>
                  <a:lnTo>
                    <a:pt x="1667167" y="1432599"/>
                  </a:lnTo>
                  <a:lnTo>
                    <a:pt x="1679073" y="1427567"/>
                  </a:lnTo>
                  <a:lnTo>
                    <a:pt x="1690979" y="1423106"/>
                  </a:lnTo>
                  <a:lnTo>
                    <a:pt x="1702885" y="1419740"/>
                  </a:lnTo>
                  <a:lnTo>
                    <a:pt x="1714792" y="1417994"/>
                  </a:lnTo>
                  <a:lnTo>
                    <a:pt x="1726718" y="1418181"/>
                  </a:lnTo>
                  <a:lnTo>
                    <a:pt x="1774450" y="1431637"/>
                  </a:lnTo>
                  <a:lnTo>
                    <a:pt x="1786356" y="1438235"/>
                  </a:lnTo>
                  <a:lnTo>
                    <a:pt x="1798262" y="1444523"/>
                  </a:lnTo>
                  <a:lnTo>
                    <a:pt x="1810169" y="1448728"/>
                  </a:lnTo>
                  <a:lnTo>
                    <a:pt x="1822075" y="1450097"/>
                  </a:lnTo>
                  <a:lnTo>
                    <a:pt x="1833981" y="1449681"/>
                  </a:lnTo>
                  <a:lnTo>
                    <a:pt x="1845887" y="1448407"/>
                  </a:lnTo>
                  <a:lnTo>
                    <a:pt x="1857794" y="1447204"/>
                  </a:lnTo>
                  <a:lnTo>
                    <a:pt x="1905419" y="1441743"/>
                  </a:lnTo>
                  <a:lnTo>
                    <a:pt x="1929231" y="1436393"/>
                  </a:lnTo>
                  <a:lnTo>
                    <a:pt x="1941137" y="1433724"/>
                  </a:lnTo>
                  <a:lnTo>
                    <a:pt x="1953044" y="1432091"/>
                  </a:lnTo>
                  <a:lnTo>
                    <a:pt x="1964950" y="1431653"/>
                  </a:lnTo>
                  <a:lnTo>
                    <a:pt x="1976856" y="1432012"/>
                  </a:lnTo>
                  <a:lnTo>
                    <a:pt x="2024481" y="1440918"/>
                  </a:lnTo>
                  <a:lnTo>
                    <a:pt x="2048294" y="1448855"/>
                  </a:lnTo>
                  <a:lnTo>
                    <a:pt x="2060200" y="1452582"/>
                  </a:lnTo>
                  <a:lnTo>
                    <a:pt x="2095919" y="1466762"/>
                  </a:lnTo>
                  <a:lnTo>
                    <a:pt x="2119731" y="1486590"/>
                  </a:lnTo>
                  <a:lnTo>
                    <a:pt x="2131637" y="1497355"/>
                  </a:lnTo>
                  <a:lnTo>
                    <a:pt x="2143544" y="1505751"/>
                  </a:lnTo>
                  <a:lnTo>
                    <a:pt x="2155450" y="1510809"/>
                  </a:lnTo>
                  <a:lnTo>
                    <a:pt x="2167356" y="1513832"/>
                  </a:lnTo>
                  <a:lnTo>
                    <a:pt x="2179262" y="1516020"/>
                  </a:lnTo>
                  <a:lnTo>
                    <a:pt x="2191169" y="1518578"/>
                  </a:lnTo>
                  <a:lnTo>
                    <a:pt x="2203075" y="1521644"/>
                  </a:lnTo>
                  <a:lnTo>
                    <a:pt x="2214981" y="1524627"/>
                  </a:lnTo>
                  <a:lnTo>
                    <a:pt x="2226887" y="1527633"/>
                  </a:lnTo>
                  <a:lnTo>
                    <a:pt x="2274512" y="1541129"/>
                  </a:lnTo>
                  <a:lnTo>
                    <a:pt x="2310231" y="1552630"/>
                  </a:lnTo>
                  <a:lnTo>
                    <a:pt x="2322137" y="1556581"/>
                  </a:lnTo>
                  <a:lnTo>
                    <a:pt x="2334044" y="1560234"/>
                  </a:lnTo>
                  <a:lnTo>
                    <a:pt x="2345970" y="1563373"/>
                  </a:lnTo>
                  <a:lnTo>
                    <a:pt x="2357920" y="1566108"/>
                  </a:lnTo>
                  <a:lnTo>
                    <a:pt x="2369870" y="1568985"/>
                  </a:lnTo>
                  <a:lnTo>
                    <a:pt x="2381796" y="1572553"/>
                  </a:lnTo>
                  <a:lnTo>
                    <a:pt x="2393702" y="1577425"/>
                  </a:lnTo>
                  <a:lnTo>
                    <a:pt x="2405608" y="1583142"/>
                  </a:lnTo>
                  <a:lnTo>
                    <a:pt x="2417514" y="1588644"/>
                  </a:lnTo>
                  <a:lnTo>
                    <a:pt x="2429421" y="1592873"/>
                  </a:lnTo>
                  <a:lnTo>
                    <a:pt x="2441327" y="1595820"/>
                  </a:lnTo>
                  <a:lnTo>
                    <a:pt x="2453233" y="1597874"/>
                  </a:lnTo>
                  <a:lnTo>
                    <a:pt x="2465139" y="1598856"/>
                  </a:lnTo>
                  <a:lnTo>
                    <a:pt x="2477046" y="1598588"/>
                  </a:lnTo>
                  <a:lnTo>
                    <a:pt x="2488952" y="1596122"/>
                  </a:lnTo>
                  <a:lnTo>
                    <a:pt x="2500858" y="1591905"/>
                  </a:lnTo>
                  <a:lnTo>
                    <a:pt x="2512764" y="1587569"/>
                  </a:lnTo>
                  <a:lnTo>
                    <a:pt x="2524671" y="1584745"/>
                  </a:lnTo>
                  <a:lnTo>
                    <a:pt x="2536577" y="1584168"/>
                  </a:lnTo>
                  <a:lnTo>
                    <a:pt x="2548483" y="1584888"/>
                  </a:lnTo>
                  <a:lnTo>
                    <a:pt x="2560389" y="1586013"/>
                  </a:lnTo>
                  <a:lnTo>
                    <a:pt x="2572296" y="1586650"/>
                  </a:lnTo>
                  <a:lnTo>
                    <a:pt x="2584202" y="1586307"/>
                  </a:lnTo>
                  <a:lnTo>
                    <a:pt x="2596108" y="1585523"/>
                  </a:lnTo>
                  <a:lnTo>
                    <a:pt x="2608014" y="1584954"/>
                  </a:lnTo>
                  <a:lnTo>
                    <a:pt x="2619921" y="1585253"/>
                  </a:lnTo>
                  <a:lnTo>
                    <a:pt x="2631827" y="1586843"/>
                  </a:lnTo>
                  <a:lnTo>
                    <a:pt x="2643733" y="1589301"/>
                  </a:lnTo>
                  <a:lnTo>
                    <a:pt x="2655639" y="1592022"/>
                  </a:lnTo>
                  <a:lnTo>
                    <a:pt x="2667546" y="1594397"/>
                  </a:lnTo>
                  <a:lnTo>
                    <a:pt x="2679452" y="1596036"/>
                  </a:lnTo>
                  <a:lnTo>
                    <a:pt x="2691358" y="1597413"/>
                  </a:lnTo>
                  <a:lnTo>
                    <a:pt x="2703264" y="1598933"/>
                  </a:lnTo>
                  <a:lnTo>
                    <a:pt x="2715171" y="1601001"/>
                  </a:lnTo>
                  <a:lnTo>
                    <a:pt x="2727077" y="1604363"/>
                  </a:lnTo>
                  <a:lnTo>
                    <a:pt x="2738983" y="1608653"/>
                  </a:lnTo>
                  <a:lnTo>
                    <a:pt x="2750889" y="1612324"/>
                  </a:lnTo>
                  <a:lnTo>
                    <a:pt x="2762796" y="1613828"/>
                  </a:lnTo>
                  <a:lnTo>
                    <a:pt x="2774702" y="1612759"/>
                  </a:lnTo>
                  <a:lnTo>
                    <a:pt x="2786608" y="1609939"/>
                  </a:lnTo>
                  <a:lnTo>
                    <a:pt x="2822327" y="1593149"/>
                  </a:lnTo>
                  <a:lnTo>
                    <a:pt x="2846139" y="1575254"/>
                  </a:lnTo>
                  <a:lnTo>
                    <a:pt x="2858046" y="1567092"/>
                  </a:lnTo>
                  <a:lnTo>
                    <a:pt x="2869952" y="1560651"/>
                  </a:lnTo>
                  <a:lnTo>
                    <a:pt x="2881858" y="1555091"/>
                  </a:lnTo>
                  <a:lnTo>
                    <a:pt x="2893764" y="1549340"/>
                  </a:lnTo>
                  <a:lnTo>
                    <a:pt x="2905671" y="1542327"/>
                  </a:lnTo>
                  <a:lnTo>
                    <a:pt x="2917577" y="1533515"/>
                  </a:lnTo>
                  <a:lnTo>
                    <a:pt x="2929483" y="1523547"/>
                  </a:lnTo>
                  <a:lnTo>
                    <a:pt x="2941389" y="1513127"/>
                  </a:lnTo>
                  <a:lnTo>
                    <a:pt x="2953296" y="1502957"/>
                  </a:lnTo>
                  <a:lnTo>
                    <a:pt x="2965204" y="1492130"/>
                  </a:lnTo>
                  <a:lnTo>
                    <a:pt x="2977124" y="1480637"/>
                  </a:lnTo>
                  <a:lnTo>
                    <a:pt x="2989068" y="1470525"/>
                  </a:lnTo>
                  <a:lnTo>
                    <a:pt x="3001048" y="1463841"/>
                  </a:lnTo>
                  <a:lnTo>
                    <a:pt x="3012954" y="1461714"/>
                  </a:lnTo>
                  <a:lnTo>
                    <a:pt x="3024860" y="1462920"/>
                  </a:lnTo>
                  <a:lnTo>
                    <a:pt x="3036766" y="1465699"/>
                  </a:lnTo>
                  <a:lnTo>
                    <a:pt x="3048673" y="1468286"/>
                  </a:lnTo>
                  <a:lnTo>
                    <a:pt x="3060579" y="1470463"/>
                  </a:lnTo>
                  <a:lnTo>
                    <a:pt x="3072485" y="1473128"/>
                  </a:lnTo>
                  <a:lnTo>
                    <a:pt x="3084391" y="1475912"/>
                  </a:lnTo>
                  <a:lnTo>
                    <a:pt x="3096298" y="1478446"/>
                  </a:lnTo>
                  <a:lnTo>
                    <a:pt x="3108204" y="1480105"/>
                  </a:lnTo>
                  <a:lnTo>
                    <a:pt x="3120110" y="1481240"/>
                  </a:lnTo>
                  <a:lnTo>
                    <a:pt x="3132016" y="1482947"/>
                  </a:lnTo>
                  <a:lnTo>
                    <a:pt x="3143923" y="1486320"/>
                  </a:lnTo>
                  <a:lnTo>
                    <a:pt x="3155829" y="1492291"/>
                  </a:lnTo>
                  <a:lnTo>
                    <a:pt x="3167735" y="1500084"/>
                  </a:lnTo>
                  <a:lnTo>
                    <a:pt x="3179641" y="1508234"/>
                  </a:lnTo>
                  <a:lnTo>
                    <a:pt x="3191548" y="1515276"/>
                  </a:lnTo>
                  <a:lnTo>
                    <a:pt x="3203454" y="1520745"/>
                  </a:lnTo>
                  <a:lnTo>
                    <a:pt x="3215360" y="1525500"/>
                  </a:lnTo>
                  <a:lnTo>
                    <a:pt x="3227266" y="1529778"/>
                  </a:lnTo>
                  <a:lnTo>
                    <a:pt x="3239173" y="1533818"/>
                  </a:lnTo>
                  <a:lnTo>
                    <a:pt x="3251079" y="1537987"/>
                  </a:lnTo>
                  <a:lnTo>
                    <a:pt x="3262985" y="1542121"/>
                  </a:lnTo>
                  <a:lnTo>
                    <a:pt x="3274891" y="1545373"/>
                  </a:lnTo>
                  <a:lnTo>
                    <a:pt x="3286798" y="1546899"/>
                  </a:lnTo>
                  <a:lnTo>
                    <a:pt x="3298704" y="1545165"/>
                  </a:lnTo>
                  <a:lnTo>
                    <a:pt x="3310610" y="1541025"/>
                  </a:lnTo>
                  <a:lnTo>
                    <a:pt x="3322516" y="1537219"/>
                  </a:lnTo>
                  <a:lnTo>
                    <a:pt x="3334423" y="1536485"/>
                  </a:lnTo>
                  <a:lnTo>
                    <a:pt x="3346329" y="1540410"/>
                  </a:lnTo>
                  <a:lnTo>
                    <a:pt x="3358235" y="1547312"/>
                  </a:lnTo>
                  <a:lnTo>
                    <a:pt x="3370141" y="1554737"/>
                  </a:lnTo>
                  <a:lnTo>
                    <a:pt x="3382048" y="1560234"/>
                  </a:lnTo>
                  <a:lnTo>
                    <a:pt x="3393954" y="1563443"/>
                  </a:lnTo>
                  <a:lnTo>
                    <a:pt x="3405860" y="1565521"/>
                  </a:lnTo>
                  <a:lnTo>
                    <a:pt x="3417766" y="1566574"/>
                  </a:lnTo>
                  <a:lnTo>
                    <a:pt x="3429673" y="1566711"/>
                  </a:lnTo>
                  <a:lnTo>
                    <a:pt x="3441579" y="1565185"/>
                  </a:lnTo>
                  <a:lnTo>
                    <a:pt x="3453485" y="1562123"/>
                  </a:lnTo>
                  <a:lnTo>
                    <a:pt x="3465391" y="1559228"/>
                  </a:lnTo>
                  <a:lnTo>
                    <a:pt x="3477298" y="1558202"/>
                  </a:lnTo>
                  <a:lnTo>
                    <a:pt x="3489204" y="1560220"/>
                  </a:lnTo>
                  <a:lnTo>
                    <a:pt x="3501110" y="1564155"/>
                  </a:lnTo>
                  <a:lnTo>
                    <a:pt x="3513016" y="1568257"/>
                  </a:lnTo>
                  <a:lnTo>
                    <a:pt x="3524923" y="1570775"/>
                  </a:lnTo>
                  <a:lnTo>
                    <a:pt x="3536829" y="1570726"/>
                  </a:lnTo>
                  <a:lnTo>
                    <a:pt x="3548735" y="1569235"/>
                  </a:lnTo>
                  <a:lnTo>
                    <a:pt x="3560641" y="1567721"/>
                  </a:lnTo>
                  <a:lnTo>
                    <a:pt x="3572548" y="1567600"/>
                  </a:lnTo>
                  <a:lnTo>
                    <a:pt x="3620300" y="1579030"/>
                  </a:lnTo>
                  <a:lnTo>
                    <a:pt x="3656018" y="1600854"/>
                  </a:lnTo>
                  <a:lnTo>
                    <a:pt x="3691737" y="1628830"/>
                  </a:lnTo>
                  <a:lnTo>
                    <a:pt x="3703643" y="1638619"/>
                  </a:lnTo>
                  <a:lnTo>
                    <a:pt x="3715550" y="1646848"/>
                  </a:lnTo>
                  <a:lnTo>
                    <a:pt x="3727456" y="1652821"/>
                  </a:lnTo>
                  <a:lnTo>
                    <a:pt x="3739362" y="1657294"/>
                  </a:lnTo>
                  <a:lnTo>
                    <a:pt x="3751268" y="1661243"/>
                  </a:lnTo>
                  <a:lnTo>
                    <a:pt x="3763175" y="1665644"/>
                  </a:lnTo>
                  <a:lnTo>
                    <a:pt x="3775081" y="1671165"/>
                  </a:lnTo>
                  <a:lnTo>
                    <a:pt x="3786987" y="1677138"/>
                  </a:lnTo>
                  <a:lnTo>
                    <a:pt x="3798893" y="1682539"/>
                  </a:lnTo>
                  <a:lnTo>
                    <a:pt x="3810800" y="1686345"/>
                  </a:lnTo>
                  <a:lnTo>
                    <a:pt x="3822706" y="1688653"/>
                  </a:lnTo>
                  <a:lnTo>
                    <a:pt x="3834612" y="1689949"/>
                  </a:lnTo>
                  <a:lnTo>
                    <a:pt x="3846518" y="1689506"/>
                  </a:lnTo>
                  <a:lnTo>
                    <a:pt x="3882237" y="1674566"/>
                  </a:lnTo>
                  <a:lnTo>
                    <a:pt x="3917956" y="1632785"/>
                  </a:lnTo>
                  <a:lnTo>
                    <a:pt x="3941768" y="1585481"/>
                  </a:lnTo>
                  <a:lnTo>
                    <a:pt x="3953675" y="1561758"/>
                  </a:lnTo>
                  <a:lnTo>
                    <a:pt x="3965581" y="1539337"/>
                  </a:lnTo>
                  <a:lnTo>
                    <a:pt x="3977487" y="1516880"/>
                  </a:lnTo>
                  <a:lnTo>
                    <a:pt x="3989393" y="1494446"/>
                  </a:lnTo>
                  <a:lnTo>
                    <a:pt x="4001300" y="1472096"/>
                  </a:lnTo>
                  <a:lnTo>
                    <a:pt x="4013206" y="1449115"/>
                  </a:lnTo>
                  <a:lnTo>
                    <a:pt x="4025112" y="1425789"/>
                  </a:lnTo>
                  <a:lnTo>
                    <a:pt x="4037018" y="1403391"/>
                  </a:lnTo>
                  <a:lnTo>
                    <a:pt x="4060831" y="1365109"/>
                  </a:lnTo>
                  <a:lnTo>
                    <a:pt x="4084643" y="1334172"/>
                  </a:lnTo>
                  <a:lnTo>
                    <a:pt x="4120362" y="1312711"/>
                  </a:lnTo>
                  <a:lnTo>
                    <a:pt x="4132268" y="1310655"/>
                  </a:lnTo>
                  <a:lnTo>
                    <a:pt x="4144175" y="1307504"/>
                  </a:lnTo>
                  <a:lnTo>
                    <a:pt x="4156081" y="1302202"/>
                  </a:lnTo>
                  <a:lnTo>
                    <a:pt x="4167987" y="1296138"/>
                  </a:lnTo>
                  <a:lnTo>
                    <a:pt x="4179893" y="1290645"/>
                  </a:lnTo>
                  <a:lnTo>
                    <a:pt x="4191800" y="1287057"/>
                  </a:lnTo>
                  <a:lnTo>
                    <a:pt x="4203706" y="1286553"/>
                  </a:lnTo>
                  <a:lnTo>
                    <a:pt x="4215612" y="1288168"/>
                  </a:lnTo>
                  <a:lnTo>
                    <a:pt x="4227518" y="1290022"/>
                  </a:lnTo>
                  <a:lnTo>
                    <a:pt x="4239425" y="1290232"/>
                  </a:lnTo>
                  <a:lnTo>
                    <a:pt x="4251404" y="1288004"/>
                  </a:lnTo>
                  <a:lnTo>
                    <a:pt x="4263348" y="1284501"/>
                  </a:lnTo>
                  <a:lnTo>
                    <a:pt x="4275268" y="1280499"/>
                  </a:lnTo>
                  <a:lnTo>
                    <a:pt x="4287177" y="1276770"/>
                  </a:lnTo>
                  <a:lnTo>
                    <a:pt x="4299083" y="1273843"/>
                  </a:lnTo>
                  <a:lnTo>
                    <a:pt x="4310989" y="1271262"/>
                  </a:lnTo>
                  <a:lnTo>
                    <a:pt x="4322895" y="1268037"/>
                  </a:lnTo>
                  <a:lnTo>
                    <a:pt x="4358614" y="1247767"/>
                  </a:lnTo>
                  <a:lnTo>
                    <a:pt x="4394333" y="1218757"/>
                  </a:lnTo>
                  <a:lnTo>
                    <a:pt x="4406239" y="1207603"/>
                  </a:lnTo>
                  <a:lnTo>
                    <a:pt x="4418145" y="1196996"/>
                  </a:lnTo>
                  <a:lnTo>
                    <a:pt x="4430052" y="1188378"/>
                  </a:lnTo>
                  <a:lnTo>
                    <a:pt x="4441958" y="1183425"/>
                  </a:lnTo>
                  <a:lnTo>
                    <a:pt x="4453864" y="1180853"/>
                  </a:lnTo>
                  <a:lnTo>
                    <a:pt x="4465770" y="1177948"/>
                  </a:lnTo>
                  <a:lnTo>
                    <a:pt x="4501489" y="1150294"/>
                  </a:lnTo>
                  <a:lnTo>
                    <a:pt x="4537208" y="1103437"/>
                  </a:lnTo>
                  <a:lnTo>
                    <a:pt x="4549114" y="1082794"/>
                  </a:lnTo>
                  <a:lnTo>
                    <a:pt x="4561020" y="1063031"/>
                  </a:lnTo>
                  <a:lnTo>
                    <a:pt x="4572927" y="1047662"/>
                  </a:lnTo>
                  <a:lnTo>
                    <a:pt x="4584833" y="1038818"/>
                  </a:lnTo>
                  <a:lnTo>
                    <a:pt x="4596739" y="1034248"/>
                  </a:lnTo>
                  <a:lnTo>
                    <a:pt x="4608645" y="1030892"/>
                  </a:lnTo>
                  <a:lnTo>
                    <a:pt x="4620552" y="1025691"/>
                  </a:lnTo>
                  <a:lnTo>
                    <a:pt x="4632458" y="1017146"/>
                  </a:lnTo>
                  <a:lnTo>
                    <a:pt x="4644364" y="1007149"/>
                  </a:lnTo>
                  <a:lnTo>
                    <a:pt x="4656270" y="997723"/>
                  </a:lnTo>
                  <a:lnTo>
                    <a:pt x="4668177" y="990893"/>
                  </a:lnTo>
                  <a:lnTo>
                    <a:pt x="4680083" y="987115"/>
                  </a:lnTo>
                  <a:lnTo>
                    <a:pt x="4691989" y="985337"/>
                  </a:lnTo>
                  <a:lnTo>
                    <a:pt x="4703895" y="985321"/>
                  </a:lnTo>
                  <a:lnTo>
                    <a:pt x="4715802" y="986829"/>
                  </a:lnTo>
                  <a:lnTo>
                    <a:pt x="4727708" y="991365"/>
                  </a:lnTo>
                  <a:lnTo>
                    <a:pt x="4739614" y="998545"/>
                  </a:lnTo>
                  <a:lnTo>
                    <a:pt x="4751520" y="1005296"/>
                  </a:lnTo>
                  <a:lnTo>
                    <a:pt x="4763427" y="1008546"/>
                  </a:lnTo>
                  <a:lnTo>
                    <a:pt x="4775333" y="1006619"/>
                  </a:lnTo>
                  <a:lnTo>
                    <a:pt x="4787239" y="1001514"/>
                  </a:lnTo>
                  <a:lnTo>
                    <a:pt x="4799145" y="995384"/>
                  </a:lnTo>
                  <a:lnTo>
                    <a:pt x="4811052" y="990385"/>
                  </a:lnTo>
                  <a:lnTo>
                    <a:pt x="4858677" y="979209"/>
                  </a:lnTo>
                  <a:lnTo>
                    <a:pt x="4882600" y="977384"/>
                  </a:lnTo>
                  <a:lnTo>
                    <a:pt x="4894520" y="978370"/>
                  </a:lnTo>
                  <a:lnTo>
                    <a:pt x="4906429" y="982130"/>
                  </a:lnTo>
                  <a:lnTo>
                    <a:pt x="4918335" y="990086"/>
                  </a:lnTo>
                  <a:lnTo>
                    <a:pt x="4930241" y="1001196"/>
                  </a:lnTo>
                  <a:lnTo>
                    <a:pt x="4942147" y="1013188"/>
                  </a:lnTo>
                  <a:lnTo>
                    <a:pt x="4954054" y="1023786"/>
                  </a:lnTo>
                  <a:lnTo>
                    <a:pt x="4989772" y="1047789"/>
                  </a:lnTo>
                  <a:lnTo>
                    <a:pt x="5025491" y="1069125"/>
                  </a:lnTo>
                  <a:lnTo>
                    <a:pt x="5049304" y="1081698"/>
                  </a:lnTo>
                  <a:lnTo>
                    <a:pt x="5061210" y="1087737"/>
                  </a:lnTo>
                  <a:lnTo>
                    <a:pt x="5073116" y="1093620"/>
                  </a:lnTo>
                  <a:lnTo>
                    <a:pt x="5085022" y="1098432"/>
                  </a:lnTo>
                  <a:lnTo>
                    <a:pt x="5096929" y="1101256"/>
                  </a:lnTo>
                  <a:lnTo>
                    <a:pt x="5108835" y="1100716"/>
                  </a:lnTo>
                  <a:lnTo>
                    <a:pt x="5120741" y="1097700"/>
                  </a:lnTo>
                  <a:lnTo>
                    <a:pt x="5132647" y="1094684"/>
                  </a:lnTo>
                  <a:lnTo>
                    <a:pt x="5180272" y="1107199"/>
                  </a:lnTo>
                  <a:lnTo>
                    <a:pt x="5215991" y="1130784"/>
                  </a:lnTo>
                  <a:lnTo>
                    <a:pt x="5251710" y="1166219"/>
                  </a:lnTo>
                  <a:lnTo>
                    <a:pt x="5275522" y="1197639"/>
                  </a:lnTo>
                  <a:lnTo>
                    <a:pt x="5287429" y="1211492"/>
                  </a:lnTo>
                  <a:lnTo>
                    <a:pt x="5299335" y="1224069"/>
                  </a:lnTo>
                  <a:lnTo>
                    <a:pt x="5311241" y="1236003"/>
                  </a:lnTo>
                  <a:lnTo>
                    <a:pt x="5323147" y="1245461"/>
                  </a:lnTo>
                  <a:lnTo>
                    <a:pt x="5335054" y="1250608"/>
                  </a:lnTo>
                  <a:lnTo>
                    <a:pt x="5346960" y="1249541"/>
                  </a:lnTo>
                  <a:lnTo>
                    <a:pt x="5358866" y="1243687"/>
                  </a:lnTo>
                  <a:lnTo>
                    <a:pt x="5370772" y="1236214"/>
                  </a:lnTo>
                  <a:lnTo>
                    <a:pt x="5382679" y="1230288"/>
                  </a:lnTo>
                  <a:lnTo>
                    <a:pt x="5394585" y="1227433"/>
                  </a:lnTo>
                  <a:lnTo>
                    <a:pt x="5406491" y="1225732"/>
                  </a:lnTo>
                  <a:lnTo>
                    <a:pt x="5418397" y="1223198"/>
                  </a:lnTo>
                  <a:lnTo>
                    <a:pt x="5430304" y="1217842"/>
                  </a:lnTo>
                  <a:lnTo>
                    <a:pt x="5442210" y="1207716"/>
                  </a:lnTo>
                  <a:lnTo>
                    <a:pt x="5454116" y="1194363"/>
                  </a:lnTo>
                  <a:lnTo>
                    <a:pt x="5466022" y="1181034"/>
                  </a:lnTo>
                  <a:lnTo>
                    <a:pt x="5501805" y="1162010"/>
                  </a:lnTo>
                  <a:lnTo>
                    <a:pt x="5537587" y="1158938"/>
                  </a:lnTo>
                  <a:lnTo>
                    <a:pt x="5549493" y="1160216"/>
                  </a:lnTo>
                  <a:lnTo>
                    <a:pt x="5561399" y="1161256"/>
                  </a:lnTo>
                  <a:lnTo>
                    <a:pt x="5573306" y="1160438"/>
                  </a:lnTo>
                  <a:lnTo>
                    <a:pt x="5585212" y="1156454"/>
                  </a:lnTo>
                  <a:lnTo>
                    <a:pt x="5597118" y="1150469"/>
                  </a:lnTo>
                  <a:lnTo>
                    <a:pt x="5609024" y="1144579"/>
                  </a:lnTo>
                  <a:lnTo>
                    <a:pt x="5620931" y="1140880"/>
                  </a:lnTo>
                  <a:lnTo>
                    <a:pt x="5632837" y="1140735"/>
                  </a:lnTo>
                  <a:lnTo>
                    <a:pt x="5644743" y="1142769"/>
                  </a:lnTo>
                  <a:lnTo>
                    <a:pt x="5656649" y="1144970"/>
                  </a:lnTo>
                  <a:lnTo>
                    <a:pt x="5668556" y="1145325"/>
                  </a:lnTo>
                  <a:lnTo>
                    <a:pt x="5680462" y="1142757"/>
                  </a:lnTo>
                  <a:lnTo>
                    <a:pt x="5692368" y="1138594"/>
                  </a:lnTo>
                  <a:lnTo>
                    <a:pt x="5704274" y="1134145"/>
                  </a:lnTo>
                  <a:lnTo>
                    <a:pt x="5716181" y="1130720"/>
                  </a:lnTo>
                  <a:lnTo>
                    <a:pt x="5728087" y="1128799"/>
                  </a:lnTo>
                  <a:lnTo>
                    <a:pt x="5739993" y="1127640"/>
                  </a:lnTo>
                  <a:lnTo>
                    <a:pt x="5751899" y="1126720"/>
                  </a:lnTo>
                  <a:lnTo>
                    <a:pt x="5763806" y="1125513"/>
                  </a:lnTo>
                  <a:lnTo>
                    <a:pt x="5775712" y="1124204"/>
                  </a:lnTo>
                  <a:lnTo>
                    <a:pt x="5787618" y="1122941"/>
                  </a:lnTo>
                  <a:lnTo>
                    <a:pt x="5799524" y="1121156"/>
                  </a:lnTo>
                  <a:lnTo>
                    <a:pt x="5811431" y="1118274"/>
                  </a:lnTo>
                  <a:lnTo>
                    <a:pt x="5823337" y="1113754"/>
                  </a:lnTo>
                  <a:lnTo>
                    <a:pt x="5835243" y="1108019"/>
                  </a:lnTo>
                  <a:lnTo>
                    <a:pt x="5847149" y="1101951"/>
                  </a:lnTo>
                  <a:lnTo>
                    <a:pt x="5859056" y="1096430"/>
                  </a:lnTo>
                  <a:lnTo>
                    <a:pt x="5894774" y="1082589"/>
                  </a:lnTo>
                  <a:lnTo>
                    <a:pt x="5930493" y="1074078"/>
                  </a:lnTo>
                  <a:lnTo>
                    <a:pt x="5942399" y="1071776"/>
                  </a:lnTo>
                  <a:lnTo>
                    <a:pt x="5954306" y="1067855"/>
                  </a:lnTo>
                  <a:lnTo>
                    <a:pt x="5966212" y="1061007"/>
                  </a:lnTo>
                  <a:lnTo>
                    <a:pt x="5978118" y="1052218"/>
                  </a:lnTo>
                  <a:lnTo>
                    <a:pt x="5990024" y="1043691"/>
                  </a:lnTo>
                  <a:lnTo>
                    <a:pt x="6001931" y="1037629"/>
                  </a:lnTo>
                  <a:lnTo>
                    <a:pt x="6013837" y="1034980"/>
                  </a:lnTo>
                  <a:lnTo>
                    <a:pt x="6025743" y="1034438"/>
                  </a:lnTo>
                  <a:lnTo>
                    <a:pt x="6037649" y="1034825"/>
                  </a:lnTo>
                  <a:lnTo>
                    <a:pt x="6049556" y="1034962"/>
                  </a:lnTo>
                  <a:lnTo>
                    <a:pt x="6061462" y="1034780"/>
                  </a:lnTo>
                  <a:lnTo>
                    <a:pt x="6073368" y="1034835"/>
                  </a:lnTo>
                  <a:lnTo>
                    <a:pt x="6085274" y="1034891"/>
                  </a:lnTo>
                  <a:lnTo>
                    <a:pt x="6097181" y="1034708"/>
                  </a:lnTo>
                  <a:lnTo>
                    <a:pt x="6109089" y="1033680"/>
                  </a:lnTo>
                  <a:lnTo>
                    <a:pt x="6121009" y="1032105"/>
                  </a:lnTo>
                  <a:lnTo>
                    <a:pt x="6132953" y="1031101"/>
                  </a:lnTo>
                  <a:lnTo>
                    <a:pt x="6144933" y="1031787"/>
                  </a:lnTo>
                  <a:lnTo>
                    <a:pt x="6156839" y="1035319"/>
                  </a:lnTo>
                  <a:lnTo>
                    <a:pt x="6168745" y="1040804"/>
                  </a:lnTo>
                  <a:lnTo>
                    <a:pt x="6180651" y="1046289"/>
                  </a:lnTo>
                  <a:lnTo>
                    <a:pt x="6192558" y="1049821"/>
                  </a:lnTo>
                  <a:lnTo>
                    <a:pt x="6204464" y="1050282"/>
                  </a:lnTo>
                  <a:lnTo>
                    <a:pt x="6216370" y="1048932"/>
                  </a:lnTo>
                  <a:lnTo>
                    <a:pt x="6228276" y="1047392"/>
                  </a:lnTo>
                  <a:lnTo>
                    <a:pt x="6240183" y="1047281"/>
                  </a:lnTo>
                  <a:lnTo>
                    <a:pt x="6287808" y="1059092"/>
                  </a:lnTo>
                  <a:lnTo>
                    <a:pt x="6335433" y="1075348"/>
                  </a:lnTo>
                  <a:lnTo>
                    <a:pt x="6359245" y="1084905"/>
                  </a:lnTo>
                  <a:lnTo>
                    <a:pt x="6371151" y="1089564"/>
                  </a:lnTo>
                  <a:lnTo>
                    <a:pt x="6418776" y="1101510"/>
                  </a:lnTo>
                  <a:lnTo>
                    <a:pt x="6466401" y="1106592"/>
                  </a:lnTo>
                  <a:lnTo>
                    <a:pt x="6478308" y="1106590"/>
                  </a:lnTo>
                  <a:lnTo>
                    <a:pt x="6490214" y="1105586"/>
                  </a:lnTo>
                  <a:lnTo>
                    <a:pt x="6502120" y="1103701"/>
                  </a:lnTo>
                  <a:lnTo>
                    <a:pt x="6514026" y="1101768"/>
                  </a:lnTo>
                  <a:lnTo>
                    <a:pt x="6525933" y="1100621"/>
                  </a:lnTo>
                  <a:lnTo>
                    <a:pt x="6573558" y="1103161"/>
                  </a:lnTo>
                  <a:lnTo>
                    <a:pt x="6597370" y="1109003"/>
                  </a:lnTo>
                  <a:lnTo>
                    <a:pt x="6609276" y="1111984"/>
                  </a:lnTo>
                  <a:lnTo>
                    <a:pt x="6621183" y="1113321"/>
                  </a:lnTo>
                  <a:lnTo>
                    <a:pt x="6633089" y="1111877"/>
                  </a:lnTo>
                  <a:lnTo>
                    <a:pt x="6644995" y="1108527"/>
                  </a:lnTo>
                  <a:lnTo>
                    <a:pt x="6656901" y="1105320"/>
                  </a:lnTo>
                  <a:lnTo>
                    <a:pt x="6668808" y="1104304"/>
                  </a:lnTo>
                  <a:lnTo>
                    <a:pt x="6680714" y="1106612"/>
                  </a:lnTo>
                  <a:lnTo>
                    <a:pt x="6692620" y="1110956"/>
                  </a:lnTo>
                  <a:lnTo>
                    <a:pt x="6704526" y="1115752"/>
                  </a:lnTo>
                  <a:lnTo>
                    <a:pt x="6716433" y="1119417"/>
                  </a:lnTo>
                  <a:lnTo>
                    <a:pt x="6728341" y="1121697"/>
                  </a:lnTo>
                  <a:lnTo>
                    <a:pt x="6740261" y="1123370"/>
                  </a:lnTo>
                  <a:lnTo>
                    <a:pt x="6752205" y="1124400"/>
                  </a:lnTo>
                  <a:lnTo>
                    <a:pt x="6764185" y="1124751"/>
                  </a:lnTo>
                  <a:lnTo>
                    <a:pt x="6776091" y="1123900"/>
                  </a:lnTo>
                  <a:lnTo>
                    <a:pt x="6787997" y="1122037"/>
                  </a:lnTo>
                  <a:lnTo>
                    <a:pt x="6799903" y="1120197"/>
                  </a:lnTo>
                  <a:lnTo>
                    <a:pt x="6811810" y="1119417"/>
                  </a:lnTo>
                  <a:lnTo>
                    <a:pt x="6823716" y="1120741"/>
                  </a:lnTo>
                  <a:lnTo>
                    <a:pt x="6835622" y="1123338"/>
                  </a:lnTo>
                  <a:lnTo>
                    <a:pt x="6847528" y="1125436"/>
                  </a:lnTo>
                  <a:lnTo>
                    <a:pt x="6859435" y="1125259"/>
                  </a:lnTo>
                  <a:lnTo>
                    <a:pt x="6871341" y="1122060"/>
                  </a:lnTo>
                  <a:lnTo>
                    <a:pt x="6883247" y="1116814"/>
                  </a:lnTo>
                  <a:lnTo>
                    <a:pt x="6895153" y="1110615"/>
                  </a:lnTo>
                  <a:lnTo>
                    <a:pt x="6907060" y="1104558"/>
                  </a:lnTo>
                  <a:lnTo>
                    <a:pt x="6918966" y="1098734"/>
                  </a:lnTo>
                  <a:lnTo>
                    <a:pt x="6930872" y="1092636"/>
                  </a:lnTo>
                  <a:lnTo>
                    <a:pt x="6942778" y="1086467"/>
                  </a:lnTo>
                  <a:lnTo>
                    <a:pt x="6954685" y="1080428"/>
                  </a:lnTo>
                  <a:lnTo>
                    <a:pt x="6966591" y="1074981"/>
                  </a:lnTo>
                  <a:lnTo>
                    <a:pt x="6978497" y="1069903"/>
                  </a:lnTo>
                  <a:lnTo>
                    <a:pt x="6990403" y="1064373"/>
                  </a:lnTo>
                  <a:lnTo>
                    <a:pt x="7002310" y="1057568"/>
                  </a:lnTo>
                  <a:lnTo>
                    <a:pt x="7014216" y="1048863"/>
                  </a:lnTo>
                  <a:lnTo>
                    <a:pt x="7026122" y="1038883"/>
                  </a:lnTo>
                  <a:lnTo>
                    <a:pt x="7038028" y="1028404"/>
                  </a:lnTo>
                  <a:lnTo>
                    <a:pt x="7049935" y="1018198"/>
                  </a:lnTo>
                  <a:lnTo>
                    <a:pt x="7061841" y="1009493"/>
                  </a:lnTo>
                  <a:lnTo>
                    <a:pt x="7073747" y="1001609"/>
                  </a:lnTo>
                  <a:lnTo>
                    <a:pt x="7085653" y="992177"/>
                  </a:lnTo>
                  <a:lnTo>
                    <a:pt x="7109466" y="961483"/>
                  </a:lnTo>
                  <a:lnTo>
                    <a:pt x="7133278" y="917410"/>
                  </a:lnTo>
                  <a:lnTo>
                    <a:pt x="7157091" y="857136"/>
                  </a:lnTo>
                  <a:lnTo>
                    <a:pt x="7168997" y="820793"/>
                  </a:lnTo>
                  <a:lnTo>
                    <a:pt x="7180903" y="780567"/>
                  </a:lnTo>
                  <a:lnTo>
                    <a:pt x="7192810" y="736639"/>
                  </a:lnTo>
                  <a:lnTo>
                    <a:pt x="7204716" y="687579"/>
                  </a:lnTo>
                  <a:lnTo>
                    <a:pt x="7216622" y="633722"/>
                  </a:lnTo>
                  <a:lnTo>
                    <a:pt x="7228528" y="578173"/>
                  </a:lnTo>
                  <a:lnTo>
                    <a:pt x="7240435" y="524041"/>
                  </a:lnTo>
                  <a:lnTo>
                    <a:pt x="7252341" y="473233"/>
                  </a:lnTo>
                  <a:lnTo>
                    <a:pt x="7264247" y="423711"/>
                  </a:lnTo>
                  <a:lnTo>
                    <a:pt x="7276153" y="372665"/>
                  </a:lnTo>
                  <a:lnTo>
                    <a:pt x="7288060" y="317285"/>
                  </a:lnTo>
                  <a:lnTo>
                    <a:pt x="7297585" y="264823"/>
                  </a:lnTo>
                  <a:lnTo>
                    <a:pt x="7307110" y="205527"/>
                  </a:lnTo>
                  <a:lnTo>
                    <a:pt x="7316635" y="146402"/>
                  </a:lnTo>
                  <a:lnTo>
                    <a:pt x="7326160" y="94452"/>
                  </a:lnTo>
                  <a:lnTo>
                    <a:pt x="7335685" y="56681"/>
                  </a:lnTo>
                  <a:lnTo>
                    <a:pt x="7373529" y="35214"/>
                  </a:lnTo>
                  <a:lnTo>
                    <a:pt x="7383310" y="33821"/>
                  </a:lnTo>
                  <a:lnTo>
                    <a:pt x="7395289" y="29843"/>
                  </a:lnTo>
                  <a:lnTo>
                    <a:pt x="7407233" y="26566"/>
                  </a:lnTo>
                  <a:lnTo>
                    <a:pt x="7419153" y="23552"/>
                  </a:lnTo>
                  <a:lnTo>
                    <a:pt x="7431062" y="20359"/>
                  </a:lnTo>
                  <a:lnTo>
                    <a:pt x="7442968" y="13604"/>
                  </a:lnTo>
                  <a:lnTo>
                    <a:pt x="7454874" y="4611"/>
                  </a:lnTo>
                  <a:lnTo>
                    <a:pt x="7466780" y="0"/>
                  </a:lnTo>
                  <a:lnTo>
                    <a:pt x="7478687" y="6389"/>
                  </a:lnTo>
                  <a:lnTo>
                    <a:pt x="7490593" y="31880"/>
                  </a:lnTo>
                  <a:lnTo>
                    <a:pt x="7502499" y="70778"/>
                  </a:lnTo>
                  <a:lnTo>
                    <a:pt x="7514405" y="109295"/>
                  </a:lnTo>
                  <a:lnTo>
                    <a:pt x="7526312" y="133643"/>
                  </a:lnTo>
                  <a:lnTo>
                    <a:pt x="7538218" y="136336"/>
                  </a:lnTo>
                  <a:lnTo>
                    <a:pt x="7550124" y="125944"/>
                  </a:lnTo>
                  <a:lnTo>
                    <a:pt x="7562030" y="113051"/>
                  </a:lnTo>
                  <a:lnTo>
                    <a:pt x="7573937" y="108243"/>
                  </a:lnTo>
                  <a:lnTo>
                    <a:pt x="7609655" y="139836"/>
                  </a:lnTo>
                  <a:lnTo>
                    <a:pt x="7633468" y="174051"/>
                  </a:lnTo>
                  <a:lnTo>
                    <a:pt x="7657280" y="216878"/>
                  </a:lnTo>
                  <a:lnTo>
                    <a:pt x="7681093" y="262370"/>
                  </a:lnTo>
                  <a:lnTo>
                    <a:pt x="7704905" y="310479"/>
                  </a:lnTo>
                  <a:lnTo>
                    <a:pt x="7716812" y="334557"/>
                  </a:lnTo>
                </a:path>
              </a:pathLst>
            </a:custGeom>
            <a:ln w="38100">
              <a:solidFill>
                <a:srgbClr val="A30000"/>
              </a:solidFill>
            </a:ln>
          </p:spPr>
          <p:txBody>
            <a:bodyPr wrap="square" lIns="0" tIns="0" rIns="0" bIns="0" rtlCol="0"/>
            <a:lstStyle/>
            <a:p>
              <a:endParaRPr>
                <a:solidFill>
                  <a:prstClr val="black"/>
                </a:solidFill>
              </a:endParaRPr>
            </a:p>
          </p:txBody>
        </p:sp>
      </p:grpSp>
      <p:sp>
        <p:nvSpPr>
          <p:cNvPr id="10" name="object 10"/>
          <p:cNvSpPr txBox="1"/>
          <p:nvPr/>
        </p:nvSpPr>
        <p:spPr>
          <a:xfrm>
            <a:off x="8773794" y="5459679"/>
            <a:ext cx="220979" cy="240029"/>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40</a:t>
            </a:r>
            <a:endParaRPr sz="1400">
              <a:solidFill>
                <a:prstClr val="black"/>
              </a:solidFill>
              <a:latin typeface="Tahoma"/>
              <a:cs typeface="Tahoma"/>
            </a:endParaRPr>
          </a:p>
        </p:txBody>
      </p:sp>
      <p:sp>
        <p:nvSpPr>
          <p:cNvPr id="11" name="object 11"/>
          <p:cNvSpPr txBox="1"/>
          <p:nvPr/>
        </p:nvSpPr>
        <p:spPr>
          <a:xfrm>
            <a:off x="8773794" y="4890008"/>
            <a:ext cx="220979" cy="23939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45</a:t>
            </a:r>
            <a:endParaRPr sz="1400">
              <a:solidFill>
                <a:prstClr val="black"/>
              </a:solidFill>
              <a:latin typeface="Tahoma"/>
              <a:cs typeface="Tahoma"/>
            </a:endParaRPr>
          </a:p>
        </p:txBody>
      </p:sp>
      <p:sp>
        <p:nvSpPr>
          <p:cNvPr id="12" name="object 12"/>
          <p:cNvSpPr txBox="1"/>
          <p:nvPr/>
        </p:nvSpPr>
        <p:spPr>
          <a:xfrm>
            <a:off x="8773794" y="4320032"/>
            <a:ext cx="220979" cy="23939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50</a:t>
            </a:r>
            <a:endParaRPr sz="1400">
              <a:solidFill>
                <a:prstClr val="black"/>
              </a:solidFill>
              <a:latin typeface="Tahoma"/>
              <a:cs typeface="Tahoma"/>
            </a:endParaRPr>
          </a:p>
        </p:txBody>
      </p:sp>
      <p:sp>
        <p:nvSpPr>
          <p:cNvPr id="13" name="object 13"/>
          <p:cNvSpPr txBox="1"/>
          <p:nvPr/>
        </p:nvSpPr>
        <p:spPr>
          <a:xfrm>
            <a:off x="8773794" y="3750055"/>
            <a:ext cx="220979" cy="23939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55</a:t>
            </a:r>
            <a:endParaRPr sz="1400">
              <a:solidFill>
                <a:prstClr val="black"/>
              </a:solidFill>
              <a:latin typeface="Tahoma"/>
              <a:cs typeface="Tahoma"/>
            </a:endParaRPr>
          </a:p>
        </p:txBody>
      </p:sp>
      <p:sp>
        <p:nvSpPr>
          <p:cNvPr id="14" name="object 14"/>
          <p:cNvSpPr txBox="1"/>
          <p:nvPr/>
        </p:nvSpPr>
        <p:spPr>
          <a:xfrm>
            <a:off x="8773794" y="3180080"/>
            <a:ext cx="22097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60</a:t>
            </a:r>
            <a:endParaRPr sz="1400">
              <a:solidFill>
                <a:prstClr val="black"/>
              </a:solidFill>
              <a:latin typeface="Tahoma"/>
              <a:cs typeface="Tahoma"/>
            </a:endParaRPr>
          </a:p>
        </p:txBody>
      </p:sp>
      <p:sp>
        <p:nvSpPr>
          <p:cNvPr id="15" name="object 15"/>
          <p:cNvSpPr txBox="1"/>
          <p:nvPr/>
        </p:nvSpPr>
        <p:spPr>
          <a:xfrm>
            <a:off x="8773794" y="2609850"/>
            <a:ext cx="22097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65</a:t>
            </a:r>
            <a:endParaRPr sz="1400">
              <a:solidFill>
                <a:prstClr val="black"/>
              </a:solidFill>
              <a:latin typeface="Tahoma"/>
              <a:cs typeface="Tahoma"/>
            </a:endParaRPr>
          </a:p>
        </p:txBody>
      </p:sp>
      <p:sp>
        <p:nvSpPr>
          <p:cNvPr id="16" name="object 16"/>
          <p:cNvSpPr txBox="1"/>
          <p:nvPr/>
        </p:nvSpPr>
        <p:spPr>
          <a:xfrm>
            <a:off x="127203" y="2617673"/>
            <a:ext cx="469265" cy="309054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5</a:t>
            </a:r>
            <a:r>
              <a:rPr sz="1400" spc="-10" dirty="0">
                <a:solidFill>
                  <a:prstClr val="black"/>
                </a:solidFill>
                <a:latin typeface="Tahoma"/>
                <a:cs typeface="Tahoma"/>
              </a:rPr>
              <a:t>.</a:t>
            </a:r>
            <a:r>
              <a:rPr sz="1400" dirty="0">
                <a:solidFill>
                  <a:prstClr val="black"/>
                </a:solidFill>
                <a:latin typeface="Tahoma"/>
                <a:cs typeface="Tahoma"/>
              </a:rPr>
              <a:t>500</a:t>
            </a:r>
            <a:endParaRPr sz="1400">
              <a:solidFill>
                <a:prstClr val="black"/>
              </a:solidFill>
              <a:latin typeface="Tahoma"/>
              <a:cs typeface="Tahoma"/>
            </a:endParaRPr>
          </a:p>
          <a:p>
            <a:pPr marL="12700">
              <a:spcBef>
                <a:spcPts val="1120"/>
              </a:spcBef>
            </a:pPr>
            <a:r>
              <a:rPr sz="1400" dirty="0">
                <a:solidFill>
                  <a:prstClr val="black"/>
                </a:solidFill>
                <a:latin typeface="Tahoma"/>
                <a:cs typeface="Tahoma"/>
              </a:rPr>
              <a:t>5</a:t>
            </a:r>
            <a:r>
              <a:rPr sz="1400" spc="-10" dirty="0">
                <a:solidFill>
                  <a:prstClr val="black"/>
                </a:solidFill>
                <a:latin typeface="Tahoma"/>
                <a:cs typeface="Tahoma"/>
              </a:rPr>
              <a:t>.</a:t>
            </a:r>
            <a:r>
              <a:rPr sz="1400" dirty="0">
                <a:solidFill>
                  <a:prstClr val="black"/>
                </a:solidFill>
                <a:latin typeface="Tahoma"/>
                <a:cs typeface="Tahoma"/>
              </a:rPr>
              <a:t>000</a:t>
            </a:r>
            <a:endParaRPr sz="1400">
              <a:solidFill>
                <a:prstClr val="black"/>
              </a:solidFill>
              <a:latin typeface="Tahoma"/>
              <a:cs typeface="Tahoma"/>
            </a:endParaRPr>
          </a:p>
          <a:p>
            <a:pPr marL="12700">
              <a:spcBef>
                <a:spcPts val="1135"/>
              </a:spcBef>
            </a:pPr>
            <a:r>
              <a:rPr sz="1400" dirty="0">
                <a:solidFill>
                  <a:prstClr val="black"/>
                </a:solidFill>
                <a:latin typeface="Tahoma"/>
                <a:cs typeface="Tahoma"/>
              </a:rPr>
              <a:t>4.500</a:t>
            </a:r>
            <a:endParaRPr sz="1400">
              <a:solidFill>
                <a:prstClr val="black"/>
              </a:solidFill>
              <a:latin typeface="Tahoma"/>
              <a:cs typeface="Tahoma"/>
            </a:endParaRPr>
          </a:p>
          <a:p>
            <a:pPr marL="12700">
              <a:spcBef>
                <a:spcPts val="1120"/>
              </a:spcBef>
            </a:pPr>
            <a:r>
              <a:rPr sz="1400" dirty="0">
                <a:solidFill>
                  <a:prstClr val="black"/>
                </a:solidFill>
                <a:latin typeface="Tahoma"/>
                <a:cs typeface="Tahoma"/>
              </a:rPr>
              <a:t>4.000</a:t>
            </a:r>
            <a:endParaRPr sz="1400">
              <a:solidFill>
                <a:prstClr val="black"/>
              </a:solidFill>
              <a:latin typeface="Tahoma"/>
              <a:cs typeface="Tahoma"/>
            </a:endParaRPr>
          </a:p>
          <a:p>
            <a:pPr marL="12700">
              <a:spcBef>
                <a:spcPts val="1135"/>
              </a:spcBef>
            </a:pPr>
            <a:r>
              <a:rPr sz="1400" dirty="0">
                <a:solidFill>
                  <a:prstClr val="black"/>
                </a:solidFill>
                <a:latin typeface="Tahoma"/>
                <a:cs typeface="Tahoma"/>
              </a:rPr>
              <a:t>3.500</a:t>
            </a:r>
            <a:endParaRPr sz="1400">
              <a:solidFill>
                <a:prstClr val="black"/>
              </a:solidFill>
              <a:latin typeface="Tahoma"/>
              <a:cs typeface="Tahoma"/>
            </a:endParaRPr>
          </a:p>
          <a:p>
            <a:pPr marL="12700">
              <a:spcBef>
                <a:spcPts val="1120"/>
              </a:spcBef>
            </a:pPr>
            <a:r>
              <a:rPr sz="1400" dirty="0">
                <a:solidFill>
                  <a:prstClr val="black"/>
                </a:solidFill>
                <a:latin typeface="Tahoma"/>
                <a:cs typeface="Tahoma"/>
              </a:rPr>
              <a:t>3.000</a:t>
            </a:r>
            <a:endParaRPr sz="1400">
              <a:solidFill>
                <a:prstClr val="black"/>
              </a:solidFill>
              <a:latin typeface="Tahoma"/>
              <a:cs typeface="Tahoma"/>
            </a:endParaRPr>
          </a:p>
          <a:p>
            <a:pPr marL="12700">
              <a:spcBef>
                <a:spcPts val="1120"/>
              </a:spcBef>
            </a:pPr>
            <a:r>
              <a:rPr sz="1400" dirty="0">
                <a:solidFill>
                  <a:prstClr val="black"/>
                </a:solidFill>
                <a:latin typeface="Tahoma"/>
                <a:cs typeface="Tahoma"/>
              </a:rPr>
              <a:t>2.500</a:t>
            </a:r>
            <a:endParaRPr sz="1400">
              <a:solidFill>
                <a:prstClr val="black"/>
              </a:solidFill>
              <a:latin typeface="Tahoma"/>
              <a:cs typeface="Tahoma"/>
            </a:endParaRPr>
          </a:p>
          <a:p>
            <a:pPr marL="12700">
              <a:spcBef>
                <a:spcPts val="1135"/>
              </a:spcBef>
            </a:pPr>
            <a:r>
              <a:rPr sz="1400" dirty="0">
                <a:solidFill>
                  <a:prstClr val="black"/>
                </a:solidFill>
                <a:latin typeface="Tahoma"/>
                <a:cs typeface="Tahoma"/>
              </a:rPr>
              <a:t>2.000</a:t>
            </a:r>
            <a:endParaRPr sz="1400">
              <a:solidFill>
                <a:prstClr val="black"/>
              </a:solidFill>
              <a:latin typeface="Tahoma"/>
              <a:cs typeface="Tahoma"/>
            </a:endParaRPr>
          </a:p>
          <a:p>
            <a:pPr marL="12700">
              <a:spcBef>
                <a:spcPts val="1120"/>
              </a:spcBef>
            </a:pPr>
            <a:r>
              <a:rPr sz="1400" dirty="0">
                <a:solidFill>
                  <a:prstClr val="black"/>
                </a:solidFill>
                <a:latin typeface="Tahoma"/>
                <a:cs typeface="Tahoma"/>
              </a:rPr>
              <a:t>1.500</a:t>
            </a:r>
            <a:endParaRPr sz="1400">
              <a:solidFill>
                <a:prstClr val="black"/>
              </a:solidFill>
              <a:latin typeface="Tahoma"/>
              <a:cs typeface="Tahoma"/>
            </a:endParaRPr>
          </a:p>
        </p:txBody>
      </p:sp>
      <p:sp>
        <p:nvSpPr>
          <p:cNvPr id="17" name="object 17"/>
          <p:cNvSpPr txBox="1"/>
          <p:nvPr/>
        </p:nvSpPr>
        <p:spPr>
          <a:xfrm>
            <a:off x="3122410" y="5693765"/>
            <a:ext cx="241300" cy="5880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Oc</a:t>
            </a:r>
            <a:r>
              <a:rPr sz="1400" spc="-10" dirty="0">
                <a:solidFill>
                  <a:prstClr val="black"/>
                </a:solidFill>
                <a:latin typeface="Tahoma"/>
                <a:cs typeface="Tahoma"/>
              </a:rPr>
              <a:t>a</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18" name="object 18"/>
          <p:cNvSpPr txBox="1"/>
          <p:nvPr/>
        </p:nvSpPr>
        <p:spPr>
          <a:xfrm>
            <a:off x="3945294" y="5694374"/>
            <a:ext cx="240665" cy="60452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19" name="object 19"/>
          <p:cNvSpPr txBox="1"/>
          <p:nvPr/>
        </p:nvSpPr>
        <p:spPr>
          <a:xfrm>
            <a:off x="6844577" y="5693459"/>
            <a:ext cx="240665" cy="63436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Te</a:t>
            </a:r>
            <a:r>
              <a:rPr sz="1400" spc="-5" dirty="0">
                <a:solidFill>
                  <a:prstClr val="black"/>
                </a:solidFill>
                <a:latin typeface="Tahoma"/>
                <a:cs typeface="Tahoma"/>
              </a:rPr>
              <a:t>m</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20" name="object 20"/>
          <p:cNvSpPr txBox="1"/>
          <p:nvPr/>
        </p:nvSpPr>
        <p:spPr>
          <a:xfrm>
            <a:off x="1869682" y="5693459"/>
            <a:ext cx="241300" cy="634365"/>
          </a:xfrm>
          <a:prstGeom prst="rect">
            <a:avLst/>
          </a:prstGeom>
        </p:spPr>
        <p:txBody>
          <a:bodyPr vert="vert270" wrap="square" lIns="0" tIns="13335" rIns="0" bIns="0" rtlCol="0">
            <a:spAutoFit/>
          </a:bodyPr>
          <a:lstStyle/>
          <a:p>
            <a:pPr marL="12700">
              <a:spcBef>
                <a:spcPts val="105"/>
              </a:spcBef>
            </a:pPr>
            <a:r>
              <a:rPr sz="1400" spc="-10" dirty="0">
                <a:solidFill>
                  <a:prstClr val="black"/>
                </a:solidFill>
                <a:latin typeface="Tahoma"/>
                <a:cs typeface="Tahoma"/>
              </a:rPr>
              <a:t>T</a:t>
            </a:r>
            <a:r>
              <a:rPr sz="1400" dirty="0">
                <a:solidFill>
                  <a:prstClr val="black"/>
                </a:solidFill>
                <a:latin typeface="Tahoma"/>
                <a:cs typeface="Tahoma"/>
              </a:rPr>
              <a:t>e</a:t>
            </a:r>
            <a:r>
              <a:rPr sz="1400" spc="-5" dirty="0">
                <a:solidFill>
                  <a:prstClr val="black"/>
                </a:solidFill>
                <a:latin typeface="Tahoma"/>
                <a:cs typeface="Tahoma"/>
              </a:rPr>
              <a:t>m</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21" name="object 21"/>
          <p:cNvSpPr txBox="1"/>
          <p:nvPr/>
        </p:nvSpPr>
        <p:spPr>
          <a:xfrm>
            <a:off x="4361346" y="5693459"/>
            <a:ext cx="240665" cy="63436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Te</a:t>
            </a:r>
            <a:r>
              <a:rPr sz="1400" spc="-5" dirty="0">
                <a:solidFill>
                  <a:prstClr val="black"/>
                </a:solidFill>
                <a:latin typeface="Tahoma"/>
                <a:cs typeface="Tahoma"/>
              </a:rPr>
              <a:t>m</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2" name="object 22"/>
          <p:cNvSpPr txBox="1"/>
          <p:nvPr/>
        </p:nvSpPr>
        <p:spPr>
          <a:xfrm>
            <a:off x="3530767" y="5693459"/>
            <a:ext cx="240665" cy="58039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3" name="object 23"/>
          <p:cNvSpPr txBox="1"/>
          <p:nvPr/>
        </p:nvSpPr>
        <p:spPr>
          <a:xfrm>
            <a:off x="4783494" y="5693764"/>
            <a:ext cx="240665" cy="516890"/>
          </a:xfrm>
          <a:prstGeom prst="rect">
            <a:avLst/>
          </a:prstGeom>
        </p:spPr>
        <p:txBody>
          <a:bodyPr vert="vert270" wrap="square" lIns="0" tIns="13335" rIns="0" bIns="0" rtlCol="0">
            <a:spAutoFit/>
          </a:bodyPr>
          <a:lstStyle/>
          <a:p>
            <a:pPr marL="12700">
              <a:spcBef>
                <a:spcPts val="105"/>
              </a:spcBef>
            </a:pPr>
            <a:r>
              <a:rPr sz="1400" spc="5" dirty="0">
                <a:solidFill>
                  <a:prstClr val="black"/>
                </a:solidFill>
                <a:latin typeface="Tahoma"/>
                <a:cs typeface="Tahoma"/>
              </a:rPr>
              <a:t>E</a:t>
            </a:r>
            <a:r>
              <a:rPr sz="1400" spc="-5" dirty="0">
                <a:solidFill>
                  <a:prstClr val="black"/>
                </a:solidFill>
                <a:latin typeface="Tahoma"/>
                <a:cs typeface="Tahoma"/>
              </a:rPr>
              <a:t>y</a:t>
            </a:r>
            <a:r>
              <a:rPr sz="1400" dirty="0">
                <a:solidFill>
                  <a:prstClr val="black"/>
                </a:solidFill>
                <a:latin typeface="Tahoma"/>
                <a:cs typeface="Tahoma"/>
              </a:rPr>
              <a:t>l</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4" name="object 24"/>
          <p:cNvSpPr txBox="1"/>
          <p:nvPr/>
        </p:nvSpPr>
        <p:spPr>
          <a:xfrm>
            <a:off x="1039687" y="5693459"/>
            <a:ext cx="240665" cy="58039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25" name="object 25"/>
          <p:cNvSpPr txBox="1"/>
          <p:nvPr/>
        </p:nvSpPr>
        <p:spPr>
          <a:xfrm>
            <a:off x="5198023" y="5694374"/>
            <a:ext cx="240665" cy="56388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Ka</a:t>
            </a:r>
            <a:r>
              <a:rPr sz="1400" spc="-10"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6" name="object 26"/>
          <p:cNvSpPr txBox="1"/>
          <p:nvPr/>
        </p:nvSpPr>
        <p:spPr>
          <a:xfrm>
            <a:off x="7266726" y="5693764"/>
            <a:ext cx="240665" cy="516890"/>
          </a:xfrm>
          <a:prstGeom prst="rect">
            <a:avLst/>
          </a:prstGeom>
        </p:spPr>
        <p:txBody>
          <a:bodyPr vert="vert270" wrap="square" lIns="0" tIns="13335" rIns="0" bIns="0" rtlCol="0">
            <a:spAutoFit/>
          </a:bodyPr>
          <a:lstStyle/>
          <a:p>
            <a:pPr marL="12700">
              <a:spcBef>
                <a:spcPts val="105"/>
              </a:spcBef>
            </a:pPr>
            <a:r>
              <a:rPr sz="1400" spc="5" dirty="0">
                <a:solidFill>
                  <a:prstClr val="black"/>
                </a:solidFill>
                <a:latin typeface="Tahoma"/>
                <a:cs typeface="Tahoma"/>
              </a:rPr>
              <a:t>E</a:t>
            </a:r>
            <a:r>
              <a:rPr sz="1400" spc="-5" dirty="0">
                <a:solidFill>
                  <a:prstClr val="black"/>
                </a:solidFill>
                <a:latin typeface="Tahoma"/>
                <a:cs typeface="Tahoma"/>
              </a:rPr>
              <a:t>y</a:t>
            </a:r>
            <a:r>
              <a:rPr sz="1400" dirty="0">
                <a:solidFill>
                  <a:prstClr val="black"/>
                </a:solidFill>
                <a:latin typeface="Tahoma"/>
                <a:cs typeface="Tahoma"/>
              </a:rPr>
              <a:t>l</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27" name="object 27"/>
          <p:cNvSpPr txBox="1"/>
          <p:nvPr/>
        </p:nvSpPr>
        <p:spPr>
          <a:xfrm>
            <a:off x="637960" y="5693764"/>
            <a:ext cx="240665" cy="5880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Oc</a:t>
            </a:r>
            <a:r>
              <a:rPr sz="1400" spc="-5" dirty="0">
                <a:solidFill>
                  <a:prstClr val="black"/>
                </a:solidFill>
                <a:latin typeface="Tahoma"/>
                <a:cs typeface="Tahoma"/>
              </a:rPr>
              <a:t>a</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28" name="object 28"/>
          <p:cNvSpPr txBox="1"/>
          <p:nvPr/>
        </p:nvSpPr>
        <p:spPr>
          <a:xfrm>
            <a:off x="5611991" y="5693765"/>
            <a:ext cx="241300" cy="5880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Oc</a:t>
            </a:r>
            <a:r>
              <a:rPr sz="1400" spc="-10" dirty="0">
                <a:solidFill>
                  <a:prstClr val="black"/>
                </a:solidFill>
                <a:latin typeface="Tahoma"/>
                <a:cs typeface="Tahoma"/>
              </a:rPr>
              <a:t>a</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29" name="object 29"/>
          <p:cNvSpPr txBox="1"/>
          <p:nvPr/>
        </p:nvSpPr>
        <p:spPr>
          <a:xfrm>
            <a:off x="6430049" y="5694374"/>
            <a:ext cx="240665" cy="60452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30" name="object 30"/>
          <p:cNvSpPr txBox="1"/>
          <p:nvPr/>
        </p:nvSpPr>
        <p:spPr>
          <a:xfrm>
            <a:off x="1454189" y="5694374"/>
            <a:ext cx="240665" cy="60452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31" name="object 31"/>
          <p:cNvSpPr txBox="1"/>
          <p:nvPr/>
        </p:nvSpPr>
        <p:spPr>
          <a:xfrm>
            <a:off x="2292389" y="5693764"/>
            <a:ext cx="240665" cy="516890"/>
          </a:xfrm>
          <a:prstGeom prst="rect">
            <a:avLst/>
          </a:prstGeom>
        </p:spPr>
        <p:txBody>
          <a:bodyPr vert="vert270" wrap="square" lIns="0" tIns="13335" rIns="0" bIns="0" rtlCol="0">
            <a:spAutoFit/>
          </a:bodyPr>
          <a:lstStyle/>
          <a:p>
            <a:pPr marL="12700">
              <a:spcBef>
                <a:spcPts val="105"/>
              </a:spcBef>
            </a:pPr>
            <a:r>
              <a:rPr sz="1400" spc="5" dirty="0">
                <a:solidFill>
                  <a:prstClr val="black"/>
                </a:solidFill>
                <a:latin typeface="Tahoma"/>
                <a:cs typeface="Tahoma"/>
              </a:rPr>
              <a:t>E</a:t>
            </a:r>
            <a:r>
              <a:rPr sz="1400" spc="-5" dirty="0">
                <a:solidFill>
                  <a:prstClr val="black"/>
                </a:solidFill>
                <a:latin typeface="Tahoma"/>
                <a:cs typeface="Tahoma"/>
              </a:rPr>
              <a:t>y</a:t>
            </a:r>
            <a:r>
              <a:rPr sz="1400" dirty="0">
                <a:solidFill>
                  <a:prstClr val="black"/>
                </a:solidFill>
                <a:latin typeface="Tahoma"/>
                <a:cs typeface="Tahoma"/>
              </a:rPr>
              <a:t>l</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32" name="object 32"/>
          <p:cNvSpPr txBox="1"/>
          <p:nvPr/>
        </p:nvSpPr>
        <p:spPr>
          <a:xfrm>
            <a:off x="7682777" y="5694374"/>
            <a:ext cx="240665" cy="56388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Ka</a:t>
            </a:r>
            <a:r>
              <a:rPr sz="1400" spc="-10"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33" name="object 33"/>
          <p:cNvSpPr txBox="1"/>
          <p:nvPr/>
        </p:nvSpPr>
        <p:spPr>
          <a:xfrm>
            <a:off x="8499006" y="5693459"/>
            <a:ext cx="240665" cy="58039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22</a:t>
            </a:r>
            <a:endParaRPr sz="1400">
              <a:solidFill>
                <a:prstClr val="black"/>
              </a:solidFill>
              <a:latin typeface="Tahoma"/>
              <a:cs typeface="Tahoma"/>
            </a:endParaRPr>
          </a:p>
        </p:txBody>
      </p:sp>
      <p:sp>
        <p:nvSpPr>
          <p:cNvPr id="34" name="object 34"/>
          <p:cNvSpPr txBox="1"/>
          <p:nvPr/>
        </p:nvSpPr>
        <p:spPr>
          <a:xfrm>
            <a:off x="8097305" y="5693764"/>
            <a:ext cx="240665" cy="5880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Oc</a:t>
            </a:r>
            <a:r>
              <a:rPr sz="1400" spc="-5" dirty="0">
                <a:solidFill>
                  <a:prstClr val="black"/>
                </a:solidFill>
                <a:latin typeface="Tahoma"/>
                <a:cs typeface="Tahoma"/>
              </a:rPr>
              <a:t>a</a:t>
            </a:r>
            <a:r>
              <a:rPr sz="1400" spc="5" dirty="0">
                <a:solidFill>
                  <a:prstClr val="black"/>
                </a:solidFill>
                <a:latin typeface="Tahoma"/>
                <a:cs typeface="Tahoma"/>
              </a:rPr>
              <a:t>-</a:t>
            </a:r>
            <a:r>
              <a:rPr sz="1400" dirty="0">
                <a:solidFill>
                  <a:prstClr val="black"/>
                </a:solidFill>
                <a:latin typeface="Tahoma"/>
                <a:cs typeface="Tahoma"/>
              </a:rPr>
              <a:t>22</a:t>
            </a:r>
            <a:endParaRPr sz="1400">
              <a:solidFill>
                <a:prstClr val="black"/>
              </a:solidFill>
              <a:latin typeface="Tahoma"/>
              <a:cs typeface="Tahoma"/>
            </a:endParaRPr>
          </a:p>
        </p:txBody>
      </p:sp>
      <p:sp>
        <p:nvSpPr>
          <p:cNvPr id="35" name="object 35"/>
          <p:cNvSpPr txBox="1"/>
          <p:nvPr/>
        </p:nvSpPr>
        <p:spPr>
          <a:xfrm>
            <a:off x="2706917" y="5694374"/>
            <a:ext cx="240665" cy="56388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Ka</a:t>
            </a:r>
            <a:r>
              <a:rPr sz="1400" spc="-10"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36" name="object 36"/>
          <p:cNvSpPr txBox="1"/>
          <p:nvPr/>
        </p:nvSpPr>
        <p:spPr>
          <a:xfrm>
            <a:off x="6013998" y="5693459"/>
            <a:ext cx="240665" cy="58039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37" name="object 37"/>
          <p:cNvSpPr txBox="1"/>
          <p:nvPr/>
        </p:nvSpPr>
        <p:spPr>
          <a:xfrm>
            <a:off x="8143747" y="3161538"/>
            <a:ext cx="421005" cy="239395"/>
          </a:xfrm>
          <a:prstGeom prst="rect">
            <a:avLst/>
          </a:prstGeom>
        </p:spPr>
        <p:txBody>
          <a:bodyPr vert="horz" wrap="square" lIns="0" tIns="13335" rIns="0" bIns="0" rtlCol="0">
            <a:spAutoFit/>
          </a:bodyPr>
          <a:lstStyle/>
          <a:p>
            <a:pPr marL="12700">
              <a:spcBef>
                <a:spcPts val="105"/>
              </a:spcBef>
            </a:pPr>
            <a:r>
              <a:rPr sz="1400" b="1" spc="-10" dirty="0">
                <a:solidFill>
                  <a:srgbClr val="C00000"/>
                </a:solidFill>
                <a:latin typeface="Tahoma"/>
                <a:cs typeface="Tahoma"/>
              </a:rPr>
              <a:t>61</a:t>
            </a:r>
            <a:r>
              <a:rPr sz="1400" b="1" dirty="0">
                <a:solidFill>
                  <a:srgbClr val="C00000"/>
                </a:solidFill>
                <a:latin typeface="Tahoma"/>
                <a:cs typeface="Tahoma"/>
              </a:rPr>
              <a:t>,7</a:t>
            </a:r>
            <a:endParaRPr sz="1400">
              <a:solidFill>
                <a:prstClr val="black"/>
              </a:solidFill>
              <a:latin typeface="Tahoma"/>
              <a:cs typeface="Tahoma"/>
            </a:endParaRPr>
          </a:p>
        </p:txBody>
      </p:sp>
      <p:grpSp>
        <p:nvGrpSpPr>
          <p:cNvPr id="38" name="object 38"/>
          <p:cNvGrpSpPr/>
          <p:nvPr/>
        </p:nvGrpSpPr>
        <p:grpSpPr>
          <a:xfrm>
            <a:off x="1355597" y="2889504"/>
            <a:ext cx="212725" cy="302260"/>
            <a:chOff x="1355597" y="2889504"/>
            <a:chExt cx="212725" cy="302260"/>
          </a:xfrm>
        </p:grpSpPr>
        <p:sp>
          <p:nvSpPr>
            <p:cNvPr id="39" name="object 39"/>
            <p:cNvSpPr/>
            <p:nvPr/>
          </p:nvSpPr>
          <p:spPr>
            <a:xfrm>
              <a:off x="1355597" y="3172206"/>
              <a:ext cx="212725" cy="0"/>
            </a:xfrm>
            <a:custGeom>
              <a:avLst/>
              <a:gdLst/>
              <a:ahLst/>
              <a:cxnLst/>
              <a:rect l="l" t="t" r="r" b="b"/>
              <a:pathLst>
                <a:path w="212725">
                  <a:moveTo>
                    <a:pt x="0" y="0"/>
                  </a:moveTo>
                  <a:lnTo>
                    <a:pt x="212725" y="0"/>
                  </a:lnTo>
                </a:path>
              </a:pathLst>
            </a:custGeom>
            <a:ln w="38100">
              <a:solidFill>
                <a:srgbClr val="A30000"/>
              </a:solidFill>
            </a:ln>
          </p:spPr>
          <p:txBody>
            <a:bodyPr wrap="square" lIns="0" tIns="0" rIns="0" bIns="0" rtlCol="0"/>
            <a:lstStyle/>
            <a:p>
              <a:endParaRPr>
                <a:solidFill>
                  <a:prstClr val="black"/>
                </a:solidFill>
              </a:endParaRPr>
            </a:p>
          </p:txBody>
        </p:sp>
        <p:sp>
          <p:nvSpPr>
            <p:cNvPr id="40" name="object 40"/>
            <p:cNvSpPr/>
            <p:nvPr/>
          </p:nvSpPr>
          <p:spPr>
            <a:xfrm>
              <a:off x="1355597" y="2908554"/>
              <a:ext cx="212725" cy="0"/>
            </a:xfrm>
            <a:custGeom>
              <a:avLst/>
              <a:gdLst/>
              <a:ahLst/>
              <a:cxnLst/>
              <a:rect l="l" t="t" r="r" b="b"/>
              <a:pathLst>
                <a:path w="212725">
                  <a:moveTo>
                    <a:pt x="0" y="0"/>
                  </a:moveTo>
                  <a:lnTo>
                    <a:pt x="212725" y="0"/>
                  </a:lnTo>
                </a:path>
              </a:pathLst>
            </a:custGeom>
            <a:ln w="38100">
              <a:solidFill>
                <a:srgbClr val="001F5F"/>
              </a:solidFill>
            </a:ln>
          </p:spPr>
          <p:txBody>
            <a:bodyPr wrap="square" lIns="0" tIns="0" rIns="0" bIns="0" rtlCol="0"/>
            <a:lstStyle/>
            <a:p>
              <a:endParaRPr>
                <a:solidFill>
                  <a:prstClr val="black"/>
                </a:solidFill>
              </a:endParaRPr>
            </a:p>
          </p:txBody>
        </p:sp>
      </p:grpSp>
      <p:sp>
        <p:nvSpPr>
          <p:cNvPr id="41" name="object 41"/>
          <p:cNvSpPr txBox="1"/>
          <p:nvPr/>
        </p:nvSpPr>
        <p:spPr>
          <a:xfrm>
            <a:off x="1624330" y="2746350"/>
            <a:ext cx="2384425" cy="553085"/>
          </a:xfrm>
          <a:prstGeom prst="rect">
            <a:avLst/>
          </a:prstGeom>
        </p:spPr>
        <p:txBody>
          <a:bodyPr vert="horz" wrap="square" lIns="0" tIns="12065" rIns="0" bIns="0" rtlCol="0">
            <a:spAutoFit/>
          </a:bodyPr>
          <a:lstStyle/>
          <a:p>
            <a:pPr marL="12700" marR="5080">
              <a:lnSpc>
                <a:spcPct val="123600"/>
              </a:lnSpc>
              <a:spcBef>
                <a:spcPts val="95"/>
              </a:spcBef>
            </a:pPr>
            <a:r>
              <a:rPr sz="1400" spc="-25" dirty="0">
                <a:solidFill>
                  <a:prstClr val="black"/>
                </a:solidFill>
                <a:latin typeface="Tahoma"/>
                <a:cs typeface="Tahoma"/>
              </a:rPr>
              <a:t>Toplam </a:t>
            </a:r>
            <a:r>
              <a:rPr sz="1400" dirty="0">
                <a:solidFill>
                  <a:prstClr val="black"/>
                </a:solidFill>
                <a:latin typeface="Tahoma"/>
                <a:cs typeface="Tahoma"/>
              </a:rPr>
              <a:t>mevduat </a:t>
            </a:r>
            <a:r>
              <a:rPr sz="1400" spc="-5" dirty="0">
                <a:solidFill>
                  <a:prstClr val="black"/>
                </a:solidFill>
                <a:latin typeface="Tahoma"/>
                <a:cs typeface="Tahoma"/>
              </a:rPr>
              <a:t>(milyar </a:t>
            </a:r>
            <a:r>
              <a:rPr sz="1400" dirty="0">
                <a:solidFill>
                  <a:prstClr val="black"/>
                </a:solidFill>
                <a:latin typeface="Tahoma"/>
                <a:cs typeface="Tahoma"/>
              </a:rPr>
              <a:t>TL)  YP mevduat </a:t>
            </a:r>
            <a:r>
              <a:rPr sz="1400" spc="-10" dirty="0">
                <a:solidFill>
                  <a:prstClr val="black"/>
                </a:solidFill>
                <a:latin typeface="Tahoma"/>
                <a:cs typeface="Tahoma"/>
              </a:rPr>
              <a:t>oranı </a:t>
            </a:r>
            <a:r>
              <a:rPr sz="1400" spc="-5" dirty="0">
                <a:solidFill>
                  <a:prstClr val="black"/>
                </a:solidFill>
                <a:latin typeface="Tahoma"/>
                <a:cs typeface="Tahoma"/>
              </a:rPr>
              <a:t>(sağ</a:t>
            </a:r>
            <a:r>
              <a:rPr sz="1400" spc="-50" dirty="0">
                <a:solidFill>
                  <a:prstClr val="black"/>
                </a:solidFill>
                <a:latin typeface="Tahoma"/>
                <a:cs typeface="Tahoma"/>
              </a:rPr>
              <a:t> </a:t>
            </a:r>
            <a:r>
              <a:rPr sz="1400" spc="-5" dirty="0">
                <a:solidFill>
                  <a:prstClr val="black"/>
                </a:solidFill>
                <a:latin typeface="Tahoma"/>
                <a:cs typeface="Tahoma"/>
              </a:rPr>
              <a:t>eksen)</a:t>
            </a:r>
            <a:endParaRPr sz="1400">
              <a:solidFill>
                <a:prstClr val="black"/>
              </a:solidFill>
              <a:latin typeface="Tahoma"/>
              <a:cs typeface="Tahoma"/>
            </a:endParaRPr>
          </a:p>
        </p:txBody>
      </p:sp>
      <p:sp>
        <p:nvSpPr>
          <p:cNvPr id="42" name="object 42"/>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41</a:t>
            </a:r>
            <a:endParaRPr sz="1400">
              <a:solidFill>
                <a:prstClr val="black"/>
              </a:solidFill>
              <a:latin typeface="Tahoma"/>
              <a:cs typeface="Tahoma"/>
            </a:endParaRPr>
          </a:p>
        </p:txBody>
      </p:sp>
    </p:spTree>
    <p:extLst>
      <p:ext uri="{BB962C8B-B14F-4D97-AF65-F5344CB8AC3E}">
        <p14:creationId xmlns:p14="http://schemas.microsoft.com/office/powerpoint/2010/main" val="17125212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007" y="886714"/>
            <a:ext cx="8260715" cy="848360"/>
          </a:xfrm>
          <a:prstGeom prst="rect">
            <a:avLst/>
          </a:prstGeom>
        </p:spPr>
        <p:txBody>
          <a:bodyPr vert="horz" wrap="square" lIns="0" tIns="12700" rIns="0" bIns="0" rtlCol="0">
            <a:spAutoFit/>
          </a:bodyPr>
          <a:lstStyle/>
          <a:p>
            <a:pPr marL="12700">
              <a:lnSpc>
                <a:spcPct val="100000"/>
              </a:lnSpc>
              <a:spcBef>
                <a:spcPts val="100"/>
              </a:spcBef>
            </a:pPr>
            <a:r>
              <a:rPr dirty="0"/>
              <a:t>İlk 6 </a:t>
            </a:r>
            <a:r>
              <a:rPr spc="-5" dirty="0"/>
              <a:t>haftada </a:t>
            </a:r>
            <a:r>
              <a:rPr dirty="0"/>
              <a:t>yabancı </a:t>
            </a:r>
            <a:r>
              <a:rPr spc="-5" dirty="0"/>
              <a:t>mevduatlardaki </a:t>
            </a:r>
            <a:r>
              <a:rPr spc="5" dirty="0"/>
              <a:t>azalış </a:t>
            </a:r>
            <a:r>
              <a:rPr dirty="0"/>
              <a:t>8,4 </a:t>
            </a:r>
            <a:r>
              <a:rPr spc="-5" dirty="0"/>
              <a:t>milyar</a:t>
            </a:r>
            <a:r>
              <a:rPr spc="-80" dirty="0"/>
              <a:t> </a:t>
            </a:r>
            <a:r>
              <a:rPr spc="-5" dirty="0"/>
              <a:t>dolardır.</a:t>
            </a:r>
          </a:p>
          <a:p>
            <a:pPr marL="12700" marR="5080">
              <a:lnSpc>
                <a:spcPct val="100000"/>
              </a:lnSpc>
            </a:pPr>
            <a:r>
              <a:rPr b="0" spc="-5" dirty="0">
                <a:latin typeface="Tahoma"/>
                <a:cs typeface="Tahoma"/>
              </a:rPr>
              <a:t>Bu dönemde </a:t>
            </a:r>
            <a:r>
              <a:rPr b="0" dirty="0">
                <a:latin typeface="Tahoma"/>
                <a:cs typeface="Tahoma"/>
              </a:rPr>
              <a:t>TL </a:t>
            </a:r>
            <a:r>
              <a:rPr b="0" spc="-5" dirty="0">
                <a:latin typeface="Tahoma"/>
                <a:cs typeface="Tahoma"/>
              </a:rPr>
              <a:t>mevduatlarda %10 artış gerçekleşmiş, </a:t>
            </a:r>
            <a:r>
              <a:rPr b="0" dirty="0">
                <a:latin typeface="Tahoma"/>
                <a:cs typeface="Tahoma"/>
              </a:rPr>
              <a:t>Kur Korumalı Mevduat </a:t>
            </a:r>
            <a:r>
              <a:rPr b="0" spc="-5" dirty="0">
                <a:latin typeface="Tahoma"/>
                <a:cs typeface="Tahoma"/>
              </a:rPr>
              <a:t>söz  konusu geçişlerde etkili</a:t>
            </a:r>
            <a:r>
              <a:rPr b="0" spc="5" dirty="0">
                <a:latin typeface="Tahoma"/>
                <a:cs typeface="Tahoma"/>
              </a:rPr>
              <a:t> </a:t>
            </a:r>
            <a:r>
              <a:rPr b="0" spc="-5" dirty="0">
                <a:latin typeface="Tahoma"/>
                <a:cs typeface="Tahoma"/>
              </a:rPr>
              <a:t>olmuştur.*</a:t>
            </a:r>
          </a:p>
        </p:txBody>
      </p:sp>
      <p:sp>
        <p:nvSpPr>
          <p:cNvPr id="3" name="object 3"/>
          <p:cNvSpPr/>
          <p:nvPr/>
        </p:nvSpPr>
        <p:spPr>
          <a:xfrm>
            <a:off x="4572" y="1982723"/>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1016000" y="2016632"/>
            <a:ext cx="7118350"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Tahoma"/>
                <a:cs typeface="Tahoma"/>
              </a:rPr>
              <a:t>TL </a:t>
            </a:r>
            <a:r>
              <a:rPr sz="1600" spc="-10" dirty="0">
                <a:solidFill>
                  <a:srgbClr val="FFFFFF"/>
                </a:solidFill>
                <a:latin typeface="Tahoma"/>
                <a:cs typeface="Tahoma"/>
              </a:rPr>
              <a:t>ve </a:t>
            </a:r>
            <a:r>
              <a:rPr sz="1600" spc="-5" dirty="0">
                <a:solidFill>
                  <a:srgbClr val="FFFFFF"/>
                </a:solidFill>
                <a:latin typeface="Tahoma"/>
                <a:cs typeface="Tahoma"/>
              </a:rPr>
              <a:t>YP mevduat (4 haftalık </a:t>
            </a:r>
            <a:r>
              <a:rPr sz="1600" spc="-10" dirty="0">
                <a:solidFill>
                  <a:srgbClr val="FFFFFF"/>
                </a:solidFill>
                <a:latin typeface="Tahoma"/>
                <a:cs typeface="Tahoma"/>
              </a:rPr>
              <a:t>hareketli </a:t>
            </a:r>
            <a:r>
              <a:rPr sz="1600" spc="-5" dirty="0">
                <a:solidFill>
                  <a:srgbClr val="FFFFFF"/>
                </a:solidFill>
                <a:latin typeface="Tahoma"/>
                <a:cs typeface="Tahoma"/>
              </a:rPr>
              <a:t>ortalama) 4 Ocak 2019 – 11 </a:t>
            </a:r>
            <a:r>
              <a:rPr sz="1600" spc="-10" dirty="0">
                <a:solidFill>
                  <a:srgbClr val="FFFFFF"/>
                </a:solidFill>
                <a:latin typeface="Tahoma"/>
                <a:cs typeface="Tahoma"/>
              </a:rPr>
              <a:t>Şubat</a:t>
            </a:r>
            <a:r>
              <a:rPr sz="1600" spc="240"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sp>
        <p:nvSpPr>
          <p:cNvPr id="5" name="object 5"/>
          <p:cNvSpPr txBox="1"/>
          <p:nvPr/>
        </p:nvSpPr>
        <p:spPr>
          <a:xfrm>
            <a:off x="78739" y="6217716"/>
            <a:ext cx="8837295" cy="57404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TCMB, </a:t>
            </a:r>
            <a:r>
              <a:rPr sz="1200" spc="-20" dirty="0">
                <a:solidFill>
                  <a:prstClr val="black"/>
                </a:solidFill>
                <a:latin typeface="Tahoma"/>
                <a:cs typeface="Tahoma"/>
              </a:rPr>
              <a:t>TEPAV</a:t>
            </a:r>
            <a:r>
              <a:rPr sz="1200" spc="40" dirty="0">
                <a:solidFill>
                  <a:prstClr val="black"/>
                </a:solidFill>
                <a:latin typeface="Tahoma"/>
                <a:cs typeface="Tahoma"/>
              </a:rPr>
              <a:t> </a:t>
            </a:r>
            <a:r>
              <a:rPr sz="1200" spc="-5" dirty="0">
                <a:solidFill>
                  <a:prstClr val="black"/>
                </a:solidFill>
                <a:latin typeface="Tahoma"/>
                <a:cs typeface="Tahoma"/>
              </a:rPr>
              <a:t>hesaplamaları</a:t>
            </a:r>
            <a:endParaRPr sz="1200">
              <a:solidFill>
                <a:prstClr val="black"/>
              </a:solidFill>
              <a:latin typeface="Tahoma"/>
              <a:cs typeface="Tahoma"/>
            </a:endParaRPr>
          </a:p>
          <a:p>
            <a:pPr marL="12700" marR="5080"/>
            <a:r>
              <a:rPr sz="1200" dirty="0">
                <a:solidFill>
                  <a:prstClr val="black"/>
                </a:solidFill>
                <a:latin typeface="Tahoma"/>
                <a:cs typeface="Tahoma"/>
              </a:rPr>
              <a:t>* 14 </a:t>
            </a:r>
            <a:r>
              <a:rPr sz="1200" spc="-5" dirty="0">
                <a:solidFill>
                  <a:prstClr val="black"/>
                </a:solidFill>
                <a:latin typeface="Tahoma"/>
                <a:cs typeface="Tahoma"/>
              </a:rPr>
              <a:t>Şubat </a:t>
            </a:r>
            <a:r>
              <a:rPr sz="1200" dirty="0">
                <a:solidFill>
                  <a:prstClr val="black"/>
                </a:solidFill>
                <a:latin typeface="Tahoma"/>
                <a:cs typeface="Tahoma"/>
              </a:rPr>
              <a:t>2022 </a:t>
            </a:r>
            <a:r>
              <a:rPr sz="1200" spc="-10" dirty="0">
                <a:solidFill>
                  <a:prstClr val="black"/>
                </a:solidFill>
                <a:latin typeface="Tahoma"/>
                <a:cs typeface="Tahoma"/>
              </a:rPr>
              <a:t>tarihi </a:t>
            </a:r>
            <a:r>
              <a:rPr sz="1200" spc="-5" dirty="0">
                <a:solidFill>
                  <a:prstClr val="black"/>
                </a:solidFill>
                <a:latin typeface="Tahoma"/>
                <a:cs typeface="Tahoma"/>
              </a:rPr>
              <a:t>itibarıyla </a:t>
            </a:r>
            <a:r>
              <a:rPr sz="1200" spc="-10" dirty="0">
                <a:solidFill>
                  <a:prstClr val="black"/>
                </a:solidFill>
                <a:latin typeface="Tahoma"/>
                <a:cs typeface="Tahoma"/>
              </a:rPr>
              <a:t>Kur Korumalı </a:t>
            </a:r>
            <a:r>
              <a:rPr sz="1200" spc="-5" dirty="0">
                <a:solidFill>
                  <a:prstClr val="black"/>
                </a:solidFill>
                <a:latin typeface="Tahoma"/>
                <a:cs typeface="Tahoma"/>
              </a:rPr>
              <a:t>Mevduat hesapları </a:t>
            </a:r>
            <a:r>
              <a:rPr sz="1200" spc="-25" dirty="0">
                <a:solidFill>
                  <a:prstClr val="black"/>
                </a:solidFill>
                <a:latin typeface="Tahoma"/>
                <a:cs typeface="Tahoma"/>
              </a:rPr>
              <a:t>27,3 </a:t>
            </a:r>
            <a:r>
              <a:rPr sz="1200" spc="-10" dirty="0">
                <a:solidFill>
                  <a:prstClr val="black"/>
                </a:solidFill>
                <a:latin typeface="Tahoma"/>
                <a:cs typeface="Tahoma"/>
              </a:rPr>
              <a:t>milyar </a:t>
            </a:r>
            <a:r>
              <a:rPr sz="1200" spc="-5" dirty="0">
                <a:solidFill>
                  <a:prstClr val="black"/>
                </a:solidFill>
                <a:latin typeface="Tahoma"/>
                <a:cs typeface="Tahoma"/>
              </a:rPr>
              <a:t>dolar </a:t>
            </a:r>
            <a:r>
              <a:rPr sz="1200" spc="-15" dirty="0">
                <a:solidFill>
                  <a:prstClr val="black"/>
                </a:solidFill>
                <a:latin typeface="Tahoma"/>
                <a:cs typeface="Tahoma"/>
              </a:rPr>
              <a:t>düzeyindedir. </a:t>
            </a:r>
            <a:r>
              <a:rPr sz="1200" spc="-10" dirty="0">
                <a:solidFill>
                  <a:prstClr val="black"/>
                </a:solidFill>
                <a:latin typeface="Tahoma"/>
                <a:cs typeface="Tahoma"/>
              </a:rPr>
              <a:t>13,7 milyar </a:t>
            </a:r>
            <a:r>
              <a:rPr sz="1200" spc="-5" dirty="0">
                <a:solidFill>
                  <a:prstClr val="black"/>
                </a:solidFill>
                <a:latin typeface="Tahoma"/>
                <a:cs typeface="Tahoma"/>
              </a:rPr>
              <a:t>dolarlık bölümü yabancı  </a:t>
            </a:r>
            <a:r>
              <a:rPr sz="1200" spc="-10" dirty="0">
                <a:solidFill>
                  <a:prstClr val="black"/>
                </a:solidFill>
                <a:latin typeface="Tahoma"/>
                <a:cs typeface="Tahoma"/>
              </a:rPr>
              <a:t>para</a:t>
            </a:r>
            <a:r>
              <a:rPr sz="1200" spc="-5" dirty="0">
                <a:solidFill>
                  <a:prstClr val="black"/>
                </a:solidFill>
                <a:latin typeface="Tahoma"/>
                <a:cs typeface="Tahoma"/>
              </a:rPr>
              <a:t> </a:t>
            </a:r>
            <a:r>
              <a:rPr sz="1200" spc="-15" dirty="0">
                <a:solidFill>
                  <a:prstClr val="black"/>
                </a:solidFill>
                <a:latin typeface="Tahoma"/>
                <a:cs typeface="Tahoma"/>
              </a:rPr>
              <a:t>dönüşümlüdür.</a:t>
            </a:r>
            <a:endParaRPr sz="1200">
              <a:solidFill>
                <a:prstClr val="black"/>
              </a:solidFill>
              <a:latin typeface="Tahoma"/>
              <a:cs typeface="Tahoma"/>
            </a:endParaRPr>
          </a:p>
        </p:txBody>
      </p:sp>
      <p:grpSp>
        <p:nvGrpSpPr>
          <p:cNvPr id="6" name="object 6"/>
          <p:cNvGrpSpPr/>
          <p:nvPr/>
        </p:nvGrpSpPr>
        <p:grpSpPr>
          <a:xfrm>
            <a:off x="725423" y="2534411"/>
            <a:ext cx="7755890" cy="2828290"/>
            <a:chOff x="725423" y="2534411"/>
            <a:chExt cx="7755890" cy="2828290"/>
          </a:xfrm>
        </p:grpSpPr>
        <p:sp>
          <p:nvSpPr>
            <p:cNvPr id="7" name="object 7"/>
            <p:cNvSpPr/>
            <p:nvPr/>
          </p:nvSpPr>
          <p:spPr>
            <a:xfrm>
              <a:off x="725423" y="2538983"/>
              <a:ext cx="7755890" cy="2823210"/>
            </a:xfrm>
            <a:custGeom>
              <a:avLst/>
              <a:gdLst/>
              <a:ahLst/>
              <a:cxnLst/>
              <a:rect l="l" t="t" r="r" b="b"/>
              <a:pathLst>
                <a:path w="7755890" h="2823210">
                  <a:moveTo>
                    <a:pt x="59436" y="2764535"/>
                  </a:moveTo>
                  <a:lnTo>
                    <a:pt x="59436" y="2823210"/>
                  </a:lnTo>
                </a:path>
                <a:path w="7755890" h="2823210">
                  <a:moveTo>
                    <a:pt x="59436" y="2764535"/>
                  </a:moveTo>
                  <a:lnTo>
                    <a:pt x="59436" y="0"/>
                  </a:lnTo>
                </a:path>
                <a:path w="7755890" h="2823210">
                  <a:moveTo>
                    <a:pt x="0" y="2764535"/>
                  </a:moveTo>
                  <a:lnTo>
                    <a:pt x="59436" y="2764535"/>
                  </a:lnTo>
                </a:path>
                <a:path w="7755890" h="2823210">
                  <a:moveTo>
                    <a:pt x="0" y="2369820"/>
                  </a:moveTo>
                  <a:lnTo>
                    <a:pt x="59436" y="2369820"/>
                  </a:lnTo>
                </a:path>
                <a:path w="7755890" h="2823210">
                  <a:moveTo>
                    <a:pt x="0" y="1975103"/>
                  </a:moveTo>
                  <a:lnTo>
                    <a:pt x="59436" y="1975103"/>
                  </a:lnTo>
                </a:path>
                <a:path w="7755890" h="2823210">
                  <a:moveTo>
                    <a:pt x="0" y="1580388"/>
                  </a:moveTo>
                  <a:lnTo>
                    <a:pt x="59436" y="1580388"/>
                  </a:lnTo>
                </a:path>
                <a:path w="7755890" h="2823210">
                  <a:moveTo>
                    <a:pt x="0" y="1184147"/>
                  </a:moveTo>
                  <a:lnTo>
                    <a:pt x="59436" y="1184147"/>
                  </a:lnTo>
                </a:path>
                <a:path w="7755890" h="2823210">
                  <a:moveTo>
                    <a:pt x="0" y="789431"/>
                  </a:moveTo>
                  <a:lnTo>
                    <a:pt x="59436" y="789431"/>
                  </a:lnTo>
                </a:path>
                <a:path w="7755890" h="2823210">
                  <a:moveTo>
                    <a:pt x="0" y="394715"/>
                  </a:moveTo>
                  <a:lnTo>
                    <a:pt x="59436" y="394715"/>
                  </a:lnTo>
                </a:path>
                <a:path w="7755890" h="2823210">
                  <a:moveTo>
                    <a:pt x="0" y="0"/>
                  </a:moveTo>
                  <a:lnTo>
                    <a:pt x="59436" y="0"/>
                  </a:lnTo>
                </a:path>
                <a:path w="7755890" h="2823210">
                  <a:moveTo>
                    <a:pt x="4489704" y="2764535"/>
                  </a:moveTo>
                  <a:lnTo>
                    <a:pt x="4489704" y="2823210"/>
                  </a:lnTo>
                </a:path>
                <a:path w="7755890" h="2823210">
                  <a:moveTo>
                    <a:pt x="6902196" y="2764535"/>
                  </a:moveTo>
                  <a:lnTo>
                    <a:pt x="6902196" y="2823210"/>
                  </a:lnTo>
                </a:path>
                <a:path w="7755890" h="2823210">
                  <a:moveTo>
                    <a:pt x="2471928" y="2764535"/>
                  </a:moveTo>
                  <a:lnTo>
                    <a:pt x="2471928" y="2823210"/>
                  </a:lnTo>
                </a:path>
                <a:path w="7755890" h="2823210">
                  <a:moveTo>
                    <a:pt x="851916" y="2764535"/>
                  </a:moveTo>
                  <a:lnTo>
                    <a:pt x="851916" y="2823210"/>
                  </a:lnTo>
                </a:path>
                <a:path w="7755890" h="2823210">
                  <a:moveTo>
                    <a:pt x="7696200" y="2764535"/>
                  </a:moveTo>
                  <a:lnTo>
                    <a:pt x="7696200" y="2823210"/>
                  </a:lnTo>
                </a:path>
                <a:path w="7755890" h="2823210">
                  <a:moveTo>
                    <a:pt x="7696200" y="2764535"/>
                  </a:moveTo>
                  <a:lnTo>
                    <a:pt x="7696200" y="0"/>
                  </a:lnTo>
                </a:path>
                <a:path w="7755890" h="2823210">
                  <a:moveTo>
                    <a:pt x="7696200" y="2764535"/>
                  </a:moveTo>
                  <a:lnTo>
                    <a:pt x="7755635" y="2764535"/>
                  </a:lnTo>
                </a:path>
                <a:path w="7755890" h="2823210">
                  <a:moveTo>
                    <a:pt x="7696200" y="2458211"/>
                  </a:moveTo>
                  <a:lnTo>
                    <a:pt x="7755635" y="2458211"/>
                  </a:lnTo>
                </a:path>
                <a:path w="7755890" h="2823210">
                  <a:moveTo>
                    <a:pt x="7696200" y="2150364"/>
                  </a:moveTo>
                  <a:lnTo>
                    <a:pt x="7755635" y="2150364"/>
                  </a:lnTo>
                </a:path>
                <a:path w="7755890" h="2823210">
                  <a:moveTo>
                    <a:pt x="7696200" y="1842515"/>
                  </a:moveTo>
                  <a:lnTo>
                    <a:pt x="7755635" y="1842515"/>
                  </a:lnTo>
                </a:path>
                <a:path w="7755890" h="2823210">
                  <a:moveTo>
                    <a:pt x="7696200" y="1536191"/>
                  </a:moveTo>
                  <a:lnTo>
                    <a:pt x="7755635" y="1536191"/>
                  </a:lnTo>
                </a:path>
                <a:path w="7755890" h="2823210">
                  <a:moveTo>
                    <a:pt x="7696200" y="1228343"/>
                  </a:moveTo>
                  <a:lnTo>
                    <a:pt x="7755635" y="1228343"/>
                  </a:lnTo>
                </a:path>
                <a:path w="7755890" h="2823210">
                  <a:moveTo>
                    <a:pt x="7696200" y="920495"/>
                  </a:moveTo>
                  <a:lnTo>
                    <a:pt x="7755635" y="920495"/>
                  </a:lnTo>
                </a:path>
                <a:path w="7755890" h="2823210">
                  <a:moveTo>
                    <a:pt x="7696200" y="614171"/>
                  </a:moveTo>
                  <a:lnTo>
                    <a:pt x="7755635" y="614171"/>
                  </a:lnTo>
                </a:path>
                <a:path w="7755890" h="2823210">
                  <a:moveTo>
                    <a:pt x="7696200" y="306324"/>
                  </a:moveTo>
                  <a:lnTo>
                    <a:pt x="7755635" y="306324"/>
                  </a:lnTo>
                </a:path>
                <a:path w="7755890" h="2823210">
                  <a:moveTo>
                    <a:pt x="7696200" y="0"/>
                  </a:moveTo>
                  <a:lnTo>
                    <a:pt x="7755635" y="0"/>
                  </a:lnTo>
                </a:path>
                <a:path w="7755890" h="2823210">
                  <a:moveTo>
                    <a:pt x="449580" y="2764535"/>
                  </a:moveTo>
                  <a:lnTo>
                    <a:pt x="449580" y="2823210"/>
                  </a:lnTo>
                </a:path>
                <a:path w="7755890" h="2823210">
                  <a:moveTo>
                    <a:pt x="6089904" y="2764535"/>
                  </a:moveTo>
                  <a:lnTo>
                    <a:pt x="6089904" y="2823210"/>
                  </a:lnTo>
                </a:path>
                <a:path w="7755890" h="2823210">
                  <a:moveTo>
                    <a:pt x="1255776" y="2764535"/>
                  </a:moveTo>
                  <a:lnTo>
                    <a:pt x="1255776" y="2823210"/>
                  </a:lnTo>
                </a:path>
                <a:path w="7755890" h="2823210">
                  <a:moveTo>
                    <a:pt x="6499859" y="2764535"/>
                  </a:moveTo>
                  <a:lnTo>
                    <a:pt x="6499859" y="2823210"/>
                  </a:lnTo>
                </a:path>
                <a:path w="7755890" h="2823210">
                  <a:moveTo>
                    <a:pt x="2068068" y="2764535"/>
                  </a:moveTo>
                  <a:lnTo>
                    <a:pt x="2068068" y="2823210"/>
                  </a:lnTo>
                </a:path>
                <a:path w="7755890" h="2823210">
                  <a:moveTo>
                    <a:pt x="1665732" y="2764535"/>
                  </a:moveTo>
                  <a:lnTo>
                    <a:pt x="1665732" y="2823210"/>
                  </a:lnTo>
                </a:path>
                <a:path w="7755890" h="2823210">
                  <a:moveTo>
                    <a:pt x="2868167" y="2764535"/>
                  </a:moveTo>
                  <a:lnTo>
                    <a:pt x="2868167" y="2823210"/>
                  </a:lnTo>
                </a:path>
                <a:path w="7755890" h="2823210">
                  <a:moveTo>
                    <a:pt x="3272028" y="2764535"/>
                  </a:moveTo>
                  <a:lnTo>
                    <a:pt x="3272028" y="2823210"/>
                  </a:lnTo>
                </a:path>
                <a:path w="7755890" h="2823210">
                  <a:moveTo>
                    <a:pt x="3675888" y="2764535"/>
                  </a:moveTo>
                  <a:lnTo>
                    <a:pt x="3675888" y="2823210"/>
                  </a:lnTo>
                </a:path>
                <a:path w="7755890" h="2823210">
                  <a:moveTo>
                    <a:pt x="4085843" y="2764535"/>
                  </a:moveTo>
                  <a:lnTo>
                    <a:pt x="4085843" y="2823210"/>
                  </a:lnTo>
                </a:path>
                <a:path w="7755890" h="2823210">
                  <a:moveTo>
                    <a:pt x="4892040" y="2764535"/>
                  </a:moveTo>
                  <a:lnTo>
                    <a:pt x="4892040" y="2823210"/>
                  </a:lnTo>
                </a:path>
                <a:path w="7755890" h="2823210">
                  <a:moveTo>
                    <a:pt x="5686044" y="2764535"/>
                  </a:moveTo>
                  <a:lnTo>
                    <a:pt x="5686044" y="2823210"/>
                  </a:lnTo>
                </a:path>
                <a:path w="7755890" h="2823210">
                  <a:moveTo>
                    <a:pt x="5283708" y="2764535"/>
                  </a:moveTo>
                  <a:lnTo>
                    <a:pt x="5283708" y="2823210"/>
                  </a:lnTo>
                </a:path>
                <a:path w="7755890" h="2823210">
                  <a:moveTo>
                    <a:pt x="7306056" y="2764535"/>
                  </a:moveTo>
                  <a:lnTo>
                    <a:pt x="7306056" y="2823210"/>
                  </a:lnTo>
                </a:path>
                <a:path w="7755890" h="2823210">
                  <a:moveTo>
                    <a:pt x="59436" y="2764535"/>
                  </a:moveTo>
                  <a:lnTo>
                    <a:pt x="7696200" y="2764535"/>
                  </a:lnTo>
                </a:path>
              </a:pathLst>
            </a:custGeom>
            <a:ln w="9144">
              <a:solidFill>
                <a:srgbClr val="000000"/>
              </a:solidFill>
            </a:ln>
          </p:spPr>
          <p:txBody>
            <a:bodyPr wrap="square" lIns="0" tIns="0" rIns="0" bIns="0" rtlCol="0"/>
            <a:lstStyle/>
            <a:p>
              <a:endParaRPr>
                <a:solidFill>
                  <a:prstClr val="black"/>
                </a:solidFill>
              </a:endParaRPr>
            </a:p>
          </p:txBody>
        </p:sp>
        <p:sp>
          <p:nvSpPr>
            <p:cNvPr id="8" name="object 8"/>
            <p:cNvSpPr/>
            <p:nvPr/>
          </p:nvSpPr>
          <p:spPr>
            <a:xfrm>
              <a:off x="803909" y="4054601"/>
              <a:ext cx="7498080" cy="1039494"/>
            </a:xfrm>
            <a:custGeom>
              <a:avLst/>
              <a:gdLst/>
              <a:ahLst/>
              <a:cxnLst/>
              <a:rect l="l" t="t" r="r" b="b"/>
              <a:pathLst>
                <a:path w="7498080" h="1039495">
                  <a:moveTo>
                    <a:pt x="0" y="1016508"/>
                  </a:moveTo>
                  <a:lnTo>
                    <a:pt x="45720" y="1016508"/>
                  </a:lnTo>
                  <a:lnTo>
                    <a:pt x="92964" y="1018032"/>
                  </a:lnTo>
                  <a:lnTo>
                    <a:pt x="138684" y="1018032"/>
                  </a:lnTo>
                  <a:lnTo>
                    <a:pt x="185928" y="1021080"/>
                  </a:lnTo>
                  <a:lnTo>
                    <a:pt x="231648" y="1027176"/>
                  </a:lnTo>
                  <a:lnTo>
                    <a:pt x="277368" y="1025652"/>
                  </a:lnTo>
                  <a:lnTo>
                    <a:pt x="324612" y="1030224"/>
                  </a:lnTo>
                  <a:lnTo>
                    <a:pt x="370331" y="1033272"/>
                  </a:lnTo>
                  <a:lnTo>
                    <a:pt x="416052" y="1034796"/>
                  </a:lnTo>
                  <a:lnTo>
                    <a:pt x="463296" y="1034796"/>
                  </a:lnTo>
                  <a:lnTo>
                    <a:pt x="509016" y="1031748"/>
                  </a:lnTo>
                  <a:lnTo>
                    <a:pt x="556260" y="1031748"/>
                  </a:lnTo>
                  <a:lnTo>
                    <a:pt x="601980" y="1034796"/>
                  </a:lnTo>
                  <a:lnTo>
                    <a:pt x="647700" y="1037844"/>
                  </a:lnTo>
                  <a:lnTo>
                    <a:pt x="694944" y="1039368"/>
                  </a:lnTo>
                  <a:lnTo>
                    <a:pt x="740664" y="1030224"/>
                  </a:lnTo>
                  <a:lnTo>
                    <a:pt x="786384" y="1022604"/>
                  </a:lnTo>
                  <a:lnTo>
                    <a:pt x="833628" y="1022604"/>
                  </a:lnTo>
                  <a:lnTo>
                    <a:pt x="879347" y="1019556"/>
                  </a:lnTo>
                  <a:lnTo>
                    <a:pt x="926591" y="1025652"/>
                  </a:lnTo>
                  <a:lnTo>
                    <a:pt x="972312" y="1027176"/>
                  </a:lnTo>
                  <a:lnTo>
                    <a:pt x="1018032" y="1030224"/>
                  </a:lnTo>
                  <a:lnTo>
                    <a:pt x="1065276" y="1031748"/>
                  </a:lnTo>
                  <a:lnTo>
                    <a:pt x="1110996" y="1031748"/>
                  </a:lnTo>
                  <a:lnTo>
                    <a:pt x="1156716" y="1027176"/>
                  </a:lnTo>
                  <a:lnTo>
                    <a:pt x="1203960" y="1025652"/>
                  </a:lnTo>
                  <a:lnTo>
                    <a:pt x="1249680" y="1018032"/>
                  </a:lnTo>
                  <a:lnTo>
                    <a:pt x="1296923" y="1013460"/>
                  </a:lnTo>
                  <a:lnTo>
                    <a:pt x="1342644" y="1004316"/>
                  </a:lnTo>
                  <a:lnTo>
                    <a:pt x="1388364" y="993648"/>
                  </a:lnTo>
                  <a:lnTo>
                    <a:pt x="1435608" y="986028"/>
                  </a:lnTo>
                  <a:lnTo>
                    <a:pt x="1481328" y="970788"/>
                  </a:lnTo>
                  <a:lnTo>
                    <a:pt x="1527048" y="964692"/>
                  </a:lnTo>
                  <a:lnTo>
                    <a:pt x="1574292" y="954024"/>
                  </a:lnTo>
                  <a:lnTo>
                    <a:pt x="1620012" y="950976"/>
                  </a:lnTo>
                  <a:lnTo>
                    <a:pt x="1667256" y="947928"/>
                  </a:lnTo>
                  <a:lnTo>
                    <a:pt x="1712976" y="941832"/>
                  </a:lnTo>
                  <a:lnTo>
                    <a:pt x="1758696" y="934212"/>
                  </a:lnTo>
                  <a:lnTo>
                    <a:pt x="1805939" y="929640"/>
                  </a:lnTo>
                  <a:lnTo>
                    <a:pt x="1851660" y="923544"/>
                  </a:lnTo>
                  <a:lnTo>
                    <a:pt x="1897379" y="915924"/>
                  </a:lnTo>
                  <a:lnTo>
                    <a:pt x="1944624" y="909828"/>
                  </a:lnTo>
                  <a:lnTo>
                    <a:pt x="1990344" y="900684"/>
                  </a:lnTo>
                  <a:lnTo>
                    <a:pt x="2036064" y="899160"/>
                  </a:lnTo>
                  <a:lnTo>
                    <a:pt x="2083308" y="888492"/>
                  </a:lnTo>
                  <a:lnTo>
                    <a:pt x="2129028" y="885444"/>
                  </a:lnTo>
                  <a:lnTo>
                    <a:pt x="2176272" y="879348"/>
                  </a:lnTo>
                  <a:lnTo>
                    <a:pt x="2221991" y="871728"/>
                  </a:lnTo>
                  <a:lnTo>
                    <a:pt x="2267712" y="864108"/>
                  </a:lnTo>
                  <a:lnTo>
                    <a:pt x="2314956" y="848868"/>
                  </a:lnTo>
                  <a:lnTo>
                    <a:pt x="2360676" y="832104"/>
                  </a:lnTo>
                  <a:lnTo>
                    <a:pt x="2406396" y="818388"/>
                  </a:lnTo>
                  <a:lnTo>
                    <a:pt x="2453640" y="816864"/>
                  </a:lnTo>
                  <a:lnTo>
                    <a:pt x="2499360" y="813816"/>
                  </a:lnTo>
                  <a:lnTo>
                    <a:pt x="2546604" y="810768"/>
                  </a:lnTo>
                  <a:lnTo>
                    <a:pt x="2592324" y="806196"/>
                  </a:lnTo>
                  <a:lnTo>
                    <a:pt x="2638043" y="798576"/>
                  </a:lnTo>
                  <a:lnTo>
                    <a:pt x="2685288" y="784860"/>
                  </a:lnTo>
                  <a:lnTo>
                    <a:pt x="2731007" y="780288"/>
                  </a:lnTo>
                  <a:lnTo>
                    <a:pt x="2776728" y="778764"/>
                  </a:lnTo>
                  <a:lnTo>
                    <a:pt x="2823972" y="774192"/>
                  </a:lnTo>
                  <a:lnTo>
                    <a:pt x="2869691" y="775716"/>
                  </a:lnTo>
                  <a:lnTo>
                    <a:pt x="2916936" y="769620"/>
                  </a:lnTo>
                  <a:lnTo>
                    <a:pt x="2962655" y="757428"/>
                  </a:lnTo>
                  <a:lnTo>
                    <a:pt x="3008376" y="734568"/>
                  </a:lnTo>
                  <a:lnTo>
                    <a:pt x="3055619" y="714756"/>
                  </a:lnTo>
                  <a:lnTo>
                    <a:pt x="3101340" y="685800"/>
                  </a:lnTo>
                  <a:lnTo>
                    <a:pt x="3147060" y="653796"/>
                  </a:lnTo>
                  <a:lnTo>
                    <a:pt x="3194304" y="630936"/>
                  </a:lnTo>
                  <a:lnTo>
                    <a:pt x="3240024" y="612648"/>
                  </a:lnTo>
                  <a:lnTo>
                    <a:pt x="3287267" y="598932"/>
                  </a:lnTo>
                  <a:lnTo>
                    <a:pt x="3332988" y="597408"/>
                  </a:lnTo>
                  <a:lnTo>
                    <a:pt x="3378707" y="601980"/>
                  </a:lnTo>
                  <a:lnTo>
                    <a:pt x="3425952" y="606552"/>
                  </a:lnTo>
                  <a:lnTo>
                    <a:pt x="3471672" y="606552"/>
                  </a:lnTo>
                  <a:lnTo>
                    <a:pt x="3517391" y="594360"/>
                  </a:lnTo>
                  <a:lnTo>
                    <a:pt x="3564636" y="573024"/>
                  </a:lnTo>
                  <a:lnTo>
                    <a:pt x="3610355" y="551688"/>
                  </a:lnTo>
                  <a:lnTo>
                    <a:pt x="3657600" y="537972"/>
                  </a:lnTo>
                  <a:lnTo>
                    <a:pt x="3703319" y="522731"/>
                  </a:lnTo>
                  <a:lnTo>
                    <a:pt x="3749040" y="510540"/>
                  </a:lnTo>
                  <a:lnTo>
                    <a:pt x="3796284" y="502920"/>
                  </a:lnTo>
                  <a:lnTo>
                    <a:pt x="3842004" y="504444"/>
                  </a:lnTo>
                  <a:lnTo>
                    <a:pt x="3887724" y="502920"/>
                  </a:lnTo>
                  <a:lnTo>
                    <a:pt x="3934967" y="512064"/>
                  </a:lnTo>
                  <a:lnTo>
                    <a:pt x="3980688" y="516636"/>
                  </a:lnTo>
                  <a:lnTo>
                    <a:pt x="4027931" y="515112"/>
                  </a:lnTo>
                  <a:lnTo>
                    <a:pt x="4073652" y="516636"/>
                  </a:lnTo>
                  <a:lnTo>
                    <a:pt x="4119372" y="502920"/>
                  </a:lnTo>
                  <a:lnTo>
                    <a:pt x="4166616" y="492252"/>
                  </a:lnTo>
                  <a:lnTo>
                    <a:pt x="4212336" y="484631"/>
                  </a:lnTo>
                  <a:lnTo>
                    <a:pt x="4258056" y="481584"/>
                  </a:lnTo>
                  <a:lnTo>
                    <a:pt x="4305300" y="484631"/>
                  </a:lnTo>
                  <a:lnTo>
                    <a:pt x="4351020" y="483108"/>
                  </a:lnTo>
                  <a:lnTo>
                    <a:pt x="4396740" y="484631"/>
                  </a:lnTo>
                  <a:lnTo>
                    <a:pt x="4443984" y="489204"/>
                  </a:lnTo>
                  <a:lnTo>
                    <a:pt x="4489704" y="496824"/>
                  </a:lnTo>
                  <a:lnTo>
                    <a:pt x="4536948" y="512064"/>
                  </a:lnTo>
                  <a:lnTo>
                    <a:pt x="4582668" y="515112"/>
                  </a:lnTo>
                  <a:lnTo>
                    <a:pt x="4628388" y="522731"/>
                  </a:lnTo>
                  <a:lnTo>
                    <a:pt x="4675632" y="521208"/>
                  </a:lnTo>
                  <a:lnTo>
                    <a:pt x="4721352" y="515112"/>
                  </a:lnTo>
                  <a:lnTo>
                    <a:pt x="4767072" y="516636"/>
                  </a:lnTo>
                  <a:lnTo>
                    <a:pt x="4814316" y="513588"/>
                  </a:lnTo>
                  <a:lnTo>
                    <a:pt x="4860036" y="518160"/>
                  </a:lnTo>
                  <a:lnTo>
                    <a:pt x="4907280" y="521208"/>
                  </a:lnTo>
                  <a:lnTo>
                    <a:pt x="4953000" y="521208"/>
                  </a:lnTo>
                  <a:lnTo>
                    <a:pt x="4998720" y="524256"/>
                  </a:lnTo>
                  <a:lnTo>
                    <a:pt x="5045964" y="525780"/>
                  </a:lnTo>
                  <a:lnTo>
                    <a:pt x="5091684" y="524256"/>
                  </a:lnTo>
                  <a:lnTo>
                    <a:pt x="5137404" y="516636"/>
                  </a:lnTo>
                  <a:lnTo>
                    <a:pt x="5184648" y="509016"/>
                  </a:lnTo>
                  <a:lnTo>
                    <a:pt x="5230368" y="505968"/>
                  </a:lnTo>
                  <a:lnTo>
                    <a:pt x="5277612" y="498348"/>
                  </a:lnTo>
                  <a:lnTo>
                    <a:pt x="5323332" y="501396"/>
                  </a:lnTo>
                  <a:lnTo>
                    <a:pt x="5369052" y="484631"/>
                  </a:lnTo>
                  <a:lnTo>
                    <a:pt x="5416295" y="461772"/>
                  </a:lnTo>
                  <a:lnTo>
                    <a:pt x="5462016" y="449580"/>
                  </a:lnTo>
                  <a:lnTo>
                    <a:pt x="5507736" y="428244"/>
                  </a:lnTo>
                  <a:lnTo>
                    <a:pt x="5554980" y="423672"/>
                  </a:lnTo>
                  <a:lnTo>
                    <a:pt x="5600700" y="419100"/>
                  </a:lnTo>
                  <a:lnTo>
                    <a:pt x="5647944" y="409956"/>
                  </a:lnTo>
                  <a:lnTo>
                    <a:pt x="5693664" y="406908"/>
                  </a:lnTo>
                  <a:lnTo>
                    <a:pt x="5739384" y="400812"/>
                  </a:lnTo>
                  <a:lnTo>
                    <a:pt x="5786628" y="388620"/>
                  </a:lnTo>
                  <a:lnTo>
                    <a:pt x="5832347" y="388620"/>
                  </a:lnTo>
                  <a:lnTo>
                    <a:pt x="5878068" y="376428"/>
                  </a:lnTo>
                  <a:lnTo>
                    <a:pt x="5925312" y="368808"/>
                  </a:lnTo>
                  <a:lnTo>
                    <a:pt x="5971032" y="362712"/>
                  </a:lnTo>
                  <a:lnTo>
                    <a:pt x="6018275" y="350520"/>
                  </a:lnTo>
                  <a:lnTo>
                    <a:pt x="6063995" y="345948"/>
                  </a:lnTo>
                  <a:lnTo>
                    <a:pt x="6109716" y="332231"/>
                  </a:lnTo>
                  <a:lnTo>
                    <a:pt x="6156960" y="323088"/>
                  </a:lnTo>
                  <a:lnTo>
                    <a:pt x="6202680" y="310896"/>
                  </a:lnTo>
                  <a:lnTo>
                    <a:pt x="6248399" y="304800"/>
                  </a:lnTo>
                  <a:lnTo>
                    <a:pt x="6295644" y="298704"/>
                  </a:lnTo>
                  <a:lnTo>
                    <a:pt x="6341364" y="300228"/>
                  </a:lnTo>
                  <a:lnTo>
                    <a:pt x="6388608" y="298704"/>
                  </a:lnTo>
                  <a:lnTo>
                    <a:pt x="6434328" y="295656"/>
                  </a:lnTo>
                  <a:lnTo>
                    <a:pt x="6480047" y="298704"/>
                  </a:lnTo>
                  <a:lnTo>
                    <a:pt x="6527292" y="284988"/>
                  </a:lnTo>
                  <a:lnTo>
                    <a:pt x="6573012" y="268224"/>
                  </a:lnTo>
                  <a:lnTo>
                    <a:pt x="6618732" y="249936"/>
                  </a:lnTo>
                  <a:lnTo>
                    <a:pt x="6665976" y="233172"/>
                  </a:lnTo>
                  <a:lnTo>
                    <a:pt x="6711696" y="214884"/>
                  </a:lnTo>
                  <a:lnTo>
                    <a:pt x="6757416" y="199644"/>
                  </a:lnTo>
                  <a:lnTo>
                    <a:pt x="6804660" y="184404"/>
                  </a:lnTo>
                  <a:lnTo>
                    <a:pt x="6850380" y="170687"/>
                  </a:lnTo>
                  <a:lnTo>
                    <a:pt x="6897624" y="158496"/>
                  </a:lnTo>
                  <a:lnTo>
                    <a:pt x="6943344" y="149352"/>
                  </a:lnTo>
                  <a:lnTo>
                    <a:pt x="6989064" y="140208"/>
                  </a:lnTo>
                  <a:lnTo>
                    <a:pt x="7036308" y="132587"/>
                  </a:lnTo>
                  <a:lnTo>
                    <a:pt x="7082028" y="132587"/>
                  </a:lnTo>
                  <a:lnTo>
                    <a:pt x="7127748" y="146304"/>
                  </a:lnTo>
                  <a:lnTo>
                    <a:pt x="7174992" y="170687"/>
                  </a:lnTo>
                  <a:lnTo>
                    <a:pt x="7220712" y="184404"/>
                  </a:lnTo>
                  <a:lnTo>
                    <a:pt x="7267956" y="193548"/>
                  </a:lnTo>
                  <a:lnTo>
                    <a:pt x="7313676" y="169164"/>
                  </a:lnTo>
                  <a:lnTo>
                    <a:pt x="7359396" y="128016"/>
                  </a:lnTo>
                  <a:lnTo>
                    <a:pt x="7406640" y="88392"/>
                  </a:lnTo>
                  <a:lnTo>
                    <a:pt x="7452360" y="47243"/>
                  </a:lnTo>
                  <a:lnTo>
                    <a:pt x="7498080" y="0"/>
                  </a:lnTo>
                </a:path>
              </a:pathLst>
            </a:custGeom>
            <a:ln w="38100">
              <a:solidFill>
                <a:srgbClr val="001F5F"/>
              </a:solidFill>
            </a:ln>
          </p:spPr>
          <p:txBody>
            <a:bodyPr wrap="square" lIns="0" tIns="0" rIns="0" bIns="0" rtlCol="0"/>
            <a:lstStyle/>
            <a:p>
              <a:endParaRPr>
                <a:solidFill>
                  <a:prstClr val="black"/>
                </a:solidFill>
              </a:endParaRPr>
            </a:p>
          </p:txBody>
        </p:sp>
        <p:sp>
          <p:nvSpPr>
            <p:cNvPr id="9" name="object 9"/>
            <p:cNvSpPr/>
            <p:nvPr/>
          </p:nvSpPr>
          <p:spPr>
            <a:xfrm>
              <a:off x="803909" y="2708909"/>
              <a:ext cx="7498080" cy="2438400"/>
            </a:xfrm>
            <a:custGeom>
              <a:avLst/>
              <a:gdLst/>
              <a:ahLst/>
              <a:cxnLst/>
              <a:rect l="l" t="t" r="r" b="b"/>
              <a:pathLst>
                <a:path w="7498080" h="2438400">
                  <a:moveTo>
                    <a:pt x="0" y="2438400"/>
                  </a:moveTo>
                  <a:lnTo>
                    <a:pt x="45720" y="2430779"/>
                  </a:lnTo>
                  <a:lnTo>
                    <a:pt x="92964" y="2423160"/>
                  </a:lnTo>
                  <a:lnTo>
                    <a:pt x="138684" y="2417064"/>
                  </a:lnTo>
                  <a:lnTo>
                    <a:pt x="185928" y="2417064"/>
                  </a:lnTo>
                  <a:lnTo>
                    <a:pt x="231648" y="2417064"/>
                  </a:lnTo>
                  <a:lnTo>
                    <a:pt x="277368" y="2412491"/>
                  </a:lnTo>
                  <a:lnTo>
                    <a:pt x="324612" y="2406396"/>
                  </a:lnTo>
                  <a:lnTo>
                    <a:pt x="370331" y="2397252"/>
                  </a:lnTo>
                  <a:lnTo>
                    <a:pt x="416052" y="2385060"/>
                  </a:lnTo>
                  <a:lnTo>
                    <a:pt x="463296" y="2368296"/>
                  </a:lnTo>
                  <a:lnTo>
                    <a:pt x="509016" y="2350008"/>
                  </a:lnTo>
                  <a:lnTo>
                    <a:pt x="556260" y="2324100"/>
                  </a:lnTo>
                  <a:lnTo>
                    <a:pt x="601980" y="2299716"/>
                  </a:lnTo>
                  <a:lnTo>
                    <a:pt x="647700" y="2278379"/>
                  </a:lnTo>
                  <a:lnTo>
                    <a:pt x="694944" y="2257044"/>
                  </a:lnTo>
                  <a:lnTo>
                    <a:pt x="740664" y="2241804"/>
                  </a:lnTo>
                  <a:lnTo>
                    <a:pt x="786384" y="2229612"/>
                  </a:lnTo>
                  <a:lnTo>
                    <a:pt x="833628" y="2206752"/>
                  </a:lnTo>
                  <a:lnTo>
                    <a:pt x="879347" y="2194560"/>
                  </a:lnTo>
                  <a:lnTo>
                    <a:pt x="926591" y="2179320"/>
                  </a:lnTo>
                  <a:lnTo>
                    <a:pt x="972312" y="2176272"/>
                  </a:lnTo>
                  <a:lnTo>
                    <a:pt x="1018032" y="2185416"/>
                  </a:lnTo>
                  <a:lnTo>
                    <a:pt x="1065276" y="2189988"/>
                  </a:lnTo>
                  <a:lnTo>
                    <a:pt x="1110996" y="2202179"/>
                  </a:lnTo>
                  <a:lnTo>
                    <a:pt x="1156716" y="2206752"/>
                  </a:lnTo>
                  <a:lnTo>
                    <a:pt x="1203960" y="2220467"/>
                  </a:lnTo>
                  <a:lnTo>
                    <a:pt x="1249680" y="2228088"/>
                  </a:lnTo>
                  <a:lnTo>
                    <a:pt x="1296923" y="2231135"/>
                  </a:lnTo>
                  <a:lnTo>
                    <a:pt x="1342644" y="2232660"/>
                  </a:lnTo>
                  <a:lnTo>
                    <a:pt x="1388364" y="2231135"/>
                  </a:lnTo>
                  <a:lnTo>
                    <a:pt x="1435608" y="2240279"/>
                  </a:lnTo>
                  <a:lnTo>
                    <a:pt x="1481328" y="2240279"/>
                  </a:lnTo>
                  <a:lnTo>
                    <a:pt x="1527048" y="2234184"/>
                  </a:lnTo>
                  <a:lnTo>
                    <a:pt x="1574292" y="2217420"/>
                  </a:lnTo>
                  <a:lnTo>
                    <a:pt x="1620012" y="2203704"/>
                  </a:lnTo>
                  <a:lnTo>
                    <a:pt x="1667256" y="2193035"/>
                  </a:lnTo>
                  <a:lnTo>
                    <a:pt x="1712976" y="2189988"/>
                  </a:lnTo>
                  <a:lnTo>
                    <a:pt x="1758696" y="2189988"/>
                  </a:lnTo>
                  <a:lnTo>
                    <a:pt x="1805939" y="2185416"/>
                  </a:lnTo>
                  <a:lnTo>
                    <a:pt x="1851660" y="2176272"/>
                  </a:lnTo>
                  <a:lnTo>
                    <a:pt x="1897379" y="2164079"/>
                  </a:lnTo>
                  <a:lnTo>
                    <a:pt x="1944624" y="2157984"/>
                  </a:lnTo>
                  <a:lnTo>
                    <a:pt x="1990344" y="2154935"/>
                  </a:lnTo>
                  <a:lnTo>
                    <a:pt x="2036064" y="2161032"/>
                  </a:lnTo>
                  <a:lnTo>
                    <a:pt x="2083308" y="2167128"/>
                  </a:lnTo>
                  <a:lnTo>
                    <a:pt x="2129028" y="2168652"/>
                  </a:lnTo>
                  <a:lnTo>
                    <a:pt x="2176272" y="2167128"/>
                  </a:lnTo>
                  <a:lnTo>
                    <a:pt x="2221991" y="2165604"/>
                  </a:lnTo>
                  <a:lnTo>
                    <a:pt x="2267712" y="2164079"/>
                  </a:lnTo>
                  <a:lnTo>
                    <a:pt x="2314956" y="2154935"/>
                  </a:lnTo>
                  <a:lnTo>
                    <a:pt x="2360676" y="2145791"/>
                  </a:lnTo>
                  <a:lnTo>
                    <a:pt x="2406396" y="2135123"/>
                  </a:lnTo>
                  <a:lnTo>
                    <a:pt x="2453640" y="2125979"/>
                  </a:lnTo>
                  <a:lnTo>
                    <a:pt x="2499360" y="2124456"/>
                  </a:lnTo>
                  <a:lnTo>
                    <a:pt x="2546604" y="2121408"/>
                  </a:lnTo>
                  <a:lnTo>
                    <a:pt x="2592324" y="2119884"/>
                  </a:lnTo>
                  <a:lnTo>
                    <a:pt x="2638043" y="2113788"/>
                  </a:lnTo>
                  <a:lnTo>
                    <a:pt x="2685288" y="2106167"/>
                  </a:lnTo>
                  <a:lnTo>
                    <a:pt x="2731007" y="2095500"/>
                  </a:lnTo>
                  <a:lnTo>
                    <a:pt x="2776728" y="2078735"/>
                  </a:lnTo>
                  <a:lnTo>
                    <a:pt x="2823972" y="2063495"/>
                  </a:lnTo>
                  <a:lnTo>
                    <a:pt x="2869691" y="2045208"/>
                  </a:lnTo>
                  <a:lnTo>
                    <a:pt x="2916936" y="2020823"/>
                  </a:lnTo>
                  <a:lnTo>
                    <a:pt x="2962655" y="2008632"/>
                  </a:lnTo>
                  <a:lnTo>
                    <a:pt x="3008376" y="1990344"/>
                  </a:lnTo>
                  <a:lnTo>
                    <a:pt x="3055619" y="1972056"/>
                  </a:lnTo>
                  <a:lnTo>
                    <a:pt x="3101340" y="1956815"/>
                  </a:lnTo>
                  <a:lnTo>
                    <a:pt x="3147060" y="1932432"/>
                  </a:lnTo>
                  <a:lnTo>
                    <a:pt x="3194304" y="1915667"/>
                  </a:lnTo>
                  <a:lnTo>
                    <a:pt x="3240024" y="1891283"/>
                  </a:lnTo>
                  <a:lnTo>
                    <a:pt x="3287267" y="1888235"/>
                  </a:lnTo>
                  <a:lnTo>
                    <a:pt x="3332988" y="1891283"/>
                  </a:lnTo>
                  <a:lnTo>
                    <a:pt x="3378707" y="1891283"/>
                  </a:lnTo>
                  <a:lnTo>
                    <a:pt x="3425952" y="1903476"/>
                  </a:lnTo>
                  <a:lnTo>
                    <a:pt x="3471672" y="1900427"/>
                  </a:lnTo>
                  <a:lnTo>
                    <a:pt x="3517391" y="1892808"/>
                  </a:lnTo>
                  <a:lnTo>
                    <a:pt x="3564636" y="1888235"/>
                  </a:lnTo>
                  <a:lnTo>
                    <a:pt x="3610355" y="1885188"/>
                  </a:lnTo>
                  <a:lnTo>
                    <a:pt x="3657600" y="1882139"/>
                  </a:lnTo>
                  <a:lnTo>
                    <a:pt x="3703319" y="1877567"/>
                  </a:lnTo>
                  <a:lnTo>
                    <a:pt x="3749040" y="1866900"/>
                  </a:lnTo>
                  <a:lnTo>
                    <a:pt x="3796284" y="1839467"/>
                  </a:lnTo>
                  <a:lnTo>
                    <a:pt x="3842004" y="1792223"/>
                  </a:lnTo>
                  <a:lnTo>
                    <a:pt x="3887724" y="1738883"/>
                  </a:lnTo>
                  <a:lnTo>
                    <a:pt x="3934967" y="1696212"/>
                  </a:lnTo>
                  <a:lnTo>
                    <a:pt x="3980688" y="1665732"/>
                  </a:lnTo>
                  <a:lnTo>
                    <a:pt x="4027931" y="1655064"/>
                  </a:lnTo>
                  <a:lnTo>
                    <a:pt x="4073652" y="1644395"/>
                  </a:lnTo>
                  <a:lnTo>
                    <a:pt x="4119372" y="1630679"/>
                  </a:lnTo>
                  <a:lnTo>
                    <a:pt x="4166616" y="1610867"/>
                  </a:lnTo>
                  <a:lnTo>
                    <a:pt x="4212336" y="1592579"/>
                  </a:lnTo>
                  <a:lnTo>
                    <a:pt x="4258056" y="1568195"/>
                  </a:lnTo>
                  <a:lnTo>
                    <a:pt x="4305300" y="1545335"/>
                  </a:lnTo>
                  <a:lnTo>
                    <a:pt x="4351020" y="1531620"/>
                  </a:lnTo>
                  <a:lnTo>
                    <a:pt x="4396740" y="1499615"/>
                  </a:lnTo>
                  <a:lnTo>
                    <a:pt x="4443984" y="1456944"/>
                  </a:lnTo>
                  <a:lnTo>
                    <a:pt x="4489704" y="1449323"/>
                  </a:lnTo>
                  <a:lnTo>
                    <a:pt x="4536948" y="1444752"/>
                  </a:lnTo>
                  <a:lnTo>
                    <a:pt x="4582668" y="1446276"/>
                  </a:lnTo>
                  <a:lnTo>
                    <a:pt x="4628388" y="1470659"/>
                  </a:lnTo>
                  <a:lnTo>
                    <a:pt x="4675632" y="1456944"/>
                  </a:lnTo>
                  <a:lnTo>
                    <a:pt x="4721352" y="1440179"/>
                  </a:lnTo>
                  <a:lnTo>
                    <a:pt x="4767072" y="1444752"/>
                  </a:lnTo>
                  <a:lnTo>
                    <a:pt x="4814316" y="1469135"/>
                  </a:lnTo>
                  <a:lnTo>
                    <a:pt x="4860036" y="1498091"/>
                  </a:lnTo>
                  <a:lnTo>
                    <a:pt x="4907280" y="1519427"/>
                  </a:lnTo>
                  <a:lnTo>
                    <a:pt x="4953000" y="1531620"/>
                  </a:lnTo>
                  <a:lnTo>
                    <a:pt x="4998720" y="1531620"/>
                  </a:lnTo>
                  <a:lnTo>
                    <a:pt x="5045964" y="1545335"/>
                  </a:lnTo>
                  <a:lnTo>
                    <a:pt x="5091684" y="1568195"/>
                  </a:lnTo>
                  <a:lnTo>
                    <a:pt x="5137404" y="1597152"/>
                  </a:lnTo>
                  <a:lnTo>
                    <a:pt x="5184648" y="1612391"/>
                  </a:lnTo>
                  <a:lnTo>
                    <a:pt x="5230368" y="1595627"/>
                  </a:lnTo>
                  <a:lnTo>
                    <a:pt x="5277612" y="1580388"/>
                  </a:lnTo>
                  <a:lnTo>
                    <a:pt x="5323332" y="1552956"/>
                  </a:lnTo>
                  <a:lnTo>
                    <a:pt x="5369052" y="1524000"/>
                  </a:lnTo>
                  <a:lnTo>
                    <a:pt x="5416295" y="1499615"/>
                  </a:lnTo>
                  <a:lnTo>
                    <a:pt x="5462016" y="1470659"/>
                  </a:lnTo>
                  <a:lnTo>
                    <a:pt x="5507736" y="1447800"/>
                  </a:lnTo>
                  <a:lnTo>
                    <a:pt x="5554980" y="1432559"/>
                  </a:lnTo>
                  <a:lnTo>
                    <a:pt x="5600700" y="1423415"/>
                  </a:lnTo>
                  <a:lnTo>
                    <a:pt x="5647944" y="1406652"/>
                  </a:lnTo>
                  <a:lnTo>
                    <a:pt x="5693664" y="1388364"/>
                  </a:lnTo>
                  <a:lnTo>
                    <a:pt x="5739384" y="1368552"/>
                  </a:lnTo>
                  <a:lnTo>
                    <a:pt x="5786628" y="1345691"/>
                  </a:lnTo>
                  <a:lnTo>
                    <a:pt x="5832347" y="1324356"/>
                  </a:lnTo>
                  <a:lnTo>
                    <a:pt x="5878068" y="1307591"/>
                  </a:lnTo>
                  <a:lnTo>
                    <a:pt x="5925312" y="1295400"/>
                  </a:lnTo>
                  <a:lnTo>
                    <a:pt x="5971032" y="1286256"/>
                  </a:lnTo>
                  <a:lnTo>
                    <a:pt x="6018275" y="1286256"/>
                  </a:lnTo>
                  <a:lnTo>
                    <a:pt x="6063995" y="1277112"/>
                  </a:lnTo>
                  <a:lnTo>
                    <a:pt x="6109716" y="1267967"/>
                  </a:lnTo>
                  <a:lnTo>
                    <a:pt x="6156960" y="1269491"/>
                  </a:lnTo>
                  <a:lnTo>
                    <a:pt x="6202680" y="1267967"/>
                  </a:lnTo>
                  <a:lnTo>
                    <a:pt x="6248399" y="1269491"/>
                  </a:lnTo>
                  <a:lnTo>
                    <a:pt x="6295644" y="1264920"/>
                  </a:lnTo>
                  <a:lnTo>
                    <a:pt x="6341364" y="1260347"/>
                  </a:lnTo>
                  <a:lnTo>
                    <a:pt x="6388608" y="1260347"/>
                  </a:lnTo>
                  <a:lnTo>
                    <a:pt x="6434328" y="1264920"/>
                  </a:lnTo>
                  <a:lnTo>
                    <a:pt x="6480047" y="1261871"/>
                  </a:lnTo>
                  <a:lnTo>
                    <a:pt x="6527292" y="1255776"/>
                  </a:lnTo>
                  <a:lnTo>
                    <a:pt x="6573012" y="1240535"/>
                  </a:lnTo>
                  <a:lnTo>
                    <a:pt x="6618732" y="1213103"/>
                  </a:lnTo>
                  <a:lnTo>
                    <a:pt x="6665976" y="1197864"/>
                  </a:lnTo>
                  <a:lnTo>
                    <a:pt x="6711696" y="1159764"/>
                  </a:lnTo>
                  <a:lnTo>
                    <a:pt x="6757416" y="1121664"/>
                  </a:lnTo>
                  <a:lnTo>
                    <a:pt x="6804660" y="1085088"/>
                  </a:lnTo>
                  <a:lnTo>
                    <a:pt x="6850380" y="1036319"/>
                  </a:lnTo>
                  <a:lnTo>
                    <a:pt x="6897624" y="986027"/>
                  </a:lnTo>
                  <a:lnTo>
                    <a:pt x="6943344" y="897636"/>
                  </a:lnTo>
                  <a:lnTo>
                    <a:pt x="6989064" y="743712"/>
                  </a:lnTo>
                  <a:lnTo>
                    <a:pt x="7036308" y="521207"/>
                  </a:lnTo>
                  <a:lnTo>
                    <a:pt x="7082028" y="294131"/>
                  </a:lnTo>
                  <a:lnTo>
                    <a:pt x="7127748" y="0"/>
                  </a:lnTo>
                  <a:lnTo>
                    <a:pt x="7174992" y="15239"/>
                  </a:lnTo>
                  <a:lnTo>
                    <a:pt x="7220712" y="21336"/>
                  </a:lnTo>
                  <a:lnTo>
                    <a:pt x="7267956" y="18287"/>
                  </a:lnTo>
                  <a:lnTo>
                    <a:pt x="7313676" y="137160"/>
                  </a:lnTo>
                  <a:lnTo>
                    <a:pt x="7359396" y="32003"/>
                  </a:lnTo>
                  <a:lnTo>
                    <a:pt x="7406640" y="24384"/>
                  </a:lnTo>
                  <a:lnTo>
                    <a:pt x="7452360" y="60960"/>
                  </a:lnTo>
                  <a:lnTo>
                    <a:pt x="7498080" y="99060"/>
                  </a:lnTo>
                </a:path>
              </a:pathLst>
            </a:custGeom>
            <a:ln w="38100">
              <a:solidFill>
                <a:srgbClr val="A30000"/>
              </a:solidFill>
            </a:ln>
          </p:spPr>
          <p:txBody>
            <a:bodyPr wrap="square" lIns="0" tIns="0" rIns="0" bIns="0" rtlCol="0"/>
            <a:lstStyle/>
            <a:p>
              <a:endParaRPr>
                <a:solidFill>
                  <a:prstClr val="black"/>
                </a:solidFill>
              </a:endParaRPr>
            </a:p>
          </p:txBody>
        </p:sp>
        <p:sp>
          <p:nvSpPr>
            <p:cNvPr id="10" name="object 10"/>
            <p:cNvSpPr/>
            <p:nvPr/>
          </p:nvSpPr>
          <p:spPr>
            <a:xfrm>
              <a:off x="803909" y="2672333"/>
              <a:ext cx="7498080" cy="2280285"/>
            </a:xfrm>
            <a:custGeom>
              <a:avLst/>
              <a:gdLst/>
              <a:ahLst/>
              <a:cxnLst/>
              <a:rect l="l" t="t" r="r" b="b"/>
              <a:pathLst>
                <a:path w="7498080" h="2280285">
                  <a:moveTo>
                    <a:pt x="0" y="2279904"/>
                  </a:moveTo>
                  <a:lnTo>
                    <a:pt x="45720" y="2255520"/>
                  </a:lnTo>
                  <a:lnTo>
                    <a:pt x="92964" y="2244852"/>
                  </a:lnTo>
                  <a:lnTo>
                    <a:pt x="138684" y="2209799"/>
                  </a:lnTo>
                  <a:lnTo>
                    <a:pt x="185928" y="2141220"/>
                  </a:lnTo>
                  <a:lnTo>
                    <a:pt x="231648" y="2083308"/>
                  </a:lnTo>
                  <a:lnTo>
                    <a:pt x="277368" y="2039111"/>
                  </a:lnTo>
                  <a:lnTo>
                    <a:pt x="324612" y="2010155"/>
                  </a:lnTo>
                  <a:lnTo>
                    <a:pt x="370331" y="1984247"/>
                  </a:lnTo>
                  <a:lnTo>
                    <a:pt x="416052" y="1959864"/>
                  </a:lnTo>
                  <a:lnTo>
                    <a:pt x="463296" y="1906523"/>
                  </a:lnTo>
                  <a:lnTo>
                    <a:pt x="509016" y="1830323"/>
                  </a:lnTo>
                  <a:lnTo>
                    <a:pt x="556260" y="1744979"/>
                  </a:lnTo>
                  <a:lnTo>
                    <a:pt x="601980" y="1664208"/>
                  </a:lnTo>
                  <a:lnTo>
                    <a:pt x="647700" y="1623059"/>
                  </a:lnTo>
                  <a:lnTo>
                    <a:pt x="694944" y="1612391"/>
                  </a:lnTo>
                  <a:lnTo>
                    <a:pt x="740664" y="1630679"/>
                  </a:lnTo>
                  <a:lnTo>
                    <a:pt x="786384" y="1659635"/>
                  </a:lnTo>
                  <a:lnTo>
                    <a:pt x="833628" y="1665732"/>
                  </a:lnTo>
                  <a:lnTo>
                    <a:pt x="879347" y="1659635"/>
                  </a:lnTo>
                  <a:lnTo>
                    <a:pt x="926591" y="1642871"/>
                  </a:lnTo>
                  <a:lnTo>
                    <a:pt x="972312" y="1610867"/>
                  </a:lnTo>
                  <a:lnTo>
                    <a:pt x="1018032" y="1575815"/>
                  </a:lnTo>
                  <a:lnTo>
                    <a:pt x="1065276" y="1551432"/>
                  </a:lnTo>
                  <a:lnTo>
                    <a:pt x="1110996" y="1520952"/>
                  </a:lnTo>
                  <a:lnTo>
                    <a:pt x="1156716" y="1510283"/>
                  </a:lnTo>
                  <a:lnTo>
                    <a:pt x="1203960" y="1522476"/>
                  </a:lnTo>
                  <a:lnTo>
                    <a:pt x="1249680" y="1523999"/>
                  </a:lnTo>
                  <a:lnTo>
                    <a:pt x="1296923" y="1523999"/>
                  </a:lnTo>
                  <a:lnTo>
                    <a:pt x="1342644" y="1505711"/>
                  </a:lnTo>
                  <a:lnTo>
                    <a:pt x="1388364" y="1496567"/>
                  </a:lnTo>
                  <a:lnTo>
                    <a:pt x="1435608" y="1481327"/>
                  </a:lnTo>
                  <a:lnTo>
                    <a:pt x="1481328" y="1455420"/>
                  </a:lnTo>
                  <a:lnTo>
                    <a:pt x="1527048" y="1438655"/>
                  </a:lnTo>
                  <a:lnTo>
                    <a:pt x="1574292" y="1415795"/>
                  </a:lnTo>
                  <a:lnTo>
                    <a:pt x="1620012" y="1391411"/>
                  </a:lnTo>
                  <a:lnTo>
                    <a:pt x="1667256" y="1382267"/>
                  </a:lnTo>
                  <a:lnTo>
                    <a:pt x="1712976" y="1353311"/>
                  </a:lnTo>
                  <a:lnTo>
                    <a:pt x="1758696" y="1316735"/>
                  </a:lnTo>
                  <a:lnTo>
                    <a:pt x="1805939" y="1293876"/>
                  </a:lnTo>
                  <a:lnTo>
                    <a:pt x="1851660" y="1280159"/>
                  </a:lnTo>
                  <a:lnTo>
                    <a:pt x="1897379" y="1267967"/>
                  </a:lnTo>
                  <a:lnTo>
                    <a:pt x="1944624" y="1260347"/>
                  </a:lnTo>
                  <a:lnTo>
                    <a:pt x="1990344" y="1252727"/>
                  </a:lnTo>
                  <a:lnTo>
                    <a:pt x="2036064" y="1249679"/>
                  </a:lnTo>
                  <a:lnTo>
                    <a:pt x="2083308" y="1246632"/>
                  </a:lnTo>
                  <a:lnTo>
                    <a:pt x="2129028" y="1242059"/>
                  </a:lnTo>
                  <a:lnTo>
                    <a:pt x="2176272" y="1251203"/>
                  </a:lnTo>
                  <a:lnTo>
                    <a:pt x="2221991" y="1249679"/>
                  </a:lnTo>
                  <a:lnTo>
                    <a:pt x="2267712" y="1261871"/>
                  </a:lnTo>
                  <a:lnTo>
                    <a:pt x="2314956" y="1278635"/>
                  </a:lnTo>
                  <a:lnTo>
                    <a:pt x="2360676" y="1275588"/>
                  </a:lnTo>
                  <a:lnTo>
                    <a:pt x="2406396" y="1275588"/>
                  </a:lnTo>
                  <a:lnTo>
                    <a:pt x="2453640" y="1258823"/>
                  </a:lnTo>
                  <a:lnTo>
                    <a:pt x="2499360" y="1231391"/>
                  </a:lnTo>
                  <a:lnTo>
                    <a:pt x="2546604" y="1213103"/>
                  </a:lnTo>
                  <a:lnTo>
                    <a:pt x="2592324" y="1213103"/>
                  </a:lnTo>
                  <a:lnTo>
                    <a:pt x="2638043" y="1213103"/>
                  </a:lnTo>
                  <a:lnTo>
                    <a:pt x="2685288" y="1222247"/>
                  </a:lnTo>
                  <a:lnTo>
                    <a:pt x="2731007" y="1207008"/>
                  </a:lnTo>
                  <a:lnTo>
                    <a:pt x="2776728" y="1162811"/>
                  </a:lnTo>
                  <a:lnTo>
                    <a:pt x="2823972" y="1112520"/>
                  </a:lnTo>
                  <a:lnTo>
                    <a:pt x="2869691" y="1071371"/>
                  </a:lnTo>
                  <a:lnTo>
                    <a:pt x="2916936" y="1072895"/>
                  </a:lnTo>
                  <a:lnTo>
                    <a:pt x="2962655" y="1095755"/>
                  </a:lnTo>
                  <a:lnTo>
                    <a:pt x="3008376" y="1164335"/>
                  </a:lnTo>
                  <a:lnTo>
                    <a:pt x="3055619" y="1213103"/>
                  </a:lnTo>
                  <a:lnTo>
                    <a:pt x="3101340" y="1239011"/>
                  </a:lnTo>
                  <a:lnTo>
                    <a:pt x="3147060" y="1269491"/>
                  </a:lnTo>
                  <a:lnTo>
                    <a:pt x="3194304" y="1275588"/>
                  </a:lnTo>
                  <a:lnTo>
                    <a:pt x="3240024" y="1286255"/>
                  </a:lnTo>
                  <a:lnTo>
                    <a:pt x="3287267" y="1286255"/>
                  </a:lnTo>
                  <a:lnTo>
                    <a:pt x="3332988" y="1246632"/>
                  </a:lnTo>
                  <a:lnTo>
                    <a:pt x="3378707" y="1196339"/>
                  </a:lnTo>
                  <a:lnTo>
                    <a:pt x="3425952" y="1135379"/>
                  </a:lnTo>
                  <a:lnTo>
                    <a:pt x="3471672" y="1085088"/>
                  </a:lnTo>
                  <a:lnTo>
                    <a:pt x="3517391" y="1075943"/>
                  </a:lnTo>
                  <a:lnTo>
                    <a:pt x="3564636" y="1068323"/>
                  </a:lnTo>
                  <a:lnTo>
                    <a:pt x="3610355" y="1080515"/>
                  </a:lnTo>
                  <a:lnTo>
                    <a:pt x="3657600" y="1083564"/>
                  </a:lnTo>
                  <a:lnTo>
                    <a:pt x="3703319" y="1065276"/>
                  </a:lnTo>
                  <a:lnTo>
                    <a:pt x="3749040" y="1011935"/>
                  </a:lnTo>
                  <a:lnTo>
                    <a:pt x="3796284" y="914400"/>
                  </a:lnTo>
                  <a:lnTo>
                    <a:pt x="3842004" y="778763"/>
                  </a:lnTo>
                  <a:lnTo>
                    <a:pt x="3887724" y="670560"/>
                  </a:lnTo>
                  <a:lnTo>
                    <a:pt x="3934967" y="605027"/>
                  </a:lnTo>
                  <a:lnTo>
                    <a:pt x="3980688" y="568451"/>
                  </a:lnTo>
                  <a:lnTo>
                    <a:pt x="4027931" y="580643"/>
                  </a:lnTo>
                  <a:lnTo>
                    <a:pt x="4073652" y="568451"/>
                  </a:lnTo>
                  <a:lnTo>
                    <a:pt x="4119372" y="557783"/>
                  </a:lnTo>
                  <a:lnTo>
                    <a:pt x="4166616" y="565403"/>
                  </a:lnTo>
                  <a:lnTo>
                    <a:pt x="4212336" y="568451"/>
                  </a:lnTo>
                  <a:lnTo>
                    <a:pt x="4258056" y="574548"/>
                  </a:lnTo>
                  <a:lnTo>
                    <a:pt x="4305300" y="579119"/>
                  </a:lnTo>
                  <a:lnTo>
                    <a:pt x="4351020" y="557783"/>
                  </a:lnTo>
                  <a:lnTo>
                    <a:pt x="4396740" y="536448"/>
                  </a:lnTo>
                  <a:lnTo>
                    <a:pt x="4443984" y="496824"/>
                  </a:lnTo>
                  <a:lnTo>
                    <a:pt x="4489704" y="441960"/>
                  </a:lnTo>
                  <a:lnTo>
                    <a:pt x="4536948" y="390143"/>
                  </a:lnTo>
                  <a:lnTo>
                    <a:pt x="4582668" y="338327"/>
                  </a:lnTo>
                  <a:lnTo>
                    <a:pt x="4628388" y="288036"/>
                  </a:lnTo>
                  <a:lnTo>
                    <a:pt x="4675632" y="249936"/>
                  </a:lnTo>
                  <a:lnTo>
                    <a:pt x="4721352" y="205739"/>
                  </a:lnTo>
                  <a:lnTo>
                    <a:pt x="4767072" y="158495"/>
                  </a:lnTo>
                  <a:lnTo>
                    <a:pt x="4814316" y="121919"/>
                  </a:lnTo>
                  <a:lnTo>
                    <a:pt x="4860036" y="80771"/>
                  </a:lnTo>
                  <a:lnTo>
                    <a:pt x="4907280" y="68579"/>
                  </a:lnTo>
                  <a:lnTo>
                    <a:pt x="4953000" y="42671"/>
                  </a:lnTo>
                  <a:lnTo>
                    <a:pt x="4998720" y="39624"/>
                  </a:lnTo>
                  <a:lnTo>
                    <a:pt x="5045964" y="56387"/>
                  </a:lnTo>
                  <a:lnTo>
                    <a:pt x="5091684" y="42671"/>
                  </a:lnTo>
                  <a:lnTo>
                    <a:pt x="5137404" y="50291"/>
                  </a:lnTo>
                  <a:lnTo>
                    <a:pt x="5184648" y="67055"/>
                  </a:lnTo>
                  <a:lnTo>
                    <a:pt x="5230368" y="86867"/>
                  </a:lnTo>
                  <a:lnTo>
                    <a:pt x="5277612" y="129539"/>
                  </a:lnTo>
                  <a:lnTo>
                    <a:pt x="5323332" y="150875"/>
                  </a:lnTo>
                  <a:lnTo>
                    <a:pt x="5369052" y="225551"/>
                  </a:lnTo>
                  <a:lnTo>
                    <a:pt x="5416295" y="301751"/>
                  </a:lnTo>
                  <a:lnTo>
                    <a:pt x="5462016" y="362712"/>
                  </a:lnTo>
                  <a:lnTo>
                    <a:pt x="5507736" y="420624"/>
                  </a:lnTo>
                  <a:lnTo>
                    <a:pt x="5554980" y="416051"/>
                  </a:lnTo>
                  <a:lnTo>
                    <a:pt x="5600700" y="391667"/>
                  </a:lnTo>
                  <a:lnTo>
                    <a:pt x="5647944" y="368807"/>
                  </a:lnTo>
                  <a:lnTo>
                    <a:pt x="5693664" y="362712"/>
                  </a:lnTo>
                  <a:lnTo>
                    <a:pt x="5739384" y="341375"/>
                  </a:lnTo>
                  <a:lnTo>
                    <a:pt x="5786628" y="313943"/>
                  </a:lnTo>
                  <a:lnTo>
                    <a:pt x="5832347" y="306324"/>
                  </a:lnTo>
                  <a:lnTo>
                    <a:pt x="5878068" y="298703"/>
                  </a:lnTo>
                  <a:lnTo>
                    <a:pt x="5925312" y="315467"/>
                  </a:lnTo>
                  <a:lnTo>
                    <a:pt x="5971032" y="332231"/>
                  </a:lnTo>
                  <a:lnTo>
                    <a:pt x="6018275" y="345948"/>
                  </a:lnTo>
                  <a:lnTo>
                    <a:pt x="6063995" y="347471"/>
                  </a:lnTo>
                  <a:lnTo>
                    <a:pt x="6109716" y="318515"/>
                  </a:lnTo>
                  <a:lnTo>
                    <a:pt x="6156960" y="291083"/>
                  </a:lnTo>
                  <a:lnTo>
                    <a:pt x="6202680" y="240791"/>
                  </a:lnTo>
                  <a:lnTo>
                    <a:pt x="6248399" y="205739"/>
                  </a:lnTo>
                  <a:lnTo>
                    <a:pt x="6295644" y="173736"/>
                  </a:lnTo>
                  <a:lnTo>
                    <a:pt x="6341364" y="156971"/>
                  </a:lnTo>
                  <a:lnTo>
                    <a:pt x="6388608" y="120395"/>
                  </a:lnTo>
                  <a:lnTo>
                    <a:pt x="6434328" y="74675"/>
                  </a:lnTo>
                  <a:lnTo>
                    <a:pt x="6480047" y="39624"/>
                  </a:lnTo>
                  <a:lnTo>
                    <a:pt x="6527292" y="0"/>
                  </a:lnTo>
                  <a:lnTo>
                    <a:pt x="6573012" y="12191"/>
                  </a:lnTo>
                  <a:lnTo>
                    <a:pt x="6618732" y="59436"/>
                  </a:lnTo>
                  <a:lnTo>
                    <a:pt x="6665976" y="92963"/>
                  </a:lnTo>
                  <a:lnTo>
                    <a:pt x="6711696" y="115824"/>
                  </a:lnTo>
                  <a:lnTo>
                    <a:pt x="6757416" y="121919"/>
                  </a:lnTo>
                  <a:lnTo>
                    <a:pt x="6804660" y="121919"/>
                  </a:lnTo>
                  <a:lnTo>
                    <a:pt x="6850380" y="129539"/>
                  </a:lnTo>
                  <a:lnTo>
                    <a:pt x="6897624" y="128015"/>
                  </a:lnTo>
                  <a:lnTo>
                    <a:pt x="6943344" y="129539"/>
                  </a:lnTo>
                  <a:lnTo>
                    <a:pt x="6989064" y="137160"/>
                  </a:lnTo>
                  <a:lnTo>
                    <a:pt x="7036308" y="160019"/>
                  </a:lnTo>
                  <a:lnTo>
                    <a:pt x="7082028" y="193548"/>
                  </a:lnTo>
                  <a:lnTo>
                    <a:pt x="7127748" y="175260"/>
                  </a:lnTo>
                  <a:lnTo>
                    <a:pt x="7174992" y="128015"/>
                  </a:lnTo>
                  <a:lnTo>
                    <a:pt x="7220712" y="80771"/>
                  </a:lnTo>
                  <a:lnTo>
                    <a:pt x="7267956" y="60960"/>
                  </a:lnTo>
                  <a:lnTo>
                    <a:pt x="7313676" y="85343"/>
                  </a:lnTo>
                  <a:lnTo>
                    <a:pt x="7359396" y="131063"/>
                  </a:lnTo>
                  <a:lnTo>
                    <a:pt x="7406640" y="196595"/>
                  </a:lnTo>
                  <a:lnTo>
                    <a:pt x="7452360" y="257555"/>
                  </a:lnTo>
                  <a:lnTo>
                    <a:pt x="7498080" y="339851"/>
                  </a:lnTo>
                </a:path>
              </a:pathLst>
            </a:custGeom>
            <a:ln w="38100">
              <a:solidFill>
                <a:srgbClr val="808080"/>
              </a:solidFill>
            </a:ln>
          </p:spPr>
          <p:txBody>
            <a:bodyPr wrap="square" lIns="0" tIns="0" rIns="0" bIns="0" rtlCol="0"/>
            <a:lstStyle/>
            <a:p>
              <a:endParaRPr>
                <a:solidFill>
                  <a:prstClr val="black"/>
                </a:solidFill>
              </a:endParaRPr>
            </a:p>
          </p:txBody>
        </p:sp>
        <p:sp>
          <p:nvSpPr>
            <p:cNvPr id="11" name="object 11"/>
            <p:cNvSpPr/>
            <p:nvPr/>
          </p:nvSpPr>
          <p:spPr>
            <a:xfrm>
              <a:off x="875537" y="2605277"/>
              <a:ext cx="212725" cy="0"/>
            </a:xfrm>
            <a:custGeom>
              <a:avLst/>
              <a:gdLst/>
              <a:ahLst/>
              <a:cxnLst/>
              <a:rect l="l" t="t" r="r" b="b"/>
              <a:pathLst>
                <a:path w="212725">
                  <a:moveTo>
                    <a:pt x="0" y="0"/>
                  </a:moveTo>
                  <a:lnTo>
                    <a:pt x="212725" y="0"/>
                  </a:lnTo>
                </a:path>
              </a:pathLst>
            </a:custGeom>
            <a:ln w="38100">
              <a:solidFill>
                <a:srgbClr val="001F5F"/>
              </a:solidFill>
            </a:ln>
          </p:spPr>
          <p:txBody>
            <a:bodyPr wrap="square" lIns="0" tIns="0" rIns="0" bIns="0" rtlCol="0"/>
            <a:lstStyle/>
            <a:p>
              <a:endParaRPr>
                <a:solidFill>
                  <a:prstClr val="black"/>
                </a:solidFill>
              </a:endParaRPr>
            </a:p>
          </p:txBody>
        </p:sp>
        <p:sp>
          <p:nvSpPr>
            <p:cNvPr id="12" name="object 12"/>
            <p:cNvSpPr/>
            <p:nvPr/>
          </p:nvSpPr>
          <p:spPr>
            <a:xfrm>
              <a:off x="875537" y="2868929"/>
              <a:ext cx="212725" cy="0"/>
            </a:xfrm>
            <a:custGeom>
              <a:avLst/>
              <a:gdLst/>
              <a:ahLst/>
              <a:cxnLst/>
              <a:rect l="l" t="t" r="r" b="b"/>
              <a:pathLst>
                <a:path w="212725">
                  <a:moveTo>
                    <a:pt x="0" y="0"/>
                  </a:moveTo>
                  <a:lnTo>
                    <a:pt x="212725" y="0"/>
                  </a:lnTo>
                </a:path>
              </a:pathLst>
            </a:custGeom>
            <a:ln w="38100">
              <a:solidFill>
                <a:srgbClr val="A30000"/>
              </a:solidFill>
            </a:ln>
          </p:spPr>
          <p:txBody>
            <a:bodyPr wrap="square" lIns="0" tIns="0" rIns="0" bIns="0" rtlCol="0"/>
            <a:lstStyle/>
            <a:p>
              <a:endParaRPr>
                <a:solidFill>
                  <a:prstClr val="black"/>
                </a:solidFill>
              </a:endParaRPr>
            </a:p>
          </p:txBody>
        </p:sp>
        <p:sp>
          <p:nvSpPr>
            <p:cNvPr id="13" name="object 13"/>
            <p:cNvSpPr/>
            <p:nvPr/>
          </p:nvSpPr>
          <p:spPr>
            <a:xfrm>
              <a:off x="875537" y="3132581"/>
              <a:ext cx="212725" cy="0"/>
            </a:xfrm>
            <a:custGeom>
              <a:avLst/>
              <a:gdLst/>
              <a:ahLst/>
              <a:cxnLst/>
              <a:rect l="l" t="t" r="r" b="b"/>
              <a:pathLst>
                <a:path w="212725">
                  <a:moveTo>
                    <a:pt x="0" y="0"/>
                  </a:moveTo>
                  <a:lnTo>
                    <a:pt x="212725" y="0"/>
                  </a:lnTo>
                </a:path>
              </a:pathLst>
            </a:custGeom>
            <a:ln w="38100">
              <a:solidFill>
                <a:srgbClr val="808080"/>
              </a:solidFill>
            </a:ln>
          </p:spPr>
          <p:txBody>
            <a:bodyPr wrap="square" lIns="0" tIns="0" rIns="0" bIns="0" rtlCol="0"/>
            <a:lstStyle/>
            <a:p>
              <a:endParaRPr>
                <a:solidFill>
                  <a:prstClr val="black"/>
                </a:solidFill>
              </a:endParaRPr>
            </a:p>
          </p:txBody>
        </p:sp>
      </p:grpSp>
      <p:sp>
        <p:nvSpPr>
          <p:cNvPr id="14" name="object 14"/>
          <p:cNvSpPr txBox="1"/>
          <p:nvPr/>
        </p:nvSpPr>
        <p:spPr>
          <a:xfrm>
            <a:off x="8576818" y="2316581"/>
            <a:ext cx="316230" cy="3098800"/>
          </a:xfrm>
          <a:prstGeom prst="rect">
            <a:avLst/>
          </a:prstGeom>
        </p:spPr>
        <p:txBody>
          <a:bodyPr vert="horz" wrap="square" lIns="0" tIns="106045" rIns="0" bIns="0" rtlCol="0">
            <a:spAutoFit/>
          </a:bodyPr>
          <a:lstStyle/>
          <a:p>
            <a:pPr marL="12700">
              <a:spcBef>
                <a:spcPts val="835"/>
              </a:spcBef>
            </a:pPr>
            <a:r>
              <a:rPr sz="1400" dirty="0">
                <a:solidFill>
                  <a:prstClr val="black"/>
                </a:solidFill>
                <a:latin typeface="Tahoma"/>
                <a:cs typeface="Tahoma"/>
              </a:rPr>
              <a:t>2</a:t>
            </a:r>
            <a:r>
              <a:rPr sz="1400" spc="-10" dirty="0">
                <a:solidFill>
                  <a:prstClr val="black"/>
                </a:solidFill>
                <a:latin typeface="Tahoma"/>
                <a:cs typeface="Tahoma"/>
              </a:rPr>
              <a:t>7</a:t>
            </a:r>
            <a:r>
              <a:rPr sz="1400" dirty="0">
                <a:solidFill>
                  <a:prstClr val="black"/>
                </a:solidFill>
                <a:latin typeface="Tahoma"/>
                <a:cs typeface="Tahoma"/>
              </a:rPr>
              <a:t>0</a:t>
            </a:r>
            <a:endParaRPr sz="1400">
              <a:solidFill>
                <a:prstClr val="black"/>
              </a:solidFill>
              <a:latin typeface="Tahoma"/>
              <a:cs typeface="Tahoma"/>
            </a:endParaRPr>
          </a:p>
          <a:p>
            <a:pPr marL="12700">
              <a:spcBef>
                <a:spcPts val="740"/>
              </a:spcBef>
            </a:pPr>
            <a:r>
              <a:rPr sz="1400" dirty="0">
                <a:solidFill>
                  <a:prstClr val="black"/>
                </a:solidFill>
                <a:latin typeface="Tahoma"/>
                <a:cs typeface="Tahoma"/>
              </a:rPr>
              <a:t>2</a:t>
            </a:r>
            <a:r>
              <a:rPr sz="1400" spc="-10" dirty="0">
                <a:solidFill>
                  <a:prstClr val="black"/>
                </a:solidFill>
                <a:latin typeface="Tahoma"/>
                <a:cs typeface="Tahoma"/>
              </a:rPr>
              <a:t>6</a:t>
            </a:r>
            <a:r>
              <a:rPr sz="1400" dirty="0">
                <a:solidFill>
                  <a:prstClr val="black"/>
                </a:solidFill>
                <a:latin typeface="Tahoma"/>
                <a:cs typeface="Tahoma"/>
              </a:rPr>
              <a:t>0</a:t>
            </a:r>
            <a:endParaRPr sz="1400">
              <a:solidFill>
                <a:prstClr val="black"/>
              </a:solidFill>
              <a:latin typeface="Tahoma"/>
              <a:cs typeface="Tahoma"/>
            </a:endParaRPr>
          </a:p>
          <a:p>
            <a:pPr marL="12700">
              <a:spcBef>
                <a:spcPts val="745"/>
              </a:spcBef>
            </a:pPr>
            <a:r>
              <a:rPr sz="1400" dirty="0">
                <a:solidFill>
                  <a:prstClr val="black"/>
                </a:solidFill>
                <a:latin typeface="Tahoma"/>
                <a:cs typeface="Tahoma"/>
              </a:rPr>
              <a:t>2</a:t>
            </a:r>
            <a:r>
              <a:rPr sz="1400" spc="-10" dirty="0">
                <a:solidFill>
                  <a:prstClr val="black"/>
                </a:solidFill>
                <a:latin typeface="Tahoma"/>
                <a:cs typeface="Tahoma"/>
              </a:rPr>
              <a:t>5</a:t>
            </a:r>
            <a:r>
              <a:rPr sz="1400" dirty="0">
                <a:solidFill>
                  <a:prstClr val="black"/>
                </a:solidFill>
                <a:latin typeface="Tahoma"/>
                <a:cs typeface="Tahoma"/>
              </a:rPr>
              <a:t>0</a:t>
            </a:r>
            <a:endParaRPr sz="1400">
              <a:solidFill>
                <a:prstClr val="black"/>
              </a:solidFill>
              <a:latin typeface="Tahoma"/>
              <a:cs typeface="Tahoma"/>
            </a:endParaRPr>
          </a:p>
          <a:p>
            <a:pPr marL="12700">
              <a:spcBef>
                <a:spcPts val="735"/>
              </a:spcBef>
            </a:pPr>
            <a:r>
              <a:rPr sz="1400" dirty="0">
                <a:solidFill>
                  <a:prstClr val="black"/>
                </a:solidFill>
                <a:latin typeface="Tahoma"/>
                <a:cs typeface="Tahoma"/>
              </a:rPr>
              <a:t>2</a:t>
            </a:r>
            <a:r>
              <a:rPr sz="1400" spc="-10" dirty="0">
                <a:solidFill>
                  <a:prstClr val="black"/>
                </a:solidFill>
                <a:latin typeface="Tahoma"/>
                <a:cs typeface="Tahoma"/>
              </a:rPr>
              <a:t>4</a:t>
            </a:r>
            <a:r>
              <a:rPr sz="1400" dirty="0">
                <a:solidFill>
                  <a:prstClr val="black"/>
                </a:solidFill>
                <a:latin typeface="Tahoma"/>
                <a:cs typeface="Tahoma"/>
              </a:rPr>
              <a:t>0</a:t>
            </a:r>
            <a:endParaRPr sz="1400">
              <a:solidFill>
                <a:prstClr val="black"/>
              </a:solidFill>
              <a:latin typeface="Tahoma"/>
              <a:cs typeface="Tahoma"/>
            </a:endParaRPr>
          </a:p>
          <a:p>
            <a:pPr marL="12700">
              <a:spcBef>
                <a:spcPts val="740"/>
              </a:spcBef>
            </a:pPr>
            <a:r>
              <a:rPr sz="1400" dirty="0">
                <a:solidFill>
                  <a:prstClr val="black"/>
                </a:solidFill>
                <a:latin typeface="Tahoma"/>
                <a:cs typeface="Tahoma"/>
              </a:rPr>
              <a:t>2</a:t>
            </a:r>
            <a:r>
              <a:rPr sz="1400" spc="-10" dirty="0">
                <a:solidFill>
                  <a:prstClr val="black"/>
                </a:solidFill>
                <a:latin typeface="Tahoma"/>
                <a:cs typeface="Tahoma"/>
              </a:rPr>
              <a:t>3</a:t>
            </a:r>
            <a:r>
              <a:rPr sz="1400" dirty="0">
                <a:solidFill>
                  <a:prstClr val="black"/>
                </a:solidFill>
                <a:latin typeface="Tahoma"/>
                <a:cs typeface="Tahoma"/>
              </a:rPr>
              <a:t>0</a:t>
            </a:r>
            <a:endParaRPr sz="1400">
              <a:solidFill>
                <a:prstClr val="black"/>
              </a:solidFill>
              <a:latin typeface="Tahoma"/>
              <a:cs typeface="Tahoma"/>
            </a:endParaRPr>
          </a:p>
          <a:p>
            <a:pPr marL="12700">
              <a:spcBef>
                <a:spcPts val="745"/>
              </a:spcBef>
            </a:pPr>
            <a:r>
              <a:rPr sz="1400" dirty="0">
                <a:solidFill>
                  <a:prstClr val="black"/>
                </a:solidFill>
                <a:latin typeface="Tahoma"/>
                <a:cs typeface="Tahoma"/>
              </a:rPr>
              <a:t>2</a:t>
            </a:r>
            <a:r>
              <a:rPr sz="1400" spc="-10" dirty="0">
                <a:solidFill>
                  <a:prstClr val="black"/>
                </a:solidFill>
                <a:latin typeface="Tahoma"/>
                <a:cs typeface="Tahoma"/>
              </a:rPr>
              <a:t>2</a:t>
            </a:r>
            <a:r>
              <a:rPr sz="1400" dirty="0">
                <a:solidFill>
                  <a:prstClr val="black"/>
                </a:solidFill>
                <a:latin typeface="Tahoma"/>
                <a:cs typeface="Tahoma"/>
              </a:rPr>
              <a:t>0</a:t>
            </a:r>
            <a:endParaRPr sz="1400">
              <a:solidFill>
                <a:prstClr val="black"/>
              </a:solidFill>
              <a:latin typeface="Tahoma"/>
              <a:cs typeface="Tahoma"/>
            </a:endParaRPr>
          </a:p>
          <a:p>
            <a:pPr marL="12700">
              <a:spcBef>
                <a:spcPts val="735"/>
              </a:spcBef>
            </a:pPr>
            <a:r>
              <a:rPr sz="1400" dirty="0">
                <a:solidFill>
                  <a:prstClr val="black"/>
                </a:solidFill>
                <a:latin typeface="Tahoma"/>
                <a:cs typeface="Tahoma"/>
              </a:rPr>
              <a:t>2</a:t>
            </a:r>
            <a:r>
              <a:rPr sz="1400" spc="-10" dirty="0">
                <a:solidFill>
                  <a:prstClr val="black"/>
                </a:solidFill>
                <a:latin typeface="Tahoma"/>
                <a:cs typeface="Tahoma"/>
              </a:rPr>
              <a:t>1</a:t>
            </a:r>
            <a:r>
              <a:rPr sz="1400" dirty="0">
                <a:solidFill>
                  <a:prstClr val="black"/>
                </a:solidFill>
                <a:latin typeface="Tahoma"/>
                <a:cs typeface="Tahoma"/>
              </a:rPr>
              <a:t>0</a:t>
            </a:r>
            <a:endParaRPr sz="1400">
              <a:solidFill>
                <a:prstClr val="black"/>
              </a:solidFill>
              <a:latin typeface="Tahoma"/>
              <a:cs typeface="Tahoma"/>
            </a:endParaRPr>
          </a:p>
          <a:p>
            <a:pPr marL="12700">
              <a:spcBef>
                <a:spcPts val="740"/>
              </a:spcBef>
            </a:pPr>
            <a:r>
              <a:rPr sz="1400" dirty="0">
                <a:solidFill>
                  <a:prstClr val="black"/>
                </a:solidFill>
                <a:latin typeface="Tahoma"/>
                <a:cs typeface="Tahoma"/>
              </a:rPr>
              <a:t>2</a:t>
            </a:r>
            <a:r>
              <a:rPr sz="1400" spc="-10" dirty="0">
                <a:solidFill>
                  <a:prstClr val="black"/>
                </a:solidFill>
                <a:latin typeface="Tahoma"/>
                <a:cs typeface="Tahoma"/>
              </a:rPr>
              <a:t>0</a:t>
            </a:r>
            <a:r>
              <a:rPr sz="1400" dirty="0">
                <a:solidFill>
                  <a:prstClr val="black"/>
                </a:solidFill>
                <a:latin typeface="Tahoma"/>
                <a:cs typeface="Tahoma"/>
              </a:rPr>
              <a:t>0</a:t>
            </a:r>
            <a:endParaRPr sz="1400">
              <a:solidFill>
                <a:prstClr val="black"/>
              </a:solidFill>
              <a:latin typeface="Tahoma"/>
              <a:cs typeface="Tahoma"/>
            </a:endParaRPr>
          </a:p>
          <a:p>
            <a:pPr marL="12700">
              <a:spcBef>
                <a:spcPts val="745"/>
              </a:spcBef>
            </a:pPr>
            <a:r>
              <a:rPr sz="1400" dirty="0">
                <a:solidFill>
                  <a:prstClr val="black"/>
                </a:solidFill>
                <a:latin typeface="Tahoma"/>
                <a:cs typeface="Tahoma"/>
              </a:rPr>
              <a:t>1</a:t>
            </a:r>
            <a:r>
              <a:rPr sz="1400" spc="-10" dirty="0">
                <a:solidFill>
                  <a:prstClr val="black"/>
                </a:solidFill>
                <a:latin typeface="Tahoma"/>
                <a:cs typeface="Tahoma"/>
              </a:rPr>
              <a:t>9</a:t>
            </a:r>
            <a:r>
              <a:rPr sz="1400" dirty="0">
                <a:solidFill>
                  <a:prstClr val="black"/>
                </a:solidFill>
                <a:latin typeface="Tahoma"/>
                <a:cs typeface="Tahoma"/>
              </a:rPr>
              <a:t>0</a:t>
            </a:r>
            <a:endParaRPr sz="1400">
              <a:solidFill>
                <a:prstClr val="black"/>
              </a:solidFill>
              <a:latin typeface="Tahoma"/>
              <a:cs typeface="Tahoma"/>
            </a:endParaRPr>
          </a:p>
          <a:p>
            <a:pPr marL="12700">
              <a:spcBef>
                <a:spcPts val="735"/>
              </a:spcBef>
            </a:pPr>
            <a:r>
              <a:rPr sz="1400" dirty="0">
                <a:solidFill>
                  <a:prstClr val="black"/>
                </a:solidFill>
                <a:latin typeface="Tahoma"/>
                <a:cs typeface="Tahoma"/>
              </a:rPr>
              <a:t>1</a:t>
            </a:r>
            <a:r>
              <a:rPr sz="1400" spc="-10" dirty="0">
                <a:solidFill>
                  <a:prstClr val="black"/>
                </a:solidFill>
                <a:latin typeface="Tahoma"/>
                <a:cs typeface="Tahoma"/>
              </a:rPr>
              <a:t>8</a:t>
            </a:r>
            <a:r>
              <a:rPr sz="1400" dirty="0">
                <a:solidFill>
                  <a:prstClr val="black"/>
                </a:solidFill>
                <a:latin typeface="Tahoma"/>
                <a:cs typeface="Tahoma"/>
              </a:rPr>
              <a:t>0</a:t>
            </a:r>
            <a:endParaRPr sz="1400">
              <a:solidFill>
                <a:prstClr val="black"/>
              </a:solidFill>
              <a:latin typeface="Tahoma"/>
              <a:cs typeface="Tahoma"/>
            </a:endParaRPr>
          </a:p>
        </p:txBody>
      </p:sp>
      <p:sp>
        <p:nvSpPr>
          <p:cNvPr id="15" name="object 15"/>
          <p:cNvSpPr txBox="1"/>
          <p:nvPr/>
        </p:nvSpPr>
        <p:spPr>
          <a:xfrm>
            <a:off x="5497996" y="5409081"/>
            <a:ext cx="1074653" cy="729208"/>
          </a:xfrm>
          <a:prstGeom prst="rect">
            <a:avLst/>
          </a:prstGeom>
        </p:spPr>
        <p:txBody>
          <a:bodyPr vert="vert270" wrap="square" lIns="0" tIns="13335" rIns="0" bIns="0" rtlCol="0">
            <a:spAutoFit/>
          </a:bodyPr>
          <a:lstStyle/>
          <a:p>
            <a:pPr marL="29845">
              <a:spcBef>
                <a:spcPts val="105"/>
              </a:spcBef>
            </a:pPr>
            <a:r>
              <a:rPr sz="1400" dirty="0">
                <a:solidFill>
                  <a:prstClr val="black"/>
                </a:solidFill>
                <a:latin typeface="Tahoma"/>
                <a:cs typeface="Tahoma"/>
              </a:rPr>
              <a:t>Oc</a:t>
            </a:r>
            <a:r>
              <a:rPr sz="1400" spc="-5" dirty="0">
                <a:solidFill>
                  <a:prstClr val="black"/>
                </a:solidFill>
                <a:latin typeface="Tahoma"/>
                <a:cs typeface="Tahoma"/>
              </a:rPr>
              <a:t>a</a:t>
            </a:r>
            <a:r>
              <a:rPr sz="1400" spc="5" dirty="0">
                <a:solidFill>
                  <a:prstClr val="black"/>
                </a:solidFill>
                <a:latin typeface="Tahoma"/>
                <a:cs typeface="Tahoma"/>
              </a:rPr>
              <a:t>-</a:t>
            </a:r>
            <a:r>
              <a:rPr sz="1400" dirty="0">
                <a:solidFill>
                  <a:prstClr val="black"/>
                </a:solidFill>
                <a:latin typeface="Tahoma"/>
                <a:cs typeface="Tahoma"/>
              </a:rPr>
              <a:t>21</a:t>
            </a:r>
          </a:p>
          <a:p>
            <a:pPr marL="12700" marR="5080" indent="25400">
              <a:lnSpc>
                <a:spcPts val="3180"/>
              </a:lnSpc>
              <a:spcBef>
                <a:spcPts val="250"/>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21  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21</a:t>
            </a:r>
          </a:p>
        </p:txBody>
      </p:sp>
      <p:sp>
        <p:nvSpPr>
          <p:cNvPr id="16" name="object 16"/>
          <p:cNvSpPr txBox="1"/>
          <p:nvPr/>
        </p:nvSpPr>
        <p:spPr>
          <a:xfrm>
            <a:off x="2270164" y="5409691"/>
            <a:ext cx="240665" cy="51625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E</a:t>
            </a:r>
            <a:r>
              <a:rPr sz="1400" spc="-5" dirty="0">
                <a:solidFill>
                  <a:prstClr val="black"/>
                </a:solidFill>
                <a:latin typeface="Tahoma"/>
                <a:cs typeface="Tahoma"/>
              </a:rPr>
              <a:t>y</a:t>
            </a:r>
            <a:r>
              <a:rPr sz="1400" dirty="0">
                <a:solidFill>
                  <a:prstClr val="black"/>
                </a:solidFill>
                <a:latin typeface="Tahoma"/>
                <a:cs typeface="Tahoma"/>
              </a:rPr>
              <a:t>l</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17" name="object 17"/>
          <p:cNvSpPr txBox="1"/>
          <p:nvPr/>
        </p:nvSpPr>
        <p:spPr>
          <a:xfrm>
            <a:off x="2673389" y="5409995"/>
            <a:ext cx="240665" cy="56388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Ka</a:t>
            </a:r>
            <a:r>
              <a:rPr sz="1400" spc="-10"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18" name="object 18"/>
          <p:cNvSpPr txBox="1"/>
          <p:nvPr/>
        </p:nvSpPr>
        <p:spPr>
          <a:xfrm>
            <a:off x="152501" y="3208477"/>
            <a:ext cx="469265" cy="2215515"/>
          </a:xfrm>
          <a:prstGeom prst="rect">
            <a:avLst/>
          </a:prstGeom>
        </p:spPr>
        <p:txBody>
          <a:bodyPr vert="horz" wrap="square" lIns="0" tIns="13335" rIns="0" bIns="0" rtlCol="0">
            <a:spAutoFit/>
          </a:bodyPr>
          <a:lstStyle/>
          <a:p>
            <a:pPr marR="5080" algn="r">
              <a:spcBef>
                <a:spcPts val="105"/>
              </a:spcBef>
            </a:pPr>
            <a:r>
              <a:rPr sz="1400" dirty="0">
                <a:solidFill>
                  <a:prstClr val="black"/>
                </a:solidFill>
                <a:latin typeface="Tahoma"/>
                <a:cs typeface="Tahoma"/>
              </a:rPr>
              <a:t>2</a:t>
            </a:r>
            <a:r>
              <a:rPr sz="1400" spc="-10" dirty="0">
                <a:solidFill>
                  <a:prstClr val="black"/>
                </a:solidFill>
                <a:latin typeface="Tahoma"/>
                <a:cs typeface="Tahoma"/>
              </a:rPr>
              <a:t>.</a:t>
            </a:r>
            <a:r>
              <a:rPr sz="1400" dirty="0">
                <a:solidFill>
                  <a:prstClr val="black"/>
                </a:solidFill>
                <a:latin typeface="Tahoma"/>
                <a:cs typeface="Tahoma"/>
              </a:rPr>
              <a:t>800</a:t>
            </a:r>
            <a:endParaRPr sz="1400">
              <a:solidFill>
                <a:prstClr val="black"/>
              </a:solidFill>
              <a:latin typeface="Tahoma"/>
              <a:cs typeface="Tahoma"/>
            </a:endParaRPr>
          </a:p>
          <a:p>
            <a:pPr marR="5080" algn="r">
              <a:spcBef>
                <a:spcPts val="1435"/>
              </a:spcBef>
            </a:pPr>
            <a:r>
              <a:rPr sz="1400" dirty="0">
                <a:solidFill>
                  <a:prstClr val="black"/>
                </a:solidFill>
                <a:latin typeface="Tahoma"/>
                <a:cs typeface="Tahoma"/>
              </a:rPr>
              <a:t>2.400</a:t>
            </a:r>
            <a:endParaRPr sz="1400">
              <a:solidFill>
                <a:prstClr val="black"/>
              </a:solidFill>
              <a:latin typeface="Tahoma"/>
              <a:cs typeface="Tahoma"/>
            </a:endParaRPr>
          </a:p>
          <a:p>
            <a:pPr marR="5080" algn="r">
              <a:spcBef>
                <a:spcPts val="1420"/>
              </a:spcBef>
            </a:pPr>
            <a:r>
              <a:rPr sz="1400" dirty="0">
                <a:solidFill>
                  <a:prstClr val="black"/>
                </a:solidFill>
                <a:latin typeface="Tahoma"/>
                <a:cs typeface="Tahoma"/>
              </a:rPr>
              <a:t>2.000</a:t>
            </a:r>
            <a:endParaRPr sz="1400">
              <a:solidFill>
                <a:prstClr val="black"/>
              </a:solidFill>
              <a:latin typeface="Tahoma"/>
              <a:cs typeface="Tahoma"/>
            </a:endParaRPr>
          </a:p>
          <a:p>
            <a:pPr marR="5080" algn="r">
              <a:spcBef>
                <a:spcPts val="1435"/>
              </a:spcBef>
            </a:pPr>
            <a:r>
              <a:rPr sz="1400" dirty="0">
                <a:solidFill>
                  <a:prstClr val="black"/>
                </a:solidFill>
                <a:latin typeface="Tahoma"/>
                <a:cs typeface="Tahoma"/>
              </a:rPr>
              <a:t>1.600</a:t>
            </a:r>
            <a:endParaRPr sz="1400">
              <a:solidFill>
                <a:prstClr val="black"/>
              </a:solidFill>
              <a:latin typeface="Tahoma"/>
              <a:cs typeface="Tahoma"/>
            </a:endParaRPr>
          </a:p>
          <a:p>
            <a:pPr marR="5080" algn="r">
              <a:spcBef>
                <a:spcPts val="1430"/>
              </a:spcBef>
            </a:pPr>
            <a:r>
              <a:rPr sz="1400" dirty="0">
                <a:solidFill>
                  <a:prstClr val="black"/>
                </a:solidFill>
                <a:latin typeface="Tahoma"/>
                <a:cs typeface="Tahoma"/>
              </a:rPr>
              <a:t>1.200</a:t>
            </a:r>
            <a:endParaRPr sz="1400">
              <a:solidFill>
                <a:prstClr val="black"/>
              </a:solidFill>
              <a:latin typeface="Tahoma"/>
              <a:cs typeface="Tahoma"/>
            </a:endParaRPr>
          </a:p>
          <a:p>
            <a:pPr marR="5080" algn="r">
              <a:spcBef>
                <a:spcPts val="1435"/>
              </a:spcBef>
            </a:pPr>
            <a:r>
              <a:rPr sz="1400" dirty="0">
                <a:solidFill>
                  <a:prstClr val="black"/>
                </a:solidFill>
                <a:latin typeface="Tahoma"/>
                <a:cs typeface="Tahoma"/>
              </a:rPr>
              <a:t>800</a:t>
            </a:r>
            <a:endParaRPr sz="1400">
              <a:solidFill>
                <a:prstClr val="black"/>
              </a:solidFill>
              <a:latin typeface="Tahoma"/>
              <a:cs typeface="Tahoma"/>
            </a:endParaRPr>
          </a:p>
        </p:txBody>
      </p:sp>
      <p:sp>
        <p:nvSpPr>
          <p:cNvPr id="19" name="object 19"/>
          <p:cNvSpPr txBox="1"/>
          <p:nvPr/>
        </p:nvSpPr>
        <p:spPr>
          <a:xfrm>
            <a:off x="662954" y="5409081"/>
            <a:ext cx="631825" cy="58864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Oc</a:t>
            </a:r>
            <a:r>
              <a:rPr sz="1400" spc="-10" dirty="0">
                <a:solidFill>
                  <a:prstClr val="black"/>
                </a:solidFill>
                <a:latin typeface="Tahoma"/>
                <a:cs typeface="Tahoma"/>
              </a:rPr>
              <a:t>a</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a:p>
            <a:pPr marL="20320">
              <a:spcBef>
                <a:spcPts val="139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20" name="object 20"/>
          <p:cNvSpPr txBox="1"/>
          <p:nvPr/>
        </p:nvSpPr>
        <p:spPr>
          <a:xfrm>
            <a:off x="4280320" y="5409691"/>
            <a:ext cx="240665" cy="63373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Te</a:t>
            </a:r>
            <a:r>
              <a:rPr sz="1400" spc="-5" dirty="0">
                <a:solidFill>
                  <a:prstClr val="black"/>
                </a:solidFill>
                <a:latin typeface="Tahoma"/>
                <a:cs typeface="Tahoma"/>
              </a:rPr>
              <a:t>m</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1" name="object 21"/>
          <p:cNvSpPr txBox="1"/>
          <p:nvPr/>
        </p:nvSpPr>
        <p:spPr>
          <a:xfrm>
            <a:off x="3076614" y="5409386"/>
            <a:ext cx="240665" cy="5880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Oc</a:t>
            </a:r>
            <a:r>
              <a:rPr sz="1400" spc="-5" dirty="0">
                <a:solidFill>
                  <a:prstClr val="black"/>
                </a:solidFill>
                <a:latin typeface="Tahoma"/>
                <a:cs typeface="Tahoma"/>
              </a:rPr>
              <a:t>a</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2" name="object 22"/>
          <p:cNvSpPr txBox="1"/>
          <p:nvPr/>
        </p:nvSpPr>
        <p:spPr>
          <a:xfrm>
            <a:off x="4691546" y="5409691"/>
            <a:ext cx="240665" cy="51625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E</a:t>
            </a:r>
            <a:r>
              <a:rPr sz="1400" spc="-5" dirty="0">
                <a:solidFill>
                  <a:prstClr val="black"/>
                </a:solidFill>
                <a:latin typeface="Tahoma"/>
                <a:cs typeface="Tahoma"/>
              </a:rPr>
              <a:t>y</a:t>
            </a:r>
            <a:r>
              <a:rPr sz="1400" dirty="0">
                <a:solidFill>
                  <a:prstClr val="black"/>
                </a:solidFill>
                <a:latin typeface="Tahoma"/>
                <a:cs typeface="Tahoma"/>
              </a:rPr>
              <a:t>l</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3" name="object 23"/>
          <p:cNvSpPr txBox="1"/>
          <p:nvPr/>
        </p:nvSpPr>
        <p:spPr>
          <a:xfrm>
            <a:off x="3473870" y="5409081"/>
            <a:ext cx="240665" cy="58039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4" name="object 24"/>
          <p:cNvSpPr txBox="1"/>
          <p:nvPr/>
        </p:nvSpPr>
        <p:spPr>
          <a:xfrm>
            <a:off x="5094771" y="5409995"/>
            <a:ext cx="240665" cy="56388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Ka</a:t>
            </a:r>
            <a:r>
              <a:rPr sz="1400" spc="-10"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5" name="object 25"/>
          <p:cNvSpPr txBox="1"/>
          <p:nvPr/>
        </p:nvSpPr>
        <p:spPr>
          <a:xfrm>
            <a:off x="1457237" y="5409691"/>
            <a:ext cx="643890" cy="633730"/>
          </a:xfrm>
          <a:prstGeom prst="rect">
            <a:avLst/>
          </a:prstGeom>
        </p:spPr>
        <p:txBody>
          <a:bodyPr vert="vert270" wrap="square" lIns="0" tIns="13335" rIns="0" bIns="0" rtlCol="0">
            <a:spAutoFit/>
          </a:bodyPr>
          <a:lstStyle/>
          <a:p>
            <a:pPr marL="40640">
              <a:spcBef>
                <a:spcPts val="10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a:p>
            <a:pPr marL="12700">
              <a:spcBef>
                <a:spcPts val="1495"/>
              </a:spcBef>
            </a:pPr>
            <a:r>
              <a:rPr sz="1400" dirty="0">
                <a:solidFill>
                  <a:prstClr val="black"/>
                </a:solidFill>
                <a:latin typeface="Tahoma"/>
                <a:cs typeface="Tahoma"/>
              </a:rPr>
              <a:t>Te</a:t>
            </a:r>
            <a:r>
              <a:rPr sz="1400" spc="-5" dirty="0">
                <a:solidFill>
                  <a:prstClr val="black"/>
                </a:solidFill>
                <a:latin typeface="Tahoma"/>
                <a:cs typeface="Tahoma"/>
              </a:rPr>
              <a:t>m</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26" name="object 26"/>
          <p:cNvSpPr txBox="1"/>
          <p:nvPr/>
        </p:nvSpPr>
        <p:spPr>
          <a:xfrm>
            <a:off x="3877095" y="5409691"/>
            <a:ext cx="240665" cy="60515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7" name="object 27"/>
          <p:cNvSpPr txBox="1"/>
          <p:nvPr/>
        </p:nvSpPr>
        <p:spPr>
          <a:xfrm>
            <a:off x="7104927" y="5409691"/>
            <a:ext cx="240665" cy="51625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E</a:t>
            </a:r>
            <a:r>
              <a:rPr sz="1400" spc="-5" dirty="0">
                <a:solidFill>
                  <a:prstClr val="black"/>
                </a:solidFill>
                <a:latin typeface="Tahoma"/>
                <a:cs typeface="Tahoma"/>
              </a:rPr>
              <a:t>y</a:t>
            </a:r>
            <a:r>
              <a:rPr sz="1400" dirty="0">
                <a:solidFill>
                  <a:prstClr val="black"/>
                </a:solidFill>
                <a:latin typeface="Tahoma"/>
                <a:cs typeface="Tahoma"/>
              </a:rPr>
              <a:t>l</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28" name="object 28"/>
          <p:cNvSpPr txBox="1"/>
          <p:nvPr/>
        </p:nvSpPr>
        <p:spPr>
          <a:xfrm>
            <a:off x="7508152" y="5409995"/>
            <a:ext cx="240665" cy="56388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Ka</a:t>
            </a:r>
            <a:r>
              <a:rPr sz="1400" spc="-10"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29" name="object 29"/>
          <p:cNvSpPr txBox="1"/>
          <p:nvPr/>
        </p:nvSpPr>
        <p:spPr>
          <a:xfrm>
            <a:off x="7911377" y="5409081"/>
            <a:ext cx="631825" cy="58864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Oc</a:t>
            </a:r>
            <a:r>
              <a:rPr sz="1400" spc="-5" dirty="0">
                <a:solidFill>
                  <a:prstClr val="black"/>
                </a:solidFill>
                <a:latin typeface="Tahoma"/>
                <a:cs typeface="Tahoma"/>
              </a:rPr>
              <a:t>a</a:t>
            </a:r>
            <a:r>
              <a:rPr sz="1400" spc="5" dirty="0">
                <a:solidFill>
                  <a:prstClr val="black"/>
                </a:solidFill>
                <a:latin typeface="Tahoma"/>
                <a:cs typeface="Tahoma"/>
              </a:rPr>
              <a:t>-</a:t>
            </a:r>
            <a:r>
              <a:rPr sz="1400" dirty="0">
                <a:solidFill>
                  <a:prstClr val="black"/>
                </a:solidFill>
                <a:latin typeface="Tahoma"/>
                <a:cs typeface="Tahoma"/>
              </a:rPr>
              <a:t>22</a:t>
            </a:r>
            <a:endParaRPr sz="1400">
              <a:solidFill>
                <a:prstClr val="black"/>
              </a:solidFill>
              <a:latin typeface="Tahoma"/>
              <a:cs typeface="Tahoma"/>
            </a:endParaRPr>
          </a:p>
          <a:p>
            <a:pPr marL="20320">
              <a:spcBef>
                <a:spcPts val="139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22</a:t>
            </a:r>
            <a:endParaRPr sz="1400">
              <a:solidFill>
                <a:prstClr val="black"/>
              </a:solidFill>
              <a:latin typeface="Tahoma"/>
              <a:cs typeface="Tahoma"/>
            </a:endParaRPr>
          </a:p>
        </p:txBody>
      </p:sp>
      <p:sp>
        <p:nvSpPr>
          <p:cNvPr id="30" name="object 30"/>
          <p:cNvSpPr txBox="1"/>
          <p:nvPr/>
        </p:nvSpPr>
        <p:spPr>
          <a:xfrm>
            <a:off x="6687755" y="5350179"/>
            <a:ext cx="215444" cy="7881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Te</a:t>
            </a:r>
            <a:r>
              <a:rPr sz="1400" spc="-5" dirty="0">
                <a:solidFill>
                  <a:prstClr val="black"/>
                </a:solidFill>
                <a:latin typeface="Tahoma"/>
                <a:cs typeface="Tahoma"/>
              </a:rPr>
              <a:t>m</a:t>
            </a:r>
            <a:r>
              <a:rPr sz="1400" spc="5" dirty="0">
                <a:solidFill>
                  <a:prstClr val="black"/>
                </a:solidFill>
                <a:latin typeface="Tahoma"/>
                <a:cs typeface="Tahoma"/>
              </a:rPr>
              <a:t>-</a:t>
            </a:r>
            <a:r>
              <a:rPr sz="1400" dirty="0">
                <a:solidFill>
                  <a:prstClr val="black"/>
                </a:solidFill>
                <a:latin typeface="Tahoma"/>
                <a:cs typeface="Tahoma"/>
              </a:rPr>
              <a:t>21</a:t>
            </a:r>
          </a:p>
        </p:txBody>
      </p:sp>
      <p:sp>
        <p:nvSpPr>
          <p:cNvPr id="31" name="object 31"/>
          <p:cNvSpPr txBox="1"/>
          <p:nvPr/>
        </p:nvSpPr>
        <p:spPr>
          <a:xfrm>
            <a:off x="152501" y="2813431"/>
            <a:ext cx="469265"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3.200</a:t>
            </a:r>
            <a:endParaRPr sz="1400">
              <a:solidFill>
                <a:prstClr val="black"/>
              </a:solidFill>
              <a:latin typeface="Tahoma"/>
              <a:cs typeface="Tahoma"/>
            </a:endParaRPr>
          </a:p>
        </p:txBody>
      </p:sp>
      <p:sp>
        <p:nvSpPr>
          <p:cNvPr id="32" name="object 32"/>
          <p:cNvSpPr txBox="1"/>
          <p:nvPr/>
        </p:nvSpPr>
        <p:spPr>
          <a:xfrm>
            <a:off x="152501" y="2418080"/>
            <a:ext cx="469265"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3.600</a:t>
            </a:r>
            <a:endParaRPr sz="1400">
              <a:solidFill>
                <a:prstClr val="black"/>
              </a:solidFill>
              <a:latin typeface="Tahoma"/>
              <a:cs typeface="Tahoma"/>
            </a:endParaRPr>
          </a:p>
        </p:txBody>
      </p:sp>
      <p:sp>
        <p:nvSpPr>
          <p:cNvPr id="33" name="object 33"/>
          <p:cNvSpPr txBox="1"/>
          <p:nvPr/>
        </p:nvSpPr>
        <p:spPr>
          <a:xfrm>
            <a:off x="1144930" y="2443073"/>
            <a:ext cx="2936240" cy="816610"/>
          </a:xfrm>
          <a:prstGeom prst="rect">
            <a:avLst/>
          </a:prstGeom>
        </p:spPr>
        <p:txBody>
          <a:bodyPr vert="horz" wrap="square" lIns="0" tIns="12065" rIns="0" bIns="0" rtlCol="0">
            <a:spAutoFit/>
          </a:bodyPr>
          <a:lstStyle/>
          <a:p>
            <a:pPr marL="12700" marR="1076325">
              <a:lnSpc>
                <a:spcPct val="123600"/>
              </a:lnSpc>
              <a:spcBef>
                <a:spcPts val="95"/>
              </a:spcBef>
            </a:pPr>
            <a:r>
              <a:rPr sz="1400" dirty="0">
                <a:solidFill>
                  <a:prstClr val="black"/>
                </a:solidFill>
                <a:latin typeface="Tahoma"/>
                <a:cs typeface="Tahoma"/>
              </a:rPr>
              <a:t>TL Mevduat </a:t>
            </a:r>
            <a:r>
              <a:rPr sz="1400" spc="-5" dirty="0">
                <a:solidFill>
                  <a:prstClr val="black"/>
                </a:solidFill>
                <a:latin typeface="Tahoma"/>
                <a:cs typeface="Tahoma"/>
              </a:rPr>
              <a:t>(milyar</a:t>
            </a:r>
            <a:r>
              <a:rPr sz="1400" spc="-105" dirty="0">
                <a:solidFill>
                  <a:prstClr val="black"/>
                </a:solidFill>
                <a:latin typeface="Tahoma"/>
                <a:cs typeface="Tahoma"/>
              </a:rPr>
              <a:t> </a:t>
            </a:r>
            <a:r>
              <a:rPr sz="1400" dirty="0">
                <a:solidFill>
                  <a:prstClr val="black"/>
                </a:solidFill>
                <a:latin typeface="Tahoma"/>
                <a:cs typeface="Tahoma"/>
              </a:rPr>
              <a:t>TL)  YP Mevduat </a:t>
            </a:r>
            <a:r>
              <a:rPr sz="1400" spc="-5" dirty="0">
                <a:solidFill>
                  <a:prstClr val="black"/>
                </a:solidFill>
                <a:latin typeface="Tahoma"/>
                <a:cs typeface="Tahoma"/>
              </a:rPr>
              <a:t>(milyar</a:t>
            </a:r>
            <a:r>
              <a:rPr sz="1400" spc="-90" dirty="0">
                <a:solidFill>
                  <a:prstClr val="black"/>
                </a:solidFill>
                <a:latin typeface="Tahoma"/>
                <a:cs typeface="Tahoma"/>
              </a:rPr>
              <a:t> </a:t>
            </a:r>
            <a:r>
              <a:rPr sz="1400" spc="-5" dirty="0">
                <a:solidFill>
                  <a:prstClr val="black"/>
                </a:solidFill>
                <a:latin typeface="Tahoma"/>
                <a:cs typeface="Tahoma"/>
              </a:rPr>
              <a:t>TL)</a:t>
            </a:r>
            <a:endParaRPr sz="1400">
              <a:solidFill>
                <a:prstClr val="black"/>
              </a:solidFill>
              <a:latin typeface="Tahoma"/>
              <a:cs typeface="Tahoma"/>
            </a:endParaRPr>
          </a:p>
          <a:p>
            <a:pPr marL="12700">
              <a:spcBef>
                <a:spcPts val="400"/>
              </a:spcBef>
            </a:pPr>
            <a:r>
              <a:rPr sz="1400" dirty="0">
                <a:solidFill>
                  <a:prstClr val="black"/>
                </a:solidFill>
                <a:latin typeface="Tahoma"/>
                <a:cs typeface="Tahoma"/>
              </a:rPr>
              <a:t>YP Mevduat </a:t>
            </a:r>
            <a:r>
              <a:rPr sz="1400" spc="-5" dirty="0">
                <a:solidFill>
                  <a:prstClr val="black"/>
                </a:solidFill>
                <a:latin typeface="Tahoma"/>
                <a:cs typeface="Tahoma"/>
              </a:rPr>
              <a:t>(milyar </a:t>
            </a:r>
            <a:r>
              <a:rPr sz="1400" spc="-35" dirty="0">
                <a:solidFill>
                  <a:prstClr val="black"/>
                </a:solidFill>
                <a:latin typeface="Tahoma"/>
                <a:cs typeface="Tahoma"/>
              </a:rPr>
              <a:t>dolar, </a:t>
            </a:r>
            <a:r>
              <a:rPr sz="1400" spc="-5" dirty="0">
                <a:solidFill>
                  <a:prstClr val="black"/>
                </a:solidFill>
                <a:latin typeface="Tahoma"/>
                <a:cs typeface="Tahoma"/>
              </a:rPr>
              <a:t>sağ</a:t>
            </a:r>
            <a:r>
              <a:rPr sz="1400" spc="10" dirty="0">
                <a:solidFill>
                  <a:prstClr val="black"/>
                </a:solidFill>
                <a:latin typeface="Tahoma"/>
                <a:cs typeface="Tahoma"/>
              </a:rPr>
              <a:t> </a:t>
            </a:r>
            <a:r>
              <a:rPr sz="1400" spc="-5" dirty="0">
                <a:solidFill>
                  <a:prstClr val="black"/>
                </a:solidFill>
                <a:latin typeface="Tahoma"/>
                <a:cs typeface="Tahoma"/>
              </a:rPr>
              <a:t>eksen)</a:t>
            </a:r>
            <a:endParaRPr sz="1400">
              <a:solidFill>
                <a:prstClr val="black"/>
              </a:solidFill>
              <a:latin typeface="Tahoma"/>
              <a:cs typeface="Tahoma"/>
            </a:endParaRPr>
          </a:p>
        </p:txBody>
      </p:sp>
      <p:sp>
        <p:nvSpPr>
          <p:cNvPr id="34" name="object 34"/>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42</a:t>
            </a:r>
            <a:endParaRPr sz="1400">
              <a:solidFill>
                <a:prstClr val="black"/>
              </a:solidFill>
              <a:latin typeface="Tahoma"/>
              <a:cs typeface="Tahoma"/>
            </a:endParaRPr>
          </a:p>
        </p:txBody>
      </p:sp>
    </p:spTree>
    <p:extLst>
      <p:ext uri="{BB962C8B-B14F-4D97-AF65-F5344CB8AC3E}">
        <p14:creationId xmlns:p14="http://schemas.microsoft.com/office/powerpoint/2010/main" val="26334367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7637" y="832230"/>
            <a:ext cx="8732520" cy="848360"/>
          </a:xfrm>
          <a:prstGeom prst="rect">
            <a:avLst/>
          </a:prstGeom>
        </p:spPr>
        <p:txBody>
          <a:bodyPr vert="horz" wrap="square" lIns="0" tIns="12700" rIns="0" bIns="0" rtlCol="0">
            <a:spAutoFit/>
          </a:bodyPr>
          <a:lstStyle/>
          <a:p>
            <a:pPr marL="12700">
              <a:lnSpc>
                <a:spcPct val="100000"/>
              </a:lnSpc>
              <a:spcBef>
                <a:spcPts val="100"/>
              </a:spcBef>
            </a:pPr>
            <a:r>
              <a:rPr spc="-5" dirty="0"/>
              <a:t>Kredi </a:t>
            </a:r>
            <a:r>
              <a:rPr dirty="0"/>
              <a:t>ve mevduat </a:t>
            </a:r>
            <a:r>
              <a:rPr spc="5" dirty="0"/>
              <a:t>faiz </a:t>
            </a:r>
            <a:r>
              <a:rPr spc="-5" dirty="0"/>
              <a:t>oranları Şubat ayında gerileme</a:t>
            </a:r>
            <a:r>
              <a:rPr spc="-45" dirty="0"/>
              <a:t> </a:t>
            </a:r>
            <a:r>
              <a:rPr spc="-5" dirty="0"/>
              <a:t>eğilimindedir.</a:t>
            </a:r>
          </a:p>
          <a:p>
            <a:pPr marL="12700" marR="5080">
              <a:lnSpc>
                <a:spcPct val="100000"/>
              </a:lnSpc>
            </a:pPr>
            <a:r>
              <a:rPr b="0" spc="-5" dirty="0">
                <a:latin typeface="Tahoma"/>
                <a:cs typeface="Tahoma"/>
              </a:rPr>
              <a:t>İlk iki haftada mevduat faiz oranlarında 2,5, ticari kredi faiz oranlarında </a:t>
            </a:r>
            <a:r>
              <a:rPr b="0" dirty="0">
                <a:latin typeface="Tahoma"/>
                <a:cs typeface="Tahoma"/>
              </a:rPr>
              <a:t>ise </a:t>
            </a:r>
            <a:r>
              <a:rPr b="0" spc="-5" dirty="0">
                <a:latin typeface="Tahoma"/>
                <a:cs typeface="Tahoma"/>
              </a:rPr>
              <a:t>0,6 </a:t>
            </a:r>
            <a:r>
              <a:rPr b="0" dirty="0">
                <a:latin typeface="Tahoma"/>
                <a:cs typeface="Tahoma"/>
              </a:rPr>
              <a:t>puanlık  düşüş</a:t>
            </a:r>
            <a:r>
              <a:rPr b="0" spc="-25" dirty="0">
                <a:latin typeface="Tahoma"/>
                <a:cs typeface="Tahoma"/>
              </a:rPr>
              <a:t> </a:t>
            </a:r>
            <a:r>
              <a:rPr b="0" spc="-5" dirty="0">
                <a:latin typeface="Tahoma"/>
                <a:cs typeface="Tahoma"/>
              </a:rPr>
              <a:t>gerçekleşmiştir.</a:t>
            </a:r>
          </a:p>
        </p:txBody>
      </p:sp>
      <p:sp>
        <p:nvSpPr>
          <p:cNvPr id="3" name="object 3"/>
          <p:cNvSpPr/>
          <p:nvPr/>
        </p:nvSpPr>
        <p:spPr>
          <a:xfrm>
            <a:off x="4572" y="1847088"/>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391159" y="1880361"/>
            <a:ext cx="8368030"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Tahoma"/>
                <a:cs typeface="Tahoma"/>
              </a:rPr>
              <a:t>Ticari </a:t>
            </a:r>
            <a:r>
              <a:rPr sz="1600" spc="-10" dirty="0">
                <a:solidFill>
                  <a:srgbClr val="FFFFFF"/>
                </a:solidFill>
                <a:latin typeface="Tahoma"/>
                <a:cs typeface="Tahoma"/>
              </a:rPr>
              <a:t>kredi* ve </a:t>
            </a:r>
            <a:r>
              <a:rPr sz="1600" spc="-5" dirty="0">
                <a:solidFill>
                  <a:srgbClr val="FFFFFF"/>
                </a:solidFill>
                <a:latin typeface="Tahoma"/>
                <a:cs typeface="Tahoma"/>
              </a:rPr>
              <a:t>mevduat </a:t>
            </a:r>
            <a:r>
              <a:rPr sz="1600" spc="-10" dirty="0">
                <a:solidFill>
                  <a:srgbClr val="FFFFFF"/>
                </a:solidFill>
                <a:latin typeface="Tahoma"/>
                <a:cs typeface="Tahoma"/>
              </a:rPr>
              <a:t>faizi </a:t>
            </a:r>
            <a:r>
              <a:rPr sz="1600" dirty="0">
                <a:solidFill>
                  <a:srgbClr val="FFFFFF"/>
                </a:solidFill>
                <a:latin typeface="Tahoma"/>
                <a:cs typeface="Tahoma"/>
              </a:rPr>
              <a:t>(TL </a:t>
            </a:r>
            <a:r>
              <a:rPr sz="1600" spc="-10" dirty="0">
                <a:solidFill>
                  <a:srgbClr val="FFFFFF"/>
                </a:solidFill>
                <a:latin typeface="Tahoma"/>
                <a:cs typeface="Tahoma"/>
              </a:rPr>
              <a:t>üzerinden </a:t>
            </a:r>
            <a:r>
              <a:rPr sz="1600" spc="-5" dirty="0">
                <a:solidFill>
                  <a:srgbClr val="FFFFFF"/>
                </a:solidFill>
                <a:latin typeface="Tahoma"/>
                <a:cs typeface="Tahoma"/>
              </a:rPr>
              <a:t>açılan, akım </a:t>
            </a:r>
            <a:r>
              <a:rPr sz="1600" spc="-10" dirty="0">
                <a:solidFill>
                  <a:srgbClr val="FFFFFF"/>
                </a:solidFill>
                <a:latin typeface="Tahoma"/>
                <a:cs typeface="Tahoma"/>
              </a:rPr>
              <a:t>veri, </a:t>
            </a:r>
            <a:r>
              <a:rPr sz="1600" spc="-5" dirty="0">
                <a:solidFill>
                  <a:srgbClr val="FFFFFF"/>
                </a:solidFill>
                <a:latin typeface="Tahoma"/>
                <a:cs typeface="Tahoma"/>
              </a:rPr>
              <a:t>%) Ocak 2019 – </a:t>
            </a:r>
            <a:r>
              <a:rPr sz="1600" spc="-10" dirty="0">
                <a:solidFill>
                  <a:srgbClr val="FFFFFF"/>
                </a:solidFill>
                <a:latin typeface="Tahoma"/>
                <a:cs typeface="Tahoma"/>
              </a:rPr>
              <a:t>Şubat</a:t>
            </a:r>
            <a:r>
              <a:rPr sz="1600" spc="275" dirty="0">
                <a:solidFill>
                  <a:srgbClr val="FFFFFF"/>
                </a:solidFill>
                <a:latin typeface="Tahoma"/>
                <a:cs typeface="Tahoma"/>
              </a:rPr>
              <a:t> </a:t>
            </a:r>
            <a:r>
              <a:rPr sz="1600" dirty="0">
                <a:solidFill>
                  <a:srgbClr val="FFFFFF"/>
                </a:solidFill>
                <a:latin typeface="Tahoma"/>
                <a:cs typeface="Tahoma"/>
              </a:rPr>
              <a:t>2022**</a:t>
            </a:r>
            <a:endParaRPr sz="1600">
              <a:solidFill>
                <a:prstClr val="black"/>
              </a:solidFill>
              <a:latin typeface="Tahoma"/>
              <a:cs typeface="Tahoma"/>
            </a:endParaRPr>
          </a:p>
        </p:txBody>
      </p:sp>
      <p:sp>
        <p:nvSpPr>
          <p:cNvPr id="5" name="object 5"/>
          <p:cNvSpPr txBox="1"/>
          <p:nvPr/>
        </p:nvSpPr>
        <p:spPr>
          <a:xfrm>
            <a:off x="97637" y="6232042"/>
            <a:ext cx="4608195" cy="574675"/>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TCMB, </a:t>
            </a:r>
            <a:r>
              <a:rPr sz="1200" spc="-20" dirty="0">
                <a:solidFill>
                  <a:prstClr val="black"/>
                </a:solidFill>
                <a:latin typeface="Tahoma"/>
                <a:cs typeface="Tahoma"/>
              </a:rPr>
              <a:t>TEPAV</a:t>
            </a:r>
            <a:r>
              <a:rPr sz="1200" spc="40" dirty="0">
                <a:solidFill>
                  <a:prstClr val="black"/>
                </a:solidFill>
                <a:latin typeface="Tahoma"/>
                <a:cs typeface="Tahoma"/>
              </a:rPr>
              <a:t> </a:t>
            </a:r>
            <a:r>
              <a:rPr sz="1200" spc="-5" dirty="0">
                <a:solidFill>
                  <a:prstClr val="black"/>
                </a:solidFill>
                <a:latin typeface="Tahoma"/>
                <a:cs typeface="Tahoma"/>
              </a:rPr>
              <a:t>hesaplamaları</a:t>
            </a:r>
            <a:endParaRPr sz="1200">
              <a:solidFill>
                <a:prstClr val="black"/>
              </a:solidFill>
              <a:latin typeface="Tahoma"/>
              <a:cs typeface="Tahoma"/>
            </a:endParaRPr>
          </a:p>
          <a:p>
            <a:pPr marL="12700"/>
            <a:r>
              <a:rPr sz="1200" spc="-5" dirty="0">
                <a:solidFill>
                  <a:prstClr val="black"/>
                </a:solidFill>
                <a:latin typeface="Tahoma"/>
                <a:cs typeface="Tahoma"/>
              </a:rPr>
              <a:t>*Tüzel kişi </a:t>
            </a:r>
            <a:r>
              <a:rPr sz="1200" dirty="0">
                <a:solidFill>
                  <a:prstClr val="black"/>
                </a:solidFill>
                <a:latin typeface="Tahoma"/>
                <a:cs typeface="Tahoma"/>
              </a:rPr>
              <a:t>Kredili </a:t>
            </a:r>
            <a:r>
              <a:rPr sz="1200" spc="-5" dirty="0">
                <a:solidFill>
                  <a:prstClr val="black"/>
                </a:solidFill>
                <a:latin typeface="Tahoma"/>
                <a:cs typeface="Tahoma"/>
              </a:rPr>
              <a:t>Mevduat Hesabı </a:t>
            </a:r>
            <a:r>
              <a:rPr sz="1200" spc="-10" dirty="0">
                <a:solidFill>
                  <a:prstClr val="black"/>
                </a:solidFill>
                <a:latin typeface="Tahoma"/>
                <a:cs typeface="Tahoma"/>
              </a:rPr>
              <a:t>ve </a:t>
            </a:r>
            <a:r>
              <a:rPr sz="1200" spc="-5" dirty="0">
                <a:solidFill>
                  <a:prstClr val="black"/>
                </a:solidFill>
                <a:latin typeface="Tahoma"/>
                <a:cs typeface="Tahoma"/>
              </a:rPr>
              <a:t>kurumsal kredi kartları</a:t>
            </a:r>
            <a:r>
              <a:rPr sz="1200" spc="85" dirty="0">
                <a:solidFill>
                  <a:prstClr val="black"/>
                </a:solidFill>
                <a:latin typeface="Tahoma"/>
                <a:cs typeface="Tahoma"/>
              </a:rPr>
              <a:t> </a:t>
            </a:r>
            <a:r>
              <a:rPr sz="1200" spc="-20" dirty="0">
                <a:solidFill>
                  <a:prstClr val="black"/>
                </a:solidFill>
                <a:latin typeface="Tahoma"/>
                <a:cs typeface="Tahoma"/>
              </a:rPr>
              <a:t>hariçtir.</a:t>
            </a:r>
            <a:endParaRPr sz="1200">
              <a:solidFill>
                <a:prstClr val="black"/>
              </a:solidFill>
              <a:latin typeface="Tahoma"/>
              <a:cs typeface="Tahoma"/>
            </a:endParaRPr>
          </a:p>
          <a:p>
            <a:pPr marL="12700"/>
            <a:r>
              <a:rPr sz="1200" dirty="0">
                <a:solidFill>
                  <a:prstClr val="black"/>
                </a:solidFill>
                <a:latin typeface="Tahoma"/>
                <a:cs typeface="Tahoma"/>
              </a:rPr>
              <a:t>** 11 </a:t>
            </a:r>
            <a:r>
              <a:rPr sz="1200" spc="-5" dirty="0">
                <a:solidFill>
                  <a:prstClr val="black"/>
                </a:solidFill>
                <a:latin typeface="Tahoma"/>
                <a:cs typeface="Tahoma"/>
              </a:rPr>
              <a:t>Şubat </a:t>
            </a:r>
            <a:r>
              <a:rPr sz="1200" dirty="0">
                <a:solidFill>
                  <a:prstClr val="black"/>
                </a:solidFill>
                <a:latin typeface="Tahoma"/>
                <a:cs typeface="Tahoma"/>
              </a:rPr>
              <a:t>2022 </a:t>
            </a:r>
            <a:r>
              <a:rPr sz="1200" spc="-10" dirty="0">
                <a:solidFill>
                  <a:prstClr val="black"/>
                </a:solidFill>
                <a:latin typeface="Tahoma"/>
                <a:cs typeface="Tahoma"/>
              </a:rPr>
              <a:t>tarihi</a:t>
            </a:r>
            <a:r>
              <a:rPr sz="1200" spc="-50" dirty="0">
                <a:solidFill>
                  <a:prstClr val="black"/>
                </a:solidFill>
                <a:latin typeface="Tahoma"/>
                <a:cs typeface="Tahoma"/>
              </a:rPr>
              <a:t> </a:t>
            </a:r>
            <a:r>
              <a:rPr sz="1200" spc="-15" dirty="0">
                <a:solidFill>
                  <a:prstClr val="black"/>
                </a:solidFill>
                <a:latin typeface="Tahoma"/>
                <a:cs typeface="Tahoma"/>
              </a:rPr>
              <a:t>itibarıyladır.</a:t>
            </a:r>
            <a:endParaRPr sz="1200">
              <a:solidFill>
                <a:prstClr val="black"/>
              </a:solidFill>
              <a:latin typeface="Tahoma"/>
              <a:cs typeface="Tahoma"/>
            </a:endParaRPr>
          </a:p>
        </p:txBody>
      </p:sp>
      <p:grpSp>
        <p:nvGrpSpPr>
          <p:cNvPr id="6" name="object 6"/>
          <p:cNvGrpSpPr/>
          <p:nvPr/>
        </p:nvGrpSpPr>
        <p:grpSpPr>
          <a:xfrm>
            <a:off x="691895" y="2665476"/>
            <a:ext cx="7618730" cy="2879725"/>
            <a:chOff x="691895" y="2665476"/>
            <a:chExt cx="7618730" cy="2879725"/>
          </a:xfrm>
        </p:grpSpPr>
        <p:sp>
          <p:nvSpPr>
            <p:cNvPr id="7" name="object 7"/>
            <p:cNvSpPr/>
            <p:nvPr/>
          </p:nvSpPr>
          <p:spPr>
            <a:xfrm>
              <a:off x="691895" y="2670048"/>
              <a:ext cx="7614284" cy="2875280"/>
            </a:xfrm>
            <a:custGeom>
              <a:avLst/>
              <a:gdLst/>
              <a:ahLst/>
              <a:cxnLst/>
              <a:rect l="l" t="t" r="r" b="b"/>
              <a:pathLst>
                <a:path w="7614284" h="2875279">
                  <a:moveTo>
                    <a:pt x="59436" y="2816352"/>
                  </a:moveTo>
                  <a:lnTo>
                    <a:pt x="59436" y="2875153"/>
                  </a:lnTo>
                </a:path>
                <a:path w="7614284" h="2875279">
                  <a:moveTo>
                    <a:pt x="59436" y="2816352"/>
                  </a:moveTo>
                  <a:lnTo>
                    <a:pt x="59436" y="0"/>
                  </a:lnTo>
                </a:path>
                <a:path w="7614284" h="2875279">
                  <a:moveTo>
                    <a:pt x="0" y="2816352"/>
                  </a:moveTo>
                  <a:lnTo>
                    <a:pt x="59436" y="2816352"/>
                  </a:lnTo>
                </a:path>
                <a:path w="7614284" h="2875279">
                  <a:moveTo>
                    <a:pt x="0" y="2252472"/>
                  </a:moveTo>
                  <a:lnTo>
                    <a:pt x="59436" y="2252472"/>
                  </a:lnTo>
                </a:path>
                <a:path w="7614284" h="2875279">
                  <a:moveTo>
                    <a:pt x="0" y="1690115"/>
                  </a:moveTo>
                  <a:lnTo>
                    <a:pt x="59436" y="1690115"/>
                  </a:lnTo>
                </a:path>
                <a:path w="7614284" h="2875279">
                  <a:moveTo>
                    <a:pt x="0" y="1126235"/>
                  </a:moveTo>
                  <a:lnTo>
                    <a:pt x="59436" y="1126235"/>
                  </a:lnTo>
                </a:path>
                <a:path w="7614284" h="2875279">
                  <a:moveTo>
                    <a:pt x="0" y="563879"/>
                  </a:moveTo>
                  <a:lnTo>
                    <a:pt x="59436" y="563879"/>
                  </a:lnTo>
                </a:path>
                <a:path w="7614284" h="2875279">
                  <a:moveTo>
                    <a:pt x="0" y="0"/>
                  </a:moveTo>
                  <a:lnTo>
                    <a:pt x="59436" y="0"/>
                  </a:lnTo>
                </a:path>
                <a:path w="7614284" h="2875279">
                  <a:moveTo>
                    <a:pt x="3637788" y="2816352"/>
                  </a:moveTo>
                  <a:lnTo>
                    <a:pt x="3637788" y="2875153"/>
                  </a:lnTo>
                </a:path>
                <a:path w="7614284" h="2875279">
                  <a:moveTo>
                    <a:pt x="6829044" y="2816352"/>
                  </a:moveTo>
                  <a:lnTo>
                    <a:pt x="6829044" y="2875153"/>
                  </a:lnTo>
                </a:path>
                <a:path w="7614284" h="2875279">
                  <a:moveTo>
                    <a:pt x="4840224" y="2816352"/>
                  </a:moveTo>
                  <a:lnTo>
                    <a:pt x="4840224" y="2875153"/>
                  </a:lnTo>
                </a:path>
                <a:path w="7614284" h="2875279">
                  <a:moveTo>
                    <a:pt x="7228332" y="2816352"/>
                  </a:moveTo>
                  <a:lnTo>
                    <a:pt x="7228332" y="2875153"/>
                  </a:lnTo>
                </a:path>
                <a:path w="7614284" h="2875279">
                  <a:moveTo>
                    <a:pt x="2839212" y="2816352"/>
                  </a:moveTo>
                  <a:lnTo>
                    <a:pt x="2839212" y="2875153"/>
                  </a:lnTo>
                </a:path>
                <a:path w="7614284" h="2875279">
                  <a:moveTo>
                    <a:pt x="1243584" y="2816352"/>
                  </a:moveTo>
                  <a:lnTo>
                    <a:pt x="1243584" y="2875153"/>
                  </a:lnTo>
                </a:path>
                <a:path w="7614284" h="2875279">
                  <a:moveTo>
                    <a:pt x="6024372" y="2816352"/>
                  </a:moveTo>
                  <a:lnTo>
                    <a:pt x="6024372" y="2875153"/>
                  </a:lnTo>
                </a:path>
                <a:path w="7614284" h="2875279">
                  <a:moveTo>
                    <a:pt x="3236976" y="2816352"/>
                  </a:moveTo>
                  <a:lnTo>
                    <a:pt x="3236976" y="2875153"/>
                  </a:lnTo>
                </a:path>
                <a:path w="7614284" h="2875279">
                  <a:moveTo>
                    <a:pt x="2446020" y="2816352"/>
                  </a:moveTo>
                  <a:lnTo>
                    <a:pt x="2446020" y="2875153"/>
                  </a:lnTo>
                </a:path>
                <a:path w="7614284" h="2875279">
                  <a:moveTo>
                    <a:pt x="5225795" y="2816352"/>
                  </a:moveTo>
                  <a:lnTo>
                    <a:pt x="5225795" y="2875153"/>
                  </a:lnTo>
                </a:path>
                <a:path w="7614284" h="2875279">
                  <a:moveTo>
                    <a:pt x="445008" y="2816352"/>
                  </a:moveTo>
                  <a:lnTo>
                    <a:pt x="445008" y="2875153"/>
                  </a:lnTo>
                </a:path>
                <a:path w="7614284" h="2875279">
                  <a:moveTo>
                    <a:pt x="842772" y="2816352"/>
                  </a:moveTo>
                  <a:lnTo>
                    <a:pt x="842772" y="2875153"/>
                  </a:lnTo>
                </a:path>
                <a:path w="7614284" h="2875279">
                  <a:moveTo>
                    <a:pt x="1647444" y="2816352"/>
                  </a:moveTo>
                  <a:lnTo>
                    <a:pt x="1647444" y="2875153"/>
                  </a:lnTo>
                </a:path>
                <a:path w="7614284" h="2875279">
                  <a:moveTo>
                    <a:pt x="2048256" y="2816352"/>
                  </a:moveTo>
                  <a:lnTo>
                    <a:pt x="2048256" y="2875153"/>
                  </a:lnTo>
                </a:path>
                <a:path w="7614284" h="2875279">
                  <a:moveTo>
                    <a:pt x="5625083" y="2816352"/>
                  </a:moveTo>
                  <a:lnTo>
                    <a:pt x="5625083" y="2875153"/>
                  </a:lnTo>
                </a:path>
                <a:path w="7614284" h="2875279">
                  <a:moveTo>
                    <a:pt x="4041648" y="2816352"/>
                  </a:moveTo>
                  <a:lnTo>
                    <a:pt x="4041648" y="2875153"/>
                  </a:lnTo>
                </a:path>
                <a:path w="7614284" h="2875279">
                  <a:moveTo>
                    <a:pt x="4442459" y="2816352"/>
                  </a:moveTo>
                  <a:lnTo>
                    <a:pt x="4442459" y="2875153"/>
                  </a:lnTo>
                </a:path>
                <a:path w="7614284" h="2875279">
                  <a:moveTo>
                    <a:pt x="6429756" y="2816352"/>
                  </a:moveTo>
                  <a:lnTo>
                    <a:pt x="6429756" y="2875153"/>
                  </a:lnTo>
                </a:path>
                <a:path w="7614284" h="2875279">
                  <a:moveTo>
                    <a:pt x="7613904" y="2816352"/>
                  </a:moveTo>
                  <a:lnTo>
                    <a:pt x="7613904" y="2875153"/>
                  </a:lnTo>
                </a:path>
                <a:path w="7614284" h="2875279">
                  <a:moveTo>
                    <a:pt x="59436" y="2816352"/>
                  </a:moveTo>
                  <a:lnTo>
                    <a:pt x="7613904" y="2816352"/>
                  </a:lnTo>
                </a:path>
              </a:pathLst>
            </a:custGeom>
            <a:ln w="9144">
              <a:solidFill>
                <a:srgbClr val="000000"/>
              </a:solidFill>
            </a:ln>
          </p:spPr>
          <p:txBody>
            <a:bodyPr wrap="square" lIns="0" tIns="0" rIns="0" bIns="0" rtlCol="0"/>
            <a:lstStyle/>
            <a:p>
              <a:endParaRPr>
                <a:solidFill>
                  <a:prstClr val="black"/>
                </a:solidFill>
              </a:endParaRPr>
            </a:p>
          </p:txBody>
        </p:sp>
        <p:sp>
          <p:nvSpPr>
            <p:cNvPr id="8" name="object 8"/>
            <p:cNvSpPr/>
            <p:nvPr/>
          </p:nvSpPr>
          <p:spPr>
            <a:xfrm>
              <a:off x="750569" y="3501390"/>
              <a:ext cx="7371715" cy="1720850"/>
            </a:xfrm>
            <a:custGeom>
              <a:avLst/>
              <a:gdLst/>
              <a:ahLst/>
              <a:cxnLst/>
              <a:rect l="l" t="t" r="r" b="b"/>
              <a:pathLst>
                <a:path w="7371715" h="1720850">
                  <a:moveTo>
                    <a:pt x="0" y="166116"/>
                  </a:moveTo>
                  <a:lnTo>
                    <a:pt x="202692" y="291084"/>
                  </a:lnTo>
                  <a:lnTo>
                    <a:pt x="385571" y="333756"/>
                  </a:lnTo>
                  <a:lnTo>
                    <a:pt x="588264" y="234696"/>
                  </a:lnTo>
                  <a:lnTo>
                    <a:pt x="784860" y="36575"/>
                  </a:lnTo>
                  <a:lnTo>
                    <a:pt x="987552" y="0"/>
                  </a:lnTo>
                  <a:lnTo>
                    <a:pt x="1184148" y="129540"/>
                  </a:lnTo>
                  <a:lnTo>
                    <a:pt x="1386840" y="533400"/>
                  </a:lnTo>
                  <a:lnTo>
                    <a:pt x="1589532" y="815340"/>
                  </a:lnTo>
                  <a:lnTo>
                    <a:pt x="1786128" y="1025652"/>
                  </a:lnTo>
                  <a:lnTo>
                    <a:pt x="1988820" y="1222248"/>
                  </a:lnTo>
                  <a:lnTo>
                    <a:pt x="2185416" y="1357884"/>
                  </a:lnTo>
                  <a:lnTo>
                    <a:pt x="2388108" y="1463040"/>
                  </a:lnTo>
                  <a:lnTo>
                    <a:pt x="2590800" y="1502664"/>
                  </a:lnTo>
                  <a:lnTo>
                    <a:pt x="2779776" y="1493520"/>
                  </a:lnTo>
                  <a:lnTo>
                    <a:pt x="2982468" y="1513332"/>
                  </a:lnTo>
                  <a:lnTo>
                    <a:pt x="3179064" y="1685544"/>
                  </a:lnTo>
                  <a:lnTo>
                    <a:pt x="3381755" y="1716024"/>
                  </a:lnTo>
                  <a:lnTo>
                    <a:pt x="3578352" y="1720596"/>
                  </a:lnTo>
                  <a:lnTo>
                    <a:pt x="3781043" y="1537716"/>
                  </a:lnTo>
                  <a:lnTo>
                    <a:pt x="3983735" y="1389888"/>
                  </a:lnTo>
                  <a:lnTo>
                    <a:pt x="4180331" y="1304544"/>
                  </a:lnTo>
                  <a:lnTo>
                    <a:pt x="4383024" y="1074420"/>
                  </a:lnTo>
                  <a:lnTo>
                    <a:pt x="4579620" y="847344"/>
                  </a:lnTo>
                  <a:lnTo>
                    <a:pt x="4782312" y="705612"/>
                  </a:lnTo>
                  <a:lnTo>
                    <a:pt x="4985004" y="720852"/>
                  </a:lnTo>
                  <a:lnTo>
                    <a:pt x="5167883" y="653796"/>
                  </a:lnTo>
                  <a:lnTo>
                    <a:pt x="5370576" y="542544"/>
                  </a:lnTo>
                  <a:lnTo>
                    <a:pt x="5567171" y="531876"/>
                  </a:lnTo>
                  <a:lnTo>
                    <a:pt x="5769863" y="531876"/>
                  </a:lnTo>
                  <a:lnTo>
                    <a:pt x="5966459" y="533400"/>
                  </a:lnTo>
                  <a:lnTo>
                    <a:pt x="6169152" y="525780"/>
                  </a:lnTo>
                  <a:lnTo>
                    <a:pt x="6371844" y="516636"/>
                  </a:lnTo>
                  <a:lnTo>
                    <a:pt x="6566915" y="644652"/>
                  </a:lnTo>
                  <a:lnTo>
                    <a:pt x="6769608" y="813816"/>
                  </a:lnTo>
                  <a:lnTo>
                    <a:pt x="6966204" y="701040"/>
                  </a:lnTo>
                  <a:lnTo>
                    <a:pt x="7168896" y="554736"/>
                  </a:lnTo>
                  <a:lnTo>
                    <a:pt x="7371587" y="620268"/>
                  </a:lnTo>
                </a:path>
              </a:pathLst>
            </a:custGeom>
            <a:ln w="38100">
              <a:solidFill>
                <a:srgbClr val="001F5F"/>
              </a:solidFill>
            </a:ln>
          </p:spPr>
          <p:txBody>
            <a:bodyPr wrap="square" lIns="0" tIns="0" rIns="0" bIns="0" rtlCol="0"/>
            <a:lstStyle/>
            <a:p>
              <a:endParaRPr>
                <a:solidFill>
                  <a:prstClr val="black"/>
                </a:solidFill>
              </a:endParaRPr>
            </a:p>
          </p:txBody>
        </p:sp>
        <p:sp>
          <p:nvSpPr>
            <p:cNvPr id="9" name="object 9"/>
            <p:cNvSpPr/>
            <p:nvPr/>
          </p:nvSpPr>
          <p:spPr>
            <a:xfrm>
              <a:off x="750569" y="2958846"/>
              <a:ext cx="7371715" cy="2057400"/>
            </a:xfrm>
            <a:custGeom>
              <a:avLst/>
              <a:gdLst/>
              <a:ahLst/>
              <a:cxnLst/>
              <a:rect l="l" t="t" r="r" b="b"/>
              <a:pathLst>
                <a:path w="7371715" h="2057400">
                  <a:moveTo>
                    <a:pt x="0" y="184403"/>
                  </a:moveTo>
                  <a:lnTo>
                    <a:pt x="202692" y="560831"/>
                  </a:lnTo>
                  <a:lnTo>
                    <a:pt x="385571" y="591312"/>
                  </a:lnTo>
                  <a:lnTo>
                    <a:pt x="588264" y="382524"/>
                  </a:lnTo>
                  <a:lnTo>
                    <a:pt x="784860" y="108203"/>
                  </a:lnTo>
                  <a:lnTo>
                    <a:pt x="987552" y="0"/>
                  </a:lnTo>
                  <a:lnTo>
                    <a:pt x="1184148" y="435863"/>
                  </a:lnTo>
                  <a:lnTo>
                    <a:pt x="1386840" y="981455"/>
                  </a:lnTo>
                  <a:lnTo>
                    <a:pt x="1589532" y="1150620"/>
                  </a:lnTo>
                  <a:lnTo>
                    <a:pt x="1786128" y="1371599"/>
                  </a:lnTo>
                  <a:lnTo>
                    <a:pt x="1988820" y="1600199"/>
                  </a:lnTo>
                  <a:lnTo>
                    <a:pt x="2185416" y="1659635"/>
                  </a:lnTo>
                  <a:lnTo>
                    <a:pt x="2388108" y="1827276"/>
                  </a:lnTo>
                  <a:lnTo>
                    <a:pt x="2590800" y="1891283"/>
                  </a:lnTo>
                  <a:lnTo>
                    <a:pt x="2779776" y="1821179"/>
                  </a:lnTo>
                  <a:lnTo>
                    <a:pt x="2982468" y="1920239"/>
                  </a:lnTo>
                  <a:lnTo>
                    <a:pt x="3179064" y="2057399"/>
                  </a:lnTo>
                  <a:lnTo>
                    <a:pt x="3381755" y="2054352"/>
                  </a:lnTo>
                  <a:lnTo>
                    <a:pt x="3578352" y="2025395"/>
                  </a:lnTo>
                  <a:lnTo>
                    <a:pt x="3781043" y="1705355"/>
                  </a:lnTo>
                  <a:lnTo>
                    <a:pt x="3983735" y="1516379"/>
                  </a:lnTo>
                  <a:lnTo>
                    <a:pt x="4180331" y="1386839"/>
                  </a:lnTo>
                  <a:lnTo>
                    <a:pt x="4383024" y="1173479"/>
                  </a:lnTo>
                  <a:lnTo>
                    <a:pt x="4579620" y="976883"/>
                  </a:lnTo>
                  <a:lnTo>
                    <a:pt x="4782312" y="865631"/>
                  </a:lnTo>
                  <a:lnTo>
                    <a:pt x="4985004" y="932687"/>
                  </a:lnTo>
                  <a:lnTo>
                    <a:pt x="5167883" y="862583"/>
                  </a:lnTo>
                  <a:lnTo>
                    <a:pt x="5370576" y="769619"/>
                  </a:lnTo>
                  <a:lnTo>
                    <a:pt x="5567171" y="736091"/>
                  </a:lnTo>
                  <a:lnTo>
                    <a:pt x="5769863" y="748283"/>
                  </a:lnTo>
                  <a:lnTo>
                    <a:pt x="5966459" y="819911"/>
                  </a:lnTo>
                  <a:lnTo>
                    <a:pt x="6169152" y="774191"/>
                  </a:lnTo>
                  <a:lnTo>
                    <a:pt x="6371844" y="781811"/>
                  </a:lnTo>
                  <a:lnTo>
                    <a:pt x="6566915" y="894587"/>
                  </a:lnTo>
                  <a:lnTo>
                    <a:pt x="6769608" y="1018031"/>
                  </a:lnTo>
                  <a:lnTo>
                    <a:pt x="6966204" y="679703"/>
                  </a:lnTo>
                  <a:lnTo>
                    <a:pt x="7168896" y="342900"/>
                  </a:lnTo>
                  <a:lnTo>
                    <a:pt x="7371587" y="623315"/>
                  </a:lnTo>
                </a:path>
              </a:pathLst>
            </a:custGeom>
            <a:ln w="38100">
              <a:solidFill>
                <a:srgbClr val="A80000"/>
              </a:solidFill>
            </a:ln>
          </p:spPr>
          <p:txBody>
            <a:bodyPr wrap="square" lIns="0" tIns="0" rIns="0" bIns="0" rtlCol="0"/>
            <a:lstStyle/>
            <a:p>
              <a:endParaRPr>
                <a:solidFill>
                  <a:prstClr val="black"/>
                </a:solidFill>
              </a:endParaRPr>
            </a:p>
          </p:txBody>
        </p:sp>
        <p:sp>
          <p:nvSpPr>
            <p:cNvPr id="10" name="object 10"/>
            <p:cNvSpPr/>
            <p:nvPr/>
          </p:nvSpPr>
          <p:spPr>
            <a:xfrm>
              <a:off x="5676137" y="2841498"/>
              <a:ext cx="212725" cy="0"/>
            </a:xfrm>
            <a:custGeom>
              <a:avLst/>
              <a:gdLst/>
              <a:ahLst/>
              <a:cxnLst/>
              <a:rect l="l" t="t" r="r" b="b"/>
              <a:pathLst>
                <a:path w="212725">
                  <a:moveTo>
                    <a:pt x="0" y="0"/>
                  </a:moveTo>
                  <a:lnTo>
                    <a:pt x="212725" y="0"/>
                  </a:lnTo>
                </a:path>
              </a:pathLst>
            </a:custGeom>
            <a:ln w="38100">
              <a:solidFill>
                <a:srgbClr val="001F5F"/>
              </a:solidFill>
            </a:ln>
          </p:spPr>
          <p:txBody>
            <a:bodyPr wrap="square" lIns="0" tIns="0" rIns="0" bIns="0" rtlCol="0"/>
            <a:lstStyle/>
            <a:p>
              <a:endParaRPr>
                <a:solidFill>
                  <a:prstClr val="black"/>
                </a:solidFill>
              </a:endParaRPr>
            </a:p>
          </p:txBody>
        </p:sp>
        <p:sp>
          <p:nvSpPr>
            <p:cNvPr id="11" name="object 11"/>
            <p:cNvSpPr/>
            <p:nvPr/>
          </p:nvSpPr>
          <p:spPr>
            <a:xfrm>
              <a:off x="5676137" y="3103626"/>
              <a:ext cx="212725" cy="0"/>
            </a:xfrm>
            <a:custGeom>
              <a:avLst/>
              <a:gdLst/>
              <a:ahLst/>
              <a:cxnLst/>
              <a:rect l="l" t="t" r="r" b="b"/>
              <a:pathLst>
                <a:path w="212725">
                  <a:moveTo>
                    <a:pt x="0" y="0"/>
                  </a:moveTo>
                  <a:lnTo>
                    <a:pt x="212725" y="0"/>
                  </a:lnTo>
                </a:path>
              </a:pathLst>
            </a:custGeom>
            <a:ln w="38100">
              <a:solidFill>
                <a:srgbClr val="A80000"/>
              </a:solidFill>
            </a:ln>
          </p:spPr>
          <p:txBody>
            <a:bodyPr wrap="square" lIns="0" tIns="0" rIns="0" bIns="0" rtlCol="0"/>
            <a:lstStyle/>
            <a:p>
              <a:endParaRPr>
                <a:solidFill>
                  <a:prstClr val="black"/>
                </a:solidFill>
              </a:endParaRPr>
            </a:p>
          </p:txBody>
        </p:sp>
      </p:grpSp>
      <p:sp>
        <p:nvSpPr>
          <p:cNvPr id="12" name="object 12"/>
          <p:cNvSpPr txBox="1"/>
          <p:nvPr/>
        </p:nvSpPr>
        <p:spPr>
          <a:xfrm>
            <a:off x="377443" y="4231640"/>
            <a:ext cx="220979" cy="1366520"/>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15</a:t>
            </a:r>
            <a:endParaRPr sz="1400">
              <a:solidFill>
                <a:prstClr val="black"/>
              </a:solidFill>
              <a:latin typeface="Tahoma"/>
              <a:cs typeface="Tahoma"/>
            </a:endParaRPr>
          </a:p>
          <a:p>
            <a:pPr>
              <a:spcBef>
                <a:spcPts val="45"/>
              </a:spcBef>
            </a:pPr>
            <a:endParaRPr sz="2250">
              <a:solidFill>
                <a:prstClr val="black"/>
              </a:solidFill>
              <a:latin typeface="Tahoma"/>
              <a:cs typeface="Tahoma"/>
            </a:endParaRPr>
          </a:p>
          <a:p>
            <a:pPr marL="12700"/>
            <a:r>
              <a:rPr sz="1400" dirty="0">
                <a:solidFill>
                  <a:prstClr val="black"/>
                </a:solidFill>
                <a:latin typeface="Tahoma"/>
                <a:cs typeface="Tahoma"/>
              </a:rPr>
              <a:t>10</a:t>
            </a:r>
            <a:endParaRPr sz="1400">
              <a:solidFill>
                <a:prstClr val="black"/>
              </a:solidFill>
              <a:latin typeface="Tahoma"/>
              <a:cs typeface="Tahoma"/>
            </a:endParaRPr>
          </a:p>
          <a:p>
            <a:pPr>
              <a:spcBef>
                <a:spcPts val="40"/>
              </a:spcBef>
            </a:pPr>
            <a:endParaRPr sz="2250">
              <a:solidFill>
                <a:prstClr val="black"/>
              </a:solidFill>
              <a:latin typeface="Tahoma"/>
              <a:cs typeface="Tahoma"/>
            </a:endParaRPr>
          </a:p>
          <a:p>
            <a:pPr marL="109855"/>
            <a:r>
              <a:rPr sz="1400" dirty="0">
                <a:solidFill>
                  <a:prstClr val="black"/>
                </a:solidFill>
                <a:latin typeface="Tahoma"/>
                <a:cs typeface="Tahoma"/>
              </a:rPr>
              <a:t>5</a:t>
            </a:r>
            <a:endParaRPr sz="1400">
              <a:solidFill>
                <a:prstClr val="black"/>
              </a:solidFill>
              <a:latin typeface="Tahoma"/>
              <a:cs typeface="Tahoma"/>
            </a:endParaRPr>
          </a:p>
        </p:txBody>
      </p:sp>
      <p:sp>
        <p:nvSpPr>
          <p:cNvPr id="13" name="object 13"/>
          <p:cNvSpPr txBox="1"/>
          <p:nvPr/>
        </p:nvSpPr>
        <p:spPr>
          <a:xfrm>
            <a:off x="377443" y="3668395"/>
            <a:ext cx="220979" cy="23939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20</a:t>
            </a:r>
            <a:endParaRPr sz="1400">
              <a:solidFill>
                <a:prstClr val="black"/>
              </a:solidFill>
              <a:latin typeface="Tahoma"/>
              <a:cs typeface="Tahoma"/>
            </a:endParaRPr>
          </a:p>
        </p:txBody>
      </p:sp>
      <p:sp>
        <p:nvSpPr>
          <p:cNvPr id="14" name="object 14"/>
          <p:cNvSpPr txBox="1"/>
          <p:nvPr/>
        </p:nvSpPr>
        <p:spPr>
          <a:xfrm>
            <a:off x="377443" y="3105150"/>
            <a:ext cx="22097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25</a:t>
            </a:r>
            <a:endParaRPr sz="1400">
              <a:solidFill>
                <a:prstClr val="black"/>
              </a:solidFill>
              <a:latin typeface="Tahoma"/>
              <a:cs typeface="Tahoma"/>
            </a:endParaRPr>
          </a:p>
        </p:txBody>
      </p:sp>
      <p:sp>
        <p:nvSpPr>
          <p:cNvPr id="15" name="object 15"/>
          <p:cNvSpPr txBox="1"/>
          <p:nvPr/>
        </p:nvSpPr>
        <p:spPr>
          <a:xfrm>
            <a:off x="377443" y="2541524"/>
            <a:ext cx="22097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30</a:t>
            </a:r>
            <a:endParaRPr sz="1400">
              <a:solidFill>
                <a:prstClr val="black"/>
              </a:solidFill>
              <a:latin typeface="Tahoma"/>
              <a:cs typeface="Tahoma"/>
            </a:endParaRPr>
          </a:p>
        </p:txBody>
      </p:sp>
      <p:sp>
        <p:nvSpPr>
          <p:cNvPr id="16" name="object 16"/>
          <p:cNvSpPr txBox="1"/>
          <p:nvPr/>
        </p:nvSpPr>
        <p:spPr>
          <a:xfrm>
            <a:off x="630036" y="5591656"/>
            <a:ext cx="1036181" cy="732944"/>
          </a:xfrm>
          <a:prstGeom prst="rect">
            <a:avLst/>
          </a:prstGeom>
        </p:spPr>
        <p:txBody>
          <a:bodyPr vert="vert270" wrap="square" lIns="0" tIns="13335" rIns="0" bIns="0" rtlCol="0">
            <a:spAutoFit/>
          </a:bodyPr>
          <a:lstStyle/>
          <a:p>
            <a:pPr marL="29845">
              <a:spcBef>
                <a:spcPts val="105"/>
              </a:spcBef>
            </a:pPr>
            <a:r>
              <a:rPr sz="1400" dirty="0">
                <a:solidFill>
                  <a:prstClr val="black"/>
                </a:solidFill>
                <a:latin typeface="Tahoma"/>
                <a:cs typeface="Tahoma"/>
              </a:rPr>
              <a:t>O</a:t>
            </a:r>
            <a:r>
              <a:rPr sz="1400" spc="-5" dirty="0">
                <a:solidFill>
                  <a:prstClr val="black"/>
                </a:solidFill>
                <a:latin typeface="Tahoma"/>
                <a:cs typeface="Tahoma"/>
              </a:rPr>
              <a:t>ca</a:t>
            </a:r>
            <a:r>
              <a:rPr sz="1400" spc="5" dirty="0">
                <a:solidFill>
                  <a:prstClr val="black"/>
                </a:solidFill>
                <a:latin typeface="Tahoma"/>
                <a:cs typeface="Tahoma"/>
              </a:rPr>
              <a:t>-</a:t>
            </a:r>
            <a:r>
              <a:rPr sz="1400" dirty="0">
                <a:solidFill>
                  <a:prstClr val="black"/>
                </a:solidFill>
                <a:latin typeface="Tahoma"/>
                <a:cs typeface="Tahoma"/>
              </a:rPr>
              <a:t>19</a:t>
            </a:r>
          </a:p>
          <a:p>
            <a:pPr marL="12700" marR="5080" indent="24765">
              <a:lnSpc>
                <a:spcPts val="3140"/>
              </a:lnSpc>
              <a:spcBef>
                <a:spcPts val="245"/>
              </a:spcBef>
            </a:pPr>
            <a:r>
              <a:rPr sz="1400" dirty="0">
                <a:solidFill>
                  <a:prstClr val="black"/>
                </a:solidFill>
                <a:latin typeface="Tahoma"/>
                <a:cs typeface="Tahoma"/>
              </a:rPr>
              <a:t>Ma</a:t>
            </a:r>
            <a:r>
              <a:rPr sz="1400" spc="-10"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19  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19</a:t>
            </a:r>
          </a:p>
        </p:txBody>
      </p:sp>
      <p:sp>
        <p:nvSpPr>
          <p:cNvPr id="17" name="object 17"/>
          <p:cNvSpPr txBox="1"/>
          <p:nvPr/>
        </p:nvSpPr>
        <p:spPr>
          <a:xfrm>
            <a:off x="2218932" y="5592267"/>
            <a:ext cx="641350" cy="563880"/>
          </a:xfrm>
          <a:prstGeom prst="rect">
            <a:avLst/>
          </a:prstGeom>
        </p:spPr>
        <p:txBody>
          <a:bodyPr vert="vert270" wrap="square" lIns="0" tIns="13335" rIns="0" bIns="0" rtlCol="0">
            <a:spAutoFit/>
          </a:bodyPr>
          <a:lstStyle/>
          <a:p>
            <a:pPr marL="59690">
              <a:spcBef>
                <a:spcPts val="105"/>
              </a:spcBef>
            </a:pPr>
            <a:r>
              <a:rPr sz="1400" dirty="0">
                <a:solidFill>
                  <a:prstClr val="black"/>
                </a:solidFill>
                <a:latin typeface="Tahoma"/>
                <a:cs typeface="Tahoma"/>
              </a:rPr>
              <a:t>Eyl</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a:p>
            <a:pPr marL="12700">
              <a:spcBef>
                <a:spcPts val="1470"/>
              </a:spcBef>
            </a:pPr>
            <a:r>
              <a:rPr sz="1400" dirty="0">
                <a:solidFill>
                  <a:prstClr val="black"/>
                </a:solidFill>
                <a:latin typeface="Tahoma"/>
                <a:cs typeface="Tahoma"/>
              </a:rPr>
              <a:t>Ka</a:t>
            </a:r>
            <a:r>
              <a:rPr sz="1400" spc="-10"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18" name="object 18"/>
          <p:cNvSpPr txBox="1"/>
          <p:nvPr/>
        </p:nvSpPr>
        <p:spPr>
          <a:xfrm>
            <a:off x="3410117" y="5591656"/>
            <a:ext cx="240665" cy="58102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Ma</a:t>
            </a:r>
            <a:r>
              <a:rPr sz="1400" spc="-10"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19" name="object 19"/>
          <p:cNvSpPr txBox="1"/>
          <p:nvPr/>
        </p:nvSpPr>
        <p:spPr>
          <a:xfrm>
            <a:off x="7001244" y="5592267"/>
            <a:ext cx="215444" cy="633729"/>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Eyl</a:t>
            </a:r>
            <a:r>
              <a:rPr sz="1400" spc="5" dirty="0">
                <a:solidFill>
                  <a:prstClr val="black"/>
                </a:solidFill>
                <a:latin typeface="Tahoma"/>
                <a:cs typeface="Tahoma"/>
              </a:rPr>
              <a:t>-</a:t>
            </a:r>
            <a:r>
              <a:rPr sz="1400" dirty="0">
                <a:solidFill>
                  <a:prstClr val="black"/>
                </a:solidFill>
                <a:latin typeface="Tahoma"/>
                <a:cs typeface="Tahoma"/>
              </a:rPr>
              <a:t>21</a:t>
            </a:r>
          </a:p>
        </p:txBody>
      </p:sp>
      <p:sp>
        <p:nvSpPr>
          <p:cNvPr id="20" name="object 20"/>
          <p:cNvSpPr txBox="1"/>
          <p:nvPr/>
        </p:nvSpPr>
        <p:spPr>
          <a:xfrm>
            <a:off x="6196319" y="5592266"/>
            <a:ext cx="641350" cy="633730"/>
          </a:xfrm>
          <a:prstGeom prst="rect">
            <a:avLst/>
          </a:prstGeom>
        </p:spPr>
        <p:txBody>
          <a:bodyPr vert="vert270" wrap="square" lIns="0" tIns="13335" rIns="0" bIns="0" rtlCol="0">
            <a:spAutoFit/>
          </a:bodyPr>
          <a:lstStyle/>
          <a:p>
            <a:pPr marL="40640">
              <a:spcBef>
                <a:spcPts val="105"/>
              </a:spcBef>
            </a:pPr>
            <a:r>
              <a:rPr sz="1400" spc="-5"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a:p>
            <a:pPr marL="12700">
              <a:spcBef>
                <a:spcPts val="1470"/>
              </a:spcBef>
            </a:pPr>
            <a:r>
              <a:rPr sz="1400" dirty="0">
                <a:solidFill>
                  <a:prstClr val="black"/>
                </a:solidFill>
                <a:latin typeface="Tahoma"/>
                <a:cs typeface="Tahoma"/>
              </a:rPr>
              <a:t>Te</a:t>
            </a:r>
            <a:r>
              <a:rPr sz="1400" spc="-5" dirty="0">
                <a:solidFill>
                  <a:prstClr val="black"/>
                </a:solidFill>
                <a:latin typeface="Tahoma"/>
                <a:cs typeface="Tahoma"/>
              </a:rPr>
              <a:t>m</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21" name="object 21"/>
          <p:cNvSpPr txBox="1"/>
          <p:nvPr/>
        </p:nvSpPr>
        <p:spPr>
          <a:xfrm>
            <a:off x="7401727" y="5591657"/>
            <a:ext cx="1025525" cy="588645"/>
          </a:xfrm>
          <a:prstGeom prst="rect">
            <a:avLst/>
          </a:prstGeom>
        </p:spPr>
        <p:txBody>
          <a:bodyPr vert="vert270" wrap="square" lIns="0" tIns="13335" rIns="0" bIns="0" rtlCol="0">
            <a:spAutoFit/>
          </a:bodyPr>
          <a:lstStyle/>
          <a:p>
            <a:pPr marL="36195">
              <a:spcBef>
                <a:spcPts val="105"/>
              </a:spcBef>
            </a:pPr>
            <a:r>
              <a:rPr sz="1400" dirty="0">
                <a:solidFill>
                  <a:prstClr val="black"/>
                </a:solidFill>
                <a:latin typeface="Tahoma"/>
                <a:cs typeface="Tahoma"/>
              </a:rPr>
              <a:t>Ka</a:t>
            </a:r>
            <a:r>
              <a:rPr sz="1400" spc="-10"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a:p>
            <a:pPr marL="12700">
              <a:spcBef>
                <a:spcPts val="1460"/>
              </a:spcBef>
            </a:pPr>
            <a:r>
              <a:rPr sz="1400" dirty="0">
                <a:solidFill>
                  <a:prstClr val="black"/>
                </a:solidFill>
                <a:latin typeface="Tahoma"/>
                <a:cs typeface="Tahoma"/>
              </a:rPr>
              <a:t>O</a:t>
            </a:r>
            <a:r>
              <a:rPr sz="1400" spc="-5" dirty="0">
                <a:solidFill>
                  <a:prstClr val="black"/>
                </a:solidFill>
                <a:latin typeface="Tahoma"/>
                <a:cs typeface="Tahoma"/>
              </a:rPr>
              <a:t>ca</a:t>
            </a:r>
            <a:r>
              <a:rPr sz="1400" spc="5" dirty="0">
                <a:solidFill>
                  <a:prstClr val="black"/>
                </a:solidFill>
                <a:latin typeface="Tahoma"/>
                <a:cs typeface="Tahoma"/>
              </a:rPr>
              <a:t>-</a:t>
            </a:r>
            <a:r>
              <a:rPr sz="1400" dirty="0">
                <a:solidFill>
                  <a:prstClr val="black"/>
                </a:solidFill>
                <a:latin typeface="Tahoma"/>
                <a:cs typeface="Tahoma"/>
              </a:rPr>
              <a:t>22</a:t>
            </a:r>
            <a:endParaRPr sz="1400">
              <a:solidFill>
                <a:prstClr val="black"/>
              </a:solidFill>
              <a:latin typeface="Tahoma"/>
              <a:cs typeface="Tahoma"/>
            </a:endParaRPr>
          </a:p>
          <a:p>
            <a:pPr marL="20320">
              <a:spcBef>
                <a:spcPts val="1355"/>
              </a:spcBef>
            </a:pPr>
            <a:r>
              <a:rPr sz="1400" dirty="0">
                <a:solidFill>
                  <a:prstClr val="black"/>
                </a:solidFill>
                <a:latin typeface="Tahoma"/>
                <a:cs typeface="Tahoma"/>
              </a:rPr>
              <a:t>M</a:t>
            </a:r>
            <a:r>
              <a:rPr sz="1400" spc="-5" dirty="0">
                <a:solidFill>
                  <a:prstClr val="black"/>
                </a:solidFill>
                <a:latin typeface="Tahoma"/>
                <a:cs typeface="Tahoma"/>
              </a:rPr>
              <a:t>a</a:t>
            </a:r>
            <a:r>
              <a:rPr sz="1400" spc="-10"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22</a:t>
            </a:r>
            <a:endParaRPr sz="1400">
              <a:solidFill>
                <a:prstClr val="black"/>
              </a:solidFill>
              <a:latin typeface="Tahoma"/>
              <a:cs typeface="Tahoma"/>
            </a:endParaRPr>
          </a:p>
        </p:txBody>
      </p:sp>
      <p:sp>
        <p:nvSpPr>
          <p:cNvPr id="22" name="object 22"/>
          <p:cNvSpPr txBox="1"/>
          <p:nvPr/>
        </p:nvSpPr>
        <p:spPr>
          <a:xfrm>
            <a:off x="1814488" y="5592266"/>
            <a:ext cx="240665" cy="63373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Te</a:t>
            </a:r>
            <a:r>
              <a:rPr sz="1400" spc="-5" dirty="0">
                <a:solidFill>
                  <a:prstClr val="black"/>
                </a:solidFill>
                <a:latin typeface="Tahoma"/>
                <a:cs typeface="Tahoma"/>
              </a:rPr>
              <a:t>m</a:t>
            </a:r>
            <a:r>
              <a:rPr sz="1400" spc="5" dirty="0">
                <a:solidFill>
                  <a:prstClr val="black"/>
                </a:solidFill>
                <a:latin typeface="Tahoma"/>
                <a:cs typeface="Tahoma"/>
              </a:rPr>
              <a:t>-</a:t>
            </a:r>
            <a:r>
              <a:rPr sz="1400" dirty="0">
                <a:solidFill>
                  <a:prstClr val="black"/>
                </a:solidFill>
                <a:latin typeface="Tahoma"/>
                <a:cs typeface="Tahoma"/>
              </a:rPr>
              <a:t>19</a:t>
            </a:r>
          </a:p>
        </p:txBody>
      </p:sp>
      <p:sp>
        <p:nvSpPr>
          <p:cNvPr id="23" name="object 23"/>
          <p:cNvSpPr txBox="1"/>
          <p:nvPr/>
        </p:nvSpPr>
        <p:spPr>
          <a:xfrm>
            <a:off x="5013999" y="5591656"/>
            <a:ext cx="1008225" cy="732944"/>
          </a:xfrm>
          <a:prstGeom prst="rect">
            <a:avLst/>
          </a:prstGeom>
        </p:spPr>
        <p:txBody>
          <a:bodyPr vert="vert270" wrap="square" lIns="0" tIns="13335" rIns="0" bIns="0" rtlCol="0">
            <a:spAutoFit/>
          </a:bodyPr>
          <a:lstStyle/>
          <a:p>
            <a:pPr marL="36195">
              <a:spcBef>
                <a:spcPts val="105"/>
              </a:spcBef>
            </a:pPr>
            <a:r>
              <a:rPr sz="1400" dirty="0">
                <a:solidFill>
                  <a:prstClr val="black"/>
                </a:solidFill>
                <a:latin typeface="Tahoma"/>
                <a:cs typeface="Tahoma"/>
              </a:rPr>
              <a:t>Ka</a:t>
            </a:r>
            <a:r>
              <a:rPr sz="1400" spc="-10"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20</a:t>
            </a:r>
          </a:p>
          <a:p>
            <a:pPr marL="20320" marR="5080" indent="-8255">
              <a:lnSpc>
                <a:spcPct val="180800"/>
              </a:lnSpc>
              <a:spcBef>
                <a:spcPts val="100"/>
              </a:spcBef>
            </a:pPr>
            <a:r>
              <a:rPr sz="1400" dirty="0">
                <a:solidFill>
                  <a:prstClr val="black"/>
                </a:solidFill>
                <a:latin typeface="Tahoma"/>
                <a:cs typeface="Tahoma"/>
              </a:rPr>
              <a:t>O</a:t>
            </a:r>
            <a:r>
              <a:rPr sz="1400" spc="-5" dirty="0">
                <a:solidFill>
                  <a:prstClr val="black"/>
                </a:solidFill>
                <a:latin typeface="Tahoma"/>
                <a:cs typeface="Tahoma"/>
              </a:rPr>
              <a:t>ca</a:t>
            </a:r>
            <a:r>
              <a:rPr sz="1400" spc="5" dirty="0">
                <a:solidFill>
                  <a:prstClr val="black"/>
                </a:solidFill>
                <a:latin typeface="Tahoma"/>
                <a:cs typeface="Tahoma"/>
              </a:rPr>
              <a:t>-</a:t>
            </a:r>
            <a:r>
              <a:rPr sz="1400" dirty="0">
                <a:solidFill>
                  <a:prstClr val="black"/>
                </a:solidFill>
                <a:latin typeface="Tahoma"/>
                <a:cs typeface="Tahoma"/>
              </a:rPr>
              <a:t>21  Ma</a:t>
            </a:r>
            <a:r>
              <a:rPr sz="1400" spc="-10"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21</a:t>
            </a:r>
          </a:p>
        </p:txBody>
      </p:sp>
      <p:sp>
        <p:nvSpPr>
          <p:cNvPr id="24" name="object 24"/>
          <p:cNvSpPr txBox="1"/>
          <p:nvPr/>
        </p:nvSpPr>
        <p:spPr>
          <a:xfrm>
            <a:off x="3018194" y="5591961"/>
            <a:ext cx="240665" cy="58864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O</a:t>
            </a:r>
            <a:r>
              <a:rPr sz="1400" spc="-5" dirty="0">
                <a:solidFill>
                  <a:prstClr val="black"/>
                </a:solidFill>
                <a:latin typeface="Tahoma"/>
                <a:cs typeface="Tahoma"/>
              </a:rPr>
              <a:t>ca</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5" name="object 25"/>
          <p:cNvSpPr txBox="1"/>
          <p:nvPr/>
        </p:nvSpPr>
        <p:spPr>
          <a:xfrm>
            <a:off x="4613823" y="5592266"/>
            <a:ext cx="240665" cy="51625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E</a:t>
            </a:r>
            <a:r>
              <a:rPr sz="1400" spc="-5" dirty="0">
                <a:solidFill>
                  <a:prstClr val="black"/>
                </a:solidFill>
                <a:latin typeface="Tahoma"/>
                <a:cs typeface="Tahoma"/>
              </a:rPr>
              <a:t>y</a:t>
            </a:r>
            <a:r>
              <a:rPr sz="1400" dirty="0">
                <a:solidFill>
                  <a:prstClr val="black"/>
                </a:solidFill>
                <a:latin typeface="Tahoma"/>
                <a:cs typeface="Tahoma"/>
              </a:rPr>
              <a:t>l</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6" name="object 26"/>
          <p:cNvSpPr txBox="1"/>
          <p:nvPr/>
        </p:nvSpPr>
        <p:spPr>
          <a:xfrm>
            <a:off x="3808769" y="5592267"/>
            <a:ext cx="640715" cy="633730"/>
          </a:xfrm>
          <a:prstGeom prst="rect">
            <a:avLst/>
          </a:prstGeom>
        </p:spPr>
        <p:txBody>
          <a:bodyPr vert="vert270" wrap="square" lIns="0" tIns="13335" rIns="0" bIns="0" rtlCol="0">
            <a:spAutoFit/>
          </a:bodyPr>
          <a:lstStyle/>
          <a:p>
            <a:pPr marL="40640">
              <a:spcBef>
                <a:spcPts val="10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20</a:t>
            </a:r>
          </a:p>
          <a:p>
            <a:pPr marL="12700">
              <a:spcBef>
                <a:spcPts val="1465"/>
              </a:spcBef>
            </a:pPr>
            <a:r>
              <a:rPr sz="1400" spc="-10" dirty="0">
                <a:solidFill>
                  <a:prstClr val="black"/>
                </a:solidFill>
                <a:latin typeface="Tahoma"/>
                <a:cs typeface="Tahoma"/>
              </a:rPr>
              <a:t>T</a:t>
            </a:r>
            <a:r>
              <a:rPr sz="1400" dirty="0">
                <a:solidFill>
                  <a:prstClr val="black"/>
                </a:solidFill>
                <a:latin typeface="Tahoma"/>
                <a:cs typeface="Tahoma"/>
              </a:rPr>
              <a:t>e</a:t>
            </a:r>
            <a:r>
              <a:rPr sz="1400" spc="-5" dirty="0">
                <a:solidFill>
                  <a:prstClr val="black"/>
                </a:solidFill>
                <a:latin typeface="Tahoma"/>
                <a:cs typeface="Tahoma"/>
              </a:rPr>
              <a:t>m</a:t>
            </a:r>
            <a:r>
              <a:rPr sz="1400" spc="5" dirty="0">
                <a:solidFill>
                  <a:prstClr val="black"/>
                </a:solidFill>
                <a:latin typeface="Tahoma"/>
                <a:cs typeface="Tahoma"/>
              </a:rPr>
              <a:t>-</a:t>
            </a:r>
            <a:r>
              <a:rPr sz="1400" dirty="0">
                <a:solidFill>
                  <a:prstClr val="black"/>
                </a:solidFill>
                <a:latin typeface="Tahoma"/>
                <a:cs typeface="Tahoma"/>
              </a:rPr>
              <a:t>20</a:t>
            </a:r>
          </a:p>
        </p:txBody>
      </p:sp>
      <p:sp>
        <p:nvSpPr>
          <p:cNvPr id="27" name="object 27"/>
          <p:cNvSpPr txBox="1"/>
          <p:nvPr/>
        </p:nvSpPr>
        <p:spPr>
          <a:xfrm>
            <a:off x="8197722" y="3461384"/>
            <a:ext cx="421005" cy="239395"/>
          </a:xfrm>
          <a:prstGeom prst="rect">
            <a:avLst/>
          </a:prstGeom>
        </p:spPr>
        <p:txBody>
          <a:bodyPr vert="horz" wrap="square" lIns="0" tIns="13335" rIns="0" bIns="0" rtlCol="0">
            <a:spAutoFit/>
          </a:bodyPr>
          <a:lstStyle/>
          <a:p>
            <a:pPr marL="12700">
              <a:spcBef>
                <a:spcPts val="105"/>
              </a:spcBef>
            </a:pPr>
            <a:r>
              <a:rPr sz="1400" b="1" spc="-10" dirty="0">
                <a:solidFill>
                  <a:srgbClr val="C00000"/>
                </a:solidFill>
                <a:latin typeface="Tahoma"/>
                <a:cs typeface="Tahoma"/>
              </a:rPr>
              <a:t>21</a:t>
            </a:r>
            <a:r>
              <a:rPr sz="1400" b="1" dirty="0">
                <a:solidFill>
                  <a:srgbClr val="C00000"/>
                </a:solidFill>
                <a:latin typeface="Tahoma"/>
                <a:cs typeface="Tahoma"/>
              </a:rPr>
              <a:t>,9</a:t>
            </a:r>
            <a:endParaRPr sz="1400">
              <a:solidFill>
                <a:prstClr val="black"/>
              </a:solidFill>
              <a:latin typeface="Tahoma"/>
              <a:cs typeface="Tahoma"/>
            </a:endParaRPr>
          </a:p>
        </p:txBody>
      </p:sp>
      <p:sp>
        <p:nvSpPr>
          <p:cNvPr id="28" name="object 28"/>
          <p:cNvSpPr txBox="1"/>
          <p:nvPr/>
        </p:nvSpPr>
        <p:spPr>
          <a:xfrm>
            <a:off x="8197722" y="4001261"/>
            <a:ext cx="421005" cy="239395"/>
          </a:xfrm>
          <a:prstGeom prst="rect">
            <a:avLst/>
          </a:prstGeom>
        </p:spPr>
        <p:txBody>
          <a:bodyPr vert="horz" wrap="square" lIns="0" tIns="12700" rIns="0" bIns="0" rtlCol="0">
            <a:spAutoFit/>
          </a:bodyPr>
          <a:lstStyle/>
          <a:p>
            <a:pPr marL="12700">
              <a:spcBef>
                <a:spcPts val="100"/>
              </a:spcBef>
            </a:pPr>
            <a:r>
              <a:rPr sz="1400" b="1" spc="-10" dirty="0">
                <a:solidFill>
                  <a:srgbClr val="001F5F"/>
                </a:solidFill>
                <a:latin typeface="Tahoma"/>
                <a:cs typeface="Tahoma"/>
              </a:rPr>
              <a:t>17</a:t>
            </a:r>
            <a:r>
              <a:rPr sz="1400" b="1" dirty="0">
                <a:solidFill>
                  <a:srgbClr val="001F5F"/>
                </a:solidFill>
                <a:latin typeface="Tahoma"/>
                <a:cs typeface="Tahoma"/>
              </a:rPr>
              <a:t>,1</a:t>
            </a:r>
            <a:endParaRPr sz="1400">
              <a:solidFill>
                <a:prstClr val="black"/>
              </a:solidFill>
              <a:latin typeface="Tahoma"/>
              <a:cs typeface="Tahoma"/>
            </a:endParaRPr>
          </a:p>
        </p:txBody>
      </p:sp>
      <p:sp>
        <p:nvSpPr>
          <p:cNvPr id="29" name="object 29"/>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43</a:t>
            </a:r>
            <a:endParaRPr sz="1400">
              <a:solidFill>
                <a:prstClr val="black"/>
              </a:solidFill>
              <a:latin typeface="Tahoma"/>
              <a:cs typeface="Tahoma"/>
            </a:endParaRPr>
          </a:p>
        </p:txBody>
      </p:sp>
      <p:sp>
        <p:nvSpPr>
          <p:cNvPr id="30" name="object 30"/>
          <p:cNvSpPr txBox="1"/>
          <p:nvPr/>
        </p:nvSpPr>
        <p:spPr>
          <a:xfrm>
            <a:off x="5946140" y="2678023"/>
            <a:ext cx="1663064" cy="553085"/>
          </a:xfrm>
          <a:prstGeom prst="rect">
            <a:avLst/>
          </a:prstGeom>
        </p:spPr>
        <p:txBody>
          <a:bodyPr vert="horz" wrap="square" lIns="0" tIns="12065" rIns="0" bIns="0" rtlCol="0">
            <a:spAutoFit/>
          </a:bodyPr>
          <a:lstStyle/>
          <a:p>
            <a:pPr marL="12700" marR="5080">
              <a:lnSpc>
                <a:spcPct val="123600"/>
              </a:lnSpc>
              <a:spcBef>
                <a:spcPts val="95"/>
              </a:spcBef>
            </a:pPr>
            <a:r>
              <a:rPr sz="1400" dirty="0">
                <a:solidFill>
                  <a:prstClr val="black"/>
                </a:solidFill>
                <a:latin typeface="Tahoma"/>
                <a:cs typeface="Tahoma"/>
              </a:rPr>
              <a:t>Mevduat </a:t>
            </a:r>
            <a:r>
              <a:rPr sz="1400" spc="-5" dirty="0">
                <a:solidFill>
                  <a:prstClr val="black"/>
                </a:solidFill>
                <a:latin typeface="Tahoma"/>
                <a:cs typeface="Tahoma"/>
              </a:rPr>
              <a:t>faiz </a:t>
            </a:r>
            <a:r>
              <a:rPr sz="1400" spc="-10" dirty="0">
                <a:solidFill>
                  <a:prstClr val="black"/>
                </a:solidFill>
                <a:latin typeface="Tahoma"/>
                <a:cs typeface="Tahoma"/>
              </a:rPr>
              <a:t>oranı  </a:t>
            </a:r>
            <a:r>
              <a:rPr sz="1400" spc="-5" dirty="0">
                <a:solidFill>
                  <a:prstClr val="black"/>
                </a:solidFill>
                <a:latin typeface="Tahoma"/>
                <a:cs typeface="Tahoma"/>
              </a:rPr>
              <a:t>Ticari kredi faiz</a:t>
            </a:r>
            <a:r>
              <a:rPr sz="1400" spc="-25" dirty="0">
                <a:solidFill>
                  <a:prstClr val="black"/>
                </a:solidFill>
                <a:latin typeface="Tahoma"/>
                <a:cs typeface="Tahoma"/>
              </a:rPr>
              <a:t> </a:t>
            </a:r>
            <a:r>
              <a:rPr sz="1400" spc="-10" dirty="0">
                <a:solidFill>
                  <a:prstClr val="black"/>
                </a:solidFill>
                <a:latin typeface="Tahoma"/>
                <a:cs typeface="Tahoma"/>
              </a:rPr>
              <a:t>oranı</a:t>
            </a:r>
            <a:endParaRPr sz="1400">
              <a:solidFill>
                <a:prstClr val="black"/>
              </a:solidFill>
              <a:latin typeface="Tahoma"/>
              <a:cs typeface="Tahoma"/>
            </a:endParaRPr>
          </a:p>
        </p:txBody>
      </p:sp>
    </p:spTree>
    <p:extLst>
      <p:ext uri="{BB962C8B-B14F-4D97-AF65-F5344CB8AC3E}">
        <p14:creationId xmlns:p14="http://schemas.microsoft.com/office/powerpoint/2010/main" val="7433441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007" y="842264"/>
            <a:ext cx="8303895" cy="848360"/>
          </a:xfrm>
          <a:prstGeom prst="rect">
            <a:avLst/>
          </a:prstGeom>
        </p:spPr>
        <p:txBody>
          <a:bodyPr vert="horz" wrap="square" lIns="0" tIns="12700" rIns="0" bIns="0" rtlCol="0">
            <a:spAutoFit/>
          </a:bodyPr>
          <a:lstStyle/>
          <a:p>
            <a:pPr marL="12700" marR="5080">
              <a:lnSpc>
                <a:spcPct val="100000"/>
              </a:lnSpc>
              <a:spcBef>
                <a:spcPts val="100"/>
              </a:spcBef>
            </a:pPr>
            <a:r>
              <a:rPr spc="-5" dirty="0"/>
              <a:t>Tüketici </a:t>
            </a:r>
            <a:r>
              <a:rPr dirty="0"/>
              <a:t>kredilerinde en yüksek </a:t>
            </a:r>
            <a:r>
              <a:rPr spc="5" dirty="0"/>
              <a:t>faiz </a:t>
            </a:r>
            <a:r>
              <a:rPr spc="-5" dirty="0"/>
              <a:t>düşüşü ihtiyaç kredilerindedir.  </a:t>
            </a:r>
            <a:r>
              <a:rPr b="0" dirty="0">
                <a:latin typeface="Tahoma"/>
                <a:cs typeface="Tahoma"/>
              </a:rPr>
              <a:t>İhtiyaç </a:t>
            </a:r>
            <a:r>
              <a:rPr b="0" spc="-5" dirty="0">
                <a:latin typeface="Tahoma"/>
                <a:cs typeface="Tahoma"/>
              </a:rPr>
              <a:t>kredilerinde 1,1, taşıt kredilerinde 0,75, konut kredilerinde </a:t>
            </a:r>
            <a:r>
              <a:rPr b="0" dirty="0">
                <a:latin typeface="Tahoma"/>
                <a:cs typeface="Tahoma"/>
              </a:rPr>
              <a:t>ise </a:t>
            </a:r>
            <a:r>
              <a:rPr b="0" spc="-5" dirty="0">
                <a:latin typeface="Tahoma"/>
                <a:cs typeface="Tahoma"/>
              </a:rPr>
              <a:t>0,43 </a:t>
            </a:r>
            <a:r>
              <a:rPr b="0" dirty="0">
                <a:latin typeface="Tahoma"/>
                <a:cs typeface="Tahoma"/>
              </a:rPr>
              <a:t>puanlık  düşüş</a:t>
            </a:r>
            <a:r>
              <a:rPr b="0" spc="-30" dirty="0">
                <a:latin typeface="Tahoma"/>
                <a:cs typeface="Tahoma"/>
              </a:rPr>
              <a:t> </a:t>
            </a:r>
            <a:r>
              <a:rPr b="0" spc="-5" dirty="0">
                <a:latin typeface="Tahoma"/>
                <a:cs typeface="Tahoma"/>
              </a:rPr>
              <a:t>gerçekleşmiştir.</a:t>
            </a:r>
          </a:p>
        </p:txBody>
      </p:sp>
      <p:sp>
        <p:nvSpPr>
          <p:cNvPr id="3" name="object 3"/>
          <p:cNvSpPr/>
          <p:nvPr/>
        </p:nvSpPr>
        <p:spPr>
          <a:xfrm>
            <a:off x="4572" y="1879092"/>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842263" y="1912747"/>
            <a:ext cx="7465059" cy="269240"/>
          </a:xfrm>
          <a:prstGeom prst="rect">
            <a:avLst/>
          </a:prstGeom>
        </p:spPr>
        <p:txBody>
          <a:bodyPr vert="horz" wrap="square" lIns="0" tIns="12065" rIns="0" bIns="0" rtlCol="0">
            <a:spAutoFit/>
          </a:bodyPr>
          <a:lstStyle/>
          <a:p>
            <a:pPr marL="12700">
              <a:spcBef>
                <a:spcPts val="95"/>
              </a:spcBef>
            </a:pPr>
            <a:r>
              <a:rPr sz="1600" spc="-10" dirty="0">
                <a:solidFill>
                  <a:srgbClr val="FFFFFF"/>
                </a:solidFill>
                <a:latin typeface="Tahoma"/>
                <a:cs typeface="Tahoma"/>
              </a:rPr>
              <a:t>Tüketici kredi faizleri </a:t>
            </a:r>
            <a:r>
              <a:rPr sz="1600" dirty="0">
                <a:solidFill>
                  <a:srgbClr val="FFFFFF"/>
                </a:solidFill>
                <a:latin typeface="Tahoma"/>
                <a:cs typeface="Tahoma"/>
              </a:rPr>
              <a:t>(TL </a:t>
            </a:r>
            <a:r>
              <a:rPr sz="1600" spc="-10" dirty="0">
                <a:solidFill>
                  <a:srgbClr val="FFFFFF"/>
                </a:solidFill>
                <a:latin typeface="Tahoma"/>
                <a:cs typeface="Tahoma"/>
              </a:rPr>
              <a:t>üzerinden </a:t>
            </a:r>
            <a:r>
              <a:rPr sz="1600" spc="-5" dirty="0">
                <a:solidFill>
                  <a:srgbClr val="FFFFFF"/>
                </a:solidFill>
                <a:latin typeface="Tahoma"/>
                <a:cs typeface="Tahoma"/>
              </a:rPr>
              <a:t>açılan, akım </a:t>
            </a:r>
            <a:r>
              <a:rPr sz="1600" spc="-10" dirty="0">
                <a:solidFill>
                  <a:srgbClr val="FFFFFF"/>
                </a:solidFill>
                <a:latin typeface="Tahoma"/>
                <a:cs typeface="Tahoma"/>
              </a:rPr>
              <a:t>veri, </a:t>
            </a:r>
            <a:r>
              <a:rPr sz="1600" spc="-5" dirty="0">
                <a:solidFill>
                  <a:srgbClr val="FFFFFF"/>
                </a:solidFill>
                <a:latin typeface="Tahoma"/>
                <a:cs typeface="Tahoma"/>
              </a:rPr>
              <a:t>%) Ocak 2019 – </a:t>
            </a:r>
            <a:r>
              <a:rPr sz="1600" spc="-10" dirty="0">
                <a:solidFill>
                  <a:srgbClr val="FFFFFF"/>
                </a:solidFill>
                <a:latin typeface="Tahoma"/>
                <a:cs typeface="Tahoma"/>
              </a:rPr>
              <a:t>Şubat</a:t>
            </a:r>
            <a:r>
              <a:rPr sz="1600" spc="245" dirty="0">
                <a:solidFill>
                  <a:srgbClr val="FFFFFF"/>
                </a:solidFill>
                <a:latin typeface="Tahoma"/>
                <a:cs typeface="Tahoma"/>
              </a:rPr>
              <a:t> </a:t>
            </a:r>
            <a:r>
              <a:rPr sz="1600" dirty="0">
                <a:solidFill>
                  <a:srgbClr val="FFFFFF"/>
                </a:solidFill>
                <a:latin typeface="Tahoma"/>
                <a:cs typeface="Tahoma"/>
              </a:rPr>
              <a:t>2022*</a:t>
            </a:r>
            <a:endParaRPr sz="1600">
              <a:solidFill>
                <a:prstClr val="black"/>
              </a:solidFill>
              <a:latin typeface="Tahoma"/>
              <a:cs typeface="Tahoma"/>
            </a:endParaRPr>
          </a:p>
        </p:txBody>
      </p:sp>
      <p:sp>
        <p:nvSpPr>
          <p:cNvPr id="5" name="object 5"/>
          <p:cNvSpPr txBox="1"/>
          <p:nvPr/>
        </p:nvSpPr>
        <p:spPr>
          <a:xfrm>
            <a:off x="58623" y="6421323"/>
            <a:ext cx="2609850" cy="391795"/>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TCMB, </a:t>
            </a:r>
            <a:r>
              <a:rPr sz="1200" spc="-20" dirty="0">
                <a:solidFill>
                  <a:prstClr val="black"/>
                </a:solidFill>
                <a:latin typeface="Tahoma"/>
                <a:cs typeface="Tahoma"/>
              </a:rPr>
              <a:t>TEPAV</a:t>
            </a:r>
            <a:r>
              <a:rPr sz="1200" spc="40"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a:p>
            <a:pPr marL="12700"/>
            <a:r>
              <a:rPr sz="1200" dirty="0">
                <a:solidFill>
                  <a:prstClr val="black"/>
                </a:solidFill>
                <a:latin typeface="Tahoma"/>
                <a:cs typeface="Tahoma"/>
              </a:rPr>
              <a:t>* 11 </a:t>
            </a:r>
            <a:r>
              <a:rPr sz="1200" spc="-5" dirty="0">
                <a:solidFill>
                  <a:prstClr val="black"/>
                </a:solidFill>
                <a:latin typeface="Tahoma"/>
                <a:cs typeface="Tahoma"/>
              </a:rPr>
              <a:t>Şubat </a:t>
            </a:r>
            <a:r>
              <a:rPr sz="1200" dirty="0">
                <a:solidFill>
                  <a:prstClr val="black"/>
                </a:solidFill>
                <a:latin typeface="Tahoma"/>
                <a:cs typeface="Tahoma"/>
              </a:rPr>
              <a:t>2022 </a:t>
            </a:r>
            <a:r>
              <a:rPr sz="1200" spc="-5" dirty="0">
                <a:solidFill>
                  <a:prstClr val="black"/>
                </a:solidFill>
                <a:latin typeface="Tahoma"/>
                <a:cs typeface="Tahoma"/>
              </a:rPr>
              <a:t>tarihi</a:t>
            </a:r>
            <a:r>
              <a:rPr sz="1200" spc="-90" dirty="0">
                <a:solidFill>
                  <a:prstClr val="black"/>
                </a:solidFill>
                <a:latin typeface="Tahoma"/>
                <a:cs typeface="Tahoma"/>
              </a:rPr>
              <a:t> </a:t>
            </a:r>
            <a:r>
              <a:rPr sz="1200" spc="-15" dirty="0">
                <a:solidFill>
                  <a:prstClr val="black"/>
                </a:solidFill>
                <a:latin typeface="Tahoma"/>
                <a:cs typeface="Tahoma"/>
              </a:rPr>
              <a:t>itibarıyladır.</a:t>
            </a:r>
            <a:endParaRPr sz="1200">
              <a:solidFill>
                <a:prstClr val="black"/>
              </a:solidFill>
              <a:latin typeface="Tahoma"/>
              <a:cs typeface="Tahoma"/>
            </a:endParaRPr>
          </a:p>
        </p:txBody>
      </p:sp>
      <p:grpSp>
        <p:nvGrpSpPr>
          <p:cNvPr id="6" name="object 6"/>
          <p:cNvGrpSpPr/>
          <p:nvPr/>
        </p:nvGrpSpPr>
        <p:grpSpPr>
          <a:xfrm>
            <a:off x="661225" y="2627185"/>
            <a:ext cx="7649845" cy="2978150"/>
            <a:chOff x="661225" y="2627185"/>
            <a:chExt cx="7649845" cy="2978150"/>
          </a:xfrm>
        </p:grpSpPr>
        <p:sp>
          <p:nvSpPr>
            <p:cNvPr id="7" name="object 7"/>
            <p:cNvSpPr/>
            <p:nvPr/>
          </p:nvSpPr>
          <p:spPr>
            <a:xfrm>
              <a:off x="665987" y="2631948"/>
              <a:ext cx="7640320" cy="2968625"/>
            </a:xfrm>
            <a:custGeom>
              <a:avLst/>
              <a:gdLst/>
              <a:ahLst/>
              <a:cxnLst/>
              <a:rect l="l" t="t" r="r" b="b"/>
              <a:pathLst>
                <a:path w="7640320" h="2968625">
                  <a:moveTo>
                    <a:pt x="1246632" y="2909316"/>
                  </a:moveTo>
                  <a:lnTo>
                    <a:pt x="1246632" y="2968053"/>
                  </a:lnTo>
                </a:path>
                <a:path w="7640320" h="2968625">
                  <a:moveTo>
                    <a:pt x="7252715" y="2909316"/>
                  </a:moveTo>
                  <a:lnTo>
                    <a:pt x="7252715" y="2968053"/>
                  </a:lnTo>
                </a:path>
                <a:path w="7640320" h="2968625">
                  <a:moveTo>
                    <a:pt x="7639811" y="2909316"/>
                  </a:moveTo>
                  <a:lnTo>
                    <a:pt x="7639811" y="2968053"/>
                  </a:lnTo>
                </a:path>
                <a:path w="7640320" h="2968625">
                  <a:moveTo>
                    <a:pt x="2455164" y="2909316"/>
                  </a:moveTo>
                  <a:lnTo>
                    <a:pt x="2455164" y="2968053"/>
                  </a:lnTo>
                </a:path>
                <a:path w="7640320" h="2968625">
                  <a:moveTo>
                    <a:pt x="6851904" y="2909316"/>
                  </a:moveTo>
                  <a:lnTo>
                    <a:pt x="6851904" y="2968053"/>
                  </a:lnTo>
                </a:path>
                <a:path w="7640320" h="2968625">
                  <a:moveTo>
                    <a:pt x="847344" y="2909316"/>
                  </a:moveTo>
                  <a:lnTo>
                    <a:pt x="847344" y="2968053"/>
                  </a:lnTo>
                </a:path>
                <a:path w="7640320" h="2968625">
                  <a:moveTo>
                    <a:pt x="3648456" y="2909316"/>
                  </a:moveTo>
                  <a:lnTo>
                    <a:pt x="3648456" y="2968053"/>
                  </a:lnTo>
                </a:path>
                <a:path w="7640320" h="2968625">
                  <a:moveTo>
                    <a:pt x="446531" y="2909316"/>
                  </a:moveTo>
                  <a:lnTo>
                    <a:pt x="446531" y="2968053"/>
                  </a:lnTo>
                </a:path>
                <a:path w="7640320" h="2968625">
                  <a:moveTo>
                    <a:pt x="59436" y="2909316"/>
                  </a:moveTo>
                  <a:lnTo>
                    <a:pt x="59436" y="2968053"/>
                  </a:lnTo>
                </a:path>
                <a:path w="7640320" h="2968625">
                  <a:moveTo>
                    <a:pt x="59436" y="2909316"/>
                  </a:moveTo>
                  <a:lnTo>
                    <a:pt x="59436" y="0"/>
                  </a:lnTo>
                </a:path>
                <a:path w="7640320" h="2968625">
                  <a:moveTo>
                    <a:pt x="0" y="2909316"/>
                  </a:moveTo>
                  <a:lnTo>
                    <a:pt x="59436" y="2909316"/>
                  </a:lnTo>
                </a:path>
                <a:path w="7640320" h="2968625">
                  <a:moveTo>
                    <a:pt x="0" y="2424684"/>
                  </a:moveTo>
                  <a:lnTo>
                    <a:pt x="59436" y="2424684"/>
                  </a:lnTo>
                </a:path>
                <a:path w="7640320" h="2968625">
                  <a:moveTo>
                    <a:pt x="0" y="1940052"/>
                  </a:moveTo>
                  <a:lnTo>
                    <a:pt x="59436" y="1940052"/>
                  </a:lnTo>
                </a:path>
                <a:path w="7640320" h="2968625">
                  <a:moveTo>
                    <a:pt x="0" y="1455420"/>
                  </a:moveTo>
                  <a:lnTo>
                    <a:pt x="59436" y="1455420"/>
                  </a:lnTo>
                </a:path>
                <a:path w="7640320" h="2968625">
                  <a:moveTo>
                    <a:pt x="0" y="970788"/>
                  </a:moveTo>
                  <a:lnTo>
                    <a:pt x="59436" y="970788"/>
                  </a:lnTo>
                </a:path>
                <a:path w="7640320" h="2968625">
                  <a:moveTo>
                    <a:pt x="0" y="484631"/>
                  </a:moveTo>
                  <a:lnTo>
                    <a:pt x="59436" y="484631"/>
                  </a:lnTo>
                </a:path>
                <a:path w="7640320" h="2968625">
                  <a:moveTo>
                    <a:pt x="0" y="0"/>
                  </a:moveTo>
                  <a:lnTo>
                    <a:pt x="59436" y="0"/>
                  </a:lnTo>
                </a:path>
                <a:path w="7640320" h="2968625">
                  <a:moveTo>
                    <a:pt x="4056888" y="2909316"/>
                  </a:moveTo>
                  <a:lnTo>
                    <a:pt x="4056888" y="2968053"/>
                  </a:lnTo>
                </a:path>
                <a:path w="7640320" h="2968625">
                  <a:moveTo>
                    <a:pt x="4856988" y="2909316"/>
                  </a:moveTo>
                  <a:lnTo>
                    <a:pt x="4856988" y="2968053"/>
                  </a:lnTo>
                </a:path>
                <a:path w="7640320" h="2968625">
                  <a:moveTo>
                    <a:pt x="6044184" y="2909316"/>
                  </a:moveTo>
                  <a:lnTo>
                    <a:pt x="6044184" y="2968053"/>
                  </a:lnTo>
                </a:path>
                <a:path w="7640320" h="2968625">
                  <a:moveTo>
                    <a:pt x="1655064" y="2909316"/>
                  </a:moveTo>
                  <a:lnTo>
                    <a:pt x="1655064" y="2968053"/>
                  </a:lnTo>
                </a:path>
                <a:path w="7640320" h="2968625">
                  <a:moveTo>
                    <a:pt x="5244084" y="2909316"/>
                  </a:moveTo>
                  <a:lnTo>
                    <a:pt x="5244084" y="2968053"/>
                  </a:lnTo>
                </a:path>
                <a:path w="7640320" h="2968625">
                  <a:moveTo>
                    <a:pt x="2054352" y="2909316"/>
                  </a:moveTo>
                  <a:lnTo>
                    <a:pt x="2054352" y="2968053"/>
                  </a:lnTo>
                </a:path>
                <a:path w="7640320" h="2968625">
                  <a:moveTo>
                    <a:pt x="5644896" y="2909316"/>
                  </a:moveTo>
                  <a:lnTo>
                    <a:pt x="5644896" y="2968053"/>
                  </a:lnTo>
                </a:path>
                <a:path w="7640320" h="2968625">
                  <a:moveTo>
                    <a:pt x="2848356" y="2909316"/>
                  </a:moveTo>
                  <a:lnTo>
                    <a:pt x="2848356" y="2968053"/>
                  </a:lnTo>
                </a:path>
                <a:path w="7640320" h="2968625">
                  <a:moveTo>
                    <a:pt x="4456176" y="2909316"/>
                  </a:moveTo>
                  <a:lnTo>
                    <a:pt x="4456176" y="2968053"/>
                  </a:lnTo>
                </a:path>
                <a:path w="7640320" h="2968625">
                  <a:moveTo>
                    <a:pt x="6452616" y="2909316"/>
                  </a:moveTo>
                  <a:lnTo>
                    <a:pt x="6452616" y="2968053"/>
                  </a:lnTo>
                </a:path>
                <a:path w="7640320" h="2968625">
                  <a:moveTo>
                    <a:pt x="3249167" y="2909316"/>
                  </a:moveTo>
                  <a:lnTo>
                    <a:pt x="3249167" y="2968053"/>
                  </a:lnTo>
                </a:path>
                <a:path w="7640320" h="2968625">
                  <a:moveTo>
                    <a:pt x="59436" y="2909316"/>
                  </a:moveTo>
                  <a:lnTo>
                    <a:pt x="7639811" y="2909316"/>
                  </a:lnTo>
                </a:path>
              </a:pathLst>
            </a:custGeom>
            <a:ln w="9144">
              <a:solidFill>
                <a:srgbClr val="000000"/>
              </a:solidFill>
            </a:ln>
          </p:spPr>
          <p:txBody>
            <a:bodyPr wrap="square" lIns="0" tIns="0" rIns="0" bIns="0" rtlCol="0"/>
            <a:lstStyle/>
            <a:p>
              <a:endParaRPr>
                <a:solidFill>
                  <a:prstClr val="black"/>
                </a:solidFill>
              </a:endParaRPr>
            </a:p>
          </p:txBody>
        </p:sp>
        <p:sp>
          <p:nvSpPr>
            <p:cNvPr id="8" name="object 8"/>
            <p:cNvSpPr/>
            <p:nvPr/>
          </p:nvSpPr>
          <p:spPr>
            <a:xfrm>
              <a:off x="726185" y="3068574"/>
              <a:ext cx="7396480" cy="1922145"/>
            </a:xfrm>
            <a:custGeom>
              <a:avLst/>
              <a:gdLst/>
              <a:ahLst/>
              <a:cxnLst/>
              <a:rect l="l" t="t" r="r" b="b"/>
              <a:pathLst>
                <a:path w="7396480" h="1922145">
                  <a:moveTo>
                    <a:pt x="0" y="0"/>
                  </a:moveTo>
                  <a:lnTo>
                    <a:pt x="202692" y="419100"/>
                  </a:lnTo>
                  <a:lnTo>
                    <a:pt x="387095" y="749807"/>
                  </a:lnTo>
                  <a:lnTo>
                    <a:pt x="589788" y="598932"/>
                  </a:lnTo>
                  <a:lnTo>
                    <a:pt x="786383" y="257555"/>
                  </a:lnTo>
                  <a:lnTo>
                    <a:pt x="990600" y="185927"/>
                  </a:lnTo>
                  <a:lnTo>
                    <a:pt x="1187195" y="347472"/>
                  </a:lnTo>
                  <a:lnTo>
                    <a:pt x="1391412" y="905256"/>
                  </a:lnTo>
                  <a:lnTo>
                    <a:pt x="1594103" y="1187195"/>
                  </a:lnTo>
                  <a:lnTo>
                    <a:pt x="1790700" y="1292352"/>
                  </a:lnTo>
                  <a:lnTo>
                    <a:pt x="1994915" y="1383792"/>
                  </a:lnTo>
                  <a:lnTo>
                    <a:pt x="2191512" y="1470659"/>
                  </a:lnTo>
                  <a:lnTo>
                    <a:pt x="2394204" y="1542288"/>
                  </a:lnTo>
                  <a:lnTo>
                    <a:pt x="2598419" y="1616964"/>
                  </a:lnTo>
                  <a:lnTo>
                    <a:pt x="2788919" y="1597152"/>
                  </a:lnTo>
                  <a:lnTo>
                    <a:pt x="2991612" y="1787652"/>
                  </a:lnTo>
                  <a:lnTo>
                    <a:pt x="3188208" y="1921764"/>
                  </a:lnTo>
                  <a:lnTo>
                    <a:pt x="3392424" y="1853183"/>
                  </a:lnTo>
                  <a:lnTo>
                    <a:pt x="3589019" y="1891283"/>
                  </a:lnTo>
                  <a:lnTo>
                    <a:pt x="3793236" y="1562100"/>
                  </a:lnTo>
                  <a:lnTo>
                    <a:pt x="3995928" y="1283208"/>
                  </a:lnTo>
                  <a:lnTo>
                    <a:pt x="4192524" y="1168908"/>
                  </a:lnTo>
                  <a:lnTo>
                    <a:pt x="4396740" y="1031748"/>
                  </a:lnTo>
                  <a:lnTo>
                    <a:pt x="4593336" y="832103"/>
                  </a:lnTo>
                  <a:lnTo>
                    <a:pt x="4797552" y="813815"/>
                  </a:lnTo>
                  <a:lnTo>
                    <a:pt x="5000244" y="850392"/>
                  </a:lnTo>
                  <a:lnTo>
                    <a:pt x="5184648" y="850392"/>
                  </a:lnTo>
                  <a:lnTo>
                    <a:pt x="5387340" y="725424"/>
                  </a:lnTo>
                  <a:lnTo>
                    <a:pt x="5583936" y="725424"/>
                  </a:lnTo>
                  <a:lnTo>
                    <a:pt x="5788152" y="790956"/>
                  </a:lnTo>
                  <a:lnTo>
                    <a:pt x="5984747" y="809244"/>
                  </a:lnTo>
                  <a:lnTo>
                    <a:pt x="6188964" y="813815"/>
                  </a:lnTo>
                  <a:lnTo>
                    <a:pt x="6391656" y="794003"/>
                  </a:lnTo>
                  <a:lnTo>
                    <a:pt x="6588252" y="803148"/>
                  </a:lnTo>
                  <a:lnTo>
                    <a:pt x="6792468" y="826007"/>
                  </a:lnTo>
                  <a:lnTo>
                    <a:pt x="6989064" y="615695"/>
                  </a:lnTo>
                  <a:lnTo>
                    <a:pt x="7191756" y="173736"/>
                  </a:lnTo>
                  <a:lnTo>
                    <a:pt x="7395972" y="246887"/>
                  </a:lnTo>
                </a:path>
              </a:pathLst>
            </a:custGeom>
            <a:ln w="38100">
              <a:solidFill>
                <a:srgbClr val="001F5F"/>
              </a:solidFill>
            </a:ln>
          </p:spPr>
          <p:txBody>
            <a:bodyPr wrap="square" lIns="0" tIns="0" rIns="0" bIns="0" rtlCol="0"/>
            <a:lstStyle/>
            <a:p>
              <a:endParaRPr>
                <a:solidFill>
                  <a:prstClr val="black"/>
                </a:solidFill>
              </a:endParaRPr>
            </a:p>
          </p:txBody>
        </p:sp>
        <p:sp>
          <p:nvSpPr>
            <p:cNvPr id="9" name="object 9"/>
            <p:cNvSpPr/>
            <p:nvPr/>
          </p:nvSpPr>
          <p:spPr>
            <a:xfrm>
              <a:off x="726185" y="2952750"/>
              <a:ext cx="7396480" cy="2045335"/>
            </a:xfrm>
            <a:custGeom>
              <a:avLst/>
              <a:gdLst/>
              <a:ahLst/>
              <a:cxnLst/>
              <a:rect l="l" t="t" r="r" b="b"/>
              <a:pathLst>
                <a:path w="7396480" h="2045335">
                  <a:moveTo>
                    <a:pt x="0" y="85344"/>
                  </a:moveTo>
                  <a:lnTo>
                    <a:pt x="202692" y="512063"/>
                  </a:lnTo>
                  <a:lnTo>
                    <a:pt x="387095" y="794004"/>
                  </a:lnTo>
                  <a:lnTo>
                    <a:pt x="589788" y="559308"/>
                  </a:lnTo>
                  <a:lnTo>
                    <a:pt x="786383" y="257555"/>
                  </a:lnTo>
                  <a:lnTo>
                    <a:pt x="990600" y="248412"/>
                  </a:lnTo>
                  <a:lnTo>
                    <a:pt x="1187195" y="416051"/>
                  </a:lnTo>
                  <a:lnTo>
                    <a:pt x="1391412" y="835151"/>
                  </a:lnTo>
                  <a:lnTo>
                    <a:pt x="1594103" y="1117092"/>
                  </a:lnTo>
                  <a:lnTo>
                    <a:pt x="1790700" y="1295400"/>
                  </a:lnTo>
                  <a:lnTo>
                    <a:pt x="1994915" y="1426464"/>
                  </a:lnTo>
                  <a:lnTo>
                    <a:pt x="2191512" y="1524000"/>
                  </a:lnTo>
                  <a:lnTo>
                    <a:pt x="2394204" y="1600200"/>
                  </a:lnTo>
                  <a:lnTo>
                    <a:pt x="2598419" y="1680972"/>
                  </a:lnTo>
                  <a:lnTo>
                    <a:pt x="2788919" y="1645920"/>
                  </a:lnTo>
                  <a:lnTo>
                    <a:pt x="2991612" y="1871472"/>
                  </a:lnTo>
                  <a:lnTo>
                    <a:pt x="3188208" y="2045208"/>
                  </a:lnTo>
                  <a:lnTo>
                    <a:pt x="3392424" y="1845564"/>
                  </a:lnTo>
                  <a:lnTo>
                    <a:pt x="3589019" y="1874520"/>
                  </a:lnTo>
                  <a:lnTo>
                    <a:pt x="3793236" y="1470660"/>
                  </a:lnTo>
                  <a:lnTo>
                    <a:pt x="3995928" y="1280160"/>
                  </a:lnTo>
                  <a:lnTo>
                    <a:pt x="4192524" y="1182624"/>
                  </a:lnTo>
                  <a:lnTo>
                    <a:pt x="4396740" y="1028700"/>
                  </a:lnTo>
                  <a:lnTo>
                    <a:pt x="4593336" y="867156"/>
                  </a:lnTo>
                  <a:lnTo>
                    <a:pt x="4797552" y="861060"/>
                  </a:lnTo>
                  <a:lnTo>
                    <a:pt x="5000244" y="899160"/>
                  </a:lnTo>
                  <a:lnTo>
                    <a:pt x="5184648" y="877824"/>
                  </a:lnTo>
                  <a:lnTo>
                    <a:pt x="5387340" y="748283"/>
                  </a:lnTo>
                  <a:lnTo>
                    <a:pt x="5583936" y="778763"/>
                  </a:lnTo>
                  <a:lnTo>
                    <a:pt x="5788152" y="807719"/>
                  </a:lnTo>
                  <a:lnTo>
                    <a:pt x="5984747" y="848868"/>
                  </a:lnTo>
                  <a:lnTo>
                    <a:pt x="6188964" y="838200"/>
                  </a:lnTo>
                  <a:lnTo>
                    <a:pt x="6391656" y="815339"/>
                  </a:lnTo>
                  <a:lnTo>
                    <a:pt x="6588252" y="813816"/>
                  </a:lnTo>
                  <a:lnTo>
                    <a:pt x="6792468" y="804672"/>
                  </a:lnTo>
                  <a:lnTo>
                    <a:pt x="6989064" y="504444"/>
                  </a:lnTo>
                  <a:lnTo>
                    <a:pt x="7191756" y="0"/>
                  </a:lnTo>
                  <a:lnTo>
                    <a:pt x="7395972" y="100584"/>
                  </a:lnTo>
                </a:path>
              </a:pathLst>
            </a:custGeom>
            <a:ln w="38099">
              <a:solidFill>
                <a:srgbClr val="A80000"/>
              </a:solidFill>
            </a:ln>
          </p:spPr>
          <p:txBody>
            <a:bodyPr wrap="square" lIns="0" tIns="0" rIns="0" bIns="0" rtlCol="0"/>
            <a:lstStyle/>
            <a:p>
              <a:endParaRPr>
                <a:solidFill>
                  <a:prstClr val="black"/>
                </a:solidFill>
              </a:endParaRPr>
            </a:p>
          </p:txBody>
        </p:sp>
        <p:sp>
          <p:nvSpPr>
            <p:cNvPr id="10" name="object 10"/>
            <p:cNvSpPr/>
            <p:nvPr/>
          </p:nvSpPr>
          <p:spPr>
            <a:xfrm>
              <a:off x="726185" y="3164586"/>
              <a:ext cx="7396480" cy="1736089"/>
            </a:xfrm>
            <a:custGeom>
              <a:avLst/>
              <a:gdLst/>
              <a:ahLst/>
              <a:cxnLst/>
              <a:rect l="l" t="t" r="r" b="b"/>
              <a:pathLst>
                <a:path w="7396480" h="1736089">
                  <a:moveTo>
                    <a:pt x="0" y="0"/>
                  </a:moveTo>
                  <a:lnTo>
                    <a:pt x="202692" y="265175"/>
                  </a:lnTo>
                  <a:lnTo>
                    <a:pt x="387095" y="574547"/>
                  </a:lnTo>
                  <a:lnTo>
                    <a:pt x="589788" y="431291"/>
                  </a:lnTo>
                  <a:lnTo>
                    <a:pt x="786383" y="187451"/>
                  </a:lnTo>
                  <a:lnTo>
                    <a:pt x="990600" y="80772"/>
                  </a:lnTo>
                  <a:lnTo>
                    <a:pt x="1187195" y="204215"/>
                  </a:lnTo>
                  <a:lnTo>
                    <a:pt x="1391412" y="643127"/>
                  </a:lnTo>
                  <a:lnTo>
                    <a:pt x="1594103" y="903732"/>
                  </a:lnTo>
                  <a:lnTo>
                    <a:pt x="1790700" y="1307591"/>
                  </a:lnTo>
                  <a:lnTo>
                    <a:pt x="1994915" y="1412747"/>
                  </a:lnTo>
                  <a:lnTo>
                    <a:pt x="2191512" y="1528571"/>
                  </a:lnTo>
                  <a:lnTo>
                    <a:pt x="2394204" y="1499615"/>
                  </a:lnTo>
                  <a:lnTo>
                    <a:pt x="2598419" y="1589532"/>
                  </a:lnTo>
                  <a:lnTo>
                    <a:pt x="2788919" y="1568195"/>
                  </a:lnTo>
                  <a:lnTo>
                    <a:pt x="2991612" y="1513332"/>
                  </a:lnTo>
                  <a:lnTo>
                    <a:pt x="3188208" y="1589532"/>
                  </a:lnTo>
                  <a:lnTo>
                    <a:pt x="3392424" y="1734312"/>
                  </a:lnTo>
                  <a:lnTo>
                    <a:pt x="3589019" y="1735836"/>
                  </a:lnTo>
                  <a:lnTo>
                    <a:pt x="3793236" y="1467612"/>
                  </a:lnTo>
                  <a:lnTo>
                    <a:pt x="3995928" y="1231391"/>
                  </a:lnTo>
                  <a:lnTo>
                    <a:pt x="4192524" y="1168908"/>
                  </a:lnTo>
                  <a:lnTo>
                    <a:pt x="4396740" y="1037844"/>
                  </a:lnTo>
                  <a:lnTo>
                    <a:pt x="4593336" y="1199388"/>
                  </a:lnTo>
                  <a:lnTo>
                    <a:pt x="4797552" y="1014983"/>
                  </a:lnTo>
                  <a:lnTo>
                    <a:pt x="5000244" y="996695"/>
                  </a:lnTo>
                  <a:lnTo>
                    <a:pt x="5184648" y="984503"/>
                  </a:lnTo>
                  <a:lnTo>
                    <a:pt x="5387340" y="755903"/>
                  </a:lnTo>
                  <a:lnTo>
                    <a:pt x="5583936" y="690371"/>
                  </a:lnTo>
                  <a:lnTo>
                    <a:pt x="5788152" y="725424"/>
                  </a:lnTo>
                  <a:lnTo>
                    <a:pt x="5984747" y="704088"/>
                  </a:lnTo>
                  <a:lnTo>
                    <a:pt x="6188964" y="748283"/>
                  </a:lnTo>
                  <a:lnTo>
                    <a:pt x="6391656" y="794003"/>
                  </a:lnTo>
                  <a:lnTo>
                    <a:pt x="6588252" y="854963"/>
                  </a:lnTo>
                  <a:lnTo>
                    <a:pt x="6792468" y="777239"/>
                  </a:lnTo>
                  <a:lnTo>
                    <a:pt x="6989064" y="457200"/>
                  </a:lnTo>
                  <a:lnTo>
                    <a:pt x="7191756" y="117348"/>
                  </a:lnTo>
                  <a:lnTo>
                    <a:pt x="7395972" y="190500"/>
                  </a:lnTo>
                </a:path>
              </a:pathLst>
            </a:custGeom>
            <a:ln w="38100">
              <a:solidFill>
                <a:srgbClr val="808080"/>
              </a:solidFill>
            </a:ln>
          </p:spPr>
          <p:txBody>
            <a:bodyPr wrap="square" lIns="0" tIns="0" rIns="0" bIns="0" rtlCol="0"/>
            <a:lstStyle/>
            <a:p>
              <a:endParaRPr>
                <a:solidFill>
                  <a:prstClr val="black"/>
                </a:solidFill>
              </a:endParaRPr>
            </a:p>
          </p:txBody>
        </p:sp>
        <p:sp>
          <p:nvSpPr>
            <p:cNvPr id="11" name="object 11"/>
            <p:cNvSpPr/>
            <p:nvPr/>
          </p:nvSpPr>
          <p:spPr>
            <a:xfrm>
              <a:off x="726185" y="3483102"/>
              <a:ext cx="7396480" cy="1659889"/>
            </a:xfrm>
            <a:custGeom>
              <a:avLst/>
              <a:gdLst/>
              <a:ahLst/>
              <a:cxnLst/>
              <a:rect l="l" t="t" r="r" b="b"/>
              <a:pathLst>
                <a:path w="7396480" h="1659889">
                  <a:moveTo>
                    <a:pt x="0" y="0"/>
                  </a:moveTo>
                  <a:lnTo>
                    <a:pt x="202692" y="313944"/>
                  </a:lnTo>
                  <a:lnTo>
                    <a:pt x="387095" y="783336"/>
                  </a:lnTo>
                  <a:lnTo>
                    <a:pt x="589788" y="827532"/>
                  </a:lnTo>
                  <a:lnTo>
                    <a:pt x="786383" y="560832"/>
                  </a:lnTo>
                  <a:lnTo>
                    <a:pt x="990600" y="428244"/>
                  </a:lnTo>
                  <a:lnTo>
                    <a:pt x="1187195" y="501396"/>
                  </a:lnTo>
                  <a:lnTo>
                    <a:pt x="1391412" y="1170432"/>
                  </a:lnTo>
                  <a:lnTo>
                    <a:pt x="1594103" y="1284732"/>
                  </a:lnTo>
                  <a:lnTo>
                    <a:pt x="1790700" y="1271016"/>
                  </a:lnTo>
                  <a:lnTo>
                    <a:pt x="1994915" y="1286256"/>
                  </a:lnTo>
                  <a:lnTo>
                    <a:pt x="2191512" y="1313688"/>
                  </a:lnTo>
                  <a:lnTo>
                    <a:pt x="2394204" y="1391412"/>
                  </a:lnTo>
                  <a:lnTo>
                    <a:pt x="2598419" y="1435608"/>
                  </a:lnTo>
                  <a:lnTo>
                    <a:pt x="2788919" y="1437132"/>
                  </a:lnTo>
                  <a:lnTo>
                    <a:pt x="2991612" y="1406652"/>
                  </a:lnTo>
                  <a:lnTo>
                    <a:pt x="3188208" y="1453896"/>
                  </a:lnTo>
                  <a:lnTo>
                    <a:pt x="3392424" y="1641348"/>
                  </a:lnTo>
                  <a:lnTo>
                    <a:pt x="3589019" y="1659636"/>
                  </a:lnTo>
                  <a:lnTo>
                    <a:pt x="3793236" y="1469136"/>
                  </a:lnTo>
                  <a:lnTo>
                    <a:pt x="3995928" y="1170432"/>
                  </a:lnTo>
                  <a:lnTo>
                    <a:pt x="4192524" y="1082040"/>
                  </a:lnTo>
                  <a:lnTo>
                    <a:pt x="4396740" y="1024128"/>
                  </a:lnTo>
                  <a:lnTo>
                    <a:pt x="4593336" y="778764"/>
                  </a:lnTo>
                  <a:lnTo>
                    <a:pt x="4797552" y="760476"/>
                  </a:lnTo>
                  <a:lnTo>
                    <a:pt x="5000244" y="800100"/>
                  </a:lnTo>
                  <a:lnTo>
                    <a:pt x="5184648" y="822960"/>
                  </a:lnTo>
                  <a:lnTo>
                    <a:pt x="5387340" y="784860"/>
                  </a:lnTo>
                  <a:lnTo>
                    <a:pt x="5583936" y="813816"/>
                  </a:lnTo>
                  <a:lnTo>
                    <a:pt x="5788152" y="807720"/>
                  </a:lnTo>
                  <a:lnTo>
                    <a:pt x="5984747" y="804672"/>
                  </a:lnTo>
                  <a:lnTo>
                    <a:pt x="6188964" y="810768"/>
                  </a:lnTo>
                  <a:lnTo>
                    <a:pt x="6391656" y="807720"/>
                  </a:lnTo>
                  <a:lnTo>
                    <a:pt x="6588252" y="816864"/>
                  </a:lnTo>
                  <a:lnTo>
                    <a:pt x="6792468" y="885444"/>
                  </a:lnTo>
                  <a:lnTo>
                    <a:pt x="6989064" y="865632"/>
                  </a:lnTo>
                  <a:lnTo>
                    <a:pt x="7191756" y="778764"/>
                  </a:lnTo>
                  <a:lnTo>
                    <a:pt x="7395972" y="819912"/>
                  </a:lnTo>
                </a:path>
              </a:pathLst>
            </a:custGeom>
            <a:ln w="38100">
              <a:solidFill>
                <a:srgbClr val="FFC000"/>
              </a:solidFill>
            </a:ln>
          </p:spPr>
          <p:txBody>
            <a:bodyPr wrap="square" lIns="0" tIns="0" rIns="0" bIns="0" rtlCol="0"/>
            <a:lstStyle/>
            <a:p>
              <a:endParaRPr>
                <a:solidFill>
                  <a:prstClr val="black"/>
                </a:solidFill>
              </a:endParaRPr>
            </a:p>
          </p:txBody>
        </p:sp>
      </p:grpSp>
      <p:sp>
        <p:nvSpPr>
          <p:cNvPr id="12" name="object 12"/>
          <p:cNvSpPr txBox="1"/>
          <p:nvPr/>
        </p:nvSpPr>
        <p:spPr>
          <a:xfrm>
            <a:off x="352145" y="4443729"/>
            <a:ext cx="220979" cy="120967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15</a:t>
            </a:r>
            <a:endParaRPr sz="1400">
              <a:solidFill>
                <a:prstClr val="black"/>
              </a:solidFill>
              <a:latin typeface="Tahoma"/>
              <a:cs typeface="Tahoma"/>
            </a:endParaRPr>
          </a:p>
          <a:p>
            <a:pPr>
              <a:spcBef>
                <a:spcPts val="30"/>
              </a:spcBef>
            </a:pPr>
            <a:endParaRPr sz="1750">
              <a:solidFill>
                <a:prstClr val="black"/>
              </a:solidFill>
              <a:latin typeface="Tahoma"/>
              <a:cs typeface="Tahoma"/>
            </a:endParaRPr>
          </a:p>
          <a:p>
            <a:pPr marL="12700"/>
            <a:r>
              <a:rPr sz="1400" dirty="0">
                <a:solidFill>
                  <a:prstClr val="black"/>
                </a:solidFill>
                <a:latin typeface="Tahoma"/>
                <a:cs typeface="Tahoma"/>
              </a:rPr>
              <a:t>10</a:t>
            </a:r>
            <a:endParaRPr sz="1400">
              <a:solidFill>
                <a:prstClr val="black"/>
              </a:solidFill>
              <a:latin typeface="Tahoma"/>
              <a:cs typeface="Tahoma"/>
            </a:endParaRPr>
          </a:p>
          <a:p>
            <a:pPr>
              <a:spcBef>
                <a:spcPts val="25"/>
              </a:spcBef>
            </a:pPr>
            <a:endParaRPr sz="1750">
              <a:solidFill>
                <a:prstClr val="black"/>
              </a:solidFill>
              <a:latin typeface="Tahoma"/>
              <a:cs typeface="Tahoma"/>
            </a:endParaRPr>
          </a:p>
          <a:p>
            <a:pPr marL="109220"/>
            <a:r>
              <a:rPr sz="1400" dirty="0">
                <a:solidFill>
                  <a:prstClr val="black"/>
                </a:solidFill>
                <a:latin typeface="Tahoma"/>
                <a:cs typeface="Tahoma"/>
              </a:rPr>
              <a:t>5</a:t>
            </a:r>
            <a:endParaRPr sz="1400">
              <a:solidFill>
                <a:prstClr val="black"/>
              </a:solidFill>
              <a:latin typeface="Tahoma"/>
              <a:cs typeface="Tahoma"/>
            </a:endParaRPr>
          </a:p>
        </p:txBody>
      </p:sp>
      <p:sp>
        <p:nvSpPr>
          <p:cNvPr id="13" name="object 13"/>
          <p:cNvSpPr txBox="1"/>
          <p:nvPr/>
        </p:nvSpPr>
        <p:spPr>
          <a:xfrm>
            <a:off x="352145" y="3958844"/>
            <a:ext cx="220979" cy="23939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20</a:t>
            </a:r>
            <a:endParaRPr sz="1400">
              <a:solidFill>
                <a:prstClr val="black"/>
              </a:solidFill>
              <a:latin typeface="Tahoma"/>
              <a:cs typeface="Tahoma"/>
            </a:endParaRPr>
          </a:p>
        </p:txBody>
      </p:sp>
      <p:sp>
        <p:nvSpPr>
          <p:cNvPr id="14" name="object 14"/>
          <p:cNvSpPr txBox="1"/>
          <p:nvPr/>
        </p:nvSpPr>
        <p:spPr>
          <a:xfrm>
            <a:off x="352145" y="3473577"/>
            <a:ext cx="22097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25</a:t>
            </a:r>
            <a:endParaRPr sz="1400">
              <a:solidFill>
                <a:prstClr val="black"/>
              </a:solidFill>
              <a:latin typeface="Tahoma"/>
              <a:cs typeface="Tahoma"/>
            </a:endParaRPr>
          </a:p>
        </p:txBody>
      </p:sp>
      <p:sp>
        <p:nvSpPr>
          <p:cNvPr id="15" name="object 15"/>
          <p:cNvSpPr txBox="1"/>
          <p:nvPr/>
        </p:nvSpPr>
        <p:spPr>
          <a:xfrm>
            <a:off x="352145" y="2988691"/>
            <a:ext cx="22097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30</a:t>
            </a:r>
            <a:endParaRPr sz="1400">
              <a:solidFill>
                <a:prstClr val="black"/>
              </a:solidFill>
              <a:latin typeface="Tahoma"/>
              <a:cs typeface="Tahoma"/>
            </a:endParaRPr>
          </a:p>
        </p:txBody>
      </p:sp>
      <p:sp>
        <p:nvSpPr>
          <p:cNvPr id="16" name="object 16"/>
          <p:cNvSpPr txBox="1"/>
          <p:nvPr/>
        </p:nvSpPr>
        <p:spPr>
          <a:xfrm>
            <a:off x="352145" y="2503424"/>
            <a:ext cx="22097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35</a:t>
            </a:r>
            <a:endParaRPr sz="1400">
              <a:solidFill>
                <a:prstClr val="black"/>
              </a:solidFill>
              <a:latin typeface="Tahoma"/>
              <a:cs typeface="Tahoma"/>
            </a:endParaRPr>
          </a:p>
        </p:txBody>
      </p:sp>
      <p:sp>
        <p:nvSpPr>
          <p:cNvPr id="17" name="object 17"/>
          <p:cNvSpPr txBox="1"/>
          <p:nvPr/>
        </p:nvSpPr>
        <p:spPr>
          <a:xfrm>
            <a:off x="2600618" y="5647435"/>
            <a:ext cx="1012585" cy="738328"/>
          </a:xfrm>
          <a:prstGeom prst="rect">
            <a:avLst/>
          </a:prstGeom>
        </p:spPr>
        <p:txBody>
          <a:bodyPr vert="vert270" wrap="square" lIns="0" tIns="13335" rIns="0" bIns="0" rtlCol="0">
            <a:spAutoFit/>
          </a:bodyPr>
          <a:lstStyle/>
          <a:p>
            <a:pPr marL="36195">
              <a:spcBef>
                <a:spcPts val="105"/>
              </a:spcBef>
            </a:pPr>
            <a:r>
              <a:rPr sz="1400" dirty="0">
                <a:solidFill>
                  <a:prstClr val="black"/>
                </a:solidFill>
                <a:latin typeface="Tahoma"/>
                <a:cs typeface="Tahoma"/>
              </a:rPr>
              <a:t>Ka</a:t>
            </a:r>
            <a:r>
              <a:rPr sz="1400" spc="-10"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19</a:t>
            </a:r>
          </a:p>
          <a:p>
            <a:pPr marL="20320" marR="5080" indent="-8255">
              <a:lnSpc>
                <a:spcPct val="184600"/>
              </a:lnSpc>
              <a:spcBef>
                <a:spcPts val="45"/>
              </a:spcBef>
            </a:pPr>
            <a:r>
              <a:rPr sz="1400" dirty="0">
                <a:solidFill>
                  <a:prstClr val="black"/>
                </a:solidFill>
                <a:latin typeface="Tahoma"/>
                <a:cs typeface="Tahoma"/>
              </a:rPr>
              <a:t>Oc</a:t>
            </a:r>
            <a:r>
              <a:rPr sz="1400" spc="-5" dirty="0">
                <a:solidFill>
                  <a:prstClr val="black"/>
                </a:solidFill>
                <a:latin typeface="Tahoma"/>
                <a:cs typeface="Tahoma"/>
              </a:rPr>
              <a:t>a</a:t>
            </a:r>
            <a:r>
              <a:rPr sz="1400" spc="5" dirty="0">
                <a:solidFill>
                  <a:prstClr val="black"/>
                </a:solidFill>
                <a:latin typeface="Tahoma"/>
                <a:cs typeface="Tahoma"/>
              </a:rPr>
              <a:t>-</a:t>
            </a:r>
            <a:r>
              <a:rPr sz="1400" dirty="0">
                <a:solidFill>
                  <a:prstClr val="black"/>
                </a:solidFill>
                <a:latin typeface="Tahoma"/>
                <a:cs typeface="Tahoma"/>
              </a:rPr>
              <a:t>20  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20</a:t>
            </a:r>
          </a:p>
        </p:txBody>
      </p:sp>
      <p:sp>
        <p:nvSpPr>
          <p:cNvPr id="18" name="object 18"/>
          <p:cNvSpPr txBox="1"/>
          <p:nvPr/>
        </p:nvSpPr>
        <p:spPr>
          <a:xfrm>
            <a:off x="604737" y="5647435"/>
            <a:ext cx="628650" cy="58864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Oc</a:t>
            </a:r>
            <a:r>
              <a:rPr sz="1400" spc="-5" dirty="0">
                <a:solidFill>
                  <a:prstClr val="black"/>
                </a:solidFill>
                <a:latin typeface="Tahoma"/>
                <a:cs typeface="Tahoma"/>
              </a:rPr>
              <a:t>a</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a:p>
            <a:pPr marL="20320">
              <a:spcBef>
                <a:spcPts val="1370"/>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19" name="object 19"/>
          <p:cNvSpPr txBox="1"/>
          <p:nvPr/>
        </p:nvSpPr>
        <p:spPr>
          <a:xfrm>
            <a:off x="1792263" y="5647739"/>
            <a:ext cx="240665" cy="63436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Te</a:t>
            </a:r>
            <a:r>
              <a:rPr sz="1400" spc="-5" dirty="0">
                <a:solidFill>
                  <a:prstClr val="black"/>
                </a:solidFill>
                <a:latin typeface="Tahoma"/>
                <a:cs typeface="Tahoma"/>
              </a:rPr>
              <a:t>m</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20" name="object 20"/>
          <p:cNvSpPr txBox="1"/>
          <p:nvPr/>
        </p:nvSpPr>
        <p:spPr>
          <a:xfrm>
            <a:off x="1391782" y="5648350"/>
            <a:ext cx="241300" cy="604520"/>
          </a:xfrm>
          <a:prstGeom prst="rect">
            <a:avLst/>
          </a:prstGeom>
        </p:spPr>
        <p:txBody>
          <a:bodyPr vert="vert270" wrap="square" lIns="0" tIns="13335" rIns="0" bIns="0" rtlCol="0">
            <a:spAutoFit/>
          </a:bodyPr>
          <a:lstStyle/>
          <a:p>
            <a:pPr marL="12700">
              <a:spcBef>
                <a:spcPts val="105"/>
              </a:spcBef>
            </a:pPr>
            <a:r>
              <a:rPr sz="1400" spc="-5"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21" name="object 21"/>
          <p:cNvSpPr txBox="1"/>
          <p:nvPr/>
        </p:nvSpPr>
        <p:spPr>
          <a:xfrm>
            <a:off x="2200314" y="5647739"/>
            <a:ext cx="240665" cy="51625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E</a:t>
            </a:r>
            <a:r>
              <a:rPr sz="1400" spc="-5" dirty="0">
                <a:solidFill>
                  <a:prstClr val="black"/>
                </a:solidFill>
                <a:latin typeface="Tahoma"/>
                <a:cs typeface="Tahoma"/>
              </a:rPr>
              <a:t>y</a:t>
            </a:r>
            <a:r>
              <a:rPr sz="1400" dirty="0">
                <a:solidFill>
                  <a:prstClr val="black"/>
                </a:solidFill>
                <a:latin typeface="Tahoma"/>
                <a:cs typeface="Tahoma"/>
              </a:rPr>
              <a:t>l</a:t>
            </a:r>
            <a:r>
              <a:rPr sz="1400" spc="5" dirty="0">
                <a:solidFill>
                  <a:prstClr val="black"/>
                </a:solidFill>
                <a:latin typeface="Tahoma"/>
                <a:cs typeface="Tahoma"/>
              </a:rPr>
              <a:t>-</a:t>
            </a:r>
            <a:r>
              <a:rPr sz="1400" dirty="0">
                <a:solidFill>
                  <a:prstClr val="black"/>
                </a:solidFill>
                <a:latin typeface="Tahoma"/>
                <a:cs typeface="Tahoma"/>
              </a:rPr>
              <a:t>19</a:t>
            </a:r>
            <a:endParaRPr sz="1400">
              <a:solidFill>
                <a:prstClr val="black"/>
              </a:solidFill>
              <a:latin typeface="Tahoma"/>
              <a:cs typeface="Tahoma"/>
            </a:endParaRPr>
          </a:p>
        </p:txBody>
      </p:sp>
      <p:sp>
        <p:nvSpPr>
          <p:cNvPr id="22" name="object 22"/>
          <p:cNvSpPr txBox="1"/>
          <p:nvPr/>
        </p:nvSpPr>
        <p:spPr>
          <a:xfrm>
            <a:off x="5002696" y="5647435"/>
            <a:ext cx="1423980" cy="773888"/>
          </a:xfrm>
          <a:prstGeom prst="rect">
            <a:avLst/>
          </a:prstGeom>
        </p:spPr>
        <p:txBody>
          <a:bodyPr vert="vert270" wrap="square" lIns="0" tIns="13335" rIns="0" bIns="0" rtlCol="0">
            <a:spAutoFit/>
          </a:bodyPr>
          <a:lstStyle/>
          <a:p>
            <a:pPr marL="53340">
              <a:spcBef>
                <a:spcPts val="105"/>
              </a:spcBef>
            </a:pPr>
            <a:r>
              <a:rPr sz="1400" dirty="0">
                <a:solidFill>
                  <a:prstClr val="black"/>
                </a:solidFill>
                <a:latin typeface="Tahoma"/>
                <a:cs typeface="Tahoma"/>
              </a:rPr>
              <a:t>Ka</a:t>
            </a:r>
            <a:r>
              <a:rPr sz="1400" spc="-10"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20</a:t>
            </a:r>
          </a:p>
          <a:p>
            <a:pPr marL="12700" marR="5080" indent="17145" algn="just">
              <a:lnSpc>
                <a:spcPct val="184600"/>
              </a:lnSpc>
              <a:spcBef>
                <a:spcPts val="50"/>
              </a:spcBef>
            </a:pPr>
            <a:r>
              <a:rPr sz="1400" dirty="0">
                <a:solidFill>
                  <a:prstClr val="black"/>
                </a:solidFill>
                <a:latin typeface="Tahoma"/>
                <a:cs typeface="Tahoma"/>
              </a:rPr>
              <a:t>Oc</a:t>
            </a:r>
            <a:r>
              <a:rPr sz="1400" spc="-5" dirty="0">
                <a:solidFill>
                  <a:prstClr val="black"/>
                </a:solidFill>
                <a:latin typeface="Tahoma"/>
                <a:cs typeface="Tahoma"/>
              </a:rPr>
              <a:t>a</a:t>
            </a:r>
            <a:r>
              <a:rPr sz="1400" spc="5" dirty="0">
                <a:solidFill>
                  <a:prstClr val="black"/>
                </a:solidFill>
                <a:latin typeface="Tahoma"/>
                <a:cs typeface="Tahoma"/>
              </a:rPr>
              <a:t>-</a:t>
            </a:r>
            <a:r>
              <a:rPr sz="1400" dirty="0">
                <a:solidFill>
                  <a:prstClr val="black"/>
                </a:solidFill>
                <a:latin typeface="Tahoma"/>
                <a:cs typeface="Tahoma"/>
              </a:rPr>
              <a:t>21  Mar-21  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21</a:t>
            </a:r>
          </a:p>
        </p:txBody>
      </p:sp>
      <p:sp>
        <p:nvSpPr>
          <p:cNvPr id="23" name="object 23"/>
          <p:cNvSpPr txBox="1"/>
          <p:nvPr/>
        </p:nvSpPr>
        <p:spPr>
          <a:xfrm>
            <a:off x="7798296" y="5647435"/>
            <a:ext cx="628650" cy="58864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Oc</a:t>
            </a:r>
            <a:r>
              <a:rPr sz="1400" spc="-10" dirty="0">
                <a:solidFill>
                  <a:prstClr val="black"/>
                </a:solidFill>
                <a:latin typeface="Tahoma"/>
                <a:cs typeface="Tahoma"/>
              </a:rPr>
              <a:t>a</a:t>
            </a:r>
            <a:r>
              <a:rPr sz="1400" spc="5" dirty="0">
                <a:solidFill>
                  <a:prstClr val="black"/>
                </a:solidFill>
                <a:latin typeface="Tahoma"/>
                <a:cs typeface="Tahoma"/>
              </a:rPr>
              <a:t>-</a:t>
            </a:r>
            <a:r>
              <a:rPr sz="1400" dirty="0">
                <a:solidFill>
                  <a:prstClr val="black"/>
                </a:solidFill>
                <a:latin typeface="Tahoma"/>
                <a:cs typeface="Tahoma"/>
              </a:rPr>
              <a:t>22</a:t>
            </a:r>
            <a:endParaRPr sz="1400">
              <a:solidFill>
                <a:prstClr val="black"/>
              </a:solidFill>
              <a:latin typeface="Tahoma"/>
              <a:cs typeface="Tahoma"/>
            </a:endParaRPr>
          </a:p>
          <a:p>
            <a:pPr marL="20320">
              <a:spcBef>
                <a:spcPts val="1370"/>
              </a:spcBef>
            </a:pPr>
            <a:r>
              <a:rPr sz="1400" spc="-5"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22</a:t>
            </a:r>
            <a:endParaRPr sz="1400">
              <a:solidFill>
                <a:prstClr val="black"/>
              </a:solidFill>
              <a:latin typeface="Tahoma"/>
              <a:cs typeface="Tahoma"/>
            </a:endParaRPr>
          </a:p>
        </p:txBody>
      </p:sp>
      <p:sp>
        <p:nvSpPr>
          <p:cNvPr id="24" name="object 24"/>
          <p:cNvSpPr txBox="1"/>
          <p:nvPr/>
        </p:nvSpPr>
        <p:spPr>
          <a:xfrm>
            <a:off x="3794418" y="5647739"/>
            <a:ext cx="641350" cy="634365"/>
          </a:xfrm>
          <a:prstGeom prst="rect">
            <a:avLst/>
          </a:prstGeom>
        </p:spPr>
        <p:txBody>
          <a:bodyPr vert="vert270" wrap="square" lIns="0" tIns="13335" rIns="0" bIns="0" rtlCol="0">
            <a:spAutoFit/>
          </a:bodyPr>
          <a:lstStyle/>
          <a:p>
            <a:pPr marL="41275">
              <a:spcBef>
                <a:spcPts val="105"/>
              </a:spcBef>
            </a:pPr>
            <a:r>
              <a:rPr sz="1400"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a:p>
            <a:pPr marL="12700">
              <a:spcBef>
                <a:spcPts val="1470"/>
              </a:spcBef>
            </a:pPr>
            <a:r>
              <a:rPr sz="1400" dirty="0">
                <a:solidFill>
                  <a:prstClr val="black"/>
                </a:solidFill>
                <a:latin typeface="Tahoma"/>
                <a:cs typeface="Tahoma"/>
              </a:rPr>
              <a:t>Te</a:t>
            </a:r>
            <a:r>
              <a:rPr sz="1400" spc="-5" dirty="0">
                <a:solidFill>
                  <a:prstClr val="black"/>
                </a:solidFill>
                <a:latin typeface="Tahoma"/>
                <a:cs typeface="Tahoma"/>
              </a:rPr>
              <a:t>m</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5" name="object 25"/>
          <p:cNvSpPr txBox="1"/>
          <p:nvPr/>
        </p:nvSpPr>
        <p:spPr>
          <a:xfrm>
            <a:off x="6590451" y="5647739"/>
            <a:ext cx="240665" cy="63436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Te</a:t>
            </a:r>
            <a:r>
              <a:rPr sz="1400" spc="-5" dirty="0">
                <a:solidFill>
                  <a:prstClr val="black"/>
                </a:solidFill>
                <a:latin typeface="Tahoma"/>
                <a:cs typeface="Tahoma"/>
              </a:rPr>
              <a:t>m</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26" name="object 26"/>
          <p:cNvSpPr txBox="1"/>
          <p:nvPr/>
        </p:nvSpPr>
        <p:spPr>
          <a:xfrm>
            <a:off x="6998502" y="5647739"/>
            <a:ext cx="240665" cy="51625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E</a:t>
            </a:r>
            <a:r>
              <a:rPr sz="1400" spc="-5" dirty="0">
                <a:solidFill>
                  <a:prstClr val="black"/>
                </a:solidFill>
                <a:latin typeface="Tahoma"/>
                <a:cs typeface="Tahoma"/>
              </a:rPr>
              <a:t>y</a:t>
            </a:r>
            <a:r>
              <a:rPr sz="1400" dirty="0">
                <a:solidFill>
                  <a:prstClr val="black"/>
                </a:solidFill>
                <a:latin typeface="Tahoma"/>
                <a:cs typeface="Tahoma"/>
              </a:rPr>
              <a:t>l</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27" name="object 27"/>
          <p:cNvSpPr txBox="1"/>
          <p:nvPr/>
        </p:nvSpPr>
        <p:spPr>
          <a:xfrm>
            <a:off x="7398678" y="5647739"/>
            <a:ext cx="240665" cy="56451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Ka</a:t>
            </a:r>
            <a:r>
              <a:rPr sz="1400" spc="-10"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21</a:t>
            </a:r>
            <a:endParaRPr sz="1400">
              <a:solidFill>
                <a:prstClr val="black"/>
              </a:solidFill>
              <a:latin typeface="Tahoma"/>
              <a:cs typeface="Tahoma"/>
            </a:endParaRPr>
          </a:p>
        </p:txBody>
      </p:sp>
      <p:sp>
        <p:nvSpPr>
          <p:cNvPr id="28" name="object 28"/>
          <p:cNvSpPr txBox="1"/>
          <p:nvPr/>
        </p:nvSpPr>
        <p:spPr>
          <a:xfrm>
            <a:off x="4602519" y="5647739"/>
            <a:ext cx="240665" cy="516255"/>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E</a:t>
            </a:r>
            <a:r>
              <a:rPr sz="1400" spc="-5" dirty="0">
                <a:solidFill>
                  <a:prstClr val="black"/>
                </a:solidFill>
                <a:latin typeface="Tahoma"/>
                <a:cs typeface="Tahoma"/>
              </a:rPr>
              <a:t>y</a:t>
            </a:r>
            <a:r>
              <a:rPr sz="1400" dirty="0">
                <a:solidFill>
                  <a:prstClr val="black"/>
                </a:solidFill>
                <a:latin typeface="Tahoma"/>
                <a:cs typeface="Tahoma"/>
              </a:rPr>
              <a:t>l</a:t>
            </a:r>
            <a:r>
              <a:rPr sz="1400" spc="5" dirty="0">
                <a:solidFill>
                  <a:prstClr val="black"/>
                </a:solidFill>
                <a:latin typeface="Tahoma"/>
                <a:cs typeface="Tahoma"/>
              </a:rPr>
              <a:t>-</a:t>
            </a:r>
            <a:r>
              <a:rPr sz="1400" dirty="0">
                <a:solidFill>
                  <a:prstClr val="black"/>
                </a:solidFill>
                <a:latin typeface="Tahoma"/>
                <a:cs typeface="Tahoma"/>
              </a:rPr>
              <a:t>20</a:t>
            </a:r>
            <a:endParaRPr sz="1400">
              <a:solidFill>
                <a:prstClr val="black"/>
              </a:solidFill>
              <a:latin typeface="Tahoma"/>
              <a:cs typeface="Tahoma"/>
            </a:endParaRPr>
          </a:p>
        </p:txBody>
      </p:sp>
      <p:sp>
        <p:nvSpPr>
          <p:cNvPr id="29" name="object 29"/>
          <p:cNvSpPr txBox="1"/>
          <p:nvPr/>
        </p:nvSpPr>
        <p:spPr>
          <a:xfrm>
            <a:off x="8195818" y="4183760"/>
            <a:ext cx="421640" cy="239395"/>
          </a:xfrm>
          <a:prstGeom prst="rect">
            <a:avLst/>
          </a:prstGeom>
        </p:spPr>
        <p:txBody>
          <a:bodyPr vert="horz" wrap="square" lIns="0" tIns="12700" rIns="0" bIns="0" rtlCol="0">
            <a:spAutoFit/>
          </a:bodyPr>
          <a:lstStyle/>
          <a:p>
            <a:pPr marL="12700">
              <a:spcBef>
                <a:spcPts val="100"/>
              </a:spcBef>
            </a:pPr>
            <a:r>
              <a:rPr sz="1400" b="1" dirty="0">
                <a:solidFill>
                  <a:srgbClr val="FFC000"/>
                </a:solidFill>
                <a:latin typeface="Tahoma"/>
                <a:cs typeface="Tahoma"/>
              </a:rPr>
              <a:t>1</a:t>
            </a:r>
            <a:r>
              <a:rPr sz="1400" b="1" spc="-10" dirty="0">
                <a:solidFill>
                  <a:srgbClr val="FFC000"/>
                </a:solidFill>
                <a:latin typeface="Tahoma"/>
                <a:cs typeface="Tahoma"/>
              </a:rPr>
              <a:t>7</a:t>
            </a:r>
            <a:r>
              <a:rPr sz="1400" b="1" dirty="0">
                <a:solidFill>
                  <a:srgbClr val="FFC000"/>
                </a:solidFill>
                <a:latin typeface="Tahoma"/>
                <a:cs typeface="Tahoma"/>
              </a:rPr>
              <a:t>,8</a:t>
            </a:r>
            <a:endParaRPr sz="1400">
              <a:solidFill>
                <a:prstClr val="black"/>
              </a:solidFill>
              <a:latin typeface="Tahoma"/>
              <a:cs typeface="Tahoma"/>
            </a:endParaRPr>
          </a:p>
        </p:txBody>
      </p:sp>
      <p:sp>
        <p:nvSpPr>
          <p:cNvPr id="30" name="object 30"/>
          <p:cNvSpPr txBox="1"/>
          <p:nvPr/>
        </p:nvSpPr>
        <p:spPr>
          <a:xfrm>
            <a:off x="7913369" y="2887446"/>
            <a:ext cx="704215" cy="753745"/>
          </a:xfrm>
          <a:prstGeom prst="rect">
            <a:avLst/>
          </a:prstGeom>
        </p:spPr>
        <p:txBody>
          <a:bodyPr vert="horz" wrap="square" lIns="0" tIns="59690" rIns="0" bIns="0" rtlCol="0">
            <a:spAutoFit/>
          </a:bodyPr>
          <a:lstStyle/>
          <a:p>
            <a:pPr marL="294640">
              <a:spcBef>
                <a:spcPts val="470"/>
              </a:spcBef>
            </a:pPr>
            <a:r>
              <a:rPr sz="1400" b="1" dirty="0">
                <a:solidFill>
                  <a:srgbClr val="C00000"/>
                </a:solidFill>
                <a:latin typeface="Tahoma"/>
                <a:cs typeface="Tahoma"/>
              </a:rPr>
              <a:t>3</a:t>
            </a:r>
            <a:r>
              <a:rPr sz="1400" b="1" spc="-10" dirty="0">
                <a:solidFill>
                  <a:srgbClr val="C00000"/>
                </a:solidFill>
                <a:latin typeface="Tahoma"/>
                <a:cs typeface="Tahoma"/>
              </a:rPr>
              <a:t>0</a:t>
            </a:r>
            <a:r>
              <a:rPr sz="1400" b="1" dirty="0">
                <a:solidFill>
                  <a:srgbClr val="C00000"/>
                </a:solidFill>
                <a:latin typeface="Tahoma"/>
                <a:cs typeface="Tahoma"/>
              </a:rPr>
              <a:t>,7</a:t>
            </a:r>
            <a:endParaRPr sz="1400">
              <a:solidFill>
                <a:prstClr val="black"/>
              </a:solidFill>
              <a:latin typeface="Tahoma"/>
              <a:cs typeface="Tahoma"/>
            </a:endParaRPr>
          </a:p>
          <a:p>
            <a:pPr marL="294640">
              <a:lnSpc>
                <a:spcPts val="1655"/>
              </a:lnSpc>
              <a:spcBef>
                <a:spcPts val="370"/>
              </a:spcBef>
            </a:pPr>
            <a:r>
              <a:rPr sz="1400" b="1" dirty="0">
                <a:solidFill>
                  <a:srgbClr val="001F5F"/>
                </a:solidFill>
                <a:latin typeface="Tahoma"/>
                <a:cs typeface="Tahoma"/>
              </a:rPr>
              <a:t>2</a:t>
            </a:r>
            <a:r>
              <a:rPr sz="1400" b="1" spc="-10" dirty="0">
                <a:solidFill>
                  <a:srgbClr val="001F5F"/>
                </a:solidFill>
                <a:latin typeface="Tahoma"/>
                <a:cs typeface="Tahoma"/>
              </a:rPr>
              <a:t>8</a:t>
            </a:r>
            <a:r>
              <a:rPr sz="1400" b="1" dirty="0">
                <a:solidFill>
                  <a:srgbClr val="001F5F"/>
                </a:solidFill>
                <a:latin typeface="Tahoma"/>
                <a:cs typeface="Tahoma"/>
              </a:rPr>
              <a:t>,0</a:t>
            </a:r>
            <a:endParaRPr sz="1400">
              <a:solidFill>
                <a:prstClr val="black"/>
              </a:solidFill>
              <a:latin typeface="Tahoma"/>
              <a:cs typeface="Tahoma"/>
            </a:endParaRPr>
          </a:p>
          <a:p>
            <a:pPr marL="12700">
              <a:lnSpc>
                <a:spcPts val="1655"/>
              </a:lnSpc>
            </a:pPr>
            <a:r>
              <a:rPr sz="1400" b="1" spc="-5" dirty="0">
                <a:solidFill>
                  <a:srgbClr val="808080"/>
                </a:solidFill>
                <a:latin typeface="Tahoma"/>
                <a:cs typeface="Tahoma"/>
              </a:rPr>
              <a:t>27,6</a:t>
            </a:r>
            <a:endParaRPr sz="1400">
              <a:solidFill>
                <a:prstClr val="black"/>
              </a:solidFill>
              <a:latin typeface="Tahoma"/>
              <a:cs typeface="Tahoma"/>
            </a:endParaRPr>
          </a:p>
        </p:txBody>
      </p:sp>
      <p:grpSp>
        <p:nvGrpSpPr>
          <p:cNvPr id="31" name="object 31"/>
          <p:cNvGrpSpPr/>
          <p:nvPr/>
        </p:nvGrpSpPr>
        <p:grpSpPr>
          <a:xfrm>
            <a:off x="2346198" y="2574035"/>
            <a:ext cx="212725" cy="829310"/>
            <a:chOff x="2346198" y="2574035"/>
            <a:chExt cx="212725" cy="829310"/>
          </a:xfrm>
        </p:grpSpPr>
        <p:sp>
          <p:nvSpPr>
            <p:cNvPr id="32" name="object 32"/>
            <p:cNvSpPr/>
            <p:nvPr/>
          </p:nvSpPr>
          <p:spPr>
            <a:xfrm>
              <a:off x="2346198" y="2593085"/>
              <a:ext cx="212725" cy="0"/>
            </a:xfrm>
            <a:custGeom>
              <a:avLst/>
              <a:gdLst/>
              <a:ahLst/>
              <a:cxnLst/>
              <a:rect l="l" t="t" r="r" b="b"/>
              <a:pathLst>
                <a:path w="212725">
                  <a:moveTo>
                    <a:pt x="0" y="0"/>
                  </a:moveTo>
                  <a:lnTo>
                    <a:pt x="212725" y="0"/>
                  </a:lnTo>
                </a:path>
              </a:pathLst>
            </a:custGeom>
            <a:ln w="38100">
              <a:solidFill>
                <a:srgbClr val="001F5F"/>
              </a:solidFill>
            </a:ln>
          </p:spPr>
          <p:txBody>
            <a:bodyPr wrap="square" lIns="0" tIns="0" rIns="0" bIns="0" rtlCol="0"/>
            <a:lstStyle/>
            <a:p>
              <a:endParaRPr>
                <a:solidFill>
                  <a:prstClr val="black"/>
                </a:solidFill>
              </a:endParaRPr>
            </a:p>
          </p:txBody>
        </p:sp>
        <p:sp>
          <p:nvSpPr>
            <p:cNvPr id="33" name="object 33"/>
            <p:cNvSpPr/>
            <p:nvPr/>
          </p:nvSpPr>
          <p:spPr>
            <a:xfrm>
              <a:off x="2346198" y="2856737"/>
              <a:ext cx="212725" cy="0"/>
            </a:xfrm>
            <a:custGeom>
              <a:avLst/>
              <a:gdLst/>
              <a:ahLst/>
              <a:cxnLst/>
              <a:rect l="l" t="t" r="r" b="b"/>
              <a:pathLst>
                <a:path w="212725">
                  <a:moveTo>
                    <a:pt x="0" y="0"/>
                  </a:moveTo>
                  <a:lnTo>
                    <a:pt x="212725" y="0"/>
                  </a:lnTo>
                </a:path>
              </a:pathLst>
            </a:custGeom>
            <a:ln w="38100">
              <a:solidFill>
                <a:srgbClr val="A80000"/>
              </a:solidFill>
            </a:ln>
          </p:spPr>
          <p:txBody>
            <a:bodyPr wrap="square" lIns="0" tIns="0" rIns="0" bIns="0" rtlCol="0"/>
            <a:lstStyle/>
            <a:p>
              <a:endParaRPr>
                <a:solidFill>
                  <a:prstClr val="black"/>
                </a:solidFill>
              </a:endParaRPr>
            </a:p>
          </p:txBody>
        </p:sp>
        <p:sp>
          <p:nvSpPr>
            <p:cNvPr id="34" name="object 34"/>
            <p:cNvSpPr/>
            <p:nvPr/>
          </p:nvSpPr>
          <p:spPr>
            <a:xfrm>
              <a:off x="2346198" y="3384041"/>
              <a:ext cx="212725" cy="0"/>
            </a:xfrm>
            <a:custGeom>
              <a:avLst/>
              <a:gdLst/>
              <a:ahLst/>
              <a:cxnLst/>
              <a:rect l="l" t="t" r="r" b="b"/>
              <a:pathLst>
                <a:path w="212725">
                  <a:moveTo>
                    <a:pt x="0" y="0"/>
                  </a:moveTo>
                  <a:lnTo>
                    <a:pt x="212725" y="0"/>
                  </a:lnTo>
                </a:path>
              </a:pathLst>
            </a:custGeom>
            <a:ln w="38100">
              <a:solidFill>
                <a:srgbClr val="FFC000"/>
              </a:solidFill>
            </a:ln>
          </p:spPr>
          <p:txBody>
            <a:bodyPr wrap="square" lIns="0" tIns="0" rIns="0" bIns="0" rtlCol="0"/>
            <a:lstStyle/>
            <a:p>
              <a:endParaRPr>
                <a:solidFill>
                  <a:prstClr val="black"/>
                </a:solidFill>
              </a:endParaRPr>
            </a:p>
          </p:txBody>
        </p:sp>
        <p:sp>
          <p:nvSpPr>
            <p:cNvPr id="35" name="object 35"/>
            <p:cNvSpPr/>
            <p:nvPr/>
          </p:nvSpPr>
          <p:spPr>
            <a:xfrm>
              <a:off x="2346198" y="3120389"/>
              <a:ext cx="212725" cy="0"/>
            </a:xfrm>
            <a:custGeom>
              <a:avLst/>
              <a:gdLst/>
              <a:ahLst/>
              <a:cxnLst/>
              <a:rect l="l" t="t" r="r" b="b"/>
              <a:pathLst>
                <a:path w="212725">
                  <a:moveTo>
                    <a:pt x="0" y="0"/>
                  </a:moveTo>
                  <a:lnTo>
                    <a:pt x="212725" y="0"/>
                  </a:lnTo>
                </a:path>
              </a:pathLst>
            </a:custGeom>
            <a:ln w="38100">
              <a:solidFill>
                <a:srgbClr val="808080"/>
              </a:solidFill>
            </a:ln>
          </p:spPr>
          <p:txBody>
            <a:bodyPr wrap="square" lIns="0" tIns="0" rIns="0" bIns="0" rtlCol="0"/>
            <a:lstStyle/>
            <a:p>
              <a:endParaRPr>
                <a:solidFill>
                  <a:prstClr val="black"/>
                </a:solidFill>
              </a:endParaRPr>
            </a:p>
          </p:txBody>
        </p:sp>
      </p:grpSp>
      <p:sp>
        <p:nvSpPr>
          <p:cNvPr id="36" name="object 36"/>
          <p:cNvSpPr txBox="1"/>
          <p:nvPr/>
        </p:nvSpPr>
        <p:spPr>
          <a:xfrm>
            <a:off x="2614929" y="2430246"/>
            <a:ext cx="1191895" cy="1080135"/>
          </a:xfrm>
          <a:prstGeom prst="rect">
            <a:avLst/>
          </a:prstGeom>
        </p:spPr>
        <p:txBody>
          <a:bodyPr vert="horz" wrap="square" lIns="0" tIns="12065" rIns="0" bIns="0" rtlCol="0">
            <a:spAutoFit/>
          </a:bodyPr>
          <a:lstStyle/>
          <a:p>
            <a:pPr marL="12700" marR="5080">
              <a:lnSpc>
                <a:spcPct val="123600"/>
              </a:lnSpc>
              <a:spcBef>
                <a:spcPts val="95"/>
              </a:spcBef>
            </a:pPr>
            <a:r>
              <a:rPr sz="1400" spc="-5" dirty="0">
                <a:solidFill>
                  <a:prstClr val="black"/>
                </a:solidFill>
                <a:latin typeface="Tahoma"/>
                <a:cs typeface="Tahoma"/>
              </a:rPr>
              <a:t>Tüketici</a:t>
            </a:r>
            <a:r>
              <a:rPr sz="1400" spc="-85" dirty="0">
                <a:solidFill>
                  <a:prstClr val="black"/>
                </a:solidFill>
                <a:latin typeface="Tahoma"/>
                <a:cs typeface="Tahoma"/>
              </a:rPr>
              <a:t> </a:t>
            </a:r>
            <a:r>
              <a:rPr sz="1400" spc="-5" dirty="0">
                <a:solidFill>
                  <a:prstClr val="black"/>
                </a:solidFill>
                <a:latin typeface="Tahoma"/>
                <a:cs typeface="Tahoma"/>
              </a:rPr>
              <a:t>kredisi  İhtiyaç</a:t>
            </a:r>
            <a:endParaRPr sz="1400">
              <a:solidFill>
                <a:prstClr val="black"/>
              </a:solidFill>
              <a:latin typeface="Tahoma"/>
              <a:cs typeface="Tahoma"/>
            </a:endParaRPr>
          </a:p>
          <a:p>
            <a:pPr marL="12700" marR="715010">
              <a:lnSpc>
                <a:spcPct val="123600"/>
              </a:lnSpc>
            </a:pPr>
            <a:r>
              <a:rPr sz="1400" spc="-40" dirty="0">
                <a:solidFill>
                  <a:prstClr val="black"/>
                </a:solidFill>
                <a:latin typeface="Tahoma"/>
                <a:cs typeface="Tahoma"/>
              </a:rPr>
              <a:t>Taşıt  </a:t>
            </a:r>
            <a:r>
              <a:rPr sz="1400" spc="-35" dirty="0">
                <a:solidFill>
                  <a:prstClr val="black"/>
                </a:solidFill>
                <a:latin typeface="Tahoma"/>
                <a:cs typeface="Tahoma"/>
              </a:rPr>
              <a:t>K</a:t>
            </a:r>
            <a:r>
              <a:rPr sz="1400" dirty="0">
                <a:solidFill>
                  <a:prstClr val="black"/>
                </a:solidFill>
                <a:latin typeface="Tahoma"/>
                <a:cs typeface="Tahoma"/>
              </a:rPr>
              <a:t>on</a:t>
            </a:r>
            <a:r>
              <a:rPr sz="1400" spc="-10" dirty="0">
                <a:solidFill>
                  <a:prstClr val="black"/>
                </a:solidFill>
                <a:latin typeface="Tahoma"/>
                <a:cs typeface="Tahoma"/>
              </a:rPr>
              <a:t>u</a:t>
            </a:r>
            <a:r>
              <a:rPr sz="1400" dirty="0">
                <a:solidFill>
                  <a:prstClr val="black"/>
                </a:solidFill>
                <a:latin typeface="Tahoma"/>
                <a:cs typeface="Tahoma"/>
              </a:rPr>
              <a:t>t</a:t>
            </a:r>
            <a:endParaRPr sz="1400">
              <a:solidFill>
                <a:prstClr val="black"/>
              </a:solidFill>
              <a:latin typeface="Tahoma"/>
              <a:cs typeface="Tahoma"/>
            </a:endParaRPr>
          </a:p>
        </p:txBody>
      </p:sp>
      <p:sp>
        <p:nvSpPr>
          <p:cNvPr id="37" name="object 37"/>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44</a:t>
            </a:r>
            <a:endParaRPr sz="1400">
              <a:solidFill>
                <a:prstClr val="black"/>
              </a:solidFill>
              <a:latin typeface="Tahoma"/>
              <a:cs typeface="Tahoma"/>
            </a:endParaRPr>
          </a:p>
        </p:txBody>
      </p:sp>
    </p:spTree>
    <p:extLst>
      <p:ext uri="{BB962C8B-B14F-4D97-AF65-F5344CB8AC3E}">
        <p14:creationId xmlns:p14="http://schemas.microsoft.com/office/powerpoint/2010/main" val="23662957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 y="921765"/>
            <a:ext cx="5788660" cy="513715"/>
          </a:xfrm>
          <a:prstGeom prst="rect">
            <a:avLst/>
          </a:prstGeom>
        </p:spPr>
        <p:txBody>
          <a:bodyPr vert="horz" wrap="square" lIns="0" tIns="13335" rIns="0" bIns="0" rtlCol="0">
            <a:spAutoFit/>
          </a:bodyPr>
          <a:lstStyle/>
          <a:p>
            <a:pPr marL="12700">
              <a:lnSpc>
                <a:spcPct val="100000"/>
              </a:lnSpc>
              <a:spcBef>
                <a:spcPts val="105"/>
              </a:spcBef>
            </a:pPr>
            <a:r>
              <a:rPr sz="3200" spc="-5" dirty="0"/>
              <a:t>Finansal Piyasa</a:t>
            </a:r>
            <a:r>
              <a:rPr sz="3200" spc="-75" dirty="0"/>
              <a:t> </a:t>
            </a:r>
            <a:r>
              <a:rPr sz="3200" spc="-5" dirty="0"/>
              <a:t>Göstergeleri</a:t>
            </a:r>
            <a:endParaRPr sz="3200"/>
          </a:p>
        </p:txBody>
      </p:sp>
      <p:sp>
        <p:nvSpPr>
          <p:cNvPr id="3" name="object 3"/>
          <p:cNvSpPr txBox="1"/>
          <p:nvPr/>
        </p:nvSpPr>
        <p:spPr>
          <a:xfrm>
            <a:off x="383540" y="1632940"/>
            <a:ext cx="3580129" cy="2312035"/>
          </a:xfrm>
          <a:prstGeom prst="rect">
            <a:avLst/>
          </a:prstGeom>
        </p:spPr>
        <p:txBody>
          <a:bodyPr vert="horz" wrap="square" lIns="0" tIns="165100" rIns="0" bIns="0" rtlCol="0">
            <a:spAutoFit/>
          </a:bodyPr>
          <a:lstStyle/>
          <a:p>
            <a:pPr marL="355600" indent="-342900">
              <a:spcBef>
                <a:spcPts val="1300"/>
              </a:spcBef>
              <a:buClr>
                <a:srgbClr val="C00000"/>
              </a:buClr>
              <a:buSzPct val="85000"/>
              <a:buFont typeface="Wingdings"/>
              <a:buChar char=""/>
              <a:tabLst>
                <a:tab pos="354965" algn="l"/>
                <a:tab pos="355600" algn="l"/>
              </a:tabLst>
            </a:pPr>
            <a:r>
              <a:rPr sz="2000" dirty="0">
                <a:solidFill>
                  <a:prstClr val="black"/>
                </a:solidFill>
                <a:latin typeface="Tahoma"/>
                <a:cs typeface="Tahoma"/>
              </a:rPr>
              <a:t>TCMB ortalama </a:t>
            </a:r>
            <a:r>
              <a:rPr sz="2000" spc="-5" dirty="0">
                <a:solidFill>
                  <a:prstClr val="black"/>
                </a:solidFill>
                <a:latin typeface="Tahoma"/>
                <a:cs typeface="Tahoma"/>
              </a:rPr>
              <a:t>fonlama</a:t>
            </a:r>
            <a:r>
              <a:rPr sz="2000" spc="-100" dirty="0">
                <a:solidFill>
                  <a:prstClr val="black"/>
                </a:solidFill>
                <a:latin typeface="Tahoma"/>
                <a:cs typeface="Tahoma"/>
              </a:rPr>
              <a:t> </a:t>
            </a:r>
            <a:r>
              <a:rPr sz="2000" spc="-5" dirty="0">
                <a:solidFill>
                  <a:prstClr val="black"/>
                </a:solidFill>
                <a:latin typeface="Tahoma"/>
                <a:cs typeface="Tahoma"/>
              </a:rPr>
              <a:t>faizi</a:t>
            </a:r>
            <a:endParaRPr sz="2000">
              <a:solidFill>
                <a:prstClr val="black"/>
              </a:solidFill>
              <a:latin typeface="Tahoma"/>
              <a:cs typeface="Tahoma"/>
            </a:endParaRPr>
          </a:p>
          <a:p>
            <a:pPr marL="355600" indent="-342900">
              <a:spcBef>
                <a:spcPts val="1200"/>
              </a:spcBef>
              <a:buClr>
                <a:srgbClr val="C00000"/>
              </a:buClr>
              <a:buSzPct val="85000"/>
              <a:buFont typeface="Wingdings"/>
              <a:buChar char=""/>
              <a:tabLst>
                <a:tab pos="354965" algn="l"/>
                <a:tab pos="355600" algn="l"/>
              </a:tabLst>
            </a:pPr>
            <a:r>
              <a:rPr sz="2000" dirty="0">
                <a:solidFill>
                  <a:prstClr val="black"/>
                </a:solidFill>
                <a:latin typeface="Tahoma"/>
                <a:cs typeface="Tahoma"/>
              </a:rPr>
              <a:t>Tahvil</a:t>
            </a:r>
            <a:r>
              <a:rPr sz="2000" spc="-10" dirty="0">
                <a:solidFill>
                  <a:prstClr val="black"/>
                </a:solidFill>
                <a:latin typeface="Tahoma"/>
                <a:cs typeface="Tahoma"/>
              </a:rPr>
              <a:t> </a:t>
            </a:r>
            <a:r>
              <a:rPr sz="2000" spc="-5" dirty="0">
                <a:solidFill>
                  <a:prstClr val="black"/>
                </a:solidFill>
                <a:latin typeface="Tahoma"/>
                <a:cs typeface="Tahoma"/>
              </a:rPr>
              <a:t>faizleri</a:t>
            </a:r>
            <a:endParaRPr sz="2000">
              <a:solidFill>
                <a:prstClr val="black"/>
              </a:solidFill>
              <a:latin typeface="Tahoma"/>
              <a:cs typeface="Tahoma"/>
            </a:endParaRPr>
          </a:p>
          <a:p>
            <a:pPr marL="355600" indent="-342900">
              <a:spcBef>
                <a:spcPts val="1200"/>
              </a:spcBef>
              <a:buClr>
                <a:srgbClr val="C00000"/>
              </a:buClr>
              <a:buSzPct val="85000"/>
              <a:buFont typeface="Wingdings"/>
              <a:buChar char=""/>
              <a:tabLst>
                <a:tab pos="354965" algn="l"/>
                <a:tab pos="355600" algn="l"/>
              </a:tabLst>
            </a:pPr>
            <a:r>
              <a:rPr sz="2000" spc="-5" dirty="0">
                <a:solidFill>
                  <a:prstClr val="black"/>
                </a:solidFill>
                <a:latin typeface="Tahoma"/>
                <a:cs typeface="Tahoma"/>
              </a:rPr>
              <a:t>ABD tahvil faizi</a:t>
            </a:r>
            <a:endParaRPr sz="2000">
              <a:solidFill>
                <a:prstClr val="black"/>
              </a:solidFill>
              <a:latin typeface="Tahoma"/>
              <a:cs typeface="Tahoma"/>
            </a:endParaRPr>
          </a:p>
          <a:p>
            <a:pPr marL="355600" indent="-342900">
              <a:spcBef>
                <a:spcPts val="1200"/>
              </a:spcBef>
              <a:buClr>
                <a:srgbClr val="C00000"/>
              </a:buClr>
              <a:buSzPct val="85000"/>
              <a:buFont typeface="Wingdings"/>
              <a:buChar char=""/>
              <a:tabLst>
                <a:tab pos="354965" algn="l"/>
                <a:tab pos="355600" algn="l"/>
              </a:tabLst>
            </a:pPr>
            <a:r>
              <a:rPr sz="2000" dirty="0">
                <a:solidFill>
                  <a:prstClr val="black"/>
                </a:solidFill>
                <a:latin typeface="Tahoma"/>
                <a:cs typeface="Tahoma"/>
              </a:rPr>
              <a:t>Türkiye </a:t>
            </a:r>
            <a:r>
              <a:rPr sz="2000" spc="-5" dirty="0">
                <a:solidFill>
                  <a:prstClr val="black"/>
                </a:solidFill>
                <a:latin typeface="Tahoma"/>
                <a:cs typeface="Tahoma"/>
              </a:rPr>
              <a:t>risk primi</a:t>
            </a:r>
            <a:r>
              <a:rPr sz="2000" spc="-20" dirty="0">
                <a:solidFill>
                  <a:prstClr val="black"/>
                </a:solidFill>
                <a:latin typeface="Tahoma"/>
                <a:cs typeface="Tahoma"/>
              </a:rPr>
              <a:t> </a:t>
            </a:r>
            <a:r>
              <a:rPr sz="2000" spc="-5" dirty="0">
                <a:solidFill>
                  <a:prstClr val="black"/>
                </a:solidFill>
                <a:latin typeface="Tahoma"/>
                <a:cs typeface="Tahoma"/>
              </a:rPr>
              <a:t>(CDS)</a:t>
            </a:r>
            <a:endParaRPr sz="2000">
              <a:solidFill>
                <a:prstClr val="black"/>
              </a:solidFill>
              <a:latin typeface="Tahoma"/>
              <a:cs typeface="Tahoma"/>
            </a:endParaRPr>
          </a:p>
          <a:p>
            <a:pPr marL="355600" indent="-342900">
              <a:spcBef>
                <a:spcPts val="1200"/>
              </a:spcBef>
              <a:buClr>
                <a:srgbClr val="C00000"/>
              </a:buClr>
              <a:buSzPct val="85000"/>
              <a:buFont typeface="Wingdings"/>
              <a:buChar char=""/>
              <a:tabLst>
                <a:tab pos="354965" algn="l"/>
                <a:tab pos="355600" algn="l"/>
              </a:tabLst>
            </a:pPr>
            <a:r>
              <a:rPr sz="2000" spc="-5" dirty="0">
                <a:solidFill>
                  <a:prstClr val="black"/>
                </a:solidFill>
                <a:latin typeface="Tahoma"/>
                <a:cs typeface="Tahoma"/>
              </a:rPr>
              <a:t>Döviz kurları</a:t>
            </a:r>
            <a:endParaRPr sz="2000">
              <a:solidFill>
                <a:prstClr val="black"/>
              </a:solidFill>
              <a:latin typeface="Tahoma"/>
              <a:cs typeface="Tahoma"/>
            </a:endParaRPr>
          </a:p>
        </p:txBody>
      </p:sp>
      <p:sp>
        <p:nvSpPr>
          <p:cNvPr id="4" name="object 4"/>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45</a:t>
            </a:r>
            <a:endParaRPr sz="1400">
              <a:solidFill>
                <a:prstClr val="black"/>
              </a:solidFill>
              <a:latin typeface="Tahoma"/>
              <a:cs typeface="Tahoma"/>
            </a:endParaRPr>
          </a:p>
        </p:txBody>
      </p:sp>
    </p:spTree>
    <p:extLst>
      <p:ext uri="{BB962C8B-B14F-4D97-AF65-F5344CB8AC3E}">
        <p14:creationId xmlns:p14="http://schemas.microsoft.com/office/powerpoint/2010/main" val="24923239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769746"/>
            <a:ext cx="8188959" cy="848994"/>
          </a:xfrm>
          <a:prstGeom prst="rect">
            <a:avLst/>
          </a:prstGeom>
        </p:spPr>
        <p:txBody>
          <a:bodyPr vert="horz" wrap="square" lIns="0" tIns="12700" rIns="0" bIns="0" rtlCol="0">
            <a:spAutoFit/>
          </a:bodyPr>
          <a:lstStyle/>
          <a:p>
            <a:pPr marL="12700" marR="57150">
              <a:lnSpc>
                <a:spcPct val="100000"/>
              </a:lnSpc>
              <a:spcBef>
                <a:spcPts val="100"/>
              </a:spcBef>
            </a:pPr>
            <a:r>
              <a:rPr dirty="0"/>
              <a:t>Merkez </a:t>
            </a:r>
            <a:r>
              <a:rPr spc="-5" dirty="0"/>
              <a:t>Bankası politika </a:t>
            </a:r>
            <a:r>
              <a:rPr spc="5" dirty="0"/>
              <a:t>faiz </a:t>
            </a:r>
            <a:r>
              <a:rPr dirty="0"/>
              <a:t>oranını </a:t>
            </a:r>
            <a:r>
              <a:rPr spc="-5" dirty="0"/>
              <a:t>Ocak-Şubat </a:t>
            </a:r>
            <a:r>
              <a:rPr dirty="0"/>
              <a:t>2022 </a:t>
            </a:r>
            <a:r>
              <a:rPr spc="-5" dirty="0"/>
              <a:t>döneminde </a:t>
            </a:r>
            <a:r>
              <a:rPr dirty="0"/>
              <a:t>sabit  </a:t>
            </a:r>
            <a:r>
              <a:rPr spc="-5" dirty="0"/>
              <a:t>tutmuştur.</a:t>
            </a:r>
          </a:p>
          <a:p>
            <a:pPr marL="12700">
              <a:lnSpc>
                <a:spcPct val="100000"/>
              </a:lnSpc>
            </a:pPr>
            <a:r>
              <a:rPr b="0" spc="-5" dirty="0">
                <a:latin typeface="Tahoma"/>
                <a:cs typeface="Tahoma"/>
              </a:rPr>
              <a:t>Devlet </a:t>
            </a:r>
            <a:r>
              <a:rPr b="0" dirty="0">
                <a:latin typeface="Tahoma"/>
                <a:cs typeface="Tahoma"/>
              </a:rPr>
              <a:t>iç </a:t>
            </a:r>
            <a:r>
              <a:rPr b="0" spc="-5" dirty="0">
                <a:latin typeface="Tahoma"/>
                <a:cs typeface="Tahoma"/>
              </a:rPr>
              <a:t>borçlanma </a:t>
            </a:r>
            <a:r>
              <a:rPr b="0" dirty="0">
                <a:latin typeface="Tahoma"/>
                <a:cs typeface="Tahoma"/>
              </a:rPr>
              <a:t>faizleri ise </a:t>
            </a:r>
            <a:r>
              <a:rPr b="0" spc="-5" dirty="0">
                <a:latin typeface="Tahoma"/>
                <a:cs typeface="Tahoma"/>
              </a:rPr>
              <a:t>artış eğilimindedir ve %14,00 olan politika</a:t>
            </a:r>
            <a:r>
              <a:rPr b="0" spc="170" dirty="0">
                <a:latin typeface="Tahoma"/>
                <a:cs typeface="Tahoma"/>
              </a:rPr>
              <a:t> </a:t>
            </a:r>
            <a:r>
              <a:rPr b="0" spc="-5" dirty="0">
                <a:latin typeface="Tahoma"/>
                <a:cs typeface="Tahoma"/>
              </a:rPr>
              <a:t>faizinin</a:t>
            </a:r>
          </a:p>
        </p:txBody>
      </p:sp>
      <p:sp>
        <p:nvSpPr>
          <p:cNvPr id="3" name="object 3"/>
          <p:cNvSpPr/>
          <p:nvPr/>
        </p:nvSpPr>
        <p:spPr>
          <a:xfrm>
            <a:off x="0" y="1961388"/>
            <a:ext cx="9144000" cy="332740"/>
          </a:xfrm>
          <a:custGeom>
            <a:avLst/>
            <a:gdLst/>
            <a:ahLst/>
            <a:cxnLst/>
            <a:rect l="l" t="t" r="r" b="b"/>
            <a:pathLst>
              <a:path w="9144000" h="332739">
                <a:moveTo>
                  <a:pt x="0" y="0"/>
                </a:moveTo>
                <a:lnTo>
                  <a:pt x="0" y="332232"/>
                </a:lnTo>
                <a:lnTo>
                  <a:pt x="9143999" y="332232"/>
                </a:lnTo>
                <a:lnTo>
                  <a:pt x="9143999" y="0"/>
                </a:lnTo>
                <a:lnTo>
                  <a:pt x="0"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78739" y="1447206"/>
            <a:ext cx="8975725" cy="807085"/>
          </a:xfrm>
          <a:prstGeom prst="rect">
            <a:avLst/>
          </a:prstGeom>
        </p:spPr>
        <p:txBody>
          <a:bodyPr vert="horz" wrap="square" lIns="0" tIns="158115" rIns="0" bIns="0" rtlCol="0">
            <a:spAutoFit/>
          </a:bodyPr>
          <a:lstStyle/>
          <a:p>
            <a:pPr marL="12700">
              <a:spcBef>
                <a:spcPts val="1245"/>
              </a:spcBef>
            </a:pPr>
            <a:r>
              <a:rPr spc="-5" dirty="0">
                <a:solidFill>
                  <a:srgbClr val="1F308D"/>
                </a:solidFill>
                <a:latin typeface="Tahoma"/>
                <a:cs typeface="Tahoma"/>
              </a:rPr>
              <a:t>üzerinde</a:t>
            </a:r>
            <a:r>
              <a:rPr spc="-15" dirty="0">
                <a:solidFill>
                  <a:srgbClr val="1F308D"/>
                </a:solidFill>
                <a:latin typeface="Tahoma"/>
                <a:cs typeface="Tahoma"/>
              </a:rPr>
              <a:t> </a:t>
            </a:r>
            <a:r>
              <a:rPr spc="-5" dirty="0">
                <a:solidFill>
                  <a:srgbClr val="1F308D"/>
                </a:solidFill>
                <a:latin typeface="Tahoma"/>
                <a:cs typeface="Tahoma"/>
              </a:rPr>
              <a:t>seyretmektedir.</a:t>
            </a:r>
            <a:endParaRPr>
              <a:solidFill>
                <a:prstClr val="black"/>
              </a:solidFill>
              <a:latin typeface="Tahoma"/>
              <a:cs typeface="Tahoma"/>
            </a:endParaRPr>
          </a:p>
          <a:p>
            <a:pPr marL="41275">
              <a:spcBef>
                <a:spcPts val="985"/>
              </a:spcBef>
            </a:pPr>
            <a:r>
              <a:rPr sz="1550" spc="-10" dirty="0">
                <a:solidFill>
                  <a:srgbClr val="FFFFFF"/>
                </a:solidFill>
                <a:latin typeface="Arial"/>
                <a:cs typeface="Arial"/>
              </a:rPr>
              <a:t>TCMB </a:t>
            </a:r>
            <a:r>
              <a:rPr sz="1550" spc="-5" dirty="0">
                <a:solidFill>
                  <a:srgbClr val="FFFFFF"/>
                </a:solidFill>
                <a:latin typeface="Arial"/>
                <a:cs typeface="Arial"/>
              </a:rPr>
              <a:t>ortalama fonlama faizi ve Devlet iç borçlanma faizleri (günlük, %) 1 Ocak 2019 – 22 Şubat</a:t>
            </a:r>
            <a:r>
              <a:rPr sz="1550" spc="110" dirty="0">
                <a:solidFill>
                  <a:srgbClr val="FFFFFF"/>
                </a:solidFill>
                <a:latin typeface="Arial"/>
                <a:cs typeface="Arial"/>
              </a:rPr>
              <a:t> </a:t>
            </a:r>
            <a:r>
              <a:rPr sz="1550" spc="-5" dirty="0">
                <a:solidFill>
                  <a:srgbClr val="FFFFFF"/>
                </a:solidFill>
                <a:latin typeface="Arial"/>
                <a:cs typeface="Arial"/>
              </a:rPr>
              <a:t>2022</a:t>
            </a:r>
            <a:endParaRPr sz="1550">
              <a:solidFill>
                <a:prstClr val="black"/>
              </a:solidFill>
              <a:latin typeface="Arial"/>
              <a:cs typeface="Arial"/>
            </a:endParaRPr>
          </a:p>
        </p:txBody>
      </p:sp>
      <p:grpSp>
        <p:nvGrpSpPr>
          <p:cNvPr id="5" name="object 5"/>
          <p:cNvGrpSpPr/>
          <p:nvPr/>
        </p:nvGrpSpPr>
        <p:grpSpPr>
          <a:xfrm>
            <a:off x="758951" y="2615183"/>
            <a:ext cx="7566659" cy="3058795"/>
            <a:chOff x="758951" y="2615183"/>
            <a:chExt cx="7566659" cy="3058795"/>
          </a:xfrm>
        </p:grpSpPr>
        <p:sp>
          <p:nvSpPr>
            <p:cNvPr id="6" name="object 6"/>
            <p:cNvSpPr/>
            <p:nvPr/>
          </p:nvSpPr>
          <p:spPr>
            <a:xfrm>
              <a:off x="758951" y="2619755"/>
              <a:ext cx="7546975" cy="3049905"/>
            </a:xfrm>
            <a:custGeom>
              <a:avLst/>
              <a:gdLst/>
              <a:ahLst/>
              <a:cxnLst/>
              <a:rect l="l" t="t" r="r" b="b"/>
              <a:pathLst>
                <a:path w="7546975" h="3049904">
                  <a:moveTo>
                    <a:pt x="50292" y="3049524"/>
                  </a:moveTo>
                  <a:lnTo>
                    <a:pt x="50292" y="0"/>
                  </a:lnTo>
                </a:path>
                <a:path w="7546975" h="3049904">
                  <a:moveTo>
                    <a:pt x="0" y="3049524"/>
                  </a:moveTo>
                  <a:lnTo>
                    <a:pt x="50292" y="3049524"/>
                  </a:lnTo>
                </a:path>
                <a:path w="7546975" h="3049904">
                  <a:moveTo>
                    <a:pt x="0" y="2744724"/>
                  </a:moveTo>
                  <a:lnTo>
                    <a:pt x="50292" y="2744724"/>
                  </a:lnTo>
                </a:path>
                <a:path w="7546975" h="3049904">
                  <a:moveTo>
                    <a:pt x="0" y="2439924"/>
                  </a:moveTo>
                  <a:lnTo>
                    <a:pt x="50292" y="2439924"/>
                  </a:lnTo>
                </a:path>
                <a:path w="7546975" h="3049904">
                  <a:moveTo>
                    <a:pt x="0" y="2133600"/>
                  </a:moveTo>
                  <a:lnTo>
                    <a:pt x="50292" y="2133600"/>
                  </a:lnTo>
                </a:path>
                <a:path w="7546975" h="3049904">
                  <a:moveTo>
                    <a:pt x="0" y="1828800"/>
                  </a:moveTo>
                  <a:lnTo>
                    <a:pt x="50292" y="1828800"/>
                  </a:lnTo>
                </a:path>
                <a:path w="7546975" h="3049904">
                  <a:moveTo>
                    <a:pt x="0" y="1524000"/>
                  </a:moveTo>
                  <a:lnTo>
                    <a:pt x="50292" y="1524000"/>
                  </a:lnTo>
                </a:path>
                <a:path w="7546975" h="3049904">
                  <a:moveTo>
                    <a:pt x="0" y="1219200"/>
                  </a:moveTo>
                  <a:lnTo>
                    <a:pt x="50292" y="1219200"/>
                  </a:lnTo>
                </a:path>
                <a:path w="7546975" h="3049904">
                  <a:moveTo>
                    <a:pt x="0" y="914400"/>
                  </a:moveTo>
                  <a:lnTo>
                    <a:pt x="50292" y="914400"/>
                  </a:lnTo>
                </a:path>
                <a:path w="7546975" h="3049904">
                  <a:moveTo>
                    <a:pt x="0" y="609600"/>
                  </a:moveTo>
                  <a:lnTo>
                    <a:pt x="50292" y="609600"/>
                  </a:lnTo>
                </a:path>
                <a:path w="7546975" h="3049904">
                  <a:moveTo>
                    <a:pt x="0" y="304800"/>
                  </a:moveTo>
                  <a:lnTo>
                    <a:pt x="50292" y="304800"/>
                  </a:lnTo>
                </a:path>
                <a:path w="7546975" h="3049904">
                  <a:moveTo>
                    <a:pt x="0" y="0"/>
                  </a:moveTo>
                  <a:lnTo>
                    <a:pt x="50292" y="0"/>
                  </a:lnTo>
                </a:path>
                <a:path w="7546975" h="3049904">
                  <a:moveTo>
                    <a:pt x="50292" y="3049524"/>
                  </a:moveTo>
                  <a:lnTo>
                    <a:pt x="7546848" y="3049524"/>
                  </a:lnTo>
                </a:path>
              </a:pathLst>
            </a:custGeom>
            <a:ln w="9144">
              <a:solidFill>
                <a:srgbClr val="000000"/>
              </a:solidFill>
            </a:ln>
          </p:spPr>
          <p:txBody>
            <a:bodyPr wrap="square" lIns="0" tIns="0" rIns="0" bIns="0" rtlCol="0"/>
            <a:lstStyle/>
            <a:p>
              <a:endParaRPr>
                <a:solidFill>
                  <a:prstClr val="black"/>
                </a:solidFill>
              </a:endParaRPr>
            </a:p>
          </p:txBody>
        </p:sp>
        <p:sp>
          <p:nvSpPr>
            <p:cNvPr id="7" name="object 7"/>
            <p:cNvSpPr/>
            <p:nvPr/>
          </p:nvSpPr>
          <p:spPr>
            <a:xfrm>
              <a:off x="790955" y="2676143"/>
              <a:ext cx="7534656" cy="2807207"/>
            </a:xfrm>
            <a:prstGeom prst="rect">
              <a:avLst/>
            </a:prstGeom>
            <a:blipFill>
              <a:blip r:embed="rId2" cstate="print"/>
              <a:stretch>
                <a:fillRect/>
              </a:stretch>
            </a:blipFill>
          </p:spPr>
          <p:txBody>
            <a:bodyPr wrap="square" lIns="0" tIns="0" rIns="0" bIns="0" rtlCol="0"/>
            <a:lstStyle/>
            <a:p>
              <a:endParaRPr>
                <a:solidFill>
                  <a:prstClr val="black"/>
                </a:solidFill>
              </a:endParaRPr>
            </a:p>
          </p:txBody>
        </p:sp>
      </p:grpSp>
      <p:sp>
        <p:nvSpPr>
          <p:cNvPr id="8" name="object 8"/>
          <p:cNvSpPr txBox="1"/>
          <p:nvPr/>
        </p:nvSpPr>
        <p:spPr>
          <a:xfrm>
            <a:off x="487781" y="2507360"/>
            <a:ext cx="193040" cy="3258820"/>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26</a:t>
            </a:r>
            <a:endParaRPr sz="1200">
              <a:solidFill>
                <a:prstClr val="black"/>
              </a:solidFill>
              <a:latin typeface="Tahoma"/>
              <a:cs typeface="Tahoma"/>
            </a:endParaRPr>
          </a:p>
          <a:p>
            <a:pPr marL="12700">
              <a:spcBef>
                <a:spcPts val="960"/>
              </a:spcBef>
            </a:pPr>
            <a:r>
              <a:rPr sz="1200" dirty="0">
                <a:solidFill>
                  <a:prstClr val="black"/>
                </a:solidFill>
                <a:latin typeface="Tahoma"/>
                <a:cs typeface="Tahoma"/>
              </a:rPr>
              <a:t>24</a:t>
            </a:r>
            <a:endParaRPr sz="1200">
              <a:solidFill>
                <a:prstClr val="black"/>
              </a:solidFill>
              <a:latin typeface="Tahoma"/>
              <a:cs typeface="Tahoma"/>
            </a:endParaRPr>
          </a:p>
          <a:p>
            <a:pPr marL="12700">
              <a:spcBef>
                <a:spcPts val="965"/>
              </a:spcBef>
            </a:pPr>
            <a:r>
              <a:rPr sz="1200" dirty="0">
                <a:solidFill>
                  <a:prstClr val="black"/>
                </a:solidFill>
                <a:latin typeface="Tahoma"/>
                <a:cs typeface="Tahoma"/>
              </a:rPr>
              <a:t>22</a:t>
            </a:r>
            <a:endParaRPr sz="1200">
              <a:solidFill>
                <a:prstClr val="black"/>
              </a:solidFill>
              <a:latin typeface="Tahoma"/>
              <a:cs typeface="Tahoma"/>
            </a:endParaRPr>
          </a:p>
          <a:p>
            <a:pPr marL="12700">
              <a:spcBef>
                <a:spcPts val="960"/>
              </a:spcBef>
            </a:pPr>
            <a:r>
              <a:rPr sz="1200" dirty="0">
                <a:solidFill>
                  <a:prstClr val="black"/>
                </a:solidFill>
                <a:latin typeface="Tahoma"/>
                <a:cs typeface="Tahoma"/>
              </a:rPr>
              <a:t>20</a:t>
            </a:r>
            <a:endParaRPr sz="1200">
              <a:solidFill>
                <a:prstClr val="black"/>
              </a:solidFill>
              <a:latin typeface="Tahoma"/>
              <a:cs typeface="Tahoma"/>
            </a:endParaRPr>
          </a:p>
          <a:p>
            <a:pPr marL="12700">
              <a:spcBef>
                <a:spcPts val="960"/>
              </a:spcBef>
            </a:pPr>
            <a:r>
              <a:rPr sz="1200" dirty="0">
                <a:solidFill>
                  <a:prstClr val="black"/>
                </a:solidFill>
                <a:latin typeface="Tahoma"/>
                <a:cs typeface="Tahoma"/>
              </a:rPr>
              <a:t>18</a:t>
            </a:r>
            <a:endParaRPr sz="1200">
              <a:solidFill>
                <a:prstClr val="black"/>
              </a:solidFill>
              <a:latin typeface="Tahoma"/>
              <a:cs typeface="Tahoma"/>
            </a:endParaRPr>
          </a:p>
          <a:p>
            <a:pPr marL="12700">
              <a:spcBef>
                <a:spcPts val="965"/>
              </a:spcBef>
            </a:pPr>
            <a:r>
              <a:rPr sz="1200" dirty="0">
                <a:solidFill>
                  <a:prstClr val="black"/>
                </a:solidFill>
                <a:latin typeface="Tahoma"/>
                <a:cs typeface="Tahoma"/>
              </a:rPr>
              <a:t>16</a:t>
            </a:r>
            <a:endParaRPr sz="1200">
              <a:solidFill>
                <a:prstClr val="black"/>
              </a:solidFill>
              <a:latin typeface="Tahoma"/>
              <a:cs typeface="Tahoma"/>
            </a:endParaRPr>
          </a:p>
          <a:p>
            <a:pPr marL="12700">
              <a:spcBef>
                <a:spcPts val="960"/>
              </a:spcBef>
            </a:pPr>
            <a:r>
              <a:rPr sz="1200" dirty="0">
                <a:solidFill>
                  <a:prstClr val="black"/>
                </a:solidFill>
                <a:latin typeface="Tahoma"/>
                <a:cs typeface="Tahoma"/>
              </a:rPr>
              <a:t>14</a:t>
            </a:r>
            <a:endParaRPr sz="1200">
              <a:solidFill>
                <a:prstClr val="black"/>
              </a:solidFill>
              <a:latin typeface="Tahoma"/>
              <a:cs typeface="Tahoma"/>
            </a:endParaRPr>
          </a:p>
          <a:p>
            <a:pPr marL="12700">
              <a:spcBef>
                <a:spcPts val="960"/>
              </a:spcBef>
            </a:pPr>
            <a:r>
              <a:rPr sz="1200" dirty="0">
                <a:solidFill>
                  <a:prstClr val="black"/>
                </a:solidFill>
                <a:latin typeface="Tahoma"/>
                <a:cs typeface="Tahoma"/>
              </a:rPr>
              <a:t>12</a:t>
            </a:r>
            <a:endParaRPr sz="1200">
              <a:solidFill>
                <a:prstClr val="black"/>
              </a:solidFill>
              <a:latin typeface="Tahoma"/>
              <a:cs typeface="Tahoma"/>
            </a:endParaRPr>
          </a:p>
          <a:p>
            <a:pPr marL="12700">
              <a:spcBef>
                <a:spcPts val="965"/>
              </a:spcBef>
            </a:pPr>
            <a:r>
              <a:rPr sz="1200" dirty="0">
                <a:solidFill>
                  <a:prstClr val="black"/>
                </a:solidFill>
                <a:latin typeface="Tahoma"/>
                <a:cs typeface="Tahoma"/>
              </a:rPr>
              <a:t>10</a:t>
            </a:r>
            <a:endParaRPr sz="1200">
              <a:solidFill>
                <a:prstClr val="black"/>
              </a:solidFill>
              <a:latin typeface="Tahoma"/>
              <a:cs typeface="Tahoma"/>
            </a:endParaRPr>
          </a:p>
          <a:p>
            <a:pPr marL="95885">
              <a:spcBef>
                <a:spcPts val="960"/>
              </a:spcBef>
            </a:pPr>
            <a:r>
              <a:rPr sz="1200" dirty="0">
                <a:solidFill>
                  <a:prstClr val="black"/>
                </a:solidFill>
                <a:latin typeface="Tahoma"/>
                <a:cs typeface="Tahoma"/>
              </a:rPr>
              <a:t>8</a:t>
            </a:r>
            <a:endParaRPr sz="1200">
              <a:solidFill>
                <a:prstClr val="black"/>
              </a:solidFill>
              <a:latin typeface="Tahoma"/>
              <a:cs typeface="Tahoma"/>
            </a:endParaRPr>
          </a:p>
          <a:p>
            <a:pPr marL="95885">
              <a:spcBef>
                <a:spcPts val="965"/>
              </a:spcBef>
            </a:pPr>
            <a:r>
              <a:rPr sz="1200" dirty="0">
                <a:solidFill>
                  <a:prstClr val="black"/>
                </a:solidFill>
                <a:latin typeface="Tahoma"/>
                <a:cs typeface="Tahoma"/>
              </a:rPr>
              <a:t>6</a:t>
            </a:r>
            <a:endParaRPr sz="1200">
              <a:solidFill>
                <a:prstClr val="black"/>
              </a:solidFill>
              <a:latin typeface="Tahoma"/>
              <a:cs typeface="Tahoma"/>
            </a:endParaRPr>
          </a:p>
        </p:txBody>
      </p:sp>
      <p:sp>
        <p:nvSpPr>
          <p:cNvPr id="25" name="object 25"/>
          <p:cNvSpPr txBox="1"/>
          <p:nvPr/>
        </p:nvSpPr>
        <p:spPr>
          <a:xfrm>
            <a:off x="44602" y="6508301"/>
            <a:ext cx="3324860"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TCMB, </a:t>
            </a:r>
            <a:r>
              <a:rPr sz="1200" dirty="0">
                <a:solidFill>
                  <a:prstClr val="black"/>
                </a:solidFill>
                <a:latin typeface="Arial"/>
                <a:cs typeface="Arial"/>
              </a:rPr>
              <a:t>Reuters, </a:t>
            </a:r>
            <a:r>
              <a:rPr sz="1200" spc="-35" dirty="0">
                <a:solidFill>
                  <a:prstClr val="black"/>
                </a:solidFill>
                <a:latin typeface="Arial"/>
                <a:cs typeface="Arial"/>
              </a:rPr>
              <a:t>TEPAV</a:t>
            </a:r>
            <a:r>
              <a:rPr sz="1200" spc="-105"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
        <p:nvSpPr>
          <p:cNvPr id="9" name="object 9"/>
          <p:cNvSpPr txBox="1"/>
          <p:nvPr/>
        </p:nvSpPr>
        <p:spPr>
          <a:xfrm>
            <a:off x="1868730" y="5709005"/>
            <a:ext cx="209550" cy="58102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2019-06</a:t>
            </a:r>
            <a:endParaRPr sz="1200">
              <a:solidFill>
                <a:prstClr val="black"/>
              </a:solidFill>
              <a:latin typeface="Tahoma"/>
              <a:cs typeface="Tahoma"/>
            </a:endParaRPr>
          </a:p>
        </p:txBody>
      </p:sp>
      <p:sp>
        <p:nvSpPr>
          <p:cNvPr id="10" name="object 10"/>
          <p:cNvSpPr txBox="1"/>
          <p:nvPr/>
        </p:nvSpPr>
        <p:spPr>
          <a:xfrm>
            <a:off x="1295452" y="5709005"/>
            <a:ext cx="209550" cy="58102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2019-03</a:t>
            </a:r>
            <a:endParaRPr sz="1200">
              <a:solidFill>
                <a:prstClr val="black"/>
              </a:solidFill>
              <a:latin typeface="Tahoma"/>
              <a:cs typeface="Tahoma"/>
            </a:endParaRPr>
          </a:p>
        </p:txBody>
      </p:sp>
      <p:sp>
        <p:nvSpPr>
          <p:cNvPr id="11" name="object 11"/>
          <p:cNvSpPr txBox="1"/>
          <p:nvPr/>
        </p:nvSpPr>
        <p:spPr>
          <a:xfrm>
            <a:off x="2449755" y="5709005"/>
            <a:ext cx="209550" cy="58102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2019-09</a:t>
            </a:r>
            <a:endParaRPr sz="1200">
              <a:solidFill>
                <a:prstClr val="black"/>
              </a:solidFill>
              <a:latin typeface="Tahoma"/>
              <a:cs typeface="Tahoma"/>
            </a:endParaRPr>
          </a:p>
        </p:txBody>
      </p:sp>
      <p:sp>
        <p:nvSpPr>
          <p:cNvPr id="12" name="object 12"/>
          <p:cNvSpPr txBox="1"/>
          <p:nvPr/>
        </p:nvSpPr>
        <p:spPr>
          <a:xfrm>
            <a:off x="4253536" y="5709005"/>
            <a:ext cx="209550" cy="58102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2020-06</a:t>
            </a:r>
            <a:endParaRPr sz="1200">
              <a:solidFill>
                <a:prstClr val="black"/>
              </a:solidFill>
              <a:latin typeface="Tahoma"/>
              <a:cs typeface="Tahoma"/>
            </a:endParaRPr>
          </a:p>
        </p:txBody>
      </p:sp>
      <p:sp>
        <p:nvSpPr>
          <p:cNvPr id="13" name="object 13"/>
          <p:cNvSpPr txBox="1"/>
          <p:nvPr/>
        </p:nvSpPr>
        <p:spPr>
          <a:xfrm>
            <a:off x="3070531" y="5709005"/>
            <a:ext cx="209550" cy="58102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2019-12</a:t>
            </a:r>
            <a:endParaRPr sz="1200">
              <a:solidFill>
                <a:prstClr val="black"/>
              </a:solidFill>
              <a:latin typeface="Tahoma"/>
              <a:cs typeface="Tahoma"/>
            </a:endParaRPr>
          </a:p>
        </p:txBody>
      </p:sp>
      <p:sp>
        <p:nvSpPr>
          <p:cNvPr id="14" name="object 14"/>
          <p:cNvSpPr txBox="1"/>
          <p:nvPr/>
        </p:nvSpPr>
        <p:spPr>
          <a:xfrm>
            <a:off x="3680131" y="5709005"/>
            <a:ext cx="209550" cy="58102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2020-03</a:t>
            </a:r>
            <a:endParaRPr sz="1200">
              <a:solidFill>
                <a:prstClr val="black"/>
              </a:solidFill>
              <a:latin typeface="Tahoma"/>
              <a:cs typeface="Tahoma"/>
            </a:endParaRPr>
          </a:p>
        </p:txBody>
      </p:sp>
      <p:sp>
        <p:nvSpPr>
          <p:cNvPr id="15" name="object 15"/>
          <p:cNvSpPr txBox="1"/>
          <p:nvPr/>
        </p:nvSpPr>
        <p:spPr>
          <a:xfrm>
            <a:off x="4853611" y="5709005"/>
            <a:ext cx="209550" cy="58102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2020-09</a:t>
            </a:r>
            <a:endParaRPr sz="1200">
              <a:solidFill>
                <a:prstClr val="black"/>
              </a:solidFill>
              <a:latin typeface="Tahoma"/>
              <a:cs typeface="Tahoma"/>
            </a:endParaRPr>
          </a:p>
        </p:txBody>
      </p:sp>
      <p:sp>
        <p:nvSpPr>
          <p:cNvPr id="16" name="object 16"/>
          <p:cNvSpPr txBox="1"/>
          <p:nvPr/>
        </p:nvSpPr>
        <p:spPr>
          <a:xfrm>
            <a:off x="5474514" y="5709005"/>
            <a:ext cx="209550" cy="58102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2020-12</a:t>
            </a:r>
            <a:endParaRPr sz="1200">
              <a:solidFill>
                <a:prstClr val="black"/>
              </a:solidFill>
              <a:latin typeface="Tahoma"/>
              <a:cs typeface="Tahoma"/>
            </a:endParaRPr>
          </a:p>
        </p:txBody>
      </p:sp>
      <p:sp>
        <p:nvSpPr>
          <p:cNvPr id="17" name="object 17"/>
          <p:cNvSpPr txBox="1"/>
          <p:nvPr/>
        </p:nvSpPr>
        <p:spPr>
          <a:xfrm>
            <a:off x="7229019" y="5709005"/>
            <a:ext cx="209550" cy="58102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2021-09</a:t>
            </a:r>
            <a:endParaRPr sz="1200">
              <a:solidFill>
                <a:prstClr val="black"/>
              </a:solidFill>
              <a:latin typeface="Tahoma"/>
              <a:cs typeface="Tahoma"/>
            </a:endParaRPr>
          </a:p>
        </p:txBody>
      </p:sp>
      <p:sp>
        <p:nvSpPr>
          <p:cNvPr id="18" name="object 18"/>
          <p:cNvSpPr txBox="1"/>
          <p:nvPr/>
        </p:nvSpPr>
        <p:spPr>
          <a:xfrm>
            <a:off x="6657519" y="5709005"/>
            <a:ext cx="209550" cy="58102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2021-06</a:t>
            </a:r>
            <a:endParaRPr sz="1200">
              <a:solidFill>
                <a:prstClr val="black"/>
              </a:solidFill>
              <a:latin typeface="Tahoma"/>
              <a:cs typeface="Tahoma"/>
            </a:endParaRPr>
          </a:p>
        </p:txBody>
      </p:sp>
      <p:sp>
        <p:nvSpPr>
          <p:cNvPr id="19" name="object 19"/>
          <p:cNvSpPr txBox="1"/>
          <p:nvPr/>
        </p:nvSpPr>
        <p:spPr>
          <a:xfrm>
            <a:off x="6074716" y="5709005"/>
            <a:ext cx="209550" cy="58102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2021-03</a:t>
            </a:r>
            <a:endParaRPr sz="1200">
              <a:solidFill>
                <a:prstClr val="black"/>
              </a:solidFill>
              <a:latin typeface="Tahoma"/>
              <a:cs typeface="Tahoma"/>
            </a:endParaRPr>
          </a:p>
        </p:txBody>
      </p:sp>
      <p:sp>
        <p:nvSpPr>
          <p:cNvPr id="20" name="object 20"/>
          <p:cNvSpPr txBox="1"/>
          <p:nvPr/>
        </p:nvSpPr>
        <p:spPr>
          <a:xfrm>
            <a:off x="7849795" y="5709005"/>
            <a:ext cx="209550" cy="58102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2021-12</a:t>
            </a:r>
            <a:endParaRPr sz="1200">
              <a:solidFill>
                <a:prstClr val="black"/>
              </a:solidFill>
              <a:latin typeface="Tahoma"/>
              <a:cs typeface="Tahoma"/>
            </a:endParaRPr>
          </a:p>
        </p:txBody>
      </p:sp>
      <p:sp>
        <p:nvSpPr>
          <p:cNvPr id="21" name="object 21"/>
          <p:cNvSpPr txBox="1"/>
          <p:nvPr/>
        </p:nvSpPr>
        <p:spPr>
          <a:xfrm>
            <a:off x="8351646" y="4329810"/>
            <a:ext cx="421005" cy="239395"/>
          </a:xfrm>
          <a:prstGeom prst="rect">
            <a:avLst/>
          </a:prstGeom>
        </p:spPr>
        <p:txBody>
          <a:bodyPr vert="horz" wrap="square" lIns="0" tIns="12700" rIns="0" bIns="0" rtlCol="0">
            <a:spAutoFit/>
          </a:bodyPr>
          <a:lstStyle/>
          <a:p>
            <a:pPr marL="12700">
              <a:spcBef>
                <a:spcPts val="100"/>
              </a:spcBef>
            </a:pPr>
            <a:r>
              <a:rPr sz="1400" b="1" spc="-10" dirty="0">
                <a:solidFill>
                  <a:srgbClr val="A30000"/>
                </a:solidFill>
                <a:latin typeface="Tahoma"/>
                <a:cs typeface="Tahoma"/>
              </a:rPr>
              <a:t>14</a:t>
            </a:r>
            <a:r>
              <a:rPr sz="1400" b="1" dirty="0">
                <a:solidFill>
                  <a:srgbClr val="A30000"/>
                </a:solidFill>
                <a:latin typeface="Tahoma"/>
                <a:cs typeface="Tahoma"/>
              </a:rPr>
              <a:t>,0</a:t>
            </a:r>
            <a:endParaRPr sz="1400">
              <a:solidFill>
                <a:prstClr val="black"/>
              </a:solidFill>
              <a:latin typeface="Tahoma"/>
              <a:cs typeface="Tahoma"/>
            </a:endParaRPr>
          </a:p>
        </p:txBody>
      </p:sp>
      <p:sp>
        <p:nvSpPr>
          <p:cNvPr id="22" name="object 22"/>
          <p:cNvSpPr txBox="1"/>
          <p:nvPr/>
        </p:nvSpPr>
        <p:spPr>
          <a:xfrm>
            <a:off x="8380221" y="3258057"/>
            <a:ext cx="421005" cy="239395"/>
          </a:xfrm>
          <a:prstGeom prst="rect">
            <a:avLst/>
          </a:prstGeom>
        </p:spPr>
        <p:txBody>
          <a:bodyPr vert="horz" wrap="square" lIns="0" tIns="13335" rIns="0" bIns="0" rtlCol="0">
            <a:spAutoFit/>
          </a:bodyPr>
          <a:lstStyle/>
          <a:p>
            <a:pPr marL="12700">
              <a:spcBef>
                <a:spcPts val="105"/>
              </a:spcBef>
            </a:pPr>
            <a:r>
              <a:rPr sz="1400" b="1" spc="-10" dirty="0">
                <a:solidFill>
                  <a:srgbClr val="001F5F"/>
                </a:solidFill>
                <a:latin typeface="Tahoma"/>
                <a:cs typeface="Tahoma"/>
              </a:rPr>
              <a:t>21</a:t>
            </a:r>
            <a:r>
              <a:rPr sz="1400" b="1" dirty="0">
                <a:solidFill>
                  <a:srgbClr val="001F5F"/>
                </a:solidFill>
                <a:latin typeface="Tahoma"/>
                <a:cs typeface="Tahoma"/>
              </a:rPr>
              <a:t>,0</a:t>
            </a:r>
            <a:endParaRPr sz="1400">
              <a:solidFill>
                <a:prstClr val="black"/>
              </a:solidFill>
              <a:latin typeface="Tahoma"/>
              <a:cs typeface="Tahoma"/>
            </a:endParaRPr>
          </a:p>
        </p:txBody>
      </p:sp>
      <p:sp>
        <p:nvSpPr>
          <p:cNvPr id="23" name="object 23"/>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46</a:t>
            </a:r>
            <a:endParaRPr sz="1400">
              <a:solidFill>
                <a:prstClr val="black"/>
              </a:solidFill>
              <a:latin typeface="Tahoma"/>
              <a:cs typeface="Tahoma"/>
            </a:endParaRPr>
          </a:p>
        </p:txBody>
      </p:sp>
      <p:sp>
        <p:nvSpPr>
          <p:cNvPr id="24" name="object 24"/>
          <p:cNvSpPr txBox="1"/>
          <p:nvPr/>
        </p:nvSpPr>
        <p:spPr>
          <a:xfrm>
            <a:off x="2907283" y="2615184"/>
            <a:ext cx="2118995" cy="492759"/>
          </a:xfrm>
          <a:prstGeom prst="rect">
            <a:avLst/>
          </a:prstGeom>
        </p:spPr>
        <p:txBody>
          <a:bodyPr vert="horz" wrap="square" lIns="0" tIns="62865" rIns="0" bIns="0" rtlCol="0">
            <a:spAutoFit/>
          </a:bodyPr>
          <a:lstStyle/>
          <a:p>
            <a:pPr marL="12700">
              <a:spcBef>
                <a:spcPts val="495"/>
              </a:spcBef>
            </a:pPr>
            <a:r>
              <a:rPr sz="1200" spc="-5" dirty="0">
                <a:solidFill>
                  <a:prstClr val="black"/>
                </a:solidFill>
                <a:latin typeface="Tahoma"/>
                <a:cs typeface="Tahoma"/>
              </a:rPr>
              <a:t>DİBS faizi </a:t>
            </a:r>
            <a:r>
              <a:rPr sz="1200" dirty="0">
                <a:solidFill>
                  <a:prstClr val="black"/>
                </a:solidFill>
                <a:latin typeface="Tahoma"/>
                <a:cs typeface="Tahoma"/>
              </a:rPr>
              <a:t>(10 </a:t>
            </a:r>
            <a:r>
              <a:rPr sz="1200" spc="-5" dirty="0">
                <a:solidFill>
                  <a:prstClr val="black"/>
                </a:solidFill>
                <a:latin typeface="Tahoma"/>
                <a:cs typeface="Tahoma"/>
              </a:rPr>
              <a:t>yıl)</a:t>
            </a:r>
            <a:endParaRPr sz="1200">
              <a:solidFill>
                <a:prstClr val="black"/>
              </a:solidFill>
              <a:latin typeface="Tahoma"/>
              <a:cs typeface="Tahoma"/>
            </a:endParaRPr>
          </a:p>
          <a:p>
            <a:pPr marL="12700">
              <a:spcBef>
                <a:spcPts val="400"/>
              </a:spcBef>
            </a:pPr>
            <a:r>
              <a:rPr sz="1200" spc="-5" dirty="0">
                <a:solidFill>
                  <a:prstClr val="black"/>
                </a:solidFill>
                <a:latin typeface="Tahoma"/>
                <a:cs typeface="Tahoma"/>
              </a:rPr>
              <a:t>TCMB Ağırlıklı Fonlama</a:t>
            </a:r>
            <a:r>
              <a:rPr sz="1200" spc="25" dirty="0">
                <a:solidFill>
                  <a:prstClr val="black"/>
                </a:solidFill>
                <a:latin typeface="Tahoma"/>
                <a:cs typeface="Tahoma"/>
              </a:rPr>
              <a:t> </a:t>
            </a:r>
            <a:r>
              <a:rPr sz="1200" spc="-5" dirty="0">
                <a:solidFill>
                  <a:prstClr val="black"/>
                </a:solidFill>
                <a:latin typeface="Tahoma"/>
                <a:cs typeface="Tahoma"/>
              </a:rPr>
              <a:t>Maliyeti</a:t>
            </a:r>
            <a:endParaRPr sz="1200">
              <a:solidFill>
                <a:prstClr val="black"/>
              </a:solidFill>
              <a:latin typeface="Tahoma"/>
              <a:cs typeface="Tahoma"/>
            </a:endParaRPr>
          </a:p>
        </p:txBody>
      </p:sp>
    </p:spTree>
    <p:extLst>
      <p:ext uri="{BB962C8B-B14F-4D97-AF65-F5344CB8AC3E}">
        <p14:creationId xmlns:p14="http://schemas.microsoft.com/office/powerpoint/2010/main" val="42306949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97358" rIns="0" bIns="0" rtlCol="0">
            <a:spAutoFit/>
          </a:bodyPr>
          <a:lstStyle/>
          <a:p>
            <a:pPr marL="12700" marR="5080">
              <a:lnSpc>
                <a:spcPct val="100000"/>
              </a:lnSpc>
              <a:spcBef>
                <a:spcPts val="100"/>
              </a:spcBef>
            </a:pPr>
            <a:r>
              <a:rPr spc="-5" dirty="0"/>
              <a:t>ABD’de para politikası sıkılaşmakta, küresel likidite </a:t>
            </a:r>
            <a:r>
              <a:rPr dirty="0"/>
              <a:t>üzerinde baskı  </a:t>
            </a:r>
            <a:r>
              <a:rPr spc="-5" dirty="0"/>
              <a:t>yaratmaktadır.</a:t>
            </a:r>
          </a:p>
        </p:txBody>
      </p:sp>
      <p:sp>
        <p:nvSpPr>
          <p:cNvPr id="3" name="object 3"/>
          <p:cNvSpPr/>
          <p:nvPr/>
        </p:nvSpPr>
        <p:spPr>
          <a:xfrm>
            <a:off x="0" y="1958339"/>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a:solidFill>
                <a:prstClr val="black"/>
              </a:solidFill>
            </a:endParaRPr>
          </a:p>
        </p:txBody>
      </p:sp>
      <p:grpSp>
        <p:nvGrpSpPr>
          <p:cNvPr id="4" name="object 4"/>
          <p:cNvGrpSpPr/>
          <p:nvPr/>
        </p:nvGrpSpPr>
        <p:grpSpPr>
          <a:xfrm>
            <a:off x="770953" y="2682049"/>
            <a:ext cx="7899400" cy="2818765"/>
            <a:chOff x="770953" y="2682049"/>
            <a:chExt cx="7899400" cy="2818765"/>
          </a:xfrm>
        </p:grpSpPr>
        <p:sp>
          <p:nvSpPr>
            <p:cNvPr id="5" name="object 5"/>
            <p:cNvSpPr/>
            <p:nvPr/>
          </p:nvSpPr>
          <p:spPr>
            <a:xfrm>
              <a:off x="775716" y="2686811"/>
              <a:ext cx="7874634" cy="2809240"/>
            </a:xfrm>
            <a:custGeom>
              <a:avLst/>
              <a:gdLst/>
              <a:ahLst/>
              <a:cxnLst/>
              <a:rect l="l" t="t" r="r" b="b"/>
              <a:pathLst>
                <a:path w="7874634" h="2809240">
                  <a:moveTo>
                    <a:pt x="51815" y="2808732"/>
                  </a:moveTo>
                  <a:lnTo>
                    <a:pt x="51815" y="0"/>
                  </a:lnTo>
                </a:path>
                <a:path w="7874634" h="2809240">
                  <a:moveTo>
                    <a:pt x="0" y="2808732"/>
                  </a:moveTo>
                  <a:lnTo>
                    <a:pt x="51815" y="2808732"/>
                  </a:lnTo>
                </a:path>
                <a:path w="7874634" h="2809240">
                  <a:moveTo>
                    <a:pt x="0" y="2340864"/>
                  </a:moveTo>
                  <a:lnTo>
                    <a:pt x="51815" y="2340864"/>
                  </a:lnTo>
                </a:path>
                <a:path w="7874634" h="2809240">
                  <a:moveTo>
                    <a:pt x="0" y="1872995"/>
                  </a:moveTo>
                  <a:lnTo>
                    <a:pt x="51815" y="1872995"/>
                  </a:lnTo>
                </a:path>
                <a:path w="7874634" h="2809240">
                  <a:moveTo>
                    <a:pt x="0" y="1403604"/>
                  </a:moveTo>
                  <a:lnTo>
                    <a:pt x="51815" y="1403604"/>
                  </a:lnTo>
                </a:path>
                <a:path w="7874634" h="2809240">
                  <a:moveTo>
                    <a:pt x="0" y="935736"/>
                  </a:moveTo>
                  <a:lnTo>
                    <a:pt x="51815" y="935736"/>
                  </a:lnTo>
                </a:path>
                <a:path w="7874634" h="2809240">
                  <a:moveTo>
                    <a:pt x="0" y="467867"/>
                  </a:moveTo>
                  <a:lnTo>
                    <a:pt x="51815" y="467867"/>
                  </a:lnTo>
                </a:path>
                <a:path w="7874634" h="2809240">
                  <a:moveTo>
                    <a:pt x="0" y="0"/>
                  </a:moveTo>
                  <a:lnTo>
                    <a:pt x="51815" y="0"/>
                  </a:lnTo>
                </a:path>
                <a:path w="7874634" h="2809240">
                  <a:moveTo>
                    <a:pt x="51815" y="2808732"/>
                  </a:moveTo>
                  <a:lnTo>
                    <a:pt x="7874508" y="2808732"/>
                  </a:lnTo>
                </a:path>
              </a:pathLst>
            </a:custGeom>
            <a:ln w="9144">
              <a:solidFill>
                <a:srgbClr val="000000"/>
              </a:solidFill>
            </a:ln>
          </p:spPr>
          <p:txBody>
            <a:bodyPr wrap="square" lIns="0" tIns="0" rIns="0" bIns="0" rtlCol="0"/>
            <a:lstStyle/>
            <a:p>
              <a:endParaRPr>
                <a:solidFill>
                  <a:prstClr val="black"/>
                </a:solidFill>
              </a:endParaRPr>
            </a:p>
          </p:txBody>
        </p:sp>
        <p:sp>
          <p:nvSpPr>
            <p:cNvPr id="6" name="object 6"/>
            <p:cNvSpPr/>
            <p:nvPr/>
          </p:nvSpPr>
          <p:spPr>
            <a:xfrm>
              <a:off x="826770" y="2884169"/>
              <a:ext cx="1990725" cy="1242060"/>
            </a:xfrm>
            <a:custGeom>
              <a:avLst/>
              <a:gdLst/>
              <a:ahLst/>
              <a:cxnLst/>
              <a:rect l="l" t="t" r="r" b="b"/>
              <a:pathLst>
                <a:path w="1990725" h="1242060">
                  <a:moveTo>
                    <a:pt x="0" y="146303"/>
                  </a:moveTo>
                  <a:lnTo>
                    <a:pt x="10668" y="222503"/>
                  </a:lnTo>
                  <a:lnTo>
                    <a:pt x="19812" y="112775"/>
                  </a:lnTo>
                  <a:lnTo>
                    <a:pt x="30480" y="85343"/>
                  </a:lnTo>
                  <a:lnTo>
                    <a:pt x="39624" y="54863"/>
                  </a:lnTo>
                  <a:lnTo>
                    <a:pt x="50292" y="71627"/>
                  </a:lnTo>
                  <a:lnTo>
                    <a:pt x="59436" y="39624"/>
                  </a:lnTo>
                  <a:lnTo>
                    <a:pt x="70104" y="83819"/>
                  </a:lnTo>
                  <a:lnTo>
                    <a:pt x="79248" y="77724"/>
                  </a:lnTo>
                  <a:lnTo>
                    <a:pt x="89916" y="65531"/>
                  </a:lnTo>
                  <a:lnTo>
                    <a:pt x="100584" y="57912"/>
                  </a:lnTo>
                  <a:lnTo>
                    <a:pt x="109728" y="35051"/>
                  </a:lnTo>
                  <a:lnTo>
                    <a:pt x="120396" y="0"/>
                  </a:lnTo>
                  <a:lnTo>
                    <a:pt x="129540" y="44195"/>
                  </a:lnTo>
                  <a:lnTo>
                    <a:pt x="140208" y="36575"/>
                  </a:lnTo>
                  <a:lnTo>
                    <a:pt x="149352" y="68579"/>
                  </a:lnTo>
                  <a:lnTo>
                    <a:pt x="160020" y="27431"/>
                  </a:lnTo>
                  <a:lnTo>
                    <a:pt x="169164" y="38100"/>
                  </a:lnTo>
                  <a:lnTo>
                    <a:pt x="179832" y="73151"/>
                  </a:lnTo>
                  <a:lnTo>
                    <a:pt x="188976" y="103631"/>
                  </a:lnTo>
                  <a:lnTo>
                    <a:pt x="199644" y="146303"/>
                  </a:lnTo>
                  <a:lnTo>
                    <a:pt x="208788" y="97535"/>
                  </a:lnTo>
                  <a:lnTo>
                    <a:pt x="219456" y="59435"/>
                  </a:lnTo>
                  <a:lnTo>
                    <a:pt x="228600" y="79247"/>
                  </a:lnTo>
                  <a:lnTo>
                    <a:pt x="239268" y="82295"/>
                  </a:lnTo>
                  <a:lnTo>
                    <a:pt x="248412" y="123443"/>
                  </a:lnTo>
                  <a:lnTo>
                    <a:pt x="259080" y="144779"/>
                  </a:lnTo>
                  <a:lnTo>
                    <a:pt x="269748" y="126491"/>
                  </a:lnTo>
                  <a:lnTo>
                    <a:pt x="278892" y="96012"/>
                  </a:lnTo>
                  <a:lnTo>
                    <a:pt x="289560" y="74675"/>
                  </a:lnTo>
                  <a:lnTo>
                    <a:pt x="298704" y="124967"/>
                  </a:lnTo>
                  <a:lnTo>
                    <a:pt x="309372" y="115824"/>
                  </a:lnTo>
                  <a:lnTo>
                    <a:pt x="318516" y="143255"/>
                  </a:lnTo>
                  <a:lnTo>
                    <a:pt x="329184" y="131063"/>
                  </a:lnTo>
                  <a:lnTo>
                    <a:pt x="338328" y="86867"/>
                  </a:lnTo>
                  <a:lnTo>
                    <a:pt x="348996" y="126491"/>
                  </a:lnTo>
                  <a:lnTo>
                    <a:pt x="358140" y="112775"/>
                  </a:lnTo>
                  <a:lnTo>
                    <a:pt x="368808" y="141731"/>
                  </a:lnTo>
                  <a:lnTo>
                    <a:pt x="377952" y="96012"/>
                  </a:lnTo>
                  <a:lnTo>
                    <a:pt x="388620" y="67055"/>
                  </a:lnTo>
                  <a:lnTo>
                    <a:pt x="397764" y="27431"/>
                  </a:lnTo>
                  <a:lnTo>
                    <a:pt x="408432" y="60959"/>
                  </a:lnTo>
                  <a:lnTo>
                    <a:pt x="419100" y="65531"/>
                  </a:lnTo>
                  <a:lnTo>
                    <a:pt x="428244" y="88391"/>
                  </a:lnTo>
                  <a:lnTo>
                    <a:pt x="438912" y="138683"/>
                  </a:lnTo>
                  <a:lnTo>
                    <a:pt x="448056" y="147827"/>
                  </a:lnTo>
                  <a:lnTo>
                    <a:pt x="458724" y="138683"/>
                  </a:lnTo>
                  <a:lnTo>
                    <a:pt x="467868" y="176783"/>
                  </a:lnTo>
                  <a:lnTo>
                    <a:pt x="478536" y="153924"/>
                  </a:lnTo>
                  <a:lnTo>
                    <a:pt x="487680" y="147827"/>
                  </a:lnTo>
                  <a:lnTo>
                    <a:pt x="498348" y="185927"/>
                  </a:lnTo>
                  <a:lnTo>
                    <a:pt x="507492" y="172212"/>
                  </a:lnTo>
                  <a:lnTo>
                    <a:pt x="518160" y="160019"/>
                  </a:lnTo>
                  <a:lnTo>
                    <a:pt x="527304" y="246887"/>
                  </a:lnTo>
                  <a:lnTo>
                    <a:pt x="537972" y="234695"/>
                  </a:lnTo>
                  <a:lnTo>
                    <a:pt x="547116" y="329183"/>
                  </a:lnTo>
                  <a:lnTo>
                    <a:pt x="557784" y="358139"/>
                  </a:lnTo>
                  <a:lnTo>
                    <a:pt x="566928" y="341375"/>
                  </a:lnTo>
                  <a:lnTo>
                    <a:pt x="577596" y="382524"/>
                  </a:lnTo>
                  <a:lnTo>
                    <a:pt x="588264" y="371855"/>
                  </a:lnTo>
                  <a:lnTo>
                    <a:pt x="597408" y="358139"/>
                  </a:lnTo>
                  <a:lnTo>
                    <a:pt x="608076" y="268224"/>
                  </a:lnTo>
                  <a:lnTo>
                    <a:pt x="617220" y="295655"/>
                  </a:lnTo>
                  <a:lnTo>
                    <a:pt x="627888" y="243839"/>
                  </a:lnTo>
                  <a:lnTo>
                    <a:pt x="637032" y="257555"/>
                  </a:lnTo>
                  <a:lnTo>
                    <a:pt x="647700" y="271271"/>
                  </a:lnTo>
                  <a:lnTo>
                    <a:pt x="656844" y="251459"/>
                  </a:lnTo>
                  <a:lnTo>
                    <a:pt x="667512" y="268224"/>
                  </a:lnTo>
                  <a:lnTo>
                    <a:pt x="676656" y="303275"/>
                  </a:lnTo>
                  <a:lnTo>
                    <a:pt x="687324" y="271271"/>
                  </a:lnTo>
                  <a:lnTo>
                    <a:pt x="696468" y="211835"/>
                  </a:lnTo>
                  <a:lnTo>
                    <a:pt x="707136" y="217931"/>
                  </a:lnTo>
                  <a:lnTo>
                    <a:pt x="716280" y="184403"/>
                  </a:lnTo>
                  <a:lnTo>
                    <a:pt x="726948" y="182879"/>
                  </a:lnTo>
                  <a:lnTo>
                    <a:pt x="736092" y="214883"/>
                  </a:lnTo>
                  <a:lnTo>
                    <a:pt x="746760" y="188975"/>
                  </a:lnTo>
                  <a:lnTo>
                    <a:pt x="757428" y="205739"/>
                  </a:lnTo>
                  <a:lnTo>
                    <a:pt x="766572" y="252983"/>
                  </a:lnTo>
                  <a:lnTo>
                    <a:pt x="777240" y="237743"/>
                  </a:lnTo>
                  <a:lnTo>
                    <a:pt x="786384" y="269747"/>
                  </a:lnTo>
                  <a:lnTo>
                    <a:pt x="797052" y="245363"/>
                  </a:lnTo>
                  <a:lnTo>
                    <a:pt x="806196" y="266700"/>
                  </a:lnTo>
                  <a:lnTo>
                    <a:pt x="816863" y="268224"/>
                  </a:lnTo>
                  <a:lnTo>
                    <a:pt x="826007" y="228600"/>
                  </a:lnTo>
                  <a:lnTo>
                    <a:pt x="836676" y="242315"/>
                  </a:lnTo>
                  <a:lnTo>
                    <a:pt x="845819" y="269747"/>
                  </a:lnTo>
                  <a:lnTo>
                    <a:pt x="856488" y="318515"/>
                  </a:lnTo>
                  <a:lnTo>
                    <a:pt x="865632" y="283463"/>
                  </a:lnTo>
                  <a:lnTo>
                    <a:pt x="876300" y="313943"/>
                  </a:lnTo>
                  <a:lnTo>
                    <a:pt x="885444" y="295655"/>
                  </a:lnTo>
                  <a:lnTo>
                    <a:pt x="896112" y="361188"/>
                  </a:lnTo>
                  <a:lnTo>
                    <a:pt x="906780" y="350519"/>
                  </a:lnTo>
                  <a:lnTo>
                    <a:pt x="915924" y="385571"/>
                  </a:lnTo>
                  <a:lnTo>
                    <a:pt x="926592" y="368807"/>
                  </a:lnTo>
                  <a:lnTo>
                    <a:pt x="935736" y="370331"/>
                  </a:lnTo>
                  <a:lnTo>
                    <a:pt x="946404" y="345947"/>
                  </a:lnTo>
                  <a:lnTo>
                    <a:pt x="955548" y="336803"/>
                  </a:lnTo>
                  <a:lnTo>
                    <a:pt x="966216" y="382524"/>
                  </a:lnTo>
                  <a:lnTo>
                    <a:pt x="975360" y="437388"/>
                  </a:lnTo>
                  <a:lnTo>
                    <a:pt x="986028" y="435863"/>
                  </a:lnTo>
                  <a:lnTo>
                    <a:pt x="995172" y="487679"/>
                  </a:lnTo>
                  <a:lnTo>
                    <a:pt x="1005840" y="492251"/>
                  </a:lnTo>
                  <a:lnTo>
                    <a:pt x="1014984" y="534924"/>
                  </a:lnTo>
                  <a:lnTo>
                    <a:pt x="1025652" y="614171"/>
                  </a:lnTo>
                  <a:lnTo>
                    <a:pt x="1034796" y="669035"/>
                  </a:lnTo>
                  <a:lnTo>
                    <a:pt x="1045463" y="624839"/>
                  </a:lnTo>
                  <a:lnTo>
                    <a:pt x="1054608" y="615695"/>
                  </a:lnTo>
                  <a:lnTo>
                    <a:pt x="1065276" y="624839"/>
                  </a:lnTo>
                  <a:lnTo>
                    <a:pt x="1075944" y="659891"/>
                  </a:lnTo>
                  <a:lnTo>
                    <a:pt x="1085088" y="597407"/>
                  </a:lnTo>
                  <a:lnTo>
                    <a:pt x="1095756" y="603503"/>
                  </a:lnTo>
                  <a:lnTo>
                    <a:pt x="1104900" y="623315"/>
                  </a:lnTo>
                  <a:lnTo>
                    <a:pt x="1115568" y="652271"/>
                  </a:lnTo>
                  <a:lnTo>
                    <a:pt x="1124712" y="659891"/>
                  </a:lnTo>
                  <a:lnTo>
                    <a:pt x="1135380" y="653795"/>
                  </a:lnTo>
                  <a:lnTo>
                    <a:pt x="1144524" y="684276"/>
                  </a:lnTo>
                  <a:lnTo>
                    <a:pt x="1155192" y="711707"/>
                  </a:lnTo>
                  <a:lnTo>
                    <a:pt x="1164336" y="716279"/>
                  </a:lnTo>
                  <a:lnTo>
                    <a:pt x="1175004" y="682751"/>
                  </a:lnTo>
                  <a:lnTo>
                    <a:pt x="1184148" y="722376"/>
                  </a:lnTo>
                  <a:lnTo>
                    <a:pt x="1194816" y="749807"/>
                  </a:lnTo>
                  <a:lnTo>
                    <a:pt x="1203960" y="691895"/>
                  </a:lnTo>
                  <a:lnTo>
                    <a:pt x="1214628" y="725423"/>
                  </a:lnTo>
                  <a:lnTo>
                    <a:pt x="1225296" y="731519"/>
                  </a:lnTo>
                  <a:lnTo>
                    <a:pt x="1234440" y="708659"/>
                  </a:lnTo>
                  <a:lnTo>
                    <a:pt x="1245108" y="761999"/>
                  </a:lnTo>
                  <a:lnTo>
                    <a:pt x="1254252" y="781811"/>
                  </a:lnTo>
                  <a:lnTo>
                    <a:pt x="1264920" y="702563"/>
                  </a:lnTo>
                  <a:lnTo>
                    <a:pt x="1274064" y="693419"/>
                  </a:lnTo>
                  <a:lnTo>
                    <a:pt x="1284732" y="670559"/>
                  </a:lnTo>
                  <a:lnTo>
                    <a:pt x="1293876" y="681227"/>
                  </a:lnTo>
                  <a:lnTo>
                    <a:pt x="1304544" y="605027"/>
                  </a:lnTo>
                  <a:lnTo>
                    <a:pt x="1313688" y="623315"/>
                  </a:lnTo>
                  <a:lnTo>
                    <a:pt x="1324356" y="653795"/>
                  </a:lnTo>
                  <a:lnTo>
                    <a:pt x="1333500" y="638555"/>
                  </a:lnTo>
                  <a:lnTo>
                    <a:pt x="1344168" y="697991"/>
                  </a:lnTo>
                  <a:lnTo>
                    <a:pt x="1353312" y="714755"/>
                  </a:lnTo>
                  <a:lnTo>
                    <a:pt x="1363980" y="685800"/>
                  </a:lnTo>
                  <a:lnTo>
                    <a:pt x="1373124" y="691895"/>
                  </a:lnTo>
                  <a:lnTo>
                    <a:pt x="1383792" y="665988"/>
                  </a:lnTo>
                  <a:lnTo>
                    <a:pt x="1394460" y="691895"/>
                  </a:lnTo>
                  <a:lnTo>
                    <a:pt x="1403604" y="661415"/>
                  </a:lnTo>
                  <a:lnTo>
                    <a:pt x="1414272" y="669035"/>
                  </a:lnTo>
                  <a:lnTo>
                    <a:pt x="1423416" y="679703"/>
                  </a:lnTo>
                  <a:lnTo>
                    <a:pt x="1434084" y="682751"/>
                  </a:lnTo>
                  <a:lnTo>
                    <a:pt x="1443228" y="731519"/>
                  </a:lnTo>
                  <a:lnTo>
                    <a:pt x="1453896" y="830579"/>
                  </a:lnTo>
                  <a:lnTo>
                    <a:pt x="1463040" y="885443"/>
                  </a:lnTo>
                  <a:lnTo>
                    <a:pt x="1473708" y="1002791"/>
                  </a:lnTo>
                  <a:lnTo>
                    <a:pt x="1482852" y="1004315"/>
                  </a:lnTo>
                  <a:lnTo>
                    <a:pt x="1493520" y="999743"/>
                  </a:lnTo>
                  <a:lnTo>
                    <a:pt x="1502664" y="1001267"/>
                  </a:lnTo>
                  <a:lnTo>
                    <a:pt x="1513332" y="976883"/>
                  </a:lnTo>
                  <a:lnTo>
                    <a:pt x="1522476" y="1075943"/>
                  </a:lnTo>
                  <a:lnTo>
                    <a:pt x="1533144" y="1018031"/>
                  </a:lnTo>
                  <a:lnTo>
                    <a:pt x="1543812" y="1129283"/>
                  </a:lnTo>
                  <a:lnTo>
                    <a:pt x="1552956" y="1205483"/>
                  </a:lnTo>
                  <a:lnTo>
                    <a:pt x="1563624" y="1149095"/>
                  </a:lnTo>
                  <a:lnTo>
                    <a:pt x="1572768" y="1106423"/>
                  </a:lnTo>
                  <a:lnTo>
                    <a:pt x="1583436" y="1158239"/>
                  </a:lnTo>
                  <a:lnTo>
                    <a:pt x="1592580" y="1121663"/>
                  </a:lnTo>
                  <a:lnTo>
                    <a:pt x="1603248" y="1100327"/>
                  </a:lnTo>
                  <a:lnTo>
                    <a:pt x="1612392" y="1175003"/>
                  </a:lnTo>
                  <a:lnTo>
                    <a:pt x="1623060" y="1170431"/>
                  </a:lnTo>
                  <a:lnTo>
                    <a:pt x="1632204" y="1231391"/>
                  </a:lnTo>
                  <a:lnTo>
                    <a:pt x="1642872" y="1237487"/>
                  </a:lnTo>
                  <a:lnTo>
                    <a:pt x="1652016" y="1210055"/>
                  </a:lnTo>
                  <a:lnTo>
                    <a:pt x="1662684" y="1207007"/>
                  </a:lnTo>
                  <a:lnTo>
                    <a:pt x="1671828" y="1242059"/>
                  </a:lnTo>
                  <a:lnTo>
                    <a:pt x="1682496" y="1234439"/>
                  </a:lnTo>
                  <a:lnTo>
                    <a:pt x="1691640" y="1146047"/>
                  </a:lnTo>
                  <a:lnTo>
                    <a:pt x="1702308" y="1150619"/>
                  </a:lnTo>
                  <a:lnTo>
                    <a:pt x="1712976" y="1068323"/>
                  </a:lnTo>
                  <a:lnTo>
                    <a:pt x="1722120" y="978407"/>
                  </a:lnTo>
                  <a:lnTo>
                    <a:pt x="1732788" y="976883"/>
                  </a:lnTo>
                  <a:lnTo>
                    <a:pt x="1741932" y="946403"/>
                  </a:lnTo>
                  <a:lnTo>
                    <a:pt x="1752600" y="830579"/>
                  </a:lnTo>
                  <a:lnTo>
                    <a:pt x="1761744" y="885443"/>
                  </a:lnTo>
                  <a:lnTo>
                    <a:pt x="1772412" y="915923"/>
                  </a:lnTo>
                  <a:lnTo>
                    <a:pt x="1781556" y="926591"/>
                  </a:lnTo>
                  <a:lnTo>
                    <a:pt x="1792224" y="937259"/>
                  </a:lnTo>
                  <a:lnTo>
                    <a:pt x="1801368" y="999743"/>
                  </a:lnTo>
                  <a:lnTo>
                    <a:pt x="1812036" y="998219"/>
                  </a:lnTo>
                  <a:lnTo>
                    <a:pt x="1821180" y="1063752"/>
                  </a:lnTo>
                  <a:lnTo>
                    <a:pt x="1831848" y="984503"/>
                  </a:lnTo>
                  <a:lnTo>
                    <a:pt x="1840992" y="1022603"/>
                  </a:lnTo>
                  <a:lnTo>
                    <a:pt x="1851660" y="1031747"/>
                  </a:lnTo>
                  <a:lnTo>
                    <a:pt x="1860804" y="1050035"/>
                  </a:lnTo>
                  <a:lnTo>
                    <a:pt x="1871472" y="1080515"/>
                  </a:lnTo>
                  <a:lnTo>
                    <a:pt x="1882140" y="1112519"/>
                  </a:lnTo>
                  <a:lnTo>
                    <a:pt x="1891284" y="1175003"/>
                  </a:lnTo>
                  <a:lnTo>
                    <a:pt x="1901952" y="1179575"/>
                  </a:lnTo>
                  <a:lnTo>
                    <a:pt x="1911096" y="1146047"/>
                  </a:lnTo>
                  <a:lnTo>
                    <a:pt x="1921764" y="1176527"/>
                  </a:lnTo>
                  <a:lnTo>
                    <a:pt x="1930908" y="1124711"/>
                  </a:lnTo>
                  <a:lnTo>
                    <a:pt x="1941576" y="1048511"/>
                  </a:lnTo>
                  <a:lnTo>
                    <a:pt x="1950720" y="987551"/>
                  </a:lnTo>
                  <a:lnTo>
                    <a:pt x="1961388" y="952499"/>
                  </a:lnTo>
                  <a:lnTo>
                    <a:pt x="1970532" y="976883"/>
                  </a:lnTo>
                  <a:lnTo>
                    <a:pt x="1981200" y="972311"/>
                  </a:lnTo>
                  <a:lnTo>
                    <a:pt x="1990344" y="969263"/>
                  </a:lnTo>
                </a:path>
              </a:pathLst>
            </a:custGeom>
            <a:ln w="38100">
              <a:solidFill>
                <a:srgbClr val="001F5F"/>
              </a:solidFill>
            </a:ln>
          </p:spPr>
          <p:txBody>
            <a:bodyPr wrap="square" lIns="0" tIns="0" rIns="0" bIns="0" rtlCol="0"/>
            <a:lstStyle/>
            <a:p>
              <a:endParaRPr>
                <a:solidFill>
                  <a:prstClr val="black"/>
                </a:solidFill>
              </a:endParaRPr>
            </a:p>
          </p:txBody>
        </p:sp>
        <p:sp>
          <p:nvSpPr>
            <p:cNvPr id="7" name="object 7"/>
            <p:cNvSpPr/>
            <p:nvPr/>
          </p:nvSpPr>
          <p:spPr>
            <a:xfrm>
              <a:off x="2817114" y="3673601"/>
              <a:ext cx="3982720" cy="1343025"/>
            </a:xfrm>
            <a:custGeom>
              <a:avLst/>
              <a:gdLst/>
              <a:ahLst/>
              <a:cxnLst/>
              <a:rect l="l" t="t" r="r" b="b"/>
              <a:pathLst>
                <a:path w="3982720" h="1343025">
                  <a:moveTo>
                    <a:pt x="0" y="179831"/>
                  </a:moveTo>
                  <a:lnTo>
                    <a:pt x="10668" y="134112"/>
                  </a:lnTo>
                  <a:lnTo>
                    <a:pt x="19812" y="166116"/>
                  </a:lnTo>
                  <a:lnTo>
                    <a:pt x="30480" y="166116"/>
                  </a:lnTo>
                  <a:lnTo>
                    <a:pt x="41148" y="163068"/>
                  </a:lnTo>
                  <a:lnTo>
                    <a:pt x="50292" y="137160"/>
                  </a:lnTo>
                  <a:lnTo>
                    <a:pt x="60960" y="94487"/>
                  </a:lnTo>
                  <a:lnTo>
                    <a:pt x="70104" y="102108"/>
                  </a:lnTo>
                  <a:lnTo>
                    <a:pt x="80772" y="160020"/>
                  </a:lnTo>
                  <a:lnTo>
                    <a:pt x="89916" y="242316"/>
                  </a:lnTo>
                  <a:lnTo>
                    <a:pt x="100584" y="216408"/>
                  </a:lnTo>
                  <a:lnTo>
                    <a:pt x="109728" y="153924"/>
                  </a:lnTo>
                  <a:lnTo>
                    <a:pt x="120396" y="83820"/>
                  </a:lnTo>
                  <a:lnTo>
                    <a:pt x="129540" y="108204"/>
                  </a:lnTo>
                  <a:lnTo>
                    <a:pt x="140208" y="15240"/>
                  </a:lnTo>
                  <a:lnTo>
                    <a:pt x="149352" y="0"/>
                  </a:lnTo>
                  <a:lnTo>
                    <a:pt x="160019" y="16764"/>
                  </a:lnTo>
                  <a:lnTo>
                    <a:pt x="169163" y="50292"/>
                  </a:lnTo>
                  <a:lnTo>
                    <a:pt x="179831" y="115824"/>
                  </a:lnTo>
                  <a:lnTo>
                    <a:pt x="188975" y="102108"/>
                  </a:lnTo>
                  <a:lnTo>
                    <a:pt x="199644" y="121920"/>
                  </a:lnTo>
                  <a:lnTo>
                    <a:pt x="210312" y="149352"/>
                  </a:lnTo>
                  <a:lnTo>
                    <a:pt x="219456" y="185928"/>
                  </a:lnTo>
                  <a:lnTo>
                    <a:pt x="230124" y="158496"/>
                  </a:lnTo>
                  <a:lnTo>
                    <a:pt x="239268" y="164592"/>
                  </a:lnTo>
                  <a:lnTo>
                    <a:pt x="249936" y="181356"/>
                  </a:lnTo>
                  <a:lnTo>
                    <a:pt x="259080" y="192024"/>
                  </a:lnTo>
                  <a:lnTo>
                    <a:pt x="269748" y="167640"/>
                  </a:lnTo>
                  <a:lnTo>
                    <a:pt x="278892" y="160020"/>
                  </a:lnTo>
                  <a:lnTo>
                    <a:pt x="289560" y="115824"/>
                  </a:lnTo>
                  <a:lnTo>
                    <a:pt x="298704" y="213360"/>
                  </a:lnTo>
                  <a:lnTo>
                    <a:pt x="309372" y="156972"/>
                  </a:lnTo>
                  <a:lnTo>
                    <a:pt x="318516" y="128016"/>
                  </a:lnTo>
                  <a:lnTo>
                    <a:pt x="329184" y="96012"/>
                  </a:lnTo>
                  <a:lnTo>
                    <a:pt x="338328" y="117348"/>
                  </a:lnTo>
                  <a:lnTo>
                    <a:pt x="348996" y="97536"/>
                  </a:lnTo>
                  <a:lnTo>
                    <a:pt x="359663" y="143256"/>
                  </a:lnTo>
                  <a:lnTo>
                    <a:pt x="368808" y="47243"/>
                  </a:lnTo>
                  <a:lnTo>
                    <a:pt x="379475" y="114300"/>
                  </a:lnTo>
                  <a:lnTo>
                    <a:pt x="388619" y="68580"/>
                  </a:lnTo>
                  <a:lnTo>
                    <a:pt x="399288" y="65531"/>
                  </a:lnTo>
                  <a:lnTo>
                    <a:pt x="408431" y="21336"/>
                  </a:lnTo>
                  <a:lnTo>
                    <a:pt x="419100" y="21336"/>
                  </a:lnTo>
                  <a:lnTo>
                    <a:pt x="428244" y="24384"/>
                  </a:lnTo>
                  <a:lnTo>
                    <a:pt x="438912" y="16764"/>
                  </a:lnTo>
                  <a:lnTo>
                    <a:pt x="448056" y="39624"/>
                  </a:lnTo>
                  <a:lnTo>
                    <a:pt x="458724" y="47243"/>
                  </a:lnTo>
                  <a:lnTo>
                    <a:pt x="467868" y="64008"/>
                  </a:lnTo>
                  <a:lnTo>
                    <a:pt x="478536" y="56387"/>
                  </a:lnTo>
                  <a:lnTo>
                    <a:pt x="487680" y="24384"/>
                  </a:lnTo>
                  <a:lnTo>
                    <a:pt x="498348" y="64008"/>
                  </a:lnTo>
                  <a:lnTo>
                    <a:pt x="507491" y="143256"/>
                  </a:lnTo>
                  <a:lnTo>
                    <a:pt x="518160" y="128016"/>
                  </a:lnTo>
                  <a:lnTo>
                    <a:pt x="528827" y="126492"/>
                  </a:lnTo>
                  <a:lnTo>
                    <a:pt x="537972" y="67056"/>
                  </a:lnTo>
                  <a:lnTo>
                    <a:pt x="548639" y="85343"/>
                  </a:lnTo>
                  <a:lnTo>
                    <a:pt x="557784" y="117348"/>
                  </a:lnTo>
                  <a:lnTo>
                    <a:pt x="568451" y="91440"/>
                  </a:lnTo>
                  <a:lnTo>
                    <a:pt x="577596" y="124968"/>
                  </a:lnTo>
                  <a:lnTo>
                    <a:pt x="588263" y="149352"/>
                  </a:lnTo>
                  <a:lnTo>
                    <a:pt x="597408" y="128016"/>
                  </a:lnTo>
                  <a:lnTo>
                    <a:pt x="608076" y="112775"/>
                  </a:lnTo>
                  <a:lnTo>
                    <a:pt x="617220" y="160020"/>
                  </a:lnTo>
                  <a:lnTo>
                    <a:pt x="627888" y="164592"/>
                  </a:lnTo>
                  <a:lnTo>
                    <a:pt x="637032" y="201168"/>
                  </a:lnTo>
                  <a:lnTo>
                    <a:pt x="647700" y="243840"/>
                  </a:lnTo>
                  <a:lnTo>
                    <a:pt x="656844" y="310896"/>
                  </a:lnTo>
                  <a:lnTo>
                    <a:pt x="667512" y="266700"/>
                  </a:lnTo>
                  <a:lnTo>
                    <a:pt x="678180" y="341375"/>
                  </a:lnTo>
                  <a:lnTo>
                    <a:pt x="687324" y="332231"/>
                  </a:lnTo>
                  <a:lnTo>
                    <a:pt x="697991" y="413004"/>
                  </a:lnTo>
                  <a:lnTo>
                    <a:pt x="707136" y="393192"/>
                  </a:lnTo>
                  <a:lnTo>
                    <a:pt x="717803" y="321564"/>
                  </a:lnTo>
                  <a:lnTo>
                    <a:pt x="726948" y="277368"/>
                  </a:lnTo>
                  <a:lnTo>
                    <a:pt x="737615" y="281940"/>
                  </a:lnTo>
                  <a:lnTo>
                    <a:pt x="746760" y="341375"/>
                  </a:lnTo>
                  <a:lnTo>
                    <a:pt x="757427" y="358140"/>
                  </a:lnTo>
                  <a:lnTo>
                    <a:pt x="766572" y="321564"/>
                  </a:lnTo>
                  <a:lnTo>
                    <a:pt x="777239" y="289560"/>
                  </a:lnTo>
                  <a:lnTo>
                    <a:pt x="786384" y="306324"/>
                  </a:lnTo>
                  <a:lnTo>
                    <a:pt x="797051" y="335280"/>
                  </a:lnTo>
                  <a:lnTo>
                    <a:pt x="806196" y="361188"/>
                  </a:lnTo>
                  <a:lnTo>
                    <a:pt x="816863" y="353568"/>
                  </a:lnTo>
                  <a:lnTo>
                    <a:pt x="826008" y="399288"/>
                  </a:lnTo>
                  <a:lnTo>
                    <a:pt x="836676" y="443484"/>
                  </a:lnTo>
                  <a:lnTo>
                    <a:pt x="847344" y="537972"/>
                  </a:lnTo>
                  <a:lnTo>
                    <a:pt x="856488" y="553212"/>
                  </a:lnTo>
                  <a:lnTo>
                    <a:pt x="867156" y="571500"/>
                  </a:lnTo>
                  <a:lnTo>
                    <a:pt x="876300" y="629412"/>
                  </a:lnTo>
                  <a:lnTo>
                    <a:pt x="886968" y="733044"/>
                  </a:lnTo>
                  <a:lnTo>
                    <a:pt x="896112" y="743712"/>
                  </a:lnTo>
                  <a:lnTo>
                    <a:pt x="906780" y="886968"/>
                  </a:lnTo>
                  <a:lnTo>
                    <a:pt x="915924" y="833628"/>
                  </a:lnTo>
                  <a:lnTo>
                    <a:pt x="926591" y="963168"/>
                  </a:lnTo>
                  <a:lnTo>
                    <a:pt x="935736" y="1097280"/>
                  </a:lnTo>
                  <a:lnTo>
                    <a:pt x="946403" y="1298448"/>
                  </a:lnTo>
                  <a:lnTo>
                    <a:pt x="955548" y="1072896"/>
                  </a:lnTo>
                  <a:lnTo>
                    <a:pt x="966215" y="999744"/>
                  </a:lnTo>
                  <a:lnTo>
                    <a:pt x="975360" y="1062228"/>
                  </a:lnTo>
                  <a:lnTo>
                    <a:pt x="986027" y="902208"/>
                  </a:lnTo>
                  <a:lnTo>
                    <a:pt x="995172" y="1129284"/>
                  </a:lnTo>
                  <a:lnTo>
                    <a:pt x="1005839" y="821436"/>
                  </a:lnTo>
                  <a:lnTo>
                    <a:pt x="1016508" y="714756"/>
                  </a:lnTo>
                  <a:lnTo>
                    <a:pt x="1025651" y="737616"/>
                  </a:lnTo>
                  <a:lnTo>
                    <a:pt x="1036320" y="993648"/>
                  </a:lnTo>
                  <a:lnTo>
                    <a:pt x="1045463" y="1107948"/>
                  </a:lnTo>
                  <a:lnTo>
                    <a:pt x="1056132" y="1019556"/>
                  </a:lnTo>
                  <a:lnTo>
                    <a:pt x="1065276" y="1008888"/>
                  </a:lnTo>
                  <a:lnTo>
                    <a:pt x="1075944" y="1028700"/>
                  </a:lnTo>
                  <a:lnTo>
                    <a:pt x="1085088" y="1188720"/>
                  </a:lnTo>
                  <a:lnTo>
                    <a:pt x="1095756" y="1141476"/>
                  </a:lnTo>
                  <a:lnTo>
                    <a:pt x="1104900" y="1196340"/>
                  </a:lnTo>
                  <a:lnTo>
                    <a:pt x="1115568" y="1258824"/>
                  </a:lnTo>
                  <a:lnTo>
                    <a:pt x="1124712" y="1249680"/>
                  </a:lnTo>
                  <a:lnTo>
                    <a:pt x="1135380" y="1260348"/>
                  </a:lnTo>
                  <a:lnTo>
                    <a:pt x="1144524" y="1187196"/>
                  </a:lnTo>
                  <a:lnTo>
                    <a:pt x="1155191" y="1141476"/>
                  </a:lnTo>
                  <a:lnTo>
                    <a:pt x="1165860" y="1100328"/>
                  </a:lnTo>
                  <a:lnTo>
                    <a:pt x="1175003" y="1139952"/>
                  </a:lnTo>
                  <a:lnTo>
                    <a:pt x="1185672" y="1101852"/>
                  </a:lnTo>
                  <a:lnTo>
                    <a:pt x="1194815" y="1120140"/>
                  </a:lnTo>
                  <a:lnTo>
                    <a:pt x="1205484" y="1228344"/>
                  </a:lnTo>
                  <a:lnTo>
                    <a:pt x="1214627" y="1243584"/>
                  </a:lnTo>
                  <a:lnTo>
                    <a:pt x="1225296" y="1220724"/>
                  </a:lnTo>
                  <a:lnTo>
                    <a:pt x="1234439" y="1245108"/>
                  </a:lnTo>
                  <a:lnTo>
                    <a:pt x="1245108" y="1292352"/>
                  </a:lnTo>
                  <a:lnTo>
                    <a:pt x="1254252" y="1243584"/>
                  </a:lnTo>
                  <a:lnTo>
                    <a:pt x="1264920" y="1257300"/>
                  </a:lnTo>
                  <a:lnTo>
                    <a:pt x="1274064" y="1255776"/>
                  </a:lnTo>
                  <a:lnTo>
                    <a:pt x="1284732" y="1200912"/>
                  </a:lnTo>
                  <a:lnTo>
                    <a:pt x="1293876" y="1245108"/>
                  </a:lnTo>
                  <a:lnTo>
                    <a:pt x="1304544" y="1232916"/>
                  </a:lnTo>
                  <a:lnTo>
                    <a:pt x="1313688" y="1217676"/>
                  </a:lnTo>
                  <a:lnTo>
                    <a:pt x="1324356" y="1243584"/>
                  </a:lnTo>
                  <a:lnTo>
                    <a:pt x="1335024" y="1231392"/>
                  </a:lnTo>
                  <a:lnTo>
                    <a:pt x="1344168" y="1202436"/>
                  </a:lnTo>
                  <a:lnTo>
                    <a:pt x="1354836" y="1158240"/>
                  </a:lnTo>
                  <a:lnTo>
                    <a:pt x="1363980" y="1223772"/>
                  </a:lnTo>
                  <a:lnTo>
                    <a:pt x="1374648" y="1181100"/>
                  </a:lnTo>
                  <a:lnTo>
                    <a:pt x="1383791" y="1159764"/>
                  </a:lnTo>
                  <a:lnTo>
                    <a:pt x="1394460" y="1197864"/>
                  </a:lnTo>
                  <a:lnTo>
                    <a:pt x="1403603" y="1210056"/>
                  </a:lnTo>
                  <a:lnTo>
                    <a:pt x="1414272" y="1245108"/>
                  </a:lnTo>
                  <a:lnTo>
                    <a:pt x="1423415" y="1219200"/>
                  </a:lnTo>
                  <a:lnTo>
                    <a:pt x="1434084" y="1143000"/>
                  </a:lnTo>
                  <a:lnTo>
                    <a:pt x="1443227" y="1175004"/>
                  </a:lnTo>
                  <a:lnTo>
                    <a:pt x="1453896" y="1176528"/>
                  </a:lnTo>
                  <a:lnTo>
                    <a:pt x="1463039" y="1185672"/>
                  </a:lnTo>
                  <a:lnTo>
                    <a:pt x="1473708" y="1207008"/>
                  </a:lnTo>
                  <a:lnTo>
                    <a:pt x="1484376" y="1171956"/>
                  </a:lnTo>
                  <a:lnTo>
                    <a:pt x="1493520" y="1171956"/>
                  </a:lnTo>
                  <a:lnTo>
                    <a:pt x="1504188" y="1170432"/>
                  </a:lnTo>
                  <a:lnTo>
                    <a:pt x="1513332" y="1211580"/>
                  </a:lnTo>
                  <a:lnTo>
                    <a:pt x="1524000" y="1197864"/>
                  </a:lnTo>
                  <a:lnTo>
                    <a:pt x="1533144" y="1179576"/>
                  </a:lnTo>
                  <a:lnTo>
                    <a:pt x="1543812" y="1123188"/>
                  </a:lnTo>
                  <a:lnTo>
                    <a:pt x="1552956" y="1050036"/>
                  </a:lnTo>
                  <a:lnTo>
                    <a:pt x="1563624" y="986028"/>
                  </a:lnTo>
                  <a:lnTo>
                    <a:pt x="1572768" y="999744"/>
                  </a:lnTo>
                  <a:lnTo>
                    <a:pt x="1583436" y="1051560"/>
                  </a:lnTo>
                  <a:lnTo>
                    <a:pt x="1592580" y="1132332"/>
                  </a:lnTo>
                  <a:lnTo>
                    <a:pt x="1603248" y="1199388"/>
                  </a:lnTo>
                  <a:lnTo>
                    <a:pt x="1612391" y="1156716"/>
                  </a:lnTo>
                  <a:lnTo>
                    <a:pt x="1623060" y="1147572"/>
                  </a:lnTo>
                  <a:lnTo>
                    <a:pt x="1632203" y="1127760"/>
                  </a:lnTo>
                  <a:lnTo>
                    <a:pt x="1642872" y="1135380"/>
                  </a:lnTo>
                  <a:lnTo>
                    <a:pt x="1653539" y="1159764"/>
                  </a:lnTo>
                  <a:lnTo>
                    <a:pt x="1662684" y="1171956"/>
                  </a:lnTo>
                  <a:lnTo>
                    <a:pt x="1673352" y="1156716"/>
                  </a:lnTo>
                  <a:lnTo>
                    <a:pt x="1682496" y="1152144"/>
                  </a:lnTo>
                  <a:lnTo>
                    <a:pt x="1693164" y="1185672"/>
                  </a:lnTo>
                  <a:lnTo>
                    <a:pt x="1702308" y="1182624"/>
                  </a:lnTo>
                  <a:lnTo>
                    <a:pt x="1712976" y="1223772"/>
                  </a:lnTo>
                  <a:lnTo>
                    <a:pt x="1722120" y="1235964"/>
                  </a:lnTo>
                  <a:lnTo>
                    <a:pt x="1732788" y="1207008"/>
                  </a:lnTo>
                  <a:lnTo>
                    <a:pt x="1741932" y="1188720"/>
                  </a:lnTo>
                  <a:lnTo>
                    <a:pt x="1752600" y="1194816"/>
                  </a:lnTo>
                  <a:lnTo>
                    <a:pt x="1761744" y="1187196"/>
                  </a:lnTo>
                  <a:lnTo>
                    <a:pt x="1772412" y="1223772"/>
                  </a:lnTo>
                  <a:lnTo>
                    <a:pt x="1781556" y="1197864"/>
                  </a:lnTo>
                  <a:lnTo>
                    <a:pt x="1792224" y="1248156"/>
                  </a:lnTo>
                  <a:lnTo>
                    <a:pt x="1802891" y="1220724"/>
                  </a:lnTo>
                  <a:lnTo>
                    <a:pt x="1812036" y="1243584"/>
                  </a:lnTo>
                  <a:lnTo>
                    <a:pt x="1822703" y="1237488"/>
                  </a:lnTo>
                  <a:lnTo>
                    <a:pt x="1831848" y="1229868"/>
                  </a:lnTo>
                  <a:lnTo>
                    <a:pt x="1842515" y="1243584"/>
                  </a:lnTo>
                  <a:lnTo>
                    <a:pt x="1851660" y="1239012"/>
                  </a:lnTo>
                  <a:lnTo>
                    <a:pt x="1862327" y="1248156"/>
                  </a:lnTo>
                  <a:lnTo>
                    <a:pt x="1871472" y="1255776"/>
                  </a:lnTo>
                  <a:lnTo>
                    <a:pt x="1882139" y="1260348"/>
                  </a:lnTo>
                  <a:lnTo>
                    <a:pt x="1891284" y="1281684"/>
                  </a:lnTo>
                  <a:lnTo>
                    <a:pt x="1901952" y="1272540"/>
                  </a:lnTo>
                  <a:lnTo>
                    <a:pt x="1911096" y="1246632"/>
                  </a:lnTo>
                  <a:lnTo>
                    <a:pt x="1921764" y="1280160"/>
                  </a:lnTo>
                  <a:lnTo>
                    <a:pt x="1930908" y="1281684"/>
                  </a:lnTo>
                  <a:lnTo>
                    <a:pt x="1941576" y="1312164"/>
                  </a:lnTo>
                  <a:lnTo>
                    <a:pt x="1950720" y="1322832"/>
                  </a:lnTo>
                  <a:lnTo>
                    <a:pt x="1961388" y="1303020"/>
                  </a:lnTo>
                  <a:lnTo>
                    <a:pt x="1972056" y="1342644"/>
                  </a:lnTo>
                  <a:lnTo>
                    <a:pt x="1981200" y="1307592"/>
                  </a:lnTo>
                  <a:lnTo>
                    <a:pt x="1991868" y="1318260"/>
                  </a:lnTo>
                  <a:lnTo>
                    <a:pt x="2001012" y="1292352"/>
                  </a:lnTo>
                  <a:lnTo>
                    <a:pt x="2011680" y="1278636"/>
                  </a:lnTo>
                  <a:lnTo>
                    <a:pt x="2020824" y="1219200"/>
                  </a:lnTo>
                  <a:lnTo>
                    <a:pt x="2031491" y="1191768"/>
                  </a:lnTo>
                  <a:lnTo>
                    <a:pt x="2040636" y="1150620"/>
                  </a:lnTo>
                  <a:lnTo>
                    <a:pt x="2051303" y="1158240"/>
                  </a:lnTo>
                  <a:lnTo>
                    <a:pt x="2060448" y="1175004"/>
                  </a:lnTo>
                  <a:lnTo>
                    <a:pt x="2071115" y="1194816"/>
                  </a:lnTo>
                  <a:lnTo>
                    <a:pt x="2080260" y="1181100"/>
                  </a:lnTo>
                  <a:lnTo>
                    <a:pt x="2090927" y="1211580"/>
                  </a:lnTo>
                  <a:lnTo>
                    <a:pt x="2100072" y="1226820"/>
                  </a:lnTo>
                  <a:lnTo>
                    <a:pt x="2110740" y="1210056"/>
                  </a:lnTo>
                  <a:lnTo>
                    <a:pt x="2119884" y="1178052"/>
                  </a:lnTo>
                  <a:lnTo>
                    <a:pt x="2130552" y="1178052"/>
                  </a:lnTo>
                  <a:lnTo>
                    <a:pt x="2141220" y="1115568"/>
                  </a:lnTo>
                  <a:lnTo>
                    <a:pt x="2150364" y="1144524"/>
                  </a:lnTo>
                  <a:lnTo>
                    <a:pt x="2161032" y="1161288"/>
                  </a:lnTo>
                  <a:lnTo>
                    <a:pt x="2170176" y="1193292"/>
                  </a:lnTo>
                  <a:lnTo>
                    <a:pt x="2180844" y="1216152"/>
                  </a:lnTo>
                  <a:lnTo>
                    <a:pt x="2189988" y="1226820"/>
                  </a:lnTo>
                  <a:lnTo>
                    <a:pt x="2200656" y="1146048"/>
                  </a:lnTo>
                  <a:lnTo>
                    <a:pt x="2209800" y="1184148"/>
                  </a:lnTo>
                  <a:lnTo>
                    <a:pt x="2220468" y="1168908"/>
                  </a:lnTo>
                  <a:lnTo>
                    <a:pt x="2229612" y="1184148"/>
                  </a:lnTo>
                  <a:lnTo>
                    <a:pt x="2240280" y="1196340"/>
                  </a:lnTo>
                  <a:lnTo>
                    <a:pt x="2249424" y="1190244"/>
                  </a:lnTo>
                  <a:lnTo>
                    <a:pt x="2260091" y="1185672"/>
                  </a:lnTo>
                  <a:lnTo>
                    <a:pt x="2269236" y="1167384"/>
                  </a:lnTo>
                  <a:lnTo>
                    <a:pt x="2279904" y="1176528"/>
                  </a:lnTo>
                  <a:lnTo>
                    <a:pt x="2290572" y="1168908"/>
                  </a:lnTo>
                  <a:lnTo>
                    <a:pt x="2299716" y="1196340"/>
                  </a:lnTo>
                  <a:lnTo>
                    <a:pt x="2310384" y="1193292"/>
                  </a:lnTo>
                  <a:lnTo>
                    <a:pt x="2319528" y="1187196"/>
                  </a:lnTo>
                  <a:lnTo>
                    <a:pt x="2330196" y="1197864"/>
                  </a:lnTo>
                  <a:lnTo>
                    <a:pt x="2339340" y="1208532"/>
                  </a:lnTo>
                  <a:lnTo>
                    <a:pt x="2350008" y="1207008"/>
                  </a:lnTo>
                  <a:lnTo>
                    <a:pt x="2359152" y="1213104"/>
                  </a:lnTo>
                  <a:lnTo>
                    <a:pt x="2369820" y="1179576"/>
                  </a:lnTo>
                  <a:lnTo>
                    <a:pt x="2378964" y="1185672"/>
                  </a:lnTo>
                  <a:lnTo>
                    <a:pt x="2389632" y="1162812"/>
                  </a:lnTo>
                  <a:lnTo>
                    <a:pt x="2398776" y="1092708"/>
                  </a:lnTo>
                  <a:lnTo>
                    <a:pt x="2409444" y="1135380"/>
                  </a:lnTo>
                  <a:lnTo>
                    <a:pt x="2418588" y="1088136"/>
                  </a:lnTo>
                  <a:lnTo>
                    <a:pt x="2429256" y="1092708"/>
                  </a:lnTo>
                  <a:lnTo>
                    <a:pt x="2438400" y="1092708"/>
                  </a:lnTo>
                  <a:lnTo>
                    <a:pt x="2449068" y="1139952"/>
                  </a:lnTo>
                  <a:lnTo>
                    <a:pt x="2459736" y="1141476"/>
                  </a:lnTo>
                  <a:lnTo>
                    <a:pt x="2468880" y="1130808"/>
                  </a:lnTo>
                  <a:lnTo>
                    <a:pt x="2479548" y="1120140"/>
                  </a:lnTo>
                  <a:lnTo>
                    <a:pt x="2488691" y="1098804"/>
                  </a:lnTo>
                  <a:lnTo>
                    <a:pt x="2499360" y="1086612"/>
                  </a:lnTo>
                  <a:lnTo>
                    <a:pt x="2508504" y="1053084"/>
                  </a:lnTo>
                  <a:lnTo>
                    <a:pt x="2519172" y="1014984"/>
                  </a:lnTo>
                  <a:lnTo>
                    <a:pt x="2528316" y="1034796"/>
                  </a:lnTo>
                  <a:lnTo>
                    <a:pt x="2538984" y="1069848"/>
                  </a:lnTo>
                  <a:lnTo>
                    <a:pt x="2548128" y="1100328"/>
                  </a:lnTo>
                  <a:lnTo>
                    <a:pt x="2558796" y="1097280"/>
                  </a:lnTo>
                  <a:lnTo>
                    <a:pt x="2567940" y="1043940"/>
                  </a:lnTo>
                  <a:lnTo>
                    <a:pt x="2578608" y="1004316"/>
                  </a:lnTo>
                  <a:lnTo>
                    <a:pt x="2587752" y="1024128"/>
                  </a:lnTo>
                  <a:lnTo>
                    <a:pt x="2598420" y="982980"/>
                  </a:lnTo>
                  <a:lnTo>
                    <a:pt x="2609088" y="1100328"/>
                  </a:lnTo>
                  <a:lnTo>
                    <a:pt x="2618232" y="1104900"/>
                  </a:lnTo>
                  <a:lnTo>
                    <a:pt x="2628900" y="1054608"/>
                  </a:lnTo>
                  <a:lnTo>
                    <a:pt x="2638044" y="957072"/>
                  </a:lnTo>
                  <a:lnTo>
                    <a:pt x="2648712" y="923544"/>
                  </a:lnTo>
                  <a:lnTo>
                    <a:pt x="2657856" y="995172"/>
                  </a:lnTo>
                  <a:lnTo>
                    <a:pt x="2668524" y="981456"/>
                  </a:lnTo>
                  <a:lnTo>
                    <a:pt x="2677668" y="969264"/>
                  </a:lnTo>
                  <a:lnTo>
                    <a:pt x="2688336" y="1014984"/>
                  </a:lnTo>
                  <a:lnTo>
                    <a:pt x="2697480" y="1007364"/>
                  </a:lnTo>
                  <a:lnTo>
                    <a:pt x="2708148" y="1033272"/>
                  </a:lnTo>
                  <a:lnTo>
                    <a:pt x="2717291" y="1050036"/>
                  </a:lnTo>
                  <a:lnTo>
                    <a:pt x="2727960" y="1018032"/>
                  </a:lnTo>
                  <a:lnTo>
                    <a:pt x="2737104" y="993648"/>
                  </a:lnTo>
                  <a:lnTo>
                    <a:pt x="2747772" y="996696"/>
                  </a:lnTo>
                  <a:lnTo>
                    <a:pt x="2756916" y="1033272"/>
                  </a:lnTo>
                  <a:lnTo>
                    <a:pt x="2767584" y="1033272"/>
                  </a:lnTo>
                  <a:lnTo>
                    <a:pt x="2778252" y="952500"/>
                  </a:lnTo>
                  <a:lnTo>
                    <a:pt x="2787396" y="944880"/>
                  </a:lnTo>
                  <a:lnTo>
                    <a:pt x="2798064" y="969264"/>
                  </a:lnTo>
                  <a:lnTo>
                    <a:pt x="2807208" y="911352"/>
                  </a:lnTo>
                  <a:lnTo>
                    <a:pt x="2817876" y="954024"/>
                  </a:lnTo>
                  <a:lnTo>
                    <a:pt x="2827020" y="960120"/>
                  </a:lnTo>
                  <a:lnTo>
                    <a:pt x="2837688" y="943356"/>
                  </a:lnTo>
                  <a:lnTo>
                    <a:pt x="2846832" y="973836"/>
                  </a:lnTo>
                  <a:lnTo>
                    <a:pt x="2857500" y="982980"/>
                  </a:lnTo>
                  <a:lnTo>
                    <a:pt x="2866644" y="981456"/>
                  </a:lnTo>
                  <a:lnTo>
                    <a:pt x="2877312" y="969264"/>
                  </a:lnTo>
                  <a:lnTo>
                    <a:pt x="2886456" y="961644"/>
                  </a:lnTo>
                  <a:lnTo>
                    <a:pt x="2897124" y="946404"/>
                  </a:lnTo>
                  <a:lnTo>
                    <a:pt x="2906268" y="937260"/>
                  </a:lnTo>
                  <a:lnTo>
                    <a:pt x="2916936" y="943356"/>
                  </a:lnTo>
                  <a:lnTo>
                    <a:pt x="2927604" y="960120"/>
                  </a:lnTo>
                  <a:lnTo>
                    <a:pt x="2936748" y="937260"/>
                  </a:lnTo>
                  <a:lnTo>
                    <a:pt x="2947416" y="954024"/>
                  </a:lnTo>
                  <a:lnTo>
                    <a:pt x="2956560" y="957072"/>
                  </a:lnTo>
                  <a:lnTo>
                    <a:pt x="2967228" y="941832"/>
                  </a:lnTo>
                  <a:lnTo>
                    <a:pt x="2976372" y="954024"/>
                  </a:lnTo>
                  <a:lnTo>
                    <a:pt x="2987040" y="963168"/>
                  </a:lnTo>
                  <a:lnTo>
                    <a:pt x="2996184" y="961644"/>
                  </a:lnTo>
                  <a:lnTo>
                    <a:pt x="3006852" y="928116"/>
                  </a:lnTo>
                  <a:lnTo>
                    <a:pt x="3015996" y="848868"/>
                  </a:lnTo>
                  <a:lnTo>
                    <a:pt x="3026664" y="809244"/>
                  </a:lnTo>
                  <a:lnTo>
                    <a:pt x="3035808" y="774192"/>
                  </a:lnTo>
                  <a:lnTo>
                    <a:pt x="3046476" y="749808"/>
                  </a:lnTo>
                  <a:lnTo>
                    <a:pt x="3055620" y="765048"/>
                  </a:lnTo>
                  <a:lnTo>
                    <a:pt x="3066288" y="800100"/>
                  </a:lnTo>
                  <a:lnTo>
                    <a:pt x="3075432" y="765048"/>
                  </a:lnTo>
                  <a:lnTo>
                    <a:pt x="3086100" y="804672"/>
                  </a:lnTo>
                  <a:lnTo>
                    <a:pt x="3096768" y="800100"/>
                  </a:lnTo>
                  <a:lnTo>
                    <a:pt x="3105912" y="813816"/>
                  </a:lnTo>
                  <a:lnTo>
                    <a:pt x="3116580" y="783336"/>
                  </a:lnTo>
                  <a:lnTo>
                    <a:pt x="3125724" y="806196"/>
                  </a:lnTo>
                  <a:lnTo>
                    <a:pt x="3136391" y="854964"/>
                  </a:lnTo>
                  <a:lnTo>
                    <a:pt x="3145536" y="854964"/>
                  </a:lnTo>
                  <a:lnTo>
                    <a:pt x="3156204" y="873252"/>
                  </a:lnTo>
                  <a:lnTo>
                    <a:pt x="3165348" y="836676"/>
                  </a:lnTo>
                  <a:lnTo>
                    <a:pt x="3176016" y="819912"/>
                  </a:lnTo>
                  <a:lnTo>
                    <a:pt x="3185160" y="812292"/>
                  </a:lnTo>
                  <a:lnTo>
                    <a:pt x="3195828" y="797052"/>
                  </a:lnTo>
                  <a:lnTo>
                    <a:pt x="3204972" y="755904"/>
                  </a:lnTo>
                  <a:lnTo>
                    <a:pt x="3215640" y="758952"/>
                  </a:lnTo>
                  <a:lnTo>
                    <a:pt x="3224784" y="726948"/>
                  </a:lnTo>
                  <a:lnTo>
                    <a:pt x="3235452" y="720852"/>
                  </a:lnTo>
                  <a:lnTo>
                    <a:pt x="3244596" y="736092"/>
                  </a:lnTo>
                  <a:lnTo>
                    <a:pt x="3255264" y="769620"/>
                  </a:lnTo>
                  <a:lnTo>
                    <a:pt x="3265932" y="731520"/>
                  </a:lnTo>
                  <a:lnTo>
                    <a:pt x="3275076" y="688848"/>
                  </a:lnTo>
                  <a:lnTo>
                    <a:pt x="3285744" y="594360"/>
                  </a:lnTo>
                  <a:lnTo>
                    <a:pt x="3294888" y="621792"/>
                  </a:lnTo>
                  <a:lnTo>
                    <a:pt x="3305556" y="606552"/>
                  </a:lnTo>
                  <a:lnTo>
                    <a:pt x="3314700" y="566928"/>
                  </a:lnTo>
                  <a:lnTo>
                    <a:pt x="3325368" y="541020"/>
                  </a:lnTo>
                  <a:lnTo>
                    <a:pt x="3334512" y="563880"/>
                  </a:lnTo>
                  <a:lnTo>
                    <a:pt x="3345180" y="536448"/>
                  </a:lnTo>
                  <a:lnTo>
                    <a:pt x="3354324" y="388620"/>
                  </a:lnTo>
                  <a:lnTo>
                    <a:pt x="3364991" y="504444"/>
                  </a:lnTo>
                  <a:lnTo>
                    <a:pt x="3374136" y="487680"/>
                  </a:lnTo>
                  <a:lnTo>
                    <a:pt x="3384804" y="512064"/>
                  </a:lnTo>
                  <a:lnTo>
                    <a:pt x="3393948" y="432816"/>
                  </a:lnTo>
                  <a:lnTo>
                    <a:pt x="3404616" y="364236"/>
                  </a:lnTo>
                  <a:lnTo>
                    <a:pt x="3415284" y="345948"/>
                  </a:lnTo>
                  <a:lnTo>
                    <a:pt x="3424428" y="321564"/>
                  </a:lnTo>
                  <a:lnTo>
                    <a:pt x="3435096" y="391668"/>
                  </a:lnTo>
                  <a:lnTo>
                    <a:pt x="3444240" y="397764"/>
                  </a:lnTo>
                  <a:lnTo>
                    <a:pt x="3454908" y="384048"/>
                  </a:lnTo>
                  <a:lnTo>
                    <a:pt x="3464052" y="300228"/>
                  </a:lnTo>
                  <a:lnTo>
                    <a:pt x="3474720" y="316992"/>
                  </a:lnTo>
                  <a:lnTo>
                    <a:pt x="3483864" y="303275"/>
                  </a:lnTo>
                  <a:lnTo>
                    <a:pt x="3494532" y="280416"/>
                  </a:lnTo>
                  <a:lnTo>
                    <a:pt x="3503676" y="224028"/>
                  </a:lnTo>
                  <a:lnTo>
                    <a:pt x="3514344" y="202692"/>
                  </a:lnTo>
                  <a:lnTo>
                    <a:pt x="3523488" y="234696"/>
                  </a:lnTo>
                  <a:lnTo>
                    <a:pt x="3534156" y="303275"/>
                  </a:lnTo>
                  <a:lnTo>
                    <a:pt x="3543300" y="310896"/>
                  </a:lnTo>
                  <a:lnTo>
                    <a:pt x="3553968" y="292608"/>
                  </a:lnTo>
                  <a:lnTo>
                    <a:pt x="3563112" y="254508"/>
                  </a:lnTo>
                  <a:lnTo>
                    <a:pt x="3573780" y="214884"/>
                  </a:lnTo>
                  <a:lnTo>
                    <a:pt x="3584448" y="220980"/>
                  </a:lnTo>
                  <a:lnTo>
                    <a:pt x="3593591" y="188975"/>
                  </a:lnTo>
                  <a:lnTo>
                    <a:pt x="3604260" y="254508"/>
                  </a:lnTo>
                  <a:lnTo>
                    <a:pt x="3613404" y="256031"/>
                  </a:lnTo>
                  <a:lnTo>
                    <a:pt x="3624072" y="222504"/>
                  </a:lnTo>
                  <a:lnTo>
                    <a:pt x="3633216" y="269748"/>
                  </a:lnTo>
                  <a:lnTo>
                    <a:pt x="3643884" y="249936"/>
                  </a:lnTo>
                  <a:lnTo>
                    <a:pt x="3653028" y="298704"/>
                  </a:lnTo>
                  <a:lnTo>
                    <a:pt x="3663696" y="265175"/>
                  </a:lnTo>
                  <a:lnTo>
                    <a:pt x="3672840" y="259080"/>
                  </a:lnTo>
                  <a:lnTo>
                    <a:pt x="3683508" y="304800"/>
                  </a:lnTo>
                  <a:lnTo>
                    <a:pt x="3692652" y="291084"/>
                  </a:lnTo>
                  <a:lnTo>
                    <a:pt x="3703319" y="347472"/>
                  </a:lnTo>
                  <a:lnTo>
                    <a:pt x="3712464" y="332231"/>
                  </a:lnTo>
                  <a:lnTo>
                    <a:pt x="3723132" y="313944"/>
                  </a:lnTo>
                  <a:lnTo>
                    <a:pt x="3733800" y="355092"/>
                  </a:lnTo>
                  <a:lnTo>
                    <a:pt x="3742943" y="362712"/>
                  </a:lnTo>
                  <a:lnTo>
                    <a:pt x="3753612" y="377952"/>
                  </a:lnTo>
                  <a:lnTo>
                    <a:pt x="3762756" y="361188"/>
                  </a:lnTo>
                  <a:lnTo>
                    <a:pt x="3773424" y="353568"/>
                  </a:lnTo>
                  <a:lnTo>
                    <a:pt x="3782567" y="300228"/>
                  </a:lnTo>
                  <a:lnTo>
                    <a:pt x="3793236" y="313944"/>
                  </a:lnTo>
                  <a:lnTo>
                    <a:pt x="3802380" y="284988"/>
                  </a:lnTo>
                  <a:lnTo>
                    <a:pt x="3813047" y="298704"/>
                  </a:lnTo>
                  <a:lnTo>
                    <a:pt x="3822191" y="324612"/>
                  </a:lnTo>
                  <a:lnTo>
                    <a:pt x="3832860" y="332231"/>
                  </a:lnTo>
                  <a:lnTo>
                    <a:pt x="3842004" y="350520"/>
                  </a:lnTo>
                  <a:lnTo>
                    <a:pt x="3852671" y="352044"/>
                  </a:lnTo>
                  <a:lnTo>
                    <a:pt x="3861816" y="342900"/>
                  </a:lnTo>
                  <a:lnTo>
                    <a:pt x="3872484" y="320040"/>
                  </a:lnTo>
                  <a:lnTo>
                    <a:pt x="3881628" y="303275"/>
                  </a:lnTo>
                  <a:lnTo>
                    <a:pt x="3892295" y="236220"/>
                  </a:lnTo>
                  <a:lnTo>
                    <a:pt x="3902964" y="268224"/>
                  </a:lnTo>
                  <a:lnTo>
                    <a:pt x="3912108" y="291084"/>
                  </a:lnTo>
                  <a:lnTo>
                    <a:pt x="3922776" y="274320"/>
                  </a:lnTo>
                  <a:lnTo>
                    <a:pt x="3931919" y="286512"/>
                  </a:lnTo>
                  <a:lnTo>
                    <a:pt x="3942588" y="252984"/>
                  </a:lnTo>
                  <a:lnTo>
                    <a:pt x="3951732" y="297180"/>
                  </a:lnTo>
                  <a:lnTo>
                    <a:pt x="3962400" y="301752"/>
                  </a:lnTo>
                  <a:lnTo>
                    <a:pt x="3971543" y="321564"/>
                  </a:lnTo>
                  <a:lnTo>
                    <a:pt x="3982212" y="361188"/>
                  </a:lnTo>
                </a:path>
              </a:pathLst>
            </a:custGeom>
            <a:ln w="38100">
              <a:solidFill>
                <a:srgbClr val="001F5F"/>
              </a:solidFill>
            </a:ln>
          </p:spPr>
          <p:txBody>
            <a:bodyPr wrap="square" lIns="0" tIns="0" rIns="0" bIns="0" rtlCol="0"/>
            <a:lstStyle/>
            <a:p>
              <a:endParaRPr>
                <a:solidFill>
                  <a:prstClr val="black"/>
                </a:solidFill>
              </a:endParaRPr>
            </a:p>
          </p:txBody>
        </p:sp>
        <p:sp>
          <p:nvSpPr>
            <p:cNvPr id="8" name="object 8"/>
            <p:cNvSpPr/>
            <p:nvPr/>
          </p:nvSpPr>
          <p:spPr>
            <a:xfrm>
              <a:off x="6799325" y="3582161"/>
              <a:ext cx="1851660" cy="814069"/>
            </a:xfrm>
            <a:custGeom>
              <a:avLst/>
              <a:gdLst/>
              <a:ahLst/>
              <a:cxnLst/>
              <a:rect l="l" t="t" r="r" b="b"/>
              <a:pathLst>
                <a:path w="1851659" h="814070">
                  <a:moveTo>
                    <a:pt x="0" y="452627"/>
                  </a:moveTo>
                  <a:lnTo>
                    <a:pt x="9144" y="432815"/>
                  </a:lnTo>
                  <a:lnTo>
                    <a:pt x="19812" y="409956"/>
                  </a:lnTo>
                  <a:lnTo>
                    <a:pt x="28955" y="432815"/>
                  </a:lnTo>
                  <a:lnTo>
                    <a:pt x="39624" y="409956"/>
                  </a:lnTo>
                  <a:lnTo>
                    <a:pt x="48768" y="425195"/>
                  </a:lnTo>
                  <a:lnTo>
                    <a:pt x="59435" y="391668"/>
                  </a:lnTo>
                  <a:lnTo>
                    <a:pt x="70103" y="455675"/>
                  </a:lnTo>
                  <a:lnTo>
                    <a:pt x="79248" y="445007"/>
                  </a:lnTo>
                  <a:lnTo>
                    <a:pt x="89916" y="472439"/>
                  </a:lnTo>
                  <a:lnTo>
                    <a:pt x="99059" y="516636"/>
                  </a:lnTo>
                  <a:lnTo>
                    <a:pt x="109727" y="568451"/>
                  </a:lnTo>
                  <a:lnTo>
                    <a:pt x="118872" y="551688"/>
                  </a:lnTo>
                  <a:lnTo>
                    <a:pt x="129540" y="512063"/>
                  </a:lnTo>
                  <a:lnTo>
                    <a:pt x="138683" y="519683"/>
                  </a:lnTo>
                  <a:lnTo>
                    <a:pt x="149351" y="432815"/>
                  </a:lnTo>
                  <a:lnTo>
                    <a:pt x="158496" y="498348"/>
                  </a:lnTo>
                  <a:lnTo>
                    <a:pt x="169164" y="562356"/>
                  </a:lnTo>
                  <a:lnTo>
                    <a:pt x="178307" y="512063"/>
                  </a:lnTo>
                  <a:lnTo>
                    <a:pt x="188975" y="539495"/>
                  </a:lnTo>
                  <a:lnTo>
                    <a:pt x="198120" y="522731"/>
                  </a:lnTo>
                  <a:lnTo>
                    <a:pt x="208788" y="510539"/>
                  </a:lnTo>
                  <a:lnTo>
                    <a:pt x="217931" y="486156"/>
                  </a:lnTo>
                  <a:lnTo>
                    <a:pt x="228600" y="525780"/>
                  </a:lnTo>
                  <a:lnTo>
                    <a:pt x="239268" y="531876"/>
                  </a:lnTo>
                  <a:lnTo>
                    <a:pt x="248412" y="539495"/>
                  </a:lnTo>
                  <a:lnTo>
                    <a:pt x="259079" y="547115"/>
                  </a:lnTo>
                  <a:lnTo>
                    <a:pt x="268224" y="574548"/>
                  </a:lnTo>
                  <a:lnTo>
                    <a:pt x="278892" y="647700"/>
                  </a:lnTo>
                  <a:lnTo>
                    <a:pt x="288035" y="675132"/>
                  </a:lnTo>
                  <a:lnTo>
                    <a:pt x="298703" y="701039"/>
                  </a:lnTo>
                  <a:lnTo>
                    <a:pt x="307848" y="638556"/>
                  </a:lnTo>
                  <a:lnTo>
                    <a:pt x="318516" y="632460"/>
                  </a:lnTo>
                  <a:lnTo>
                    <a:pt x="327659" y="585215"/>
                  </a:lnTo>
                  <a:lnTo>
                    <a:pt x="338327" y="650748"/>
                  </a:lnTo>
                  <a:lnTo>
                    <a:pt x="347472" y="694944"/>
                  </a:lnTo>
                  <a:lnTo>
                    <a:pt x="358140" y="696468"/>
                  </a:lnTo>
                  <a:lnTo>
                    <a:pt x="367283" y="790956"/>
                  </a:lnTo>
                  <a:lnTo>
                    <a:pt x="377951" y="769619"/>
                  </a:lnTo>
                  <a:lnTo>
                    <a:pt x="387096" y="704088"/>
                  </a:lnTo>
                  <a:lnTo>
                    <a:pt x="397764" y="717804"/>
                  </a:lnTo>
                  <a:lnTo>
                    <a:pt x="408431" y="713232"/>
                  </a:lnTo>
                  <a:lnTo>
                    <a:pt x="417575" y="701039"/>
                  </a:lnTo>
                  <a:lnTo>
                    <a:pt x="428244" y="752856"/>
                  </a:lnTo>
                  <a:lnTo>
                    <a:pt x="437388" y="754380"/>
                  </a:lnTo>
                  <a:lnTo>
                    <a:pt x="448055" y="728471"/>
                  </a:lnTo>
                  <a:lnTo>
                    <a:pt x="457200" y="766571"/>
                  </a:lnTo>
                  <a:lnTo>
                    <a:pt x="467868" y="809244"/>
                  </a:lnTo>
                  <a:lnTo>
                    <a:pt x="477012" y="813815"/>
                  </a:lnTo>
                  <a:lnTo>
                    <a:pt x="487679" y="807719"/>
                  </a:lnTo>
                  <a:lnTo>
                    <a:pt x="496824" y="766571"/>
                  </a:lnTo>
                  <a:lnTo>
                    <a:pt x="507492" y="691895"/>
                  </a:lnTo>
                  <a:lnTo>
                    <a:pt x="516635" y="672083"/>
                  </a:lnTo>
                  <a:lnTo>
                    <a:pt x="527303" y="646176"/>
                  </a:lnTo>
                  <a:lnTo>
                    <a:pt x="536448" y="662939"/>
                  </a:lnTo>
                  <a:lnTo>
                    <a:pt x="547116" y="638556"/>
                  </a:lnTo>
                  <a:lnTo>
                    <a:pt x="557783" y="711707"/>
                  </a:lnTo>
                  <a:lnTo>
                    <a:pt x="566927" y="725424"/>
                  </a:lnTo>
                  <a:lnTo>
                    <a:pt x="577596" y="726948"/>
                  </a:lnTo>
                  <a:lnTo>
                    <a:pt x="586740" y="733044"/>
                  </a:lnTo>
                  <a:lnTo>
                    <a:pt x="597407" y="749807"/>
                  </a:lnTo>
                  <a:lnTo>
                    <a:pt x="606551" y="737615"/>
                  </a:lnTo>
                  <a:lnTo>
                    <a:pt x="617220" y="739139"/>
                  </a:lnTo>
                  <a:lnTo>
                    <a:pt x="626364" y="699515"/>
                  </a:lnTo>
                  <a:lnTo>
                    <a:pt x="637031" y="650748"/>
                  </a:lnTo>
                  <a:lnTo>
                    <a:pt x="646176" y="644651"/>
                  </a:lnTo>
                  <a:lnTo>
                    <a:pt x="656844" y="685800"/>
                  </a:lnTo>
                  <a:lnTo>
                    <a:pt x="665988" y="714756"/>
                  </a:lnTo>
                  <a:lnTo>
                    <a:pt x="676655" y="688848"/>
                  </a:lnTo>
                  <a:lnTo>
                    <a:pt x="685800" y="697992"/>
                  </a:lnTo>
                  <a:lnTo>
                    <a:pt x="696468" y="710183"/>
                  </a:lnTo>
                  <a:lnTo>
                    <a:pt x="705612" y="672083"/>
                  </a:lnTo>
                  <a:lnTo>
                    <a:pt x="716279" y="624839"/>
                  </a:lnTo>
                  <a:lnTo>
                    <a:pt x="726948" y="662939"/>
                  </a:lnTo>
                  <a:lnTo>
                    <a:pt x="736092" y="699515"/>
                  </a:lnTo>
                  <a:lnTo>
                    <a:pt x="746759" y="655319"/>
                  </a:lnTo>
                  <a:lnTo>
                    <a:pt x="755903" y="672083"/>
                  </a:lnTo>
                  <a:lnTo>
                    <a:pt x="766572" y="711707"/>
                  </a:lnTo>
                  <a:lnTo>
                    <a:pt x="775716" y="691895"/>
                  </a:lnTo>
                  <a:lnTo>
                    <a:pt x="786383" y="662939"/>
                  </a:lnTo>
                  <a:lnTo>
                    <a:pt x="795527" y="637032"/>
                  </a:lnTo>
                  <a:lnTo>
                    <a:pt x="806196" y="684276"/>
                  </a:lnTo>
                  <a:lnTo>
                    <a:pt x="815340" y="670560"/>
                  </a:lnTo>
                  <a:lnTo>
                    <a:pt x="826007" y="691895"/>
                  </a:lnTo>
                  <a:lnTo>
                    <a:pt x="835151" y="569976"/>
                  </a:lnTo>
                  <a:lnTo>
                    <a:pt x="845820" y="553212"/>
                  </a:lnTo>
                  <a:lnTo>
                    <a:pt x="854964" y="518160"/>
                  </a:lnTo>
                  <a:lnTo>
                    <a:pt x="865631" y="466344"/>
                  </a:lnTo>
                  <a:lnTo>
                    <a:pt x="876300" y="486156"/>
                  </a:lnTo>
                  <a:lnTo>
                    <a:pt x="885444" y="515112"/>
                  </a:lnTo>
                  <a:lnTo>
                    <a:pt x="896112" y="541019"/>
                  </a:lnTo>
                  <a:lnTo>
                    <a:pt x="905255" y="527304"/>
                  </a:lnTo>
                  <a:lnTo>
                    <a:pt x="915924" y="483107"/>
                  </a:lnTo>
                  <a:lnTo>
                    <a:pt x="925068" y="483107"/>
                  </a:lnTo>
                  <a:lnTo>
                    <a:pt x="935735" y="437388"/>
                  </a:lnTo>
                  <a:lnTo>
                    <a:pt x="944879" y="403860"/>
                  </a:lnTo>
                  <a:lnTo>
                    <a:pt x="955548" y="441960"/>
                  </a:lnTo>
                  <a:lnTo>
                    <a:pt x="964692" y="469392"/>
                  </a:lnTo>
                  <a:lnTo>
                    <a:pt x="975359" y="493775"/>
                  </a:lnTo>
                  <a:lnTo>
                    <a:pt x="984503" y="440436"/>
                  </a:lnTo>
                  <a:lnTo>
                    <a:pt x="995172" y="423671"/>
                  </a:lnTo>
                  <a:lnTo>
                    <a:pt x="1004316" y="376427"/>
                  </a:lnTo>
                  <a:lnTo>
                    <a:pt x="1014983" y="358139"/>
                  </a:lnTo>
                  <a:lnTo>
                    <a:pt x="1024127" y="326136"/>
                  </a:lnTo>
                  <a:lnTo>
                    <a:pt x="1034796" y="379475"/>
                  </a:lnTo>
                  <a:lnTo>
                    <a:pt x="1045464" y="384048"/>
                  </a:lnTo>
                  <a:lnTo>
                    <a:pt x="1054607" y="405383"/>
                  </a:lnTo>
                  <a:lnTo>
                    <a:pt x="1065276" y="461771"/>
                  </a:lnTo>
                  <a:lnTo>
                    <a:pt x="1074420" y="435863"/>
                  </a:lnTo>
                  <a:lnTo>
                    <a:pt x="1085088" y="451104"/>
                  </a:lnTo>
                  <a:lnTo>
                    <a:pt x="1094231" y="451104"/>
                  </a:lnTo>
                  <a:lnTo>
                    <a:pt x="1104900" y="464819"/>
                  </a:lnTo>
                  <a:lnTo>
                    <a:pt x="1114044" y="411480"/>
                  </a:lnTo>
                  <a:lnTo>
                    <a:pt x="1124712" y="481583"/>
                  </a:lnTo>
                  <a:lnTo>
                    <a:pt x="1133855" y="551688"/>
                  </a:lnTo>
                  <a:lnTo>
                    <a:pt x="1144524" y="515112"/>
                  </a:lnTo>
                  <a:lnTo>
                    <a:pt x="1153668" y="565404"/>
                  </a:lnTo>
                  <a:lnTo>
                    <a:pt x="1164335" y="443483"/>
                  </a:lnTo>
                  <a:lnTo>
                    <a:pt x="1173479" y="443483"/>
                  </a:lnTo>
                  <a:lnTo>
                    <a:pt x="1184148" y="397763"/>
                  </a:lnTo>
                  <a:lnTo>
                    <a:pt x="1193292" y="377951"/>
                  </a:lnTo>
                  <a:lnTo>
                    <a:pt x="1203959" y="428244"/>
                  </a:lnTo>
                  <a:lnTo>
                    <a:pt x="1214627" y="426719"/>
                  </a:lnTo>
                  <a:lnTo>
                    <a:pt x="1223772" y="463295"/>
                  </a:lnTo>
                  <a:lnTo>
                    <a:pt x="1234440" y="385571"/>
                  </a:lnTo>
                  <a:lnTo>
                    <a:pt x="1243583" y="344424"/>
                  </a:lnTo>
                  <a:lnTo>
                    <a:pt x="1254252" y="374904"/>
                  </a:lnTo>
                  <a:lnTo>
                    <a:pt x="1263396" y="525780"/>
                  </a:lnTo>
                  <a:lnTo>
                    <a:pt x="1274064" y="507492"/>
                  </a:lnTo>
                  <a:lnTo>
                    <a:pt x="1283207" y="550163"/>
                  </a:lnTo>
                  <a:lnTo>
                    <a:pt x="1293876" y="598932"/>
                  </a:lnTo>
                  <a:lnTo>
                    <a:pt x="1303020" y="560832"/>
                  </a:lnTo>
                  <a:lnTo>
                    <a:pt x="1313688" y="643127"/>
                  </a:lnTo>
                  <a:lnTo>
                    <a:pt x="1322831" y="571500"/>
                  </a:lnTo>
                  <a:lnTo>
                    <a:pt x="1333500" y="525780"/>
                  </a:lnTo>
                  <a:lnTo>
                    <a:pt x="1342644" y="483107"/>
                  </a:lnTo>
                  <a:lnTo>
                    <a:pt x="1353312" y="512063"/>
                  </a:lnTo>
                  <a:lnTo>
                    <a:pt x="1363979" y="525780"/>
                  </a:lnTo>
                  <a:lnTo>
                    <a:pt x="1373124" y="589788"/>
                  </a:lnTo>
                  <a:lnTo>
                    <a:pt x="1383792" y="563880"/>
                  </a:lnTo>
                  <a:lnTo>
                    <a:pt x="1392935" y="548639"/>
                  </a:lnTo>
                  <a:lnTo>
                    <a:pt x="1403603" y="580644"/>
                  </a:lnTo>
                  <a:lnTo>
                    <a:pt x="1412748" y="595883"/>
                  </a:lnTo>
                  <a:lnTo>
                    <a:pt x="1423416" y="576071"/>
                  </a:lnTo>
                  <a:lnTo>
                    <a:pt x="1432559" y="539495"/>
                  </a:lnTo>
                  <a:lnTo>
                    <a:pt x="1443227" y="553212"/>
                  </a:lnTo>
                  <a:lnTo>
                    <a:pt x="1452372" y="515112"/>
                  </a:lnTo>
                  <a:lnTo>
                    <a:pt x="1463040" y="530351"/>
                  </a:lnTo>
                  <a:lnTo>
                    <a:pt x="1472183" y="524256"/>
                  </a:lnTo>
                  <a:lnTo>
                    <a:pt x="1482852" y="455675"/>
                  </a:lnTo>
                  <a:lnTo>
                    <a:pt x="1491996" y="502919"/>
                  </a:lnTo>
                  <a:lnTo>
                    <a:pt x="1502664" y="498348"/>
                  </a:lnTo>
                  <a:lnTo>
                    <a:pt x="1511807" y="381000"/>
                  </a:lnTo>
                  <a:lnTo>
                    <a:pt x="1522476" y="368807"/>
                  </a:lnTo>
                  <a:lnTo>
                    <a:pt x="1533144" y="321563"/>
                  </a:lnTo>
                  <a:lnTo>
                    <a:pt x="1542288" y="295656"/>
                  </a:lnTo>
                  <a:lnTo>
                    <a:pt x="1552955" y="260604"/>
                  </a:lnTo>
                  <a:lnTo>
                    <a:pt x="1562100" y="269748"/>
                  </a:lnTo>
                  <a:lnTo>
                    <a:pt x="1572768" y="278892"/>
                  </a:lnTo>
                  <a:lnTo>
                    <a:pt x="1581912" y="272795"/>
                  </a:lnTo>
                  <a:lnTo>
                    <a:pt x="1592579" y="321563"/>
                  </a:lnTo>
                  <a:lnTo>
                    <a:pt x="1601724" y="234695"/>
                  </a:lnTo>
                  <a:lnTo>
                    <a:pt x="1612392" y="156971"/>
                  </a:lnTo>
                  <a:lnTo>
                    <a:pt x="1621535" y="176783"/>
                  </a:lnTo>
                  <a:lnTo>
                    <a:pt x="1632203" y="217931"/>
                  </a:lnTo>
                  <a:lnTo>
                    <a:pt x="1641348" y="256031"/>
                  </a:lnTo>
                  <a:lnTo>
                    <a:pt x="1652016" y="249936"/>
                  </a:lnTo>
                  <a:lnTo>
                    <a:pt x="1661159" y="249936"/>
                  </a:lnTo>
                  <a:lnTo>
                    <a:pt x="1671827" y="160019"/>
                  </a:lnTo>
                  <a:lnTo>
                    <a:pt x="1682496" y="225551"/>
                  </a:lnTo>
                  <a:lnTo>
                    <a:pt x="1691640" y="248412"/>
                  </a:lnTo>
                  <a:lnTo>
                    <a:pt x="1702307" y="242315"/>
                  </a:lnTo>
                  <a:lnTo>
                    <a:pt x="1711452" y="233171"/>
                  </a:lnTo>
                  <a:lnTo>
                    <a:pt x="1722120" y="254507"/>
                  </a:lnTo>
                  <a:lnTo>
                    <a:pt x="1731264" y="193548"/>
                  </a:lnTo>
                  <a:lnTo>
                    <a:pt x="1741931" y="118871"/>
                  </a:lnTo>
                  <a:lnTo>
                    <a:pt x="1751076" y="115824"/>
                  </a:lnTo>
                  <a:lnTo>
                    <a:pt x="1761744" y="73151"/>
                  </a:lnTo>
                  <a:lnTo>
                    <a:pt x="1770888" y="91439"/>
                  </a:lnTo>
                  <a:lnTo>
                    <a:pt x="1781555" y="0"/>
                  </a:lnTo>
                  <a:lnTo>
                    <a:pt x="1790700" y="117348"/>
                  </a:lnTo>
                  <a:lnTo>
                    <a:pt x="1801368" y="53339"/>
                  </a:lnTo>
                  <a:lnTo>
                    <a:pt x="1810512" y="0"/>
                  </a:lnTo>
                  <a:lnTo>
                    <a:pt x="1821179" y="3048"/>
                  </a:lnTo>
                  <a:lnTo>
                    <a:pt x="1830324" y="70104"/>
                  </a:lnTo>
                  <a:lnTo>
                    <a:pt x="1840992" y="109727"/>
                  </a:lnTo>
                  <a:lnTo>
                    <a:pt x="1851659" y="178307"/>
                  </a:lnTo>
                </a:path>
              </a:pathLst>
            </a:custGeom>
            <a:ln w="38100">
              <a:solidFill>
                <a:srgbClr val="001F5F"/>
              </a:solidFill>
            </a:ln>
          </p:spPr>
          <p:txBody>
            <a:bodyPr wrap="square" lIns="0" tIns="0" rIns="0" bIns="0" rtlCol="0"/>
            <a:lstStyle/>
            <a:p>
              <a:endParaRPr>
                <a:solidFill>
                  <a:prstClr val="black"/>
                </a:solidFill>
              </a:endParaRPr>
            </a:p>
          </p:txBody>
        </p:sp>
      </p:grpSp>
      <p:sp>
        <p:nvSpPr>
          <p:cNvPr id="9" name="object 9"/>
          <p:cNvSpPr txBox="1"/>
          <p:nvPr/>
        </p:nvSpPr>
        <p:spPr>
          <a:xfrm>
            <a:off x="78739" y="1339976"/>
            <a:ext cx="8845550" cy="1918970"/>
          </a:xfrm>
          <a:prstGeom prst="rect">
            <a:avLst/>
          </a:prstGeom>
        </p:spPr>
        <p:txBody>
          <a:bodyPr vert="horz" wrap="square" lIns="0" tIns="13335" rIns="0" bIns="0" rtlCol="0">
            <a:spAutoFit/>
          </a:bodyPr>
          <a:lstStyle/>
          <a:p>
            <a:pPr marL="12700">
              <a:spcBef>
                <a:spcPts val="105"/>
              </a:spcBef>
            </a:pPr>
            <a:r>
              <a:rPr sz="1700" dirty="0">
                <a:solidFill>
                  <a:srgbClr val="1F308D"/>
                </a:solidFill>
                <a:latin typeface="Tahoma"/>
                <a:cs typeface="Tahoma"/>
              </a:rPr>
              <a:t>10 </a:t>
            </a:r>
            <a:r>
              <a:rPr sz="1700" spc="-10" dirty="0">
                <a:solidFill>
                  <a:srgbClr val="1F308D"/>
                </a:solidFill>
                <a:latin typeface="Tahoma"/>
                <a:cs typeface="Tahoma"/>
              </a:rPr>
              <a:t>yıllık </a:t>
            </a:r>
            <a:r>
              <a:rPr sz="1700" spc="-5" dirty="0">
                <a:solidFill>
                  <a:srgbClr val="1F308D"/>
                </a:solidFill>
                <a:latin typeface="Tahoma"/>
                <a:cs typeface="Tahoma"/>
              </a:rPr>
              <a:t>devlet iç </a:t>
            </a:r>
            <a:r>
              <a:rPr sz="1700" dirty="0">
                <a:solidFill>
                  <a:srgbClr val="1F308D"/>
                </a:solidFill>
                <a:latin typeface="Tahoma"/>
                <a:cs typeface="Tahoma"/>
              </a:rPr>
              <a:t>borçlanma </a:t>
            </a:r>
            <a:r>
              <a:rPr sz="1700" spc="-5" dirty="0">
                <a:solidFill>
                  <a:srgbClr val="1F308D"/>
                </a:solidFill>
                <a:latin typeface="Tahoma"/>
                <a:cs typeface="Tahoma"/>
              </a:rPr>
              <a:t>faizi </a:t>
            </a:r>
            <a:r>
              <a:rPr sz="1700" dirty="0">
                <a:solidFill>
                  <a:srgbClr val="1F308D"/>
                </a:solidFill>
                <a:latin typeface="Tahoma"/>
                <a:cs typeface="Tahoma"/>
              </a:rPr>
              <a:t>COVID-19 </a:t>
            </a:r>
            <a:r>
              <a:rPr sz="1700" spc="-5" dirty="0">
                <a:solidFill>
                  <a:srgbClr val="1F308D"/>
                </a:solidFill>
                <a:latin typeface="Tahoma"/>
                <a:cs typeface="Tahoma"/>
              </a:rPr>
              <a:t>salgını sonrası </a:t>
            </a:r>
            <a:r>
              <a:rPr sz="1700" dirty="0">
                <a:solidFill>
                  <a:srgbClr val="1F308D"/>
                </a:solidFill>
                <a:latin typeface="Tahoma"/>
                <a:cs typeface="Tahoma"/>
              </a:rPr>
              <a:t>%0,53 </a:t>
            </a:r>
            <a:r>
              <a:rPr sz="1700" spc="-5" dirty="0">
                <a:solidFill>
                  <a:srgbClr val="1F308D"/>
                </a:solidFill>
                <a:latin typeface="Tahoma"/>
                <a:cs typeface="Tahoma"/>
              </a:rPr>
              <a:t>seviyesine </a:t>
            </a:r>
            <a:r>
              <a:rPr sz="1700" dirty="0">
                <a:solidFill>
                  <a:srgbClr val="1F308D"/>
                </a:solidFill>
                <a:latin typeface="Tahoma"/>
                <a:cs typeface="Tahoma"/>
              </a:rPr>
              <a:t>kadar</a:t>
            </a:r>
            <a:r>
              <a:rPr sz="1700" spc="70" dirty="0">
                <a:solidFill>
                  <a:srgbClr val="1F308D"/>
                </a:solidFill>
                <a:latin typeface="Tahoma"/>
                <a:cs typeface="Tahoma"/>
              </a:rPr>
              <a:t> </a:t>
            </a:r>
            <a:r>
              <a:rPr sz="1700" spc="-10" dirty="0">
                <a:solidFill>
                  <a:srgbClr val="1F308D"/>
                </a:solidFill>
                <a:latin typeface="Tahoma"/>
                <a:cs typeface="Tahoma"/>
              </a:rPr>
              <a:t>gerilemiş,</a:t>
            </a:r>
            <a:endParaRPr sz="1700">
              <a:solidFill>
                <a:prstClr val="black"/>
              </a:solidFill>
              <a:latin typeface="Tahoma"/>
              <a:cs typeface="Tahoma"/>
            </a:endParaRPr>
          </a:p>
          <a:p>
            <a:pPr marL="12700"/>
            <a:r>
              <a:rPr sz="1700" dirty="0">
                <a:solidFill>
                  <a:srgbClr val="1F308D"/>
                </a:solidFill>
                <a:latin typeface="Tahoma"/>
                <a:cs typeface="Tahoma"/>
              </a:rPr>
              <a:t>2021 </a:t>
            </a:r>
            <a:r>
              <a:rPr sz="1700" spc="-5" dirty="0">
                <a:solidFill>
                  <a:srgbClr val="1F308D"/>
                </a:solidFill>
                <a:latin typeface="Tahoma"/>
                <a:cs typeface="Tahoma"/>
              </a:rPr>
              <a:t>yıl sonunda ise </a:t>
            </a:r>
            <a:r>
              <a:rPr sz="1700" dirty="0">
                <a:solidFill>
                  <a:srgbClr val="1F308D"/>
                </a:solidFill>
                <a:latin typeface="Tahoma"/>
                <a:cs typeface="Tahoma"/>
              </a:rPr>
              <a:t>%1,9’a </a:t>
            </a:r>
            <a:r>
              <a:rPr sz="1700" spc="-5" dirty="0">
                <a:solidFill>
                  <a:srgbClr val="1F308D"/>
                </a:solidFill>
                <a:latin typeface="Tahoma"/>
                <a:cs typeface="Tahoma"/>
              </a:rPr>
              <a:t>yükselmiştir. Şubat </a:t>
            </a:r>
            <a:r>
              <a:rPr sz="1700" dirty="0">
                <a:solidFill>
                  <a:srgbClr val="1F308D"/>
                </a:solidFill>
                <a:latin typeface="Tahoma"/>
                <a:cs typeface="Tahoma"/>
              </a:rPr>
              <a:t>ayı </a:t>
            </a:r>
            <a:r>
              <a:rPr sz="1700" spc="-5" dirty="0">
                <a:solidFill>
                  <a:srgbClr val="1F308D"/>
                </a:solidFill>
                <a:latin typeface="Tahoma"/>
                <a:cs typeface="Tahoma"/>
              </a:rPr>
              <a:t>itibarıyla bu seviyelerini</a:t>
            </a:r>
            <a:r>
              <a:rPr sz="1700" spc="110" dirty="0">
                <a:solidFill>
                  <a:srgbClr val="1F308D"/>
                </a:solidFill>
                <a:latin typeface="Tahoma"/>
                <a:cs typeface="Tahoma"/>
              </a:rPr>
              <a:t> </a:t>
            </a:r>
            <a:r>
              <a:rPr sz="1700" spc="-5" dirty="0">
                <a:solidFill>
                  <a:srgbClr val="1F308D"/>
                </a:solidFill>
                <a:latin typeface="Tahoma"/>
                <a:cs typeface="Tahoma"/>
              </a:rPr>
              <a:t>korumaktadır.</a:t>
            </a:r>
            <a:endParaRPr sz="1700">
              <a:solidFill>
                <a:prstClr val="black"/>
              </a:solidFill>
              <a:latin typeface="Tahoma"/>
              <a:cs typeface="Tahoma"/>
            </a:endParaRPr>
          </a:p>
          <a:p>
            <a:pPr marL="771525">
              <a:spcBef>
                <a:spcPts val="1019"/>
              </a:spcBef>
            </a:pPr>
            <a:r>
              <a:rPr sz="1600" spc="-5" dirty="0">
                <a:solidFill>
                  <a:srgbClr val="FFFFFF"/>
                </a:solidFill>
                <a:latin typeface="Arial"/>
                <a:cs typeface="Arial"/>
              </a:rPr>
              <a:t>Devlet iç </a:t>
            </a:r>
            <a:r>
              <a:rPr sz="1600" spc="-10" dirty="0">
                <a:solidFill>
                  <a:srgbClr val="FFFFFF"/>
                </a:solidFill>
                <a:latin typeface="Arial"/>
                <a:cs typeface="Arial"/>
              </a:rPr>
              <a:t>borçlanma </a:t>
            </a:r>
            <a:r>
              <a:rPr sz="1600" spc="-5" dirty="0">
                <a:solidFill>
                  <a:srgbClr val="FFFFFF"/>
                </a:solidFill>
                <a:latin typeface="Arial"/>
                <a:cs typeface="Arial"/>
              </a:rPr>
              <a:t>faizleri – ABD 10 </a:t>
            </a:r>
            <a:r>
              <a:rPr sz="1600" spc="-15" dirty="0">
                <a:solidFill>
                  <a:srgbClr val="FFFFFF"/>
                </a:solidFill>
                <a:latin typeface="Arial"/>
                <a:cs typeface="Arial"/>
              </a:rPr>
              <a:t>yıl </a:t>
            </a:r>
            <a:r>
              <a:rPr sz="1600" spc="-5" dirty="0">
                <a:solidFill>
                  <a:srgbClr val="FFFFFF"/>
                </a:solidFill>
                <a:latin typeface="Arial"/>
                <a:cs typeface="Arial"/>
              </a:rPr>
              <a:t>(günlük, %) 1 </a:t>
            </a:r>
            <a:r>
              <a:rPr sz="1600" spc="-10" dirty="0">
                <a:solidFill>
                  <a:srgbClr val="FFFFFF"/>
                </a:solidFill>
                <a:latin typeface="Arial"/>
                <a:cs typeface="Arial"/>
              </a:rPr>
              <a:t>Ocak 2019 </a:t>
            </a:r>
            <a:r>
              <a:rPr sz="1600" spc="-5" dirty="0">
                <a:solidFill>
                  <a:srgbClr val="FFFFFF"/>
                </a:solidFill>
                <a:latin typeface="Arial"/>
                <a:cs typeface="Arial"/>
              </a:rPr>
              <a:t>– 22 Şubat</a:t>
            </a:r>
            <a:r>
              <a:rPr sz="1600" spc="130" dirty="0">
                <a:solidFill>
                  <a:srgbClr val="FFFFFF"/>
                </a:solidFill>
                <a:latin typeface="Arial"/>
                <a:cs typeface="Arial"/>
              </a:rPr>
              <a:t> </a:t>
            </a:r>
            <a:r>
              <a:rPr sz="1600" spc="-5" dirty="0">
                <a:solidFill>
                  <a:srgbClr val="FFFFFF"/>
                </a:solidFill>
                <a:latin typeface="Arial"/>
                <a:cs typeface="Arial"/>
              </a:rPr>
              <a:t>2022</a:t>
            </a:r>
            <a:endParaRPr sz="1600">
              <a:solidFill>
                <a:prstClr val="black"/>
              </a:solidFill>
              <a:latin typeface="Arial"/>
              <a:cs typeface="Arial"/>
            </a:endParaRPr>
          </a:p>
          <a:p>
            <a:pPr>
              <a:spcBef>
                <a:spcPts val="50"/>
              </a:spcBef>
            </a:pPr>
            <a:endParaRPr sz="2350">
              <a:solidFill>
                <a:prstClr val="black"/>
              </a:solidFill>
              <a:latin typeface="Arial"/>
              <a:cs typeface="Arial"/>
            </a:endParaRPr>
          </a:p>
          <a:p>
            <a:pPr marL="382905"/>
            <a:r>
              <a:rPr sz="1200" spc="-5" dirty="0">
                <a:solidFill>
                  <a:prstClr val="black"/>
                </a:solidFill>
                <a:latin typeface="Tahoma"/>
                <a:cs typeface="Tahoma"/>
              </a:rPr>
              <a:t>3,0</a:t>
            </a:r>
            <a:endParaRPr sz="1200">
              <a:solidFill>
                <a:prstClr val="black"/>
              </a:solidFill>
              <a:latin typeface="Tahoma"/>
              <a:cs typeface="Tahoma"/>
            </a:endParaRPr>
          </a:p>
          <a:p>
            <a:pPr>
              <a:spcBef>
                <a:spcPts val="15"/>
              </a:spcBef>
            </a:pPr>
            <a:endParaRPr sz="1850">
              <a:solidFill>
                <a:prstClr val="black"/>
              </a:solidFill>
              <a:latin typeface="Tahoma"/>
              <a:cs typeface="Tahoma"/>
            </a:endParaRPr>
          </a:p>
          <a:p>
            <a:pPr marL="382905"/>
            <a:r>
              <a:rPr sz="1200" spc="-5" dirty="0">
                <a:solidFill>
                  <a:prstClr val="black"/>
                </a:solidFill>
                <a:latin typeface="Tahoma"/>
                <a:cs typeface="Tahoma"/>
              </a:rPr>
              <a:t>2,5</a:t>
            </a:r>
            <a:endParaRPr sz="1200">
              <a:solidFill>
                <a:prstClr val="black"/>
              </a:solidFill>
              <a:latin typeface="Tahoma"/>
              <a:cs typeface="Tahoma"/>
            </a:endParaRPr>
          </a:p>
        </p:txBody>
      </p:sp>
      <p:sp>
        <p:nvSpPr>
          <p:cNvPr id="10" name="object 10"/>
          <p:cNvSpPr txBox="1"/>
          <p:nvPr/>
        </p:nvSpPr>
        <p:spPr>
          <a:xfrm>
            <a:off x="449376" y="3987165"/>
            <a:ext cx="238760" cy="161353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5" dirty="0">
                <a:solidFill>
                  <a:prstClr val="black"/>
                </a:solidFill>
                <a:latin typeface="Tahoma"/>
                <a:cs typeface="Tahoma"/>
              </a:rPr>
              <a:t>,5</a:t>
            </a:r>
            <a:endParaRPr sz="1200">
              <a:solidFill>
                <a:prstClr val="black"/>
              </a:solidFill>
              <a:latin typeface="Tahoma"/>
              <a:cs typeface="Tahoma"/>
            </a:endParaRPr>
          </a:p>
          <a:p>
            <a:pPr>
              <a:spcBef>
                <a:spcPts val="10"/>
              </a:spcBef>
            </a:pPr>
            <a:endParaRPr sz="1850">
              <a:solidFill>
                <a:prstClr val="black"/>
              </a:solidFill>
              <a:latin typeface="Tahoma"/>
              <a:cs typeface="Tahoma"/>
            </a:endParaRPr>
          </a:p>
          <a:p>
            <a:pPr marL="12700"/>
            <a:r>
              <a:rPr sz="1200" dirty="0">
                <a:solidFill>
                  <a:prstClr val="black"/>
                </a:solidFill>
                <a:latin typeface="Tahoma"/>
                <a:cs typeface="Tahoma"/>
              </a:rPr>
              <a:t>1,0</a:t>
            </a:r>
            <a:endParaRPr sz="1200">
              <a:solidFill>
                <a:prstClr val="black"/>
              </a:solidFill>
              <a:latin typeface="Tahoma"/>
              <a:cs typeface="Tahoma"/>
            </a:endParaRPr>
          </a:p>
          <a:p>
            <a:pPr>
              <a:spcBef>
                <a:spcPts val="15"/>
              </a:spcBef>
            </a:pPr>
            <a:endParaRPr sz="1850">
              <a:solidFill>
                <a:prstClr val="black"/>
              </a:solidFill>
              <a:latin typeface="Tahoma"/>
              <a:cs typeface="Tahoma"/>
            </a:endParaRPr>
          </a:p>
          <a:p>
            <a:pPr marL="12700"/>
            <a:r>
              <a:rPr sz="1200" dirty="0">
                <a:solidFill>
                  <a:prstClr val="black"/>
                </a:solidFill>
                <a:latin typeface="Tahoma"/>
                <a:cs typeface="Tahoma"/>
              </a:rPr>
              <a:t>0</a:t>
            </a:r>
            <a:r>
              <a:rPr sz="1200" spc="-5" dirty="0">
                <a:solidFill>
                  <a:prstClr val="black"/>
                </a:solidFill>
                <a:latin typeface="Tahoma"/>
                <a:cs typeface="Tahoma"/>
              </a:rPr>
              <a:t>,5</a:t>
            </a:r>
            <a:endParaRPr sz="1200">
              <a:solidFill>
                <a:prstClr val="black"/>
              </a:solidFill>
              <a:latin typeface="Tahoma"/>
              <a:cs typeface="Tahoma"/>
            </a:endParaRPr>
          </a:p>
          <a:p>
            <a:pPr>
              <a:spcBef>
                <a:spcPts val="20"/>
              </a:spcBef>
            </a:pPr>
            <a:endParaRPr sz="1850">
              <a:solidFill>
                <a:prstClr val="black"/>
              </a:solidFill>
              <a:latin typeface="Tahoma"/>
              <a:cs typeface="Tahoma"/>
            </a:endParaRPr>
          </a:p>
          <a:p>
            <a:pPr marL="12700"/>
            <a:r>
              <a:rPr sz="1200" dirty="0">
                <a:solidFill>
                  <a:prstClr val="black"/>
                </a:solidFill>
                <a:latin typeface="Tahoma"/>
                <a:cs typeface="Tahoma"/>
              </a:rPr>
              <a:t>0</a:t>
            </a:r>
            <a:r>
              <a:rPr sz="1200" spc="-5" dirty="0">
                <a:solidFill>
                  <a:prstClr val="black"/>
                </a:solidFill>
                <a:latin typeface="Tahoma"/>
                <a:cs typeface="Tahoma"/>
              </a:rPr>
              <a:t>,0</a:t>
            </a:r>
            <a:endParaRPr sz="1200">
              <a:solidFill>
                <a:prstClr val="black"/>
              </a:solidFill>
              <a:latin typeface="Tahoma"/>
              <a:cs typeface="Tahoma"/>
            </a:endParaRPr>
          </a:p>
        </p:txBody>
      </p:sp>
      <p:sp>
        <p:nvSpPr>
          <p:cNvPr id="11" name="object 11"/>
          <p:cNvSpPr txBox="1"/>
          <p:nvPr/>
        </p:nvSpPr>
        <p:spPr>
          <a:xfrm>
            <a:off x="449376" y="3518661"/>
            <a:ext cx="23876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a:t>
            </a:r>
            <a:r>
              <a:rPr sz="1200" spc="-5" dirty="0">
                <a:solidFill>
                  <a:prstClr val="black"/>
                </a:solidFill>
                <a:latin typeface="Tahoma"/>
                <a:cs typeface="Tahoma"/>
              </a:rPr>
              <a:t>,0</a:t>
            </a:r>
            <a:endParaRPr sz="1200">
              <a:solidFill>
                <a:prstClr val="black"/>
              </a:solidFill>
              <a:latin typeface="Tahoma"/>
              <a:cs typeface="Tahoma"/>
            </a:endParaRPr>
          </a:p>
        </p:txBody>
      </p:sp>
      <p:sp>
        <p:nvSpPr>
          <p:cNvPr id="12" name="object 12"/>
          <p:cNvSpPr txBox="1"/>
          <p:nvPr/>
        </p:nvSpPr>
        <p:spPr>
          <a:xfrm>
            <a:off x="2583232" y="5535879"/>
            <a:ext cx="209550" cy="581025"/>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p:txBody>
      </p:sp>
      <p:sp>
        <p:nvSpPr>
          <p:cNvPr id="13" name="object 13"/>
          <p:cNvSpPr txBox="1"/>
          <p:nvPr/>
        </p:nvSpPr>
        <p:spPr>
          <a:xfrm>
            <a:off x="1319201" y="5535879"/>
            <a:ext cx="209550" cy="581025"/>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p:txBody>
      </p:sp>
      <p:sp>
        <p:nvSpPr>
          <p:cNvPr id="14" name="object 14"/>
          <p:cNvSpPr txBox="1"/>
          <p:nvPr/>
        </p:nvSpPr>
        <p:spPr>
          <a:xfrm>
            <a:off x="1946454" y="5535879"/>
            <a:ext cx="209550" cy="581025"/>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p:txBody>
      </p:sp>
      <p:sp>
        <p:nvSpPr>
          <p:cNvPr id="15" name="object 15"/>
          <p:cNvSpPr txBox="1"/>
          <p:nvPr/>
        </p:nvSpPr>
        <p:spPr>
          <a:xfrm>
            <a:off x="3200706" y="5535879"/>
            <a:ext cx="209550" cy="581025"/>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p:txBody>
      </p:sp>
      <p:sp>
        <p:nvSpPr>
          <p:cNvPr id="16" name="object 16"/>
          <p:cNvSpPr txBox="1"/>
          <p:nvPr/>
        </p:nvSpPr>
        <p:spPr>
          <a:xfrm>
            <a:off x="3818561" y="5535879"/>
            <a:ext cx="209550" cy="581025"/>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p:txBody>
      </p:sp>
      <p:sp>
        <p:nvSpPr>
          <p:cNvPr id="17" name="object 17"/>
          <p:cNvSpPr txBox="1"/>
          <p:nvPr/>
        </p:nvSpPr>
        <p:spPr>
          <a:xfrm>
            <a:off x="4445560" y="5535879"/>
            <a:ext cx="209550" cy="581025"/>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p:txBody>
      </p:sp>
      <p:sp>
        <p:nvSpPr>
          <p:cNvPr id="18" name="object 18"/>
          <p:cNvSpPr txBox="1"/>
          <p:nvPr/>
        </p:nvSpPr>
        <p:spPr>
          <a:xfrm>
            <a:off x="5082211" y="5535879"/>
            <a:ext cx="209550" cy="581025"/>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p:txBody>
      </p:sp>
      <p:sp>
        <p:nvSpPr>
          <p:cNvPr id="19" name="object 19"/>
          <p:cNvSpPr txBox="1"/>
          <p:nvPr/>
        </p:nvSpPr>
        <p:spPr>
          <a:xfrm>
            <a:off x="5699812" y="5535879"/>
            <a:ext cx="209550" cy="581025"/>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p:txBody>
      </p:sp>
      <p:sp>
        <p:nvSpPr>
          <p:cNvPr id="20" name="object 20"/>
          <p:cNvSpPr txBox="1"/>
          <p:nvPr/>
        </p:nvSpPr>
        <p:spPr>
          <a:xfrm>
            <a:off x="6306364" y="5535879"/>
            <a:ext cx="209550" cy="581025"/>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p:txBody>
      </p:sp>
      <p:sp>
        <p:nvSpPr>
          <p:cNvPr id="21" name="object 21"/>
          <p:cNvSpPr txBox="1"/>
          <p:nvPr/>
        </p:nvSpPr>
        <p:spPr>
          <a:xfrm>
            <a:off x="6944539" y="5535879"/>
            <a:ext cx="209550" cy="581025"/>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p:txBody>
      </p:sp>
      <p:sp>
        <p:nvSpPr>
          <p:cNvPr id="22" name="object 22"/>
          <p:cNvSpPr txBox="1"/>
          <p:nvPr/>
        </p:nvSpPr>
        <p:spPr>
          <a:xfrm>
            <a:off x="7581317" y="5535879"/>
            <a:ext cx="209550" cy="581025"/>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p:txBody>
      </p:sp>
      <p:sp>
        <p:nvSpPr>
          <p:cNvPr id="23" name="object 23"/>
          <p:cNvSpPr txBox="1"/>
          <p:nvPr/>
        </p:nvSpPr>
        <p:spPr>
          <a:xfrm>
            <a:off x="8199172" y="5535879"/>
            <a:ext cx="209550" cy="581025"/>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p:txBody>
      </p:sp>
      <p:sp>
        <p:nvSpPr>
          <p:cNvPr id="24" name="object 24"/>
          <p:cNvSpPr/>
          <p:nvPr/>
        </p:nvSpPr>
        <p:spPr>
          <a:xfrm>
            <a:off x="8427719" y="3489959"/>
            <a:ext cx="445134" cy="212090"/>
          </a:xfrm>
          <a:custGeom>
            <a:avLst/>
            <a:gdLst/>
            <a:ahLst/>
            <a:cxnLst/>
            <a:rect l="l" t="t" r="r" b="b"/>
            <a:pathLst>
              <a:path w="445134" h="212089">
                <a:moveTo>
                  <a:pt x="445007" y="0"/>
                </a:moveTo>
                <a:lnTo>
                  <a:pt x="0" y="0"/>
                </a:lnTo>
                <a:lnTo>
                  <a:pt x="0" y="211835"/>
                </a:lnTo>
                <a:lnTo>
                  <a:pt x="445007" y="211835"/>
                </a:lnTo>
                <a:lnTo>
                  <a:pt x="445007" y="0"/>
                </a:lnTo>
                <a:close/>
              </a:path>
            </a:pathLst>
          </a:custGeom>
          <a:solidFill>
            <a:srgbClr val="FFFFFF"/>
          </a:solidFill>
        </p:spPr>
        <p:txBody>
          <a:bodyPr wrap="square" lIns="0" tIns="0" rIns="0" bIns="0" rtlCol="0"/>
          <a:lstStyle/>
          <a:p>
            <a:endParaRPr>
              <a:solidFill>
                <a:prstClr val="black"/>
              </a:solidFill>
            </a:endParaRPr>
          </a:p>
        </p:txBody>
      </p:sp>
      <p:sp>
        <p:nvSpPr>
          <p:cNvPr id="25" name="object 25"/>
          <p:cNvSpPr txBox="1"/>
          <p:nvPr/>
        </p:nvSpPr>
        <p:spPr>
          <a:xfrm>
            <a:off x="8442197" y="3475482"/>
            <a:ext cx="421005" cy="239395"/>
          </a:xfrm>
          <a:prstGeom prst="rect">
            <a:avLst/>
          </a:prstGeom>
        </p:spPr>
        <p:txBody>
          <a:bodyPr vert="horz" wrap="square" lIns="0" tIns="13335" rIns="0" bIns="0" rtlCol="0">
            <a:spAutoFit/>
          </a:bodyPr>
          <a:lstStyle/>
          <a:p>
            <a:pPr marL="12700">
              <a:spcBef>
                <a:spcPts val="105"/>
              </a:spcBef>
            </a:pPr>
            <a:r>
              <a:rPr sz="1400" b="1" spc="-10" dirty="0">
                <a:solidFill>
                  <a:srgbClr val="001F5F"/>
                </a:solidFill>
                <a:latin typeface="Tahoma"/>
                <a:cs typeface="Tahoma"/>
              </a:rPr>
              <a:t>1</a:t>
            </a:r>
            <a:r>
              <a:rPr sz="1400" b="1" dirty="0">
                <a:solidFill>
                  <a:srgbClr val="001F5F"/>
                </a:solidFill>
                <a:latin typeface="Tahoma"/>
                <a:cs typeface="Tahoma"/>
              </a:rPr>
              <a:t>,</a:t>
            </a:r>
            <a:r>
              <a:rPr sz="1400" b="1" spc="-10" dirty="0">
                <a:solidFill>
                  <a:srgbClr val="001F5F"/>
                </a:solidFill>
                <a:latin typeface="Tahoma"/>
                <a:cs typeface="Tahoma"/>
              </a:rPr>
              <a:t>8</a:t>
            </a:r>
            <a:r>
              <a:rPr sz="1400" b="1" dirty="0">
                <a:solidFill>
                  <a:srgbClr val="001F5F"/>
                </a:solidFill>
                <a:latin typeface="Tahoma"/>
                <a:cs typeface="Tahoma"/>
              </a:rPr>
              <a:t>5</a:t>
            </a:r>
            <a:endParaRPr sz="1400">
              <a:solidFill>
                <a:prstClr val="black"/>
              </a:solidFill>
              <a:latin typeface="Tahoma"/>
              <a:cs typeface="Tahoma"/>
            </a:endParaRPr>
          </a:p>
        </p:txBody>
      </p:sp>
      <p:sp>
        <p:nvSpPr>
          <p:cNvPr id="27" name="object 27"/>
          <p:cNvSpPr txBox="1"/>
          <p:nvPr/>
        </p:nvSpPr>
        <p:spPr>
          <a:xfrm>
            <a:off x="44602" y="6508301"/>
            <a:ext cx="3324860"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TCMB, </a:t>
            </a:r>
            <a:r>
              <a:rPr sz="1200" dirty="0">
                <a:solidFill>
                  <a:prstClr val="black"/>
                </a:solidFill>
                <a:latin typeface="Arial"/>
                <a:cs typeface="Arial"/>
              </a:rPr>
              <a:t>Reuters, </a:t>
            </a:r>
            <a:r>
              <a:rPr sz="1200" spc="-35" dirty="0">
                <a:solidFill>
                  <a:prstClr val="black"/>
                </a:solidFill>
                <a:latin typeface="Arial"/>
                <a:cs typeface="Arial"/>
              </a:rPr>
              <a:t>TEPAV</a:t>
            </a:r>
            <a:r>
              <a:rPr sz="1200" spc="-105"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
        <p:nvSpPr>
          <p:cNvPr id="26" name="object 26"/>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47</a:t>
            </a:r>
            <a:endParaRPr sz="1400">
              <a:solidFill>
                <a:prstClr val="black"/>
              </a:solidFill>
              <a:latin typeface="Tahoma"/>
              <a:cs typeface="Tahoma"/>
            </a:endParaRPr>
          </a:p>
        </p:txBody>
      </p:sp>
    </p:spTree>
    <p:extLst>
      <p:ext uri="{BB962C8B-B14F-4D97-AF65-F5344CB8AC3E}">
        <p14:creationId xmlns:p14="http://schemas.microsoft.com/office/powerpoint/2010/main" val="40899329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768222"/>
            <a:ext cx="4864735" cy="299720"/>
          </a:xfrm>
          <a:prstGeom prst="rect">
            <a:avLst/>
          </a:prstGeom>
        </p:spPr>
        <p:txBody>
          <a:bodyPr vert="horz" wrap="square" lIns="0" tIns="12700" rIns="0" bIns="0" rtlCol="0">
            <a:spAutoFit/>
          </a:bodyPr>
          <a:lstStyle/>
          <a:p>
            <a:pPr marL="12700">
              <a:lnSpc>
                <a:spcPct val="100000"/>
              </a:lnSpc>
              <a:spcBef>
                <a:spcPts val="100"/>
              </a:spcBef>
            </a:pPr>
            <a:r>
              <a:rPr spc="-5" dirty="0"/>
              <a:t>Türkiye’nin riskliliği yüksek</a:t>
            </a:r>
            <a:r>
              <a:rPr spc="-15" dirty="0"/>
              <a:t> </a:t>
            </a:r>
            <a:r>
              <a:rPr spc="-5" dirty="0"/>
              <a:t>düzeylerdedir.</a:t>
            </a:r>
          </a:p>
        </p:txBody>
      </p:sp>
      <p:sp>
        <p:nvSpPr>
          <p:cNvPr id="3" name="object 3"/>
          <p:cNvSpPr txBox="1"/>
          <p:nvPr/>
        </p:nvSpPr>
        <p:spPr>
          <a:xfrm>
            <a:off x="78739" y="6241491"/>
            <a:ext cx="6941820" cy="361950"/>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Kaynak: </a:t>
            </a:r>
            <a:r>
              <a:rPr sz="1200" dirty="0">
                <a:solidFill>
                  <a:prstClr val="black"/>
                </a:solidFill>
                <a:latin typeface="Arial"/>
                <a:cs typeface="Arial"/>
              </a:rPr>
              <a:t>Reuters, </a:t>
            </a:r>
            <a:r>
              <a:rPr sz="1200" spc="-35" dirty="0">
                <a:solidFill>
                  <a:prstClr val="black"/>
                </a:solidFill>
                <a:latin typeface="Arial"/>
                <a:cs typeface="Arial"/>
              </a:rPr>
              <a:t>TEPAV</a:t>
            </a:r>
            <a:r>
              <a:rPr sz="1200" spc="-95"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a:p>
            <a:pPr marL="12700">
              <a:spcBef>
                <a:spcPts val="5"/>
              </a:spcBef>
            </a:pPr>
            <a:r>
              <a:rPr sz="1000" spc="-5" dirty="0">
                <a:solidFill>
                  <a:prstClr val="black"/>
                </a:solidFill>
                <a:latin typeface="Tahoma"/>
                <a:cs typeface="Tahoma"/>
              </a:rPr>
              <a:t>* Tahvil ve benzeri yatırım enstrümanlarında borçlunun ödeyememe </a:t>
            </a:r>
            <a:r>
              <a:rPr sz="1000" spc="-10" dirty="0">
                <a:solidFill>
                  <a:prstClr val="black"/>
                </a:solidFill>
                <a:latin typeface="Tahoma"/>
                <a:cs typeface="Tahoma"/>
              </a:rPr>
              <a:t>riskine </a:t>
            </a:r>
            <a:r>
              <a:rPr sz="1000" spc="-5" dirty="0">
                <a:solidFill>
                  <a:prstClr val="black"/>
                </a:solidFill>
                <a:latin typeface="Tahoma"/>
                <a:cs typeface="Tahoma"/>
              </a:rPr>
              <a:t>karşı alacaklının hakkını garanti eden</a:t>
            </a:r>
            <a:r>
              <a:rPr sz="1000" spc="275" dirty="0">
                <a:solidFill>
                  <a:prstClr val="black"/>
                </a:solidFill>
                <a:latin typeface="Tahoma"/>
                <a:cs typeface="Tahoma"/>
              </a:rPr>
              <a:t> </a:t>
            </a:r>
            <a:r>
              <a:rPr sz="1000" spc="-5" dirty="0">
                <a:solidFill>
                  <a:prstClr val="black"/>
                </a:solidFill>
                <a:latin typeface="Tahoma"/>
                <a:cs typeface="Tahoma"/>
              </a:rPr>
              <a:t>sigortadır.</a:t>
            </a:r>
            <a:endParaRPr sz="1000">
              <a:solidFill>
                <a:prstClr val="black"/>
              </a:solidFill>
              <a:latin typeface="Tahoma"/>
              <a:cs typeface="Tahoma"/>
            </a:endParaRPr>
          </a:p>
        </p:txBody>
      </p:sp>
      <p:sp>
        <p:nvSpPr>
          <p:cNvPr id="4" name="object 4"/>
          <p:cNvSpPr/>
          <p:nvPr/>
        </p:nvSpPr>
        <p:spPr>
          <a:xfrm>
            <a:off x="0" y="1924811"/>
            <a:ext cx="9144000" cy="338455"/>
          </a:xfrm>
          <a:custGeom>
            <a:avLst/>
            <a:gdLst/>
            <a:ahLst/>
            <a:cxnLst/>
            <a:rect l="l" t="t" r="r" b="b"/>
            <a:pathLst>
              <a:path w="9144000" h="338455">
                <a:moveTo>
                  <a:pt x="0" y="338327"/>
                </a:moveTo>
                <a:lnTo>
                  <a:pt x="9144000" y="338327"/>
                </a:lnTo>
                <a:lnTo>
                  <a:pt x="9144000" y="0"/>
                </a:lnTo>
                <a:lnTo>
                  <a:pt x="0" y="0"/>
                </a:lnTo>
                <a:lnTo>
                  <a:pt x="0" y="338327"/>
                </a:lnTo>
                <a:close/>
              </a:path>
            </a:pathLst>
          </a:custGeom>
          <a:solidFill>
            <a:srgbClr val="001F5F"/>
          </a:solidFill>
        </p:spPr>
        <p:txBody>
          <a:bodyPr wrap="square" lIns="0" tIns="0" rIns="0" bIns="0" rtlCol="0"/>
          <a:lstStyle/>
          <a:p>
            <a:endParaRPr>
              <a:solidFill>
                <a:prstClr val="black"/>
              </a:solidFill>
            </a:endParaRPr>
          </a:p>
        </p:txBody>
      </p:sp>
      <p:sp>
        <p:nvSpPr>
          <p:cNvPr id="5" name="object 5"/>
          <p:cNvSpPr txBox="1"/>
          <p:nvPr/>
        </p:nvSpPr>
        <p:spPr>
          <a:xfrm>
            <a:off x="78739" y="1042238"/>
            <a:ext cx="8926195" cy="1183005"/>
          </a:xfrm>
          <a:prstGeom prst="rect">
            <a:avLst/>
          </a:prstGeom>
        </p:spPr>
        <p:txBody>
          <a:bodyPr vert="horz" wrap="square" lIns="0" tIns="13335" rIns="0" bIns="0" rtlCol="0">
            <a:spAutoFit/>
          </a:bodyPr>
          <a:lstStyle/>
          <a:p>
            <a:pPr marL="12700" marR="5080">
              <a:spcBef>
                <a:spcPts val="105"/>
              </a:spcBef>
            </a:pPr>
            <a:r>
              <a:rPr sz="1700" spc="-5" dirty="0">
                <a:solidFill>
                  <a:srgbClr val="1F308D"/>
                </a:solidFill>
                <a:latin typeface="Tahoma"/>
                <a:cs typeface="Tahoma"/>
              </a:rPr>
              <a:t>Kredi temerrüt </a:t>
            </a:r>
            <a:r>
              <a:rPr sz="1700" dirty="0">
                <a:solidFill>
                  <a:srgbClr val="1F308D"/>
                </a:solidFill>
                <a:latin typeface="Tahoma"/>
                <a:cs typeface="Tahoma"/>
              </a:rPr>
              <a:t>takas oranı </a:t>
            </a:r>
            <a:r>
              <a:rPr sz="1700" spc="-5" dirty="0">
                <a:solidFill>
                  <a:srgbClr val="1F308D"/>
                </a:solidFill>
                <a:latin typeface="Tahoma"/>
                <a:cs typeface="Tahoma"/>
              </a:rPr>
              <a:t>ile ölçülen </a:t>
            </a:r>
            <a:r>
              <a:rPr sz="1700" spc="-10" dirty="0">
                <a:solidFill>
                  <a:srgbClr val="1F308D"/>
                </a:solidFill>
                <a:latin typeface="Tahoma"/>
                <a:cs typeface="Tahoma"/>
              </a:rPr>
              <a:t>risklilik </a:t>
            </a:r>
            <a:r>
              <a:rPr sz="1700" spc="-5" dirty="0">
                <a:solidFill>
                  <a:srgbClr val="1F308D"/>
                </a:solidFill>
                <a:latin typeface="Tahoma"/>
                <a:cs typeface="Tahoma"/>
              </a:rPr>
              <a:t>göstergesi, </a:t>
            </a:r>
            <a:r>
              <a:rPr sz="1700" dirty="0">
                <a:solidFill>
                  <a:srgbClr val="1F308D"/>
                </a:solidFill>
                <a:latin typeface="Tahoma"/>
                <a:cs typeface="Tahoma"/>
              </a:rPr>
              <a:t>2021 </a:t>
            </a:r>
            <a:r>
              <a:rPr sz="1700" spc="-5" dirty="0">
                <a:solidFill>
                  <a:srgbClr val="1F308D"/>
                </a:solidFill>
                <a:latin typeface="Tahoma"/>
                <a:cs typeface="Tahoma"/>
              </a:rPr>
              <a:t>yılının son </a:t>
            </a:r>
            <a:r>
              <a:rPr sz="1700" dirty="0">
                <a:solidFill>
                  <a:srgbClr val="1F308D"/>
                </a:solidFill>
                <a:latin typeface="Tahoma"/>
                <a:cs typeface="Tahoma"/>
              </a:rPr>
              <a:t>üç </a:t>
            </a:r>
            <a:r>
              <a:rPr sz="1700" spc="-5" dirty="0">
                <a:solidFill>
                  <a:srgbClr val="1F308D"/>
                </a:solidFill>
                <a:latin typeface="Tahoma"/>
                <a:cs typeface="Tahoma"/>
              </a:rPr>
              <a:t>ayında yaklaşık  </a:t>
            </a:r>
            <a:r>
              <a:rPr sz="1700" dirty="0">
                <a:solidFill>
                  <a:srgbClr val="1F308D"/>
                </a:solidFill>
                <a:latin typeface="Tahoma"/>
                <a:cs typeface="Tahoma"/>
              </a:rPr>
              <a:t>150 </a:t>
            </a:r>
            <a:r>
              <a:rPr sz="1700" spc="-5" dirty="0">
                <a:solidFill>
                  <a:srgbClr val="1F308D"/>
                </a:solidFill>
                <a:latin typeface="Tahoma"/>
                <a:cs typeface="Tahoma"/>
              </a:rPr>
              <a:t>puan artmış </a:t>
            </a:r>
            <a:r>
              <a:rPr sz="1700" spc="5" dirty="0">
                <a:solidFill>
                  <a:srgbClr val="1F308D"/>
                </a:solidFill>
                <a:latin typeface="Tahoma"/>
                <a:cs typeface="Tahoma"/>
              </a:rPr>
              <a:t>ve </a:t>
            </a:r>
            <a:r>
              <a:rPr sz="1700" spc="-10" dirty="0">
                <a:solidFill>
                  <a:srgbClr val="1F308D"/>
                </a:solidFill>
                <a:latin typeface="Tahoma"/>
                <a:cs typeface="Tahoma"/>
              </a:rPr>
              <a:t>yılı </a:t>
            </a:r>
            <a:r>
              <a:rPr sz="1700" dirty="0">
                <a:solidFill>
                  <a:srgbClr val="1F308D"/>
                </a:solidFill>
                <a:latin typeface="Tahoma"/>
                <a:cs typeface="Tahoma"/>
              </a:rPr>
              <a:t>500 </a:t>
            </a:r>
            <a:r>
              <a:rPr sz="1700" spc="-5" dirty="0">
                <a:solidFill>
                  <a:srgbClr val="1F308D"/>
                </a:solidFill>
                <a:latin typeface="Tahoma"/>
                <a:cs typeface="Tahoma"/>
              </a:rPr>
              <a:t>puanın üzerinde tamamlamıştır. Şubat </a:t>
            </a:r>
            <a:r>
              <a:rPr sz="1700" dirty="0">
                <a:solidFill>
                  <a:srgbClr val="1F308D"/>
                </a:solidFill>
                <a:latin typeface="Tahoma"/>
                <a:cs typeface="Tahoma"/>
              </a:rPr>
              <a:t>ayı </a:t>
            </a:r>
            <a:r>
              <a:rPr sz="1700" spc="-10" dirty="0">
                <a:solidFill>
                  <a:srgbClr val="1F308D"/>
                </a:solidFill>
                <a:latin typeface="Tahoma"/>
                <a:cs typeface="Tahoma"/>
              </a:rPr>
              <a:t>itibarıyla </a:t>
            </a:r>
            <a:r>
              <a:rPr sz="1700" spc="-5" dirty="0">
                <a:solidFill>
                  <a:srgbClr val="1F308D"/>
                </a:solidFill>
                <a:latin typeface="Tahoma"/>
                <a:cs typeface="Tahoma"/>
              </a:rPr>
              <a:t>bu seviyelerini  korumaktadır.</a:t>
            </a:r>
            <a:endParaRPr sz="1700">
              <a:solidFill>
                <a:prstClr val="black"/>
              </a:solidFill>
              <a:latin typeface="Tahoma"/>
              <a:cs typeface="Tahoma"/>
            </a:endParaRPr>
          </a:p>
          <a:p>
            <a:pPr marL="95885" algn="ctr">
              <a:spcBef>
                <a:spcPts val="1065"/>
              </a:spcBef>
            </a:pPr>
            <a:r>
              <a:rPr sz="1600" spc="-5" dirty="0">
                <a:solidFill>
                  <a:srgbClr val="FFFFFF"/>
                </a:solidFill>
                <a:latin typeface="Arial"/>
                <a:cs typeface="Arial"/>
              </a:rPr>
              <a:t>Kredi </a:t>
            </a:r>
            <a:r>
              <a:rPr sz="1600" spc="-30" dirty="0">
                <a:solidFill>
                  <a:srgbClr val="FFFFFF"/>
                </a:solidFill>
                <a:latin typeface="Arial"/>
                <a:cs typeface="Arial"/>
              </a:rPr>
              <a:t>Temerrüt </a:t>
            </a:r>
            <a:r>
              <a:rPr sz="1600" spc="-35" dirty="0">
                <a:solidFill>
                  <a:srgbClr val="FFFFFF"/>
                </a:solidFill>
                <a:latin typeface="Arial"/>
                <a:cs typeface="Arial"/>
              </a:rPr>
              <a:t>Takası </a:t>
            </a:r>
            <a:r>
              <a:rPr sz="1600" spc="-5" dirty="0">
                <a:solidFill>
                  <a:srgbClr val="FFFFFF"/>
                </a:solidFill>
                <a:latin typeface="Arial"/>
                <a:cs typeface="Arial"/>
              </a:rPr>
              <a:t>– </a:t>
            </a:r>
            <a:r>
              <a:rPr sz="1600" spc="-10" dirty="0">
                <a:solidFill>
                  <a:srgbClr val="FFFFFF"/>
                </a:solidFill>
                <a:latin typeface="Arial"/>
                <a:cs typeface="Arial"/>
              </a:rPr>
              <a:t>CDS* </a:t>
            </a:r>
            <a:r>
              <a:rPr sz="1600" spc="-5" dirty="0">
                <a:solidFill>
                  <a:srgbClr val="FFFFFF"/>
                </a:solidFill>
                <a:latin typeface="Arial"/>
                <a:cs typeface="Arial"/>
              </a:rPr>
              <a:t>(günlük) 1 </a:t>
            </a:r>
            <a:r>
              <a:rPr sz="1600" spc="-10" dirty="0">
                <a:solidFill>
                  <a:srgbClr val="FFFFFF"/>
                </a:solidFill>
                <a:latin typeface="Arial"/>
                <a:cs typeface="Arial"/>
              </a:rPr>
              <a:t>Ocak 2019 </a:t>
            </a:r>
            <a:r>
              <a:rPr sz="1600" spc="-5" dirty="0">
                <a:solidFill>
                  <a:srgbClr val="FFFFFF"/>
                </a:solidFill>
                <a:latin typeface="Arial"/>
                <a:cs typeface="Arial"/>
              </a:rPr>
              <a:t>– 21 Şubat</a:t>
            </a:r>
            <a:r>
              <a:rPr sz="1600" spc="160" dirty="0">
                <a:solidFill>
                  <a:srgbClr val="FFFFFF"/>
                </a:solidFill>
                <a:latin typeface="Arial"/>
                <a:cs typeface="Arial"/>
              </a:rPr>
              <a:t> </a:t>
            </a:r>
            <a:r>
              <a:rPr sz="1600" spc="-5" dirty="0">
                <a:solidFill>
                  <a:srgbClr val="FFFFFF"/>
                </a:solidFill>
                <a:latin typeface="Arial"/>
                <a:cs typeface="Arial"/>
              </a:rPr>
              <a:t>2022</a:t>
            </a:r>
            <a:endParaRPr sz="1600">
              <a:solidFill>
                <a:prstClr val="black"/>
              </a:solidFill>
              <a:latin typeface="Arial"/>
              <a:cs typeface="Arial"/>
            </a:endParaRPr>
          </a:p>
        </p:txBody>
      </p:sp>
      <p:grpSp>
        <p:nvGrpSpPr>
          <p:cNvPr id="6" name="object 6"/>
          <p:cNvGrpSpPr/>
          <p:nvPr/>
        </p:nvGrpSpPr>
        <p:grpSpPr>
          <a:xfrm>
            <a:off x="864108" y="2665476"/>
            <a:ext cx="8056245" cy="2853055"/>
            <a:chOff x="864108" y="2665476"/>
            <a:chExt cx="8056245" cy="2853055"/>
          </a:xfrm>
        </p:grpSpPr>
        <p:sp>
          <p:nvSpPr>
            <p:cNvPr id="7" name="object 7"/>
            <p:cNvSpPr/>
            <p:nvPr/>
          </p:nvSpPr>
          <p:spPr>
            <a:xfrm>
              <a:off x="864108" y="2670048"/>
              <a:ext cx="7777480" cy="2844165"/>
            </a:xfrm>
            <a:custGeom>
              <a:avLst/>
              <a:gdLst/>
              <a:ahLst/>
              <a:cxnLst/>
              <a:rect l="l" t="t" r="r" b="b"/>
              <a:pathLst>
                <a:path w="7777480" h="2844165">
                  <a:moveTo>
                    <a:pt x="50291" y="2843784"/>
                  </a:moveTo>
                  <a:lnTo>
                    <a:pt x="50291" y="0"/>
                  </a:lnTo>
                </a:path>
                <a:path w="7777480" h="2844165">
                  <a:moveTo>
                    <a:pt x="0" y="2843784"/>
                  </a:moveTo>
                  <a:lnTo>
                    <a:pt x="50291" y="2843784"/>
                  </a:lnTo>
                </a:path>
                <a:path w="7777480" h="2844165">
                  <a:moveTo>
                    <a:pt x="0" y="2558796"/>
                  </a:moveTo>
                  <a:lnTo>
                    <a:pt x="50291" y="2558796"/>
                  </a:lnTo>
                </a:path>
                <a:path w="7777480" h="2844165">
                  <a:moveTo>
                    <a:pt x="0" y="2275332"/>
                  </a:moveTo>
                  <a:lnTo>
                    <a:pt x="50291" y="2275332"/>
                  </a:lnTo>
                </a:path>
                <a:path w="7777480" h="2844165">
                  <a:moveTo>
                    <a:pt x="0" y="1990344"/>
                  </a:moveTo>
                  <a:lnTo>
                    <a:pt x="50291" y="1990344"/>
                  </a:lnTo>
                </a:path>
                <a:path w="7777480" h="2844165">
                  <a:moveTo>
                    <a:pt x="0" y="1705356"/>
                  </a:moveTo>
                  <a:lnTo>
                    <a:pt x="50291" y="1705356"/>
                  </a:lnTo>
                </a:path>
                <a:path w="7777480" h="2844165">
                  <a:moveTo>
                    <a:pt x="0" y="1421891"/>
                  </a:moveTo>
                  <a:lnTo>
                    <a:pt x="50291" y="1421891"/>
                  </a:lnTo>
                </a:path>
                <a:path w="7777480" h="2844165">
                  <a:moveTo>
                    <a:pt x="0" y="1136903"/>
                  </a:moveTo>
                  <a:lnTo>
                    <a:pt x="50291" y="1136903"/>
                  </a:lnTo>
                </a:path>
                <a:path w="7777480" h="2844165">
                  <a:moveTo>
                    <a:pt x="0" y="853439"/>
                  </a:moveTo>
                  <a:lnTo>
                    <a:pt x="50291" y="853439"/>
                  </a:lnTo>
                </a:path>
                <a:path w="7777480" h="2844165">
                  <a:moveTo>
                    <a:pt x="0" y="568451"/>
                  </a:moveTo>
                  <a:lnTo>
                    <a:pt x="50291" y="568451"/>
                  </a:lnTo>
                </a:path>
                <a:path w="7777480" h="2844165">
                  <a:moveTo>
                    <a:pt x="0" y="284988"/>
                  </a:moveTo>
                  <a:lnTo>
                    <a:pt x="50291" y="284988"/>
                  </a:lnTo>
                </a:path>
                <a:path w="7777480" h="2844165">
                  <a:moveTo>
                    <a:pt x="0" y="0"/>
                  </a:moveTo>
                  <a:lnTo>
                    <a:pt x="50291" y="0"/>
                  </a:lnTo>
                </a:path>
                <a:path w="7777480" h="2844165">
                  <a:moveTo>
                    <a:pt x="50291" y="2843784"/>
                  </a:moveTo>
                  <a:lnTo>
                    <a:pt x="7776972" y="2843784"/>
                  </a:lnTo>
                </a:path>
              </a:pathLst>
            </a:custGeom>
            <a:ln w="9144">
              <a:solidFill>
                <a:srgbClr val="000000"/>
              </a:solidFill>
            </a:ln>
          </p:spPr>
          <p:txBody>
            <a:bodyPr wrap="square" lIns="0" tIns="0" rIns="0" bIns="0" rtlCol="0"/>
            <a:lstStyle/>
            <a:p>
              <a:endParaRPr>
                <a:solidFill>
                  <a:prstClr val="black"/>
                </a:solidFill>
              </a:endParaRPr>
            </a:p>
          </p:txBody>
        </p:sp>
        <p:sp>
          <p:nvSpPr>
            <p:cNvPr id="8" name="object 8"/>
            <p:cNvSpPr/>
            <p:nvPr/>
          </p:nvSpPr>
          <p:spPr>
            <a:xfrm>
              <a:off x="896112" y="2923032"/>
              <a:ext cx="8023859" cy="2410967"/>
            </a:xfrm>
            <a:prstGeom prst="rect">
              <a:avLst/>
            </a:prstGeom>
            <a:blipFill>
              <a:blip r:embed="rId2" cstate="print"/>
              <a:stretch>
                <a:fillRect/>
              </a:stretch>
            </a:blipFill>
          </p:spPr>
          <p:txBody>
            <a:bodyPr wrap="square" lIns="0" tIns="0" rIns="0" bIns="0" rtlCol="0"/>
            <a:lstStyle/>
            <a:p>
              <a:endParaRPr>
                <a:solidFill>
                  <a:prstClr val="black"/>
                </a:solidFill>
              </a:endParaRPr>
            </a:p>
          </p:txBody>
        </p:sp>
      </p:grpSp>
      <p:sp>
        <p:nvSpPr>
          <p:cNvPr id="9" name="object 9"/>
          <p:cNvSpPr txBox="1"/>
          <p:nvPr/>
        </p:nvSpPr>
        <p:spPr>
          <a:xfrm>
            <a:off x="509422" y="2456815"/>
            <a:ext cx="274955" cy="3154045"/>
          </a:xfrm>
          <a:prstGeom prst="rect">
            <a:avLst/>
          </a:prstGeom>
        </p:spPr>
        <p:txBody>
          <a:bodyPr vert="horz" wrap="square" lIns="0" tIns="113664" rIns="0" bIns="0" rtlCol="0">
            <a:spAutoFit/>
          </a:bodyPr>
          <a:lstStyle/>
          <a:p>
            <a:pPr marL="12700">
              <a:spcBef>
                <a:spcPts val="894"/>
              </a:spcBef>
            </a:pPr>
            <a:r>
              <a:rPr sz="1200" dirty="0">
                <a:solidFill>
                  <a:prstClr val="black"/>
                </a:solidFill>
                <a:latin typeface="Tahoma"/>
                <a:cs typeface="Tahoma"/>
              </a:rPr>
              <a:t>7</a:t>
            </a:r>
            <a:r>
              <a:rPr sz="1200" spc="-10"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a:p>
            <a:pPr marL="12700">
              <a:spcBef>
                <a:spcPts val="800"/>
              </a:spcBef>
            </a:pPr>
            <a:r>
              <a:rPr sz="1200" dirty="0">
                <a:solidFill>
                  <a:prstClr val="black"/>
                </a:solidFill>
                <a:latin typeface="Tahoma"/>
                <a:cs typeface="Tahoma"/>
              </a:rPr>
              <a:t>6</a:t>
            </a:r>
            <a:r>
              <a:rPr sz="1200" spc="-10" dirty="0">
                <a:solidFill>
                  <a:prstClr val="black"/>
                </a:solidFill>
                <a:latin typeface="Tahoma"/>
                <a:cs typeface="Tahoma"/>
              </a:rPr>
              <a:t>5</a:t>
            </a:r>
            <a:r>
              <a:rPr sz="1200" dirty="0">
                <a:solidFill>
                  <a:prstClr val="black"/>
                </a:solidFill>
                <a:latin typeface="Tahoma"/>
                <a:cs typeface="Tahoma"/>
              </a:rPr>
              <a:t>0</a:t>
            </a:r>
            <a:endParaRPr sz="1200">
              <a:solidFill>
                <a:prstClr val="black"/>
              </a:solidFill>
              <a:latin typeface="Tahoma"/>
              <a:cs typeface="Tahoma"/>
            </a:endParaRPr>
          </a:p>
          <a:p>
            <a:pPr marL="12700">
              <a:spcBef>
                <a:spcPts val="800"/>
              </a:spcBef>
            </a:pPr>
            <a:r>
              <a:rPr sz="1200" dirty="0">
                <a:solidFill>
                  <a:prstClr val="black"/>
                </a:solidFill>
                <a:latin typeface="Tahoma"/>
                <a:cs typeface="Tahoma"/>
              </a:rPr>
              <a:t>6</a:t>
            </a:r>
            <a:r>
              <a:rPr sz="1200" spc="-10"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a:p>
            <a:pPr marL="12700">
              <a:spcBef>
                <a:spcPts val="800"/>
              </a:spcBef>
            </a:pPr>
            <a:r>
              <a:rPr sz="1200" dirty="0">
                <a:solidFill>
                  <a:prstClr val="black"/>
                </a:solidFill>
                <a:latin typeface="Tahoma"/>
                <a:cs typeface="Tahoma"/>
              </a:rPr>
              <a:t>5</a:t>
            </a:r>
            <a:r>
              <a:rPr sz="1200" spc="-10" dirty="0">
                <a:solidFill>
                  <a:prstClr val="black"/>
                </a:solidFill>
                <a:latin typeface="Tahoma"/>
                <a:cs typeface="Tahoma"/>
              </a:rPr>
              <a:t>5</a:t>
            </a:r>
            <a:r>
              <a:rPr sz="1200" dirty="0">
                <a:solidFill>
                  <a:prstClr val="black"/>
                </a:solidFill>
                <a:latin typeface="Tahoma"/>
                <a:cs typeface="Tahoma"/>
              </a:rPr>
              <a:t>0</a:t>
            </a:r>
            <a:endParaRPr sz="1200">
              <a:solidFill>
                <a:prstClr val="black"/>
              </a:solidFill>
              <a:latin typeface="Tahoma"/>
              <a:cs typeface="Tahoma"/>
            </a:endParaRPr>
          </a:p>
          <a:p>
            <a:pPr marL="12700">
              <a:spcBef>
                <a:spcPts val="800"/>
              </a:spcBef>
            </a:pPr>
            <a:r>
              <a:rPr sz="1200" dirty="0">
                <a:solidFill>
                  <a:prstClr val="black"/>
                </a:solidFill>
                <a:latin typeface="Tahoma"/>
                <a:cs typeface="Tahoma"/>
              </a:rPr>
              <a:t>5</a:t>
            </a:r>
            <a:r>
              <a:rPr sz="1200" spc="-10"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a:p>
            <a:pPr marL="12700">
              <a:spcBef>
                <a:spcPts val="800"/>
              </a:spcBef>
            </a:pPr>
            <a:r>
              <a:rPr sz="1200" dirty="0">
                <a:solidFill>
                  <a:prstClr val="black"/>
                </a:solidFill>
                <a:latin typeface="Tahoma"/>
                <a:cs typeface="Tahoma"/>
              </a:rPr>
              <a:t>4</a:t>
            </a:r>
            <a:r>
              <a:rPr sz="1200" spc="-10" dirty="0">
                <a:solidFill>
                  <a:prstClr val="black"/>
                </a:solidFill>
                <a:latin typeface="Tahoma"/>
                <a:cs typeface="Tahoma"/>
              </a:rPr>
              <a:t>5</a:t>
            </a:r>
            <a:r>
              <a:rPr sz="1200" dirty="0">
                <a:solidFill>
                  <a:prstClr val="black"/>
                </a:solidFill>
                <a:latin typeface="Tahoma"/>
                <a:cs typeface="Tahoma"/>
              </a:rPr>
              <a:t>0</a:t>
            </a:r>
            <a:endParaRPr sz="1200">
              <a:solidFill>
                <a:prstClr val="black"/>
              </a:solidFill>
              <a:latin typeface="Tahoma"/>
              <a:cs typeface="Tahoma"/>
            </a:endParaRPr>
          </a:p>
          <a:p>
            <a:pPr marL="12700">
              <a:spcBef>
                <a:spcPts val="795"/>
              </a:spcBef>
            </a:pPr>
            <a:r>
              <a:rPr sz="1200" dirty="0">
                <a:solidFill>
                  <a:prstClr val="black"/>
                </a:solidFill>
                <a:latin typeface="Tahoma"/>
                <a:cs typeface="Tahoma"/>
              </a:rPr>
              <a:t>4</a:t>
            </a:r>
            <a:r>
              <a:rPr sz="1200" spc="-10"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a:p>
            <a:pPr marL="12700">
              <a:spcBef>
                <a:spcPts val="800"/>
              </a:spcBef>
            </a:pPr>
            <a:r>
              <a:rPr sz="1200" dirty="0">
                <a:solidFill>
                  <a:prstClr val="black"/>
                </a:solidFill>
                <a:latin typeface="Tahoma"/>
                <a:cs typeface="Tahoma"/>
              </a:rPr>
              <a:t>3</a:t>
            </a:r>
            <a:r>
              <a:rPr sz="1200" spc="-10" dirty="0">
                <a:solidFill>
                  <a:prstClr val="black"/>
                </a:solidFill>
                <a:latin typeface="Tahoma"/>
                <a:cs typeface="Tahoma"/>
              </a:rPr>
              <a:t>5</a:t>
            </a:r>
            <a:r>
              <a:rPr sz="1200" dirty="0">
                <a:solidFill>
                  <a:prstClr val="black"/>
                </a:solidFill>
                <a:latin typeface="Tahoma"/>
                <a:cs typeface="Tahoma"/>
              </a:rPr>
              <a:t>0</a:t>
            </a:r>
            <a:endParaRPr sz="1200">
              <a:solidFill>
                <a:prstClr val="black"/>
              </a:solidFill>
              <a:latin typeface="Tahoma"/>
              <a:cs typeface="Tahoma"/>
            </a:endParaRPr>
          </a:p>
          <a:p>
            <a:pPr marL="12700">
              <a:spcBef>
                <a:spcPts val="800"/>
              </a:spcBef>
            </a:pPr>
            <a:r>
              <a:rPr sz="1200" dirty="0">
                <a:solidFill>
                  <a:prstClr val="black"/>
                </a:solidFill>
                <a:latin typeface="Tahoma"/>
                <a:cs typeface="Tahoma"/>
              </a:rPr>
              <a:t>3</a:t>
            </a:r>
            <a:r>
              <a:rPr sz="1200" spc="-10"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a:p>
            <a:pPr marL="12700">
              <a:spcBef>
                <a:spcPts val="800"/>
              </a:spcBef>
            </a:pPr>
            <a:r>
              <a:rPr sz="1200" dirty="0">
                <a:solidFill>
                  <a:prstClr val="black"/>
                </a:solidFill>
                <a:latin typeface="Tahoma"/>
                <a:cs typeface="Tahoma"/>
              </a:rPr>
              <a:t>2</a:t>
            </a:r>
            <a:r>
              <a:rPr sz="1200" spc="-10" dirty="0">
                <a:solidFill>
                  <a:prstClr val="black"/>
                </a:solidFill>
                <a:latin typeface="Tahoma"/>
                <a:cs typeface="Tahoma"/>
              </a:rPr>
              <a:t>5</a:t>
            </a:r>
            <a:r>
              <a:rPr sz="1200" dirty="0">
                <a:solidFill>
                  <a:prstClr val="black"/>
                </a:solidFill>
                <a:latin typeface="Tahoma"/>
                <a:cs typeface="Tahoma"/>
              </a:rPr>
              <a:t>0</a:t>
            </a:r>
            <a:endParaRPr sz="1200">
              <a:solidFill>
                <a:prstClr val="black"/>
              </a:solidFill>
              <a:latin typeface="Tahoma"/>
              <a:cs typeface="Tahoma"/>
            </a:endParaRPr>
          </a:p>
          <a:p>
            <a:pPr marL="12700">
              <a:spcBef>
                <a:spcPts val="800"/>
              </a:spcBef>
            </a:pPr>
            <a:r>
              <a:rPr sz="1200" dirty="0">
                <a:solidFill>
                  <a:prstClr val="black"/>
                </a:solidFill>
                <a:latin typeface="Tahoma"/>
                <a:cs typeface="Tahoma"/>
              </a:rPr>
              <a:t>2</a:t>
            </a:r>
            <a:r>
              <a:rPr sz="1200" spc="-10"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p:txBody>
      </p:sp>
      <p:sp>
        <p:nvSpPr>
          <p:cNvPr id="10" name="object 10"/>
          <p:cNvSpPr txBox="1"/>
          <p:nvPr/>
        </p:nvSpPr>
        <p:spPr>
          <a:xfrm>
            <a:off x="1449071" y="5553557"/>
            <a:ext cx="210185"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p:txBody>
      </p:sp>
      <p:sp>
        <p:nvSpPr>
          <p:cNvPr id="11" name="object 11"/>
          <p:cNvSpPr txBox="1"/>
          <p:nvPr/>
        </p:nvSpPr>
        <p:spPr>
          <a:xfrm>
            <a:off x="5144187" y="5553557"/>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p:txBody>
      </p:sp>
      <p:sp>
        <p:nvSpPr>
          <p:cNvPr id="12" name="object 12"/>
          <p:cNvSpPr txBox="1"/>
          <p:nvPr/>
        </p:nvSpPr>
        <p:spPr>
          <a:xfrm>
            <a:off x="4523284" y="5553557"/>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p:txBody>
      </p:sp>
      <p:sp>
        <p:nvSpPr>
          <p:cNvPr id="13" name="object 13"/>
          <p:cNvSpPr txBox="1"/>
          <p:nvPr/>
        </p:nvSpPr>
        <p:spPr>
          <a:xfrm>
            <a:off x="2059230" y="5553557"/>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p:txBody>
      </p:sp>
      <p:sp>
        <p:nvSpPr>
          <p:cNvPr id="14" name="object 14"/>
          <p:cNvSpPr txBox="1"/>
          <p:nvPr/>
        </p:nvSpPr>
        <p:spPr>
          <a:xfrm>
            <a:off x="2680133" y="5553557"/>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p:txBody>
      </p:sp>
      <p:sp>
        <p:nvSpPr>
          <p:cNvPr id="15" name="object 15"/>
          <p:cNvSpPr txBox="1"/>
          <p:nvPr/>
        </p:nvSpPr>
        <p:spPr>
          <a:xfrm>
            <a:off x="3300655" y="5553557"/>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p:txBody>
      </p:sp>
      <p:sp>
        <p:nvSpPr>
          <p:cNvPr id="16" name="object 16"/>
          <p:cNvSpPr txBox="1"/>
          <p:nvPr/>
        </p:nvSpPr>
        <p:spPr>
          <a:xfrm>
            <a:off x="3912160" y="5553557"/>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p:txBody>
      </p:sp>
      <p:sp>
        <p:nvSpPr>
          <p:cNvPr id="17" name="object 17"/>
          <p:cNvSpPr txBox="1"/>
          <p:nvPr/>
        </p:nvSpPr>
        <p:spPr>
          <a:xfrm>
            <a:off x="8199172" y="5553557"/>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p:txBody>
      </p:sp>
      <p:sp>
        <p:nvSpPr>
          <p:cNvPr id="18" name="object 18"/>
          <p:cNvSpPr txBox="1"/>
          <p:nvPr/>
        </p:nvSpPr>
        <p:spPr>
          <a:xfrm>
            <a:off x="5763439" y="5553557"/>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p:txBody>
      </p:sp>
      <p:sp>
        <p:nvSpPr>
          <p:cNvPr id="19" name="object 19"/>
          <p:cNvSpPr txBox="1"/>
          <p:nvPr/>
        </p:nvSpPr>
        <p:spPr>
          <a:xfrm>
            <a:off x="6346242" y="5553557"/>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p:txBody>
      </p:sp>
      <p:sp>
        <p:nvSpPr>
          <p:cNvPr id="20" name="object 20"/>
          <p:cNvSpPr txBox="1"/>
          <p:nvPr/>
        </p:nvSpPr>
        <p:spPr>
          <a:xfrm>
            <a:off x="6957366" y="5553557"/>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p:txBody>
      </p:sp>
      <p:sp>
        <p:nvSpPr>
          <p:cNvPr id="21" name="object 21"/>
          <p:cNvSpPr txBox="1"/>
          <p:nvPr/>
        </p:nvSpPr>
        <p:spPr>
          <a:xfrm>
            <a:off x="7578269" y="5553557"/>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p:txBody>
      </p:sp>
      <p:sp>
        <p:nvSpPr>
          <p:cNvPr id="22" name="object 22"/>
          <p:cNvSpPr txBox="1"/>
          <p:nvPr/>
        </p:nvSpPr>
        <p:spPr>
          <a:xfrm>
            <a:off x="8376919" y="3330955"/>
            <a:ext cx="533400" cy="239395"/>
          </a:xfrm>
          <a:prstGeom prst="rect">
            <a:avLst/>
          </a:prstGeom>
        </p:spPr>
        <p:txBody>
          <a:bodyPr vert="horz" wrap="square" lIns="0" tIns="13335" rIns="0" bIns="0" rtlCol="0">
            <a:spAutoFit/>
          </a:bodyPr>
          <a:lstStyle/>
          <a:p>
            <a:pPr marL="12700">
              <a:spcBef>
                <a:spcPts val="105"/>
              </a:spcBef>
            </a:pPr>
            <a:r>
              <a:rPr sz="1400" b="1" spc="-10" dirty="0">
                <a:solidFill>
                  <a:srgbClr val="001F5F"/>
                </a:solidFill>
                <a:latin typeface="Tahoma"/>
                <a:cs typeface="Tahoma"/>
              </a:rPr>
              <a:t>533</a:t>
            </a:r>
            <a:r>
              <a:rPr sz="1400" b="1" dirty="0">
                <a:solidFill>
                  <a:srgbClr val="001F5F"/>
                </a:solidFill>
                <a:latin typeface="Tahoma"/>
                <a:cs typeface="Tahoma"/>
              </a:rPr>
              <a:t>,7</a:t>
            </a:r>
            <a:endParaRPr sz="1400">
              <a:solidFill>
                <a:prstClr val="black"/>
              </a:solidFill>
              <a:latin typeface="Tahoma"/>
              <a:cs typeface="Tahoma"/>
            </a:endParaRPr>
          </a:p>
        </p:txBody>
      </p:sp>
      <p:sp>
        <p:nvSpPr>
          <p:cNvPr id="23" name="object 23"/>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48</a:t>
            </a:r>
            <a:endParaRPr sz="1400">
              <a:solidFill>
                <a:prstClr val="black"/>
              </a:solidFill>
              <a:latin typeface="Tahoma"/>
              <a:cs typeface="Tahoma"/>
            </a:endParaRPr>
          </a:p>
        </p:txBody>
      </p:sp>
    </p:spTree>
    <p:extLst>
      <p:ext uri="{BB962C8B-B14F-4D97-AF65-F5344CB8AC3E}">
        <p14:creationId xmlns:p14="http://schemas.microsoft.com/office/powerpoint/2010/main" val="400105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marR="541655">
              <a:lnSpc>
                <a:spcPct val="127800"/>
              </a:lnSpc>
              <a:spcBef>
                <a:spcPts val="100"/>
              </a:spcBef>
            </a:pPr>
            <a:r>
              <a:rPr spc="-5" dirty="0"/>
              <a:t>Türk lirası </a:t>
            </a:r>
            <a:r>
              <a:rPr dirty="0"/>
              <a:t>yabancı </a:t>
            </a:r>
            <a:r>
              <a:rPr spc="-5" dirty="0"/>
              <a:t>paralar karşısında yıl başından </a:t>
            </a:r>
            <a:r>
              <a:rPr dirty="0"/>
              <a:t>bu yana </a:t>
            </a:r>
            <a:r>
              <a:rPr spc="-5" dirty="0"/>
              <a:t>göreli </a:t>
            </a:r>
            <a:r>
              <a:rPr dirty="0"/>
              <a:t>olarak  </a:t>
            </a:r>
            <a:r>
              <a:rPr spc="-5" dirty="0"/>
              <a:t>istikrarlı</a:t>
            </a:r>
            <a:r>
              <a:rPr spc="-25" dirty="0"/>
              <a:t> </a:t>
            </a:r>
            <a:r>
              <a:rPr spc="-5" dirty="0"/>
              <a:t>seyretmektedir.</a:t>
            </a:r>
          </a:p>
          <a:p>
            <a:pPr marL="12700">
              <a:lnSpc>
                <a:spcPct val="100000"/>
              </a:lnSpc>
              <a:spcBef>
                <a:spcPts val="120"/>
              </a:spcBef>
            </a:pPr>
            <a:r>
              <a:rPr b="0" dirty="0">
                <a:latin typeface="Tahoma"/>
                <a:cs typeface="Tahoma"/>
              </a:rPr>
              <a:t>2021 </a:t>
            </a:r>
            <a:r>
              <a:rPr b="0" spc="-5" dirty="0">
                <a:latin typeface="Tahoma"/>
                <a:cs typeface="Tahoma"/>
              </a:rPr>
              <a:t>yılının son </a:t>
            </a:r>
            <a:r>
              <a:rPr b="0" dirty="0">
                <a:latin typeface="Tahoma"/>
                <a:cs typeface="Tahoma"/>
              </a:rPr>
              <a:t>üç ayında </a:t>
            </a:r>
            <a:r>
              <a:rPr b="0" spc="-5" dirty="0">
                <a:latin typeface="Tahoma"/>
                <a:cs typeface="Tahoma"/>
              </a:rPr>
              <a:t>döviz kurlarındaki artışlar %75’e ulaşmış </a:t>
            </a:r>
            <a:r>
              <a:rPr b="0" dirty="0">
                <a:latin typeface="Tahoma"/>
                <a:cs typeface="Tahoma"/>
              </a:rPr>
              <a:t>ancak, </a:t>
            </a:r>
            <a:r>
              <a:rPr b="0" spc="-5" dirty="0">
                <a:latin typeface="Tahoma"/>
                <a:cs typeface="Tahoma"/>
              </a:rPr>
              <a:t>yıl</a:t>
            </a:r>
            <a:r>
              <a:rPr b="0" spc="120" dirty="0">
                <a:latin typeface="Tahoma"/>
                <a:cs typeface="Tahoma"/>
              </a:rPr>
              <a:t> </a:t>
            </a:r>
            <a:r>
              <a:rPr b="0" spc="-5" dirty="0">
                <a:latin typeface="Tahoma"/>
                <a:cs typeface="Tahoma"/>
              </a:rPr>
              <a:t>sonunda</a:t>
            </a:r>
          </a:p>
        </p:txBody>
      </p:sp>
      <p:sp>
        <p:nvSpPr>
          <p:cNvPr id="3" name="object 3"/>
          <p:cNvSpPr txBox="1"/>
          <p:nvPr/>
        </p:nvSpPr>
        <p:spPr>
          <a:xfrm>
            <a:off x="78739" y="6396634"/>
            <a:ext cx="261874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Kaynak: </a:t>
            </a:r>
            <a:r>
              <a:rPr sz="1200" spc="-10" dirty="0">
                <a:solidFill>
                  <a:prstClr val="black"/>
                </a:solidFill>
                <a:latin typeface="Tahoma"/>
                <a:cs typeface="Tahoma"/>
              </a:rPr>
              <a:t>TCMB, </a:t>
            </a:r>
            <a:r>
              <a:rPr sz="1200" spc="-20" dirty="0">
                <a:solidFill>
                  <a:prstClr val="black"/>
                </a:solidFill>
                <a:latin typeface="Tahoma"/>
                <a:cs typeface="Tahoma"/>
              </a:rPr>
              <a:t>TEPAV</a:t>
            </a:r>
            <a:r>
              <a:rPr sz="1200" spc="35"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sp>
        <p:nvSpPr>
          <p:cNvPr id="4" name="object 4"/>
          <p:cNvSpPr/>
          <p:nvPr/>
        </p:nvSpPr>
        <p:spPr>
          <a:xfrm>
            <a:off x="0" y="1958339"/>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a:solidFill>
                <a:prstClr val="black"/>
              </a:solidFill>
            </a:endParaRPr>
          </a:p>
        </p:txBody>
      </p:sp>
      <p:sp>
        <p:nvSpPr>
          <p:cNvPr id="5" name="object 5"/>
          <p:cNvSpPr txBox="1"/>
          <p:nvPr/>
        </p:nvSpPr>
        <p:spPr>
          <a:xfrm>
            <a:off x="78739" y="1465472"/>
            <a:ext cx="6844665" cy="792480"/>
          </a:xfrm>
          <a:prstGeom prst="rect">
            <a:avLst/>
          </a:prstGeom>
        </p:spPr>
        <p:txBody>
          <a:bodyPr vert="horz" wrap="square" lIns="0" tIns="144780" rIns="0" bIns="0" rtlCol="0">
            <a:spAutoFit/>
          </a:bodyPr>
          <a:lstStyle/>
          <a:p>
            <a:pPr marL="12700">
              <a:spcBef>
                <a:spcPts val="1140"/>
              </a:spcBef>
            </a:pPr>
            <a:r>
              <a:rPr spc="-5" dirty="0">
                <a:solidFill>
                  <a:srgbClr val="1F308D"/>
                </a:solidFill>
                <a:latin typeface="Tahoma"/>
                <a:cs typeface="Tahoma"/>
              </a:rPr>
              <a:t>yaşanan düşüşlerle söz konusu </a:t>
            </a:r>
            <a:r>
              <a:rPr dirty="0">
                <a:solidFill>
                  <a:srgbClr val="1F308D"/>
                </a:solidFill>
                <a:latin typeface="Tahoma"/>
                <a:cs typeface="Tahoma"/>
              </a:rPr>
              <a:t>artışlar </a:t>
            </a:r>
            <a:r>
              <a:rPr spc="-5" dirty="0">
                <a:solidFill>
                  <a:srgbClr val="1F308D"/>
                </a:solidFill>
                <a:latin typeface="Tahoma"/>
                <a:cs typeface="Tahoma"/>
              </a:rPr>
              <a:t>kısmi olarak telafi</a:t>
            </a:r>
            <a:r>
              <a:rPr spc="20" dirty="0">
                <a:solidFill>
                  <a:srgbClr val="1F308D"/>
                </a:solidFill>
                <a:latin typeface="Tahoma"/>
                <a:cs typeface="Tahoma"/>
              </a:rPr>
              <a:t> </a:t>
            </a:r>
            <a:r>
              <a:rPr spc="-5" dirty="0">
                <a:solidFill>
                  <a:srgbClr val="1F308D"/>
                </a:solidFill>
                <a:latin typeface="Tahoma"/>
                <a:cs typeface="Tahoma"/>
              </a:rPr>
              <a:t>edilmiştir.</a:t>
            </a:r>
            <a:endParaRPr>
              <a:solidFill>
                <a:prstClr val="black"/>
              </a:solidFill>
              <a:latin typeface="Tahoma"/>
              <a:cs typeface="Tahoma"/>
            </a:endParaRPr>
          </a:p>
          <a:p>
            <a:pPr marL="2153920">
              <a:spcBef>
                <a:spcPts val="915"/>
              </a:spcBef>
            </a:pPr>
            <a:r>
              <a:rPr sz="1600" spc="-5" dirty="0">
                <a:solidFill>
                  <a:srgbClr val="FFFFFF"/>
                </a:solidFill>
                <a:latin typeface="Arial"/>
                <a:cs typeface="Arial"/>
              </a:rPr>
              <a:t>Döviz </a:t>
            </a:r>
            <a:r>
              <a:rPr sz="1600" spc="-10" dirty="0">
                <a:solidFill>
                  <a:srgbClr val="FFFFFF"/>
                </a:solidFill>
                <a:latin typeface="Arial"/>
                <a:cs typeface="Arial"/>
              </a:rPr>
              <a:t>kurları </a:t>
            </a:r>
            <a:r>
              <a:rPr sz="1600" spc="-5" dirty="0">
                <a:solidFill>
                  <a:srgbClr val="FFFFFF"/>
                </a:solidFill>
                <a:latin typeface="Arial"/>
                <a:cs typeface="Arial"/>
              </a:rPr>
              <a:t>(günlük) 1 Ocak 2019 – 21 Şubat</a:t>
            </a:r>
            <a:r>
              <a:rPr sz="1600" spc="95" dirty="0">
                <a:solidFill>
                  <a:srgbClr val="FFFFFF"/>
                </a:solidFill>
                <a:latin typeface="Arial"/>
                <a:cs typeface="Arial"/>
              </a:rPr>
              <a:t> </a:t>
            </a:r>
            <a:r>
              <a:rPr sz="1600" spc="-5" dirty="0">
                <a:solidFill>
                  <a:srgbClr val="FFFFFF"/>
                </a:solidFill>
                <a:latin typeface="Arial"/>
                <a:cs typeface="Arial"/>
              </a:rPr>
              <a:t>2022</a:t>
            </a:r>
            <a:endParaRPr sz="1600">
              <a:solidFill>
                <a:prstClr val="black"/>
              </a:solidFill>
              <a:latin typeface="Arial"/>
              <a:cs typeface="Arial"/>
            </a:endParaRPr>
          </a:p>
        </p:txBody>
      </p:sp>
      <p:grpSp>
        <p:nvGrpSpPr>
          <p:cNvPr id="6" name="object 6"/>
          <p:cNvGrpSpPr/>
          <p:nvPr/>
        </p:nvGrpSpPr>
        <p:grpSpPr>
          <a:xfrm>
            <a:off x="647700" y="2543555"/>
            <a:ext cx="7899400" cy="3020695"/>
            <a:chOff x="647700" y="2543555"/>
            <a:chExt cx="7899400" cy="3020695"/>
          </a:xfrm>
        </p:grpSpPr>
        <p:sp>
          <p:nvSpPr>
            <p:cNvPr id="7" name="object 7"/>
            <p:cNvSpPr/>
            <p:nvPr/>
          </p:nvSpPr>
          <p:spPr>
            <a:xfrm>
              <a:off x="647700" y="2548127"/>
              <a:ext cx="7880984" cy="3011805"/>
            </a:xfrm>
            <a:custGeom>
              <a:avLst/>
              <a:gdLst/>
              <a:ahLst/>
              <a:cxnLst/>
              <a:rect l="l" t="t" r="r" b="b"/>
              <a:pathLst>
                <a:path w="7880984" h="3011804">
                  <a:moveTo>
                    <a:pt x="45720" y="3011424"/>
                  </a:moveTo>
                  <a:lnTo>
                    <a:pt x="45720" y="0"/>
                  </a:lnTo>
                </a:path>
                <a:path w="7880984" h="3011804">
                  <a:moveTo>
                    <a:pt x="0" y="3011424"/>
                  </a:moveTo>
                  <a:lnTo>
                    <a:pt x="45720" y="3011424"/>
                  </a:lnTo>
                </a:path>
                <a:path w="7880984" h="3011804">
                  <a:moveTo>
                    <a:pt x="0" y="2634996"/>
                  </a:moveTo>
                  <a:lnTo>
                    <a:pt x="45720" y="2634996"/>
                  </a:lnTo>
                </a:path>
                <a:path w="7880984" h="3011804">
                  <a:moveTo>
                    <a:pt x="0" y="2258568"/>
                  </a:moveTo>
                  <a:lnTo>
                    <a:pt x="45720" y="2258568"/>
                  </a:lnTo>
                </a:path>
                <a:path w="7880984" h="3011804">
                  <a:moveTo>
                    <a:pt x="0" y="1882140"/>
                  </a:moveTo>
                  <a:lnTo>
                    <a:pt x="45720" y="1882140"/>
                  </a:lnTo>
                </a:path>
                <a:path w="7880984" h="3011804">
                  <a:moveTo>
                    <a:pt x="0" y="1505712"/>
                  </a:moveTo>
                  <a:lnTo>
                    <a:pt x="45720" y="1505712"/>
                  </a:lnTo>
                </a:path>
                <a:path w="7880984" h="3011804">
                  <a:moveTo>
                    <a:pt x="0" y="1129284"/>
                  </a:moveTo>
                  <a:lnTo>
                    <a:pt x="45720" y="1129284"/>
                  </a:lnTo>
                </a:path>
                <a:path w="7880984" h="3011804">
                  <a:moveTo>
                    <a:pt x="0" y="752856"/>
                  </a:moveTo>
                  <a:lnTo>
                    <a:pt x="45720" y="752856"/>
                  </a:lnTo>
                </a:path>
                <a:path w="7880984" h="3011804">
                  <a:moveTo>
                    <a:pt x="0" y="376427"/>
                  </a:moveTo>
                  <a:lnTo>
                    <a:pt x="45720" y="376427"/>
                  </a:lnTo>
                </a:path>
                <a:path w="7880984" h="3011804">
                  <a:moveTo>
                    <a:pt x="0" y="0"/>
                  </a:moveTo>
                  <a:lnTo>
                    <a:pt x="45720" y="0"/>
                  </a:lnTo>
                </a:path>
                <a:path w="7880984" h="3011804">
                  <a:moveTo>
                    <a:pt x="45720" y="3011424"/>
                  </a:moveTo>
                  <a:lnTo>
                    <a:pt x="7880604" y="3011424"/>
                  </a:lnTo>
                </a:path>
              </a:pathLst>
            </a:custGeom>
            <a:ln w="9144">
              <a:solidFill>
                <a:srgbClr val="000000"/>
              </a:solidFill>
            </a:ln>
          </p:spPr>
          <p:txBody>
            <a:bodyPr wrap="square" lIns="0" tIns="0" rIns="0" bIns="0" rtlCol="0"/>
            <a:lstStyle/>
            <a:p>
              <a:endParaRPr>
                <a:solidFill>
                  <a:prstClr val="black"/>
                </a:solidFill>
              </a:endParaRPr>
            </a:p>
          </p:txBody>
        </p:sp>
        <p:sp>
          <p:nvSpPr>
            <p:cNvPr id="8" name="object 8"/>
            <p:cNvSpPr/>
            <p:nvPr/>
          </p:nvSpPr>
          <p:spPr>
            <a:xfrm>
              <a:off x="674687" y="2564353"/>
              <a:ext cx="7872412" cy="2789458"/>
            </a:xfrm>
            <a:prstGeom prst="rect">
              <a:avLst/>
            </a:prstGeom>
            <a:blipFill>
              <a:blip r:embed="rId2" cstate="print"/>
              <a:stretch>
                <a:fillRect/>
              </a:stretch>
            </a:blipFill>
          </p:spPr>
          <p:txBody>
            <a:bodyPr wrap="square" lIns="0" tIns="0" rIns="0" bIns="0" rtlCol="0"/>
            <a:lstStyle/>
            <a:p>
              <a:endParaRPr>
                <a:solidFill>
                  <a:prstClr val="black"/>
                </a:solidFill>
              </a:endParaRPr>
            </a:p>
          </p:txBody>
        </p:sp>
      </p:grpSp>
      <p:sp>
        <p:nvSpPr>
          <p:cNvPr id="9" name="object 9"/>
          <p:cNvSpPr txBox="1"/>
          <p:nvPr/>
        </p:nvSpPr>
        <p:spPr>
          <a:xfrm>
            <a:off x="380491" y="3938778"/>
            <a:ext cx="196215" cy="1714500"/>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12</a:t>
            </a:r>
            <a:endParaRPr sz="1200">
              <a:solidFill>
                <a:prstClr val="black"/>
              </a:solidFill>
              <a:latin typeface="Arial"/>
              <a:cs typeface="Arial"/>
            </a:endParaRPr>
          </a:p>
          <a:p>
            <a:pPr>
              <a:spcBef>
                <a:spcPts val="25"/>
              </a:spcBef>
            </a:pPr>
            <a:endParaRPr sz="1300">
              <a:solidFill>
                <a:prstClr val="black"/>
              </a:solidFill>
              <a:latin typeface="Arial"/>
              <a:cs typeface="Arial"/>
            </a:endParaRPr>
          </a:p>
          <a:p>
            <a:pPr marL="12700">
              <a:spcBef>
                <a:spcPts val="5"/>
              </a:spcBef>
            </a:pPr>
            <a:r>
              <a:rPr sz="1200" spc="-5" dirty="0">
                <a:solidFill>
                  <a:prstClr val="black"/>
                </a:solidFill>
                <a:latin typeface="Arial"/>
                <a:cs typeface="Arial"/>
              </a:rPr>
              <a:t>10</a:t>
            </a:r>
            <a:endParaRPr sz="1200">
              <a:solidFill>
                <a:prstClr val="black"/>
              </a:solidFill>
              <a:latin typeface="Arial"/>
              <a:cs typeface="Arial"/>
            </a:endParaRPr>
          </a:p>
          <a:p>
            <a:pPr>
              <a:spcBef>
                <a:spcPts val="25"/>
              </a:spcBef>
            </a:pPr>
            <a:endParaRPr sz="1300">
              <a:solidFill>
                <a:prstClr val="black"/>
              </a:solidFill>
              <a:latin typeface="Arial"/>
              <a:cs typeface="Arial"/>
            </a:endParaRPr>
          </a:p>
          <a:p>
            <a:pPr marL="97155"/>
            <a:r>
              <a:rPr sz="1200" spc="-5" dirty="0">
                <a:solidFill>
                  <a:prstClr val="black"/>
                </a:solidFill>
                <a:latin typeface="Arial"/>
                <a:cs typeface="Arial"/>
              </a:rPr>
              <a:t>8</a:t>
            </a:r>
            <a:endParaRPr sz="1200">
              <a:solidFill>
                <a:prstClr val="black"/>
              </a:solidFill>
              <a:latin typeface="Arial"/>
              <a:cs typeface="Arial"/>
            </a:endParaRPr>
          </a:p>
          <a:p>
            <a:pPr>
              <a:spcBef>
                <a:spcPts val="30"/>
              </a:spcBef>
            </a:pPr>
            <a:endParaRPr sz="1300">
              <a:solidFill>
                <a:prstClr val="black"/>
              </a:solidFill>
              <a:latin typeface="Arial"/>
              <a:cs typeface="Arial"/>
            </a:endParaRPr>
          </a:p>
          <a:p>
            <a:pPr marL="97155"/>
            <a:r>
              <a:rPr sz="1200" dirty="0">
                <a:solidFill>
                  <a:prstClr val="black"/>
                </a:solidFill>
                <a:latin typeface="Arial"/>
                <a:cs typeface="Arial"/>
              </a:rPr>
              <a:t>6</a:t>
            </a:r>
            <a:endParaRPr sz="1200">
              <a:solidFill>
                <a:prstClr val="black"/>
              </a:solidFill>
              <a:latin typeface="Arial"/>
              <a:cs typeface="Arial"/>
            </a:endParaRPr>
          </a:p>
          <a:p>
            <a:pPr>
              <a:spcBef>
                <a:spcPts val="30"/>
              </a:spcBef>
            </a:pPr>
            <a:endParaRPr sz="1300">
              <a:solidFill>
                <a:prstClr val="black"/>
              </a:solidFill>
              <a:latin typeface="Arial"/>
              <a:cs typeface="Arial"/>
            </a:endParaRPr>
          </a:p>
          <a:p>
            <a:pPr marL="97155"/>
            <a:r>
              <a:rPr sz="1200" spc="-5" dirty="0">
                <a:solidFill>
                  <a:prstClr val="black"/>
                </a:solidFill>
                <a:latin typeface="Arial"/>
                <a:cs typeface="Arial"/>
              </a:rPr>
              <a:t>4</a:t>
            </a:r>
            <a:endParaRPr sz="1200">
              <a:solidFill>
                <a:prstClr val="black"/>
              </a:solidFill>
              <a:latin typeface="Arial"/>
              <a:cs typeface="Arial"/>
            </a:endParaRPr>
          </a:p>
        </p:txBody>
      </p:sp>
      <p:sp>
        <p:nvSpPr>
          <p:cNvPr id="10" name="object 10"/>
          <p:cNvSpPr txBox="1"/>
          <p:nvPr/>
        </p:nvSpPr>
        <p:spPr>
          <a:xfrm>
            <a:off x="380491" y="3561969"/>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14</a:t>
            </a:r>
            <a:endParaRPr sz="1200">
              <a:solidFill>
                <a:prstClr val="black"/>
              </a:solidFill>
              <a:latin typeface="Arial"/>
              <a:cs typeface="Arial"/>
            </a:endParaRPr>
          </a:p>
        </p:txBody>
      </p:sp>
      <p:sp>
        <p:nvSpPr>
          <p:cNvPr id="11" name="object 11"/>
          <p:cNvSpPr txBox="1"/>
          <p:nvPr/>
        </p:nvSpPr>
        <p:spPr>
          <a:xfrm>
            <a:off x="380491" y="3185540"/>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16</a:t>
            </a:r>
            <a:endParaRPr sz="1200">
              <a:solidFill>
                <a:prstClr val="black"/>
              </a:solidFill>
              <a:latin typeface="Arial"/>
              <a:cs typeface="Arial"/>
            </a:endParaRPr>
          </a:p>
        </p:txBody>
      </p:sp>
      <p:sp>
        <p:nvSpPr>
          <p:cNvPr id="12" name="object 12"/>
          <p:cNvSpPr txBox="1"/>
          <p:nvPr/>
        </p:nvSpPr>
        <p:spPr>
          <a:xfrm>
            <a:off x="380491" y="2809113"/>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18</a:t>
            </a:r>
            <a:endParaRPr sz="1200">
              <a:solidFill>
                <a:prstClr val="black"/>
              </a:solidFill>
              <a:latin typeface="Arial"/>
              <a:cs typeface="Arial"/>
            </a:endParaRPr>
          </a:p>
        </p:txBody>
      </p:sp>
      <p:sp>
        <p:nvSpPr>
          <p:cNvPr id="13" name="object 13"/>
          <p:cNvSpPr txBox="1"/>
          <p:nvPr/>
        </p:nvSpPr>
        <p:spPr>
          <a:xfrm>
            <a:off x="380491" y="2432430"/>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20</a:t>
            </a:r>
            <a:endParaRPr sz="1200">
              <a:solidFill>
                <a:prstClr val="black"/>
              </a:solidFill>
              <a:latin typeface="Arial"/>
              <a:cs typeface="Arial"/>
            </a:endParaRPr>
          </a:p>
        </p:txBody>
      </p:sp>
      <p:sp>
        <p:nvSpPr>
          <p:cNvPr id="14" name="object 14"/>
          <p:cNvSpPr txBox="1"/>
          <p:nvPr/>
        </p:nvSpPr>
        <p:spPr>
          <a:xfrm>
            <a:off x="3645460" y="5599582"/>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p:txBody>
      </p:sp>
      <p:sp>
        <p:nvSpPr>
          <p:cNvPr id="15" name="object 15"/>
          <p:cNvSpPr txBox="1"/>
          <p:nvPr/>
        </p:nvSpPr>
        <p:spPr>
          <a:xfrm>
            <a:off x="7923912" y="5599582"/>
            <a:ext cx="210185"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p:txBody>
      </p:sp>
      <p:sp>
        <p:nvSpPr>
          <p:cNvPr id="16" name="object 16"/>
          <p:cNvSpPr txBox="1"/>
          <p:nvPr/>
        </p:nvSpPr>
        <p:spPr>
          <a:xfrm>
            <a:off x="4848785" y="5599582"/>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p:txBody>
      </p:sp>
      <p:sp>
        <p:nvSpPr>
          <p:cNvPr id="17" name="object 17"/>
          <p:cNvSpPr txBox="1"/>
          <p:nvPr/>
        </p:nvSpPr>
        <p:spPr>
          <a:xfrm>
            <a:off x="1195503" y="5599582"/>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p:txBody>
      </p:sp>
      <p:sp>
        <p:nvSpPr>
          <p:cNvPr id="18" name="object 18"/>
          <p:cNvSpPr txBox="1"/>
          <p:nvPr/>
        </p:nvSpPr>
        <p:spPr>
          <a:xfrm>
            <a:off x="4232835" y="5599582"/>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p:txBody>
      </p:sp>
      <p:sp>
        <p:nvSpPr>
          <p:cNvPr id="19" name="object 19"/>
          <p:cNvSpPr txBox="1"/>
          <p:nvPr/>
        </p:nvSpPr>
        <p:spPr>
          <a:xfrm>
            <a:off x="1784656" y="5599582"/>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p:txBody>
      </p:sp>
      <p:sp>
        <p:nvSpPr>
          <p:cNvPr id="20" name="object 20"/>
          <p:cNvSpPr txBox="1"/>
          <p:nvPr/>
        </p:nvSpPr>
        <p:spPr>
          <a:xfrm>
            <a:off x="2381429" y="5599582"/>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p:txBody>
      </p:sp>
      <p:sp>
        <p:nvSpPr>
          <p:cNvPr id="21" name="object 21"/>
          <p:cNvSpPr txBox="1"/>
          <p:nvPr/>
        </p:nvSpPr>
        <p:spPr>
          <a:xfrm>
            <a:off x="3018207" y="5599582"/>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2019</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p:txBody>
      </p:sp>
      <p:sp>
        <p:nvSpPr>
          <p:cNvPr id="22" name="object 22"/>
          <p:cNvSpPr txBox="1"/>
          <p:nvPr/>
        </p:nvSpPr>
        <p:spPr>
          <a:xfrm>
            <a:off x="5485563" y="5599582"/>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p:txBody>
      </p:sp>
      <p:sp>
        <p:nvSpPr>
          <p:cNvPr id="23" name="object 23"/>
          <p:cNvSpPr txBox="1"/>
          <p:nvPr/>
        </p:nvSpPr>
        <p:spPr>
          <a:xfrm>
            <a:off x="6103291" y="5599582"/>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p:txBody>
      </p:sp>
      <p:sp>
        <p:nvSpPr>
          <p:cNvPr id="24" name="object 24"/>
          <p:cNvSpPr txBox="1"/>
          <p:nvPr/>
        </p:nvSpPr>
        <p:spPr>
          <a:xfrm>
            <a:off x="6700191" y="5599582"/>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p:txBody>
      </p:sp>
      <p:sp>
        <p:nvSpPr>
          <p:cNvPr id="25" name="object 25"/>
          <p:cNvSpPr txBox="1"/>
          <p:nvPr/>
        </p:nvSpPr>
        <p:spPr>
          <a:xfrm>
            <a:off x="7287820" y="5599582"/>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p:txBody>
      </p:sp>
      <p:sp>
        <p:nvSpPr>
          <p:cNvPr id="26" name="object 26"/>
          <p:cNvSpPr txBox="1"/>
          <p:nvPr/>
        </p:nvSpPr>
        <p:spPr>
          <a:xfrm>
            <a:off x="8294623" y="3103880"/>
            <a:ext cx="472440" cy="595630"/>
          </a:xfrm>
          <a:prstGeom prst="rect">
            <a:avLst/>
          </a:prstGeom>
        </p:spPr>
        <p:txBody>
          <a:bodyPr vert="horz" wrap="square" lIns="0" tIns="13335" rIns="0" bIns="0" rtlCol="0">
            <a:spAutoFit/>
          </a:bodyPr>
          <a:lstStyle/>
          <a:p>
            <a:pPr marL="12700">
              <a:spcBef>
                <a:spcPts val="105"/>
              </a:spcBef>
            </a:pPr>
            <a:r>
              <a:rPr sz="1400" b="1" dirty="0">
                <a:solidFill>
                  <a:srgbClr val="A30000"/>
                </a:solidFill>
                <a:latin typeface="Arial"/>
                <a:cs typeface="Arial"/>
              </a:rPr>
              <a:t>15,50</a:t>
            </a:r>
            <a:endParaRPr sz="1400">
              <a:solidFill>
                <a:prstClr val="black"/>
              </a:solidFill>
              <a:latin typeface="Arial"/>
              <a:cs typeface="Arial"/>
            </a:endParaRPr>
          </a:p>
          <a:p>
            <a:pPr marL="12700">
              <a:spcBef>
                <a:spcPts val="1120"/>
              </a:spcBef>
            </a:pPr>
            <a:r>
              <a:rPr sz="1400" b="1" dirty="0">
                <a:solidFill>
                  <a:srgbClr val="13306C"/>
                </a:solidFill>
                <a:latin typeface="Arial"/>
                <a:cs typeface="Arial"/>
              </a:rPr>
              <a:t>13,61</a:t>
            </a:r>
            <a:endParaRPr sz="1400">
              <a:solidFill>
                <a:prstClr val="black"/>
              </a:solidFill>
              <a:latin typeface="Arial"/>
              <a:cs typeface="Arial"/>
            </a:endParaRPr>
          </a:p>
        </p:txBody>
      </p:sp>
      <p:sp>
        <p:nvSpPr>
          <p:cNvPr id="27" name="object 27"/>
          <p:cNvSpPr txBox="1"/>
          <p:nvPr/>
        </p:nvSpPr>
        <p:spPr>
          <a:xfrm>
            <a:off x="6944994" y="2551277"/>
            <a:ext cx="708660" cy="553085"/>
          </a:xfrm>
          <a:prstGeom prst="rect">
            <a:avLst/>
          </a:prstGeom>
        </p:spPr>
        <p:txBody>
          <a:bodyPr vert="horz" wrap="square" lIns="0" tIns="12065" rIns="0" bIns="0" rtlCol="0">
            <a:spAutoFit/>
          </a:bodyPr>
          <a:lstStyle/>
          <a:p>
            <a:pPr marL="12700" marR="5080">
              <a:lnSpc>
                <a:spcPct val="123600"/>
              </a:lnSpc>
              <a:spcBef>
                <a:spcPts val="95"/>
              </a:spcBef>
            </a:pPr>
            <a:r>
              <a:rPr sz="1400" spc="-10" dirty="0">
                <a:solidFill>
                  <a:prstClr val="black"/>
                </a:solidFill>
                <a:latin typeface="Arial"/>
                <a:cs typeface="Arial"/>
              </a:rPr>
              <a:t>T</a:t>
            </a:r>
            <a:r>
              <a:rPr sz="1400" dirty="0">
                <a:solidFill>
                  <a:prstClr val="black"/>
                </a:solidFill>
                <a:latin typeface="Arial"/>
                <a:cs typeface="Arial"/>
              </a:rPr>
              <a:t>L/</a:t>
            </a:r>
            <a:r>
              <a:rPr sz="1400" spc="-10" dirty="0">
                <a:solidFill>
                  <a:prstClr val="black"/>
                </a:solidFill>
                <a:latin typeface="Arial"/>
                <a:cs typeface="Arial"/>
              </a:rPr>
              <a:t>D</a:t>
            </a:r>
            <a:r>
              <a:rPr sz="1400" dirty="0">
                <a:solidFill>
                  <a:prstClr val="black"/>
                </a:solidFill>
                <a:latin typeface="Arial"/>
                <a:cs typeface="Arial"/>
              </a:rPr>
              <a:t>olar  TL/Euro</a:t>
            </a:r>
            <a:endParaRPr sz="1400">
              <a:solidFill>
                <a:prstClr val="black"/>
              </a:solidFill>
              <a:latin typeface="Arial"/>
              <a:cs typeface="Arial"/>
            </a:endParaRPr>
          </a:p>
        </p:txBody>
      </p:sp>
      <p:sp>
        <p:nvSpPr>
          <p:cNvPr id="28" name="object 28"/>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49</a:t>
            </a:r>
            <a:endParaRPr sz="1400">
              <a:solidFill>
                <a:prstClr val="black"/>
              </a:solidFill>
              <a:latin typeface="Tahoma"/>
              <a:cs typeface="Tahoma"/>
            </a:endParaRPr>
          </a:p>
        </p:txBody>
      </p:sp>
    </p:spTree>
    <p:extLst>
      <p:ext uri="{BB962C8B-B14F-4D97-AF65-F5344CB8AC3E}">
        <p14:creationId xmlns:p14="http://schemas.microsoft.com/office/powerpoint/2010/main" val="26322912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 y="830326"/>
            <a:ext cx="6776084" cy="1002030"/>
          </a:xfrm>
          <a:prstGeom prst="rect">
            <a:avLst/>
          </a:prstGeom>
        </p:spPr>
        <p:txBody>
          <a:bodyPr vert="horz" wrap="square" lIns="0" tIns="13335" rIns="0" bIns="0" rtlCol="0">
            <a:spAutoFit/>
          </a:bodyPr>
          <a:lstStyle/>
          <a:p>
            <a:pPr marL="12700" marR="5080">
              <a:lnSpc>
                <a:spcPct val="100000"/>
              </a:lnSpc>
              <a:spcBef>
                <a:spcPts val="105"/>
              </a:spcBef>
            </a:pPr>
            <a:r>
              <a:rPr sz="3200" spc="-5" dirty="0"/>
              <a:t>TCMB Piyasa Katılımcıları </a:t>
            </a:r>
            <a:r>
              <a:rPr sz="3200" dirty="0"/>
              <a:t>Anketi:  Seçilmiş</a:t>
            </a:r>
            <a:r>
              <a:rPr sz="3200" spc="-50" dirty="0"/>
              <a:t> </a:t>
            </a:r>
            <a:r>
              <a:rPr sz="3200" spc="-5" dirty="0"/>
              <a:t>Göstergeler*</a:t>
            </a:r>
            <a:endParaRPr sz="3200"/>
          </a:p>
        </p:txBody>
      </p:sp>
      <p:sp>
        <p:nvSpPr>
          <p:cNvPr id="3" name="object 3"/>
          <p:cNvSpPr txBox="1"/>
          <p:nvPr/>
        </p:nvSpPr>
        <p:spPr>
          <a:xfrm>
            <a:off x="383540" y="1977941"/>
            <a:ext cx="5150485" cy="3981450"/>
          </a:xfrm>
          <a:prstGeom prst="rect">
            <a:avLst/>
          </a:prstGeom>
        </p:spPr>
        <p:txBody>
          <a:bodyPr vert="horz" wrap="square" lIns="0" tIns="97155" rIns="0" bIns="0" rtlCol="0">
            <a:spAutoFit/>
          </a:bodyPr>
          <a:lstStyle/>
          <a:p>
            <a:pPr marL="355600" indent="-342900">
              <a:spcBef>
                <a:spcPts val="765"/>
              </a:spcBef>
              <a:buClr>
                <a:srgbClr val="C00000"/>
              </a:buClr>
              <a:buSzPct val="85000"/>
              <a:buFont typeface="Wingdings"/>
              <a:buChar char=""/>
              <a:tabLst>
                <a:tab pos="354965" algn="l"/>
                <a:tab pos="355600" algn="l"/>
              </a:tabLst>
            </a:pPr>
            <a:r>
              <a:rPr sz="2000" spc="-5" dirty="0">
                <a:solidFill>
                  <a:prstClr val="black"/>
                </a:solidFill>
                <a:latin typeface="Tahoma"/>
                <a:cs typeface="Tahoma"/>
              </a:rPr>
              <a:t>Enflasyon</a:t>
            </a:r>
            <a:r>
              <a:rPr sz="2000" spc="-30" dirty="0">
                <a:solidFill>
                  <a:prstClr val="black"/>
                </a:solidFill>
                <a:latin typeface="Tahoma"/>
                <a:cs typeface="Tahoma"/>
              </a:rPr>
              <a:t> </a:t>
            </a:r>
            <a:r>
              <a:rPr sz="2000" spc="-5" dirty="0">
                <a:solidFill>
                  <a:prstClr val="black"/>
                </a:solidFill>
                <a:latin typeface="Tahoma"/>
                <a:cs typeface="Tahoma"/>
              </a:rPr>
              <a:t>beklentileri</a:t>
            </a:r>
            <a:endParaRPr sz="2000">
              <a:solidFill>
                <a:prstClr val="black"/>
              </a:solidFill>
              <a:latin typeface="Tahoma"/>
              <a:cs typeface="Tahoma"/>
            </a:endParaRPr>
          </a:p>
          <a:p>
            <a:pPr marL="756285" lvl="1" indent="-287020">
              <a:spcBef>
                <a:spcPts val="595"/>
              </a:spcBef>
              <a:buClr>
                <a:srgbClr val="C00000"/>
              </a:buClr>
              <a:buSzPct val="88888"/>
              <a:buFont typeface="Wingdings"/>
              <a:buChar char=""/>
              <a:tabLst>
                <a:tab pos="756285" algn="l"/>
                <a:tab pos="756920" algn="l"/>
              </a:tabLst>
            </a:pPr>
            <a:r>
              <a:rPr spc="-5" dirty="0">
                <a:solidFill>
                  <a:prstClr val="black"/>
                </a:solidFill>
                <a:latin typeface="Tahoma"/>
                <a:cs typeface="Tahoma"/>
              </a:rPr>
              <a:t>Cari yıl sonu yıllık </a:t>
            </a:r>
            <a:r>
              <a:rPr dirty="0">
                <a:solidFill>
                  <a:prstClr val="black"/>
                </a:solidFill>
                <a:latin typeface="Tahoma"/>
                <a:cs typeface="Tahoma"/>
              </a:rPr>
              <a:t>TÜFE </a:t>
            </a:r>
            <a:r>
              <a:rPr spc="-5" dirty="0">
                <a:solidFill>
                  <a:prstClr val="black"/>
                </a:solidFill>
                <a:latin typeface="Tahoma"/>
                <a:cs typeface="Tahoma"/>
              </a:rPr>
              <a:t>beklentisi</a:t>
            </a:r>
            <a:endParaRPr>
              <a:solidFill>
                <a:prstClr val="black"/>
              </a:solidFill>
              <a:latin typeface="Tahoma"/>
              <a:cs typeface="Tahoma"/>
            </a:endParaRPr>
          </a:p>
          <a:p>
            <a:pPr marL="756285" lvl="1" indent="-287020">
              <a:spcBef>
                <a:spcPts val="600"/>
              </a:spcBef>
              <a:buClr>
                <a:srgbClr val="C00000"/>
              </a:buClr>
              <a:buSzPct val="88888"/>
              <a:buFont typeface="Wingdings"/>
              <a:buChar char=""/>
              <a:tabLst>
                <a:tab pos="756285" algn="l"/>
                <a:tab pos="756920" algn="l"/>
              </a:tabLst>
            </a:pPr>
            <a:r>
              <a:rPr dirty="0">
                <a:solidFill>
                  <a:prstClr val="black"/>
                </a:solidFill>
                <a:latin typeface="Tahoma"/>
                <a:cs typeface="Tahoma"/>
              </a:rPr>
              <a:t>12 ay </a:t>
            </a:r>
            <a:r>
              <a:rPr spc="-5" dirty="0">
                <a:solidFill>
                  <a:prstClr val="black"/>
                </a:solidFill>
                <a:latin typeface="Tahoma"/>
                <a:cs typeface="Tahoma"/>
              </a:rPr>
              <a:t>sonrasının yıllık </a:t>
            </a:r>
            <a:r>
              <a:rPr dirty="0">
                <a:solidFill>
                  <a:prstClr val="black"/>
                </a:solidFill>
                <a:latin typeface="Tahoma"/>
                <a:cs typeface="Tahoma"/>
              </a:rPr>
              <a:t>TÜFE</a:t>
            </a:r>
            <a:r>
              <a:rPr spc="5" dirty="0">
                <a:solidFill>
                  <a:prstClr val="black"/>
                </a:solidFill>
                <a:latin typeface="Tahoma"/>
                <a:cs typeface="Tahoma"/>
              </a:rPr>
              <a:t> </a:t>
            </a:r>
            <a:r>
              <a:rPr spc="-5" dirty="0">
                <a:solidFill>
                  <a:prstClr val="black"/>
                </a:solidFill>
                <a:latin typeface="Tahoma"/>
                <a:cs typeface="Tahoma"/>
              </a:rPr>
              <a:t>beklentisi</a:t>
            </a:r>
            <a:endParaRPr>
              <a:solidFill>
                <a:prstClr val="black"/>
              </a:solidFill>
              <a:latin typeface="Tahoma"/>
              <a:cs typeface="Tahoma"/>
            </a:endParaRPr>
          </a:p>
          <a:p>
            <a:pPr marL="756285" lvl="1" indent="-287020">
              <a:spcBef>
                <a:spcPts val="605"/>
              </a:spcBef>
              <a:buClr>
                <a:srgbClr val="C00000"/>
              </a:buClr>
              <a:buSzPct val="88888"/>
              <a:buFont typeface="Wingdings"/>
              <a:buChar char=""/>
              <a:tabLst>
                <a:tab pos="756285" algn="l"/>
                <a:tab pos="756920" algn="l"/>
              </a:tabLst>
            </a:pPr>
            <a:r>
              <a:rPr dirty="0">
                <a:solidFill>
                  <a:prstClr val="black"/>
                </a:solidFill>
                <a:latin typeface="Tahoma"/>
                <a:cs typeface="Tahoma"/>
              </a:rPr>
              <a:t>24 ay </a:t>
            </a:r>
            <a:r>
              <a:rPr spc="-5" dirty="0">
                <a:solidFill>
                  <a:prstClr val="black"/>
                </a:solidFill>
                <a:latin typeface="Tahoma"/>
                <a:cs typeface="Tahoma"/>
              </a:rPr>
              <a:t>sonrasının yıllık </a:t>
            </a:r>
            <a:r>
              <a:rPr dirty="0">
                <a:solidFill>
                  <a:prstClr val="black"/>
                </a:solidFill>
                <a:latin typeface="Tahoma"/>
                <a:cs typeface="Tahoma"/>
              </a:rPr>
              <a:t>TÜFE</a:t>
            </a:r>
            <a:r>
              <a:rPr spc="5" dirty="0">
                <a:solidFill>
                  <a:prstClr val="black"/>
                </a:solidFill>
                <a:latin typeface="Tahoma"/>
                <a:cs typeface="Tahoma"/>
              </a:rPr>
              <a:t> </a:t>
            </a:r>
            <a:r>
              <a:rPr spc="-5" dirty="0">
                <a:solidFill>
                  <a:prstClr val="black"/>
                </a:solidFill>
                <a:latin typeface="Tahoma"/>
                <a:cs typeface="Tahoma"/>
              </a:rPr>
              <a:t>beklentisi</a:t>
            </a:r>
            <a:endParaRPr>
              <a:solidFill>
                <a:prstClr val="black"/>
              </a:solidFill>
              <a:latin typeface="Tahoma"/>
              <a:cs typeface="Tahoma"/>
            </a:endParaRPr>
          </a:p>
          <a:p>
            <a:pPr marL="355600" indent="-342900">
              <a:spcBef>
                <a:spcPts val="600"/>
              </a:spcBef>
              <a:buClr>
                <a:srgbClr val="C00000"/>
              </a:buClr>
              <a:buSzPct val="85000"/>
              <a:buFont typeface="Wingdings"/>
              <a:buChar char=""/>
              <a:tabLst>
                <a:tab pos="354965" algn="l"/>
                <a:tab pos="355600" algn="l"/>
              </a:tabLst>
            </a:pPr>
            <a:r>
              <a:rPr sz="2000" spc="-5" dirty="0">
                <a:solidFill>
                  <a:prstClr val="black"/>
                </a:solidFill>
                <a:latin typeface="Tahoma"/>
                <a:cs typeface="Tahoma"/>
              </a:rPr>
              <a:t>Döviz kuru beklentileri</a:t>
            </a:r>
            <a:endParaRPr sz="2000">
              <a:solidFill>
                <a:prstClr val="black"/>
              </a:solidFill>
              <a:latin typeface="Tahoma"/>
              <a:cs typeface="Tahoma"/>
            </a:endParaRPr>
          </a:p>
          <a:p>
            <a:pPr marL="756285" lvl="1" indent="-287020">
              <a:spcBef>
                <a:spcPts val="600"/>
              </a:spcBef>
              <a:buClr>
                <a:srgbClr val="C00000"/>
              </a:buClr>
              <a:buSzPct val="88888"/>
              <a:buFont typeface="Wingdings"/>
              <a:buChar char=""/>
              <a:tabLst>
                <a:tab pos="756285" algn="l"/>
                <a:tab pos="756920" algn="l"/>
              </a:tabLst>
            </a:pPr>
            <a:r>
              <a:rPr spc="-5" dirty="0">
                <a:solidFill>
                  <a:prstClr val="black"/>
                </a:solidFill>
                <a:latin typeface="Tahoma"/>
                <a:cs typeface="Tahoma"/>
              </a:rPr>
              <a:t>Cari </a:t>
            </a:r>
            <a:r>
              <a:rPr dirty="0">
                <a:solidFill>
                  <a:prstClr val="black"/>
                </a:solidFill>
                <a:latin typeface="Tahoma"/>
                <a:cs typeface="Tahoma"/>
              </a:rPr>
              <a:t>ay </a:t>
            </a:r>
            <a:r>
              <a:rPr spc="-5" dirty="0">
                <a:solidFill>
                  <a:prstClr val="black"/>
                </a:solidFill>
                <a:latin typeface="Tahoma"/>
                <a:cs typeface="Tahoma"/>
              </a:rPr>
              <a:t>sonu </a:t>
            </a:r>
            <a:r>
              <a:rPr dirty="0">
                <a:solidFill>
                  <a:prstClr val="black"/>
                </a:solidFill>
                <a:latin typeface="Tahoma"/>
                <a:cs typeface="Tahoma"/>
              </a:rPr>
              <a:t>ABD </a:t>
            </a:r>
            <a:r>
              <a:rPr spc="-5" dirty="0">
                <a:solidFill>
                  <a:prstClr val="black"/>
                </a:solidFill>
                <a:latin typeface="Tahoma"/>
                <a:cs typeface="Tahoma"/>
              </a:rPr>
              <a:t>dolar kuru</a:t>
            </a:r>
            <a:r>
              <a:rPr spc="5" dirty="0">
                <a:solidFill>
                  <a:prstClr val="black"/>
                </a:solidFill>
                <a:latin typeface="Tahoma"/>
                <a:cs typeface="Tahoma"/>
              </a:rPr>
              <a:t> </a:t>
            </a:r>
            <a:r>
              <a:rPr spc="-5" dirty="0">
                <a:solidFill>
                  <a:prstClr val="black"/>
                </a:solidFill>
                <a:latin typeface="Tahoma"/>
                <a:cs typeface="Tahoma"/>
              </a:rPr>
              <a:t>beklentisi</a:t>
            </a:r>
            <a:endParaRPr>
              <a:solidFill>
                <a:prstClr val="black"/>
              </a:solidFill>
              <a:latin typeface="Tahoma"/>
              <a:cs typeface="Tahoma"/>
            </a:endParaRPr>
          </a:p>
          <a:p>
            <a:pPr marL="756285" lvl="1" indent="-287020">
              <a:spcBef>
                <a:spcPts val="600"/>
              </a:spcBef>
              <a:buClr>
                <a:srgbClr val="C00000"/>
              </a:buClr>
              <a:buSzPct val="88888"/>
              <a:buFont typeface="Wingdings"/>
              <a:buChar char=""/>
              <a:tabLst>
                <a:tab pos="756285" algn="l"/>
                <a:tab pos="756920" algn="l"/>
              </a:tabLst>
            </a:pPr>
            <a:r>
              <a:rPr dirty="0">
                <a:solidFill>
                  <a:prstClr val="black"/>
                </a:solidFill>
                <a:latin typeface="Tahoma"/>
                <a:cs typeface="Tahoma"/>
              </a:rPr>
              <a:t>Cari </a:t>
            </a:r>
            <a:r>
              <a:rPr spc="-5" dirty="0">
                <a:solidFill>
                  <a:prstClr val="black"/>
                </a:solidFill>
                <a:latin typeface="Tahoma"/>
                <a:cs typeface="Tahoma"/>
              </a:rPr>
              <a:t>yıl sonu ABD dolar kuru beklentisi</a:t>
            </a:r>
            <a:endParaRPr>
              <a:solidFill>
                <a:prstClr val="black"/>
              </a:solidFill>
              <a:latin typeface="Tahoma"/>
              <a:cs typeface="Tahoma"/>
            </a:endParaRPr>
          </a:p>
          <a:p>
            <a:pPr marL="756285" lvl="1" indent="-287020">
              <a:spcBef>
                <a:spcPts val="600"/>
              </a:spcBef>
              <a:buClr>
                <a:srgbClr val="C00000"/>
              </a:buClr>
              <a:buSzPct val="88888"/>
              <a:buFont typeface="Wingdings"/>
              <a:buChar char=""/>
              <a:tabLst>
                <a:tab pos="756285" algn="l"/>
                <a:tab pos="756920" algn="l"/>
              </a:tabLst>
            </a:pPr>
            <a:r>
              <a:rPr dirty="0">
                <a:solidFill>
                  <a:prstClr val="black"/>
                </a:solidFill>
                <a:latin typeface="Tahoma"/>
                <a:cs typeface="Tahoma"/>
              </a:rPr>
              <a:t>12 ay </a:t>
            </a:r>
            <a:r>
              <a:rPr spc="-5" dirty="0">
                <a:solidFill>
                  <a:prstClr val="black"/>
                </a:solidFill>
                <a:latin typeface="Tahoma"/>
                <a:cs typeface="Tahoma"/>
              </a:rPr>
              <a:t>sonrasının </a:t>
            </a:r>
            <a:r>
              <a:rPr dirty="0">
                <a:solidFill>
                  <a:prstClr val="black"/>
                </a:solidFill>
                <a:latin typeface="Tahoma"/>
                <a:cs typeface="Tahoma"/>
              </a:rPr>
              <a:t>ABD </a:t>
            </a:r>
            <a:r>
              <a:rPr spc="-5" dirty="0">
                <a:solidFill>
                  <a:prstClr val="black"/>
                </a:solidFill>
                <a:latin typeface="Tahoma"/>
                <a:cs typeface="Tahoma"/>
              </a:rPr>
              <a:t>dolar kuru</a:t>
            </a:r>
            <a:r>
              <a:rPr spc="10" dirty="0">
                <a:solidFill>
                  <a:prstClr val="black"/>
                </a:solidFill>
                <a:latin typeface="Tahoma"/>
                <a:cs typeface="Tahoma"/>
              </a:rPr>
              <a:t> </a:t>
            </a:r>
            <a:r>
              <a:rPr spc="-5" dirty="0">
                <a:solidFill>
                  <a:prstClr val="black"/>
                </a:solidFill>
                <a:latin typeface="Tahoma"/>
                <a:cs typeface="Tahoma"/>
              </a:rPr>
              <a:t>beklentisi</a:t>
            </a:r>
            <a:endParaRPr>
              <a:solidFill>
                <a:prstClr val="black"/>
              </a:solidFill>
              <a:latin typeface="Tahoma"/>
              <a:cs typeface="Tahoma"/>
            </a:endParaRPr>
          </a:p>
          <a:p>
            <a:pPr marL="355600" indent="-342900">
              <a:spcBef>
                <a:spcPts val="605"/>
              </a:spcBef>
              <a:buClr>
                <a:srgbClr val="C00000"/>
              </a:buClr>
              <a:buSzPct val="85000"/>
              <a:buFont typeface="Wingdings"/>
              <a:buChar char=""/>
              <a:tabLst>
                <a:tab pos="354965" algn="l"/>
                <a:tab pos="355600" algn="l"/>
              </a:tabLst>
            </a:pPr>
            <a:r>
              <a:rPr sz="2000" spc="-5" dirty="0">
                <a:solidFill>
                  <a:prstClr val="black"/>
                </a:solidFill>
                <a:latin typeface="Tahoma"/>
                <a:cs typeface="Tahoma"/>
              </a:rPr>
              <a:t>Büyüme</a:t>
            </a:r>
            <a:r>
              <a:rPr sz="2000" spc="-20" dirty="0">
                <a:solidFill>
                  <a:prstClr val="black"/>
                </a:solidFill>
                <a:latin typeface="Tahoma"/>
                <a:cs typeface="Tahoma"/>
              </a:rPr>
              <a:t> </a:t>
            </a:r>
            <a:r>
              <a:rPr sz="2000" spc="-5" dirty="0">
                <a:solidFill>
                  <a:prstClr val="black"/>
                </a:solidFill>
                <a:latin typeface="Tahoma"/>
                <a:cs typeface="Tahoma"/>
              </a:rPr>
              <a:t>beklentileri</a:t>
            </a:r>
            <a:endParaRPr sz="2000">
              <a:solidFill>
                <a:prstClr val="black"/>
              </a:solidFill>
              <a:latin typeface="Tahoma"/>
              <a:cs typeface="Tahoma"/>
            </a:endParaRPr>
          </a:p>
          <a:p>
            <a:pPr marL="756285" lvl="1" indent="-287020">
              <a:spcBef>
                <a:spcPts val="595"/>
              </a:spcBef>
              <a:buClr>
                <a:srgbClr val="C00000"/>
              </a:buClr>
              <a:buSzPct val="88888"/>
              <a:buFont typeface="Wingdings"/>
              <a:buChar char=""/>
              <a:tabLst>
                <a:tab pos="756285" algn="l"/>
                <a:tab pos="756920" algn="l"/>
              </a:tabLst>
            </a:pPr>
            <a:r>
              <a:rPr spc="-5" dirty="0">
                <a:solidFill>
                  <a:prstClr val="black"/>
                </a:solidFill>
                <a:latin typeface="Tahoma"/>
                <a:cs typeface="Tahoma"/>
              </a:rPr>
              <a:t>Cari yılın yıllık GSYİH büyüme</a:t>
            </a:r>
            <a:r>
              <a:rPr spc="25" dirty="0">
                <a:solidFill>
                  <a:prstClr val="black"/>
                </a:solidFill>
                <a:latin typeface="Tahoma"/>
                <a:cs typeface="Tahoma"/>
              </a:rPr>
              <a:t> </a:t>
            </a:r>
            <a:r>
              <a:rPr spc="-5" dirty="0">
                <a:solidFill>
                  <a:prstClr val="black"/>
                </a:solidFill>
                <a:latin typeface="Tahoma"/>
                <a:cs typeface="Tahoma"/>
              </a:rPr>
              <a:t>beklentisi</a:t>
            </a:r>
            <a:endParaRPr>
              <a:solidFill>
                <a:prstClr val="black"/>
              </a:solidFill>
              <a:latin typeface="Tahoma"/>
              <a:cs typeface="Tahoma"/>
            </a:endParaRPr>
          </a:p>
          <a:p>
            <a:pPr marL="756285" lvl="1" indent="-287020">
              <a:spcBef>
                <a:spcPts val="600"/>
              </a:spcBef>
              <a:buClr>
                <a:srgbClr val="C00000"/>
              </a:buClr>
              <a:buSzPct val="88888"/>
              <a:buFont typeface="Wingdings"/>
              <a:buChar char=""/>
              <a:tabLst>
                <a:tab pos="756285" algn="l"/>
                <a:tab pos="756920" algn="l"/>
              </a:tabLst>
            </a:pPr>
            <a:r>
              <a:rPr spc="-5" dirty="0">
                <a:solidFill>
                  <a:prstClr val="black"/>
                </a:solidFill>
                <a:latin typeface="Tahoma"/>
                <a:cs typeface="Tahoma"/>
              </a:rPr>
              <a:t>Gelecek yılın yıllık GSYİH </a:t>
            </a:r>
            <a:r>
              <a:rPr dirty="0">
                <a:solidFill>
                  <a:prstClr val="black"/>
                </a:solidFill>
                <a:latin typeface="Tahoma"/>
                <a:cs typeface="Tahoma"/>
              </a:rPr>
              <a:t>büyüme</a:t>
            </a:r>
            <a:r>
              <a:rPr spc="-5" dirty="0">
                <a:solidFill>
                  <a:prstClr val="black"/>
                </a:solidFill>
                <a:latin typeface="Tahoma"/>
                <a:cs typeface="Tahoma"/>
              </a:rPr>
              <a:t> beklentisi</a:t>
            </a:r>
            <a:endParaRPr>
              <a:solidFill>
                <a:prstClr val="black"/>
              </a:solidFill>
              <a:latin typeface="Tahoma"/>
              <a:cs typeface="Tahoma"/>
            </a:endParaRPr>
          </a:p>
        </p:txBody>
      </p:sp>
      <p:sp>
        <p:nvSpPr>
          <p:cNvPr id="4" name="object 4"/>
          <p:cNvSpPr txBox="1"/>
          <p:nvPr/>
        </p:nvSpPr>
        <p:spPr>
          <a:xfrm>
            <a:off x="78739" y="6398158"/>
            <a:ext cx="8265795" cy="391160"/>
          </a:xfrm>
          <a:prstGeom prst="rect">
            <a:avLst/>
          </a:prstGeom>
        </p:spPr>
        <p:txBody>
          <a:bodyPr vert="horz" wrap="square" lIns="0" tIns="12700" rIns="0" bIns="0" rtlCol="0">
            <a:spAutoFit/>
          </a:bodyPr>
          <a:lstStyle/>
          <a:p>
            <a:pPr marL="12700" marR="5080">
              <a:spcBef>
                <a:spcPts val="100"/>
              </a:spcBef>
            </a:pPr>
            <a:r>
              <a:rPr sz="1200" dirty="0">
                <a:solidFill>
                  <a:prstClr val="black"/>
                </a:solidFill>
                <a:latin typeface="Tahoma"/>
                <a:cs typeface="Tahoma"/>
              </a:rPr>
              <a:t>* </a:t>
            </a:r>
            <a:r>
              <a:rPr sz="1200" spc="-10" dirty="0">
                <a:solidFill>
                  <a:prstClr val="black"/>
                </a:solidFill>
                <a:latin typeface="Tahoma"/>
                <a:cs typeface="Tahoma"/>
              </a:rPr>
              <a:t>TCMB Piyasa Katılımcıları </a:t>
            </a:r>
            <a:r>
              <a:rPr sz="1200" spc="-5" dirty="0">
                <a:solidFill>
                  <a:prstClr val="black"/>
                </a:solidFill>
                <a:latin typeface="Tahoma"/>
                <a:cs typeface="Tahoma"/>
              </a:rPr>
              <a:t>Anketi’nin Şubat sayısı, </a:t>
            </a:r>
            <a:r>
              <a:rPr sz="1200" dirty="0">
                <a:solidFill>
                  <a:prstClr val="black"/>
                </a:solidFill>
                <a:latin typeface="Tahoma"/>
                <a:cs typeface="Tahoma"/>
              </a:rPr>
              <a:t>11 </a:t>
            </a:r>
            <a:r>
              <a:rPr sz="1200" spc="-5" dirty="0">
                <a:solidFill>
                  <a:prstClr val="black"/>
                </a:solidFill>
                <a:latin typeface="Tahoma"/>
                <a:cs typeface="Tahoma"/>
              </a:rPr>
              <a:t>Şubat </a:t>
            </a:r>
            <a:r>
              <a:rPr sz="1200" dirty="0">
                <a:solidFill>
                  <a:prstClr val="black"/>
                </a:solidFill>
                <a:latin typeface="Tahoma"/>
                <a:cs typeface="Tahoma"/>
              </a:rPr>
              <a:t>2022 </a:t>
            </a:r>
            <a:r>
              <a:rPr sz="1200" spc="-5" dirty="0">
                <a:solidFill>
                  <a:prstClr val="black"/>
                </a:solidFill>
                <a:latin typeface="Tahoma"/>
                <a:cs typeface="Tahoma"/>
              </a:rPr>
              <a:t>tarihinde </a:t>
            </a:r>
            <a:r>
              <a:rPr sz="1200" spc="-15" dirty="0">
                <a:solidFill>
                  <a:prstClr val="black"/>
                </a:solidFill>
                <a:latin typeface="Tahoma"/>
                <a:cs typeface="Tahoma"/>
              </a:rPr>
              <a:t>yayımlanmıştır. </a:t>
            </a:r>
            <a:r>
              <a:rPr sz="1200" spc="-5" dirty="0">
                <a:solidFill>
                  <a:prstClr val="black"/>
                </a:solidFill>
                <a:latin typeface="Tahoma"/>
                <a:cs typeface="Tahoma"/>
              </a:rPr>
              <a:t>İlgili tarihten </a:t>
            </a:r>
            <a:r>
              <a:rPr sz="1200" spc="-10" dirty="0">
                <a:solidFill>
                  <a:prstClr val="black"/>
                </a:solidFill>
                <a:latin typeface="Tahoma"/>
                <a:cs typeface="Tahoma"/>
              </a:rPr>
              <a:t>sonraki </a:t>
            </a:r>
            <a:r>
              <a:rPr sz="1200" spc="5" dirty="0">
                <a:solidFill>
                  <a:prstClr val="black"/>
                </a:solidFill>
                <a:latin typeface="Tahoma"/>
                <a:cs typeface="Tahoma"/>
              </a:rPr>
              <a:t>gelişmeler  </a:t>
            </a:r>
            <a:r>
              <a:rPr sz="1200" spc="-5" dirty="0">
                <a:solidFill>
                  <a:prstClr val="black"/>
                </a:solidFill>
                <a:latin typeface="Tahoma"/>
                <a:cs typeface="Tahoma"/>
              </a:rPr>
              <a:t>beklentilere</a:t>
            </a:r>
            <a:r>
              <a:rPr sz="1200" spc="5" dirty="0">
                <a:solidFill>
                  <a:prstClr val="black"/>
                </a:solidFill>
                <a:latin typeface="Tahoma"/>
                <a:cs typeface="Tahoma"/>
              </a:rPr>
              <a:t> </a:t>
            </a:r>
            <a:r>
              <a:rPr sz="1200" spc="-15" dirty="0">
                <a:solidFill>
                  <a:prstClr val="black"/>
                </a:solidFill>
                <a:latin typeface="Tahoma"/>
                <a:cs typeface="Tahoma"/>
              </a:rPr>
              <a:t>yansımamaktadır.</a:t>
            </a:r>
            <a:endParaRPr sz="1200">
              <a:solidFill>
                <a:prstClr val="black"/>
              </a:solidFill>
              <a:latin typeface="Tahoma"/>
              <a:cs typeface="Tahoma"/>
            </a:endParaRPr>
          </a:p>
        </p:txBody>
      </p:sp>
      <p:sp>
        <p:nvSpPr>
          <p:cNvPr id="5" name="object 5"/>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50</a:t>
            </a:r>
            <a:endParaRPr sz="1400">
              <a:solidFill>
                <a:prstClr val="black"/>
              </a:solidFill>
              <a:latin typeface="Tahoma"/>
              <a:cs typeface="Tahoma"/>
            </a:endParaRPr>
          </a:p>
        </p:txBody>
      </p:sp>
    </p:spTree>
    <p:extLst>
      <p:ext uri="{BB962C8B-B14F-4D97-AF65-F5344CB8AC3E}">
        <p14:creationId xmlns:p14="http://schemas.microsoft.com/office/powerpoint/2010/main" val="42169320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7916" y="849325"/>
            <a:ext cx="8501380" cy="574675"/>
          </a:xfrm>
          <a:prstGeom prst="rect">
            <a:avLst/>
          </a:prstGeom>
        </p:spPr>
        <p:txBody>
          <a:bodyPr vert="horz" wrap="square" lIns="0" tIns="12700" rIns="0" bIns="0" rtlCol="0">
            <a:spAutoFit/>
          </a:bodyPr>
          <a:lstStyle/>
          <a:p>
            <a:pPr marL="12700">
              <a:lnSpc>
                <a:spcPct val="100000"/>
              </a:lnSpc>
              <a:spcBef>
                <a:spcPts val="100"/>
              </a:spcBef>
            </a:pPr>
            <a:r>
              <a:rPr spc="-5" dirty="0"/>
              <a:t>Şubat ayında yıl </a:t>
            </a:r>
            <a:r>
              <a:rPr dirty="0"/>
              <a:t>sonu </a:t>
            </a:r>
            <a:r>
              <a:rPr spc="-5" dirty="0"/>
              <a:t>enflasyon beklentisi </a:t>
            </a:r>
            <a:r>
              <a:rPr dirty="0"/>
              <a:t>4,3 </a:t>
            </a:r>
            <a:r>
              <a:rPr spc="-5" dirty="0"/>
              <a:t>puan yükselmiş </a:t>
            </a:r>
            <a:r>
              <a:rPr dirty="0"/>
              <a:t>ve</a:t>
            </a:r>
            <a:r>
              <a:rPr spc="5" dirty="0"/>
              <a:t> </a:t>
            </a:r>
            <a:r>
              <a:rPr dirty="0"/>
              <a:t>%34,1’e</a:t>
            </a:r>
          </a:p>
          <a:p>
            <a:pPr marL="12700">
              <a:lnSpc>
                <a:spcPct val="100000"/>
              </a:lnSpc>
              <a:spcBef>
                <a:spcPts val="5"/>
              </a:spcBef>
            </a:pPr>
            <a:r>
              <a:rPr spc="-5" dirty="0"/>
              <a:t>ulaşmıştır.</a:t>
            </a:r>
          </a:p>
        </p:txBody>
      </p:sp>
      <p:sp>
        <p:nvSpPr>
          <p:cNvPr id="3" name="object 3"/>
          <p:cNvSpPr/>
          <p:nvPr/>
        </p:nvSpPr>
        <p:spPr>
          <a:xfrm>
            <a:off x="4572" y="1872995"/>
            <a:ext cx="9139555" cy="340360"/>
          </a:xfrm>
          <a:custGeom>
            <a:avLst/>
            <a:gdLst/>
            <a:ahLst/>
            <a:cxnLst/>
            <a:rect l="l" t="t" r="r" b="b"/>
            <a:pathLst>
              <a:path w="9139555" h="340360">
                <a:moveTo>
                  <a:pt x="9139428" y="0"/>
                </a:moveTo>
                <a:lnTo>
                  <a:pt x="0" y="0"/>
                </a:lnTo>
                <a:lnTo>
                  <a:pt x="0" y="339851"/>
                </a:lnTo>
                <a:lnTo>
                  <a:pt x="9139428" y="339851"/>
                </a:lnTo>
                <a:lnTo>
                  <a:pt x="9139428"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197916" y="1398523"/>
            <a:ext cx="7524115" cy="777240"/>
          </a:xfrm>
          <a:prstGeom prst="rect">
            <a:avLst/>
          </a:prstGeom>
        </p:spPr>
        <p:txBody>
          <a:bodyPr vert="horz" wrap="square" lIns="0" tIns="12700" rIns="0" bIns="0" rtlCol="0">
            <a:spAutoFit/>
          </a:bodyPr>
          <a:lstStyle/>
          <a:p>
            <a:pPr marL="12700">
              <a:spcBef>
                <a:spcPts val="100"/>
              </a:spcBef>
            </a:pPr>
            <a:r>
              <a:rPr spc="-5" dirty="0">
                <a:solidFill>
                  <a:srgbClr val="1F308D"/>
                </a:solidFill>
                <a:latin typeface="Tahoma"/>
                <a:cs typeface="Tahoma"/>
              </a:rPr>
              <a:t>Uzun dönemli beklentilerdeki bozulma </a:t>
            </a:r>
            <a:r>
              <a:rPr dirty="0">
                <a:solidFill>
                  <a:srgbClr val="1F308D"/>
                </a:solidFill>
                <a:latin typeface="Tahoma"/>
                <a:cs typeface="Tahoma"/>
              </a:rPr>
              <a:t>Kasım 2021 </a:t>
            </a:r>
            <a:r>
              <a:rPr spc="-5" dirty="0">
                <a:solidFill>
                  <a:srgbClr val="1F308D"/>
                </a:solidFill>
                <a:latin typeface="Tahoma"/>
                <a:cs typeface="Tahoma"/>
              </a:rPr>
              <a:t>sonrasında</a:t>
            </a:r>
            <a:r>
              <a:rPr spc="105" dirty="0">
                <a:solidFill>
                  <a:srgbClr val="1F308D"/>
                </a:solidFill>
                <a:latin typeface="Tahoma"/>
                <a:cs typeface="Tahoma"/>
              </a:rPr>
              <a:t> </a:t>
            </a:r>
            <a:r>
              <a:rPr spc="-5" dirty="0">
                <a:solidFill>
                  <a:srgbClr val="1F308D"/>
                </a:solidFill>
                <a:latin typeface="Tahoma"/>
                <a:cs typeface="Tahoma"/>
              </a:rPr>
              <a:t>hızlanmıştır.</a:t>
            </a:r>
            <a:endParaRPr>
              <a:solidFill>
                <a:prstClr val="black"/>
              </a:solidFill>
              <a:latin typeface="Tahoma"/>
              <a:cs typeface="Tahoma"/>
            </a:endParaRPr>
          </a:p>
          <a:p>
            <a:pPr marL="2059305">
              <a:spcBef>
                <a:spcPts val="1835"/>
              </a:spcBef>
            </a:pPr>
            <a:r>
              <a:rPr sz="1600" spc="-10" dirty="0">
                <a:solidFill>
                  <a:srgbClr val="FFFFFF"/>
                </a:solidFill>
                <a:latin typeface="Tahoma"/>
                <a:cs typeface="Tahoma"/>
              </a:rPr>
              <a:t>Yıllık </a:t>
            </a:r>
            <a:r>
              <a:rPr sz="1600" spc="-5" dirty="0">
                <a:solidFill>
                  <a:srgbClr val="FFFFFF"/>
                </a:solidFill>
                <a:latin typeface="Tahoma"/>
                <a:cs typeface="Tahoma"/>
              </a:rPr>
              <a:t>TÜFE </a:t>
            </a:r>
            <a:r>
              <a:rPr sz="1600" spc="-10" dirty="0">
                <a:solidFill>
                  <a:srgbClr val="FFFFFF"/>
                </a:solidFill>
                <a:latin typeface="Tahoma"/>
                <a:cs typeface="Tahoma"/>
              </a:rPr>
              <a:t>beklentileri </a:t>
            </a:r>
            <a:r>
              <a:rPr sz="1600" spc="-5" dirty="0">
                <a:solidFill>
                  <a:srgbClr val="FFFFFF"/>
                </a:solidFill>
                <a:latin typeface="Tahoma"/>
                <a:cs typeface="Tahoma"/>
              </a:rPr>
              <a:t>(%) Ocak 2021 </a:t>
            </a:r>
            <a:r>
              <a:rPr sz="1600" dirty="0">
                <a:solidFill>
                  <a:srgbClr val="FFFFFF"/>
                </a:solidFill>
                <a:latin typeface="Tahoma"/>
                <a:cs typeface="Tahoma"/>
              </a:rPr>
              <a:t>- </a:t>
            </a:r>
            <a:r>
              <a:rPr sz="1600" spc="-5" dirty="0">
                <a:solidFill>
                  <a:srgbClr val="FFFFFF"/>
                </a:solidFill>
                <a:latin typeface="Tahoma"/>
                <a:cs typeface="Tahoma"/>
              </a:rPr>
              <a:t>Şubat</a:t>
            </a:r>
            <a:r>
              <a:rPr sz="1600" spc="110"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grpSp>
        <p:nvGrpSpPr>
          <p:cNvPr id="5" name="object 5"/>
          <p:cNvGrpSpPr/>
          <p:nvPr/>
        </p:nvGrpSpPr>
        <p:grpSpPr>
          <a:xfrm>
            <a:off x="516445" y="2523553"/>
            <a:ext cx="8134350" cy="3070225"/>
            <a:chOff x="516445" y="2523553"/>
            <a:chExt cx="8134350" cy="3070225"/>
          </a:xfrm>
        </p:grpSpPr>
        <p:sp>
          <p:nvSpPr>
            <p:cNvPr id="6" name="object 6"/>
            <p:cNvSpPr/>
            <p:nvPr/>
          </p:nvSpPr>
          <p:spPr>
            <a:xfrm>
              <a:off x="521208" y="2528316"/>
              <a:ext cx="8110855" cy="3060700"/>
            </a:xfrm>
            <a:custGeom>
              <a:avLst/>
              <a:gdLst/>
              <a:ahLst/>
              <a:cxnLst/>
              <a:rect l="l" t="t" r="r" b="b"/>
              <a:pathLst>
                <a:path w="8110855" h="3060700">
                  <a:moveTo>
                    <a:pt x="59436" y="3060192"/>
                  </a:moveTo>
                  <a:lnTo>
                    <a:pt x="59436" y="0"/>
                  </a:lnTo>
                </a:path>
                <a:path w="8110855" h="3060700">
                  <a:moveTo>
                    <a:pt x="0" y="3060192"/>
                  </a:moveTo>
                  <a:lnTo>
                    <a:pt x="59436" y="3060192"/>
                  </a:lnTo>
                </a:path>
                <a:path w="8110855" h="3060700">
                  <a:moveTo>
                    <a:pt x="0" y="2549652"/>
                  </a:moveTo>
                  <a:lnTo>
                    <a:pt x="59436" y="2549652"/>
                  </a:lnTo>
                </a:path>
                <a:path w="8110855" h="3060700">
                  <a:moveTo>
                    <a:pt x="0" y="2040636"/>
                  </a:moveTo>
                  <a:lnTo>
                    <a:pt x="59436" y="2040636"/>
                  </a:lnTo>
                </a:path>
                <a:path w="8110855" h="3060700">
                  <a:moveTo>
                    <a:pt x="0" y="1530096"/>
                  </a:moveTo>
                  <a:lnTo>
                    <a:pt x="59436" y="1530096"/>
                  </a:lnTo>
                </a:path>
                <a:path w="8110855" h="3060700">
                  <a:moveTo>
                    <a:pt x="0" y="1019556"/>
                  </a:moveTo>
                  <a:lnTo>
                    <a:pt x="59436" y="1019556"/>
                  </a:lnTo>
                </a:path>
                <a:path w="8110855" h="3060700">
                  <a:moveTo>
                    <a:pt x="0" y="510539"/>
                  </a:moveTo>
                  <a:lnTo>
                    <a:pt x="59436" y="510539"/>
                  </a:lnTo>
                </a:path>
                <a:path w="8110855" h="3060700">
                  <a:moveTo>
                    <a:pt x="0" y="0"/>
                  </a:moveTo>
                  <a:lnTo>
                    <a:pt x="59436" y="0"/>
                  </a:lnTo>
                </a:path>
                <a:path w="8110855" h="3060700">
                  <a:moveTo>
                    <a:pt x="59436" y="3060192"/>
                  </a:moveTo>
                  <a:lnTo>
                    <a:pt x="8110728" y="3060192"/>
                  </a:lnTo>
                </a:path>
              </a:pathLst>
            </a:custGeom>
            <a:ln w="9144">
              <a:solidFill>
                <a:srgbClr val="000000"/>
              </a:solidFill>
            </a:ln>
          </p:spPr>
          <p:txBody>
            <a:bodyPr wrap="square" lIns="0" tIns="0" rIns="0" bIns="0" rtlCol="0"/>
            <a:lstStyle/>
            <a:p>
              <a:endParaRPr>
                <a:solidFill>
                  <a:prstClr val="black"/>
                </a:solidFill>
              </a:endParaRPr>
            </a:p>
          </p:txBody>
        </p:sp>
        <p:sp>
          <p:nvSpPr>
            <p:cNvPr id="7" name="object 7"/>
            <p:cNvSpPr/>
            <p:nvPr/>
          </p:nvSpPr>
          <p:spPr>
            <a:xfrm>
              <a:off x="581406" y="3665982"/>
              <a:ext cx="6811009" cy="1295400"/>
            </a:xfrm>
            <a:custGeom>
              <a:avLst/>
              <a:gdLst/>
              <a:ahLst/>
              <a:cxnLst/>
              <a:rect l="l" t="t" r="r" b="b"/>
              <a:pathLst>
                <a:path w="6811009" h="1295400">
                  <a:moveTo>
                    <a:pt x="0" y="1295400"/>
                  </a:moveTo>
                  <a:lnTo>
                    <a:pt x="618744" y="1286256"/>
                  </a:lnTo>
                  <a:lnTo>
                    <a:pt x="1237488" y="1255776"/>
                  </a:lnTo>
                  <a:lnTo>
                    <a:pt x="1857756" y="1094232"/>
                  </a:lnTo>
                  <a:lnTo>
                    <a:pt x="2476500" y="1024128"/>
                  </a:lnTo>
                  <a:lnTo>
                    <a:pt x="3095244" y="957072"/>
                  </a:lnTo>
                  <a:lnTo>
                    <a:pt x="3715511" y="836676"/>
                  </a:lnTo>
                  <a:lnTo>
                    <a:pt x="4334256" y="769620"/>
                  </a:lnTo>
                  <a:lnTo>
                    <a:pt x="4953000" y="725424"/>
                  </a:lnTo>
                  <a:lnTo>
                    <a:pt x="5573268" y="633984"/>
                  </a:lnTo>
                  <a:lnTo>
                    <a:pt x="6192012" y="463296"/>
                  </a:lnTo>
                  <a:lnTo>
                    <a:pt x="6810756" y="0"/>
                  </a:lnTo>
                </a:path>
              </a:pathLst>
            </a:custGeom>
            <a:ln w="38100">
              <a:solidFill>
                <a:srgbClr val="001F5F"/>
              </a:solidFill>
            </a:ln>
          </p:spPr>
          <p:txBody>
            <a:bodyPr wrap="square" lIns="0" tIns="0" rIns="0" bIns="0" rtlCol="0"/>
            <a:lstStyle/>
            <a:p>
              <a:endParaRPr>
                <a:solidFill>
                  <a:prstClr val="black"/>
                </a:solidFill>
              </a:endParaRPr>
            </a:p>
          </p:txBody>
        </p:sp>
        <p:sp>
          <p:nvSpPr>
            <p:cNvPr id="8" name="object 8"/>
            <p:cNvSpPr/>
            <p:nvPr/>
          </p:nvSpPr>
          <p:spPr>
            <a:xfrm>
              <a:off x="581406" y="3510533"/>
              <a:ext cx="8049895" cy="1531620"/>
            </a:xfrm>
            <a:custGeom>
              <a:avLst/>
              <a:gdLst/>
              <a:ahLst/>
              <a:cxnLst/>
              <a:rect l="l" t="t" r="r" b="b"/>
              <a:pathLst>
                <a:path w="8049895" h="1531620">
                  <a:moveTo>
                    <a:pt x="0" y="1513332"/>
                  </a:moveTo>
                  <a:lnTo>
                    <a:pt x="618744" y="1531620"/>
                  </a:lnTo>
                  <a:lnTo>
                    <a:pt x="1237488" y="1519427"/>
                  </a:lnTo>
                  <a:lnTo>
                    <a:pt x="1857756" y="1438655"/>
                  </a:lnTo>
                  <a:lnTo>
                    <a:pt x="2476500" y="1383791"/>
                  </a:lnTo>
                  <a:lnTo>
                    <a:pt x="3095244" y="1351788"/>
                  </a:lnTo>
                  <a:lnTo>
                    <a:pt x="3715511" y="1299971"/>
                  </a:lnTo>
                  <a:lnTo>
                    <a:pt x="4334256" y="1315211"/>
                  </a:lnTo>
                  <a:lnTo>
                    <a:pt x="4953000" y="1267967"/>
                  </a:lnTo>
                  <a:lnTo>
                    <a:pt x="5573268" y="1168908"/>
                  </a:lnTo>
                  <a:lnTo>
                    <a:pt x="6192012" y="995171"/>
                  </a:lnTo>
                  <a:lnTo>
                    <a:pt x="6810756" y="406907"/>
                  </a:lnTo>
                  <a:lnTo>
                    <a:pt x="7431024" y="0"/>
                  </a:lnTo>
                  <a:lnTo>
                    <a:pt x="8049768" y="54863"/>
                  </a:lnTo>
                </a:path>
              </a:pathLst>
            </a:custGeom>
            <a:ln w="38100">
              <a:solidFill>
                <a:srgbClr val="A80000"/>
              </a:solidFill>
            </a:ln>
          </p:spPr>
          <p:txBody>
            <a:bodyPr wrap="square" lIns="0" tIns="0" rIns="0" bIns="0" rtlCol="0"/>
            <a:lstStyle/>
            <a:p>
              <a:endParaRPr>
                <a:solidFill>
                  <a:prstClr val="black"/>
                </a:solidFill>
              </a:endParaRPr>
            </a:p>
          </p:txBody>
        </p:sp>
        <p:sp>
          <p:nvSpPr>
            <p:cNvPr id="9" name="object 9"/>
            <p:cNvSpPr/>
            <p:nvPr/>
          </p:nvSpPr>
          <p:spPr>
            <a:xfrm>
              <a:off x="581406" y="4513326"/>
              <a:ext cx="8049895" cy="664845"/>
            </a:xfrm>
            <a:custGeom>
              <a:avLst/>
              <a:gdLst/>
              <a:ahLst/>
              <a:cxnLst/>
              <a:rect l="l" t="t" r="r" b="b"/>
              <a:pathLst>
                <a:path w="8049895" h="664845">
                  <a:moveTo>
                    <a:pt x="0" y="652272"/>
                  </a:moveTo>
                  <a:lnTo>
                    <a:pt x="618744" y="664463"/>
                  </a:lnTo>
                  <a:lnTo>
                    <a:pt x="1237488" y="647700"/>
                  </a:lnTo>
                  <a:lnTo>
                    <a:pt x="1857756" y="611124"/>
                  </a:lnTo>
                  <a:lnTo>
                    <a:pt x="2476500" y="565404"/>
                  </a:lnTo>
                  <a:lnTo>
                    <a:pt x="3095244" y="548640"/>
                  </a:lnTo>
                  <a:lnTo>
                    <a:pt x="3715511" y="521207"/>
                  </a:lnTo>
                  <a:lnTo>
                    <a:pt x="4334256" y="512063"/>
                  </a:lnTo>
                  <a:lnTo>
                    <a:pt x="4953000" y="492251"/>
                  </a:lnTo>
                  <a:lnTo>
                    <a:pt x="5573268" y="435863"/>
                  </a:lnTo>
                  <a:lnTo>
                    <a:pt x="6192012" y="385572"/>
                  </a:lnTo>
                  <a:lnTo>
                    <a:pt x="6810756" y="115824"/>
                  </a:lnTo>
                  <a:lnTo>
                    <a:pt x="7431024" y="0"/>
                  </a:lnTo>
                  <a:lnTo>
                    <a:pt x="8049768" y="12192"/>
                  </a:lnTo>
                </a:path>
              </a:pathLst>
            </a:custGeom>
            <a:ln w="38099">
              <a:solidFill>
                <a:srgbClr val="EBA30D"/>
              </a:solidFill>
            </a:ln>
          </p:spPr>
          <p:txBody>
            <a:bodyPr wrap="square" lIns="0" tIns="0" rIns="0" bIns="0" rtlCol="0"/>
            <a:lstStyle/>
            <a:p>
              <a:endParaRPr>
                <a:solidFill>
                  <a:prstClr val="black"/>
                </a:solidFill>
              </a:endParaRPr>
            </a:p>
          </p:txBody>
        </p:sp>
        <p:sp>
          <p:nvSpPr>
            <p:cNvPr id="10" name="object 10"/>
            <p:cNvSpPr/>
            <p:nvPr/>
          </p:nvSpPr>
          <p:spPr>
            <a:xfrm>
              <a:off x="8012429" y="2625090"/>
              <a:ext cx="619125" cy="439420"/>
            </a:xfrm>
            <a:custGeom>
              <a:avLst/>
              <a:gdLst/>
              <a:ahLst/>
              <a:cxnLst/>
              <a:rect l="l" t="t" r="r" b="b"/>
              <a:pathLst>
                <a:path w="619125" h="439419">
                  <a:moveTo>
                    <a:pt x="0" y="438912"/>
                  </a:moveTo>
                  <a:lnTo>
                    <a:pt x="618744" y="0"/>
                  </a:lnTo>
                </a:path>
              </a:pathLst>
            </a:custGeom>
            <a:ln w="38100">
              <a:solidFill>
                <a:srgbClr val="001F5F"/>
              </a:solidFill>
            </a:ln>
          </p:spPr>
          <p:txBody>
            <a:bodyPr wrap="square" lIns="0" tIns="0" rIns="0" bIns="0" rtlCol="0"/>
            <a:lstStyle/>
            <a:p>
              <a:endParaRPr>
                <a:solidFill>
                  <a:prstClr val="black"/>
                </a:solidFill>
              </a:endParaRPr>
            </a:p>
          </p:txBody>
        </p:sp>
      </p:grpSp>
      <p:sp>
        <p:nvSpPr>
          <p:cNvPr id="11" name="object 11"/>
          <p:cNvSpPr txBox="1"/>
          <p:nvPr/>
        </p:nvSpPr>
        <p:spPr>
          <a:xfrm>
            <a:off x="207670" y="4440173"/>
            <a:ext cx="220979" cy="1259840"/>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15</a:t>
            </a:r>
            <a:endParaRPr sz="1400">
              <a:solidFill>
                <a:prstClr val="black"/>
              </a:solidFill>
              <a:latin typeface="Tahoma"/>
              <a:cs typeface="Tahoma"/>
            </a:endParaRPr>
          </a:p>
          <a:p>
            <a:pPr>
              <a:spcBef>
                <a:spcPts val="45"/>
              </a:spcBef>
            </a:pPr>
            <a:endParaRPr sz="1900">
              <a:solidFill>
                <a:prstClr val="black"/>
              </a:solidFill>
              <a:latin typeface="Tahoma"/>
              <a:cs typeface="Tahoma"/>
            </a:endParaRPr>
          </a:p>
          <a:p>
            <a:pPr marL="12700"/>
            <a:r>
              <a:rPr sz="1400" dirty="0">
                <a:solidFill>
                  <a:prstClr val="black"/>
                </a:solidFill>
                <a:latin typeface="Tahoma"/>
                <a:cs typeface="Tahoma"/>
              </a:rPr>
              <a:t>10</a:t>
            </a:r>
            <a:endParaRPr sz="1400">
              <a:solidFill>
                <a:prstClr val="black"/>
              </a:solidFill>
              <a:latin typeface="Tahoma"/>
              <a:cs typeface="Tahoma"/>
            </a:endParaRPr>
          </a:p>
          <a:p>
            <a:pPr>
              <a:spcBef>
                <a:spcPts val="40"/>
              </a:spcBef>
            </a:pPr>
            <a:endParaRPr sz="1900">
              <a:solidFill>
                <a:prstClr val="black"/>
              </a:solidFill>
              <a:latin typeface="Tahoma"/>
              <a:cs typeface="Tahoma"/>
            </a:endParaRPr>
          </a:p>
          <a:p>
            <a:pPr marL="109220"/>
            <a:r>
              <a:rPr sz="1400" dirty="0">
                <a:solidFill>
                  <a:prstClr val="black"/>
                </a:solidFill>
                <a:latin typeface="Tahoma"/>
                <a:cs typeface="Tahoma"/>
              </a:rPr>
              <a:t>5</a:t>
            </a:r>
            <a:endParaRPr sz="1400">
              <a:solidFill>
                <a:prstClr val="black"/>
              </a:solidFill>
              <a:latin typeface="Tahoma"/>
              <a:cs typeface="Tahoma"/>
            </a:endParaRPr>
          </a:p>
        </p:txBody>
      </p:sp>
      <p:sp>
        <p:nvSpPr>
          <p:cNvPr id="12" name="object 12"/>
          <p:cNvSpPr txBox="1"/>
          <p:nvPr/>
        </p:nvSpPr>
        <p:spPr>
          <a:xfrm>
            <a:off x="207670" y="3930141"/>
            <a:ext cx="220979" cy="23939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20</a:t>
            </a:r>
            <a:endParaRPr sz="1400">
              <a:solidFill>
                <a:prstClr val="black"/>
              </a:solidFill>
              <a:latin typeface="Tahoma"/>
              <a:cs typeface="Tahoma"/>
            </a:endParaRPr>
          </a:p>
        </p:txBody>
      </p:sp>
      <p:sp>
        <p:nvSpPr>
          <p:cNvPr id="13" name="object 13"/>
          <p:cNvSpPr txBox="1"/>
          <p:nvPr/>
        </p:nvSpPr>
        <p:spPr>
          <a:xfrm>
            <a:off x="207670" y="3420236"/>
            <a:ext cx="22097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25</a:t>
            </a:r>
            <a:endParaRPr sz="1400">
              <a:solidFill>
                <a:prstClr val="black"/>
              </a:solidFill>
              <a:latin typeface="Tahoma"/>
              <a:cs typeface="Tahoma"/>
            </a:endParaRPr>
          </a:p>
        </p:txBody>
      </p:sp>
      <p:sp>
        <p:nvSpPr>
          <p:cNvPr id="14" name="object 14"/>
          <p:cNvSpPr txBox="1"/>
          <p:nvPr/>
        </p:nvSpPr>
        <p:spPr>
          <a:xfrm>
            <a:off x="207670" y="2910332"/>
            <a:ext cx="22097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30</a:t>
            </a:r>
            <a:endParaRPr sz="1400">
              <a:solidFill>
                <a:prstClr val="black"/>
              </a:solidFill>
              <a:latin typeface="Tahoma"/>
              <a:cs typeface="Tahoma"/>
            </a:endParaRPr>
          </a:p>
        </p:txBody>
      </p:sp>
      <p:sp>
        <p:nvSpPr>
          <p:cNvPr id="15" name="object 15"/>
          <p:cNvSpPr txBox="1"/>
          <p:nvPr/>
        </p:nvSpPr>
        <p:spPr>
          <a:xfrm>
            <a:off x="207670" y="2400426"/>
            <a:ext cx="22097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35</a:t>
            </a:r>
            <a:endParaRPr sz="1400">
              <a:solidFill>
                <a:prstClr val="black"/>
              </a:solidFill>
              <a:latin typeface="Tahoma"/>
              <a:cs typeface="Tahoma"/>
            </a:endParaRPr>
          </a:p>
        </p:txBody>
      </p:sp>
      <p:sp>
        <p:nvSpPr>
          <p:cNvPr id="16" name="object 16"/>
          <p:cNvSpPr txBox="1"/>
          <p:nvPr/>
        </p:nvSpPr>
        <p:spPr>
          <a:xfrm>
            <a:off x="460262" y="563524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01</a:t>
            </a:r>
            <a:endParaRPr sz="1400">
              <a:solidFill>
                <a:prstClr val="black"/>
              </a:solidFill>
              <a:latin typeface="Tahoma"/>
              <a:cs typeface="Tahoma"/>
            </a:endParaRPr>
          </a:p>
        </p:txBody>
      </p:sp>
      <p:sp>
        <p:nvSpPr>
          <p:cNvPr id="17" name="object 17"/>
          <p:cNvSpPr txBox="1"/>
          <p:nvPr/>
        </p:nvSpPr>
        <p:spPr>
          <a:xfrm>
            <a:off x="4796321" y="563524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08</a:t>
            </a:r>
            <a:endParaRPr sz="1400">
              <a:solidFill>
                <a:prstClr val="black"/>
              </a:solidFill>
              <a:latin typeface="Tahoma"/>
              <a:cs typeface="Tahoma"/>
            </a:endParaRPr>
          </a:p>
        </p:txBody>
      </p:sp>
      <p:sp>
        <p:nvSpPr>
          <p:cNvPr id="18" name="object 18"/>
          <p:cNvSpPr txBox="1"/>
          <p:nvPr/>
        </p:nvSpPr>
        <p:spPr>
          <a:xfrm>
            <a:off x="1698664" y="563524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03</a:t>
            </a:r>
            <a:endParaRPr sz="1400">
              <a:solidFill>
                <a:prstClr val="black"/>
              </a:solidFill>
              <a:latin typeface="Tahoma"/>
              <a:cs typeface="Tahoma"/>
            </a:endParaRPr>
          </a:p>
        </p:txBody>
      </p:sp>
      <p:sp>
        <p:nvSpPr>
          <p:cNvPr id="19" name="object 19"/>
          <p:cNvSpPr txBox="1"/>
          <p:nvPr/>
        </p:nvSpPr>
        <p:spPr>
          <a:xfrm>
            <a:off x="1079285" y="563524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02</a:t>
            </a:r>
            <a:endParaRPr sz="1400">
              <a:solidFill>
                <a:prstClr val="black"/>
              </a:solidFill>
              <a:latin typeface="Tahoma"/>
              <a:cs typeface="Tahoma"/>
            </a:endParaRPr>
          </a:p>
        </p:txBody>
      </p:sp>
      <p:sp>
        <p:nvSpPr>
          <p:cNvPr id="20" name="object 20"/>
          <p:cNvSpPr txBox="1"/>
          <p:nvPr/>
        </p:nvSpPr>
        <p:spPr>
          <a:xfrm>
            <a:off x="2317662" y="563524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04</a:t>
            </a:r>
            <a:endParaRPr sz="1400">
              <a:solidFill>
                <a:prstClr val="black"/>
              </a:solidFill>
              <a:latin typeface="Tahoma"/>
              <a:cs typeface="Tahoma"/>
            </a:endParaRPr>
          </a:p>
        </p:txBody>
      </p:sp>
      <p:sp>
        <p:nvSpPr>
          <p:cNvPr id="21" name="object 21"/>
          <p:cNvSpPr txBox="1"/>
          <p:nvPr/>
        </p:nvSpPr>
        <p:spPr>
          <a:xfrm>
            <a:off x="3556420" y="563524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06</a:t>
            </a:r>
            <a:endParaRPr sz="1400">
              <a:solidFill>
                <a:prstClr val="black"/>
              </a:solidFill>
              <a:latin typeface="Tahoma"/>
              <a:cs typeface="Tahoma"/>
            </a:endParaRPr>
          </a:p>
        </p:txBody>
      </p:sp>
      <p:sp>
        <p:nvSpPr>
          <p:cNvPr id="22" name="object 22"/>
          <p:cNvSpPr txBox="1"/>
          <p:nvPr/>
        </p:nvSpPr>
        <p:spPr>
          <a:xfrm>
            <a:off x="2937041" y="563524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05</a:t>
            </a:r>
            <a:endParaRPr sz="1400">
              <a:solidFill>
                <a:prstClr val="black"/>
              </a:solidFill>
              <a:latin typeface="Tahoma"/>
              <a:cs typeface="Tahoma"/>
            </a:endParaRPr>
          </a:p>
        </p:txBody>
      </p:sp>
      <p:sp>
        <p:nvSpPr>
          <p:cNvPr id="23" name="object 23"/>
          <p:cNvSpPr txBox="1"/>
          <p:nvPr/>
        </p:nvSpPr>
        <p:spPr>
          <a:xfrm>
            <a:off x="4175418" y="563524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07</a:t>
            </a:r>
            <a:endParaRPr sz="1400">
              <a:solidFill>
                <a:prstClr val="black"/>
              </a:solidFill>
              <a:latin typeface="Tahoma"/>
              <a:cs typeface="Tahoma"/>
            </a:endParaRPr>
          </a:p>
        </p:txBody>
      </p:sp>
      <p:sp>
        <p:nvSpPr>
          <p:cNvPr id="24" name="object 24"/>
          <p:cNvSpPr txBox="1"/>
          <p:nvPr/>
        </p:nvSpPr>
        <p:spPr>
          <a:xfrm>
            <a:off x="5415141" y="5635244"/>
            <a:ext cx="241300"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09</a:t>
            </a:r>
            <a:endParaRPr sz="1400">
              <a:solidFill>
                <a:prstClr val="black"/>
              </a:solidFill>
              <a:latin typeface="Tahoma"/>
              <a:cs typeface="Tahoma"/>
            </a:endParaRPr>
          </a:p>
        </p:txBody>
      </p:sp>
      <p:sp>
        <p:nvSpPr>
          <p:cNvPr id="25" name="object 25"/>
          <p:cNvSpPr txBox="1"/>
          <p:nvPr/>
        </p:nvSpPr>
        <p:spPr>
          <a:xfrm>
            <a:off x="8422893" y="4240784"/>
            <a:ext cx="421005" cy="239395"/>
          </a:xfrm>
          <a:prstGeom prst="rect">
            <a:avLst/>
          </a:prstGeom>
        </p:spPr>
        <p:txBody>
          <a:bodyPr vert="horz" wrap="square" lIns="0" tIns="12700" rIns="0" bIns="0" rtlCol="0">
            <a:spAutoFit/>
          </a:bodyPr>
          <a:lstStyle/>
          <a:p>
            <a:pPr marL="12700">
              <a:spcBef>
                <a:spcPts val="100"/>
              </a:spcBef>
            </a:pPr>
            <a:r>
              <a:rPr sz="1400" b="1" spc="-10" dirty="0">
                <a:solidFill>
                  <a:srgbClr val="FFC000"/>
                </a:solidFill>
                <a:latin typeface="Tahoma"/>
                <a:cs typeface="Tahoma"/>
              </a:rPr>
              <a:t>15</a:t>
            </a:r>
            <a:r>
              <a:rPr sz="1400" b="1" dirty="0">
                <a:solidFill>
                  <a:srgbClr val="FFC000"/>
                </a:solidFill>
                <a:latin typeface="Tahoma"/>
                <a:cs typeface="Tahoma"/>
              </a:rPr>
              <a:t>,4</a:t>
            </a:r>
            <a:endParaRPr sz="1400">
              <a:solidFill>
                <a:prstClr val="black"/>
              </a:solidFill>
              <a:latin typeface="Tahoma"/>
              <a:cs typeface="Tahoma"/>
            </a:endParaRPr>
          </a:p>
        </p:txBody>
      </p:sp>
      <p:sp>
        <p:nvSpPr>
          <p:cNvPr id="26" name="object 26"/>
          <p:cNvSpPr txBox="1"/>
          <p:nvPr/>
        </p:nvSpPr>
        <p:spPr>
          <a:xfrm>
            <a:off x="6034699" y="563524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10</a:t>
            </a:r>
            <a:endParaRPr sz="1400">
              <a:solidFill>
                <a:prstClr val="black"/>
              </a:solidFill>
              <a:latin typeface="Tahoma"/>
              <a:cs typeface="Tahoma"/>
            </a:endParaRPr>
          </a:p>
        </p:txBody>
      </p:sp>
      <p:sp>
        <p:nvSpPr>
          <p:cNvPr id="27" name="object 27"/>
          <p:cNvSpPr txBox="1"/>
          <p:nvPr/>
        </p:nvSpPr>
        <p:spPr>
          <a:xfrm>
            <a:off x="6654077" y="563524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11</a:t>
            </a:r>
            <a:endParaRPr sz="1400">
              <a:solidFill>
                <a:prstClr val="black"/>
              </a:solidFill>
              <a:latin typeface="Tahoma"/>
              <a:cs typeface="Tahoma"/>
            </a:endParaRPr>
          </a:p>
        </p:txBody>
      </p:sp>
      <p:sp>
        <p:nvSpPr>
          <p:cNvPr id="28" name="object 28"/>
          <p:cNvSpPr txBox="1"/>
          <p:nvPr/>
        </p:nvSpPr>
        <p:spPr>
          <a:xfrm>
            <a:off x="7273202" y="563524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12</a:t>
            </a:r>
            <a:endParaRPr sz="1400">
              <a:solidFill>
                <a:prstClr val="black"/>
              </a:solidFill>
              <a:latin typeface="Tahoma"/>
              <a:cs typeface="Tahoma"/>
            </a:endParaRPr>
          </a:p>
        </p:txBody>
      </p:sp>
      <p:sp>
        <p:nvSpPr>
          <p:cNvPr id="29" name="object 29"/>
          <p:cNvSpPr txBox="1"/>
          <p:nvPr/>
        </p:nvSpPr>
        <p:spPr>
          <a:xfrm>
            <a:off x="7892454" y="563524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2</a:t>
            </a:r>
            <a:r>
              <a:rPr sz="1400" spc="5" dirty="0">
                <a:solidFill>
                  <a:prstClr val="black"/>
                </a:solidFill>
                <a:latin typeface="Tahoma"/>
                <a:cs typeface="Tahoma"/>
              </a:rPr>
              <a:t>-</a:t>
            </a:r>
            <a:r>
              <a:rPr sz="1400" dirty="0">
                <a:solidFill>
                  <a:prstClr val="black"/>
                </a:solidFill>
                <a:latin typeface="Tahoma"/>
                <a:cs typeface="Tahoma"/>
              </a:rPr>
              <a:t>01</a:t>
            </a:r>
            <a:endParaRPr sz="1400">
              <a:solidFill>
                <a:prstClr val="black"/>
              </a:solidFill>
              <a:latin typeface="Tahoma"/>
              <a:cs typeface="Tahoma"/>
            </a:endParaRPr>
          </a:p>
        </p:txBody>
      </p:sp>
      <p:sp>
        <p:nvSpPr>
          <p:cNvPr id="30" name="object 30"/>
          <p:cNvSpPr txBox="1"/>
          <p:nvPr/>
        </p:nvSpPr>
        <p:spPr>
          <a:xfrm>
            <a:off x="8422893" y="3280028"/>
            <a:ext cx="421005" cy="239395"/>
          </a:xfrm>
          <a:prstGeom prst="rect">
            <a:avLst/>
          </a:prstGeom>
        </p:spPr>
        <p:txBody>
          <a:bodyPr vert="horz" wrap="square" lIns="0" tIns="13335" rIns="0" bIns="0" rtlCol="0">
            <a:spAutoFit/>
          </a:bodyPr>
          <a:lstStyle/>
          <a:p>
            <a:pPr marL="12700">
              <a:spcBef>
                <a:spcPts val="105"/>
              </a:spcBef>
            </a:pPr>
            <a:r>
              <a:rPr sz="1400" b="1" spc="-10" dirty="0">
                <a:solidFill>
                  <a:srgbClr val="C00000"/>
                </a:solidFill>
                <a:latin typeface="Tahoma"/>
                <a:cs typeface="Tahoma"/>
              </a:rPr>
              <a:t>24</a:t>
            </a:r>
            <a:r>
              <a:rPr sz="1400" b="1" dirty="0">
                <a:solidFill>
                  <a:srgbClr val="C00000"/>
                </a:solidFill>
                <a:latin typeface="Tahoma"/>
                <a:cs typeface="Tahoma"/>
              </a:rPr>
              <a:t>,8</a:t>
            </a:r>
            <a:endParaRPr sz="1400">
              <a:solidFill>
                <a:prstClr val="black"/>
              </a:solidFill>
              <a:latin typeface="Tahoma"/>
              <a:cs typeface="Tahoma"/>
            </a:endParaRPr>
          </a:p>
        </p:txBody>
      </p:sp>
      <p:sp>
        <p:nvSpPr>
          <p:cNvPr id="31" name="object 31"/>
          <p:cNvSpPr txBox="1"/>
          <p:nvPr/>
        </p:nvSpPr>
        <p:spPr>
          <a:xfrm>
            <a:off x="8422893" y="2338577"/>
            <a:ext cx="421005" cy="239395"/>
          </a:xfrm>
          <a:prstGeom prst="rect">
            <a:avLst/>
          </a:prstGeom>
        </p:spPr>
        <p:txBody>
          <a:bodyPr vert="horz" wrap="square" lIns="0" tIns="13335" rIns="0" bIns="0" rtlCol="0">
            <a:spAutoFit/>
          </a:bodyPr>
          <a:lstStyle/>
          <a:p>
            <a:pPr marL="12700">
              <a:spcBef>
                <a:spcPts val="105"/>
              </a:spcBef>
            </a:pPr>
            <a:r>
              <a:rPr sz="1400" b="1" spc="-10" dirty="0">
                <a:solidFill>
                  <a:srgbClr val="001F5F"/>
                </a:solidFill>
                <a:latin typeface="Tahoma"/>
                <a:cs typeface="Tahoma"/>
              </a:rPr>
              <a:t>34</a:t>
            </a:r>
            <a:r>
              <a:rPr sz="1400" b="1" dirty="0">
                <a:solidFill>
                  <a:srgbClr val="001F5F"/>
                </a:solidFill>
                <a:latin typeface="Tahoma"/>
                <a:cs typeface="Tahoma"/>
              </a:rPr>
              <a:t>,1</a:t>
            </a:r>
            <a:endParaRPr sz="1400">
              <a:solidFill>
                <a:prstClr val="black"/>
              </a:solidFill>
              <a:latin typeface="Tahoma"/>
              <a:cs typeface="Tahoma"/>
            </a:endParaRPr>
          </a:p>
        </p:txBody>
      </p:sp>
      <p:sp>
        <p:nvSpPr>
          <p:cNvPr id="32" name="object 32"/>
          <p:cNvSpPr txBox="1"/>
          <p:nvPr/>
        </p:nvSpPr>
        <p:spPr>
          <a:xfrm>
            <a:off x="8511579" y="563524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2</a:t>
            </a:r>
            <a:r>
              <a:rPr sz="1400" spc="5" dirty="0">
                <a:solidFill>
                  <a:prstClr val="black"/>
                </a:solidFill>
                <a:latin typeface="Tahoma"/>
                <a:cs typeface="Tahoma"/>
              </a:rPr>
              <a:t>-</a:t>
            </a:r>
            <a:r>
              <a:rPr sz="1400" dirty="0">
                <a:solidFill>
                  <a:prstClr val="black"/>
                </a:solidFill>
                <a:latin typeface="Tahoma"/>
                <a:cs typeface="Tahoma"/>
              </a:rPr>
              <a:t>02</a:t>
            </a:r>
            <a:endParaRPr sz="1400">
              <a:solidFill>
                <a:prstClr val="black"/>
              </a:solidFill>
              <a:latin typeface="Tahoma"/>
              <a:cs typeface="Tahoma"/>
            </a:endParaRPr>
          </a:p>
        </p:txBody>
      </p:sp>
      <p:grpSp>
        <p:nvGrpSpPr>
          <p:cNvPr id="33" name="object 33"/>
          <p:cNvGrpSpPr/>
          <p:nvPr/>
        </p:nvGrpSpPr>
        <p:grpSpPr>
          <a:xfrm>
            <a:off x="922782" y="2577083"/>
            <a:ext cx="6502400" cy="3043555"/>
            <a:chOff x="922782" y="2577083"/>
            <a:chExt cx="6502400" cy="3043555"/>
          </a:xfrm>
        </p:grpSpPr>
        <p:sp>
          <p:nvSpPr>
            <p:cNvPr id="34" name="object 34"/>
            <p:cNvSpPr/>
            <p:nvPr/>
          </p:nvSpPr>
          <p:spPr>
            <a:xfrm>
              <a:off x="922782" y="2907029"/>
              <a:ext cx="176530" cy="0"/>
            </a:xfrm>
            <a:custGeom>
              <a:avLst/>
              <a:gdLst/>
              <a:ahLst/>
              <a:cxnLst/>
              <a:rect l="l" t="t" r="r" b="b"/>
              <a:pathLst>
                <a:path w="176530">
                  <a:moveTo>
                    <a:pt x="0" y="0"/>
                  </a:moveTo>
                  <a:lnTo>
                    <a:pt x="176212" y="0"/>
                  </a:lnTo>
                </a:path>
              </a:pathLst>
            </a:custGeom>
            <a:ln w="38100">
              <a:solidFill>
                <a:srgbClr val="A80000"/>
              </a:solidFill>
            </a:ln>
          </p:spPr>
          <p:txBody>
            <a:bodyPr wrap="square" lIns="0" tIns="0" rIns="0" bIns="0" rtlCol="0"/>
            <a:lstStyle/>
            <a:p>
              <a:endParaRPr>
                <a:solidFill>
                  <a:prstClr val="black"/>
                </a:solidFill>
              </a:endParaRPr>
            </a:p>
          </p:txBody>
        </p:sp>
        <p:sp>
          <p:nvSpPr>
            <p:cNvPr id="35" name="object 35"/>
            <p:cNvSpPr/>
            <p:nvPr/>
          </p:nvSpPr>
          <p:spPr>
            <a:xfrm>
              <a:off x="922782" y="2673857"/>
              <a:ext cx="176530" cy="0"/>
            </a:xfrm>
            <a:custGeom>
              <a:avLst/>
              <a:gdLst/>
              <a:ahLst/>
              <a:cxnLst/>
              <a:rect l="l" t="t" r="r" b="b"/>
              <a:pathLst>
                <a:path w="176530">
                  <a:moveTo>
                    <a:pt x="0" y="0"/>
                  </a:moveTo>
                  <a:lnTo>
                    <a:pt x="176212" y="0"/>
                  </a:lnTo>
                </a:path>
              </a:pathLst>
            </a:custGeom>
            <a:ln w="38100">
              <a:solidFill>
                <a:srgbClr val="001F5F"/>
              </a:solidFill>
            </a:ln>
          </p:spPr>
          <p:txBody>
            <a:bodyPr wrap="square" lIns="0" tIns="0" rIns="0" bIns="0" rtlCol="0"/>
            <a:lstStyle/>
            <a:p>
              <a:endParaRPr>
                <a:solidFill>
                  <a:prstClr val="black"/>
                </a:solidFill>
              </a:endParaRPr>
            </a:p>
          </p:txBody>
        </p:sp>
        <p:sp>
          <p:nvSpPr>
            <p:cNvPr id="36" name="object 36"/>
            <p:cNvSpPr/>
            <p:nvPr/>
          </p:nvSpPr>
          <p:spPr>
            <a:xfrm>
              <a:off x="922782" y="3140201"/>
              <a:ext cx="176530" cy="0"/>
            </a:xfrm>
            <a:custGeom>
              <a:avLst/>
              <a:gdLst/>
              <a:ahLst/>
              <a:cxnLst/>
              <a:rect l="l" t="t" r="r" b="b"/>
              <a:pathLst>
                <a:path w="176530">
                  <a:moveTo>
                    <a:pt x="0" y="0"/>
                  </a:moveTo>
                  <a:lnTo>
                    <a:pt x="176212" y="0"/>
                  </a:lnTo>
                </a:path>
              </a:pathLst>
            </a:custGeom>
            <a:ln w="38100">
              <a:solidFill>
                <a:srgbClr val="EBA30D"/>
              </a:solidFill>
            </a:ln>
          </p:spPr>
          <p:txBody>
            <a:bodyPr wrap="square" lIns="0" tIns="0" rIns="0" bIns="0" rtlCol="0"/>
            <a:lstStyle/>
            <a:p>
              <a:endParaRPr>
                <a:solidFill>
                  <a:prstClr val="black"/>
                </a:solidFill>
              </a:endParaRPr>
            </a:p>
          </p:txBody>
        </p:sp>
        <p:sp>
          <p:nvSpPr>
            <p:cNvPr id="37" name="object 37"/>
            <p:cNvSpPr/>
            <p:nvPr/>
          </p:nvSpPr>
          <p:spPr>
            <a:xfrm>
              <a:off x="7396734" y="2590037"/>
              <a:ext cx="15240" cy="3018155"/>
            </a:xfrm>
            <a:custGeom>
              <a:avLst/>
              <a:gdLst/>
              <a:ahLst/>
              <a:cxnLst/>
              <a:rect l="l" t="t" r="r" b="b"/>
              <a:pathLst>
                <a:path w="15240" h="3018154">
                  <a:moveTo>
                    <a:pt x="15240" y="0"/>
                  </a:moveTo>
                  <a:lnTo>
                    <a:pt x="0" y="3017621"/>
                  </a:lnTo>
                </a:path>
              </a:pathLst>
            </a:custGeom>
            <a:ln w="25908">
              <a:solidFill>
                <a:srgbClr val="000000"/>
              </a:solidFill>
              <a:prstDash val="lgDash"/>
            </a:ln>
          </p:spPr>
          <p:txBody>
            <a:bodyPr wrap="square" lIns="0" tIns="0" rIns="0" bIns="0" rtlCol="0"/>
            <a:lstStyle/>
            <a:p>
              <a:endParaRPr>
                <a:solidFill>
                  <a:prstClr val="black"/>
                </a:solidFill>
              </a:endParaRPr>
            </a:p>
          </p:txBody>
        </p:sp>
      </p:grpSp>
      <p:sp>
        <p:nvSpPr>
          <p:cNvPr id="38" name="object 38"/>
          <p:cNvSpPr txBox="1"/>
          <p:nvPr/>
        </p:nvSpPr>
        <p:spPr>
          <a:xfrm>
            <a:off x="1155903" y="2524632"/>
            <a:ext cx="944244" cy="726440"/>
          </a:xfrm>
          <a:prstGeom prst="rect">
            <a:avLst/>
          </a:prstGeom>
        </p:spPr>
        <p:txBody>
          <a:bodyPr vert="horz" wrap="square" lIns="0" tIns="12700" rIns="0" bIns="0" rtlCol="0">
            <a:spAutoFit/>
          </a:bodyPr>
          <a:lstStyle/>
          <a:p>
            <a:pPr marL="12700" marR="5080">
              <a:lnSpc>
                <a:spcPct val="127699"/>
              </a:lnSpc>
              <a:spcBef>
                <a:spcPts val="100"/>
              </a:spcBef>
            </a:pPr>
            <a:r>
              <a:rPr sz="1200" spc="-5" dirty="0">
                <a:solidFill>
                  <a:prstClr val="black"/>
                </a:solidFill>
                <a:latin typeface="Tahoma"/>
                <a:cs typeface="Tahoma"/>
              </a:rPr>
              <a:t>Cari Yıl Sonu  </a:t>
            </a:r>
            <a:r>
              <a:rPr sz="1200" dirty="0">
                <a:solidFill>
                  <a:prstClr val="black"/>
                </a:solidFill>
                <a:latin typeface="Tahoma"/>
                <a:cs typeface="Tahoma"/>
              </a:rPr>
              <a:t>12 </a:t>
            </a:r>
            <a:r>
              <a:rPr sz="1200" spc="-5" dirty="0">
                <a:solidFill>
                  <a:prstClr val="black"/>
                </a:solidFill>
                <a:latin typeface="Tahoma"/>
                <a:cs typeface="Tahoma"/>
              </a:rPr>
              <a:t>Ay</a:t>
            </a:r>
            <a:r>
              <a:rPr sz="1200" spc="-100" dirty="0">
                <a:solidFill>
                  <a:prstClr val="black"/>
                </a:solidFill>
                <a:latin typeface="Tahoma"/>
                <a:cs typeface="Tahoma"/>
              </a:rPr>
              <a:t> </a:t>
            </a:r>
            <a:r>
              <a:rPr sz="1200" spc="-5" dirty="0">
                <a:solidFill>
                  <a:prstClr val="black"/>
                </a:solidFill>
                <a:latin typeface="Tahoma"/>
                <a:cs typeface="Tahoma"/>
              </a:rPr>
              <a:t>Sonrası</a:t>
            </a:r>
            <a:endParaRPr sz="1200">
              <a:solidFill>
                <a:prstClr val="black"/>
              </a:solidFill>
              <a:latin typeface="Tahoma"/>
              <a:cs typeface="Tahoma"/>
            </a:endParaRPr>
          </a:p>
          <a:p>
            <a:pPr marL="12700">
              <a:spcBef>
                <a:spcPts val="395"/>
              </a:spcBef>
            </a:pPr>
            <a:r>
              <a:rPr sz="1200" dirty="0">
                <a:solidFill>
                  <a:prstClr val="black"/>
                </a:solidFill>
                <a:latin typeface="Tahoma"/>
                <a:cs typeface="Tahoma"/>
              </a:rPr>
              <a:t>24 </a:t>
            </a:r>
            <a:r>
              <a:rPr sz="1200" spc="-5" dirty="0">
                <a:solidFill>
                  <a:prstClr val="black"/>
                </a:solidFill>
                <a:latin typeface="Tahoma"/>
                <a:cs typeface="Tahoma"/>
              </a:rPr>
              <a:t>Ay</a:t>
            </a:r>
            <a:r>
              <a:rPr sz="1200" spc="-100" dirty="0">
                <a:solidFill>
                  <a:prstClr val="black"/>
                </a:solidFill>
                <a:latin typeface="Tahoma"/>
                <a:cs typeface="Tahoma"/>
              </a:rPr>
              <a:t> </a:t>
            </a:r>
            <a:r>
              <a:rPr sz="1200" spc="-5" dirty="0">
                <a:solidFill>
                  <a:prstClr val="black"/>
                </a:solidFill>
                <a:latin typeface="Tahoma"/>
                <a:cs typeface="Tahoma"/>
              </a:rPr>
              <a:t>Sonrası</a:t>
            </a:r>
            <a:endParaRPr sz="1200">
              <a:solidFill>
                <a:prstClr val="black"/>
              </a:solidFill>
              <a:latin typeface="Tahoma"/>
              <a:cs typeface="Tahoma"/>
            </a:endParaRPr>
          </a:p>
        </p:txBody>
      </p:sp>
      <p:sp>
        <p:nvSpPr>
          <p:cNvPr id="40" name="object 40"/>
          <p:cNvSpPr txBox="1"/>
          <p:nvPr/>
        </p:nvSpPr>
        <p:spPr>
          <a:xfrm>
            <a:off x="74472" y="6613882"/>
            <a:ext cx="4453890" cy="209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TCMB Piyasa Katılımcıları </a:t>
            </a:r>
            <a:r>
              <a:rPr sz="1200" spc="-5" dirty="0">
                <a:solidFill>
                  <a:prstClr val="black"/>
                </a:solidFill>
                <a:latin typeface="Tahoma"/>
                <a:cs typeface="Tahoma"/>
              </a:rPr>
              <a:t>Anketi, </a:t>
            </a:r>
            <a:r>
              <a:rPr sz="1200" spc="-20" dirty="0">
                <a:solidFill>
                  <a:prstClr val="black"/>
                </a:solidFill>
                <a:latin typeface="Tahoma"/>
                <a:cs typeface="Tahoma"/>
              </a:rPr>
              <a:t>TEPAV</a:t>
            </a:r>
            <a:r>
              <a:rPr sz="1200" spc="160" dirty="0">
                <a:solidFill>
                  <a:prstClr val="black"/>
                </a:solidFill>
                <a:latin typeface="Tahoma"/>
                <a:cs typeface="Tahoma"/>
              </a:rPr>
              <a:t> </a:t>
            </a:r>
            <a:r>
              <a:rPr sz="1200" spc="-5" dirty="0">
                <a:solidFill>
                  <a:prstClr val="black"/>
                </a:solidFill>
                <a:latin typeface="Tahoma"/>
                <a:cs typeface="Tahoma"/>
              </a:rPr>
              <a:t>görselleştirmeleri</a:t>
            </a:r>
            <a:endParaRPr sz="1200">
              <a:solidFill>
                <a:prstClr val="black"/>
              </a:solidFill>
              <a:latin typeface="Tahoma"/>
              <a:cs typeface="Tahoma"/>
            </a:endParaRPr>
          </a:p>
        </p:txBody>
      </p:sp>
      <p:sp>
        <p:nvSpPr>
          <p:cNvPr id="39" name="object 39"/>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51</a:t>
            </a:r>
            <a:endParaRPr sz="1400">
              <a:solidFill>
                <a:prstClr val="black"/>
              </a:solidFill>
              <a:latin typeface="Tahoma"/>
              <a:cs typeface="Tahoma"/>
            </a:endParaRPr>
          </a:p>
        </p:txBody>
      </p:sp>
    </p:spTree>
    <p:extLst>
      <p:ext uri="{BB962C8B-B14F-4D97-AF65-F5344CB8AC3E}">
        <p14:creationId xmlns:p14="http://schemas.microsoft.com/office/powerpoint/2010/main" val="20941711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0439" y="846582"/>
            <a:ext cx="8750935" cy="848994"/>
          </a:xfrm>
          <a:prstGeom prst="rect">
            <a:avLst/>
          </a:prstGeom>
        </p:spPr>
        <p:txBody>
          <a:bodyPr vert="horz" wrap="square" lIns="0" tIns="12700" rIns="0" bIns="0" rtlCol="0">
            <a:spAutoFit/>
          </a:bodyPr>
          <a:lstStyle/>
          <a:p>
            <a:pPr marL="12700" marR="5080">
              <a:lnSpc>
                <a:spcPct val="100000"/>
              </a:lnSpc>
              <a:spcBef>
                <a:spcPts val="100"/>
              </a:spcBef>
            </a:pPr>
            <a:r>
              <a:rPr dirty="0"/>
              <a:t>Anket </a:t>
            </a:r>
            <a:r>
              <a:rPr spc="-5" dirty="0"/>
              <a:t>katılımcıları TL/$ kurunun yıl sonuna kadar </a:t>
            </a:r>
            <a:r>
              <a:rPr dirty="0"/>
              <a:t>%17 düzeyinde </a:t>
            </a:r>
            <a:r>
              <a:rPr spc="-5" dirty="0"/>
              <a:t>artmasını  beklemektedir.</a:t>
            </a:r>
          </a:p>
          <a:p>
            <a:pPr marL="12700">
              <a:lnSpc>
                <a:spcPct val="100000"/>
              </a:lnSpc>
            </a:pPr>
            <a:r>
              <a:rPr b="0" dirty="0">
                <a:latin typeface="Tahoma"/>
                <a:cs typeface="Tahoma"/>
              </a:rPr>
              <a:t>Şubat ayı </a:t>
            </a:r>
            <a:r>
              <a:rPr b="0" spc="-5" dirty="0">
                <a:latin typeface="Tahoma"/>
                <a:cs typeface="Tahoma"/>
              </a:rPr>
              <a:t>sonu beklentisi 13,7, yıl sonu beklentisi </a:t>
            </a:r>
            <a:r>
              <a:rPr b="0" dirty="0">
                <a:latin typeface="Tahoma"/>
                <a:cs typeface="Tahoma"/>
              </a:rPr>
              <a:t>ise </a:t>
            </a:r>
            <a:r>
              <a:rPr b="0" spc="-5" dirty="0">
                <a:latin typeface="Tahoma"/>
                <a:cs typeface="Tahoma"/>
              </a:rPr>
              <a:t>16,0 </a:t>
            </a:r>
            <a:r>
              <a:rPr b="0" dirty="0">
                <a:latin typeface="Tahoma"/>
                <a:cs typeface="Tahoma"/>
              </a:rPr>
              <a:t>düzeyinde</a:t>
            </a:r>
            <a:r>
              <a:rPr b="0" spc="125" dirty="0">
                <a:latin typeface="Tahoma"/>
                <a:cs typeface="Tahoma"/>
              </a:rPr>
              <a:t> </a:t>
            </a:r>
            <a:r>
              <a:rPr b="0" spc="-5" dirty="0">
                <a:latin typeface="Tahoma"/>
                <a:cs typeface="Tahoma"/>
              </a:rPr>
              <a:t>gerçekleşmiştir.</a:t>
            </a:r>
          </a:p>
        </p:txBody>
      </p:sp>
      <p:sp>
        <p:nvSpPr>
          <p:cNvPr id="3" name="object 3"/>
          <p:cNvSpPr/>
          <p:nvPr/>
        </p:nvSpPr>
        <p:spPr>
          <a:xfrm>
            <a:off x="4572" y="1831848"/>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2133345" y="1864613"/>
            <a:ext cx="4881880" cy="269240"/>
          </a:xfrm>
          <a:prstGeom prst="rect">
            <a:avLst/>
          </a:prstGeom>
        </p:spPr>
        <p:txBody>
          <a:bodyPr vert="horz" wrap="square" lIns="0" tIns="12065" rIns="0" bIns="0" rtlCol="0">
            <a:spAutoFit/>
          </a:bodyPr>
          <a:lstStyle/>
          <a:p>
            <a:pPr marL="12700">
              <a:spcBef>
                <a:spcPts val="95"/>
              </a:spcBef>
            </a:pPr>
            <a:r>
              <a:rPr sz="1600" spc="-10" dirty="0">
                <a:solidFill>
                  <a:srgbClr val="FFFFFF"/>
                </a:solidFill>
                <a:latin typeface="Tahoma"/>
                <a:cs typeface="Tahoma"/>
              </a:rPr>
              <a:t>Döviz </a:t>
            </a:r>
            <a:r>
              <a:rPr sz="1600" spc="-5" dirty="0">
                <a:solidFill>
                  <a:srgbClr val="FFFFFF"/>
                </a:solidFill>
                <a:latin typeface="Tahoma"/>
                <a:cs typeface="Tahoma"/>
              </a:rPr>
              <a:t>kuru </a:t>
            </a:r>
            <a:r>
              <a:rPr sz="1600" spc="-10" dirty="0">
                <a:solidFill>
                  <a:srgbClr val="FFFFFF"/>
                </a:solidFill>
                <a:latin typeface="Tahoma"/>
                <a:cs typeface="Tahoma"/>
              </a:rPr>
              <a:t>beklentileri </a:t>
            </a:r>
            <a:r>
              <a:rPr sz="1600" dirty="0">
                <a:solidFill>
                  <a:srgbClr val="FFFFFF"/>
                </a:solidFill>
                <a:latin typeface="Tahoma"/>
                <a:cs typeface="Tahoma"/>
              </a:rPr>
              <a:t>(TL/$) </a:t>
            </a:r>
            <a:r>
              <a:rPr sz="1600" spc="-5" dirty="0">
                <a:solidFill>
                  <a:srgbClr val="FFFFFF"/>
                </a:solidFill>
                <a:latin typeface="Tahoma"/>
                <a:cs typeface="Tahoma"/>
              </a:rPr>
              <a:t>Ocak 2021 - </a:t>
            </a:r>
            <a:r>
              <a:rPr sz="1600" spc="-10" dirty="0">
                <a:solidFill>
                  <a:srgbClr val="FFFFFF"/>
                </a:solidFill>
                <a:latin typeface="Tahoma"/>
                <a:cs typeface="Tahoma"/>
              </a:rPr>
              <a:t>Şubat</a:t>
            </a:r>
            <a:r>
              <a:rPr sz="1600" spc="145" dirty="0">
                <a:solidFill>
                  <a:srgbClr val="FFFFFF"/>
                </a:solidFill>
                <a:latin typeface="Tahoma"/>
                <a:cs typeface="Tahoma"/>
              </a:rPr>
              <a:t> </a:t>
            </a:r>
            <a:r>
              <a:rPr sz="1600" dirty="0">
                <a:solidFill>
                  <a:srgbClr val="FFFFFF"/>
                </a:solidFill>
                <a:latin typeface="Tahoma"/>
                <a:cs typeface="Tahoma"/>
              </a:rPr>
              <a:t>2022</a:t>
            </a:r>
            <a:endParaRPr sz="1600">
              <a:solidFill>
                <a:prstClr val="black"/>
              </a:solidFill>
              <a:latin typeface="Tahoma"/>
              <a:cs typeface="Tahoma"/>
            </a:endParaRPr>
          </a:p>
        </p:txBody>
      </p:sp>
      <p:grpSp>
        <p:nvGrpSpPr>
          <p:cNvPr id="5" name="object 5"/>
          <p:cNvGrpSpPr/>
          <p:nvPr/>
        </p:nvGrpSpPr>
        <p:grpSpPr>
          <a:xfrm>
            <a:off x="489013" y="2461069"/>
            <a:ext cx="8134350" cy="2957195"/>
            <a:chOff x="489013" y="2461069"/>
            <a:chExt cx="8134350" cy="2957195"/>
          </a:xfrm>
        </p:grpSpPr>
        <p:sp>
          <p:nvSpPr>
            <p:cNvPr id="6" name="object 6"/>
            <p:cNvSpPr/>
            <p:nvPr/>
          </p:nvSpPr>
          <p:spPr>
            <a:xfrm>
              <a:off x="493776" y="2465832"/>
              <a:ext cx="59690" cy="2947670"/>
            </a:xfrm>
            <a:custGeom>
              <a:avLst/>
              <a:gdLst/>
              <a:ahLst/>
              <a:cxnLst/>
              <a:rect l="l" t="t" r="r" b="b"/>
              <a:pathLst>
                <a:path w="59690" h="2947670">
                  <a:moveTo>
                    <a:pt x="59436" y="2947416"/>
                  </a:moveTo>
                  <a:lnTo>
                    <a:pt x="59436" y="0"/>
                  </a:lnTo>
                </a:path>
                <a:path w="59690" h="2947670">
                  <a:moveTo>
                    <a:pt x="0" y="2947416"/>
                  </a:moveTo>
                  <a:lnTo>
                    <a:pt x="59436" y="2947416"/>
                  </a:lnTo>
                </a:path>
                <a:path w="59690" h="2947670">
                  <a:moveTo>
                    <a:pt x="0" y="2653284"/>
                  </a:moveTo>
                  <a:lnTo>
                    <a:pt x="59436" y="2653284"/>
                  </a:lnTo>
                </a:path>
                <a:path w="59690" h="2947670">
                  <a:moveTo>
                    <a:pt x="0" y="2357628"/>
                  </a:moveTo>
                  <a:lnTo>
                    <a:pt x="59436" y="2357628"/>
                  </a:lnTo>
                </a:path>
                <a:path w="59690" h="2947670">
                  <a:moveTo>
                    <a:pt x="0" y="2063495"/>
                  </a:moveTo>
                  <a:lnTo>
                    <a:pt x="59436" y="2063495"/>
                  </a:lnTo>
                </a:path>
                <a:path w="59690" h="2947670">
                  <a:moveTo>
                    <a:pt x="0" y="1767839"/>
                  </a:moveTo>
                  <a:lnTo>
                    <a:pt x="59436" y="1767839"/>
                  </a:lnTo>
                </a:path>
                <a:path w="59690" h="2947670">
                  <a:moveTo>
                    <a:pt x="0" y="1473707"/>
                  </a:moveTo>
                  <a:lnTo>
                    <a:pt x="59436" y="1473707"/>
                  </a:lnTo>
                </a:path>
                <a:path w="59690" h="2947670">
                  <a:moveTo>
                    <a:pt x="0" y="1178051"/>
                  </a:moveTo>
                  <a:lnTo>
                    <a:pt x="59436" y="1178051"/>
                  </a:lnTo>
                </a:path>
                <a:path w="59690" h="2947670">
                  <a:moveTo>
                    <a:pt x="0" y="883919"/>
                  </a:moveTo>
                  <a:lnTo>
                    <a:pt x="59436" y="883919"/>
                  </a:lnTo>
                </a:path>
                <a:path w="59690" h="2947670">
                  <a:moveTo>
                    <a:pt x="0" y="589788"/>
                  </a:moveTo>
                  <a:lnTo>
                    <a:pt x="59436" y="589788"/>
                  </a:lnTo>
                </a:path>
                <a:path w="59690" h="2947670">
                  <a:moveTo>
                    <a:pt x="0" y="294131"/>
                  </a:moveTo>
                  <a:lnTo>
                    <a:pt x="59436" y="294131"/>
                  </a:lnTo>
                </a:path>
                <a:path w="59690" h="2947670">
                  <a:moveTo>
                    <a:pt x="0" y="0"/>
                  </a:moveTo>
                  <a:lnTo>
                    <a:pt x="59436" y="0"/>
                  </a:lnTo>
                </a:path>
              </a:pathLst>
            </a:custGeom>
            <a:ln w="9144">
              <a:solidFill>
                <a:srgbClr val="000000"/>
              </a:solidFill>
            </a:ln>
          </p:spPr>
          <p:txBody>
            <a:bodyPr wrap="square" lIns="0" tIns="0" rIns="0" bIns="0" rtlCol="0"/>
            <a:lstStyle/>
            <a:p>
              <a:endParaRPr>
                <a:solidFill>
                  <a:prstClr val="black"/>
                </a:solidFill>
              </a:endParaRPr>
            </a:p>
          </p:txBody>
        </p:sp>
        <p:sp>
          <p:nvSpPr>
            <p:cNvPr id="7" name="object 7"/>
            <p:cNvSpPr/>
            <p:nvPr/>
          </p:nvSpPr>
          <p:spPr>
            <a:xfrm>
              <a:off x="553212" y="5413248"/>
              <a:ext cx="8051800" cy="0"/>
            </a:xfrm>
            <a:custGeom>
              <a:avLst/>
              <a:gdLst/>
              <a:ahLst/>
              <a:cxnLst/>
              <a:rect l="l" t="t" r="r" b="b"/>
              <a:pathLst>
                <a:path w="8051800">
                  <a:moveTo>
                    <a:pt x="0" y="0"/>
                  </a:moveTo>
                  <a:lnTo>
                    <a:pt x="6800088" y="0"/>
                  </a:lnTo>
                </a:path>
                <a:path w="8051800">
                  <a:moveTo>
                    <a:pt x="6851396" y="0"/>
                  </a:moveTo>
                  <a:lnTo>
                    <a:pt x="8051292" y="0"/>
                  </a:lnTo>
                </a:path>
              </a:pathLst>
            </a:custGeom>
            <a:ln w="9143">
              <a:solidFill>
                <a:srgbClr val="000000"/>
              </a:solidFill>
            </a:ln>
          </p:spPr>
          <p:txBody>
            <a:bodyPr wrap="square" lIns="0" tIns="0" rIns="0" bIns="0" rtlCol="0"/>
            <a:lstStyle/>
            <a:p>
              <a:endParaRPr>
                <a:solidFill>
                  <a:prstClr val="black"/>
                </a:solidFill>
              </a:endParaRPr>
            </a:p>
          </p:txBody>
        </p:sp>
        <p:sp>
          <p:nvSpPr>
            <p:cNvPr id="8" name="object 8"/>
            <p:cNvSpPr/>
            <p:nvPr/>
          </p:nvSpPr>
          <p:spPr>
            <a:xfrm>
              <a:off x="552450" y="3390138"/>
              <a:ext cx="8051800" cy="1993900"/>
            </a:xfrm>
            <a:custGeom>
              <a:avLst/>
              <a:gdLst/>
              <a:ahLst/>
              <a:cxnLst/>
              <a:rect l="l" t="t" r="r" b="b"/>
              <a:pathLst>
                <a:path w="8051800" h="1993900">
                  <a:moveTo>
                    <a:pt x="0" y="1895856"/>
                  </a:moveTo>
                  <a:lnTo>
                    <a:pt x="618744" y="1993392"/>
                  </a:lnTo>
                  <a:lnTo>
                    <a:pt x="1239012" y="1869948"/>
                  </a:lnTo>
                  <a:lnTo>
                    <a:pt x="1857756" y="1668780"/>
                  </a:lnTo>
                  <a:lnTo>
                    <a:pt x="2478024" y="1635252"/>
                  </a:lnTo>
                  <a:lnTo>
                    <a:pt x="3096767" y="1549908"/>
                  </a:lnTo>
                  <a:lnTo>
                    <a:pt x="3715512" y="1524000"/>
                  </a:lnTo>
                  <a:lnTo>
                    <a:pt x="4335780" y="1584960"/>
                  </a:lnTo>
                  <a:lnTo>
                    <a:pt x="4954524" y="1583436"/>
                  </a:lnTo>
                  <a:lnTo>
                    <a:pt x="5574792" y="1421892"/>
                  </a:lnTo>
                  <a:lnTo>
                    <a:pt x="6193535" y="1197864"/>
                  </a:lnTo>
                  <a:lnTo>
                    <a:pt x="6813804" y="27432"/>
                  </a:lnTo>
                  <a:lnTo>
                    <a:pt x="7432548" y="0"/>
                  </a:lnTo>
                  <a:lnTo>
                    <a:pt x="8051292" y="42672"/>
                  </a:lnTo>
                </a:path>
              </a:pathLst>
            </a:custGeom>
            <a:ln w="38100">
              <a:solidFill>
                <a:srgbClr val="EBA30D"/>
              </a:solidFill>
            </a:ln>
          </p:spPr>
          <p:txBody>
            <a:bodyPr wrap="square" lIns="0" tIns="0" rIns="0" bIns="0" rtlCol="0"/>
            <a:lstStyle/>
            <a:p>
              <a:endParaRPr>
                <a:solidFill>
                  <a:prstClr val="black"/>
                </a:solidFill>
              </a:endParaRPr>
            </a:p>
          </p:txBody>
        </p:sp>
        <p:sp>
          <p:nvSpPr>
            <p:cNvPr id="9" name="object 9"/>
            <p:cNvSpPr/>
            <p:nvPr/>
          </p:nvSpPr>
          <p:spPr>
            <a:xfrm>
              <a:off x="552450" y="3417570"/>
              <a:ext cx="6814184" cy="1763395"/>
            </a:xfrm>
            <a:custGeom>
              <a:avLst/>
              <a:gdLst/>
              <a:ahLst/>
              <a:cxnLst/>
              <a:rect l="l" t="t" r="r" b="b"/>
              <a:pathLst>
                <a:path w="6814184" h="1763395">
                  <a:moveTo>
                    <a:pt x="0" y="1674875"/>
                  </a:moveTo>
                  <a:lnTo>
                    <a:pt x="618744" y="1763267"/>
                  </a:lnTo>
                  <a:lnTo>
                    <a:pt x="1239012" y="1717547"/>
                  </a:lnTo>
                  <a:lnTo>
                    <a:pt x="1857756" y="1531619"/>
                  </a:lnTo>
                  <a:lnTo>
                    <a:pt x="2478024" y="1490471"/>
                  </a:lnTo>
                  <a:lnTo>
                    <a:pt x="3096767" y="1421891"/>
                  </a:lnTo>
                  <a:lnTo>
                    <a:pt x="3715512" y="1408175"/>
                  </a:lnTo>
                  <a:lnTo>
                    <a:pt x="4335780" y="1423415"/>
                  </a:lnTo>
                  <a:lnTo>
                    <a:pt x="4954524" y="1429511"/>
                  </a:lnTo>
                  <a:lnTo>
                    <a:pt x="5574792" y="1341119"/>
                  </a:lnTo>
                  <a:lnTo>
                    <a:pt x="6193535" y="1117091"/>
                  </a:lnTo>
                  <a:lnTo>
                    <a:pt x="6813804" y="0"/>
                  </a:lnTo>
                </a:path>
              </a:pathLst>
            </a:custGeom>
            <a:ln w="38100">
              <a:solidFill>
                <a:srgbClr val="C30C3D"/>
              </a:solidFill>
            </a:ln>
          </p:spPr>
          <p:txBody>
            <a:bodyPr wrap="square" lIns="0" tIns="0" rIns="0" bIns="0" rtlCol="0"/>
            <a:lstStyle/>
            <a:p>
              <a:endParaRPr>
                <a:solidFill>
                  <a:prstClr val="black"/>
                </a:solidFill>
              </a:endParaRPr>
            </a:p>
          </p:txBody>
        </p:sp>
        <p:sp>
          <p:nvSpPr>
            <p:cNvPr id="10" name="object 10"/>
            <p:cNvSpPr/>
            <p:nvPr/>
          </p:nvSpPr>
          <p:spPr>
            <a:xfrm>
              <a:off x="552450" y="2507742"/>
              <a:ext cx="8051800" cy="2627630"/>
            </a:xfrm>
            <a:custGeom>
              <a:avLst/>
              <a:gdLst/>
              <a:ahLst/>
              <a:cxnLst/>
              <a:rect l="l" t="t" r="r" b="b"/>
              <a:pathLst>
                <a:path w="8051800" h="2627629">
                  <a:moveTo>
                    <a:pt x="0" y="2563368"/>
                  </a:moveTo>
                  <a:lnTo>
                    <a:pt x="618744" y="2627376"/>
                  </a:lnTo>
                  <a:lnTo>
                    <a:pt x="1239012" y="2552700"/>
                  </a:lnTo>
                  <a:lnTo>
                    <a:pt x="1857756" y="2380488"/>
                  </a:lnTo>
                  <a:lnTo>
                    <a:pt x="2478024" y="2330196"/>
                  </a:lnTo>
                  <a:lnTo>
                    <a:pt x="3096767" y="2247900"/>
                  </a:lnTo>
                  <a:lnTo>
                    <a:pt x="3715512" y="2217420"/>
                  </a:lnTo>
                  <a:lnTo>
                    <a:pt x="4335780" y="2206752"/>
                  </a:lnTo>
                  <a:lnTo>
                    <a:pt x="4954524" y="2151888"/>
                  </a:lnTo>
                  <a:lnTo>
                    <a:pt x="5574792" y="2019300"/>
                  </a:lnTo>
                  <a:lnTo>
                    <a:pt x="6193535" y="1748028"/>
                  </a:lnTo>
                  <a:lnTo>
                    <a:pt x="6813804" y="382524"/>
                  </a:lnTo>
                  <a:lnTo>
                    <a:pt x="7432548" y="0"/>
                  </a:lnTo>
                  <a:lnTo>
                    <a:pt x="8051292" y="68580"/>
                  </a:lnTo>
                </a:path>
              </a:pathLst>
            </a:custGeom>
            <a:ln w="38100">
              <a:solidFill>
                <a:srgbClr val="001F5F"/>
              </a:solidFill>
            </a:ln>
          </p:spPr>
          <p:txBody>
            <a:bodyPr wrap="square" lIns="0" tIns="0" rIns="0" bIns="0" rtlCol="0"/>
            <a:lstStyle/>
            <a:p>
              <a:endParaRPr>
                <a:solidFill>
                  <a:prstClr val="black"/>
                </a:solidFill>
              </a:endParaRPr>
            </a:p>
          </p:txBody>
        </p:sp>
        <p:sp>
          <p:nvSpPr>
            <p:cNvPr id="11" name="object 11"/>
            <p:cNvSpPr/>
            <p:nvPr/>
          </p:nvSpPr>
          <p:spPr>
            <a:xfrm>
              <a:off x="7984997" y="2721102"/>
              <a:ext cx="619125" cy="26034"/>
            </a:xfrm>
            <a:custGeom>
              <a:avLst/>
              <a:gdLst/>
              <a:ahLst/>
              <a:cxnLst/>
              <a:rect l="l" t="t" r="r" b="b"/>
              <a:pathLst>
                <a:path w="619125" h="26035">
                  <a:moveTo>
                    <a:pt x="0" y="0"/>
                  </a:moveTo>
                  <a:lnTo>
                    <a:pt x="618744" y="25908"/>
                  </a:lnTo>
                </a:path>
              </a:pathLst>
            </a:custGeom>
            <a:ln w="38100">
              <a:solidFill>
                <a:srgbClr val="C30C3D"/>
              </a:solidFill>
            </a:ln>
          </p:spPr>
          <p:txBody>
            <a:bodyPr wrap="square" lIns="0" tIns="0" rIns="0" bIns="0" rtlCol="0"/>
            <a:lstStyle/>
            <a:p>
              <a:endParaRPr>
                <a:solidFill>
                  <a:prstClr val="black"/>
                </a:solidFill>
              </a:endParaRPr>
            </a:p>
          </p:txBody>
        </p:sp>
      </p:grpSp>
      <p:sp>
        <p:nvSpPr>
          <p:cNvPr id="12" name="object 12"/>
          <p:cNvSpPr txBox="1"/>
          <p:nvPr/>
        </p:nvSpPr>
        <p:spPr>
          <a:xfrm>
            <a:off x="17475" y="2263556"/>
            <a:ext cx="372745" cy="3270250"/>
          </a:xfrm>
          <a:prstGeom prst="rect">
            <a:avLst/>
          </a:prstGeom>
        </p:spPr>
        <p:txBody>
          <a:bodyPr vert="horz" wrap="square" lIns="0" tIns="94615" rIns="0" bIns="0" rtlCol="0">
            <a:spAutoFit/>
          </a:bodyPr>
          <a:lstStyle/>
          <a:p>
            <a:pPr marL="12700">
              <a:spcBef>
                <a:spcPts val="745"/>
              </a:spcBef>
            </a:pPr>
            <a:r>
              <a:rPr sz="1400" dirty="0">
                <a:solidFill>
                  <a:prstClr val="black"/>
                </a:solidFill>
                <a:latin typeface="Tahoma"/>
                <a:cs typeface="Tahoma"/>
              </a:rPr>
              <a:t>17</a:t>
            </a:r>
            <a:r>
              <a:rPr sz="1400" spc="-10" dirty="0">
                <a:solidFill>
                  <a:prstClr val="black"/>
                </a:solidFill>
                <a:latin typeface="Tahoma"/>
                <a:cs typeface="Tahoma"/>
              </a:rPr>
              <a:t>,</a:t>
            </a:r>
            <a:r>
              <a:rPr sz="1400" dirty="0">
                <a:solidFill>
                  <a:prstClr val="black"/>
                </a:solidFill>
                <a:latin typeface="Tahoma"/>
                <a:cs typeface="Tahoma"/>
              </a:rPr>
              <a:t>0</a:t>
            </a:r>
            <a:endParaRPr sz="1400">
              <a:solidFill>
                <a:prstClr val="black"/>
              </a:solidFill>
              <a:latin typeface="Tahoma"/>
              <a:cs typeface="Tahoma"/>
            </a:endParaRPr>
          </a:p>
          <a:p>
            <a:pPr marL="12700">
              <a:spcBef>
                <a:spcPts val="645"/>
              </a:spcBef>
            </a:pPr>
            <a:r>
              <a:rPr sz="1400" dirty="0">
                <a:solidFill>
                  <a:prstClr val="black"/>
                </a:solidFill>
                <a:latin typeface="Tahoma"/>
                <a:cs typeface="Tahoma"/>
              </a:rPr>
              <a:t>16</a:t>
            </a:r>
            <a:r>
              <a:rPr sz="1400" spc="-10" dirty="0">
                <a:solidFill>
                  <a:prstClr val="black"/>
                </a:solidFill>
                <a:latin typeface="Tahoma"/>
                <a:cs typeface="Tahoma"/>
              </a:rPr>
              <a:t>,</a:t>
            </a:r>
            <a:r>
              <a:rPr sz="1400" dirty="0">
                <a:solidFill>
                  <a:prstClr val="black"/>
                </a:solidFill>
                <a:latin typeface="Tahoma"/>
                <a:cs typeface="Tahoma"/>
              </a:rPr>
              <a:t>0</a:t>
            </a:r>
            <a:endParaRPr sz="1400">
              <a:solidFill>
                <a:prstClr val="black"/>
              </a:solidFill>
              <a:latin typeface="Tahoma"/>
              <a:cs typeface="Tahoma"/>
            </a:endParaRPr>
          </a:p>
          <a:p>
            <a:pPr marL="12700">
              <a:spcBef>
                <a:spcPts val="630"/>
              </a:spcBef>
            </a:pPr>
            <a:r>
              <a:rPr sz="1400" dirty="0">
                <a:solidFill>
                  <a:prstClr val="black"/>
                </a:solidFill>
                <a:latin typeface="Tahoma"/>
                <a:cs typeface="Tahoma"/>
              </a:rPr>
              <a:t>15,0</a:t>
            </a:r>
            <a:endParaRPr sz="1400">
              <a:solidFill>
                <a:prstClr val="black"/>
              </a:solidFill>
              <a:latin typeface="Tahoma"/>
              <a:cs typeface="Tahoma"/>
            </a:endParaRPr>
          </a:p>
          <a:p>
            <a:pPr marL="12700">
              <a:spcBef>
                <a:spcPts val="650"/>
              </a:spcBef>
            </a:pPr>
            <a:r>
              <a:rPr sz="1400" dirty="0">
                <a:solidFill>
                  <a:prstClr val="black"/>
                </a:solidFill>
                <a:latin typeface="Tahoma"/>
                <a:cs typeface="Tahoma"/>
              </a:rPr>
              <a:t>14,0</a:t>
            </a:r>
            <a:endParaRPr sz="1400">
              <a:solidFill>
                <a:prstClr val="black"/>
              </a:solidFill>
              <a:latin typeface="Tahoma"/>
              <a:cs typeface="Tahoma"/>
            </a:endParaRPr>
          </a:p>
          <a:p>
            <a:pPr marL="12700">
              <a:spcBef>
                <a:spcPts val="645"/>
              </a:spcBef>
            </a:pPr>
            <a:r>
              <a:rPr sz="1400" dirty="0">
                <a:solidFill>
                  <a:prstClr val="black"/>
                </a:solidFill>
                <a:latin typeface="Tahoma"/>
                <a:cs typeface="Tahoma"/>
              </a:rPr>
              <a:t>13,0</a:t>
            </a:r>
            <a:endParaRPr sz="1400">
              <a:solidFill>
                <a:prstClr val="black"/>
              </a:solidFill>
              <a:latin typeface="Tahoma"/>
              <a:cs typeface="Tahoma"/>
            </a:endParaRPr>
          </a:p>
          <a:p>
            <a:pPr marL="12700">
              <a:spcBef>
                <a:spcPts val="645"/>
              </a:spcBef>
            </a:pPr>
            <a:r>
              <a:rPr sz="1400" dirty="0">
                <a:solidFill>
                  <a:prstClr val="black"/>
                </a:solidFill>
                <a:latin typeface="Tahoma"/>
                <a:cs typeface="Tahoma"/>
              </a:rPr>
              <a:t>12,0</a:t>
            </a:r>
            <a:endParaRPr sz="1400">
              <a:solidFill>
                <a:prstClr val="black"/>
              </a:solidFill>
              <a:latin typeface="Tahoma"/>
              <a:cs typeface="Tahoma"/>
            </a:endParaRPr>
          </a:p>
          <a:p>
            <a:pPr marL="12700">
              <a:spcBef>
                <a:spcPts val="635"/>
              </a:spcBef>
            </a:pPr>
            <a:r>
              <a:rPr sz="1400" dirty="0">
                <a:solidFill>
                  <a:prstClr val="black"/>
                </a:solidFill>
                <a:latin typeface="Tahoma"/>
                <a:cs typeface="Tahoma"/>
              </a:rPr>
              <a:t>11,0</a:t>
            </a:r>
            <a:endParaRPr sz="1400">
              <a:solidFill>
                <a:prstClr val="black"/>
              </a:solidFill>
              <a:latin typeface="Tahoma"/>
              <a:cs typeface="Tahoma"/>
            </a:endParaRPr>
          </a:p>
          <a:p>
            <a:pPr marL="12700">
              <a:spcBef>
                <a:spcPts val="645"/>
              </a:spcBef>
            </a:pPr>
            <a:r>
              <a:rPr sz="1400" dirty="0">
                <a:solidFill>
                  <a:prstClr val="black"/>
                </a:solidFill>
                <a:latin typeface="Tahoma"/>
                <a:cs typeface="Tahoma"/>
              </a:rPr>
              <a:t>10,0</a:t>
            </a:r>
            <a:endParaRPr sz="1400">
              <a:solidFill>
                <a:prstClr val="black"/>
              </a:solidFill>
              <a:latin typeface="Tahoma"/>
              <a:cs typeface="Tahoma"/>
            </a:endParaRPr>
          </a:p>
          <a:p>
            <a:pPr marL="111125">
              <a:spcBef>
                <a:spcPts val="645"/>
              </a:spcBef>
            </a:pPr>
            <a:r>
              <a:rPr sz="1400" dirty="0">
                <a:solidFill>
                  <a:prstClr val="black"/>
                </a:solidFill>
                <a:latin typeface="Tahoma"/>
                <a:cs typeface="Tahoma"/>
              </a:rPr>
              <a:t>9,0</a:t>
            </a:r>
            <a:endParaRPr sz="1400">
              <a:solidFill>
                <a:prstClr val="black"/>
              </a:solidFill>
              <a:latin typeface="Tahoma"/>
              <a:cs typeface="Tahoma"/>
            </a:endParaRPr>
          </a:p>
          <a:p>
            <a:pPr marL="111125">
              <a:spcBef>
                <a:spcPts val="630"/>
              </a:spcBef>
            </a:pPr>
            <a:r>
              <a:rPr sz="1400" dirty="0">
                <a:solidFill>
                  <a:prstClr val="black"/>
                </a:solidFill>
                <a:latin typeface="Tahoma"/>
                <a:cs typeface="Tahoma"/>
              </a:rPr>
              <a:t>8,0</a:t>
            </a:r>
            <a:endParaRPr sz="1400">
              <a:solidFill>
                <a:prstClr val="black"/>
              </a:solidFill>
              <a:latin typeface="Tahoma"/>
              <a:cs typeface="Tahoma"/>
            </a:endParaRPr>
          </a:p>
          <a:p>
            <a:pPr marL="111125">
              <a:spcBef>
                <a:spcPts val="650"/>
              </a:spcBef>
            </a:pPr>
            <a:r>
              <a:rPr sz="1400" dirty="0">
                <a:solidFill>
                  <a:prstClr val="black"/>
                </a:solidFill>
                <a:latin typeface="Tahoma"/>
                <a:cs typeface="Tahoma"/>
              </a:rPr>
              <a:t>7,0</a:t>
            </a:r>
            <a:endParaRPr sz="1400">
              <a:solidFill>
                <a:prstClr val="black"/>
              </a:solidFill>
              <a:latin typeface="Tahoma"/>
              <a:cs typeface="Tahoma"/>
            </a:endParaRPr>
          </a:p>
        </p:txBody>
      </p:sp>
      <p:sp>
        <p:nvSpPr>
          <p:cNvPr id="13" name="object 13"/>
          <p:cNvSpPr txBox="1"/>
          <p:nvPr/>
        </p:nvSpPr>
        <p:spPr>
          <a:xfrm>
            <a:off x="1669962" y="546059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03</a:t>
            </a:r>
            <a:endParaRPr sz="1400">
              <a:solidFill>
                <a:prstClr val="black"/>
              </a:solidFill>
              <a:latin typeface="Tahoma"/>
              <a:cs typeface="Tahoma"/>
            </a:endParaRPr>
          </a:p>
        </p:txBody>
      </p:sp>
      <p:sp>
        <p:nvSpPr>
          <p:cNvPr id="14" name="object 14"/>
          <p:cNvSpPr txBox="1"/>
          <p:nvPr/>
        </p:nvSpPr>
        <p:spPr>
          <a:xfrm>
            <a:off x="2289341" y="546059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04</a:t>
            </a:r>
            <a:endParaRPr sz="1400">
              <a:solidFill>
                <a:prstClr val="black"/>
              </a:solidFill>
              <a:latin typeface="Tahoma"/>
              <a:cs typeface="Tahoma"/>
            </a:endParaRPr>
          </a:p>
        </p:txBody>
      </p:sp>
      <p:sp>
        <p:nvSpPr>
          <p:cNvPr id="15" name="object 15"/>
          <p:cNvSpPr txBox="1"/>
          <p:nvPr/>
        </p:nvSpPr>
        <p:spPr>
          <a:xfrm>
            <a:off x="431611" y="546059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01</a:t>
            </a:r>
            <a:endParaRPr sz="1400">
              <a:solidFill>
                <a:prstClr val="black"/>
              </a:solidFill>
              <a:latin typeface="Tahoma"/>
              <a:cs typeface="Tahoma"/>
            </a:endParaRPr>
          </a:p>
        </p:txBody>
      </p:sp>
      <p:sp>
        <p:nvSpPr>
          <p:cNvPr id="16" name="object 16"/>
          <p:cNvSpPr txBox="1"/>
          <p:nvPr/>
        </p:nvSpPr>
        <p:spPr>
          <a:xfrm>
            <a:off x="1050355" y="5460593"/>
            <a:ext cx="241300"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02</a:t>
            </a:r>
            <a:endParaRPr sz="1400">
              <a:solidFill>
                <a:prstClr val="black"/>
              </a:solidFill>
              <a:latin typeface="Tahoma"/>
              <a:cs typeface="Tahoma"/>
            </a:endParaRPr>
          </a:p>
        </p:txBody>
      </p:sp>
      <p:sp>
        <p:nvSpPr>
          <p:cNvPr id="17" name="object 17"/>
          <p:cNvSpPr txBox="1"/>
          <p:nvPr/>
        </p:nvSpPr>
        <p:spPr>
          <a:xfrm>
            <a:off x="2909685" y="5460593"/>
            <a:ext cx="241300"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05</a:t>
            </a:r>
            <a:endParaRPr sz="1400">
              <a:solidFill>
                <a:prstClr val="black"/>
              </a:solidFill>
              <a:latin typeface="Tahoma"/>
              <a:cs typeface="Tahoma"/>
            </a:endParaRPr>
          </a:p>
        </p:txBody>
      </p:sp>
      <p:sp>
        <p:nvSpPr>
          <p:cNvPr id="18" name="object 18"/>
          <p:cNvSpPr txBox="1"/>
          <p:nvPr/>
        </p:nvSpPr>
        <p:spPr>
          <a:xfrm>
            <a:off x="3529243" y="546059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06</a:t>
            </a:r>
            <a:endParaRPr sz="1400">
              <a:solidFill>
                <a:prstClr val="black"/>
              </a:solidFill>
              <a:latin typeface="Tahoma"/>
              <a:cs typeface="Tahoma"/>
            </a:endParaRPr>
          </a:p>
        </p:txBody>
      </p:sp>
      <p:sp>
        <p:nvSpPr>
          <p:cNvPr id="19" name="object 19"/>
          <p:cNvSpPr txBox="1"/>
          <p:nvPr/>
        </p:nvSpPr>
        <p:spPr>
          <a:xfrm>
            <a:off x="4148621" y="546059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07</a:t>
            </a:r>
            <a:endParaRPr sz="1400">
              <a:solidFill>
                <a:prstClr val="black"/>
              </a:solidFill>
              <a:latin typeface="Tahoma"/>
              <a:cs typeface="Tahoma"/>
            </a:endParaRPr>
          </a:p>
        </p:txBody>
      </p:sp>
      <p:sp>
        <p:nvSpPr>
          <p:cNvPr id="20" name="object 20"/>
          <p:cNvSpPr txBox="1"/>
          <p:nvPr/>
        </p:nvSpPr>
        <p:spPr>
          <a:xfrm>
            <a:off x="4767746" y="546059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08</a:t>
            </a:r>
            <a:endParaRPr sz="1400">
              <a:solidFill>
                <a:prstClr val="black"/>
              </a:solidFill>
              <a:latin typeface="Tahoma"/>
              <a:cs typeface="Tahoma"/>
            </a:endParaRPr>
          </a:p>
        </p:txBody>
      </p:sp>
      <p:sp>
        <p:nvSpPr>
          <p:cNvPr id="21" name="object 21"/>
          <p:cNvSpPr txBox="1"/>
          <p:nvPr/>
        </p:nvSpPr>
        <p:spPr>
          <a:xfrm>
            <a:off x="5386999" y="546059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09</a:t>
            </a:r>
            <a:endParaRPr sz="1400">
              <a:solidFill>
                <a:prstClr val="black"/>
              </a:solidFill>
              <a:latin typeface="Tahoma"/>
              <a:cs typeface="Tahoma"/>
            </a:endParaRPr>
          </a:p>
        </p:txBody>
      </p:sp>
      <p:sp>
        <p:nvSpPr>
          <p:cNvPr id="22" name="object 22"/>
          <p:cNvSpPr txBox="1"/>
          <p:nvPr/>
        </p:nvSpPr>
        <p:spPr>
          <a:xfrm>
            <a:off x="6006124" y="546059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10</a:t>
            </a:r>
            <a:endParaRPr sz="1400">
              <a:solidFill>
                <a:prstClr val="black"/>
              </a:solidFill>
              <a:latin typeface="Tahoma"/>
              <a:cs typeface="Tahoma"/>
            </a:endParaRPr>
          </a:p>
        </p:txBody>
      </p:sp>
      <p:sp>
        <p:nvSpPr>
          <p:cNvPr id="23" name="object 23"/>
          <p:cNvSpPr txBox="1"/>
          <p:nvPr/>
        </p:nvSpPr>
        <p:spPr>
          <a:xfrm>
            <a:off x="6627027" y="546059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11</a:t>
            </a:r>
            <a:endParaRPr sz="1400">
              <a:solidFill>
                <a:prstClr val="black"/>
              </a:solidFill>
              <a:latin typeface="Tahoma"/>
              <a:cs typeface="Tahoma"/>
            </a:endParaRPr>
          </a:p>
        </p:txBody>
      </p:sp>
      <p:sp>
        <p:nvSpPr>
          <p:cNvPr id="24" name="object 24"/>
          <p:cNvSpPr txBox="1"/>
          <p:nvPr/>
        </p:nvSpPr>
        <p:spPr>
          <a:xfrm>
            <a:off x="7246278" y="546059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1</a:t>
            </a:r>
            <a:r>
              <a:rPr sz="1400" spc="5" dirty="0">
                <a:solidFill>
                  <a:prstClr val="black"/>
                </a:solidFill>
                <a:latin typeface="Tahoma"/>
                <a:cs typeface="Tahoma"/>
              </a:rPr>
              <a:t>-</a:t>
            </a:r>
            <a:r>
              <a:rPr sz="1400" dirty="0">
                <a:solidFill>
                  <a:prstClr val="black"/>
                </a:solidFill>
                <a:latin typeface="Tahoma"/>
                <a:cs typeface="Tahoma"/>
              </a:rPr>
              <a:t>12</a:t>
            </a:r>
            <a:endParaRPr sz="1400">
              <a:solidFill>
                <a:prstClr val="black"/>
              </a:solidFill>
              <a:latin typeface="Tahoma"/>
              <a:cs typeface="Tahoma"/>
            </a:endParaRPr>
          </a:p>
        </p:txBody>
      </p:sp>
      <p:sp>
        <p:nvSpPr>
          <p:cNvPr id="25" name="object 25"/>
          <p:cNvSpPr txBox="1"/>
          <p:nvPr/>
        </p:nvSpPr>
        <p:spPr>
          <a:xfrm>
            <a:off x="7865403" y="546059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2</a:t>
            </a:r>
            <a:r>
              <a:rPr sz="1400" spc="5" dirty="0">
                <a:solidFill>
                  <a:prstClr val="black"/>
                </a:solidFill>
                <a:latin typeface="Tahoma"/>
                <a:cs typeface="Tahoma"/>
              </a:rPr>
              <a:t>-</a:t>
            </a:r>
            <a:r>
              <a:rPr sz="1400" dirty="0">
                <a:solidFill>
                  <a:prstClr val="black"/>
                </a:solidFill>
                <a:latin typeface="Tahoma"/>
                <a:cs typeface="Tahoma"/>
              </a:rPr>
              <a:t>01</a:t>
            </a:r>
            <a:endParaRPr sz="1400">
              <a:solidFill>
                <a:prstClr val="black"/>
              </a:solidFill>
              <a:latin typeface="Tahoma"/>
              <a:cs typeface="Tahoma"/>
            </a:endParaRPr>
          </a:p>
        </p:txBody>
      </p:sp>
      <p:sp>
        <p:nvSpPr>
          <p:cNvPr id="26" name="object 26"/>
          <p:cNvSpPr txBox="1"/>
          <p:nvPr/>
        </p:nvSpPr>
        <p:spPr>
          <a:xfrm>
            <a:off x="8396096" y="2290699"/>
            <a:ext cx="421005" cy="239395"/>
          </a:xfrm>
          <a:prstGeom prst="rect">
            <a:avLst/>
          </a:prstGeom>
        </p:spPr>
        <p:txBody>
          <a:bodyPr vert="horz" wrap="square" lIns="0" tIns="13335" rIns="0" bIns="0" rtlCol="0">
            <a:spAutoFit/>
          </a:bodyPr>
          <a:lstStyle/>
          <a:p>
            <a:pPr marL="12700">
              <a:spcBef>
                <a:spcPts val="105"/>
              </a:spcBef>
            </a:pPr>
            <a:r>
              <a:rPr sz="1400" b="1" spc="-10" dirty="0">
                <a:solidFill>
                  <a:srgbClr val="001F5F"/>
                </a:solidFill>
                <a:latin typeface="Tahoma"/>
                <a:cs typeface="Tahoma"/>
              </a:rPr>
              <a:t>16</a:t>
            </a:r>
            <a:r>
              <a:rPr sz="1400" b="1" dirty="0">
                <a:solidFill>
                  <a:srgbClr val="001F5F"/>
                </a:solidFill>
                <a:latin typeface="Tahoma"/>
                <a:cs typeface="Tahoma"/>
              </a:rPr>
              <a:t>,6</a:t>
            </a:r>
            <a:endParaRPr sz="1400">
              <a:solidFill>
                <a:prstClr val="black"/>
              </a:solidFill>
              <a:latin typeface="Tahoma"/>
              <a:cs typeface="Tahoma"/>
            </a:endParaRPr>
          </a:p>
        </p:txBody>
      </p:sp>
      <p:sp>
        <p:nvSpPr>
          <p:cNvPr id="27" name="object 27"/>
          <p:cNvSpPr txBox="1"/>
          <p:nvPr/>
        </p:nvSpPr>
        <p:spPr>
          <a:xfrm>
            <a:off x="8396096" y="2794762"/>
            <a:ext cx="421005" cy="593090"/>
          </a:xfrm>
          <a:prstGeom prst="rect">
            <a:avLst/>
          </a:prstGeom>
        </p:spPr>
        <p:txBody>
          <a:bodyPr vert="horz" wrap="square" lIns="0" tIns="13335" rIns="0" bIns="0" rtlCol="0">
            <a:spAutoFit/>
          </a:bodyPr>
          <a:lstStyle/>
          <a:p>
            <a:pPr marL="12700">
              <a:spcBef>
                <a:spcPts val="105"/>
              </a:spcBef>
            </a:pPr>
            <a:r>
              <a:rPr sz="1400" b="1" spc="-10" dirty="0">
                <a:solidFill>
                  <a:srgbClr val="C00000"/>
                </a:solidFill>
                <a:latin typeface="Tahoma"/>
                <a:cs typeface="Tahoma"/>
              </a:rPr>
              <a:t>16</a:t>
            </a:r>
            <a:r>
              <a:rPr sz="1400" b="1" dirty="0">
                <a:solidFill>
                  <a:srgbClr val="C00000"/>
                </a:solidFill>
                <a:latin typeface="Tahoma"/>
                <a:cs typeface="Tahoma"/>
              </a:rPr>
              <a:t>,0</a:t>
            </a:r>
            <a:endParaRPr sz="1400">
              <a:solidFill>
                <a:prstClr val="black"/>
              </a:solidFill>
              <a:latin typeface="Tahoma"/>
              <a:cs typeface="Tahoma"/>
            </a:endParaRPr>
          </a:p>
          <a:p>
            <a:pPr marL="12700">
              <a:spcBef>
                <a:spcPts val="1100"/>
              </a:spcBef>
            </a:pPr>
            <a:r>
              <a:rPr sz="1400" b="1" spc="-10" dirty="0">
                <a:solidFill>
                  <a:srgbClr val="FFC000"/>
                </a:solidFill>
                <a:latin typeface="Tahoma"/>
                <a:cs typeface="Tahoma"/>
              </a:rPr>
              <a:t>13</a:t>
            </a:r>
            <a:r>
              <a:rPr sz="1400" b="1" dirty="0">
                <a:solidFill>
                  <a:srgbClr val="FFC000"/>
                </a:solidFill>
                <a:latin typeface="Tahoma"/>
                <a:cs typeface="Tahoma"/>
              </a:rPr>
              <a:t>,7</a:t>
            </a:r>
            <a:endParaRPr sz="1400">
              <a:solidFill>
                <a:prstClr val="black"/>
              </a:solidFill>
              <a:latin typeface="Tahoma"/>
              <a:cs typeface="Tahoma"/>
            </a:endParaRPr>
          </a:p>
        </p:txBody>
      </p:sp>
      <p:sp>
        <p:nvSpPr>
          <p:cNvPr id="28" name="object 28"/>
          <p:cNvSpPr txBox="1"/>
          <p:nvPr/>
        </p:nvSpPr>
        <p:spPr>
          <a:xfrm>
            <a:off x="8484782" y="5460592"/>
            <a:ext cx="240665" cy="676910"/>
          </a:xfrm>
          <a:prstGeom prst="rect">
            <a:avLst/>
          </a:prstGeom>
        </p:spPr>
        <p:txBody>
          <a:bodyPr vert="vert270" wrap="square" lIns="0" tIns="13335" rIns="0" bIns="0" rtlCol="0">
            <a:spAutoFit/>
          </a:bodyPr>
          <a:lstStyle/>
          <a:p>
            <a:pPr marL="12700">
              <a:spcBef>
                <a:spcPts val="105"/>
              </a:spcBef>
            </a:pPr>
            <a:r>
              <a:rPr sz="1400" dirty="0">
                <a:solidFill>
                  <a:prstClr val="black"/>
                </a:solidFill>
                <a:latin typeface="Tahoma"/>
                <a:cs typeface="Tahoma"/>
              </a:rPr>
              <a:t>202</a:t>
            </a:r>
            <a:r>
              <a:rPr sz="1400" spc="-5" dirty="0">
                <a:solidFill>
                  <a:prstClr val="black"/>
                </a:solidFill>
                <a:latin typeface="Tahoma"/>
                <a:cs typeface="Tahoma"/>
              </a:rPr>
              <a:t>2</a:t>
            </a:r>
            <a:r>
              <a:rPr sz="1400" spc="5" dirty="0">
                <a:solidFill>
                  <a:prstClr val="black"/>
                </a:solidFill>
                <a:latin typeface="Tahoma"/>
                <a:cs typeface="Tahoma"/>
              </a:rPr>
              <a:t>-</a:t>
            </a:r>
            <a:r>
              <a:rPr sz="1400" dirty="0">
                <a:solidFill>
                  <a:prstClr val="black"/>
                </a:solidFill>
                <a:latin typeface="Tahoma"/>
                <a:cs typeface="Tahoma"/>
              </a:rPr>
              <a:t>02</a:t>
            </a:r>
            <a:endParaRPr sz="1400">
              <a:solidFill>
                <a:prstClr val="black"/>
              </a:solidFill>
              <a:latin typeface="Tahoma"/>
              <a:cs typeface="Tahoma"/>
            </a:endParaRPr>
          </a:p>
        </p:txBody>
      </p:sp>
      <p:grpSp>
        <p:nvGrpSpPr>
          <p:cNvPr id="29" name="object 29"/>
          <p:cNvGrpSpPr/>
          <p:nvPr/>
        </p:nvGrpSpPr>
        <p:grpSpPr>
          <a:xfrm>
            <a:off x="1021841" y="2394204"/>
            <a:ext cx="6383020" cy="3028315"/>
            <a:chOff x="1021841" y="2394204"/>
            <a:chExt cx="6383020" cy="3028315"/>
          </a:xfrm>
        </p:grpSpPr>
        <p:sp>
          <p:nvSpPr>
            <p:cNvPr id="30" name="object 30"/>
            <p:cNvSpPr/>
            <p:nvPr/>
          </p:nvSpPr>
          <p:spPr>
            <a:xfrm>
              <a:off x="1021841" y="2611374"/>
              <a:ext cx="176530" cy="0"/>
            </a:xfrm>
            <a:custGeom>
              <a:avLst/>
              <a:gdLst/>
              <a:ahLst/>
              <a:cxnLst/>
              <a:rect l="l" t="t" r="r" b="b"/>
              <a:pathLst>
                <a:path w="176530">
                  <a:moveTo>
                    <a:pt x="0" y="0"/>
                  </a:moveTo>
                  <a:lnTo>
                    <a:pt x="176212" y="0"/>
                  </a:lnTo>
                </a:path>
              </a:pathLst>
            </a:custGeom>
            <a:ln w="38100">
              <a:solidFill>
                <a:srgbClr val="EBA30D"/>
              </a:solidFill>
            </a:ln>
          </p:spPr>
          <p:txBody>
            <a:bodyPr wrap="square" lIns="0" tIns="0" rIns="0" bIns="0" rtlCol="0"/>
            <a:lstStyle/>
            <a:p>
              <a:endParaRPr>
                <a:solidFill>
                  <a:prstClr val="black"/>
                </a:solidFill>
              </a:endParaRPr>
            </a:p>
          </p:txBody>
        </p:sp>
        <p:sp>
          <p:nvSpPr>
            <p:cNvPr id="31" name="object 31"/>
            <p:cNvSpPr/>
            <p:nvPr/>
          </p:nvSpPr>
          <p:spPr>
            <a:xfrm>
              <a:off x="1021841" y="2844546"/>
              <a:ext cx="176530" cy="0"/>
            </a:xfrm>
            <a:custGeom>
              <a:avLst/>
              <a:gdLst/>
              <a:ahLst/>
              <a:cxnLst/>
              <a:rect l="l" t="t" r="r" b="b"/>
              <a:pathLst>
                <a:path w="176530">
                  <a:moveTo>
                    <a:pt x="0" y="0"/>
                  </a:moveTo>
                  <a:lnTo>
                    <a:pt x="176212" y="0"/>
                  </a:lnTo>
                </a:path>
              </a:pathLst>
            </a:custGeom>
            <a:ln w="38100">
              <a:solidFill>
                <a:srgbClr val="C30C3D"/>
              </a:solidFill>
            </a:ln>
          </p:spPr>
          <p:txBody>
            <a:bodyPr wrap="square" lIns="0" tIns="0" rIns="0" bIns="0" rtlCol="0"/>
            <a:lstStyle/>
            <a:p>
              <a:endParaRPr>
                <a:solidFill>
                  <a:prstClr val="black"/>
                </a:solidFill>
              </a:endParaRPr>
            </a:p>
          </p:txBody>
        </p:sp>
        <p:sp>
          <p:nvSpPr>
            <p:cNvPr id="32" name="object 32"/>
            <p:cNvSpPr/>
            <p:nvPr/>
          </p:nvSpPr>
          <p:spPr>
            <a:xfrm>
              <a:off x="1021841" y="3077718"/>
              <a:ext cx="176530" cy="0"/>
            </a:xfrm>
            <a:custGeom>
              <a:avLst/>
              <a:gdLst/>
              <a:ahLst/>
              <a:cxnLst/>
              <a:rect l="l" t="t" r="r" b="b"/>
              <a:pathLst>
                <a:path w="176530">
                  <a:moveTo>
                    <a:pt x="0" y="0"/>
                  </a:moveTo>
                  <a:lnTo>
                    <a:pt x="176212" y="0"/>
                  </a:lnTo>
                </a:path>
              </a:pathLst>
            </a:custGeom>
            <a:ln w="38100">
              <a:solidFill>
                <a:srgbClr val="001F5F"/>
              </a:solidFill>
            </a:ln>
          </p:spPr>
          <p:txBody>
            <a:bodyPr wrap="square" lIns="0" tIns="0" rIns="0" bIns="0" rtlCol="0"/>
            <a:lstStyle/>
            <a:p>
              <a:endParaRPr>
                <a:solidFill>
                  <a:prstClr val="black"/>
                </a:solidFill>
              </a:endParaRPr>
            </a:p>
          </p:txBody>
        </p:sp>
        <p:sp>
          <p:nvSpPr>
            <p:cNvPr id="33" name="object 33"/>
            <p:cNvSpPr/>
            <p:nvPr/>
          </p:nvSpPr>
          <p:spPr>
            <a:xfrm>
              <a:off x="7366253" y="2407158"/>
              <a:ext cx="25400" cy="3002280"/>
            </a:xfrm>
            <a:custGeom>
              <a:avLst/>
              <a:gdLst/>
              <a:ahLst/>
              <a:cxnLst/>
              <a:rect l="l" t="t" r="r" b="b"/>
              <a:pathLst>
                <a:path w="25400" h="3002279">
                  <a:moveTo>
                    <a:pt x="25400" y="0"/>
                  </a:moveTo>
                  <a:lnTo>
                    <a:pt x="0" y="3002026"/>
                  </a:lnTo>
                </a:path>
              </a:pathLst>
            </a:custGeom>
            <a:ln w="25908">
              <a:solidFill>
                <a:srgbClr val="000000"/>
              </a:solidFill>
              <a:prstDash val="lgDash"/>
            </a:ln>
          </p:spPr>
          <p:txBody>
            <a:bodyPr wrap="square" lIns="0" tIns="0" rIns="0" bIns="0" rtlCol="0"/>
            <a:lstStyle/>
            <a:p>
              <a:endParaRPr>
                <a:solidFill>
                  <a:prstClr val="black"/>
                </a:solidFill>
              </a:endParaRPr>
            </a:p>
          </p:txBody>
        </p:sp>
      </p:grpSp>
      <p:sp>
        <p:nvSpPr>
          <p:cNvPr id="34" name="object 34"/>
          <p:cNvSpPr txBox="1"/>
          <p:nvPr/>
        </p:nvSpPr>
        <p:spPr>
          <a:xfrm>
            <a:off x="1254353" y="2461260"/>
            <a:ext cx="944244" cy="726440"/>
          </a:xfrm>
          <a:prstGeom prst="rect">
            <a:avLst/>
          </a:prstGeom>
        </p:spPr>
        <p:txBody>
          <a:bodyPr vert="horz" wrap="square" lIns="0" tIns="12700" rIns="0" bIns="0" rtlCol="0">
            <a:spAutoFit/>
          </a:bodyPr>
          <a:lstStyle/>
          <a:p>
            <a:pPr marL="12700" marR="5080" algn="just">
              <a:lnSpc>
                <a:spcPct val="127699"/>
              </a:lnSpc>
              <a:spcBef>
                <a:spcPts val="100"/>
              </a:spcBef>
            </a:pPr>
            <a:r>
              <a:rPr sz="1200" spc="-5" dirty="0">
                <a:solidFill>
                  <a:prstClr val="black"/>
                </a:solidFill>
                <a:latin typeface="Tahoma"/>
                <a:cs typeface="Tahoma"/>
              </a:rPr>
              <a:t>Cari Ay Sonu  Cari Yıl Sonu  </a:t>
            </a:r>
            <a:r>
              <a:rPr sz="1200" dirty="0">
                <a:solidFill>
                  <a:prstClr val="black"/>
                </a:solidFill>
                <a:latin typeface="Tahoma"/>
                <a:cs typeface="Tahoma"/>
              </a:rPr>
              <a:t>12 </a:t>
            </a:r>
            <a:r>
              <a:rPr sz="1200" spc="-5" dirty="0">
                <a:solidFill>
                  <a:prstClr val="black"/>
                </a:solidFill>
                <a:latin typeface="Tahoma"/>
                <a:cs typeface="Tahoma"/>
              </a:rPr>
              <a:t>Ay</a:t>
            </a:r>
            <a:r>
              <a:rPr sz="1200" spc="-95" dirty="0">
                <a:solidFill>
                  <a:prstClr val="black"/>
                </a:solidFill>
                <a:latin typeface="Tahoma"/>
                <a:cs typeface="Tahoma"/>
              </a:rPr>
              <a:t> </a:t>
            </a:r>
            <a:r>
              <a:rPr sz="1200" spc="-5" dirty="0">
                <a:solidFill>
                  <a:prstClr val="black"/>
                </a:solidFill>
                <a:latin typeface="Tahoma"/>
                <a:cs typeface="Tahoma"/>
              </a:rPr>
              <a:t>Sonrası</a:t>
            </a:r>
            <a:endParaRPr sz="1200">
              <a:solidFill>
                <a:prstClr val="black"/>
              </a:solidFill>
              <a:latin typeface="Tahoma"/>
              <a:cs typeface="Tahoma"/>
            </a:endParaRPr>
          </a:p>
        </p:txBody>
      </p:sp>
      <p:sp>
        <p:nvSpPr>
          <p:cNvPr id="36" name="object 36"/>
          <p:cNvSpPr txBox="1"/>
          <p:nvPr/>
        </p:nvSpPr>
        <p:spPr>
          <a:xfrm>
            <a:off x="78739" y="6438012"/>
            <a:ext cx="4454525" cy="209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TCMB Piyasa Katılımcıları </a:t>
            </a:r>
            <a:r>
              <a:rPr sz="1200" spc="-5" dirty="0">
                <a:solidFill>
                  <a:prstClr val="black"/>
                </a:solidFill>
                <a:latin typeface="Tahoma"/>
                <a:cs typeface="Tahoma"/>
              </a:rPr>
              <a:t>Anketi, </a:t>
            </a:r>
            <a:r>
              <a:rPr sz="1200" spc="-20" dirty="0">
                <a:solidFill>
                  <a:prstClr val="black"/>
                </a:solidFill>
                <a:latin typeface="Tahoma"/>
                <a:cs typeface="Tahoma"/>
              </a:rPr>
              <a:t>TEPAV</a:t>
            </a:r>
            <a:r>
              <a:rPr sz="1200" spc="160" dirty="0">
                <a:solidFill>
                  <a:prstClr val="black"/>
                </a:solidFill>
                <a:latin typeface="Tahoma"/>
                <a:cs typeface="Tahoma"/>
              </a:rPr>
              <a:t> </a:t>
            </a:r>
            <a:r>
              <a:rPr sz="1200" spc="-5" dirty="0">
                <a:solidFill>
                  <a:prstClr val="black"/>
                </a:solidFill>
                <a:latin typeface="Tahoma"/>
                <a:cs typeface="Tahoma"/>
              </a:rPr>
              <a:t>görselleştirmeleri</a:t>
            </a:r>
            <a:endParaRPr sz="1200">
              <a:solidFill>
                <a:prstClr val="black"/>
              </a:solidFill>
              <a:latin typeface="Tahoma"/>
              <a:cs typeface="Tahoma"/>
            </a:endParaRPr>
          </a:p>
        </p:txBody>
      </p:sp>
      <p:sp>
        <p:nvSpPr>
          <p:cNvPr id="35" name="object 35"/>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52</a:t>
            </a:r>
            <a:endParaRPr sz="1400">
              <a:solidFill>
                <a:prstClr val="black"/>
              </a:solidFill>
              <a:latin typeface="Tahoma"/>
              <a:cs typeface="Tahoma"/>
            </a:endParaRPr>
          </a:p>
        </p:txBody>
      </p:sp>
    </p:spTree>
    <p:extLst>
      <p:ext uri="{BB962C8B-B14F-4D97-AF65-F5344CB8AC3E}">
        <p14:creationId xmlns:p14="http://schemas.microsoft.com/office/powerpoint/2010/main" val="19119497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007" y="899921"/>
            <a:ext cx="4975860" cy="574040"/>
          </a:xfrm>
          <a:prstGeom prst="rect">
            <a:avLst/>
          </a:prstGeom>
        </p:spPr>
        <p:txBody>
          <a:bodyPr vert="horz" wrap="square" lIns="0" tIns="12700" rIns="0" bIns="0" rtlCol="0">
            <a:spAutoFit/>
          </a:bodyPr>
          <a:lstStyle/>
          <a:p>
            <a:pPr marL="12700">
              <a:lnSpc>
                <a:spcPct val="100000"/>
              </a:lnSpc>
              <a:spcBef>
                <a:spcPts val="100"/>
              </a:spcBef>
            </a:pPr>
            <a:r>
              <a:rPr dirty="0"/>
              <a:t>2022 yılı </a:t>
            </a:r>
            <a:r>
              <a:rPr spc="-5" dirty="0"/>
              <a:t>büyüme </a:t>
            </a:r>
            <a:r>
              <a:rPr dirty="0"/>
              <a:t>beklentisi</a:t>
            </a:r>
            <a:r>
              <a:rPr spc="-10" dirty="0"/>
              <a:t> </a:t>
            </a:r>
            <a:r>
              <a:rPr spc="-5" dirty="0"/>
              <a:t>%3,7’dir.</a:t>
            </a:r>
          </a:p>
          <a:p>
            <a:pPr marL="12700">
              <a:lnSpc>
                <a:spcPct val="100000"/>
              </a:lnSpc>
            </a:pPr>
            <a:r>
              <a:rPr b="0" dirty="0">
                <a:latin typeface="Tahoma"/>
                <a:cs typeface="Tahoma"/>
              </a:rPr>
              <a:t>2023 </a:t>
            </a:r>
            <a:r>
              <a:rPr b="0" spc="-5" dirty="0">
                <a:latin typeface="Tahoma"/>
                <a:cs typeface="Tahoma"/>
              </a:rPr>
              <a:t>yılına ilişkin </a:t>
            </a:r>
            <a:r>
              <a:rPr b="0" dirty="0">
                <a:latin typeface="Tahoma"/>
                <a:cs typeface="Tahoma"/>
              </a:rPr>
              <a:t>büyüme </a:t>
            </a:r>
            <a:r>
              <a:rPr b="0" spc="-5" dirty="0">
                <a:latin typeface="Tahoma"/>
                <a:cs typeface="Tahoma"/>
              </a:rPr>
              <a:t>beklentisi </a:t>
            </a:r>
            <a:r>
              <a:rPr b="0" dirty="0">
                <a:latin typeface="Tahoma"/>
                <a:cs typeface="Tahoma"/>
              </a:rPr>
              <a:t>ise</a:t>
            </a:r>
            <a:r>
              <a:rPr b="0" spc="80" dirty="0">
                <a:latin typeface="Tahoma"/>
                <a:cs typeface="Tahoma"/>
              </a:rPr>
              <a:t> </a:t>
            </a:r>
            <a:r>
              <a:rPr b="0" spc="-10" dirty="0">
                <a:latin typeface="Tahoma"/>
                <a:cs typeface="Tahoma"/>
              </a:rPr>
              <a:t>%4,2’dir.</a:t>
            </a:r>
          </a:p>
        </p:txBody>
      </p:sp>
      <p:sp>
        <p:nvSpPr>
          <p:cNvPr id="3" name="object 3"/>
          <p:cNvSpPr/>
          <p:nvPr/>
        </p:nvSpPr>
        <p:spPr>
          <a:xfrm>
            <a:off x="4572" y="1694688"/>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a:solidFill>
                <a:prstClr val="black"/>
              </a:solidFill>
            </a:endParaRPr>
          </a:p>
        </p:txBody>
      </p:sp>
      <p:sp>
        <p:nvSpPr>
          <p:cNvPr id="4" name="object 4"/>
          <p:cNvSpPr txBox="1"/>
          <p:nvPr/>
        </p:nvSpPr>
        <p:spPr>
          <a:xfrm>
            <a:off x="2352801" y="1727149"/>
            <a:ext cx="4441825"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Tahoma"/>
                <a:cs typeface="Tahoma"/>
              </a:rPr>
              <a:t>Büyüme </a:t>
            </a:r>
            <a:r>
              <a:rPr sz="1600" spc="-10" dirty="0">
                <a:solidFill>
                  <a:srgbClr val="FFFFFF"/>
                </a:solidFill>
                <a:latin typeface="Tahoma"/>
                <a:cs typeface="Tahoma"/>
              </a:rPr>
              <a:t>beklentileri </a:t>
            </a:r>
            <a:r>
              <a:rPr sz="1600" spc="-5" dirty="0">
                <a:solidFill>
                  <a:srgbClr val="FFFFFF"/>
                </a:solidFill>
                <a:latin typeface="Tahoma"/>
                <a:cs typeface="Tahoma"/>
              </a:rPr>
              <a:t>(%) Ocak </a:t>
            </a:r>
            <a:r>
              <a:rPr sz="1600" dirty="0">
                <a:solidFill>
                  <a:srgbClr val="FFFFFF"/>
                </a:solidFill>
                <a:latin typeface="Tahoma"/>
                <a:cs typeface="Tahoma"/>
              </a:rPr>
              <a:t>2021 - </a:t>
            </a:r>
            <a:r>
              <a:rPr sz="1600" spc="-5" dirty="0">
                <a:solidFill>
                  <a:srgbClr val="FFFFFF"/>
                </a:solidFill>
                <a:latin typeface="Tahoma"/>
                <a:cs typeface="Tahoma"/>
              </a:rPr>
              <a:t>Şubat</a:t>
            </a:r>
            <a:r>
              <a:rPr sz="1600" spc="25" dirty="0">
                <a:solidFill>
                  <a:srgbClr val="FFFFFF"/>
                </a:solidFill>
                <a:latin typeface="Tahoma"/>
                <a:cs typeface="Tahoma"/>
              </a:rPr>
              <a:t> </a:t>
            </a:r>
            <a:r>
              <a:rPr sz="1600" dirty="0">
                <a:solidFill>
                  <a:srgbClr val="FFFFFF"/>
                </a:solidFill>
                <a:latin typeface="Tahoma"/>
                <a:cs typeface="Tahoma"/>
              </a:rPr>
              <a:t>2022</a:t>
            </a:r>
            <a:endParaRPr sz="1600">
              <a:solidFill>
                <a:prstClr val="black"/>
              </a:solidFill>
              <a:latin typeface="Tahoma"/>
              <a:cs typeface="Tahoma"/>
            </a:endParaRPr>
          </a:p>
        </p:txBody>
      </p:sp>
      <p:sp>
        <p:nvSpPr>
          <p:cNvPr id="5" name="object 5"/>
          <p:cNvSpPr txBox="1"/>
          <p:nvPr/>
        </p:nvSpPr>
        <p:spPr>
          <a:xfrm>
            <a:off x="879144" y="2361438"/>
            <a:ext cx="3229610"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2022 </a:t>
            </a:r>
            <a:r>
              <a:rPr sz="1400" spc="-5" dirty="0">
                <a:solidFill>
                  <a:prstClr val="black"/>
                </a:solidFill>
                <a:latin typeface="Tahoma"/>
                <a:cs typeface="Tahoma"/>
              </a:rPr>
              <a:t>Yılı GSYİH Büyüme </a:t>
            </a:r>
            <a:r>
              <a:rPr sz="1400" dirty="0">
                <a:solidFill>
                  <a:prstClr val="black"/>
                </a:solidFill>
                <a:latin typeface="Tahoma"/>
                <a:cs typeface="Tahoma"/>
              </a:rPr>
              <a:t>Beklentileri</a:t>
            </a:r>
            <a:r>
              <a:rPr sz="1400" spc="-70" dirty="0">
                <a:solidFill>
                  <a:prstClr val="black"/>
                </a:solidFill>
                <a:latin typeface="Tahoma"/>
                <a:cs typeface="Tahoma"/>
              </a:rPr>
              <a:t> </a:t>
            </a:r>
            <a:r>
              <a:rPr sz="1400" dirty="0">
                <a:solidFill>
                  <a:prstClr val="black"/>
                </a:solidFill>
                <a:latin typeface="Tahoma"/>
                <a:cs typeface="Tahoma"/>
              </a:rPr>
              <a:t>(%)</a:t>
            </a:r>
            <a:endParaRPr sz="1400">
              <a:solidFill>
                <a:prstClr val="black"/>
              </a:solidFill>
              <a:latin typeface="Tahoma"/>
              <a:cs typeface="Tahoma"/>
            </a:endParaRPr>
          </a:p>
        </p:txBody>
      </p:sp>
      <p:sp>
        <p:nvSpPr>
          <p:cNvPr id="6" name="object 6"/>
          <p:cNvSpPr txBox="1"/>
          <p:nvPr/>
        </p:nvSpPr>
        <p:spPr>
          <a:xfrm>
            <a:off x="5279516" y="2362581"/>
            <a:ext cx="3229610"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2023 </a:t>
            </a:r>
            <a:r>
              <a:rPr sz="1400" spc="-5" dirty="0">
                <a:solidFill>
                  <a:prstClr val="black"/>
                </a:solidFill>
                <a:latin typeface="Tahoma"/>
                <a:cs typeface="Tahoma"/>
              </a:rPr>
              <a:t>Yılı GSYİH Büyüme </a:t>
            </a:r>
            <a:r>
              <a:rPr sz="1400" dirty="0">
                <a:solidFill>
                  <a:prstClr val="black"/>
                </a:solidFill>
                <a:latin typeface="Tahoma"/>
                <a:cs typeface="Tahoma"/>
              </a:rPr>
              <a:t>Beklentileri</a:t>
            </a:r>
            <a:r>
              <a:rPr sz="1400" spc="-70" dirty="0">
                <a:solidFill>
                  <a:prstClr val="black"/>
                </a:solidFill>
                <a:latin typeface="Tahoma"/>
                <a:cs typeface="Tahoma"/>
              </a:rPr>
              <a:t> </a:t>
            </a:r>
            <a:r>
              <a:rPr sz="1400" dirty="0">
                <a:solidFill>
                  <a:prstClr val="black"/>
                </a:solidFill>
                <a:latin typeface="Tahoma"/>
                <a:cs typeface="Tahoma"/>
              </a:rPr>
              <a:t>(%)</a:t>
            </a:r>
            <a:endParaRPr sz="1400">
              <a:solidFill>
                <a:prstClr val="black"/>
              </a:solidFill>
              <a:latin typeface="Tahoma"/>
              <a:cs typeface="Tahoma"/>
            </a:endParaRPr>
          </a:p>
        </p:txBody>
      </p:sp>
      <p:sp>
        <p:nvSpPr>
          <p:cNvPr id="7" name="object 7"/>
          <p:cNvSpPr/>
          <p:nvPr/>
        </p:nvSpPr>
        <p:spPr>
          <a:xfrm>
            <a:off x="4694682" y="2564129"/>
            <a:ext cx="0" cy="3308350"/>
          </a:xfrm>
          <a:custGeom>
            <a:avLst/>
            <a:gdLst/>
            <a:ahLst/>
            <a:cxnLst/>
            <a:rect l="l" t="t" r="r" b="b"/>
            <a:pathLst>
              <a:path h="3308350">
                <a:moveTo>
                  <a:pt x="0" y="0"/>
                </a:moveTo>
                <a:lnTo>
                  <a:pt x="0" y="3307918"/>
                </a:lnTo>
              </a:path>
            </a:pathLst>
          </a:custGeom>
          <a:ln w="25908">
            <a:solidFill>
              <a:srgbClr val="000000"/>
            </a:solidFill>
            <a:prstDash val="lgDash"/>
          </a:ln>
        </p:spPr>
        <p:txBody>
          <a:bodyPr wrap="square" lIns="0" tIns="0" rIns="0" bIns="0" rtlCol="0"/>
          <a:lstStyle/>
          <a:p>
            <a:endParaRPr>
              <a:solidFill>
                <a:prstClr val="black"/>
              </a:solidFill>
            </a:endParaRPr>
          </a:p>
        </p:txBody>
      </p:sp>
      <p:grpSp>
        <p:nvGrpSpPr>
          <p:cNvPr id="8" name="object 8"/>
          <p:cNvGrpSpPr/>
          <p:nvPr/>
        </p:nvGrpSpPr>
        <p:grpSpPr>
          <a:xfrm>
            <a:off x="5148071" y="2753867"/>
            <a:ext cx="3482340" cy="2519680"/>
            <a:chOff x="5148071" y="2753867"/>
            <a:chExt cx="3482340" cy="2519680"/>
          </a:xfrm>
        </p:grpSpPr>
        <p:sp>
          <p:nvSpPr>
            <p:cNvPr id="9" name="object 9"/>
            <p:cNvSpPr/>
            <p:nvPr/>
          </p:nvSpPr>
          <p:spPr>
            <a:xfrm>
              <a:off x="5262372" y="3752087"/>
              <a:ext cx="445134" cy="1516380"/>
            </a:xfrm>
            <a:custGeom>
              <a:avLst/>
              <a:gdLst/>
              <a:ahLst/>
              <a:cxnLst/>
              <a:rect l="l" t="t" r="r" b="b"/>
              <a:pathLst>
                <a:path w="445135" h="1516379">
                  <a:moveTo>
                    <a:pt x="158496" y="0"/>
                  </a:moveTo>
                  <a:lnTo>
                    <a:pt x="0" y="0"/>
                  </a:lnTo>
                  <a:lnTo>
                    <a:pt x="0" y="1516380"/>
                  </a:lnTo>
                  <a:lnTo>
                    <a:pt x="158496" y="1516380"/>
                  </a:lnTo>
                  <a:lnTo>
                    <a:pt x="158496" y="0"/>
                  </a:lnTo>
                  <a:close/>
                </a:path>
                <a:path w="445135" h="1516379">
                  <a:moveTo>
                    <a:pt x="445008" y="7620"/>
                  </a:moveTo>
                  <a:lnTo>
                    <a:pt x="286512" y="7620"/>
                  </a:lnTo>
                  <a:lnTo>
                    <a:pt x="286512" y="1516380"/>
                  </a:lnTo>
                  <a:lnTo>
                    <a:pt x="445008" y="1516380"/>
                  </a:lnTo>
                  <a:lnTo>
                    <a:pt x="445008" y="7620"/>
                  </a:lnTo>
                  <a:close/>
                </a:path>
              </a:pathLst>
            </a:custGeom>
            <a:solidFill>
              <a:srgbClr val="001F5F"/>
            </a:solidFill>
          </p:spPr>
          <p:txBody>
            <a:bodyPr wrap="square" lIns="0" tIns="0" rIns="0" bIns="0" rtlCol="0"/>
            <a:lstStyle/>
            <a:p>
              <a:endParaRPr>
                <a:solidFill>
                  <a:prstClr val="black"/>
                </a:solidFill>
              </a:endParaRPr>
            </a:p>
          </p:txBody>
        </p:sp>
        <p:sp>
          <p:nvSpPr>
            <p:cNvPr id="10" name="object 10"/>
            <p:cNvSpPr/>
            <p:nvPr/>
          </p:nvSpPr>
          <p:spPr>
            <a:xfrm>
              <a:off x="5148071" y="2758439"/>
              <a:ext cx="3482340" cy="2510155"/>
            </a:xfrm>
            <a:custGeom>
              <a:avLst/>
              <a:gdLst/>
              <a:ahLst/>
              <a:cxnLst/>
              <a:rect l="l" t="t" r="r" b="b"/>
              <a:pathLst>
                <a:path w="3482340" h="2510154">
                  <a:moveTo>
                    <a:pt x="50291" y="2510028"/>
                  </a:moveTo>
                  <a:lnTo>
                    <a:pt x="50291" y="0"/>
                  </a:lnTo>
                </a:path>
                <a:path w="3482340" h="2510154">
                  <a:moveTo>
                    <a:pt x="0" y="2510028"/>
                  </a:moveTo>
                  <a:lnTo>
                    <a:pt x="50291" y="2510028"/>
                  </a:lnTo>
                </a:path>
                <a:path w="3482340" h="2510154">
                  <a:moveTo>
                    <a:pt x="0" y="2151888"/>
                  </a:moveTo>
                  <a:lnTo>
                    <a:pt x="50291" y="2151888"/>
                  </a:lnTo>
                </a:path>
                <a:path w="3482340" h="2510154">
                  <a:moveTo>
                    <a:pt x="0" y="1793748"/>
                  </a:moveTo>
                  <a:lnTo>
                    <a:pt x="50291" y="1793748"/>
                  </a:lnTo>
                </a:path>
                <a:path w="3482340" h="2510154">
                  <a:moveTo>
                    <a:pt x="0" y="1434084"/>
                  </a:moveTo>
                  <a:lnTo>
                    <a:pt x="50291" y="1434084"/>
                  </a:lnTo>
                </a:path>
                <a:path w="3482340" h="2510154">
                  <a:moveTo>
                    <a:pt x="0" y="1075944"/>
                  </a:moveTo>
                  <a:lnTo>
                    <a:pt x="50291" y="1075944"/>
                  </a:lnTo>
                </a:path>
                <a:path w="3482340" h="2510154">
                  <a:moveTo>
                    <a:pt x="0" y="717804"/>
                  </a:moveTo>
                  <a:lnTo>
                    <a:pt x="50291" y="717804"/>
                  </a:lnTo>
                </a:path>
                <a:path w="3482340" h="2510154">
                  <a:moveTo>
                    <a:pt x="0" y="359663"/>
                  </a:moveTo>
                  <a:lnTo>
                    <a:pt x="50291" y="359663"/>
                  </a:lnTo>
                </a:path>
                <a:path w="3482340" h="2510154">
                  <a:moveTo>
                    <a:pt x="0" y="0"/>
                  </a:moveTo>
                  <a:lnTo>
                    <a:pt x="50291" y="0"/>
                  </a:lnTo>
                </a:path>
                <a:path w="3482340" h="2510154">
                  <a:moveTo>
                    <a:pt x="50291" y="2510028"/>
                  </a:moveTo>
                  <a:lnTo>
                    <a:pt x="3482339" y="2510028"/>
                  </a:lnTo>
                </a:path>
              </a:pathLst>
            </a:custGeom>
            <a:ln w="9144">
              <a:solidFill>
                <a:srgbClr val="000000"/>
              </a:solidFill>
            </a:ln>
          </p:spPr>
          <p:txBody>
            <a:bodyPr wrap="square" lIns="0" tIns="0" rIns="0" bIns="0" rtlCol="0"/>
            <a:lstStyle/>
            <a:p>
              <a:endParaRPr>
                <a:solidFill>
                  <a:prstClr val="black"/>
                </a:solidFill>
              </a:endParaRPr>
            </a:p>
          </p:txBody>
        </p:sp>
        <p:sp>
          <p:nvSpPr>
            <p:cNvPr id="11" name="object 11"/>
            <p:cNvSpPr/>
            <p:nvPr/>
          </p:nvSpPr>
          <p:spPr>
            <a:xfrm>
              <a:off x="5500115" y="4422647"/>
              <a:ext cx="256540" cy="182880"/>
            </a:xfrm>
            <a:custGeom>
              <a:avLst/>
              <a:gdLst/>
              <a:ahLst/>
              <a:cxnLst/>
              <a:rect l="l" t="t" r="r" b="b"/>
              <a:pathLst>
                <a:path w="256539" h="182879">
                  <a:moveTo>
                    <a:pt x="256032" y="0"/>
                  </a:moveTo>
                  <a:lnTo>
                    <a:pt x="0" y="0"/>
                  </a:lnTo>
                  <a:lnTo>
                    <a:pt x="0" y="182879"/>
                  </a:lnTo>
                  <a:lnTo>
                    <a:pt x="256032" y="182879"/>
                  </a:lnTo>
                  <a:lnTo>
                    <a:pt x="256032" y="0"/>
                  </a:lnTo>
                  <a:close/>
                </a:path>
              </a:pathLst>
            </a:custGeom>
            <a:solidFill>
              <a:srgbClr val="001F5F"/>
            </a:solidFill>
          </p:spPr>
          <p:txBody>
            <a:bodyPr wrap="square" lIns="0" tIns="0" rIns="0" bIns="0" rtlCol="0"/>
            <a:lstStyle/>
            <a:p>
              <a:endParaRPr>
                <a:solidFill>
                  <a:prstClr val="black"/>
                </a:solidFill>
              </a:endParaRPr>
            </a:p>
          </p:txBody>
        </p:sp>
      </p:grpSp>
      <p:sp>
        <p:nvSpPr>
          <p:cNvPr id="12" name="object 12"/>
          <p:cNvSpPr txBox="1"/>
          <p:nvPr/>
        </p:nvSpPr>
        <p:spPr>
          <a:xfrm>
            <a:off x="4961382" y="5157596"/>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0</a:t>
            </a:r>
            <a:endParaRPr sz="1200">
              <a:solidFill>
                <a:prstClr val="black"/>
              </a:solidFill>
              <a:latin typeface="Tahoma"/>
              <a:cs typeface="Tahoma"/>
            </a:endParaRPr>
          </a:p>
        </p:txBody>
      </p:sp>
      <p:sp>
        <p:nvSpPr>
          <p:cNvPr id="13" name="object 13"/>
          <p:cNvSpPr txBox="1"/>
          <p:nvPr/>
        </p:nvSpPr>
        <p:spPr>
          <a:xfrm>
            <a:off x="4961382" y="4798821"/>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endParaRPr sz="1200">
              <a:solidFill>
                <a:prstClr val="black"/>
              </a:solidFill>
              <a:latin typeface="Tahoma"/>
              <a:cs typeface="Tahoma"/>
            </a:endParaRPr>
          </a:p>
        </p:txBody>
      </p:sp>
      <p:sp>
        <p:nvSpPr>
          <p:cNvPr id="14" name="object 14"/>
          <p:cNvSpPr txBox="1"/>
          <p:nvPr/>
        </p:nvSpPr>
        <p:spPr>
          <a:xfrm>
            <a:off x="4961382" y="4440428"/>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a:t>
            </a:r>
            <a:endParaRPr sz="1200">
              <a:solidFill>
                <a:prstClr val="black"/>
              </a:solidFill>
              <a:latin typeface="Tahoma"/>
              <a:cs typeface="Tahoma"/>
            </a:endParaRPr>
          </a:p>
        </p:txBody>
      </p:sp>
      <p:sp>
        <p:nvSpPr>
          <p:cNvPr id="15" name="object 15"/>
          <p:cNvSpPr txBox="1"/>
          <p:nvPr/>
        </p:nvSpPr>
        <p:spPr>
          <a:xfrm>
            <a:off x="4961382" y="4081653"/>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3</a:t>
            </a:r>
            <a:endParaRPr sz="1200">
              <a:solidFill>
                <a:prstClr val="black"/>
              </a:solidFill>
              <a:latin typeface="Tahoma"/>
              <a:cs typeface="Tahoma"/>
            </a:endParaRPr>
          </a:p>
        </p:txBody>
      </p:sp>
      <p:sp>
        <p:nvSpPr>
          <p:cNvPr id="16" name="object 16"/>
          <p:cNvSpPr txBox="1"/>
          <p:nvPr/>
        </p:nvSpPr>
        <p:spPr>
          <a:xfrm>
            <a:off x="4961382" y="3722878"/>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a:t>
            </a:r>
            <a:endParaRPr sz="1200">
              <a:solidFill>
                <a:prstClr val="black"/>
              </a:solidFill>
              <a:latin typeface="Tahoma"/>
              <a:cs typeface="Tahoma"/>
            </a:endParaRPr>
          </a:p>
        </p:txBody>
      </p:sp>
      <p:sp>
        <p:nvSpPr>
          <p:cNvPr id="17" name="object 17"/>
          <p:cNvSpPr txBox="1"/>
          <p:nvPr/>
        </p:nvSpPr>
        <p:spPr>
          <a:xfrm>
            <a:off x="4961382" y="3364484"/>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5</a:t>
            </a:r>
            <a:endParaRPr sz="1200">
              <a:solidFill>
                <a:prstClr val="black"/>
              </a:solidFill>
              <a:latin typeface="Tahoma"/>
              <a:cs typeface="Tahoma"/>
            </a:endParaRPr>
          </a:p>
        </p:txBody>
      </p:sp>
      <p:sp>
        <p:nvSpPr>
          <p:cNvPr id="18" name="object 18"/>
          <p:cNvSpPr txBox="1"/>
          <p:nvPr/>
        </p:nvSpPr>
        <p:spPr>
          <a:xfrm>
            <a:off x="4961382" y="3005709"/>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6</a:t>
            </a:r>
            <a:endParaRPr sz="1200">
              <a:solidFill>
                <a:prstClr val="black"/>
              </a:solidFill>
              <a:latin typeface="Tahoma"/>
              <a:cs typeface="Tahoma"/>
            </a:endParaRPr>
          </a:p>
        </p:txBody>
      </p:sp>
      <p:sp>
        <p:nvSpPr>
          <p:cNvPr id="19" name="object 19"/>
          <p:cNvSpPr txBox="1"/>
          <p:nvPr/>
        </p:nvSpPr>
        <p:spPr>
          <a:xfrm>
            <a:off x="4961382" y="2647315"/>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7</a:t>
            </a:r>
            <a:endParaRPr sz="1200">
              <a:solidFill>
                <a:prstClr val="black"/>
              </a:solidFill>
              <a:latin typeface="Tahoma"/>
              <a:cs typeface="Tahoma"/>
            </a:endParaRPr>
          </a:p>
        </p:txBody>
      </p:sp>
      <p:sp>
        <p:nvSpPr>
          <p:cNvPr id="20" name="object 20"/>
          <p:cNvSpPr txBox="1"/>
          <p:nvPr/>
        </p:nvSpPr>
        <p:spPr>
          <a:xfrm>
            <a:off x="5238040" y="5308498"/>
            <a:ext cx="3354704" cy="58102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2022-01</a:t>
            </a:r>
            <a:endParaRPr sz="1200">
              <a:solidFill>
                <a:prstClr val="black"/>
              </a:solidFill>
              <a:latin typeface="Tahoma"/>
              <a:cs typeface="Tahoma"/>
            </a:endParaRPr>
          </a:p>
          <a:p>
            <a:pPr marL="12700">
              <a:spcBef>
                <a:spcPts val="810"/>
              </a:spcBef>
            </a:pPr>
            <a:r>
              <a:rPr sz="1200" spc="-5" dirty="0">
                <a:solidFill>
                  <a:prstClr val="black"/>
                </a:solidFill>
                <a:latin typeface="Tahoma"/>
                <a:cs typeface="Tahoma"/>
              </a:rPr>
              <a:t>2022-02</a:t>
            </a:r>
            <a:endParaRPr sz="1200">
              <a:solidFill>
                <a:prstClr val="black"/>
              </a:solidFill>
              <a:latin typeface="Tahoma"/>
              <a:cs typeface="Tahoma"/>
            </a:endParaRPr>
          </a:p>
          <a:p>
            <a:pPr marL="12700">
              <a:spcBef>
                <a:spcPts val="810"/>
              </a:spcBef>
            </a:pPr>
            <a:r>
              <a:rPr sz="1200" spc="-5" dirty="0">
                <a:solidFill>
                  <a:prstClr val="black"/>
                </a:solidFill>
                <a:latin typeface="Tahoma"/>
                <a:cs typeface="Tahoma"/>
              </a:rPr>
              <a:t>2022-03</a:t>
            </a:r>
            <a:endParaRPr sz="1200">
              <a:solidFill>
                <a:prstClr val="black"/>
              </a:solidFill>
              <a:latin typeface="Tahoma"/>
              <a:cs typeface="Tahoma"/>
            </a:endParaRPr>
          </a:p>
          <a:p>
            <a:pPr marL="12700">
              <a:spcBef>
                <a:spcPts val="810"/>
              </a:spcBef>
            </a:pPr>
            <a:r>
              <a:rPr sz="1200" spc="-5" dirty="0">
                <a:solidFill>
                  <a:prstClr val="black"/>
                </a:solidFill>
                <a:latin typeface="Tahoma"/>
                <a:cs typeface="Tahoma"/>
              </a:rPr>
              <a:t>2022-04</a:t>
            </a:r>
            <a:endParaRPr sz="1200">
              <a:solidFill>
                <a:prstClr val="black"/>
              </a:solidFill>
              <a:latin typeface="Tahoma"/>
              <a:cs typeface="Tahoma"/>
            </a:endParaRPr>
          </a:p>
          <a:p>
            <a:pPr marL="12700">
              <a:spcBef>
                <a:spcPts val="810"/>
              </a:spcBef>
            </a:pPr>
            <a:r>
              <a:rPr sz="1200" spc="-5" dirty="0">
                <a:solidFill>
                  <a:prstClr val="black"/>
                </a:solidFill>
                <a:latin typeface="Tahoma"/>
                <a:cs typeface="Tahoma"/>
              </a:rPr>
              <a:t>2022-05</a:t>
            </a:r>
            <a:endParaRPr sz="1200">
              <a:solidFill>
                <a:prstClr val="black"/>
              </a:solidFill>
              <a:latin typeface="Tahoma"/>
              <a:cs typeface="Tahoma"/>
            </a:endParaRPr>
          </a:p>
          <a:p>
            <a:pPr marL="12700">
              <a:spcBef>
                <a:spcPts val="810"/>
              </a:spcBef>
            </a:pPr>
            <a:r>
              <a:rPr sz="1200" spc="-5" dirty="0">
                <a:solidFill>
                  <a:prstClr val="black"/>
                </a:solidFill>
                <a:latin typeface="Tahoma"/>
                <a:cs typeface="Tahoma"/>
              </a:rPr>
              <a:t>2022-06</a:t>
            </a:r>
            <a:endParaRPr sz="1200">
              <a:solidFill>
                <a:prstClr val="black"/>
              </a:solidFill>
              <a:latin typeface="Tahoma"/>
              <a:cs typeface="Tahoma"/>
            </a:endParaRPr>
          </a:p>
          <a:p>
            <a:pPr marL="12700">
              <a:spcBef>
                <a:spcPts val="825"/>
              </a:spcBef>
            </a:pPr>
            <a:r>
              <a:rPr sz="1200" spc="-5" dirty="0">
                <a:solidFill>
                  <a:prstClr val="black"/>
                </a:solidFill>
                <a:latin typeface="Tahoma"/>
                <a:cs typeface="Tahoma"/>
              </a:rPr>
              <a:t>2022-07</a:t>
            </a:r>
            <a:endParaRPr sz="1200">
              <a:solidFill>
                <a:prstClr val="black"/>
              </a:solidFill>
              <a:latin typeface="Tahoma"/>
              <a:cs typeface="Tahoma"/>
            </a:endParaRPr>
          </a:p>
          <a:p>
            <a:pPr marL="12700">
              <a:spcBef>
                <a:spcPts val="805"/>
              </a:spcBef>
            </a:pPr>
            <a:r>
              <a:rPr sz="1200" spc="-5" dirty="0">
                <a:solidFill>
                  <a:prstClr val="black"/>
                </a:solidFill>
                <a:latin typeface="Tahoma"/>
                <a:cs typeface="Tahoma"/>
              </a:rPr>
              <a:t>2022-08</a:t>
            </a:r>
            <a:endParaRPr sz="1200">
              <a:solidFill>
                <a:prstClr val="black"/>
              </a:solidFill>
              <a:latin typeface="Tahoma"/>
              <a:cs typeface="Tahoma"/>
            </a:endParaRPr>
          </a:p>
          <a:p>
            <a:pPr marL="12700">
              <a:spcBef>
                <a:spcPts val="815"/>
              </a:spcBef>
            </a:pPr>
            <a:r>
              <a:rPr sz="1200" spc="-5" dirty="0">
                <a:solidFill>
                  <a:prstClr val="black"/>
                </a:solidFill>
                <a:latin typeface="Tahoma"/>
                <a:cs typeface="Tahoma"/>
              </a:rPr>
              <a:t>2022-09</a:t>
            </a:r>
            <a:endParaRPr sz="1200">
              <a:solidFill>
                <a:prstClr val="black"/>
              </a:solidFill>
              <a:latin typeface="Tahoma"/>
              <a:cs typeface="Tahoma"/>
            </a:endParaRPr>
          </a:p>
          <a:p>
            <a:pPr marL="12700">
              <a:spcBef>
                <a:spcPts val="810"/>
              </a:spcBef>
            </a:pPr>
            <a:r>
              <a:rPr sz="1200" spc="-5" dirty="0">
                <a:solidFill>
                  <a:prstClr val="black"/>
                </a:solidFill>
                <a:latin typeface="Tahoma"/>
                <a:cs typeface="Tahoma"/>
              </a:rPr>
              <a:t>2022-10</a:t>
            </a:r>
            <a:endParaRPr sz="1200">
              <a:solidFill>
                <a:prstClr val="black"/>
              </a:solidFill>
              <a:latin typeface="Tahoma"/>
              <a:cs typeface="Tahoma"/>
            </a:endParaRPr>
          </a:p>
          <a:p>
            <a:pPr marL="12700">
              <a:spcBef>
                <a:spcPts val="810"/>
              </a:spcBef>
            </a:pPr>
            <a:r>
              <a:rPr sz="1200" spc="-5" dirty="0">
                <a:solidFill>
                  <a:prstClr val="black"/>
                </a:solidFill>
                <a:latin typeface="Tahoma"/>
                <a:cs typeface="Tahoma"/>
              </a:rPr>
              <a:t>2022-11</a:t>
            </a:r>
            <a:endParaRPr sz="1200">
              <a:solidFill>
                <a:prstClr val="black"/>
              </a:solidFill>
              <a:latin typeface="Tahoma"/>
              <a:cs typeface="Tahoma"/>
            </a:endParaRPr>
          </a:p>
          <a:p>
            <a:pPr marL="12700">
              <a:spcBef>
                <a:spcPts val="810"/>
              </a:spcBef>
            </a:pPr>
            <a:r>
              <a:rPr sz="1200" spc="-5" dirty="0">
                <a:solidFill>
                  <a:prstClr val="black"/>
                </a:solidFill>
                <a:latin typeface="Tahoma"/>
                <a:cs typeface="Tahoma"/>
              </a:rPr>
              <a:t>2022-12</a:t>
            </a:r>
            <a:endParaRPr sz="1200">
              <a:solidFill>
                <a:prstClr val="black"/>
              </a:solidFill>
              <a:latin typeface="Tahoma"/>
              <a:cs typeface="Tahoma"/>
            </a:endParaRPr>
          </a:p>
        </p:txBody>
      </p:sp>
      <p:sp>
        <p:nvSpPr>
          <p:cNvPr id="21" name="object 21"/>
          <p:cNvSpPr txBox="1"/>
          <p:nvPr/>
        </p:nvSpPr>
        <p:spPr>
          <a:xfrm>
            <a:off x="5511165" y="4409313"/>
            <a:ext cx="238760" cy="208279"/>
          </a:xfrm>
          <a:prstGeom prst="rect">
            <a:avLst/>
          </a:prstGeom>
        </p:spPr>
        <p:txBody>
          <a:bodyPr vert="horz" wrap="square" lIns="0" tIns="12700" rIns="0" bIns="0" rtlCol="0">
            <a:spAutoFit/>
          </a:bodyPr>
          <a:lstStyle/>
          <a:p>
            <a:pPr marL="12700">
              <a:spcBef>
                <a:spcPts val="100"/>
              </a:spcBef>
            </a:pPr>
            <a:r>
              <a:rPr sz="1200" dirty="0">
                <a:solidFill>
                  <a:srgbClr val="FFFFFF"/>
                </a:solidFill>
                <a:latin typeface="Tahoma"/>
                <a:cs typeface="Tahoma"/>
              </a:rPr>
              <a:t>4</a:t>
            </a:r>
            <a:r>
              <a:rPr sz="1200" spc="-5" dirty="0">
                <a:solidFill>
                  <a:srgbClr val="FFFFFF"/>
                </a:solidFill>
                <a:latin typeface="Tahoma"/>
                <a:cs typeface="Tahoma"/>
              </a:rPr>
              <a:t>,2</a:t>
            </a:r>
            <a:endParaRPr sz="1200">
              <a:solidFill>
                <a:prstClr val="black"/>
              </a:solidFill>
              <a:latin typeface="Tahoma"/>
              <a:cs typeface="Tahoma"/>
            </a:endParaRPr>
          </a:p>
        </p:txBody>
      </p:sp>
      <p:grpSp>
        <p:nvGrpSpPr>
          <p:cNvPr id="22" name="object 22"/>
          <p:cNvGrpSpPr/>
          <p:nvPr/>
        </p:nvGrpSpPr>
        <p:grpSpPr>
          <a:xfrm>
            <a:off x="463295" y="2665476"/>
            <a:ext cx="3889375" cy="2588260"/>
            <a:chOff x="463295" y="2665476"/>
            <a:chExt cx="3889375" cy="2588260"/>
          </a:xfrm>
        </p:grpSpPr>
        <p:sp>
          <p:nvSpPr>
            <p:cNvPr id="23" name="object 23"/>
            <p:cNvSpPr/>
            <p:nvPr/>
          </p:nvSpPr>
          <p:spPr>
            <a:xfrm>
              <a:off x="574548" y="3675887"/>
              <a:ext cx="3717290" cy="1572895"/>
            </a:xfrm>
            <a:custGeom>
              <a:avLst/>
              <a:gdLst/>
              <a:ahLst/>
              <a:cxnLst/>
              <a:rect l="l" t="t" r="r" b="b"/>
              <a:pathLst>
                <a:path w="3717290" h="1572895">
                  <a:moveTo>
                    <a:pt x="152400" y="0"/>
                  </a:moveTo>
                  <a:lnTo>
                    <a:pt x="0" y="0"/>
                  </a:lnTo>
                  <a:lnTo>
                    <a:pt x="0" y="1572768"/>
                  </a:lnTo>
                  <a:lnTo>
                    <a:pt x="152400" y="1572768"/>
                  </a:lnTo>
                  <a:lnTo>
                    <a:pt x="152400" y="0"/>
                  </a:lnTo>
                  <a:close/>
                </a:path>
                <a:path w="3717290" h="1572895">
                  <a:moveTo>
                    <a:pt x="426720" y="3048"/>
                  </a:moveTo>
                  <a:lnTo>
                    <a:pt x="274320" y="3048"/>
                  </a:lnTo>
                  <a:lnTo>
                    <a:pt x="274320" y="1572768"/>
                  </a:lnTo>
                  <a:lnTo>
                    <a:pt x="426720" y="1572768"/>
                  </a:lnTo>
                  <a:lnTo>
                    <a:pt x="426720" y="3048"/>
                  </a:lnTo>
                  <a:close/>
                </a:path>
                <a:path w="3717290" h="1572895">
                  <a:moveTo>
                    <a:pt x="701040" y="10668"/>
                  </a:moveTo>
                  <a:lnTo>
                    <a:pt x="548640" y="10668"/>
                  </a:lnTo>
                  <a:lnTo>
                    <a:pt x="548640" y="1572768"/>
                  </a:lnTo>
                  <a:lnTo>
                    <a:pt x="701040" y="1572768"/>
                  </a:lnTo>
                  <a:lnTo>
                    <a:pt x="701040" y="10668"/>
                  </a:lnTo>
                  <a:close/>
                </a:path>
                <a:path w="3717290" h="1572895">
                  <a:moveTo>
                    <a:pt x="975360" y="28956"/>
                  </a:moveTo>
                  <a:lnTo>
                    <a:pt x="822960" y="28956"/>
                  </a:lnTo>
                  <a:lnTo>
                    <a:pt x="822960" y="1572768"/>
                  </a:lnTo>
                  <a:lnTo>
                    <a:pt x="975360" y="1572768"/>
                  </a:lnTo>
                  <a:lnTo>
                    <a:pt x="975360" y="28956"/>
                  </a:lnTo>
                  <a:close/>
                </a:path>
                <a:path w="3717290" h="1572895">
                  <a:moveTo>
                    <a:pt x="1249680" y="65532"/>
                  </a:moveTo>
                  <a:lnTo>
                    <a:pt x="1097280" y="65532"/>
                  </a:lnTo>
                  <a:lnTo>
                    <a:pt x="1097280" y="1572768"/>
                  </a:lnTo>
                  <a:lnTo>
                    <a:pt x="1249680" y="1572768"/>
                  </a:lnTo>
                  <a:lnTo>
                    <a:pt x="1249680" y="65532"/>
                  </a:lnTo>
                  <a:close/>
                </a:path>
                <a:path w="3717290" h="1572895">
                  <a:moveTo>
                    <a:pt x="1524000" y="88392"/>
                  </a:moveTo>
                  <a:lnTo>
                    <a:pt x="1371600" y="88392"/>
                  </a:lnTo>
                  <a:lnTo>
                    <a:pt x="1371600" y="1572768"/>
                  </a:lnTo>
                  <a:lnTo>
                    <a:pt x="1524000" y="1572768"/>
                  </a:lnTo>
                  <a:lnTo>
                    <a:pt x="1524000" y="88392"/>
                  </a:lnTo>
                  <a:close/>
                </a:path>
                <a:path w="3717290" h="1572895">
                  <a:moveTo>
                    <a:pt x="1798320" y="106680"/>
                  </a:moveTo>
                  <a:lnTo>
                    <a:pt x="1645920" y="106680"/>
                  </a:lnTo>
                  <a:lnTo>
                    <a:pt x="1645920" y="1572768"/>
                  </a:lnTo>
                  <a:lnTo>
                    <a:pt x="1798320" y="1572768"/>
                  </a:lnTo>
                  <a:lnTo>
                    <a:pt x="1798320" y="106680"/>
                  </a:lnTo>
                  <a:close/>
                </a:path>
                <a:path w="3717290" h="1572895">
                  <a:moveTo>
                    <a:pt x="2072640" y="96012"/>
                  </a:moveTo>
                  <a:lnTo>
                    <a:pt x="1920240" y="96012"/>
                  </a:lnTo>
                  <a:lnTo>
                    <a:pt x="1920240" y="1572768"/>
                  </a:lnTo>
                  <a:lnTo>
                    <a:pt x="2072640" y="1572768"/>
                  </a:lnTo>
                  <a:lnTo>
                    <a:pt x="2072640" y="96012"/>
                  </a:lnTo>
                  <a:close/>
                </a:path>
                <a:path w="3717290" h="1572895">
                  <a:moveTo>
                    <a:pt x="2346960" y="25908"/>
                  </a:moveTo>
                  <a:lnTo>
                    <a:pt x="2194560" y="25908"/>
                  </a:lnTo>
                  <a:lnTo>
                    <a:pt x="2194560" y="1572768"/>
                  </a:lnTo>
                  <a:lnTo>
                    <a:pt x="2346960" y="1572768"/>
                  </a:lnTo>
                  <a:lnTo>
                    <a:pt x="2346960" y="25908"/>
                  </a:lnTo>
                  <a:close/>
                </a:path>
                <a:path w="3717290" h="1572895">
                  <a:moveTo>
                    <a:pt x="2621280" y="44196"/>
                  </a:moveTo>
                  <a:lnTo>
                    <a:pt x="2468880" y="44196"/>
                  </a:lnTo>
                  <a:lnTo>
                    <a:pt x="2468880" y="1572768"/>
                  </a:lnTo>
                  <a:lnTo>
                    <a:pt x="2621280" y="1572768"/>
                  </a:lnTo>
                  <a:lnTo>
                    <a:pt x="2621280" y="44196"/>
                  </a:lnTo>
                  <a:close/>
                </a:path>
                <a:path w="3717290" h="1572895">
                  <a:moveTo>
                    <a:pt x="2895600" y="44196"/>
                  </a:moveTo>
                  <a:lnTo>
                    <a:pt x="2743200" y="44196"/>
                  </a:lnTo>
                  <a:lnTo>
                    <a:pt x="2743200" y="1572768"/>
                  </a:lnTo>
                  <a:lnTo>
                    <a:pt x="2895600" y="1572768"/>
                  </a:lnTo>
                  <a:lnTo>
                    <a:pt x="2895600" y="44196"/>
                  </a:lnTo>
                  <a:close/>
                </a:path>
                <a:path w="3717290" h="1572895">
                  <a:moveTo>
                    <a:pt x="3168396" y="80772"/>
                  </a:moveTo>
                  <a:lnTo>
                    <a:pt x="3015996" y="80772"/>
                  </a:lnTo>
                  <a:lnTo>
                    <a:pt x="3015996" y="1572768"/>
                  </a:lnTo>
                  <a:lnTo>
                    <a:pt x="3168396" y="1572768"/>
                  </a:lnTo>
                  <a:lnTo>
                    <a:pt x="3168396" y="80772"/>
                  </a:lnTo>
                  <a:close/>
                </a:path>
                <a:path w="3717290" h="1572895">
                  <a:moveTo>
                    <a:pt x="3442716" y="213360"/>
                  </a:moveTo>
                  <a:lnTo>
                    <a:pt x="3290316" y="213360"/>
                  </a:lnTo>
                  <a:lnTo>
                    <a:pt x="3290316" y="1572768"/>
                  </a:lnTo>
                  <a:lnTo>
                    <a:pt x="3442716" y="1572768"/>
                  </a:lnTo>
                  <a:lnTo>
                    <a:pt x="3442716" y="213360"/>
                  </a:lnTo>
                  <a:close/>
                </a:path>
                <a:path w="3717290" h="1572895">
                  <a:moveTo>
                    <a:pt x="3717036" y="205740"/>
                  </a:moveTo>
                  <a:lnTo>
                    <a:pt x="3564636" y="205740"/>
                  </a:lnTo>
                  <a:lnTo>
                    <a:pt x="3564636" y="1572768"/>
                  </a:lnTo>
                  <a:lnTo>
                    <a:pt x="3717036" y="1572768"/>
                  </a:lnTo>
                  <a:lnTo>
                    <a:pt x="3717036" y="205740"/>
                  </a:lnTo>
                  <a:close/>
                </a:path>
              </a:pathLst>
            </a:custGeom>
            <a:solidFill>
              <a:srgbClr val="A80000"/>
            </a:solidFill>
          </p:spPr>
          <p:txBody>
            <a:bodyPr wrap="square" lIns="0" tIns="0" rIns="0" bIns="0" rtlCol="0"/>
            <a:lstStyle/>
            <a:p>
              <a:endParaRPr>
                <a:solidFill>
                  <a:prstClr val="black"/>
                </a:solidFill>
              </a:endParaRPr>
            </a:p>
          </p:txBody>
        </p:sp>
        <p:sp>
          <p:nvSpPr>
            <p:cNvPr id="24" name="object 24"/>
            <p:cNvSpPr/>
            <p:nvPr/>
          </p:nvSpPr>
          <p:spPr>
            <a:xfrm>
              <a:off x="463295" y="2670048"/>
              <a:ext cx="3889375" cy="2578735"/>
            </a:xfrm>
            <a:custGeom>
              <a:avLst/>
              <a:gdLst/>
              <a:ahLst/>
              <a:cxnLst/>
              <a:rect l="l" t="t" r="r" b="b"/>
              <a:pathLst>
                <a:path w="3889375" h="2578735">
                  <a:moveTo>
                    <a:pt x="51816" y="2578608"/>
                  </a:moveTo>
                  <a:lnTo>
                    <a:pt x="51816" y="0"/>
                  </a:lnTo>
                </a:path>
                <a:path w="3889375" h="2578735">
                  <a:moveTo>
                    <a:pt x="0" y="2578608"/>
                  </a:moveTo>
                  <a:lnTo>
                    <a:pt x="51816" y="2578608"/>
                  </a:lnTo>
                </a:path>
                <a:path w="3889375" h="2578735">
                  <a:moveTo>
                    <a:pt x="0" y="2209800"/>
                  </a:moveTo>
                  <a:lnTo>
                    <a:pt x="51816" y="2209800"/>
                  </a:lnTo>
                </a:path>
                <a:path w="3889375" h="2578735">
                  <a:moveTo>
                    <a:pt x="0" y="1840991"/>
                  </a:moveTo>
                  <a:lnTo>
                    <a:pt x="51816" y="1840991"/>
                  </a:lnTo>
                </a:path>
                <a:path w="3889375" h="2578735">
                  <a:moveTo>
                    <a:pt x="0" y="1473708"/>
                  </a:moveTo>
                  <a:lnTo>
                    <a:pt x="51816" y="1473708"/>
                  </a:lnTo>
                </a:path>
                <a:path w="3889375" h="2578735">
                  <a:moveTo>
                    <a:pt x="0" y="1104900"/>
                  </a:moveTo>
                  <a:lnTo>
                    <a:pt x="51816" y="1104900"/>
                  </a:lnTo>
                </a:path>
                <a:path w="3889375" h="2578735">
                  <a:moveTo>
                    <a:pt x="0" y="736091"/>
                  </a:moveTo>
                  <a:lnTo>
                    <a:pt x="51816" y="736091"/>
                  </a:lnTo>
                </a:path>
                <a:path w="3889375" h="2578735">
                  <a:moveTo>
                    <a:pt x="0" y="368807"/>
                  </a:moveTo>
                  <a:lnTo>
                    <a:pt x="51816" y="368807"/>
                  </a:lnTo>
                </a:path>
                <a:path w="3889375" h="2578735">
                  <a:moveTo>
                    <a:pt x="0" y="0"/>
                  </a:moveTo>
                  <a:lnTo>
                    <a:pt x="51816" y="0"/>
                  </a:lnTo>
                </a:path>
                <a:path w="3889375" h="2578735">
                  <a:moveTo>
                    <a:pt x="51816" y="2578608"/>
                  </a:moveTo>
                  <a:lnTo>
                    <a:pt x="3889248" y="2578608"/>
                  </a:lnTo>
                </a:path>
              </a:pathLst>
            </a:custGeom>
            <a:ln w="9144">
              <a:solidFill>
                <a:srgbClr val="000000"/>
              </a:solidFill>
            </a:ln>
          </p:spPr>
          <p:txBody>
            <a:bodyPr wrap="square" lIns="0" tIns="0" rIns="0" bIns="0" rtlCol="0"/>
            <a:lstStyle/>
            <a:p>
              <a:endParaRPr>
                <a:solidFill>
                  <a:prstClr val="black"/>
                </a:solidFill>
              </a:endParaRPr>
            </a:p>
          </p:txBody>
        </p:sp>
        <p:sp>
          <p:nvSpPr>
            <p:cNvPr id="25" name="object 25"/>
            <p:cNvSpPr/>
            <p:nvPr/>
          </p:nvSpPr>
          <p:spPr>
            <a:xfrm>
              <a:off x="4087367" y="4472940"/>
              <a:ext cx="256540" cy="182880"/>
            </a:xfrm>
            <a:custGeom>
              <a:avLst/>
              <a:gdLst/>
              <a:ahLst/>
              <a:cxnLst/>
              <a:rect l="l" t="t" r="r" b="b"/>
              <a:pathLst>
                <a:path w="256539" h="182879">
                  <a:moveTo>
                    <a:pt x="256032" y="0"/>
                  </a:moveTo>
                  <a:lnTo>
                    <a:pt x="0" y="0"/>
                  </a:lnTo>
                  <a:lnTo>
                    <a:pt x="0" y="182880"/>
                  </a:lnTo>
                  <a:lnTo>
                    <a:pt x="256032" y="182880"/>
                  </a:lnTo>
                  <a:lnTo>
                    <a:pt x="256032" y="0"/>
                  </a:lnTo>
                  <a:close/>
                </a:path>
              </a:pathLst>
            </a:custGeom>
            <a:solidFill>
              <a:srgbClr val="A80000"/>
            </a:solidFill>
          </p:spPr>
          <p:txBody>
            <a:bodyPr wrap="square" lIns="0" tIns="0" rIns="0" bIns="0" rtlCol="0"/>
            <a:lstStyle/>
            <a:p>
              <a:endParaRPr>
                <a:solidFill>
                  <a:prstClr val="black"/>
                </a:solidFill>
              </a:endParaRPr>
            </a:p>
          </p:txBody>
        </p:sp>
      </p:grpSp>
      <p:sp>
        <p:nvSpPr>
          <p:cNvPr id="26" name="object 26"/>
          <p:cNvSpPr txBox="1"/>
          <p:nvPr/>
        </p:nvSpPr>
        <p:spPr>
          <a:xfrm>
            <a:off x="275640" y="5136896"/>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0</a:t>
            </a:r>
            <a:endParaRPr sz="1200">
              <a:solidFill>
                <a:prstClr val="black"/>
              </a:solidFill>
              <a:latin typeface="Tahoma"/>
              <a:cs typeface="Tahoma"/>
            </a:endParaRPr>
          </a:p>
        </p:txBody>
      </p:sp>
      <p:sp>
        <p:nvSpPr>
          <p:cNvPr id="37" name="object 37"/>
          <p:cNvSpPr txBox="1"/>
          <p:nvPr/>
        </p:nvSpPr>
        <p:spPr>
          <a:xfrm>
            <a:off x="66852" y="6635828"/>
            <a:ext cx="4453890" cy="209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TCMB Piyasa Katılımcıları </a:t>
            </a:r>
            <a:r>
              <a:rPr sz="1200" spc="-5" dirty="0">
                <a:solidFill>
                  <a:prstClr val="black"/>
                </a:solidFill>
                <a:latin typeface="Tahoma"/>
                <a:cs typeface="Tahoma"/>
              </a:rPr>
              <a:t>Anketi, </a:t>
            </a:r>
            <a:r>
              <a:rPr sz="1200" spc="-20" dirty="0">
                <a:solidFill>
                  <a:prstClr val="black"/>
                </a:solidFill>
                <a:latin typeface="Tahoma"/>
                <a:cs typeface="Tahoma"/>
              </a:rPr>
              <a:t>TEPAV</a:t>
            </a:r>
            <a:r>
              <a:rPr sz="1200" spc="160" dirty="0">
                <a:solidFill>
                  <a:prstClr val="black"/>
                </a:solidFill>
                <a:latin typeface="Tahoma"/>
                <a:cs typeface="Tahoma"/>
              </a:rPr>
              <a:t> </a:t>
            </a:r>
            <a:r>
              <a:rPr sz="1200" spc="-5" dirty="0">
                <a:solidFill>
                  <a:prstClr val="black"/>
                </a:solidFill>
                <a:latin typeface="Tahoma"/>
                <a:cs typeface="Tahoma"/>
              </a:rPr>
              <a:t>görselleştirmeleri</a:t>
            </a:r>
            <a:endParaRPr sz="1200">
              <a:solidFill>
                <a:prstClr val="black"/>
              </a:solidFill>
              <a:latin typeface="Tahoma"/>
              <a:cs typeface="Tahoma"/>
            </a:endParaRPr>
          </a:p>
        </p:txBody>
      </p:sp>
      <p:sp>
        <p:nvSpPr>
          <p:cNvPr id="27" name="object 27"/>
          <p:cNvSpPr txBox="1"/>
          <p:nvPr/>
        </p:nvSpPr>
        <p:spPr>
          <a:xfrm>
            <a:off x="275640" y="4768037"/>
            <a:ext cx="10922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endParaRPr sz="1200">
              <a:solidFill>
                <a:prstClr val="black"/>
              </a:solidFill>
              <a:latin typeface="Tahoma"/>
              <a:cs typeface="Tahoma"/>
            </a:endParaRPr>
          </a:p>
        </p:txBody>
      </p:sp>
      <p:sp>
        <p:nvSpPr>
          <p:cNvPr id="28" name="object 28"/>
          <p:cNvSpPr txBox="1"/>
          <p:nvPr/>
        </p:nvSpPr>
        <p:spPr>
          <a:xfrm>
            <a:off x="275640" y="4400169"/>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a:t>
            </a:r>
            <a:endParaRPr sz="1200">
              <a:solidFill>
                <a:prstClr val="black"/>
              </a:solidFill>
              <a:latin typeface="Tahoma"/>
              <a:cs typeface="Tahoma"/>
            </a:endParaRPr>
          </a:p>
        </p:txBody>
      </p:sp>
      <p:sp>
        <p:nvSpPr>
          <p:cNvPr id="29" name="object 29"/>
          <p:cNvSpPr txBox="1"/>
          <p:nvPr/>
        </p:nvSpPr>
        <p:spPr>
          <a:xfrm>
            <a:off x="275640" y="4031742"/>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3</a:t>
            </a:r>
            <a:endParaRPr sz="1200">
              <a:solidFill>
                <a:prstClr val="black"/>
              </a:solidFill>
              <a:latin typeface="Tahoma"/>
              <a:cs typeface="Tahoma"/>
            </a:endParaRPr>
          </a:p>
        </p:txBody>
      </p:sp>
      <p:sp>
        <p:nvSpPr>
          <p:cNvPr id="30" name="object 30"/>
          <p:cNvSpPr txBox="1"/>
          <p:nvPr/>
        </p:nvSpPr>
        <p:spPr>
          <a:xfrm>
            <a:off x="275640" y="3663442"/>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a:t>
            </a:r>
            <a:endParaRPr sz="1200">
              <a:solidFill>
                <a:prstClr val="black"/>
              </a:solidFill>
              <a:latin typeface="Tahoma"/>
              <a:cs typeface="Tahoma"/>
            </a:endParaRPr>
          </a:p>
        </p:txBody>
      </p:sp>
      <p:sp>
        <p:nvSpPr>
          <p:cNvPr id="31" name="object 31"/>
          <p:cNvSpPr txBox="1"/>
          <p:nvPr/>
        </p:nvSpPr>
        <p:spPr>
          <a:xfrm>
            <a:off x="275640" y="3295015"/>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5</a:t>
            </a:r>
            <a:endParaRPr sz="1200">
              <a:solidFill>
                <a:prstClr val="black"/>
              </a:solidFill>
              <a:latin typeface="Tahoma"/>
              <a:cs typeface="Tahoma"/>
            </a:endParaRPr>
          </a:p>
        </p:txBody>
      </p:sp>
      <p:sp>
        <p:nvSpPr>
          <p:cNvPr id="32" name="object 32"/>
          <p:cNvSpPr txBox="1"/>
          <p:nvPr/>
        </p:nvSpPr>
        <p:spPr>
          <a:xfrm>
            <a:off x="275640" y="2926156"/>
            <a:ext cx="10922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6</a:t>
            </a:r>
            <a:endParaRPr sz="1200">
              <a:solidFill>
                <a:prstClr val="black"/>
              </a:solidFill>
              <a:latin typeface="Tahoma"/>
              <a:cs typeface="Tahoma"/>
            </a:endParaRPr>
          </a:p>
        </p:txBody>
      </p:sp>
      <p:sp>
        <p:nvSpPr>
          <p:cNvPr id="33" name="object 33"/>
          <p:cNvSpPr txBox="1"/>
          <p:nvPr/>
        </p:nvSpPr>
        <p:spPr>
          <a:xfrm>
            <a:off x="275640" y="2558288"/>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7</a:t>
            </a:r>
            <a:endParaRPr sz="1200">
              <a:solidFill>
                <a:prstClr val="black"/>
              </a:solidFill>
              <a:latin typeface="Tahoma"/>
              <a:cs typeface="Tahoma"/>
            </a:endParaRPr>
          </a:p>
        </p:txBody>
      </p:sp>
      <p:sp>
        <p:nvSpPr>
          <p:cNvPr id="34" name="object 34"/>
          <p:cNvSpPr txBox="1"/>
          <p:nvPr/>
        </p:nvSpPr>
        <p:spPr>
          <a:xfrm>
            <a:off x="545923" y="5288407"/>
            <a:ext cx="377444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72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71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72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72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72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71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72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72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70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72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72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720"/>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710"/>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p:txBody>
      </p:sp>
      <p:sp>
        <p:nvSpPr>
          <p:cNvPr id="35" name="object 35"/>
          <p:cNvSpPr txBox="1"/>
          <p:nvPr/>
        </p:nvSpPr>
        <p:spPr>
          <a:xfrm>
            <a:off x="4098163" y="4460240"/>
            <a:ext cx="238760" cy="208279"/>
          </a:xfrm>
          <a:prstGeom prst="rect">
            <a:avLst/>
          </a:prstGeom>
        </p:spPr>
        <p:txBody>
          <a:bodyPr vert="horz" wrap="square" lIns="0" tIns="12700" rIns="0" bIns="0" rtlCol="0">
            <a:spAutoFit/>
          </a:bodyPr>
          <a:lstStyle/>
          <a:p>
            <a:pPr marL="12700">
              <a:spcBef>
                <a:spcPts val="100"/>
              </a:spcBef>
            </a:pPr>
            <a:r>
              <a:rPr sz="1200" dirty="0">
                <a:solidFill>
                  <a:srgbClr val="FFFFFF"/>
                </a:solidFill>
                <a:latin typeface="Tahoma"/>
                <a:cs typeface="Tahoma"/>
              </a:rPr>
              <a:t>3</a:t>
            </a:r>
            <a:r>
              <a:rPr sz="1200" spc="-5" dirty="0">
                <a:solidFill>
                  <a:srgbClr val="FFFFFF"/>
                </a:solidFill>
                <a:latin typeface="Tahoma"/>
                <a:cs typeface="Tahoma"/>
              </a:rPr>
              <a:t>,7</a:t>
            </a:r>
            <a:endParaRPr sz="1200">
              <a:solidFill>
                <a:prstClr val="black"/>
              </a:solidFill>
              <a:latin typeface="Tahoma"/>
              <a:cs typeface="Tahoma"/>
            </a:endParaRPr>
          </a:p>
        </p:txBody>
      </p:sp>
      <p:sp>
        <p:nvSpPr>
          <p:cNvPr id="36" name="object 36"/>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53</a:t>
            </a:r>
            <a:endParaRPr sz="1400">
              <a:solidFill>
                <a:prstClr val="black"/>
              </a:solidFill>
              <a:latin typeface="Tahoma"/>
              <a:cs typeface="Tahoma"/>
            </a:endParaRPr>
          </a:p>
        </p:txBody>
      </p:sp>
    </p:spTree>
    <p:extLst>
      <p:ext uri="{BB962C8B-B14F-4D97-AF65-F5344CB8AC3E}">
        <p14:creationId xmlns:p14="http://schemas.microsoft.com/office/powerpoint/2010/main" val="5443242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 y="921765"/>
            <a:ext cx="4345305" cy="513715"/>
          </a:xfrm>
          <a:prstGeom prst="rect">
            <a:avLst/>
          </a:prstGeom>
        </p:spPr>
        <p:txBody>
          <a:bodyPr vert="horz" wrap="square" lIns="0" tIns="13335" rIns="0" bIns="0" rtlCol="0">
            <a:spAutoFit/>
          </a:bodyPr>
          <a:lstStyle/>
          <a:p>
            <a:pPr marL="12700">
              <a:lnSpc>
                <a:spcPct val="100000"/>
              </a:lnSpc>
              <a:spcBef>
                <a:spcPts val="105"/>
              </a:spcBef>
            </a:pPr>
            <a:r>
              <a:rPr sz="3200" dirty="0"/>
              <a:t>Genel</a:t>
            </a:r>
            <a:r>
              <a:rPr sz="3200" spc="-55" dirty="0"/>
              <a:t> </a:t>
            </a:r>
            <a:r>
              <a:rPr sz="3200" spc="-5" dirty="0"/>
              <a:t>Değerlendirme</a:t>
            </a:r>
            <a:endParaRPr sz="3200"/>
          </a:p>
        </p:txBody>
      </p:sp>
      <p:sp>
        <p:nvSpPr>
          <p:cNvPr id="3" name="object 3"/>
          <p:cNvSpPr txBox="1"/>
          <p:nvPr/>
        </p:nvSpPr>
        <p:spPr>
          <a:xfrm>
            <a:off x="383540" y="1631645"/>
            <a:ext cx="8284845" cy="4217670"/>
          </a:xfrm>
          <a:prstGeom prst="rect">
            <a:avLst/>
          </a:prstGeom>
        </p:spPr>
        <p:txBody>
          <a:bodyPr vert="horz" wrap="square" lIns="0" tIns="12700" rIns="0" bIns="0" rtlCol="0">
            <a:spAutoFit/>
          </a:bodyPr>
          <a:lstStyle/>
          <a:p>
            <a:pPr marL="355600" indent="-342900">
              <a:spcBef>
                <a:spcPts val="100"/>
              </a:spcBef>
              <a:buClr>
                <a:srgbClr val="C00000"/>
              </a:buClr>
              <a:buSzPct val="83333"/>
              <a:buFont typeface="Wingdings"/>
              <a:buChar char=""/>
              <a:tabLst>
                <a:tab pos="354965" algn="l"/>
                <a:tab pos="355600" algn="l"/>
              </a:tabLst>
            </a:pPr>
            <a:r>
              <a:rPr sz="1500" spc="-5" dirty="0">
                <a:solidFill>
                  <a:prstClr val="black"/>
                </a:solidFill>
                <a:latin typeface="Tahoma"/>
                <a:cs typeface="Tahoma"/>
              </a:rPr>
              <a:t>2021 yılında </a:t>
            </a:r>
            <a:r>
              <a:rPr sz="1500" dirty="0">
                <a:solidFill>
                  <a:prstClr val="black"/>
                </a:solidFill>
                <a:latin typeface="Tahoma"/>
                <a:cs typeface="Tahoma"/>
              </a:rPr>
              <a:t>iktisadi </a:t>
            </a:r>
            <a:r>
              <a:rPr sz="1500" spc="-5" dirty="0">
                <a:solidFill>
                  <a:prstClr val="black"/>
                </a:solidFill>
                <a:latin typeface="Tahoma"/>
                <a:cs typeface="Tahoma"/>
              </a:rPr>
              <a:t>büyüme, </a:t>
            </a:r>
            <a:r>
              <a:rPr sz="1500" dirty="0">
                <a:solidFill>
                  <a:prstClr val="black"/>
                </a:solidFill>
                <a:latin typeface="Tahoma"/>
                <a:cs typeface="Tahoma"/>
              </a:rPr>
              <a:t>güçlü ihracat </a:t>
            </a:r>
            <a:r>
              <a:rPr sz="1500" spc="-5" dirty="0">
                <a:solidFill>
                  <a:prstClr val="black"/>
                </a:solidFill>
                <a:latin typeface="Tahoma"/>
                <a:cs typeface="Tahoma"/>
              </a:rPr>
              <a:t>ve </a:t>
            </a:r>
            <a:r>
              <a:rPr sz="1500" dirty="0">
                <a:solidFill>
                  <a:prstClr val="black"/>
                </a:solidFill>
                <a:latin typeface="Tahoma"/>
                <a:cs typeface="Tahoma"/>
              </a:rPr>
              <a:t>iç talep </a:t>
            </a:r>
            <a:r>
              <a:rPr sz="1500" spc="-5" dirty="0">
                <a:solidFill>
                  <a:prstClr val="black"/>
                </a:solidFill>
                <a:latin typeface="Tahoma"/>
                <a:cs typeface="Tahoma"/>
              </a:rPr>
              <a:t>destekli olarak, yüksek ve</a:t>
            </a:r>
            <a:r>
              <a:rPr sz="1500" spc="-15" dirty="0">
                <a:solidFill>
                  <a:prstClr val="black"/>
                </a:solidFill>
                <a:latin typeface="Tahoma"/>
                <a:cs typeface="Tahoma"/>
              </a:rPr>
              <a:t> </a:t>
            </a:r>
            <a:r>
              <a:rPr sz="1500" dirty="0">
                <a:solidFill>
                  <a:prstClr val="black"/>
                </a:solidFill>
                <a:latin typeface="Tahoma"/>
                <a:cs typeface="Tahoma"/>
              </a:rPr>
              <a:t>potansiyelin</a:t>
            </a:r>
            <a:endParaRPr sz="1500">
              <a:solidFill>
                <a:prstClr val="black"/>
              </a:solidFill>
              <a:latin typeface="Tahoma"/>
              <a:cs typeface="Tahoma"/>
            </a:endParaRPr>
          </a:p>
          <a:p>
            <a:pPr marL="355600">
              <a:spcBef>
                <a:spcPts val="5"/>
              </a:spcBef>
            </a:pPr>
            <a:r>
              <a:rPr sz="1500" dirty="0">
                <a:solidFill>
                  <a:prstClr val="black"/>
                </a:solidFill>
                <a:latin typeface="Tahoma"/>
                <a:cs typeface="Tahoma"/>
              </a:rPr>
              <a:t>üzerinde </a:t>
            </a:r>
            <a:r>
              <a:rPr sz="1500" spc="-5" dirty="0">
                <a:solidFill>
                  <a:prstClr val="black"/>
                </a:solidFill>
                <a:latin typeface="Tahoma"/>
                <a:cs typeface="Tahoma"/>
              </a:rPr>
              <a:t>seyretmiştir. 2022 yılına </a:t>
            </a:r>
            <a:r>
              <a:rPr sz="1500" dirty="0">
                <a:solidFill>
                  <a:prstClr val="black"/>
                </a:solidFill>
                <a:latin typeface="Tahoma"/>
                <a:cs typeface="Tahoma"/>
              </a:rPr>
              <a:t>ait </a:t>
            </a:r>
            <a:r>
              <a:rPr sz="1500" spc="-5" dirty="0">
                <a:solidFill>
                  <a:prstClr val="black"/>
                </a:solidFill>
                <a:latin typeface="Tahoma"/>
                <a:cs typeface="Tahoma"/>
              </a:rPr>
              <a:t>ılımlı ve pozitif büyüme öngörüleri</a:t>
            </a:r>
            <a:r>
              <a:rPr sz="1500" spc="-60" dirty="0">
                <a:solidFill>
                  <a:prstClr val="black"/>
                </a:solidFill>
                <a:latin typeface="Tahoma"/>
                <a:cs typeface="Tahoma"/>
              </a:rPr>
              <a:t> </a:t>
            </a:r>
            <a:r>
              <a:rPr sz="1500" spc="-5" dirty="0">
                <a:solidFill>
                  <a:prstClr val="black"/>
                </a:solidFill>
                <a:latin typeface="Tahoma"/>
                <a:cs typeface="Tahoma"/>
              </a:rPr>
              <a:t>bulunmaktadır.</a:t>
            </a:r>
            <a:endParaRPr sz="1500">
              <a:solidFill>
                <a:prstClr val="black"/>
              </a:solidFill>
              <a:latin typeface="Tahoma"/>
              <a:cs typeface="Tahoma"/>
            </a:endParaRPr>
          </a:p>
          <a:p>
            <a:pPr marL="355600" marR="5080" indent="-342900">
              <a:spcBef>
                <a:spcPts val="600"/>
              </a:spcBef>
              <a:buClr>
                <a:srgbClr val="C00000"/>
              </a:buClr>
              <a:buSzPct val="83333"/>
              <a:buFont typeface="Wingdings"/>
              <a:buChar char=""/>
              <a:tabLst>
                <a:tab pos="354965" algn="l"/>
                <a:tab pos="355600" algn="l"/>
              </a:tabLst>
            </a:pPr>
            <a:r>
              <a:rPr sz="1500" spc="-5" dirty="0">
                <a:solidFill>
                  <a:prstClr val="black"/>
                </a:solidFill>
                <a:latin typeface="Tahoma"/>
                <a:cs typeface="Tahoma"/>
              </a:rPr>
              <a:t>Güçlü </a:t>
            </a:r>
            <a:r>
              <a:rPr sz="1500" dirty="0">
                <a:solidFill>
                  <a:prstClr val="black"/>
                </a:solidFill>
                <a:latin typeface="Tahoma"/>
                <a:cs typeface="Tahoma"/>
              </a:rPr>
              <a:t>ihracat performansına </a:t>
            </a:r>
            <a:r>
              <a:rPr sz="1500" spc="-5" dirty="0">
                <a:solidFill>
                  <a:prstClr val="black"/>
                </a:solidFill>
                <a:latin typeface="Tahoma"/>
                <a:cs typeface="Tahoma"/>
              </a:rPr>
              <a:t>bağlı olarak cari işlemler açığı da yıl </a:t>
            </a:r>
            <a:r>
              <a:rPr sz="1500" dirty="0">
                <a:solidFill>
                  <a:prstClr val="black"/>
                </a:solidFill>
                <a:latin typeface="Tahoma"/>
                <a:cs typeface="Tahoma"/>
              </a:rPr>
              <a:t>genelinde </a:t>
            </a:r>
            <a:r>
              <a:rPr sz="1500" spc="-5" dirty="0">
                <a:solidFill>
                  <a:prstClr val="black"/>
                </a:solidFill>
                <a:latin typeface="Tahoma"/>
                <a:cs typeface="Tahoma"/>
              </a:rPr>
              <a:t>gerilemiş ancak, </a:t>
            </a:r>
            <a:r>
              <a:rPr sz="1500" spc="-10" dirty="0">
                <a:solidFill>
                  <a:prstClr val="black"/>
                </a:solidFill>
                <a:latin typeface="Tahoma"/>
                <a:cs typeface="Tahoma"/>
              </a:rPr>
              <a:t>yıl  </a:t>
            </a:r>
            <a:r>
              <a:rPr sz="1500" spc="-5" dirty="0">
                <a:solidFill>
                  <a:prstClr val="black"/>
                </a:solidFill>
                <a:latin typeface="Tahoma"/>
                <a:cs typeface="Tahoma"/>
              </a:rPr>
              <a:t>sonunda bu eğilim tersine</a:t>
            </a:r>
            <a:r>
              <a:rPr sz="1500" spc="-40" dirty="0">
                <a:solidFill>
                  <a:prstClr val="black"/>
                </a:solidFill>
                <a:latin typeface="Tahoma"/>
                <a:cs typeface="Tahoma"/>
              </a:rPr>
              <a:t> </a:t>
            </a:r>
            <a:r>
              <a:rPr sz="1500" spc="-5" dirty="0">
                <a:solidFill>
                  <a:prstClr val="black"/>
                </a:solidFill>
                <a:latin typeface="Tahoma"/>
                <a:cs typeface="Tahoma"/>
              </a:rPr>
              <a:t>dönmüştür.</a:t>
            </a:r>
            <a:endParaRPr sz="1500">
              <a:solidFill>
                <a:prstClr val="black"/>
              </a:solidFill>
              <a:latin typeface="Tahoma"/>
              <a:cs typeface="Tahoma"/>
            </a:endParaRPr>
          </a:p>
          <a:p>
            <a:pPr marL="355600" marR="1209040" indent="-342900">
              <a:spcBef>
                <a:spcPts val="600"/>
              </a:spcBef>
              <a:buClr>
                <a:srgbClr val="C00000"/>
              </a:buClr>
              <a:buSzPct val="83333"/>
              <a:buFont typeface="Wingdings"/>
              <a:buChar char=""/>
              <a:tabLst>
                <a:tab pos="354965" algn="l"/>
                <a:tab pos="355600" algn="l"/>
              </a:tabLst>
            </a:pPr>
            <a:r>
              <a:rPr sz="1500" dirty="0">
                <a:solidFill>
                  <a:prstClr val="black"/>
                </a:solidFill>
                <a:latin typeface="Tahoma"/>
                <a:cs typeface="Tahoma"/>
              </a:rPr>
              <a:t>Turizm </a:t>
            </a:r>
            <a:r>
              <a:rPr sz="1500" spc="-5" dirty="0">
                <a:solidFill>
                  <a:prstClr val="black"/>
                </a:solidFill>
                <a:latin typeface="Tahoma"/>
                <a:cs typeface="Tahoma"/>
              </a:rPr>
              <a:t>gelirleri 2019 yılı düzeyine yakınsasa da, jeopolitik gelişmeler risk </a:t>
            </a:r>
            <a:r>
              <a:rPr sz="1500" dirty="0">
                <a:solidFill>
                  <a:prstClr val="black"/>
                </a:solidFill>
                <a:latin typeface="Tahoma"/>
                <a:cs typeface="Tahoma"/>
              </a:rPr>
              <a:t>unsuru  </a:t>
            </a:r>
            <a:r>
              <a:rPr sz="1500" spc="-5" dirty="0">
                <a:solidFill>
                  <a:prstClr val="black"/>
                </a:solidFill>
                <a:latin typeface="Tahoma"/>
                <a:cs typeface="Tahoma"/>
              </a:rPr>
              <a:t>oluşturmaktadır.</a:t>
            </a:r>
            <a:endParaRPr sz="1500">
              <a:solidFill>
                <a:prstClr val="black"/>
              </a:solidFill>
              <a:latin typeface="Tahoma"/>
              <a:cs typeface="Tahoma"/>
            </a:endParaRPr>
          </a:p>
          <a:p>
            <a:pPr marL="355600" marR="140335" indent="-342900">
              <a:spcBef>
                <a:spcPts val="600"/>
              </a:spcBef>
              <a:buClr>
                <a:srgbClr val="C00000"/>
              </a:buClr>
              <a:buSzPct val="83333"/>
              <a:buFont typeface="Wingdings"/>
              <a:buChar char=""/>
              <a:tabLst>
                <a:tab pos="354965" algn="l"/>
                <a:tab pos="355600" algn="l"/>
              </a:tabLst>
            </a:pPr>
            <a:r>
              <a:rPr sz="1500" spc="-5" dirty="0">
                <a:solidFill>
                  <a:prstClr val="black"/>
                </a:solidFill>
                <a:latin typeface="Tahoma"/>
                <a:cs typeface="Tahoma"/>
              </a:rPr>
              <a:t>Merkez Bankası rezervleri son dönemde artış kaydetmekle </a:t>
            </a:r>
            <a:r>
              <a:rPr sz="1500" dirty="0">
                <a:solidFill>
                  <a:prstClr val="black"/>
                </a:solidFill>
                <a:latin typeface="Tahoma"/>
                <a:cs typeface="Tahoma"/>
              </a:rPr>
              <a:t>beraber, net </a:t>
            </a:r>
            <a:r>
              <a:rPr sz="1500" spc="-5" dirty="0">
                <a:solidFill>
                  <a:prstClr val="black"/>
                </a:solidFill>
                <a:latin typeface="Tahoma"/>
                <a:cs typeface="Tahoma"/>
              </a:rPr>
              <a:t>rezervler tarihi </a:t>
            </a:r>
            <a:r>
              <a:rPr sz="1500" dirty="0">
                <a:solidFill>
                  <a:prstClr val="black"/>
                </a:solidFill>
                <a:latin typeface="Tahoma"/>
                <a:cs typeface="Tahoma"/>
              </a:rPr>
              <a:t>düşük  </a:t>
            </a:r>
            <a:r>
              <a:rPr sz="1500" spc="-5" dirty="0">
                <a:solidFill>
                  <a:prstClr val="black"/>
                </a:solidFill>
                <a:latin typeface="Tahoma"/>
                <a:cs typeface="Tahoma"/>
              </a:rPr>
              <a:t>düzeylerdedir.</a:t>
            </a:r>
            <a:endParaRPr sz="1500">
              <a:solidFill>
                <a:prstClr val="black"/>
              </a:solidFill>
              <a:latin typeface="Tahoma"/>
              <a:cs typeface="Tahoma"/>
            </a:endParaRPr>
          </a:p>
          <a:p>
            <a:pPr marL="355600" marR="170180" indent="-342900">
              <a:spcBef>
                <a:spcPts val="600"/>
              </a:spcBef>
              <a:buClr>
                <a:srgbClr val="C00000"/>
              </a:buClr>
              <a:buSzPct val="83333"/>
              <a:buFont typeface="Wingdings"/>
              <a:buChar char=""/>
              <a:tabLst>
                <a:tab pos="354965" algn="l"/>
                <a:tab pos="355600" algn="l"/>
              </a:tabLst>
            </a:pPr>
            <a:r>
              <a:rPr sz="1500" dirty="0">
                <a:solidFill>
                  <a:prstClr val="black"/>
                </a:solidFill>
                <a:latin typeface="Tahoma"/>
                <a:cs typeface="Tahoma"/>
              </a:rPr>
              <a:t>İstihdam </a:t>
            </a:r>
            <a:r>
              <a:rPr sz="1500" spc="-5" dirty="0">
                <a:solidFill>
                  <a:prstClr val="black"/>
                </a:solidFill>
                <a:latin typeface="Tahoma"/>
                <a:cs typeface="Tahoma"/>
              </a:rPr>
              <a:t>salgın </a:t>
            </a:r>
            <a:r>
              <a:rPr sz="1500" dirty="0">
                <a:solidFill>
                  <a:prstClr val="black"/>
                </a:solidFill>
                <a:latin typeface="Tahoma"/>
                <a:cs typeface="Tahoma"/>
              </a:rPr>
              <a:t>öncesi </a:t>
            </a:r>
            <a:r>
              <a:rPr sz="1500" spc="-5" dirty="0">
                <a:solidFill>
                  <a:prstClr val="black"/>
                </a:solidFill>
                <a:latin typeface="Tahoma"/>
                <a:cs typeface="Tahoma"/>
              </a:rPr>
              <a:t>seviyelerin üzerindedir ve işsizlik oranları gerilemektedir. Ancak, </a:t>
            </a:r>
            <a:r>
              <a:rPr sz="1500" dirty="0">
                <a:solidFill>
                  <a:prstClr val="black"/>
                </a:solidFill>
                <a:latin typeface="Tahoma"/>
                <a:cs typeface="Tahoma"/>
              </a:rPr>
              <a:t>geniş  tanımlı </a:t>
            </a:r>
            <a:r>
              <a:rPr sz="1500" spc="-5" dirty="0">
                <a:solidFill>
                  <a:prstClr val="black"/>
                </a:solidFill>
                <a:latin typeface="Tahoma"/>
                <a:cs typeface="Tahoma"/>
              </a:rPr>
              <a:t>ve </a:t>
            </a:r>
            <a:r>
              <a:rPr sz="1500" dirty="0">
                <a:solidFill>
                  <a:prstClr val="black"/>
                </a:solidFill>
                <a:latin typeface="Tahoma"/>
                <a:cs typeface="Tahoma"/>
              </a:rPr>
              <a:t>genç </a:t>
            </a:r>
            <a:r>
              <a:rPr sz="1500" spc="-5" dirty="0">
                <a:solidFill>
                  <a:prstClr val="black"/>
                </a:solidFill>
                <a:latin typeface="Tahoma"/>
                <a:cs typeface="Tahoma"/>
              </a:rPr>
              <a:t>işsizlik oranları yüksek seviyelerini</a:t>
            </a:r>
            <a:r>
              <a:rPr sz="1500" spc="-55" dirty="0">
                <a:solidFill>
                  <a:prstClr val="black"/>
                </a:solidFill>
                <a:latin typeface="Tahoma"/>
                <a:cs typeface="Tahoma"/>
              </a:rPr>
              <a:t> </a:t>
            </a:r>
            <a:r>
              <a:rPr sz="1500" spc="-5" dirty="0">
                <a:solidFill>
                  <a:prstClr val="black"/>
                </a:solidFill>
                <a:latin typeface="Tahoma"/>
                <a:cs typeface="Tahoma"/>
              </a:rPr>
              <a:t>korumaktadır.</a:t>
            </a:r>
            <a:endParaRPr sz="1500">
              <a:solidFill>
                <a:prstClr val="black"/>
              </a:solidFill>
              <a:latin typeface="Tahoma"/>
              <a:cs typeface="Tahoma"/>
            </a:endParaRPr>
          </a:p>
          <a:p>
            <a:pPr marL="355600" indent="-342900">
              <a:spcBef>
                <a:spcPts val="600"/>
              </a:spcBef>
              <a:buClr>
                <a:srgbClr val="C00000"/>
              </a:buClr>
              <a:buSzPct val="83333"/>
              <a:buFont typeface="Wingdings"/>
              <a:buChar char=""/>
              <a:tabLst>
                <a:tab pos="354965" algn="l"/>
                <a:tab pos="355600" algn="l"/>
              </a:tabLst>
            </a:pPr>
            <a:r>
              <a:rPr sz="1500" spc="-5" dirty="0">
                <a:solidFill>
                  <a:prstClr val="black"/>
                </a:solidFill>
                <a:latin typeface="Tahoma"/>
                <a:cs typeface="Tahoma"/>
              </a:rPr>
              <a:t>Merkezi Yönetim </a:t>
            </a:r>
            <a:r>
              <a:rPr sz="1500" dirty="0">
                <a:solidFill>
                  <a:prstClr val="black"/>
                </a:solidFill>
                <a:latin typeface="Tahoma"/>
                <a:cs typeface="Tahoma"/>
              </a:rPr>
              <a:t>bütçe dengesi bozulmakta, borç stoku döviz cinsi borçlanmalar </a:t>
            </a:r>
            <a:r>
              <a:rPr sz="1500" spc="-5" dirty="0">
                <a:solidFill>
                  <a:prstClr val="black"/>
                </a:solidFill>
                <a:latin typeface="Tahoma"/>
                <a:cs typeface="Tahoma"/>
              </a:rPr>
              <a:t>ağırlıklı</a:t>
            </a:r>
            <a:r>
              <a:rPr sz="1500" spc="-90" dirty="0">
                <a:solidFill>
                  <a:prstClr val="black"/>
                </a:solidFill>
                <a:latin typeface="Tahoma"/>
                <a:cs typeface="Tahoma"/>
              </a:rPr>
              <a:t> </a:t>
            </a:r>
            <a:r>
              <a:rPr sz="1500" dirty="0">
                <a:solidFill>
                  <a:prstClr val="black"/>
                </a:solidFill>
                <a:latin typeface="Tahoma"/>
                <a:cs typeface="Tahoma"/>
              </a:rPr>
              <a:t>olmak</a:t>
            </a:r>
            <a:endParaRPr sz="1500">
              <a:solidFill>
                <a:prstClr val="black"/>
              </a:solidFill>
              <a:latin typeface="Tahoma"/>
              <a:cs typeface="Tahoma"/>
            </a:endParaRPr>
          </a:p>
          <a:p>
            <a:pPr marL="355600">
              <a:spcBef>
                <a:spcPts val="5"/>
              </a:spcBef>
            </a:pPr>
            <a:r>
              <a:rPr sz="1500" spc="-5" dirty="0">
                <a:solidFill>
                  <a:prstClr val="black"/>
                </a:solidFill>
                <a:latin typeface="Tahoma"/>
                <a:cs typeface="Tahoma"/>
              </a:rPr>
              <a:t>üzere</a:t>
            </a:r>
            <a:r>
              <a:rPr sz="1500" spc="-15" dirty="0">
                <a:solidFill>
                  <a:prstClr val="black"/>
                </a:solidFill>
                <a:latin typeface="Tahoma"/>
                <a:cs typeface="Tahoma"/>
              </a:rPr>
              <a:t> </a:t>
            </a:r>
            <a:r>
              <a:rPr sz="1500" spc="-5" dirty="0">
                <a:solidFill>
                  <a:prstClr val="black"/>
                </a:solidFill>
                <a:latin typeface="Tahoma"/>
                <a:cs typeface="Tahoma"/>
              </a:rPr>
              <a:t>artmaktadır.</a:t>
            </a:r>
            <a:endParaRPr sz="1500">
              <a:solidFill>
                <a:prstClr val="black"/>
              </a:solidFill>
              <a:latin typeface="Tahoma"/>
              <a:cs typeface="Tahoma"/>
            </a:endParaRPr>
          </a:p>
          <a:p>
            <a:pPr marL="355600" marR="203200" indent="-342900">
              <a:spcBef>
                <a:spcPts val="600"/>
              </a:spcBef>
              <a:buClr>
                <a:srgbClr val="C00000"/>
              </a:buClr>
              <a:buSzPct val="83333"/>
              <a:buFont typeface="Wingdings"/>
              <a:buChar char=""/>
              <a:tabLst>
                <a:tab pos="354965" algn="l"/>
                <a:tab pos="355600" algn="l"/>
              </a:tabLst>
            </a:pPr>
            <a:r>
              <a:rPr sz="1500" spc="-5" dirty="0">
                <a:solidFill>
                  <a:prstClr val="black"/>
                </a:solidFill>
                <a:latin typeface="Tahoma"/>
                <a:cs typeface="Tahoma"/>
              </a:rPr>
              <a:t>Enflasyon son </a:t>
            </a:r>
            <a:r>
              <a:rPr sz="1500" dirty="0">
                <a:solidFill>
                  <a:prstClr val="black"/>
                </a:solidFill>
                <a:latin typeface="Tahoma"/>
                <a:cs typeface="Tahoma"/>
              </a:rPr>
              <a:t>20 </a:t>
            </a:r>
            <a:r>
              <a:rPr sz="1500" spc="-5" dirty="0">
                <a:solidFill>
                  <a:prstClr val="black"/>
                </a:solidFill>
                <a:latin typeface="Tahoma"/>
                <a:cs typeface="Tahoma"/>
              </a:rPr>
              <a:t>yılın zirvesine çıkmış, </a:t>
            </a:r>
            <a:r>
              <a:rPr sz="1500" dirty="0">
                <a:solidFill>
                  <a:prstClr val="black"/>
                </a:solidFill>
                <a:latin typeface="Tahoma"/>
                <a:cs typeface="Tahoma"/>
              </a:rPr>
              <a:t>üretici </a:t>
            </a:r>
            <a:r>
              <a:rPr sz="1500" spc="-5" dirty="0">
                <a:solidFill>
                  <a:prstClr val="black"/>
                </a:solidFill>
                <a:latin typeface="Tahoma"/>
                <a:cs typeface="Tahoma"/>
              </a:rPr>
              <a:t>ile tüketici fiyat artışları arasındaki fark </a:t>
            </a:r>
            <a:r>
              <a:rPr sz="1500" dirty="0">
                <a:solidFill>
                  <a:prstClr val="black"/>
                </a:solidFill>
                <a:latin typeface="Tahoma"/>
                <a:cs typeface="Tahoma"/>
              </a:rPr>
              <a:t>önemli  </a:t>
            </a:r>
            <a:r>
              <a:rPr sz="1500" spc="-5" dirty="0">
                <a:solidFill>
                  <a:prstClr val="black"/>
                </a:solidFill>
                <a:latin typeface="Tahoma"/>
                <a:cs typeface="Tahoma"/>
              </a:rPr>
              <a:t>ölçüde</a:t>
            </a:r>
            <a:r>
              <a:rPr sz="1500" spc="-25" dirty="0">
                <a:solidFill>
                  <a:prstClr val="black"/>
                </a:solidFill>
                <a:latin typeface="Tahoma"/>
                <a:cs typeface="Tahoma"/>
              </a:rPr>
              <a:t> </a:t>
            </a:r>
            <a:r>
              <a:rPr sz="1500" spc="-5" dirty="0">
                <a:solidFill>
                  <a:prstClr val="black"/>
                </a:solidFill>
                <a:latin typeface="Tahoma"/>
                <a:cs typeface="Tahoma"/>
              </a:rPr>
              <a:t>açılmıştır.</a:t>
            </a:r>
            <a:endParaRPr sz="1500">
              <a:solidFill>
                <a:prstClr val="black"/>
              </a:solidFill>
              <a:latin typeface="Tahoma"/>
              <a:cs typeface="Tahoma"/>
            </a:endParaRPr>
          </a:p>
          <a:p>
            <a:pPr marL="355600" marR="44450" indent="-342900">
              <a:spcBef>
                <a:spcPts val="600"/>
              </a:spcBef>
              <a:buClr>
                <a:srgbClr val="C00000"/>
              </a:buClr>
              <a:buSzPct val="83333"/>
              <a:buFont typeface="Wingdings"/>
              <a:buChar char=""/>
              <a:tabLst>
                <a:tab pos="354965" algn="l"/>
                <a:tab pos="355600" algn="l"/>
              </a:tabLst>
            </a:pPr>
            <a:r>
              <a:rPr sz="1500" spc="-5" dirty="0">
                <a:solidFill>
                  <a:prstClr val="black"/>
                </a:solidFill>
                <a:latin typeface="Tahoma"/>
                <a:cs typeface="Tahoma"/>
              </a:rPr>
              <a:t>Gelişmiş ülke </a:t>
            </a:r>
            <a:r>
              <a:rPr sz="1500" dirty="0">
                <a:solidFill>
                  <a:prstClr val="black"/>
                </a:solidFill>
                <a:latin typeface="Tahoma"/>
                <a:cs typeface="Tahoma"/>
              </a:rPr>
              <a:t>merkez </a:t>
            </a:r>
            <a:r>
              <a:rPr sz="1500" spc="-5" dirty="0">
                <a:solidFill>
                  <a:prstClr val="black"/>
                </a:solidFill>
                <a:latin typeface="Tahoma"/>
                <a:cs typeface="Tahoma"/>
              </a:rPr>
              <a:t>bankalarının izleyeceği </a:t>
            </a:r>
            <a:r>
              <a:rPr sz="1500" dirty="0">
                <a:solidFill>
                  <a:prstClr val="black"/>
                </a:solidFill>
                <a:latin typeface="Tahoma"/>
                <a:cs typeface="Tahoma"/>
              </a:rPr>
              <a:t>para </a:t>
            </a:r>
            <a:r>
              <a:rPr sz="1500" spc="-5" dirty="0">
                <a:solidFill>
                  <a:prstClr val="black"/>
                </a:solidFill>
                <a:latin typeface="Tahoma"/>
                <a:cs typeface="Tahoma"/>
              </a:rPr>
              <a:t>politikalarına bağlı olarak uluslararası </a:t>
            </a:r>
            <a:r>
              <a:rPr sz="1500" spc="-10" dirty="0">
                <a:solidFill>
                  <a:prstClr val="black"/>
                </a:solidFill>
                <a:latin typeface="Tahoma"/>
                <a:cs typeface="Tahoma"/>
              </a:rPr>
              <a:t>likidite  </a:t>
            </a:r>
            <a:r>
              <a:rPr sz="1500" spc="-5" dirty="0">
                <a:solidFill>
                  <a:prstClr val="black"/>
                </a:solidFill>
                <a:latin typeface="Tahoma"/>
                <a:cs typeface="Tahoma"/>
              </a:rPr>
              <a:t>koşularının sıkılaşması</a:t>
            </a:r>
            <a:r>
              <a:rPr sz="1500" spc="-50" dirty="0">
                <a:solidFill>
                  <a:prstClr val="black"/>
                </a:solidFill>
                <a:latin typeface="Tahoma"/>
                <a:cs typeface="Tahoma"/>
              </a:rPr>
              <a:t> </a:t>
            </a:r>
            <a:r>
              <a:rPr sz="1500" spc="-5" dirty="0">
                <a:solidFill>
                  <a:prstClr val="black"/>
                </a:solidFill>
                <a:latin typeface="Tahoma"/>
                <a:cs typeface="Tahoma"/>
              </a:rPr>
              <a:t>beklenmektedir.</a:t>
            </a:r>
            <a:endParaRPr sz="1500">
              <a:solidFill>
                <a:prstClr val="black"/>
              </a:solidFill>
              <a:latin typeface="Tahoma"/>
              <a:cs typeface="Tahoma"/>
            </a:endParaRPr>
          </a:p>
        </p:txBody>
      </p:sp>
      <p:sp>
        <p:nvSpPr>
          <p:cNvPr id="4" name="object 4"/>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54</a:t>
            </a:r>
            <a:endParaRPr sz="1400">
              <a:solidFill>
                <a:prstClr val="black"/>
              </a:solidFill>
              <a:latin typeface="Tahoma"/>
              <a:cs typeface="Tahoma"/>
            </a:endParaRPr>
          </a:p>
        </p:txBody>
      </p:sp>
    </p:spTree>
    <p:extLst>
      <p:ext uri="{BB962C8B-B14F-4D97-AF65-F5344CB8AC3E}">
        <p14:creationId xmlns:p14="http://schemas.microsoft.com/office/powerpoint/2010/main" val="19540149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Nesne 5"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50" name="think-cell Slide" r:id="rId4" imgW="444" imgH="446" progId="TCLayout.ActiveDocument.1">
                  <p:embed/>
                </p:oleObj>
              </mc:Choice>
              <mc:Fallback>
                <p:oleObj name="think-cell Slide" r:id="rId4" imgW="444" imgH="44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Dikdörtgen 9"/>
          <p:cNvSpPr/>
          <p:nvPr/>
        </p:nvSpPr>
        <p:spPr bwMode="auto">
          <a:xfrm>
            <a:off x="0" y="0"/>
            <a:ext cx="9144000" cy="100012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tr-TR" sz="4000" b="1">
              <a:solidFill>
                <a:srgbClr val="000000"/>
              </a:solidFill>
              <a:latin typeface="Arial" charset="0"/>
            </a:endParaRPr>
          </a:p>
        </p:txBody>
      </p:sp>
      <p:sp>
        <p:nvSpPr>
          <p:cNvPr id="9" name="Unvan 1"/>
          <p:cNvSpPr txBox="1">
            <a:spLocks/>
          </p:cNvSpPr>
          <p:nvPr/>
        </p:nvSpPr>
        <p:spPr bwMode="auto">
          <a:xfrm>
            <a:off x="1122219" y="1526959"/>
            <a:ext cx="6896366" cy="1147496"/>
          </a:xfrm>
          <a:prstGeom prst="rect">
            <a:avLst/>
          </a:prstGeom>
          <a:solidFill>
            <a:schemeClr val="bg1">
              <a:lumMod val="95000"/>
            </a:schemeClr>
          </a:solid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a:lstStyle>
          <a:p>
            <a:pPr algn="ctr">
              <a:defRPr/>
            </a:pPr>
            <a:r>
              <a:rPr lang="tr-TR" sz="4000" kern="0" dirty="0"/>
              <a:t>Gaziantep İli</a:t>
            </a:r>
          </a:p>
          <a:p>
            <a:pPr>
              <a:defRPr/>
            </a:pPr>
            <a:r>
              <a:rPr lang="tr-TR" sz="4000" kern="0" dirty="0" smtClean="0"/>
              <a:t>Sosyal ve ekonomik yapı</a:t>
            </a:r>
            <a:endParaRPr lang="tr-TR" sz="4000" kern="0" dirty="0"/>
          </a:p>
        </p:txBody>
      </p:sp>
      <p:sp>
        <p:nvSpPr>
          <p:cNvPr id="12" name="Dikdörtgen 11"/>
          <p:cNvSpPr/>
          <p:nvPr/>
        </p:nvSpPr>
        <p:spPr>
          <a:xfrm>
            <a:off x="6247396" y="318658"/>
            <a:ext cx="2632364" cy="1343891"/>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tr-TR">
              <a:solidFill>
                <a:prstClr val="white"/>
              </a:solidFill>
              <a:latin typeface="Calibri" panose="020F0502020204030204"/>
            </a:endParaRPr>
          </a:p>
        </p:txBody>
      </p:sp>
      <p:sp>
        <p:nvSpPr>
          <p:cNvPr id="13" name="Dikdörtgen 12"/>
          <p:cNvSpPr/>
          <p:nvPr/>
        </p:nvSpPr>
        <p:spPr>
          <a:xfrm>
            <a:off x="343394" y="0"/>
            <a:ext cx="193964" cy="6858000"/>
          </a:xfrm>
          <a:prstGeom prst="rect">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tr-TR">
              <a:solidFill>
                <a:prstClr val="white"/>
              </a:solidFill>
              <a:latin typeface="Calibri" panose="020F0502020204030204"/>
            </a:endParaRPr>
          </a:p>
        </p:txBody>
      </p:sp>
      <p:sp>
        <p:nvSpPr>
          <p:cNvPr id="14" name="Dikdörtgen 13"/>
          <p:cNvSpPr/>
          <p:nvPr/>
        </p:nvSpPr>
        <p:spPr>
          <a:xfrm>
            <a:off x="575952" y="0"/>
            <a:ext cx="193964" cy="6858000"/>
          </a:xfrm>
          <a:prstGeom prst="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tr-TR">
              <a:solidFill>
                <a:prstClr val="white"/>
              </a:solidFill>
              <a:latin typeface="Calibri" panose="020F0502020204030204"/>
            </a:endParaRPr>
          </a:p>
        </p:txBody>
      </p:sp>
      <p:sp>
        <p:nvSpPr>
          <p:cNvPr id="19" name="İçerik Yer Tutucusu 2"/>
          <p:cNvSpPr txBox="1">
            <a:spLocks/>
          </p:cNvSpPr>
          <p:nvPr/>
        </p:nvSpPr>
        <p:spPr bwMode="auto">
          <a:xfrm>
            <a:off x="1123700" y="2674455"/>
            <a:ext cx="7715499" cy="256388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j-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j-lt"/>
                <a:cs typeface="+mn-cs"/>
              </a:defRPr>
            </a:lvl2pPr>
            <a:lvl3pPr marL="1143000" indent="-228600" algn="l" rtl="0" eaLnBrk="0" fontAlgn="base" hangingPunct="0">
              <a:spcBef>
                <a:spcPct val="20000"/>
              </a:spcBef>
              <a:spcAft>
                <a:spcPct val="0"/>
              </a:spcAft>
              <a:buChar char="•"/>
              <a:defRPr sz="2400">
                <a:solidFill>
                  <a:schemeClr val="tx1"/>
                </a:solidFill>
                <a:latin typeface="+mj-lt"/>
                <a:cs typeface="+mn-cs"/>
              </a:defRPr>
            </a:lvl3pPr>
            <a:lvl4pPr marL="1600200" indent="-228600" algn="l" rtl="0" eaLnBrk="0" fontAlgn="base" hangingPunct="0">
              <a:spcBef>
                <a:spcPct val="20000"/>
              </a:spcBef>
              <a:spcAft>
                <a:spcPct val="0"/>
              </a:spcAft>
              <a:buChar char="–"/>
              <a:defRPr sz="2000">
                <a:solidFill>
                  <a:schemeClr val="tx1"/>
                </a:solidFill>
                <a:latin typeface="+mj-lt"/>
                <a:cs typeface="+mn-cs"/>
              </a:defRPr>
            </a:lvl4pPr>
            <a:lvl5pPr marL="2057400" indent="-228600" algn="l" rtl="0" eaLnBrk="0" fontAlgn="base" hangingPunct="0">
              <a:spcBef>
                <a:spcPct val="20000"/>
              </a:spcBef>
              <a:spcAft>
                <a:spcPct val="0"/>
              </a:spcAft>
              <a:buChar char="»"/>
              <a:defRPr sz="2000">
                <a:solidFill>
                  <a:schemeClr val="tx1"/>
                </a:solidFill>
                <a:latin typeface="+mj-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 typeface="Wingdings" pitchFamily="2" charset="2"/>
              <a:buNone/>
              <a:defRPr/>
            </a:pPr>
            <a:endParaRPr lang="tr-TR" sz="2800" kern="0" dirty="0" smtClean="0">
              <a:solidFill>
                <a:srgbClr val="000000"/>
              </a:solidFill>
            </a:endParaRPr>
          </a:p>
          <a:p>
            <a:pPr marL="857250" lvl="1" indent="-457200">
              <a:buClr>
                <a:srgbClr val="E60000"/>
              </a:buClr>
              <a:buSzPct val="85000"/>
              <a:buFont typeface="Arial" panose="020B0604020202020204" pitchFamily="34" charset="0"/>
              <a:buChar char="•"/>
              <a:defRPr/>
            </a:pPr>
            <a:endParaRPr lang="tr-TR" sz="2400" kern="0" dirty="0" smtClean="0">
              <a:solidFill>
                <a:srgbClr val="000000"/>
              </a:solidFill>
            </a:endParaRPr>
          </a:p>
          <a:p>
            <a:pPr lvl="1">
              <a:defRPr/>
            </a:pPr>
            <a:endParaRPr lang="tr-TR" sz="2400" kern="0" dirty="0">
              <a:solidFill>
                <a:srgbClr val="000000"/>
              </a:solidFill>
            </a:endParaRPr>
          </a:p>
        </p:txBody>
      </p:sp>
      <p:sp>
        <p:nvSpPr>
          <p:cNvPr id="15" name="Dikdörtgen 14"/>
          <p:cNvSpPr/>
          <p:nvPr/>
        </p:nvSpPr>
        <p:spPr>
          <a:xfrm>
            <a:off x="6247396" y="318658"/>
            <a:ext cx="2632364" cy="1343891"/>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pic>
        <p:nvPicPr>
          <p:cNvPr id="16" name="Resim 15"/>
          <p:cNvPicPr>
            <a:picLocks noChangeAspect="1"/>
          </p:cNvPicPr>
          <p:nvPr/>
        </p:nvPicPr>
        <p:blipFill>
          <a:blip r:embed="rId6" cstate="print">
            <a:extLst>
              <a:ext uri="{BEBA8EAE-BF5A-486C-A8C5-ECC9F3942E4B}">
                <a14:imgProps xmlns:a14="http://schemas.microsoft.com/office/drawing/2010/main">
                  <a14:imgLayer r:embed="rId7">
                    <a14:imgEffect>
                      <a14:brightnessContrast contrast="5000"/>
                    </a14:imgEffect>
                  </a14:imgLayer>
                </a14:imgProps>
              </a:ext>
              <a:ext uri="{28A0092B-C50C-407E-A947-70E740481C1C}">
                <a14:useLocalDpi xmlns:a14="http://schemas.microsoft.com/office/drawing/2010/main" val="0"/>
              </a:ext>
            </a:extLst>
          </a:blip>
          <a:stretch>
            <a:fillRect/>
          </a:stretch>
        </p:blipFill>
        <p:spPr>
          <a:xfrm>
            <a:off x="3844956" y="463044"/>
            <a:ext cx="1792059" cy="763284"/>
          </a:xfrm>
          <a:prstGeom prst="rect">
            <a:avLst/>
          </a:prstGeom>
          <a:solidFill>
            <a:schemeClr val="bg1">
              <a:alpha val="95000"/>
            </a:schemeClr>
          </a:solidFill>
        </p:spPr>
      </p:pic>
      <p:pic>
        <p:nvPicPr>
          <p:cNvPr id="17" name="Resim 16"/>
          <p:cNvPicPr>
            <a:picLocks noChangeAspect="1"/>
          </p:cNvPicPr>
          <p:nvPr/>
        </p:nvPicPr>
        <p:blipFill rotWithShape="1">
          <a:blip r:embed="rId8" cstate="print">
            <a:extLst>
              <a:ext uri="{28A0092B-C50C-407E-A947-70E740481C1C}">
                <a14:useLocalDpi xmlns:a14="http://schemas.microsoft.com/office/drawing/2010/main" val="0"/>
              </a:ext>
            </a:extLst>
          </a:blip>
          <a:srcRect t="61290" r="67302" b="8237"/>
          <a:stretch/>
        </p:blipFill>
        <p:spPr>
          <a:xfrm>
            <a:off x="7044034" y="463044"/>
            <a:ext cx="1620995" cy="763284"/>
          </a:xfrm>
          <a:prstGeom prst="rect">
            <a:avLst/>
          </a:prstGeom>
        </p:spPr>
      </p:pic>
      <p:pic>
        <p:nvPicPr>
          <p:cNvPr id="18" name="Resim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20171" y="449294"/>
            <a:ext cx="775563" cy="775563"/>
          </a:xfrm>
          <a:prstGeom prst="rect">
            <a:avLst/>
          </a:prstGeom>
        </p:spPr>
      </p:pic>
      <p:sp>
        <p:nvSpPr>
          <p:cNvPr id="20" name="Dikdörtgen 19"/>
          <p:cNvSpPr/>
          <p:nvPr/>
        </p:nvSpPr>
        <p:spPr>
          <a:xfrm>
            <a:off x="3643086" y="317160"/>
            <a:ext cx="5244191" cy="1092591"/>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21" name="İçerik Yer Tutucusu 2"/>
          <p:cNvSpPr txBox="1">
            <a:spLocks/>
          </p:cNvSpPr>
          <p:nvPr/>
        </p:nvSpPr>
        <p:spPr bwMode="auto">
          <a:xfrm>
            <a:off x="1123700" y="2635525"/>
            <a:ext cx="7715499" cy="312608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j-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j-lt"/>
                <a:cs typeface="+mn-cs"/>
              </a:defRPr>
            </a:lvl2pPr>
            <a:lvl3pPr marL="1143000" indent="-228600" algn="l" rtl="0" eaLnBrk="0" fontAlgn="base" hangingPunct="0">
              <a:spcBef>
                <a:spcPct val="20000"/>
              </a:spcBef>
              <a:spcAft>
                <a:spcPct val="0"/>
              </a:spcAft>
              <a:buChar char="•"/>
              <a:defRPr sz="2400">
                <a:solidFill>
                  <a:schemeClr val="tx1"/>
                </a:solidFill>
                <a:latin typeface="+mj-lt"/>
                <a:cs typeface="+mn-cs"/>
              </a:defRPr>
            </a:lvl3pPr>
            <a:lvl4pPr marL="1600200" indent="-228600" algn="l" rtl="0" eaLnBrk="0" fontAlgn="base" hangingPunct="0">
              <a:spcBef>
                <a:spcPct val="20000"/>
              </a:spcBef>
              <a:spcAft>
                <a:spcPct val="0"/>
              </a:spcAft>
              <a:buChar char="–"/>
              <a:defRPr sz="2000">
                <a:solidFill>
                  <a:schemeClr val="tx1"/>
                </a:solidFill>
                <a:latin typeface="+mj-lt"/>
                <a:cs typeface="+mn-cs"/>
              </a:defRPr>
            </a:lvl4pPr>
            <a:lvl5pPr marL="2057400" indent="-228600" algn="l" rtl="0" eaLnBrk="0" fontAlgn="base" hangingPunct="0">
              <a:spcBef>
                <a:spcPct val="20000"/>
              </a:spcBef>
              <a:spcAft>
                <a:spcPct val="0"/>
              </a:spcAft>
              <a:buChar char="»"/>
              <a:defRPr sz="2000">
                <a:solidFill>
                  <a:schemeClr val="tx1"/>
                </a:solidFill>
                <a:latin typeface="+mj-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defRPr/>
            </a:pPr>
            <a:r>
              <a:rPr lang="tr-TR" kern="0" dirty="0" smtClean="0">
                <a:solidFill>
                  <a:srgbClr val="000000"/>
                </a:solidFill>
              </a:rPr>
              <a:t>Nüfus ve göç </a:t>
            </a:r>
          </a:p>
          <a:p>
            <a:pPr>
              <a:defRPr/>
            </a:pPr>
            <a:r>
              <a:rPr lang="tr-TR" kern="0" dirty="0" smtClean="0">
                <a:solidFill>
                  <a:srgbClr val="000000"/>
                </a:solidFill>
              </a:rPr>
              <a:t>Büyüme</a:t>
            </a:r>
          </a:p>
          <a:p>
            <a:pPr>
              <a:defRPr/>
            </a:pPr>
            <a:r>
              <a:rPr lang="tr-TR" kern="0" dirty="0">
                <a:solidFill>
                  <a:srgbClr val="000000"/>
                </a:solidFill>
              </a:rPr>
              <a:t>Dış </a:t>
            </a:r>
            <a:r>
              <a:rPr lang="tr-TR" kern="0" dirty="0" smtClean="0">
                <a:solidFill>
                  <a:srgbClr val="000000"/>
                </a:solidFill>
              </a:rPr>
              <a:t>ticaret</a:t>
            </a:r>
            <a:endParaRPr lang="tr-TR" kern="0" dirty="0">
              <a:solidFill>
                <a:srgbClr val="000000"/>
              </a:solidFill>
            </a:endParaRPr>
          </a:p>
          <a:p>
            <a:pPr>
              <a:defRPr/>
            </a:pPr>
            <a:r>
              <a:rPr lang="tr-TR" kern="0" dirty="0" smtClean="0">
                <a:solidFill>
                  <a:srgbClr val="000000"/>
                </a:solidFill>
              </a:rPr>
              <a:t>İstihdam</a:t>
            </a:r>
            <a:endParaRPr lang="tr-TR" kern="0" dirty="0">
              <a:solidFill>
                <a:srgbClr val="000000"/>
              </a:solidFill>
            </a:endParaRPr>
          </a:p>
        </p:txBody>
      </p:sp>
    </p:spTree>
    <p:extLst>
      <p:ext uri="{BB962C8B-B14F-4D97-AF65-F5344CB8AC3E}">
        <p14:creationId xmlns:p14="http://schemas.microsoft.com/office/powerpoint/2010/main" val="321093589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Nesne 4"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74" name="think-cell Slide" r:id="rId43" imgW="444" imgH="446" progId="TCLayout.ActiveDocument.1">
                  <p:embed/>
                </p:oleObj>
              </mc:Choice>
              <mc:Fallback>
                <p:oleObj name="think-cell Slide" r:id="rId43" imgW="444" imgH="446" progId="TCLayout.ActiveDocument.1">
                  <p:embed/>
                  <p:pic>
                    <p:nvPicPr>
                      <p:cNvPr id="0" name=""/>
                      <p:cNvPicPr/>
                      <p:nvPr/>
                    </p:nvPicPr>
                    <p:blipFill>
                      <a:blip r:embed="rId44"/>
                      <a:stretch>
                        <a:fillRect/>
                      </a:stretch>
                    </p:blipFill>
                    <p:spPr>
                      <a:xfrm>
                        <a:off x="1588" y="1588"/>
                        <a:ext cx="1588" cy="1588"/>
                      </a:xfrm>
                      <a:prstGeom prst="rect">
                        <a:avLst/>
                      </a:prstGeom>
                    </p:spPr>
                  </p:pic>
                </p:oleObj>
              </mc:Fallback>
            </mc:AlternateContent>
          </a:graphicData>
        </a:graphic>
      </p:graphicFrame>
      <p:sp>
        <p:nvSpPr>
          <p:cNvPr id="280" name="Dikdörtgen 279"/>
          <p:cNvSpPr/>
          <p:nvPr/>
        </p:nvSpPr>
        <p:spPr bwMode="auto">
          <a:xfrm>
            <a:off x="6194421" y="2894013"/>
            <a:ext cx="2699762" cy="1492250"/>
          </a:xfrm>
          <a:prstGeom prst="rect">
            <a:avLst/>
          </a:prstGeom>
          <a:solidFill>
            <a:srgbClr val="A50404">
              <a:alpha val="2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tr-TR" sz="4000" b="1">
              <a:solidFill>
                <a:srgbClr val="000000"/>
              </a:solidFill>
              <a:latin typeface="Arial" charset="0"/>
            </a:endParaRPr>
          </a:p>
        </p:txBody>
      </p:sp>
      <p:sp>
        <p:nvSpPr>
          <p:cNvPr id="2" name="Unvan 1"/>
          <p:cNvSpPr>
            <a:spLocks noGrp="1"/>
          </p:cNvSpPr>
          <p:nvPr>
            <p:ph type="title"/>
          </p:nvPr>
        </p:nvSpPr>
        <p:spPr>
          <a:xfrm>
            <a:off x="296571" y="963250"/>
            <a:ext cx="8597612" cy="592508"/>
          </a:xfrm>
        </p:spPr>
        <p:txBody>
          <a:bodyPr vert="horz"/>
          <a:lstStyle/>
          <a:p>
            <a:r>
              <a:rPr lang="tr-TR" sz="2400" dirty="0" smtClean="0"/>
              <a:t>Gaziantep ili toplam nüfus sayısı 2020 yılında 2,1 milyon</a:t>
            </a:r>
            <a:r>
              <a:rPr lang="en-US" dirty="0" smtClean="0"/>
              <a:t/>
            </a:r>
            <a:br>
              <a:rPr lang="en-US" dirty="0" smtClean="0"/>
            </a:br>
            <a:r>
              <a:rPr lang="tr-TR" sz="2000" b="0" dirty="0" smtClean="0"/>
              <a:t>Toplam nüfus 10 yılda Türkiye ortalamasının üzerinde arttı</a:t>
            </a:r>
            <a:endParaRPr lang="tr-TR" sz="2000" b="0" dirty="0"/>
          </a:p>
        </p:txBody>
      </p:sp>
      <p:sp>
        <p:nvSpPr>
          <p:cNvPr id="4" name="Slayt Numarası Yer Tutucusu 3"/>
          <p:cNvSpPr>
            <a:spLocks noGrp="1"/>
          </p:cNvSpPr>
          <p:nvPr>
            <p:ph type="sldNum" sz="quarter" idx="11"/>
          </p:nvPr>
        </p:nvSpPr>
        <p:spPr/>
        <p:txBody>
          <a:bodyPr/>
          <a:lstStyle/>
          <a:p>
            <a:pPr algn="ctr">
              <a:defRPr/>
            </a:pPr>
            <a:fld id="{4671AB6C-D4B8-4F11-8867-B5C2B23781FF}" type="slidenum">
              <a:rPr lang="tr-TR" smtClean="0"/>
              <a:pPr algn="ctr">
                <a:defRPr/>
              </a:pPr>
              <a:t>56</a:t>
            </a:fld>
            <a:endParaRPr lang="tr-TR" dirty="0"/>
          </a:p>
        </p:txBody>
      </p:sp>
      <p:sp>
        <p:nvSpPr>
          <p:cNvPr id="6" name="Metin kutusu 5"/>
          <p:cNvSpPr txBox="1"/>
          <p:nvPr/>
        </p:nvSpPr>
        <p:spPr>
          <a:xfrm>
            <a:off x="4394" y="1863646"/>
            <a:ext cx="9139606" cy="338554"/>
          </a:xfrm>
          <a:prstGeom prst="rect">
            <a:avLst/>
          </a:prstGeom>
          <a:solidFill>
            <a:srgbClr val="002060"/>
          </a:solidFill>
        </p:spPr>
        <p:txBody>
          <a:bodyPr wrap="square" rtlCol="0">
            <a:spAutoFit/>
          </a:bodyPr>
          <a:lstStyle/>
          <a:p>
            <a:pPr algn="ctr">
              <a:defRPr/>
            </a:pPr>
            <a:r>
              <a:rPr lang="tr-TR" sz="1600" b="1" dirty="0">
                <a:solidFill>
                  <a:srgbClr val="FFFFFF"/>
                </a:solidFill>
                <a:ea typeface="Tahoma" panose="020B0604030504040204" pitchFamily="34" charset="0"/>
                <a:cs typeface="Tahoma" panose="020B0604030504040204" pitchFamily="34" charset="0"/>
              </a:rPr>
              <a:t>Nüfus, milyon, 2007-2020</a:t>
            </a:r>
          </a:p>
        </p:txBody>
      </p:sp>
      <p:sp>
        <p:nvSpPr>
          <p:cNvPr id="7" name="Metin kutusu 6"/>
          <p:cNvSpPr txBox="1"/>
          <p:nvPr/>
        </p:nvSpPr>
        <p:spPr>
          <a:xfrm>
            <a:off x="9717" y="6554691"/>
            <a:ext cx="8940319"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TÜİK, Nüfus İstatistikleri, </a:t>
            </a:r>
            <a:r>
              <a:rPr lang="tr-TR" altLang="tr-TR" sz="1200" dirty="0">
                <a:solidFill>
                  <a:srgbClr val="000000"/>
                </a:solidFill>
              </a:rPr>
              <a:t>TEPAV görselleştirmesi</a:t>
            </a:r>
          </a:p>
        </p:txBody>
      </p:sp>
      <p:sp>
        <p:nvSpPr>
          <p:cNvPr id="100" name="Dikdörtgen 9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400" dirty="0">
              <a:solidFill>
                <a:srgbClr val="000000"/>
              </a:solidFill>
            </a:endParaRPr>
          </a:p>
        </p:txBody>
      </p:sp>
      <p:sp>
        <p:nvSpPr>
          <p:cNvPr id="143" name="Dikdörtgen 14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50" name="Dikdörtgen 14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3" name="Dikdörtgen 1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258" name="Dikdörtgen 25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0" name="Dikdörtgen 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600" dirty="0">
              <a:solidFill>
                <a:srgbClr val="000000"/>
              </a:solidFill>
            </a:endParaRPr>
          </a:p>
        </p:txBody>
      </p:sp>
      <p:sp>
        <p:nvSpPr>
          <p:cNvPr id="23" name="Dikdörtgen 2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600" dirty="0">
              <a:solidFill>
                <a:srgbClr val="000000"/>
              </a:solidFill>
            </a:endParaRPr>
          </a:p>
        </p:txBody>
      </p:sp>
      <p:graphicFrame>
        <p:nvGraphicFramePr>
          <p:cNvPr id="265" name="Chart 3"/>
          <p:cNvGraphicFramePr/>
          <p:nvPr>
            <p:custDataLst>
              <p:tags r:id="rId3"/>
            </p:custDataLst>
            <p:extLst/>
          </p:nvPr>
        </p:nvGraphicFramePr>
        <p:xfrm>
          <a:off x="7192169" y="3448051"/>
          <a:ext cx="1798635" cy="766854"/>
        </p:xfrm>
        <a:graphic>
          <a:graphicData uri="http://schemas.openxmlformats.org/drawingml/2006/chart">
            <c:chart xmlns:c="http://schemas.openxmlformats.org/drawingml/2006/chart" xmlns:r="http://schemas.openxmlformats.org/officeDocument/2006/relationships" r:id="rId45"/>
          </a:graphicData>
        </a:graphic>
      </p:graphicFrame>
      <p:cxnSp>
        <p:nvCxnSpPr>
          <p:cNvPr id="216" name="Düz Bağlayıcı 215"/>
          <p:cNvCxnSpPr/>
          <p:nvPr>
            <p:custDataLst>
              <p:tags r:id="rId4"/>
            </p:custDataLst>
          </p:nvPr>
        </p:nvCxnSpPr>
        <p:spPr bwMode="auto">
          <a:xfrm>
            <a:off x="8404944" y="3227387"/>
            <a:ext cx="0" cy="180000"/>
          </a:xfrm>
          <a:prstGeom prst="line">
            <a:avLst/>
          </a:prstGeom>
          <a:ln w="12700" cap="flat" cmpd="sng" algn="ctr">
            <a:solidFill>
              <a:schemeClr val="tx1"/>
            </a:solidFill>
            <a:prstDash val="solid"/>
            <a:round/>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214" name="Düz Bağlayıcı 213"/>
          <p:cNvCxnSpPr/>
          <p:nvPr>
            <p:custDataLst>
              <p:tags r:id="rId5"/>
            </p:custDataLst>
          </p:nvPr>
        </p:nvCxnSpPr>
        <p:spPr bwMode="auto">
          <a:xfrm flipV="1">
            <a:off x="7726363" y="3250358"/>
            <a:ext cx="0" cy="21600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15" name="Düz Bağlayıcı 214"/>
          <p:cNvCxnSpPr/>
          <p:nvPr>
            <p:custDataLst>
              <p:tags r:id="rId6"/>
            </p:custDataLst>
          </p:nvPr>
        </p:nvCxnSpPr>
        <p:spPr bwMode="auto">
          <a:xfrm>
            <a:off x="7726363" y="3227387"/>
            <a:ext cx="677862" cy="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23" name="Rectangle 3"/>
          <p:cNvSpPr>
            <a:spLocks noGrp="1" noChangeArrowheads="1"/>
          </p:cNvSpPr>
          <p:nvPr>
            <p:custDataLst>
              <p:tags r:id="rId7"/>
            </p:custDataLst>
          </p:nvPr>
        </p:nvSpPr>
        <p:spPr bwMode="auto">
          <a:xfrm>
            <a:off x="7554913" y="40941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E629E19C-DBF1-429E-AB44-74ED3D21BF31}" type="datetime'''''''''2''''''''''00''''''''''''''''''''''''7'''''''''">
              <a:rPr lang="tr-TR" altLang="en-US" sz="1200" smtClean="0">
                <a:solidFill>
                  <a:srgbClr val="000000"/>
                </a:solidFill>
              </a:rPr>
              <a:pPr marL="0" indent="0" algn="ctr">
                <a:spcBef>
                  <a:spcPct val="0"/>
                </a:spcBef>
                <a:buFont typeface="Wingdings" pitchFamily="2" charset="2"/>
                <a:buNone/>
              </a:pPr>
              <a:t>2007</a:t>
            </a:fld>
            <a:endParaRPr lang="tr-TR" sz="1200" dirty="0">
              <a:solidFill>
                <a:srgbClr val="000000"/>
              </a:solidFill>
            </a:endParaRPr>
          </a:p>
        </p:txBody>
      </p:sp>
      <p:sp>
        <p:nvSpPr>
          <p:cNvPr id="125" name="Rectangle 3"/>
          <p:cNvSpPr>
            <a:spLocks noGrp="1" noChangeArrowheads="1"/>
          </p:cNvSpPr>
          <p:nvPr>
            <p:custDataLst>
              <p:tags r:id="rId8"/>
            </p:custDataLst>
          </p:nvPr>
        </p:nvSpPr>
        <p:spPr bwMode="auto">
          <a:xfrm>
            <a:off x="8232775" y="40941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034796D0-8BF9-47BB-80F2-3245B6542703}" type="datetime'''2''''''''0''''''''''''''''''2''0'">
              <a:rPr lang="tr-TR" altLang="en-US" sz="1200" smtClean="0">
                <a:solidFill>
                  <a:srgbClr val="000000"/>
                </a:solidFill>
              </a:rPr>
              <a:pPr marL="0" indent="0" algn="ctr">
                <a:spcBef>
                  <a:spcPct val="0"/>
                </a:spcBef>
                <a:buFont typeface="Wingdings" pitchFamily="2" charset="2"/>
                <a:buNone/>
              </a:pPr>
              <a:t>2020</a:t>
            </a:fld>
            <a:endParaRPr lang="tr-TR" sz="1200" dirty="0">
              <a:solidFill>
                <a:srgbClr val="000000"/>
              </a:solidFill>
            </a:endParaRPr>
          </a:p>
        </p:txBody>
      </p:sp>
      <p:sp>
        <p:nvSpPr>
          <p:cNvPr id="213" name="Rectangle 3"/>
          <p:cNvSpPr>
            <a:spLocks noGrp="1" noChangeArrowheads="1"/>
          </p:cNvSpPr>
          <p:nvPr>
            <p:custDataLst>
              <p:tags r:id="rId9"/>
            </p:custDataLst>
          </p:nvPr>
        </p:nvSpPr>
        <p:spPr bwMode="auto">
          <a:xfrm>
            <a:off x="7696732" y="3086101"/>
            <a:ext cx="694794" cy="282574"/>
          </a:xfrm>
          <a:prstGeom prst="ellipse">
            <a:avLst/>
          </a:prstGeom>
          <a:solidFill>
            <a:schemeClr val="bg1"/>
          </a:solidFill>
          <a:ln w="9525" algn="ctr">
            <a:solidFill>
              <a:schemeClr val="tx1"/>
            </a:solidFill>
            <a:miter lim="800000"/>
            <a:headEnd/>
            <a:tailEnd/>
          </a:ln>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b="1" dirty="0" smtClean="0">
                <a:solidFill>
                  <a:srgbClr val="000000"/>
                </a:solidFill>
              </a:rPr>
              <a:t>+35%</a:t>
            </a:r>
            <a:endParaRPr lang="tr-TR" sz="1200" b="1" dirty="0">
              <a:solidFill>
                <a:srgbClr val="000000"/>
              </a:solidFill>
            </a:endParaRPr>
          </a:p>
        </p:txBody>
      </p:sp>
      <p:sp>
        <p:nvSpPr>
          <p:cNvPr id="162" name="Dikdörtgen 161"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400" dirty="0">
              <a:solidFill>
                <a:srgbClr val="000000"/>
              </a:solidFill>
            </a:endParaRPr>
          </a:p>
        </p:txBody>
      </p:sp>
      <p:sp>
        <p:nvSpPr>
          <p:cNvPr id="30" name="Metin kutusu 29"/>
          <p:cNvSpPr txBox="1"/>
          <p:nvPr/>
        </p:nvSpPr>
        <p:spPr>
          <a:xfrm>
            <a:off x="6194421" y="3490117"/>
            <a:ext cx="1166817" cy="307777"/>
          </a:xfrm>
          <a:prstGeom prst="rect">
            <a:avLst/>
          </a:prstGeom>
          <a:noFill/>
        </p:spPr>
        <p:txBody>
          <a:bodyPr wrap="square" rtlCol="0">
            <a:spAutoFit/>
          </a:bodyPr>
          <a:lstStyle/>
          <a:p>
            <a:r>
              <a:rPr lang="tr-TR" sz="1400" b="1" dirty="0">
                <a:solidFill>
                  <a:srgbClr val="000000"/>
                </a:solidFill>
              </a:rPr>
              <a:t>Gaziantep</a:t>
            </a:r>
          </a:p>
        </p:txBody>
      </p:sp>
      <p:graphicFrame>
        <p:nvGraphicFramePr>
          <p:cNvPr id="266" name="Chart 3"/>
          <p:cNvGraphicFramePr/>
          <p:nvPr>
            <p:custDataLst>
              <p:tags r:id="rId10"/>
            </p:custDataLst>
            <p:extLst/>
          </p:nvPr>
        </p:nvGraphicFramePr>
        <p:xfrm>
          <a:off x="4102100" y="3384550"/>
          <a:ext cx="2206625" cy="741363"/>
        </p:xfrm>
        <a:graphic>
          <a:graphicData uri="http://schemas.openxmlformats.org/drawingml/2006/chart">
            <c:chart xmlns:c="http://schemas.openxmlformats.org/drawingml/2006/chart" xmlns:r="http://schemas.openxmlformats.org/officeDocument/2006/relationships" r:id="rId46"/>
          </a:graphicData>
        </a:graphic>
      </p:graphicFrame>
      <p:cxnSp>
        <p:nvCxnSpPr>
          <p:cNvPr id="210" name="Düz Bağlayıcı 209"/>
          <p:cNvCxnSpPr/>
          <p:nvPr>
            <p:custDataLst>
              <p:tags r:id="rId11"/>
            </p:custDataLst>
          </p:nvPr>
        </p:nvCxnSpPr>
        <p:spPr bwMode="auto">
          <a:xfrm>
            <a:off x="5543550" y="3086100"/>
            <a:ext cx="0" cy="282575"/>
          </a:xfrm>
          <a:prstGeom prst="line">
            <a:avLst/>
          </a:prstGeom>
          <a:ln w="12700" cap="flat" cmpd="sng" algn="ctr">
            <a:solidFill>
              <a:schemeClr val="tx1"/>
            </a:solidFill>
            <a:prstDash val="solid"/>
            <a:round/>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208" name="Düz Bağlayıcı 207"/>
          <p:cNvCxnSpPr/>
          <p:nvPr>
            <p:custDataLst>
              <p:tags r:id="rId12"/>
            </p:custDataLst>
          </p:nvPr>
        </p:nvCxnSpPr>
        <p:spPr bwMode="auto">
          <a:xfrm flipV="1">
            <a:off x="4865688" y="3086100"/>
            <a:ext cx="0" cy="36195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09" name="Düz Bağlayıcı 208"/>
          <p:cNvCxnSpPr/>
          <p:nvPr>
            <p:custDataLst>
              <p:tags r:id="rId13"/>
            </p:custDataLst>
          </p:nvPr>
        </p:nvCxnSpPr>
        <p:spPr bwMode="auto">
          <a:xfrm>
            <a:off x="4865688" y="3086100"/>
            <a:ext cx="677862" cy="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19" name="Rectangle 3"/>
          <p:cNvSpPr>
            <a:spLocks noGrp="1" noChangeArrowheads="1"/>
          </p:cNvSpPr>
          <p:nvPr>
            <p:custDataLst>
              <p:tags r:id="rId14"/>
            </p:custDataLst>
          </p:nvPr>
        </p:nvSpPr>
        <p:spPr bwMode="auto">
          <a:xfrm>
            <a:off x="4694238" y="40941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2FA6963D-EA52-4DDC-973D-49BF0BE693C0}" type="datetime'''''''''2''''''''''''''''''0''0''7'">
              <a:rPr lang="tr-TR" altLang="en-US" sz="1200" smtClean="0">
                <a:solidFill>
                  <a:srgbClr val="000000"/>
                </a:solidFill>
              </a:rPr>
              <a:pPr marL="0" indent="0" algn="ctr">
                <a:spcBef>
                  <a:spcPct val="0"/>
                </a:spcBef>
                <a:buFont typeface="Wingdings" pitchFamily="2" charset="2"/>
                <a:buNone/>
              </a:pPr>
              <a:t>2007</a:t>
            </a:fld>
            <a:endParaRPr lang="tr-TR" sz="1200" dirty="0">
              <a:solidFill>
                <a:srgbClr val="000000"/>
              </a:solidFill>
            </a:endParaRPr>
          </a:p>
        </p:txBody>
      </p:sp>
      <p:sp>
        <p:nvSpPr>
          <p:cNvPr id="121" name="Rectangle 3"/>
          <p:cNvSpPr>
            <a:spLocks noGrp="1" noChangeArrowheads="1"/>
          </p:cNvSpPr>
          <p:nvPr>
            <p:custDataLst>
              <p:tags r:id="rId15"/>
            </p:custDataLst>
          </p:nvPr>
        </p:nvSpPr>
        <p:spPr bwMode="auto">
          <a:xfrm>
            <a:off x="5372100" y="40941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8B5FE76F-B911-4848-B3EC-A6C4ECF9114D}" type="datetime'2''0''''''''''''''20'''''''">
              <a:rPr lang="tr-TR" altLang="en-US" sz="1200" smtClean="0">
                <a:solidFill>
                  <a:srgbClr val="000000"/>
                </a:solidFill>
              </a:rPr>
              <a:pPr marL="0" indent="0" algn="ctr">
                <a:spcBef>
                  <a:spcPct val="0"/>
                </a:spcBef>
                <a:buFont typeface="Wingdings" pitchFamily="2" charset="2"/>
                <a:buNone/>
              </a:pPr>
              <a:t>2020</a:t>
            </a:fld>
            <a:endParaRPr lang="tr-TR" sz="1200" dirty="0">
              <a:solidFill>
                <a:srgbClr val="000000"/>
              </a:solidFill>
            </a:endParaRPr>
          </a:p>
        </p:txBody>
      </p:sp>
      <p:sp>
        <p:nvSpPr>
          <p:cNvPr id="207" name="Rectangle 3"/>
          <p:cNvSpPr>
            <a:spLocks noGrp="1" noChangeArrowheads="1"/>
          </p:cNvSpPr>
          <p:nvPr>
            <p:custDataLst>
              <p:tags r:id="rId16"/>
            </p:custDataLst>
          </p:nvPr>
        </p:nvSpPr>
        <p:spPr bwMode="auto">
          <a:xfrm>
            <a:off x="4849814" y="2957513"/>
            <a:ext cx="709613" cy="258763"/>
          </a:xfrm>
          <a:prstGeom prst="ellipse">
            <a:avLst/>
          </a:prstGeom>
          <a:solidFill>
            <a:schemeClr val="bg1"/>
          </a:solidFill>
          <a:ln w="9525" algn="ctr">
            <a:solidFill>
              <a:schemeClr val="tx1"/>
            </a:solidFill>
            <a:miter lim="800000"/>
            <a:headEnd/>
            <a:tailEnd/>
          </a:ln>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9A41E6BD-1940-4A9D-9068-CE7FFB39B0E4}" type="datetime'''+''''2''3''''''''''''''%'''''''''''''''''''''''''''''">
              <a:rPr lang="tr-TR" altLang="en-US" sz="1200" b="1" smtClean="0">
                <a:solidFill>
                  <a:srgbClr val="000000"/>
                </a:solidFill>
              </a:rPr>
              <a:pPr marL="0" indent="0" algn="ctr">
                <a:spcBef>
                  <a:spcPct val="0"/>
                </a:spcBef>
                <a:buFont typeface="Wingdings" pitchFamily="2" charset="2"/>
                <a:buNone/>
              </a:pPr>
              <a:t>+23%</a:t>
            </a:fld>
            <a:endParaRPr lang="tr-TR" sz="1200" b="1" dirty="0">
              <a:solidFill>
                <a:srgbClr val="000000"/>
              </a:solidFill>
            </a:endParaRPr>
          </a:p>
        </p:txBody>
      </p:sp>
      <p:sp>
        <p:nvSpPr>
          <p:cNvPr id="73" name="Metin kutusu 72"/>
          <p:cNvSpPr txBox="1"/>
          <p:nvPr/>
        </p:nvSpPr>
        <p:spPr>
          <a:xfrm>
            <a:off x="3265488" y="3517900"/>
            <a:ext cx="1287459" cy="338138"/>
          </a:xfrm>
          <a:prstGeom prst="rect">
            <a:avLst/>
          </a:prstGeom>
          <a:noFill/>
        </p:spPr>
        <p:txBody>
          <a:bodyPr wrap="square" rtlCol="0">
            <a:spAutoFit/>
          </a:bodyPr>
          <a:lstStyle/>
          <a:p>
            <a:r>
              <a:rPr lang="tr-TR" sz="1600" b="1" dirty="0">
                <a:solidFill>
                  <a:srgbClr val="000000"/>
                </a:solidFill>
              </a:rPr>
              <a:t>İstanbul</a:t>
            </a:r>
          </a:p>
        </p:txBody>
      </p:sp>
      <p:graphicFrame>
        <p:nvGraphicFramePr>
          <p:cNvPr id="267" name="Chart 3"/>
          <p:cNvGraphicFramePr/>
          <p:nvPr>
            <p:custDataLst>
              <p:tags r:id="rId17"/>
            </p:custDataLst>
            <p:extLst/>
          </p:nvPr>
        </p:nvGraphicFramePr>
        <p:xfrm>
          <a:off x="1058863" y="2909888"/>
          <a:ext cx="2206625" cy="1216025"/>
        </p:xfrm>
        <a:graphic>
          <a:graphicData uri="http://schemas.openxmlformats.org/drawingml/2006/chart">
            <c:chart xmlns:c="http://schemas.openxmlformats.org/drawingml/2006/chart" xmlns:r="http://schemas.openxmlformats.org/officeDocument/2006/relationships" r:id="rId47"/>
          </a:graphicData>
        </a:graphic>
      </p:graphicFrame>
      <p:cxnSp>
        <p:nvCxnSpPr>
          <p:cNvPr id="201" name="Düz Bağlayıcı 200"/>
          <p:cNvCxnSpPr/>
          <p:nvPr>
            <p:custDataLst>
              <p:tags r:id="rId18"/>
            </p:custDataLst>
          </p:nvPr>
        </p:nvCxnSpPr>
        <p:spPr bwMode="auto">
          <a:xfrm flipV="1">
            <a:off x="1822450" y="2611438"/>
            <a:ext cx="0" cy="422275"/>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03" name="Düz Bağlayıcı 202"/>
          <p:cNvCxnSpPr/>
          <p:nvPr>
            <p:custDataLst>
              <p:tags r:id="rId19"/>
            </p:custDataLst>
          </p:nvPr>
        </p:nvCxnSpPr>
        <p:spPr bwMode="auto">
          <a:xfrm>
            <a:off x="1822450" y="2611438"/>
            <a:ext cx="677863" cy="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04" name="Düz Bağlayıcı 203"/>
          <p:cNvCxnSpPr/>
          <p:nvPr>
            <p:custDataLst>
              <p:tags r:id="rId20"/>
            </p:custDataLst>
          </p:nvPr>
        </p:nvCxnSpPr>
        <p:spPr bwMode="auto">
          <a:xfrm>
            <a:off x="2500313" y="2611438"/>
            <a:ext cx="0" cy="282575"/>
          </a:xfrm>
          <a:prstGeom prst="line">
            <a:avLst/>
          </a:prstGeom>
          <a:ln w="12700" cap="flat" cmpd="sng" algn="ctr">
            <a:solidFill>
              <a:schemeClr val="tx1"/>
            </a:solidFill>
            <a:prstDash val="solid"/>
            <a:round/>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42" name="Rectangle 3"/>
          <p:cNvSpPr>
            <a:spLocks noGrp="1" noChangeArrowheads="1"/>
          </p:cNvSpPr>
          <p:nvPr>
            <p:custDataLst>
              <p:tags r:id="rId21"/>
            </p:custDataLst>
          </p:nvPr>
        </p:nvSpPr>
        <p:spPr bwMode="auto">
          <a:xfrm>
            <a:off x="2328863" y="40941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A513B204-DD60-4FE4-BA8F-E8302F0A7152}" type="datetime'''''''''''''''''''''''''''''2''''''02''''''''''''''''''''0'''">
              <a:rPr lang="tr-TR" altLang="en-US" sz="1200" smtClean="0">
                <a:solidFill>
                  <a:srgbClr val="000000"/>
                </a:solidFill>
              </a:rPr>
              <a:pPr marL="0" indent="0" algn="ctr">
                <a:spcBef>
                  <a:spcPct val="0"/>
                </a:spcBef>
                <a:buFont typeface="Wingdings" pitchFamily="2" charset="2"/>
                <a:buNone/>
              </a:pPr>
              <a:t>2020</a:t>
            </a:fld>
            <a:endParaRPr lang="tr-TR" sz="1200" dirty="0">
              <a:solidFill>
                <a:srgbClr val="000000"/>
              </a:solidFill>
            </a:endParaRPr>
          </a:p>
        </p:txBody>
      </p:sp>
      <p:sp>
        <p:nvSpPr>
          <p:cNvPr id="141" name="Rectangle 3"/>
          <p:cNvSpPr>
            <a:spLocks noGrp="1" noChangeArrowheads="1"/>
          </p:cNvSpPr>
          <p:nvPr>
            <p:custDataLst>
              <p:tags r:id="rId22"/>
            </p:custDataLst>
          </p:nvPr>
        </p:nvSpPr>
        <p:spPr bwMode="auto">
          <a:xfrm>
            <a:off x="1651000" y="40941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7DEB7F90-58EF-4DD4-9DEE-F8414B96079E}" type="datetime'''''''''''''''''''''200''''''''''''''''7'''''''''''''">
              <a:rPr lang="tr-TR" altLang="en-US" sz="1200" smtClean="0">
                <a:solidFill>
                  <a:srgbClr val="000000"/>
                </a:solidFill>
              </a:rPr>
              <a:pPr marL="0" indent="0" algn="ctr">
                <a:spcBef>
                  <a:spcPct val="0"/>
                </a:spcBef>
                <a:buFont typeface="Wingdings" pitchFamily="2" charset="2"/>
                <a:buNone/>
              </a:pPr>
              <a:t>2007</a:t>
            </a:fld>
            <a:endParaRPr lang="tr-TR" sz="1200" dirty="0">
              <a:solidFill>
                <a:srgbClr val="000000"/>
              </a:solidFill>
            </a:endParaRPr>
          </a:p>
        </p:txBody>
      </p:sp>
      <p:sp>
        <p:nvSpPr>
          <p:cNvPr id="202" name="Rectangle 3"/>
          <p:cNvSpPr>
            <a:spLocks noGrp="1" noChangeArrowheads="1"/>
          </p:cNvSpPr>
          <p:nvPr>
            <p:custDataLst>
              <p:tags r:id="rId23"/>
            </p:custDataLst>
          </p:nvPr>
        </p:nvSpPr>
        <p:spPr bwMode="auto">
          <a:xfrm>
            <a:off x="1806576" y="2482850"/>
            <a:ext cx="709613" cy="258763"/>
          </a:xfrm>
          <a:prstGeom prst="ellipse">
            <a:avLst/>
          </a:prstGeom>
          <a:solidFill>
            <a:schemeClr val="bg1"/>
          </a:solidFill>
          <a:ln w="9525" algn="ctr">
            <a:solidFill>
              <a:schemeClr val="tx1"/>
            </a:solidFill>
            <a:miter lim="800000"/>
            <a:headEnd/>
            <a:tailEnd/>
          </a:ln>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461AC0FA-3272-452A-BABD-F143C167D51A}" type="datetime'''+''''1''''''8''''''''''''%'''''''''''''''''''''''''">
              <a:rPr lang="tr-TR" altLang="en-US" sz="1200" b="1" smtClean="0">
                <a:solidFill>
                  <a:srgbClr val="000000"/>
                </a:solidFill>
              </a:rPr>
              <a:pPr marL="0" indent="0" algn="ctr">
                <a:spcBef>
                  <a:spcPct val="0"/>
                </a:spcBef>
                <a:buFont typeface="Wingdings" pitchFamily="2" charset="2"/>
                <a:buNone/>
              </a:pPr>
              <a:t>+18%</a:t>
            </a:fld>
            <a:endParaRPr lang="tr-TR" sz="1200" b="1" dirty="0">
              <a:solidFill>
                <a:srgbClr val="000000"/>
              </a:solidFill>
            </a:endParaRPr>
          </a:p>
        </p:txBody>
      </p:sp>
      <p:sp>
        <p:nvSpPr>
          <p:cNvPr id="144" name="Metin kutusu 143"/>
          <p:cNvSpPr txBox="1"/>
          <p:nvPr/>
        </p:nvSpPr>
        <p:spPr>
          <a:xfrm>
            <a:off x="200023" y="3459163"/>
            <a:ext cx="1287463" cy="338138"/>
          </a:xfrm>
          <a:prstGeom prst="rect">
            <a:avLst/>
          </a:prstGeom>
          <a:noFill/>
        </p:spPr>
        <p:txBody>
          <a:bodyPr wrap="square" rtlCol="0">
            <a:spAutoFit/>
          </a:bodyPr>
          <a:lstStyle/>
          <a:p>
            <a:r>
              <a:rPr lang="tr-TR" sz="1600" b="1" dirty="0">
                <a:solidFill>
                  <a:srgbClr val="000000"/>
                </a:solidFill>
              </a:rPr>
              <a:t>Türkiye</a:t>
            </a:r>
          </a:p>
        </p:txBody>
      </p:sp>
      <p:sp>
        <p:nvSpPr>
          <p:cNvPr id="163" name="Rectangle 3"/>
          <p:cNvSpPr>
            <a:spLocks noGrp="1" noChangeArrowheads="1"/>
          </p:cNvSpPr>
          <p:nvPr>
            <p:custDataLst>
              <p:tags r:id="rId24"/>
            </p:custDataLst>
          </p:nvPr>
        </p:nvSpPr>
        <p:spPr bwMode="auto">
          <a:xfrm>
            <a:off x="7554913" y="58975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B940B797-C549-4165-9257-E87ABB9E8768}" type="datetime'''''''2''''''''''''''''''''''0''''''''''0''7'''''''''''''''''">
              <a:rPr lang="tr-TR" altLang="en-US" sz="1200" smtClean="0">
                <a:solidFill>
                  <a:srgbClr val="000000"/>
                </a:solidFill>
              </a:rPr>
              <a:pPr marL="0" indent="0" algn="ctr">
                <a:spcBef>
                  <a:spcPct val="0"/>
                </a:spcBef>
                <a:buFont typeface="Wingdings" pitchFamily="2" charset="2"/>
                <a:buNone/>
              </a:pPr>
              <a:t>2007</a:t>
            </a:fld>
            <a:endParaRPr lang="tr-TR" sz="1200" dirty="0">
              <a:solidFill>
                <a:srgbClr val="000000"/>
              </a:solidFill>
            </a:endParaRPr>
          </a:p>
        </p:txBody>
      </p:sp>
      <p:sp>
        <p:nvSpPr>
          <p:cNvPr id="164" name="Rectangle 3"/>
          <p:cNvSpPr>
            <a:spLocks noGrp="1" noChangeArrowheads="1"/>
          </p:cNvSpPr>
          <p:nvPr>
            <p:custDataLst>
              <p:tags r:id="rId25"/>
            </p:custDataLst>
          </p:nvPr>
        </p:nvSpPr>
        <p:spPr bwMode="auto">
          <a:xfrm>
            <a:off x="8232775" y="58975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3A6FFA32-6226-4423-8864-A71FE8814FAA}" type="datetime'''2''0''''''''''2''''''''''''''''0'''''''''''''">
              <a:rPr lang="tr-TR" altLang="en-US" sz="1200" smtClean="0">
                <a:solidFill>
                  <a:srgbClr val="000000"/>
                </a:solidFill>
              </a:rPr>
              <a:pPr marL="0" indent="0" algn="ctr">
                <a:spcBef>
                  <a:spcPct val="0"/>
                </a:spcBef>
                <a:buFont typeface="Wingdings" pitchFamily="2" charset="2"/>
                <a:buNone/>
              </a:pPr>
              <a:t>2020</a:t>
            </a:fld>
            <a:endParaRPr lang="tr-TR" sz="1200" dirty="0">
              <a:solidFill>
                <a:srgbClr val="000000"/>
              </a:solidFill>
            </a:endParaRPr>
          </a:p>
        </p:txBody>
      </p:sp>
      <p:sp>
        <p:nvSpPr>
          <p:cNvPr id="165" name="Metin kutusu 164"/>
          <p:cNvSpPr txBox="1"/>
          <p:nvPr/>
        </p:nvSpPr>
        <p:spPr>
          <a:xfrm>
            <a:off x="6194421" y="5262563"/>
            <a:ext cx="1308105" cy="338138"/>
          </a:xfrm>
          <a:prstGeom prst="rect">
            <a:avLst/>
          </a:prstGeom>
          <a:noFill/>
        </p:spPr>
        <p:txBody>
          <a:bodyPr wrap="square" rtlCol="0">
            <a:spAutoFit/>
          </a:bodyPr>
          <a:lstStyle/>
          <a:p>
            <a:r>
              <a:rPr lang="tr-TR" sz="1600" b="1" dirty="0">
                <a:solidFill>
                  <a:srgbClr val="000000"/>
                </a:solidFill>
              </a:rPr>
              <a:t>Şanlıurfa</a:t>
            </a:r>
          </a:p>
        </p:txBody>
      </p:sp>
      <p:graphicFrame>
        <p:nvGraphicFramePr>
          <p:cNvPr id="269" name="Chart 3"/>
          <p:cNvGraphicFramePr/>
          <p:nvPr>
            <p:custDataLst>
              <p:tags r:id="rId26"/>
            </p:custDataLst>
            <p:extLst/>
          </p:nvPr>
        </p:nvGraphicFramePr>
        <p:xfrm>
          <a:off x="4308475" y="5414963"/>
          <a:ext cx="1793875" cy="514350"/>
        </p:xfrm>
        <a:graphic>
          <a:graphicData uri="http://schemas.openxmlformats.org/drawingml/2006/chart">
            <c:chart xmlns:c="http://schemas.openxmlformats.org/drawingml/2006/chart" xmlns:r="http://schemas.openxmlformats.org/officeDocument/2006/relationships" r:id="rId48"/>
          </a:graphicData>
        </a:graphic>
      </p:graphicFrame>
      <p:cxnSp>
        <p:nvCxnSpPr>
          <p:cNvPr id="227" name="Düz Bağlayıcı 226"/>
          <p:cNvCxnSpPr/>
          <p:nvPr>
            <p:custDataLst>
              <p:tags r:id="rId27"/>
            </p:custDataLst>
          </p:nvPr>
        </p:nvCxnSpPr>
        <p:spPr bwMode="auto">
          <a:xfrm>
            <a:off x="4865688" y="5230813"/>
            <a:ext cx="677862" cy="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26" name="Düz Bağlayıcı 225"/>
          <p:cNvCxnSpPr/>
          <p:nvPr>
            <p:custDataLst>
              <p:tags r:id="rId28"/>
            </p:custDataLst>
          </p:nvPr>
        </p:nvCxnSpPr>
        <p:spPr bwMode="auto">
          <a:xfrm flipV="1">
            <a:off x="4865688" y="5230813"/>
            <a:ext cx="0" cy="185738"/>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28" name="Düz Bağlayıcı 227"/>
          <p:cNvCxnSpPr/>
          <p:nvPr>
            <p:custDataLst>
              <p:tags r:id="rId29"/>
            </p:custDataLst>
          </p:nvPr>
        </p:nvCxnSpPr>
        <p:spPr bwMode="auto">
          <a:xfrm>
            <a:off x="5543550" y="5230813"/>
            <a:ext cx="0" cy="168275"/>
          </a:xfrm>
          <a:prstGeom prst="line">
            <a:avLst/>
          </a:prstGeom>
          <a:ln w="12700" cap="flat" cmpd="sng" algn="ctr">
            <a:solidFill>
              <a:schemeClr val="tx1"/>
            </a:solidFill>
            <a:prstDash val="solid"/>
            <a:round/>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67" name="Rectangle 3"/>
          <p:cNvSpPr>
            <a:spLocks noGrp="1" noChangeArrowheads="1"/>
          </p:cNvSpPr>
          <p:nvPr>
            <p:custDataLst>
              <p:tags r:id="rId30"/>
            </p:custDataLst>
          </p:nvPr>
        </p:nvSpPr>
        <p:spPr bwMode="auto">
          <a:xfrm>
            <a:off x="4694238" y="58975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DDF73EAE-8C6B-447B-9933-3237C6D442EA}" type="datetime'''2''''0''''''''''0''''''''''7'''''">
              <a:rPr lang="tr-TR" altLang="en-US" sz="1200" smtClean="0">
                <a:solidFill>
                  <a:srgbClr val="000000"/>
                </a:solidFill>
              </a:rPr>
              <a:pPr marL="0" indent="0" algn="ctr">
                <a:spcBef>
                  <a:spcPct val="0"/>
                </a:spcBef>
                <a:buFont typeface="Wingdings" pitchFamily="2" charset="2"/>
                <a:buNone/>
              </a:pPr>
              <a:t>2007</a:t>
            </a:fld>
            <a:endParaRPr lang="tr-TR" sz="1200" dirty="0">
              <a:solidFill>
                <a:srgbClr val="000000"/>
              </a:solidFill>
            </a:endParaRPr>
          </a:p>
        </p:txBody>
      </p:sp>
      <p:sp>
        <p:nvSpPr>
          <p:cNvPr id="168" name="Rectangle 3"/>
          <p:cNvSpPr>
            <a:spLocks noGrp="1" noChangeArrowheads="1"/>
          </p:cNvSpPr>
          <p:nvPr>
            <p:custDataLst>
              <p:tags r:id="rId31"/>
            </p:custDataLst>
          </p:nvPr>
        </p:nvSpPr>
        <p:spPr bwMode="auto">
          <a:xfrm>
            <a:off x="5372100" y="58975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E752FD63-252B-4DB0-8E4A-3A9A63E37F9E}" type="datetime'''''''2''''''''''''''''020'''''''''''''''''''''''''''''''''''">
              <a:rPr lang="tr-TR" altLang="en-US" sz="1200" smtClean="0">
                <a:solidFill>
                  <a:srgbClr val="000000"/>
                </a:solidFill>
              </a:rPr>
              <a:pPr marL="0" indent="0" algn="ctr">
                <a:spcBef>
                  <a:spcPct val="0"/>
                </a:spcBef>
                <a:buFont typeface="Wingdings" pitchFamily="2" charset="2"/>
                <a:buNone/>
              </a:pPr>
              <a:t>2020</a:t>
            </a:fld>
            <a:endParaRPr lang="tr-TR" sz="1200" dirty="0">
              <a:solidFill>
                <a:srgbClr val="000000"/>
              </a:solidFill>
            </a:endParaRPr>
          </a:p>
        </p:txBody>
      </p:sp>
      <p:sp>
        <p:nvSpPr>
          <p:cNvPr id="225" name="Rectangle 3"/>
          <p:cNvSpPr>
            <a:spLocks noGrp="1" noChangeArrowheads="1"/>
          </p:cNvSpPr>
          <p:nvPr>
            <p:custDataLst>
              <p:tags r:id="rId32"/>
            </p:custDataLst>
          </p:nvPr>
        </p:nvSpPr>
        <p:spPr bwMode="auto">
          <a:xfrm>
            <a:off x="4918075" y="5102225"/>
            <a:ext cx="573088" cy="258763"/>
          </a:xfrm>
          <a:prstGeom prst="ellipse">
            <a:avLst/>
          </a:prstGeom>
          <a:solidFill>
            <a:schemeClr val="bg1"/>
          </a:solidFill>
          <a:ln w="9525" algn="ctr">
            <a:solidFill>
              <a:schemeClr val="tx1"/>
            </a:solidFill>
            <a:miter lim="800000"/>
            <a:headEnd/>
            <a:tailEnd/>
          </a:ln>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b="1" dirty="0" smtClean="0">
                <a:solidFill>
                  <a:srgbClr val="000000"/>
                </a:solidFill>
              </a:rPr>
              <a:t>+16%</a:t>
            </a:r>
            <a:endParaRPr lang="tr-TR" sz="1200" b="1" dirty="0">
              <a:solidFill>
                <a:srgbClr val="000000"/>
              </a:solidFill>
            </a:endParaRPr>
          </a:p>
        </p:txBody>
      </p:sp>
      <p:sp>
        <p:nvSpPr>
          <p:cNvPr id="169" name="Metin kutusu 168"/>
          <p:cNvSpPr txBox="1"/>
          <p:nvPr/>
        </p:nvSpPr>
        <p:spPr>
          <a:xfrm>
            <a:off x="3300403" y="5260975"/>
            <a:ext cx="1457325" cy="338138"/>
          </a:xfrm>
          <a:prstGeom prst="rect">
            <a:avLst/>
          </a:prstGeom>
          <a:noFill/>
        </p:spPr>
        <p:txBody>
          <a:bodyPr wrap="square" rtlCol="0">
            <a:spAutoFit/>
          </a:bodyPr>
          <a:lstStyle/>
          <a:p>
            <a:r>
              <a:rPr lang="tr-TR" sz="1600" b="1" dirty="0">
                <a:solidFill>
                  <a:srgbClr val="000000"/>
                </a:solidFill>
              </a:rPr>
              <a:t>Adana</a:t>
            </a:r>
          </a:p>
        </p:txBody>
      </p:sp>
      <p:graphicFrame>
        <p:nvGraphicFramePr>
          <p:cNvPr id="270" name="Chart 3"/>
          <p:cNvGraphicFramePr/>
          <p:nvPr>
            <p:custDataLst>
              <p:tags r:id="rId33"/>
            </p:custDataLst>
            <p:extLst/>
          </p:nvPr>
        </p:nvGraphicFramePr>
        <p:xfrm>
          <a:off x="1265238" y="5400675"/>
          <a:ext cx="1793875" cy="528638"/>
        </p:xfrm>
        <a:graphic>
          <a:graphicData uri="http://schemas.openxmlformats.org/drawingml/2006/chart">
            <c:chart xmlns:c="http://schemas.openxmlformats.org/drawingml/2006/chart" xmlns:r="http://schemas.openxmlformats.org/officeDocument/2006/relationships" r:id="rId49"/>
          </a:graphicData>
        </a:graphic>
      </p:graphicFrame>
      <p:cxnSp>
        <p:nvCxnSpPr>
          <p:cNvPr id="221" name="Düz Bağlayıcı 220"/>
          <p:cNvCxnSpPr/>
          <p:nvPr>
            <p:custDataLst>
              <p:tags r:id="rId34"/>
            </p:custDataLst>
          </p:nvPr>
        </p:nvCxnSpPr>
        <p:spPr bwMode="auto">
          <a:xfrm>
            <a:off x="1822450" y="5102225"/>
            <a:ext cx="677863" cy="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20" name="Düz Bağlayıcı 219"/>
          <p:cNvCxnSpPr/>
          <p:nvPr>
            <p:custDataLst>
              <p:tags r:id="rId35"/>
            </p:custDataLst>
          </p:nvPr>
        </p:nvCxnSpPr>
        <p:spPr bwMode="auto">
          <a:xfrm flipV="1">
            <a:off x="1822450" y="5102225"/>
            <a:ext cx="0" cy="347663"/>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22" name="Düz Bağlayıcı 221"/>
          <p:cNvCxnSpPr/>
          <p:nvPr>
            <p:custDataLst>
              <p:tags r:id="rId36"/>
            </p:custDataLst>
          </p:nvPr>
        </p:nvCxnSpPr>
        <p:spPr bwMode="auto">
          <a:xfrm>
            <a:off x="2500313" y="5102225"/>
            <a:ext cx="0" cy="282575"/>
          </a:xfrm>
          <a:prstGeom prst="line">
            <a:avLst/>
          </a:prstGeom>
          <a:ln w="12700" cap="flat" cmpd="sng" algn="ctr">
            <a:solidFill>
              <a:schemeClr val="tx1"/>
            </a:solidFill>
            <a:prstDash val="solid"/>
            <a:round/>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72" name="Rectangle 3"/>
          <p:cNvSpPr>
            <a:spLocks noGrp="1" noChangeArrowheads="1"/>
          </p:cNvSpPr>
          <p:nvPr>
            <p:custDataLst>
              <p:tags r:id="rId37"/>
            </p:custDataLst>
          </p:nvPr>
        </p:nvSpPr>
        <p:spPr bwMode="auto">
          <a:xfrm>
            <a:off x="1651000" y="58975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BD632356-59A8-4275-BD7B-492D824550C5}" type="datetime'2''''''''''00''''7'''''''''''''''''''''''''''''''''''''''''''">
              <a:rPr lang="tr-TR" altLang="en-US" sz="1200" smtClean="0">
                <a:solidFill>
                  <a:srgbClr val="000000"/>
                </a:solidFill>
              </a:rPr>
              <a:pPr marL="0" indent="0" algn="ctr">
                <a:spcBef>
                  <a:spcPct val="0"/>
                </a:spcBef>
                <a:buFont typeface="Wingdings" pitchFamily="2" charset="2"/>
                <a:buNone/>
              </a:pPr>
              <a:t>2007</a:t>
            </a:fld>
            <a:endParaRPr lang="tr-TR" sz="1200" dirty="0">
              <a:solidFill>
                <a:srgbClr val="000000"/>
              </a:solidFill>
            </a:endParaRPr>
          </a:p>
        </p:txBody>
      </p:sp>
      <p:sp>
        <p:nvSpPr>
          <p:cNvPr id="171" name="Rectangle 3"/>
          <p:cNvSpPr>
            <a:spLocks noGrp="1" noChangeArrowheads="1"/>
          </p:cNvSpPr>
          <p:nvPr>
            <p:custDataLst>
              <p:tags r:id="rId38"/>
            </p:custDataLst>
          </p:nvPr>
        </p:nvSpPr>
        <p:spPr bwMode="auto">
          <a:xfrm>
            <a:off x="2328863" y="58975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116FBB7B-423E-48F4-99E1-B9DC1C10200A}" type="datetime'''''''2''''''''''''''''''0''''''2''''''''''''''''''''''''0'''">
              <a:rPr lang="tr-TR" altLang="en-US" sz="1200" smtClean="0">
                <a:solidFill>
                  <a:srgbClr val="000000"/>
                </a:solidFill>
              </a:rPr>
              <a:pPr marL="0" indent="0" algn="ctr">
                <a:spcBef>
                  <a:spcPct val="0"/>
                </a:spcBef>
                <a:buFont typeface="Wingdings" pitchFamily="2" charset="2"/>
                <a:buNone/>
              </a:pPr>
              <a:t>2020</a:t>
            </a:fld>
            <a:endParaRPr lang="tr-TR" sz="1200" dirty="0">
              <a:solidFill>
                <a:srgbClr val="000000"/>
              </a:solidFill>
            </a:endParaRPr>
          </a:p>
        </p:txBody>
      </p:sp>
      <p:sp>
        <p:nvSpPr>
          <p:cNvPr id="219" name="Rectangle 3"/>
          <p:cNvSpPr>
            <a:spLocks noGrp="1" noChangeArrowheads="1"/>
          </p:cNvSpPr>
          <p:nvPr>
            <p:custDataLst>
              <p:tags r:id="rId39"/>
            </p:custDataLst>
          </p:nvPr>
        </p:nvSpPr>
        <p:spPr bwMode="auto">
          <a:xfrm>
            <a:off x="1806576" y="4973638"/>
            <a:ext cx="709613" cy="258763"/>
          </a:xfrm>
          <a:prstGeom prst="ellipse">
            <a:avLst/>
          </a:prstGeom>
          <a:solidFill>
            <a:schemeClr val="bg1"/>
          </a:solidFill>
          <a:ln w="9525" algn="ctr">
            <a:solidFill>
              <a:schemeClr val="tx1"/>
            </a:solidFill>
            <a:miter lim="800000"/>
            <a:headEnd/>
            <a:tailEnd/>
          </a:ln>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altLang="en-US" sz="1200" b="1" dirty="0" smtClean="0">
                <a:solidFill>
                  <a:srgbClr val="000000"/>
                </a:solidFill>
              </a:rPr>
              <a:t> +16%</a:t>
            </a:r>
            <a:endParaRPr lang="tr-TR" sz="1200" b="1" dirty="0">
              <a:solidFill>
                <a:srgbClr val="000000"/>
              </a:solidFill>
            </a:endParaRPr>
          </a:p>
        </p:txBody>
      </p:sp>
      <p:sp>
        <p:nvSpPr>
          <p:cNvPr id="173" name="Metin kutusu 172"/>
          <p:cNvSpPr txBox="1"/>
          <p:nvPr/>
        </p:nvSpPr>
        <p:spPr>
          <a:xfrm>
            <a:off x="108768" y="5260975"/>
            <a:ext cx="1315221" cy="261610"/>
          </a:xfrm>
          <a:prstGeom prst="rect">
            <a:avLst/>
          </a:prstGeom>
          <a:noFill/>
        </p:spPr>
        <p:txBody>
          <a:bodyPr wrap="square" rtlCol="0">
            <a:spAutoFit/>
          </a:bodyPr>
          <a:lstStyle/>
          <a:p>
            <a:r>
              <a:rPr lang="tr-TR" sz="1100" b="1" dirty="0" err="1">
                <a:solidFill>
                  <a:srgbClr val="000000"/>
                </a:solidFill>
              </a:rPr>
              <a:t>Kahramamaraş</a:t>
            </a:r>
            <a:endParaRPr lang="tr-TR" sz="1100" b="1" dirty="0">
              <a:solidFill>
                <a:srgbClr val="000000"/>
              </a:solidFill>
            </a:endParaRPr>
          </a:p>
        </p:txBody>
      </p:sp>
      <p:cxnSp>
        <p:nvCxnSpPr>
          <p:cNvPr id="275" name="Düz Bağlayıcı 274"/>
          <p:cNvCxnSpPr/>
          <p:nvPr/>
        </p:nvCxnSpPr>
        <p:spPr bwMode="auto">
          <a:xfrm>
            <a:off x="3059113" y="2822575"/>
            <a:ext cx="0" cy="3406775"/>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276" name="Düz Bağlayıcı 275"/>
          <p:cNvCxnSpPr/>
          <p:nvPr/>
        </p:nvCxnSpPr>
        <p:spPr bwMode="auto">
          <a:xfrm>
            <a:off x="6113463" y="2822575"/>
            <a:ext cx="0" cy="3406775"/>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277" name="Düz Bağlayıcı 276"/>
          <p:cNvCxnSpPr/>
          <p:nvPr/>
        </p:nvCxnSpPr>
        <p:spPr bwMode="auto">
          <a:xfrm flipH="1" flipV="1">
            <a:off x="315914" y="4559536"/>
            <a:ext cx="8408987" cy="0"/>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9" name="Dikdörtgen 8"/>
          <p:cNvSpPr/>
          <p:nvPr/>
        </p:nvSpPr>
        <p:spPr>
          <a:xfrm>
            <a:off x="7678801" y="4876482"/>
            <a:ext cx="762003" cy="276999"/>
          </a:xfrm>
          <a:prstGeom prst="rect">
            <a:avLst/>
          </a:prstGeom>
        </p:spPr>
        <p:txBody>
          <a:bodyPr wrap="square">
            <a:spAutoFit/>
          </a:bodyPr>
          <a:lstStyle/>
          <a:p>
            <a:r>
              <a:rPr lang="tr-TR" altLang="en-US" sz="1200" b="1" dirty="0">
                <a:solidFill>
                  <a:srgbClr val="000000"/>
                </a:solidFill>
              </a:rPr>
              <a:t> +39%</a:t>
            </a:r>
            <a:endParaRPr lang="tr-TR" dirty="0">
              <a:solidFill>
                <a:srgbClr val="000000"/>
              </a:solidFill>
            </a:endParaRPr>
          </a:p>
        </p:txBody>
      </p:sp>
      <p:graphicFrame>
        <p:nvGraphicFramePr>
          <p:cNvPr id="64" name="Chart 3"/>
          <p:cNvGraphicFramePr/>
          <p:nvPr>
            <p:custDataLst>
              <p:tags r:id="rId40"/>
            </p:custDataLst>
            <p:extLst/>
          </p:nvPr>
        </p:nvGraphicFramePr>
        <p:xfrm>
          <a:off x="7144678" y="5153481"/>
          <a:ext cx="1798635" cy="829059"/>
        </p:xfrm>
        <a:graphic>
          <a:graphicData uri="http://schemas.openxmlformats.org/drawingml/2006/chart">
            <c:chart xmlns:c="http://schemas.openxmlformats.org/drawingml/2006/chart" xmlns:r="http://schemas.openxmlformats.org/officeDocument/2006/relationships" r:id="rId50"/>
          </a:graphicData>
        </a:graphic>
      </p:graphicFrame>
    </p:spTree>
    <p:extLst>
      <p:ext uri="{BB962C8B-B14F-4D97-AF65-F5344CB8AC3E}">
        <p14:creationId xmlns:p14="http://schemas.microsoft.com/office/powerpoint/2010/main" val="13467315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Nesne 4"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98" name="think-cell Slide" r:id="rId5" imgW="444" imgH="446" progId="TCLayout.ActiveDocument.1">
                  <p:embed/>
                </p:oleObj>
              </mc:Choice>
              <mc:Fallback>
                <p:oleObj name="think-cell Slide" r:id="rId5" imgW="444" imgH="44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Unvan 1"/>
          <p:cNvSpPr>
            <a:spLocks noGrp="1"/>
          </p:cNvSpPr>
          <p:nvPr>
            <p:ph type="title"/>
          </p:nvPr>
        </p:nvSpPr>
        <p:spPr>
          <a:xfrm>
            <a:off x="310859" y="1006112"/>
            <a:ext cx="8597612" cy="737573"/>
          </a:xfrm>
        </p:spPr>
        <p:txBody>
          <a:bodyPr vert="horz"/>
          <a:lstStyle/>
          <a:p>
            <a:r>
              <a:rPr lang="tr-TR" sz="2000" dirty="0" smtClean="0"/>
              <a:t>Gaziantep ili en fazla göçü Şanlıurfa’dan alırken  en fazla göçü  İstanbul’a verdi.</a:t>
            </a:r>
            <a:br>
              <a:rPr lang="tr-TR" sz="2000" dirty="0" smtClean="0"/>
            </a:br>
            <a:r>
              <a:rPr lang="tr-TR" sz="1800" b="0" dirty="0" smtClean="0"/>
              <a:t>2020 yılında Gaziantep’in verdiği toplam göç 41179 kişi</a:t>
            </a:r>
            <a:br>
              <a:rPr lang="tr-TR" sz="1800" b="0" dirty="0" smtClean="0"/>
            </a:br>
            <a:r>
              <a:rPr lang="tr-TR" sz="1800" b="0" dirty="0" smtClean="0"/>
              <a:t>2020 yılında Gaziantep’in aldığı toplam göç 42040 kişi</a:t>
            </a:r>
            <a:r>
              <a:rPr lang="en-US" sz="2800" dirty="0" smtClean="0"/>
              <a:t/>
            </a:r>
            <a:br>
              <a:rPr lang="en-US" sz="2800" dirty="0" smtClean="0"/>
            </a:br>
            <a:endParaRPr lang="tr-TR" sz="1800" b="0" dirty="0"/>
          </a:p>
        </p:txBody>
      </p:sp>
      <p:sp>
        <p:nvSpPr>
          <p:cNvPr id="4" name="Slayt Numarası Yer Tutucusu 3"/>
          <p:cNvSpPr>
            <a:spLocks noGrp="1"/>
          </p:cNvSpPr>
          <p:nvPr>
            <p:ph type="sldNum" sz="quarter" idx="11"/>
          </p:nvPr>
        </p:nvSpPr>
        <p:spPr/>
        <p:txBody>
          <a:bodyPr/>
          <a:lstStyle/>
          <a:p>
            <a:pPr algn="ctr">
              <a:defRPr/>
            </a:pPr>
            <a:fld id="{4671AB6C-D4B8-4F11-8867-B5C2B23781FF}" type="slidenum">
              <a:rPr lang="tr-TR" smtClean="0"/>
              <a:pPr algn="ctr">
                <a:defRPr/>
              </a:pPr>
              <a:t>57</a:t>
            </a:fld>
            <a:endParaRPr lang="tr-TR" dirty="0"/>
          </a:p>
        </p:txBody>
      </p:sp>
      <p:sp>
        <p:nvSpPr>
          <p:cNvPr id="6" name="Metin kutusu 5"/>
          <p:cNvSpPr txBox="1"/>
          <p:nvPr/>
        </p:nvSpPr>
        <p:spPr>
          <a:xfrm>
            <a:off x="4394" y="1877935"/>
            <a:ext cx="9139606" cy="338554"/>
          </a:xfrm>
          <a:prstGeom prst="rect">
            <a:avLst/>
          </a:prstGeom>
          <a:solidFill>
            <a:srgbClr val="002060"/>
          </a:solidFill>
        </p:spPr>
        <p:txBody>
          <a:bodyPr wrap="square" rtlCol="0">
            <a:spAutoFit/>
          </a:bodyPr>
          <a:lstStyle/>
          <a:p>
            <a:pPr algn="ctr">
              <a:defRPr/>
            </a:pPr>
            <a:r>
              <a:rPr lang="tr-TR" sz="1600" b="1" dirty="0">
                <a:solidFill>
                  <a:srgbClr val="FFFFFF"/>
                </a:solidFill>
                <a:ea typeface="Tahoma" panose="020B0604030504040204" pitchFamily="34" charset="0"/>
                <a:cs typeface="Tahoma" panose="020B0604030504040204" pitchFamily="34" charset="0"/>
              </a:rPr>
              <a:t>Gaziantep ilinin diğer illere verdiği-aldığı göç, kişi, </a:t>
            </a:r>
            <a:r>
              <a:rPr lang="tr-TR" sz="1600" b="1" dirty="0" smtClean="0">
                <a:solidFill>
                  <a:srgbClr val="FFFFFF"/>
                </a:solidFill>
                <a:ea typeface="Tahoma" panose="020B0604030504040204" pitchFamily="34" charset="0"/>
                <a:cs typeface="Tahoma" panose="020B0604030504040204" pitchFamily="34" charset="0"/>
              </a:rPr>
              <a:t>2020</a:t>
            </a:r>
            <a:endParaRPr lang="tr-TR" sz="1600" b="1" dirty="0">
              <a:solidFill>
                <a:srgbClr val="FFFFFF"/>
              </a:solidFill>
              <a:ea typeface="Tahoma" panose="020B0604030504040204" pitchFamily="34" charset="0"/>
              <a:cs typeface="Tahoma" panose="020B0604030504040204" pitchFamily="34" charset="0"/>
            </a:endParaRPr>
          </a:p>
        </p:txBody>
      </p:sp>
      <p:sp>
        <p:nvSpPr>
          <p:cNvPr id="7" name="Metin kutusu 6"/>
          <p:cNvSpPr txBox="1"/>
          <p:nvPr/>
        </p:nvSpPr>
        <p:spPr>
          <a:xfrm>
            <a:off x="9717" y="6554691"/>
            <a:ext cx="8940319"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TÜİK, Göç İstatistikleri, </a:t>
            </a:r>
            <a:r>
              <a:rPr lang="tr-TR" altLang="tr-TR" sz="1200" dirty="0">
                <a:solidFill>
                  <a:srgbClr val="000000"/>
                </a:solidFill>
              </a:rPr>
              <a:t>TEPAV görselleştirmesi</a:t>
            </a:r>
          </a:p>
        </p:txBody>
      </p:sp>
      <p:sp>
        <p:nvSpPr>
          <p:cNvPr id="100" name="Dikdörtgen 9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400" dirty="0">
              <a:solidFill>
                <a:srgbClr val="000000"/>
              </a:solidFill>
            </a:endParaRPr>
          </a:p>
        </p:txBody>
      </p:sp>
      <p:sp>
        <p:nvSpPr>
          <p:cNvPr id="143" name="Dikdörtgen 14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50" name="Dikdörtgen 14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3" name="Dikdörtgen 1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258" name="Dikdörtgen 25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0" name="Dikdörtgen 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600" dirty="0">
              <a:solidFill>
                <a:srgbClr val="000000"/>
              </a:solidFill>
            </a:endParaRPr>
          </a:p>
        </p:txBody>
      </p:sp>
      <p:sp>
        <p:nvSpPr>
          <p:cNvPr id="23" name="Dikdörtgen 2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600" dirty="0">
              <a:solidFill>
                <a:srgbClr val="000000"/>
              </a:solidFill>
            </a:endParaRPr>
          </a:p>
        </p:txBody>
      </p:sp>
      <p:graphicFrame>
        <p:nvGraphicFramePr>
          <p:cNvPr id="14" name="Tablo 13"/>
          <p:cNvGraphicFramePr>
            <a:graphicFrameLocks noGrp="1"/>
          </p:cNvGraphicFramePr>
          <p:nvPr>
            <p:extLst>
              <p:ext uri="{D42A27DB-BD31-4B8C-83A1-F6EECF244321}">
                <p14:modId xmlns:p14="http://schemas.microsoft.com/office/powerpoint/2010/main" val="1745961896"/>
              </p:ext>
            </p:extLst>
          </p:nvPr>
        </p:nvGraphicFramePr>
        <p:xfrm>
          <a:off x="1203875" y="2988198"/>
          <a:ext cx="3347843" cy="3080530"/>
        </p:xfrm>
        <a:graphic>
          <a:graphicData uri="http://schemas.openxmlformats.org/drawingml/2006/table">
            <a:tbl>
              <a:tblPr/>
              <a:tblGrid>
                <a:gridCol w="1946420">
                  <a:extLst>
                    <a:ext uri="{9D8B030D-6E8A-4147-A177-3AD203B41FA5}">
                      <a16:colId xmlns:a16="http://schemas.microsoft.com/office/drawing/2014/main" xmlns="" val="20004"/>
                    </a:ext>
                  </a:extLst>
                </a:gridCol>
                <a:gridCol w="1401423">
                  <a:extLst>
                    <a:ext uri="{9D8B030D-6E8A-4147-A177-3AD203B41FA5}">
                      <a16:colId xmlns:a16="http://schemas.microsoft.com/office/drawing/2014/main" xmlns="" val="20005"/>
                    </a:ext>
                  </a:extLst>
                </a:gridCol>
              </a:tblGrid>
              <a:tr h="308053">
                <a:tc>
                  <a:txBody>
                    <a:bodyPr/>
                    <a:lstStyle/>
                    <a:p>
                      <a:pPr algn="l" fontAlgn="ctr"/>
                      <a:r>
                        <a:rPr lang="tr-TR" sz="1400" b="1" i="0" u="none" strike="noStrike" dirty="0" smtClean="0">
                          <a:solidFill>
                            <a:srgbClr val="FFFFFF"/>
                          </a:solidFill>
                          <a:effectLst/>
                          <a:latin typeface="Tahoma" panose="020B0604030504040204" pitchFamily="34" charset="0"/>
                        </a:rPr>
                        <a:t>Şanlıurfa</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5918</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1"/>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İstanbul</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4257</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2"/>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Kilis</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2318</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3"/>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Kahramanmaraş</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2355</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4"/>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Adıyaman</a:t>
                      </a:r>
                      <a:r>
                        <a:rPr lang="tr-TR" sz="1400" b="1" i="0" u="none" strike="noStrike" baseline="0" dirty="0" smtClean="0">
                          <a:solidFill>
                            <a:srgbClr val="FFFFFF"/>
                          </a:solidFill>
                          <a:effectLst/>
                          <a:latin typeface="Tahoma" panose="020B0604030504040204" pitchFamily="34" charset="0"/>
                        </a:rPr>
                        <a:t> </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1492</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5"/>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Hatay</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1668</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6"/>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Adana</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1801</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7"/>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Mersin</a:t>
                      </a:r>
                      <a:r>
                        <a:rPr lang="tr-TR" sz="1400" b="1" i="0" u="none" strike="noStrike" baseline="0" dirty="0" smtClean="0">
                          <a:solidFill>
                            <a:srgbClr val="FFFFFF"/>
                          </a:solidFill>
                          <a:effectLst/>
                          <a:latin typeface="Tahoma" panose="020B0604030504040204" pitchFamily="34" charset="0"/>
                        </a:rPr>
                        <a:t> </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1567</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8"/>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Ankara</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2012</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9"/>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Antalya</a:t>
                      </a:r>
                      <a:r>
                        <a:rPr lang="tr-TR" sz="1400" b="1" i="0" u="none" strike="noStrike" baseline="0" dirty="0" smtClean="0">
                          <a:solidFill>
                            <a:srgbClr val="FFFFFF"/>
                          </a:solidFill>
                          <a:effectLst/>
                          <a:latin typeface="Tahoma" panose="020B0604030504040204" pitchFamily="34" charset="0"/>
                        </a:rPr>
                        <a:t> </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1580</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10"/>
                  </a:ext>
                </a:extLst>
              </a:tr>
            </a:tbl>
          </a:graphicData>
        </a:graphic>
      </p:graphicFrame>
      <p:sp>
        <p:nvSpPr>
          <p:cNvPr id="24" name="Dikdörtgen 23"/>
          <p:cNvSpPr/>
          <p:nvPr/>
        </p:nvSpPr>
        <p:spPr>
          <a:xfrm>
            <a:off x="1152249" y="2472422"/>
            <a:ext cx="4098681" cy="307777"/>
          </a:xfrm>
          <a:prstGeom prst="rect">
            <a:avLst/>
          </a:prstGeom>
        </p:spPr>
        <p:txBody>
          <a:bodyPr wrap="square">
            <a:spAutoFit/>
          </a:bodyPr>
          <a:lstStyle/>
          <a:p>
            <a:r>
              <a:rPr lang="tr-TR" sz="1400" b="1" dirty="0">
                <a:solidFill>
                  <a:srgbClr val="14316C"/>
                </a:solidFill>
              </a:rPr>
              <a:t>Gaziantep’in diğer illerden aldığı göç, kişi</a:t>
            </a:r>
          </a:p>
        </p:txBody>
      </p:sp>
      <p:sp>
        <p:nvSpPr>
          <p:cNvPr id="25" name="Dikdörtgen 24"/>
          <p:cNvSpPr/>
          <p:nvPr/>
        </p:nvSpPr>
        <p:spPr>
          <a:xfrm>
            <a:off x="5297694" y="2473717"/>
            <a:ext cx="4150562" cy="307777"/>
          </a:xfrm>
          <a:prstGeom prst="rect">
            <a:avLst/>
          </a:prstGeom>
        </p:spPr>
        <p:txBody>
          <a:bodyPr wrap="square">
            <a:spAutoFit/>
          </a:bodyPr>
          <a:lstStyle/>
          <a:p>
            <a:pPr>
              <a:spcBef>
                <a:spcPct val="0"/>
              </a:spcBef>
            </a:pPr>
            <a:r>
              <a:rPr lang="tr-TR" altLang="en-US" sz="1400" b="1" dirty="0">
                <a:solidFill>
                  <a:srgbClr val="C00000"/>
                </a:solidFill>
              </a:rPr>
              <a:t>Gaziantep‘in diğer illere verdiği göç, kişi</a:t>
            </a:r>
          </a:p>
        </p:txBody>
      </p:sp>
      <p:graphicFrame>
        <p:nvGraphicFramePr>
          <p:cNvPr id="19" name="Tablo 18"/>
          <p:cNvGraphicFramePr>
            <a:graphicFrameLocks noGrp="1"/>
          </p:cNvGraphicFramePr>
          <p:nvPr>
            <p:extLst>
              <p:ext uri="{D42A27DB-BD31-4B8C-83A1-F6EECF244321}">
                <p14:modId xmlns:p14="http://schemas.microsoft.com/office/powerpoint/2010/main" val="3430629206"/>
              </p:ext>
            </p:extLst>
          </p:nvPr>
        </p:nvGraphicFramePr>
        <p:xfrm>
          <a:off x="5297694" y="2988198"/>
          <a:ext cx="3561716" cy="3080530"/>
        </p:xfrm>
        <a:graphic>
          <a:graphicData uri="http://schemas.openxmlformats.org/drawingml/2006/table">
            <a:tbl>
              <a:tblPr/>
              <a:tblGrid>
                <a:gridCol w="1860598">
                  <a:extLst>
                    <a:ext uri="{9D8B030D-6E8A-4147-A177-3AD203B41FA5}">
                      <a16:colId xmlns:a16="http://schemas.microsoft.com/office/drawing/2014/main" xmlns="" val="20004"/>
                    </a:ext>
                  </a:extLst>
                </a:gridCol>
                <a:gridCol w="1701118">
                  <a:extLst>
                    <a:ext uri="{9D8B030D-6E8A-4147-A177-3AD203B41FA5}">
                      <a16:colId xmlns:a16="http://schemas.microsoft.com/office/drawing/2014/main" xmlns="" val="20005"/>
                    </a:ext>
                  </a:extLst>
                </a:gridCol>
              </a:tblGrid>
              <a:tr h="308053">
                <a:tc>
                  <a:txBody>
                    <a:bodyPr/>
                    <a:lstStyle/>
                    <a:p>
                      <a:pPr algn="l" fontAlgn="ctr"/>
                      <a:r>
                        <a:rPr lang="tr-TR" sz="1400" b="1" i="0" u="none" strike="noStrike" dirty="0">
                          <a:solidFill>
                            <a:srgbClr val="FFFFFF"/>
                          </a:solidFill>
                          <a:effectLst/>
                          <a:latin typeface="Tahoma" panose="020B0604030504040204" pitchFamily="34" charset="0"/>
                        </a:rPr>
                        <a:t>İstanbul</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4492</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1"/>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Şanlıurfa</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3984</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2"/>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Kahramanmaraş</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2435</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3"/>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Antalya</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2052</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4"/>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Hatay</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2143</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5"/>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Ankara</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2195</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6"/>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Mersin</a:t>
                      </a:r>
                      <a:r>
                        <a:rPr lang="tr-TR" sz="1400" b="1" i="0" u="none" strike="noStrike" baseline="0" dirty="0" smtClean="0">
                          <a:solidFill>
                            <a:srgbClr val="FFFFFF"/>
                          </a:solidFill>
                          <a:effectLst/>
                          <a:latin typeface="Tahoma" panose="020B0604030504040204" pitchFamily="34" charset="0"/>
                        </a:rPr>
                        <a:t> </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2210</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7"/>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İzmir</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1545</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8"/>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Adana</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1922</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9"/>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Adıyaman</a:t>
                      </a:r>
                      <a:r>
                        <a:rPr lang="tr-TR" sz="1400" b="1" i="0" u="none" strike="noStrike" baseline="0" dirty="0" smtClean="0">
                          <a:solidFill>
                            <a:srgbClr val="FFFFFF"/>
                          </a:solidFill>
                          <a:effectLst/>
                          <a:latin typeface="Tahoma" panose="020B0604030504040204" pitchFamily="34" charset="0"/>
                        </a:rPr>
                        <a:t> </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1469</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10"/>
                  </a:ext>
                </a:extLst>
              </a:tr>
            </a:tbl>
          </a:graphicData>
        </a:graphic>
      </p:graphicFrame>
      <p:cxnSp>
        <p:nvCxnSpPr>
          <p:cNvPr id="20" name="Düz Bağlayıcı 19"/>
          <p:cNvCxnSpPr/>
          <p:nvPr/>
        </p:nvCxnSpPr>
        <p:spPr bwMode="auto">
          <a:xfrm>
            <a:off x="4934301" y="2988198"/>
            <a:ext cx="0" cy="3060000"/>
          </a:xfrm>
          <a:prstGeom prst="line">
            <a:avLst/>
          </a:prstGeom>
          <a:solidFill>
            <a:schemeClr val="accent1"/>
          </a:solidFill>
          <a:ln w="9525" cap="flat" cmpd="sng" algn="ctr">
            <a:solidFill>
              <a:schemeClr val="tx1"/>
            </a:solidFill>
            <a:prstDash val="dash"/>
            <a:round/>
            <a:headEnd type="none" w="med" len="med"/>
            <a:tailEnd type="none" w="med" len="med"/>
          </a:ln>
          <a:effectLst/>
        </p:spPr>
      </p:cxnSp>
      <p:graphicFrame>
        <p:nvGraphicFramePr>
          <p:cNvPr id="21" name="Tablo 20"/>
          <p:cNvGraphicFramePr>
            <a:graphicFrameLocks noGrp="1"/>
          </p:cNvGraphicFramePr>
          <p:nvPr>
            <p:extLst/>
          </p:nvPr>
        </p:nvGraphicFramePr>
        <p:xfrm>
          <a:off x="716350" y="2977933"/>
          <a:ext cx="324465" cy="3080530"/>
        </p:xfrm>
        <a:graphic>
          <a:graphicData uri="http://schemas.openxmlformats.org/drawingml/2006/table">
            <a:tbl>
              <a:tblPr/>
              <a:tblGrid>
                <a:gridCol w="324465">
                  <a:extLst>
                    <a:ext uri="{9D8B030D-6E8A-4147-A177-3AD203B41FA5}">
                      <a16:colId xmlns:a16="http://schemas.microsoft.com/office/drawing/2014/main" xmlns="" val="20004"/>
                    </a:ext>
                  </a:extLst>
                </a:gridCol>
              </a:tblGrid>
              <a:tr h="308053">
                <a:tc>
                  <a:txBody>
                    <a:bodyPr/>
                    <a:lstStyle/>
                    <a:p>
                      <a:pPr algn="r" fontAlgn="ctr"/>
                      <a:r>
                        <a:rPr lang="tr-TR" sz="1400" b="1" i="0" u="none" strike="noStrike" dirty="0" smtClean="0">
                          <a:solidFill>
                            <a:srgbClr val="FFFFFF"/>
                          </a:solidFill>
                          <a:effectLst/>
                          <a:latin typeface="Tahoma" panose="020B0604030504040204" pitchFamily="34" charset="0"/>
                        </a:rPr>
                        <a:t>1</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xmlns="" val="10001"/>
                  </a:ext>
                </a:extLst>
              </a:tr>
              <a:tr h="308053">
                <a:tc>
                  <a:txBody>
                    <a:bodyPr/>
                    <a:lstStyle/>
                    <a:p>
                      <a:pPr algn="r" fontAlgn="ctr"/>
                      <a:r>
                        <a:rPr lang="tr-TR" sz="1400" b="1" i="0" u="none" strike="noStrike" dirty="0" smtClean="0">
                          <a:solidFill>
                            <a:srgbClr val="FFFFFF"/>
                          </a:solidFill>
                          <a:effectLst/>
                          <a:latin typeface="Tahoma" panose="020B0604030504040204" pitchFamily="34" charset="0"/>
                        </a:rPr>
                        <a:t>2</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xmlns="" val="10002"/>
                  </a:ext>
                </a:extLst>
              </a:tr>
              <a:tr h="308053">
                <a:tc>
                  <a:txBody>
                    <a:bodyPr/>
                    <a:lstStyle/>
                    <a:p>
                      <a:pPr algn="r" fontAlgn="ctr"/>
                      <a:r>
                        <a:rPr lang="tr-TR" sz="1400" b="1" i="0" u="none" strike="noStrike" dirty="0" smtClean="0">
                          <a:solidFill>
                            <a:srgbClr val="FFFFFF"/>
                          </a:solidFill>
                          <a:effectLst/>
                          <a:latin typeface="Tahoma" panose="020B0604030504040204" pitchFamily="34" charset="0"/>
                        </a:rPr>
                        <a:t>3</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xmlns="" val="10003"/>
                  </a:ext>
                </a:extLst>
              </a:tr>
              <a:tr h="308053">
                <a:tc>
                  <a:txBody>
                    <a:bodyPr/>
                    <a:lstStyle/>
                    <a:p>
                      <a:pPr algn="r" fontAlgn="ctr"/>
                      <a:r>
                        <a:rPr lang="tr-TR" sz="1400" b="1" i="0" u="none" strike="noStrike" dirty="0" smtClean="0">
                          <a:solidFill>
                            <a:srgbClr val="FFFFFF"/>
                          </a:solidFill>
                          <a:effectLst/>
                          <a:latin typeface="Tahoma" panose="020B0604030504040204" pitchFamily="34" charset="0"/>
                        </a:rPr>
                        <a:t>4</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xmlns="" val="10004"/>
                  </a:ext>
                </a:extLst>
              </a:tr>
              <a:tr h="308053">
                <a:tc>
                  <a:txBody>
                    <a:bodyPr/>
                    <a:lstStyle/>
                    <a:p>
                      <a:pPr algn="r" fontAlgn="ctr"/>
                      <a:r>
                        <a:rPr lang="tr-TR" sz="1400" b="1" i="0" u="none" strike="noStrike" dirty="0" smtClean="0">
                          <a:solidFill>
                            <a:srgbClr val="FFFFFF"/>
                          </a:solidFill>
                          <a:effectLst/>
                          <a:latin typeface="Tahoma" panose="020B0604030504040204" pitchFamily="34" charset="0"/>
                        </a:rPr>
                        <a:t>5</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xmlns="" val="10005"/>
                  </a:ext>
                </a:extLst>
              </a:tr>
              <a:tr h="308053">
                <a:tc>
                  <a:txBody>
                    <a:bodyPr/>
                    <a:lstStyle/>
                    <a:p>
                      <a:pPr algn="r" fontAlgn="ctr"/>
                      <a:r>
                        <a:rPr lang="tr-TR" sz="1400" b="1" i="0" u="none" strike="noStrike" dirty="0" smtClean="0">
                          <a:solidFill>
                            <a:srgbClr val="FFFFFF"/>
                          </a:solidFill>
                          <a:effectLst/>
                          <a:latin typeface="Tahoma" panose="020B0604030504040204" pitchFamily="34" charset="0"/>
                        </a:rPr>
                        <a:t>6</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xmlns="" val="10006"/>
                  </a:ext>
                </a:extLst>
              </a:tr>
              <a:tr h="308053">
                <a:tc>
                  <a:txBody>
                    <a:bodyPr/>
                    <a:lstStyle/>
                    <a:p>
                      <a:pPr algn="r" fontAlgn="ctr"/>
                      <a:r>
                        <a:rPr lang="tr-TR" sz="1400" b="1" i="0" u="none" strike="noStrike" dirty="0" smtClean="0">
                          <a:solidFill>
                            <a:srgbClr val="FFFFFF"/>
                          </a:solidFill>
                          <a:effectLst/>
                          <a:latin typeface="Tahoma" panose="020B0604030504040204" pitchFamily="34" charset="0"/>
                        </a:rPr>
                        <a:t>7</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xmlns="" val="10007"/>
                  </a:ext>
                </a:extLst>
              </a:tr>
              <a:tr h="308053">
                <a:tc>
                  <a:txBody>
                    <a:bodyPr/>
                    <a:lstStyle/>
                    <a:p>
                      <a:pPr algn="r" fontAlgn="ctr"/>
                      <a:r>
                        <a:rPr lang="tr-TR" sz="1400" b="1" i="0" u="none" strike="noStrike" dirty="0" smtClean="0">
                          <a:solidFill>
                            <a:srgbClr val="FFFFFF"/>
                          </a:solidFill>
                          <a:effectLst/>
                          <a:latin typeface="Tahoma" panose="020B0604030504040204" pitchFamily="34" charset="0"/>
                        </a:rPr>
                        <a:t>8</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xmlns="" val="10008"/>
                  </a:ext>
                </a:extLst>
              </a:tr>
              <a:tr h="308053">
                <a:tc>
                  <a:txBody>
                    <a:bodyPr/>
                    <a:lstStyle/>
                    <a:p>
                      <a:pPr algn="r" fontAlgn="ctr"/>
                      <a:r>
                        <a:rPr lang="tr-TR" sz="1400" b="1" i="0" u="none" strike="noStrike" dirty="0" smtClean="0">
                          <a:solidFill>
                            <a:srgbClr val="FFFFFF"/>
                          </a:solidFill>
                          <a:effectLst/>
                          <a:latin typeface="Tahoma" panose="020B0604030504040204" pitchFamily="34" charset="0"/>
                        </a:rPr>
                        <a:t>9</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xmlns="" val="10009"/>
                  </a:ext>
                </a:extLst>
              </a:tr>
              <a:tr h="308053">
                <a:tc>
                  <a:txBody>
                    <a:bodyPr/>
                    <a:lstStyle/>
                    <a:p>
                      <a:pPr algn="r" fontAlgn="ctr"/>
                      <a:r>
                        <a:rPr lang="tr-TR" sz="1400" b="1" i="0" u="none" strike="noStrike" dirty="0" smtClean="0">
                          <a:solidFill>
                            <a:srgbClr val="FFFFFF"/>
                          </a:solidFill>
                          <a:effectLst/>
                          <a:latin typeface="Tahoma" panose="020B0604030504040204" pitchFamily="34" charset="0"/>
                        </a:rPr>
                        <a:t>10</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xmlns="" val="10010"/>
                  </a:ext>
                </a:extLst>
              </a:tr>
            </a:tbl>
          </a:graphicData>
        </a:graphic>
      </p:graphicFrame>
    </p:spTree>
    <p:extLst>
      <p:ext uri="{BB962C8B-B14F-4D97-AF65-F5344CB8AC3E}">
        <p14:creationId xmlns:p14="http://schemas.microsoft.com/office/powerpoint/2010/main" val="337238395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Nesne 4"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322" name="think-cell Slide" r:id="rId32" imgW="444" imgH="446" progId="TCLayout.ActiveDocument.1">
                  <p:embed/>
                </p:oleObj>
              </mc:Choice>
              <mc:Fallback>
                <p:oleObj name="think-cell Slide" r:id="rId32" imgW="444" imgH="446" progId="TCLayout.ActiveDocument.1">
                  <p:embed/>
                  <p:pic>
                    <p:nvPicPr>
                      <p:cNvPr id="0" name=""/>
                      <p:cNvPicPr/>
                      <p:nvPr/>
                    </p:nvPicPr>
                    <p:blipFill>
                      <a:blip r:embed="rId33"/>
                      <a:stretch>
                        <a:fillRect/>
                      </a:stretch>
                    </p:blipFill>
                    <p:spPr>
                      <a:xfrm>
                        <a:off x="1588" y="1588"/>
                        <a:ext cx="1588" cy="1588"/>
                      </a:xfrm>
                      <a:prstGeom prst="rect">
                        <a:avLst/>
                      </a:prstGeom>
                    </p:spPr>
                  </p:pic>
                </p:oleObj>
              </mc:Fallback>
            </mc:AlternateContent>
          </a:graphicData>
        </a:graphic>
      </p:graphicFrame>
      <p:sp>
        <p:nvSpPr>
          <p:cNvPr id="4" name="Slayt Numarası Yer Tutucusu 3"/>
          <p:cNvSpPr>
            <a:spLocks noGrp="1"/>
          </p:cNvSpPr>
          <p:nvPr>
            <p:ph type="sldNum" sz="quarter" idx="11"/>
          </p:nvPr>
        </p:nvSpPr>
        <p:spPr/>
        <p:txBody>
          <a:bodyPr/>
          <a:lstStyle/>
          <a:p>
            <a:pPr algn="ctr">
              <a:defRPr/>
            </a:pPr>
            <a:r>
              <a:rPr lang="tr-TR" dirty="0" smtClean="0"/>
              <a:t>Slayt </a:t>
            </a:r>
            <a:fld id="{4671AB6C-D4B8-4F11-8867-B5C2B23781FF}" type="slidenum">
              <a:rPr lang="tr-TR" smtClean="0"/>
              <a:pPr algn="ctr">
                <a:defRPr/>
              </a:pPr>
              <a:t>58</a:t>
            </a:fld>
            <a:endParaRPr lang="tr-TR" dirty="0"/>
          </a:p>
        </p:txBody>
      </p:sp>
      <p:sp>
        <p:nvSpPr>
          <p:cNvPr id="6" name="Metin kutusu 5"/>
          <p:cNvSpPr txBox="1"/>
          <p:nvPr/>
        </p:nvSpPr>
        <p:spPr>
          <a:xfrm>
            <a:off x="4394" y="1865530"/>
            <a:ext cx="9139606" cy="338554"/>
          </a:xfrm>
          <a:prstGeom prst="rect">
            <a:avLst/>
          </a:prstGeom>
          <a:solidFill>
            <a:srgbClr val="002060"/>
          </a:solidFill>
        </p:spPr>
        <p:txBody>
          <a:bodyPr wrap="square" rtlCol="0">
            <a:spAutoFit/>
          </a:bodyPr>
          <a:lstStyle/>
          <a:p>
            <a:pPr algn="ctr">
              <a:defRPr/>
            </a:pPr>
            <a:r>
              <a:rPr lang="tr-TR" sz="1600" b="1" dirty="0">
                <a:solidFill>
                  <a:srgbClr val="FFFFFF"/>
                </a:solidFill>
                <a:ea typeface="Tahoma" panose="020B0604030504040204" pitchFamily="34" charset="0"/>
                <a:cs typeface="Tahoma" panose="020B0604030504040204" pitchFamily="34" charset="0"/>
              </a:rPr>
              <a:t>Gaziantep ve seçili illerin yıllık GSYH ve kişi başı GSYH değerleri, </a:t>
            </a:r>
            <a:r>
              <a:rPr lang="tr-TR" sz="1600" b="1" dirty="0" smtClean="0">
                <a:solidFill>
                  <a:srgbClr val="FFFFFF"/>
                </a:solidFill>
                <a:ea typeface="Tahoma" panose="020B0604030504040204" pitchFamily="34" charset="0"/>
                <a:cs typeface="Tahoma" panose="020B0604030504040204" pitchFamily="34" charset="0"/>
              </a:rPr>
              <a:t>2004-2020</a:t>
            </a:r>
            <a:endParaRPr lang="tr-TR" sz="1600" b="1" dirty="0">
              <a:solidFill>
                <a:srgbClr val="FFFFFF"/>
              </a:solidFill>
              <a:ea typeface="Tahoma" panose="020B0604030504040204" pitchFamily="34" charset="0"/>
              <a:cs typeface="Tahoma" panose="020B0604030504040204" pitchFamily="34" charset="0"/>
            </a:endParaRPr>
          </a:p>
        </p:txBody>
      </p:sp>
      <p:sp>
        <p:nvSpPr>
          <p:cNvPr id="100" name="Dikdörtgen 9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400" dirty="0">
              <a:solidFill>
                <a:srgbClr val="000000"/>
              </a:solidFill>
            </a:endParaRPr>
          </a:p>
        </p:txBody>
      </p:sp>
      <p:sp>
        <p:nvSpPr>
          <p:cNvPr id="143" name="Dikdörtgen 14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50" name="Dikdörtgen 14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3" name="Dikdörtgen 1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0" name="Dikdörtgen 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9" name="Dikdörtgen 18"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271" name="Dikdörtgen 270"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83" name="Dikdörtgen 8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85" name="Dikdörtgen 84"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64" name="Dikdörtgen 163"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320" name="Dikdörtgen 31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400" dirty="0">
              <a:solidFill>
                <a:srgbClr val="000000"/>
              </a:solidFill>
            </a:endParaRPr>
          </a:p>
        </p:txBody>
      </p:sp>
      <p:sp>
        <p:nvSpPr>
          <p:cNvPr id="365" name="Dikdörtgen 364"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400" dirty="0">
              <a:solidFill>
                <a:srgbClr val="000000"/>
              </a:solidFill>
            </a:endParaRPr>
          </a:p>
        </p:txBody>
      </p:sp>
      <p:sp>
        <p:nvSpPr>
          <p:cNvPr id="58" name="Rectangle 3"/>
          <p:cNvSpPr>
            <a:spLocks noGrp="1" noChangeArrowheads="1"/>
          </p:cNvSpPr>
          <p:nvPr>
            <p:custDataLst>
              <p:tags r:id="rId3"/>
            </p:custDataLst>
          </p:nvPr>
        </p:nvSpPr>
        <p:spPr bwMode="auto">
          <a:xfrm>
            <a:off x="1803400"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9" name="Rectangle 3"/>
          <p:cNvSpPr>
            <a:spLocks noGrp="1" noChangeArrowheads="1"/>
          </p:cNvSpPr>
          <p:nvPr>
            <p:custDataLst>
              <p:tags r:id="rId4"/>
            </p:custDataLst>
          </p:nvPr>
        </p:nvSpPr>
        <p:spPr bwMode="auto">
          <a:xfrm>
            <a:off x="2128838"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3" name="Rectangle 3"/>
          <p:cNvSpPr>
            <a:spLocks noGrp="1" noChangeArrowheads="1"/>
          </p:cNvSpPr>
          <p:nvPr>
            <p:custDataLst>
              <p:tags r:id="rId5"/>
            </p:custDataLst>
          </p:nvPr>
        </p:nvSpPr>
        <p:spPr bwMode="auto">
          <a:xfrm>
            <a:off x="660400"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0" name="Rectangle 3"/>
          <p:cNvSpPr>
            <a:spLocks noGrp="1" noChangeArrowheads="1"/>
          </p:cNvSpPr>
          <p:nvPr>
            <p:custDataLst>
              <p:tags r:id="rId6"/>
            </p:custDataLst>
          </p:nvPr>
        </p:nvSpPr>
        <p:spPr bwMode="auto">
          <a:xfrm>
            <a:off x="2944813"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43" name="Rectangle 3"/>
          <p:cNvSpPr>
            <a:spLocks noGrp="1" noChangeArrowheads="1"/>
          </p:cNvSpPr>
          <p:nvPr>
            <p:custDataLst>
              <p:tags r:id="rId7"/>
            </p:custDataLst>
          </p:nvPr>
        </p:nvSpPr>
        <p:spPr bwMode="auto">
          <a:xfrm>
            <a:off x="823913"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42" name="Rectangle 3"/>
          <p:cNvSpPr>
            <a:spLocks noGrp="1" noChangeArrowheads="1"/>
          </p:cNvSpPr>
          <p:nvPr>
            <p:custDataLst>
              <p:tags r:id="rId8"/>
            </p:custDataLst>
          </p:nvPr>
        </p:nvSpPr>
        <p:spPr bwMode="auto">
          <a:xfrm>
            <a:off x="1149350"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7" name="Rectangle 3"/>
          <p:cNvSpPr>
            <a:spLocks noGrp="1" noChangeArrowheads="1"/>
          </p:cNvSpPr>
          <p:nvPr>
            <p:custDataLst>
              <p:tags r:id="rId9"/>
            </p:custDataLst>
          </p:nvPr>
        </p:nvSpPr>
        <p:spPr bwMode="auto">
          <a:xfrm>
            <a:off x="1639888"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5" name="Rectangle 3"/>
          <p:cNvSpPr>
            <a:spLocks noGrp="1" noChangeArrowheads="1"/>
          </p:cNvSpPr>
          <p:nvPr>
            <p:custDataLst>
              <p:tags r:id="rId10"/>
            </p:custDataLst>
          </p:nvPr>
        </p:nvSpPr>
        <p:spPr bwMode="auto">
          <a:xfrm>
            <a:off x="1476375"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4" name="Rectangle 3"/>
          <p:cNvSpPr>
            <a:spLocks noGrp="1" noChangeArrowheads="1"/>
          </p:cNvSpPr>
          <p:nvPr>
            <p:custDataLst>
              <p:tags r:id="rId11"/>
            </p:custDataLst>
          </p:nvPr>
        </p:nvSpPr>
        <p:spPr bwMode="auto">
          <a:xfrm>
            <a:off x="1965325"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41" name="Rectangle 3"/>
          <p:cNvSpPr>
            <a:spLocks noGrp="1" noChangeArrowheads="1"/>
          </p:cNvSpPr>
          <p:nvPr>
            <p:custDataLst>
              <p:tags r:id="rId12"/>
            </p:custDataLst>
          </p:nvPr>
        </p:nvSpPr>
        <p:spPr bwMode="auto">
          <a:xfrm>
            <a:off x="1312863"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0" name="Rectangle 3"/>
          <p:cNvSpPr>
            <a:spLocks noGrp="1" noChangeArrowheads="1"/>
          </p:cNvSpPr>
          <p:nvPr>
            <p:custDataLst>
              <p:tags r:id="rId13"/>
            </p:custDataLst>
          </p:nvPr>
        </p:nvSpPr>
        <p:spPr bwMode="auto">
          <a:xfrm>
            <a:off x="2292350"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1" name="Rectangle 3"/>
          <p:cNvSpPr>
            <a:spLocks noGrp="1" noChangeArrowheads="1"/>
          </p:cNvSpPr>
          <p:nvPr>
            <p:custDataLst>
              <p:tags r:id="rId14"/>
            </p:custDataLst>
          </p:nvPr>
        </p:nvSpPr>
        <p:spPr bwMode="auto">
          <a:xfrm>
            <a:off x="2455863"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2" name="Rectangle 3"/>
          <p:cNvSpPr>
            <a:spLocks noGrp="1" noChangeArrowheads="1"/>
          </p:cNvSpPr>
          <p:nvPr>
            <p:custDataLst>
              <p:tags r:id="rId15"/>
            </p:custDataLst>
          </p:nvPr>
        </p:nvSpPr>
        <p:spPr bwMode="auto">
          <a:xfrm>
            <a:off x="2619375"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9" name="Rectangle 3"/>
          <p:cNvSpPr>
            <a:spLocks noGrp="1" noChangeArrowheads="1"/>
          </p:cNvSpPr>
          <p:nvPr>
            <p:custDataLst>
              <p:tags r:id="rId16"/>
            </p:custDataLst>
          </p:nvPr>
        </p:nvSpPr>
        <p:spPr bwMode="auto">
          <a:xfrm>
            <a:off x="2781300"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1" name="Rectangle 3"/>
          <p:cNvSpPr>
            <a:spLocks noGrp="1" noChangeArrowheads="1"/>
          </p:cNvSpPr>
          <p:nvPr>
            <p:custDataLst>
              <p:tags r:id="rId17"/>
            </p:custDataLst>
          </p:nvPr>
        </p:nvSpPr>
        <p:spPr bwMode="auto">
          <a:xfrm>
            <a:off x="3108325"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106" name="Dikdörtgen 105"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400" dirty="0">
              <a:solidFill>
                <a:srgbClr val="000000"/>
              </a:solidFill>
            </a:endParaRPr>
          </a:p>
        </p:txBody>
      </p:sp>
      <p:sp>
        <p:nvSpPr>
          <p:cNvPr id="178" name="Dikdörtgen 17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400" dirty="0">
              <a:solidFill>
                <a:srgbClr val="000000"/>
              </a:solidFill>
            </a:endParaRPr>
          </a:p>
        </p:txBody>
      </p:sp>
      <p:sp>
        <p:nvSpPr>
          <p:cNvPr id="298" name="Dikdörtgen 29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400" dirty="0">
              <a:solidFill>
                <a:srgbClr val="000000"/>
              </a:solidFill>
            </a:endParaRPr>
          </a:p>
        </p:txBody>
      </p:sp>
      <p:sp>
        <p:nvSpPr>
          <p:cNvPr id="428" name="Dikdörtgen 42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400" dirty="0">
              <a:solidFill>
                <a:srgbClr val="000000"/>
              </a:solidFill>
            </a:endParaRPr>
          </a:p>
        </p:txBody>
      </p:sp>
      <p:sp>
        <p:nvSpPr>
          <p:cNvPr id="14" name="Dikdörtgen 13"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400" dirty="0">
              <a:solidFill>
                <a:srgbClr val="000000"/>
              </a:solidFill>
            </a:endParaRPr>
          </a:p>
        </p:txBody>
      </p:sp>
      <p:sp>
        <p:nvSpPr>
          <p:cNvPr id="15" name="Dikdörtgen 14"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400" dirty="0">
              <a:solidFill>
                <a:srgbClr val="000000"/>
              </a:solidFill>
            </a:endParaRPr>
          </a:p>
        </p:txBody>
      </p:sp>
      <p:sp>
        <p:nvSpPr>
          <p:cNvPr id="28" name="Dikdörtgen 2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400" dirty="0">
              <a:solidFill>
                <a:srgbClr val="000000"/>
              </a:solidFill>
            </a:endParaRPr>
          </a:p>
        </p:txBody>
      </p:sp>
      <p:sp>
        <p:nvSpPr>
          <p:cNvPr id="34" name="Dikdörtgen 33"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400" dirty="0">
              <a:solidFill>
                <a:srgbClr val="000000"/>
              </a:solidFill>
            </a:endParaRPr>
          </a:p>
        </p:txBody>
      </p:sp>
      <p:sp>
        <p:nvSpPr>
          <p:cNvPr id="195" name="Unvan 1"/>
          <p:cNvSpPr txBox="1">
            <a:spLocks/>
          </p:cNvSpPr>
          <p:nvPr/>
        </p:nvSpPr>
        <p:spPr bwMode="auto">
          <a:xfrm>
            <a:off x="352424" y="1041056"/>
            <a:ext cx="8597612" cy="35626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a:lstStyle>
          <a:p>
            <a:r>
              <a:rPr lang="tr-TR" sz="2000" kern="0" dirty="0" smtClean="0"/>
              <a:t>2004 yılında Gaziantep’in GSYH’si </a:t>
            </a:r>
            <a:r>
              <a:rPr lang="tr-TR" sz="2000" kern="0" dirty="0"/>
              <a:t>8</a:t>
            </a:r>
            <a:r>
              <a:rPr lang="tr-TR" sz="2000" kern="0" dirty="0" smtClean="0"/>
              <a:t> milyon TL iken bu rakam 2020 yılında 99 milyar 273 milyon TL</a:t>
            </a:r>
            <a:r>
              <a:rPr lang="en-US" sz="2800" kern="0" dirty="0" smtClean="0"/>
              <a:t/>
            </a:r>
            <a:br>
              <a:rPr lang="en-US" sz="2800" kern="0" dirty="0" smtClean="0"/>
            </a:br>
            <a:r>
              <a:rPr lang="tr-TR" sz="1800" b="0" kern="0" dirty="0"/>
              <a:t>K</a:t>
            </a:r>
            <a:r>
              <a:rPr lang="tr-TR" sz="1800" b="0" kern="0" dirty="0" smtClean="0"/>
              <a:t>işi başı milli gelirde Gaziantep, Şanlıurfa, Kahramanmaraş’tan daha iyi konumda</a:t>
            </a:r>
            <a:endParaRPr lang="tr-TR" sz="1800" b="0" kern="0" dirty="0"/>
          </a:p>
        </p:txBody>
      </p:sp>
      <p:sp>
        <p:nvSpPr>
          <p:cNvPr id="196" name="Metin kutusu 195"/>
          <p:cNvSpPr txBox="1"/>
          <p:nvPr/>
        </p:nvSpPr>
        <p:spPr>
          <a:xfrm>
            <a:off x="181070" y="6453801"/>
            <a:ext cx="8940319"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TÜİK, Bölgesel Hesaplar, </a:t>
            </a:r>
            <a:r>
              <a:rPr lang="tr-TR" altLang="tr-TR" sz="1200" dirty="0">
                <a:solidFill>
                  <a:srgbClr val="000000"/>
                </a:solidFill>
              </a:rPr>
              <a:t>TEPAV görselleştirmesi</a:t>
            </a:r>
          </a:p>
        </p:txBody>
      </p:sp>
      <p:sp>
        <p:nvSpPr>
          <p:cNvPr id="21" name="Dikdörtgen 20"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400" dirty="0">
              <a:solidFill>
                <a:srgbClr val="000000"/>
              </a:solidFill>
            </a:endParaRPr>
          </a:p>
        </p:txBody>
      </p:sp>
      <p:sp>
        <p:nvSpPr>
          <p:cNvPr id="7" name="Metin kutusu 6"/>
          <p:cNvSpPr txBox="1"/>
          <p:nvPr/>
        </p:nvSpPr>
        <p:spPr>
          <a:xfrm>
            <a:off x="990600" y="2503017"/>
            <a:ext cx="2844801" cy="338554"/>
          </a:xfrm>
          <a:prstGeom prst="rect">
            <a:avLst/>
          </a:prstGeom>
          <a:noFill/>
        </p:spPr>
        <p:txBody>
          <a:bodyPr wrap="square" rtlCol="0">
            <a:spAutoFit/>
          </a:bodyPr>
          <a:lstStyle/>
          <a:p>
            <a:r>
              <a:rPr lang="tr-TR" sz="1600" b="1" i="1" dirty="0">
                <a:solidFill>
                  <a:srgbClr val="808080">
                    <a:lumMod val="75000"/>
                  </a:srgbClr>
                </a:solidFill>
              </a:rPr>
              <a:t>GSYH, milyar TL</a:t>
            </a:r>
          </a:p>
        </p:txBody>
      </p:sp>
      <p:sp>
        <p:nvSpPr>
          <p:cNvPr id="67" name="Rectangle 3"/>
          <p:cNvSpPr>
            <a:spLocks noGrp="1" noChangeArrowheads="1"/>
          </p:cNvSpPr>
          <p:nvPr>
            <p:custDataLst>
              <p:tags r:id="rId18"/>
            </p:custDataLst>
          </p:nvPr>
        </p:nvSpPr>
        <p:spPr bwMode="auto">
          <a:xfrm>
            <a:off x="5227638"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3" name="Rectangle 3"/>
          <p:cNvSpPr>
            <a:spLocks noGrp="1" noChangeArrowheads="1"/>
          </p:cNvSpPr>
          <p:nvPr>
            <p:custDataLst>
              <p:tags r:id="rId19"/>
            </p:custDataLst>
          </p:nvPr>
        </p:nvSpPr>
        <p:spPr bwMode="auto">
          <a:xfrm>
            <a:off x="5718175"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6" name="Rectangle 3"/>
          <p:cNvSpPr>
            <a:spLocks noGrp="1" noChangeArrowheads="1"/>
          </p:cNvSpPr>
          <p:nvPr>
            <p:custDataLst>
              <p:tags r:id="rId20"/>
            </p:custDataLst>
          </p:nvPr>
        </p:nvSpPr>
        <p:spPr bwMode="auto">
          <a:xfrm>
            <a:off x="6535738"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2" name="Rectangle 3"/>
          <p:cNvSpPr>
            <a:spLocks noGrp="1" noChangeArrowheads="1"/>
          </p:cNvSpPr>
          <p:nvPr>
            <p:custDataLst>
              <p:tags r:id="rId21"/>
            </p:custDataLst>
          </p:nvPr>
        </p:nvSpPr>
        <p:spPr bwMode="auto">
          <a:xfrm>
            <a:off x="5391150"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6" name="Rectangle 3"/>
          <p:cNvSpPr>
            <a:spLocks noGrp="1" noChangeArrowheads="1"/>
          </p:cNvSpPr>
          <p:nvPr>
            <p:custDataLst>
              <p:tags r:id="rId22"/>
            </p:custDataLst>
          </p:nvPr>
        </p:nvSpPr>
        <p:spPr bwMode="auto">
          <a:xfrm>
            <a:off x="5554663"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4" name="Rectangle 3"/>
          <p:cNvSpPr>
            <a:spLocks noGrp="1" noChangeArrowheads="1"/>
          </p:cNvSpPr>
          <p:nvPr>
            <p:custDataLst>
              <p:tags r:id="rId23"/>
            </p:custDataLst>
          </p:nvPr>
        </p:nvSpPr>
        <p:spPr bwMode="auto">
          <a:xfrm>
            <a:off x="6208713"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5" name="Rectangle 3"/>
          <p:cNvSpPr>
            <a:spLocks noGrp="1" noChangeArrowheads="1"/>
          </p:cNvSpPr>
          <p:nvPr>
            <p:custDataLst>
              <p:tags r:id="rId24"/>
            </p:custDataLst>
          </p:nvPr>
        </p:nvSpPr>
        <p:spPr bwMode="auto">
          <a:xfrm>
            <a:off x="6045200"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4" name="Rectangle 3"/>
          <p:cNvSpPr>
            <a:spLocks noGrp="1" noChangeArrowheads="1"/>
          </p:cNvSpPr>
          <p:nvPr>
            <p:custDataLst>
              <p:tags r:id="rId25"/>
            </p:custDataLst>
          </p:nvPr>
        </p:nvSpPr>
        <p:spPr bwMode="auto">
          <a:xfrm>
            <a:off x="6372225"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5" name="Rectangle 3"/>
          <p:cNvSpPr>
            <a:spLocks noGrp="1" noChangeArrowheads="1"/>
          </p:cNvSpPr>
          <p:nvPr>
            <p:custDataLst>
              <p:tags r:id="rId26"/>
            </p:custDataLst>
          </p:nvPr>
        </p:nvSpPr>
        <p:spPr bwMode="auto">
          <a:xfrm>
            <a:off x="6699250"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8" name="Rectangle 3"/>
          <p:cNvSpPr>
            <a:spLocks noGrp="1" noChangeArrowheads="1"/>
          </p:cNvSpPr>
          <p:nvPr>
            <p:custDataLst>
              <p:tags r:id="rId27"/>
            </p:custDataLst>
          </p:nvPr>
        </p:nvSpPr>
        <p:spPr bwMode="auto">
          <a:xfrm>
            <a:off x="6862763"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8" name="Rectangle 3"/>
          <p:cNvSpPr>
            <a:spLocks noGrp="1" noChangeArrowheads="1"/>
          </p:cNvSpPr>
          <p:nvPr>
            <p:custDataLst>
              <p:tags r:id="rId28"/>
            </p:custDataLst>
          </p:nvPr>
        </p:nvSpPr>
        <p:spPr bwMode="auto">
          <a:xfrm>
            <a:off x="7516813"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82" name="Rectangle 3"/>
          <p:cNvSpPr>
            <a:spLocks noGrp="1" noChangeArrowheads="1"/>
          </p:cNvSpPr>
          <p:nvPr>
            <p:custDataLst>
              <p:tags r:id="rId29"/>
            </p:custDataLst>
          </p:nvPr>
        </p:nvSpPr>
        <p:spPr bwMode="auto">
          <a:xfrm>
            <a:off x="7680325"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89" name="Metin kutusu 88"/>
          <p:cNvSpPr txBox="1"/>
          <p:nvPr/>
        </p:nvSpPr>
        <p:spPr>
          <a:xfrm>
            <a:off x="5338763" y="2503488"/>
            <a:ext cx="2844800" cy="338138"/>
          </a:xfrm>
          <a:prstGeom prst="rect">
            <a:avLst/>
          </a:prstGeom>
          <a:noFill/>
        </p:spPr>
        <p:txBody>
          <a:bodyPr wrap="square" rtlCol="0">
            <a:spAutoFit/>
          </a:bodyPr>
          <a:lstStyle/>
          <a:p>
            <a:r>
              <a:rPr lang="tr-TR" sz="1600" b="1" i="1" dirty="0">
                <a:solidFill>
                  <a:srgbClr val="808080">
                    <a:lumMod val="75000"/>
                  </a:srgbClr>
                </a:solidFill>
              </a:rPr>
              <a:t>Kişi başı GSYH, bin TL</a:t>
            </a:r>
          </a:p>
        </p:txBody>
      </p:sp>
      <p:cxnSp>
        <p:nvCxnSpPr>
          <p:cNvPr id="95" name="Düz Bağlayıcı 94"/>
          <p:cNvCxnSpPr/>
          <p:nvPr/>
        </p:nvCxnSpPr>
        <p:spPr bwMode="auto">
          <a:xfrm>
            <a:off x="4543771" y="2745302"/>
            <a:ext cx="0" cy="3600000"/>
          </a:xfrm>
          <a:prstGeom prst="line">
            <a:avLst/>
          </a:prstGeom>
          <a:solidFill>
            <a:schemeClr val="accent1"/>
          </a:solidFill>
          <a:ln w="9525" cap="flat" cmpd="sng" algn="ctr">
            <a:solidFill>
              <a:schemeClr val="tx1"/>
            </a:solidFill>
            <a:prstDash val="dash"/>
            <a:round/>
            <a:headEnd type="none" w="med" len="med"/>
            <a:tailEnd type="none" w="med" len="med"/>
          </a:ln>
          <a:effectLst/>
        </p:spPr>
      </p:cxnSp>
      <p:graphicFrame>
        <p:nvGraphicFramePr>
          <p:cNvPr id="80" name="Grafik 79"/>
          <p:cNvGraphicFramePr>
            <a:graphicFrameLocks/>
          </p:cNvGraphicFramePr>
          <p:nvPr>
            <p:extLst>
              <p:ext uri="{D42A27DB-BD31-4B8C-83A1-F6EECF244321}">
                <p14:modId xmlns:p14="http://schemas.microsoft.com/office/powerpoint/2010/main" val="3247365203"/>
              </p:ext>
            </p:extLst>
          </p:nvPr>
        </p:nvGraphicFramePr>
        <p:xfrm>
          <a:off x="-76200" y="2839448"/>
          <a:ext cx="4800600" cy="2976866"/>
        </p:xfrm>
        <a:graphic>
          <a:graphicData uri="http://schemas.openxmlformats.org/drawingml/2006/chart">
            <c:chart xmlns:c="http://schemas.openxmlformats.org/drawingml/2006/chart" xmlns:r="http://schemas.openxmlformats.org/officeDocument/2006/relationships" r:id="rId34"/>
          </a:graphicData>
        </a:graphic>
      </p:graphicFrame>
      <p:graphicFrame>
        <p:nvGraphicFramePr>
          <p:cNvPr id="84" name="Grafik 83"/>
          <p:cNvGraphicFramePr>
            <a:graphicFrameLocks/>
          </p:cNvGraphicFramePr>
          <p:nvPr>
            <p:extLst>
              <p:ext uri="{D42A27DB-BD31-4B8C-83A1-F6EECF244321}">
                <p14:modId xmlns:p14="http://schemas.microsoft.com/office/powerpoint/2010/main" val="2248904939"/>
              </p:ext>
            </p:extLst>
          </p:nvPr>
        </p:nvGraphicFramePr>
        <p:xfrm>
          <a:off x="4648200" y="2839448"/>
          <a:ext cx="4419600" cy="2807589"/>
        </p:xfrm>
        <a:graphic>
          <a:graphicData uri="http://schemas.openxmlformats.org/drawingml/2006/chart">
            <c:chart xmlns:c="http://schemas.openxmlformats.org/drawingml/2006/chart" xmlns:r="http://schemas.openxmlformats.org/officeDocument/2006/relationships" r:id="rId35"/>
          </a:graphicData>
        </a:graphic>
      </p:graphicFrame>
    </p:spTree>
    <p:extLst>
      <p:ext uri="{BB962C8B-B14F-4D97-AF65-F5344CB8AC3E}">
        <p14:creationId xmlns:p14="http://schemas.microsoft.com/office/powerpoint/2010/main" val="413936399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Nesne 4"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349" name="think-cell Slide" r:id="rId18" imgW="444" imgH="446" progId="TCLayout.ActiveDocument.1">
                  <p:embed/>
                </p:oleObj>
              </mc:Choice>
              <mc:Fallback>
                <p:oleObj name="think-cell Slide" r:id="rId18" imgW="444" imgH="446" progId="TCLayout.ActiveDocument.1">
                  <p:embed/>
                  <p:pic>
                    <p:nvPicPr>
                      <p:cNvPr id="0" name=""/>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4" name="Slayt Numarası Yer Tutucusu 3"/>
          <p:cNvSpPr>
            <a:spLocks noGrp="1"/>
          </p:cNvSpPr>
          <p:nvPr>
            <p:ph type="sldNum" sz="quarter" idx="11"/>
          </p:nvPr>
        </p:nvSpPr>
        <p:spPr/>
        <p:txBody>
          <a:bodyPr/>
          <a:lstStyle/>
          <a:p>
            <a:pPr algn="ctr">
              <a:defRPr/>
            </a:pPr>
            <a:r>
              <a:rPr lang="tr-TR" dirty="0" smtClean="0"/>
              <a:t>Slayt </a:t>
            </a:r>
            <a:fld id="{4671AB6C-D4B8-4F11-8867-B5C2B23781FF}" type="slidenum">
              <a:rPr lang="tr-TR" smtClean="0"/>
              <a:pPr algn="ctr">
                <a:defRPr/>
              </a:pPr>
              <a:t>59</a:t>
            </a:fld>
            <a:endParaRPr lang="tr-TR" dirty="0"/>
          </a:p>
        </p:txBody>
      </p:sp>
      <p:sp>
        <p:nvSpPr>
          <p:cNvPr id="6" name="Metin kutusu 5"/>
          <p:cNvSpPr txBox="1"/>
          <p:nvPr/>
        </p:nvSpPr>
        <p:spPr>
          <a:xfrm>
            <a:off x="12333" y="1187843"/>
            <a:ext cx="9139606" cy="276999"/>
          </a:xfrm>
          <a:prstGeom prst="rect">
            <a:avLst/>
          </a:prstGeom>
          <a:solidFill>
            <a:srgbClr val="002060"/>
          </a:solidFill>
        </p:spPr>
        <p:txBody>
          <a:bodyPr wrap="square" rtlCol="0">
            <a:spAutoFit/>
          </a:bodyPr>
          <a:lstStyle/>
          <a:p>
            <a:pPr algn="ctr">
              <a:defRPr/>
            </a:pPr>
            <a:r>
              <a:rPr lang="tr-TR" sz="1200" b="1" dirty="0">
                <a:solidFill>
                  <a:srgbClr val="FFFFFF"/>
                </a:solidFill>
                <a:ea typeface="Tahoma" panose="020B0604030504040204" pitchFamily="34" charset="0"/>
                <a:cs typeface="Tahoma" panose="020B0604030504040204" pitchFamily="34" charset="0"/>
              </a:rPr>
              <a:t>İhracat-İthalat, milyon dolar, aylık, 2018-2021</a:t>
            </a:r>
          </a:p>
        </p:txBody>
      </p:sp>
      <p:sp>
        <p:nvSpPr>
          <p:cNvPr id="100" name="Dikdörtgen 9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400" dirty="0">
              <a:solidFill>
                <a:srgbClr val="000000"/>
              </a:solidFill>
            </a:endParaRPr>
          </a:p>
        </p:txBody>
      </p:sp>
      <p:sp>
        <p:nvSpPr>
          <p:cNvPr id="143" name="Dikdörtgen 14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50" name="Dikdörtgen 14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93" name="Metin kutusu 92"/>
          <p:cNvSpPr txBox="1"/>
          <p:nvPr/>
        </p:nvSpPr>
        <p:spPr>
          <a:xfrm>
            <a:off x="-31368" y="6581774"/>
            <a:ext cx="7898635" cy="276225"/>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TÜİK, TEPAV hesaplamaları</a:t>
            </a:r>
            <a:endParaRPr lang="tr-TR" altLang="tr-TR" sz="1200" dirty="0">
              <a:solidFill>
                <a:srgbClr val="000000"/>
              </a:solidFill>
            </a:endParaRPr>
          </a:p>
        </p:txBody>
      </p:sp>
      <p:sp>
        <p:nvSpPr>
          <p:cNvPr id="8" name="Dikdörtgen 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2" name="Dikdörtgen 11"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33" name="Unvan 1"/>
          <p:cNvSpPr txBox="1">
            <a:spLocks/>
          </p:cNvSpPr>
          <p:nvPr/>
        </p:nvSpPr>
        <p:spPr bwMode="auto">
          <a:xfrm>
            <a:off x="217873" y="862045"/>
            <a:ext cx="8690598" cy="44979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a:lstStyle>
          <a:p>
            <a:endParaRPr lang="en-US" sz="1400" kern="0" dirty="0">
              <a:solidFill>
                <a:srgbClr val="FF0000"/>
              </a:solidFill>
            </a:endParaRPr>
          </a:p>
        </p:txBody>
      </p:sp>
      <p:sp>
        <p:nvSpPr>
          <p:cNvPr id="9" name="Dikdörtgen 8"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600" dirty="0">
              <a:solidFill>
                <a:srgbClr val="000000"/>
              </a:solidFill>
            </a:endParaRPr>
          </a:p>
        </p:txBody>
      </p:sp>
      <p:sp>
        <p:nvSpPr>
          <p:cNvPr id="177" name="Unvan 1"/>
          <p:cNvSpPr>
            <a:spLocks noGrp="1"/>
          </p:cNvSpPr>
          <p:nvPr>
            <p:ph type="title"/>
          </p:nvPr>
        </p:nvSpPr>
        <p:spPr>
          <a:xfrm>
            <a:off x="217873" y="786282"/>
            <a:ext cx="8597612" cy="305759"/>
          </a:xfrm>
        </p:spPr>
        <p:txBody>
          <a:bodyPr vert="horz"/>
          <a:lstStyle/>
          <a:p>
            <a:r>
              <a:rPr lang="tr-TR" sz="2000" dirty="0" smtClean="0"/>
              <a:t>Gaziantep, dış ticarette rekabet gücünü artırabilir</a:t>
            </a:r>
            <a:endParaRPr lang="tr-TR" sz="1800" b="0" dirty="0"/>
          </a:p>
        </p:txBody>
      </p:sp>
      <p:sp>
        <p:nvSpPr>
          <p:cNvPr id="230" name="Rectangle 3"/>
          <p:cNvSpPr>
            <a:spLocks noGrp="1" noChangeArrowheads="1"/>
          </p:cNvSpPr>
          <p:nvPr>
            <p:custDataLst>
              <p:tags r:id="rId3"/>
            </p:custDataLst>
          </p:nvPr>
        </p:nvSpPr>
        <p:spPr bwMode="auto">
          <a:xfrm>
            <a:off x="3559175" y="2193925"/>
            <a:ext cx="366713" cy="1524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pPr>
            <a:endParaRPr lang="tr-TR" sz="1000" dirty="0">
              <a:solidFill>
                <a:srgbClr val="000000"/>
              </a:solidFill>
            </a:endParaRPr>
          </a:p>
        </p:txBody>
      </p:sp>
      <p:sp>
        <p:nvSpPr>
          <p:cNvPr id="231" name="Rectangle 3"/>
          <p:cNvSpPr>
            <a:spLocks noGrp="1" noChangeArrowheads="1"/>
          </p:cNvSpPr>
          <p:nvPr>
            <p:custDataLst>
              <p:tags r:id="rId4"/>
            </p:custDataLst>
          </p:nvPr>
        </p:nvSpPr>
        <p:spPr bwMode="auto">
          <a:xfrm>
            <a:off x="3559175" y="1990725"/>
            <a:ext cx="400050" cy="1524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pPr>
            <a:endParaRPr lang="tr-TR" sz="1000" dirty="0">
              <a:solidFill>
                <a:srgbClr val="000000"/>
              </a:solidFill>
            </a:endParaRPr>
          </a:p>
        </p:txBody>
      </p:sp>
      <p:sp>
        <p:nvSpPr>
          <p:cNvPr id="353" name="Rectangle 3"/>
          <p:cNvSpPr>
            <a:spLocks noGrp="1" noChangeArrowheads="1"/>
          </p:cNvSpPr>
          <p:nvPr>
            <p:custDataLst>
              <p:tags r:id="rId5"/>
            </p:custDataLst>
          </p:nvPr>
        </p:nvSpPr>
        <p:spPr bwMode="auto">
          <a:xfrm>
            <a:off x="2530475" y="5711825"/>
            <a:ext cx="152400" cy="6286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000" dirty="0">
              <a:solidFill>
                <a:srgbClr val="000000"/>
              </a:solidFill>
            </a:endParaRPr>
          </a:p>
        </p:txBody>
      </p:sp>
      <p:sp>
        <p:nvSpPr>
          <p:cNvPr id="280" name="Rectangle 3"/>
          <p:cNvSpPr>
            <a:spLocks noGrp="1" noChangeArrowheads="1"/>
          </p:cNvSpPr>
          <p:nvPr>
            <p:custDataLst>
              <p:tags r:id="rId6"/>
            </p:custDataLst>
          </p:nvPr>
        </p:nvSpPr>
        <p:spPr bwMode="auto">
          <a:xfrm>
            <a:off x="3552825" y="5280025"/>
            <a:ext cx="366713" cy="1524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pPr>
            <a:endParaRPr lang="tr-TR" sz="1000" dirty="0">
              <a:solidFill>
                <a:srgbClr val="000000"/>
              </a:solidFill>
            </a:endParaRPr>
          </a:p>
        </p:txBody>
      </p:sp>
      <p:sp>
        <p:nvSpPr>
          <p:cNvPr id="281" name="Rectangle 3"/>
          <p:cNvSpPr>
            <a:spLocks noGrp="1" noChangeArrowheads="1"/>
          </p:cNvSpPr>
          <p:nvPr>
            <p:custDataLst>
              <p:tags r:id="rId7"/>
            </p:custDataLst>
          </p:nvPr>
        </p:nvSpPr>
        <p:spPr bwMode="auto">
          <a:xfrm>
            <a:off x="3552825" y="4878388"/>
            <a:ext cx="400050" cy="1524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pPr>
            <a:endParaRPr lang="tr-TR" sz="1000" dirty="0">
              <a:solidFill>
                <a:srgbClr val="000000"/>
              </a:solidFill>
            </a:endParaRPr>
          </a:p>
        </p:txBody>
      </p:sp>
      <p:sp>
        <p:nvSpPr>
          <p:cNvPr id="329" name="Rectangle 3"/>
          <p:cNvSpPr>
            <a:spLocks noGrp="1" noChangeArrowheads="1"/>
          </p:cNvSpPr>
          <p:nvPr>
            <p:custDataLst>
              <p:tags r:id="rId8"/>
            </p:custDataLst>
          </p:nvPr>
        </p:nvSpPr>
        <p:spPr bwMode="auto">
          <a:xfrm>
            <a:off x="842963" y="5711825"/>
            <a:ext cx="152400" cy="6286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000" dirty="0">
              <a:solidFill>
                <a:srgbClr val="000000"/>
              </a:solidFill>
            </a:endParaRPr>
          </a:p>
        </p:txBody>
      </p:sp>
      <p:sp>
        <p:nvSpPr>
          <p:cNvPr id="365" name="Rectangle 3"/>
          <p:cNvSpPr>
            <a:spLocks noGrp="1" noChangeArrowheads="1"/>
          </p:cNvSpPr>
          <p:nvPr>
            <p:custDataLst>
              <p:tags r:id="rId9"/>
            </p:custDataLst>
          </p:nvPr>
        </p:nvSpPr>
        <p:spPr bwMode="auto">
          <a:xfrm>
            <a:off x="3375025" y="5711825"/>
            <a:ext cx="152400" cy="6286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000" dirty="0">
              <a:solidFill>
                <a:srgbClr val="000000"/>
              </a:solidFill>
            </a:endParaRPr>
          </a:p>
        </p:txBody>
      </p:sp>
      <p:sp>
        <p:nvSpPr>
          <p:cNvPr id="341" name="Rectangle 3"/>
          <p:cNvSpPr>
            <a:spLocks noGrp="1" noChangeArrowheads="1"/>
          </p:cNvSpPr>
          <p:nvPr>
            <p:custDataLst>
              <p:tags r:id="rId10"/>
            </p:custDataLst>
          </p:nvPr>
        </p:nvSpPr>
        <p:spPr bwMode="auto">
          <a:xfrm>
            <a:off x="1687513" y="5711825"/>
            <a:ext cx="152400" cy="6286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000" dirty="0">
              <a:solidFill>
                <a:srgbClr val="000000"/>
              </a:solidFill>
            </a:endParaRPr>
          </a:p>
        </p:txBody>
      </p:sp>
      <p:graphicFrame>
        <p:nvGraphicFramePr>
          <p:cNvPr id="512" name="Chart 3"/>
          <p:cNvGraphicFramePr/>
          <p:nvPr>
            <p:custDataLst>
              <p:tags r:id="rId11"/>
            </p:custDataLst>
            <p:extLst>
              <p:ext uri="{D42A27DB-BD31-4B8C-83A1-F6EECF244321}">
                <p14:modId xmlns:p14="http://schemas.microsoft.com/office/powerpoint/2010/main" val="2829118524"/>
              </p:ext>
            </p:extLst>
          </p:nvPr>
        </p:nvGraphicFramePr>
        <p:xfrm>
          <a:off x="4470400" y="2360613"/>
          <a:ext cx="3222625" cy="1366837"/>
        </p:xfrm>
        <a:graphic>
          <a:graphicData uri="http://schemas.openxmlformats.org/drawingml/2006/chart">
            <c:chart xmlns:c="http://schemas.openxmlformats.org/drawingml/2006/chart" xmlns:r="http://schemas.openxmlformats.org/officeDocument/2006/relationships" r:id="rId20"/>
          </a:graphicData>
        </a:graphic>
      </p:graphicFrame>
      <p:sp>
        <p:nvSpPr>
          <p:cNvPr id="390" name="Rectangle 3"/>
          <p:cNvSpPr>
            <a:spLocks noGrp="1" noChangeArrowheads="1"/>
          </p:cNvSpPr>
          <p:nvPr>
            <p:custDataLst>
              <p:tags r:id="rId12"/>
            </p:custDataLst>
          </p:nvPr>
        </p:nvSpPr>
        <p:spPr bwMode="auto">
          <a:xfrm>
            <a:off x="7712075" y="2828925"/>
            <a:ext cx="366713" cy="1524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pPr>
            <a:fld id="{A1C616D0-CD74-4142-BA60-E5A7E292A1F4}" type="datetime'''''İ''t''''''''''h''a''l''''''a''''t'''''''''''''''">
              <a:rPr lang="tr-TR" altLang="en-US" sz="1000" smtClean="0">
                <a:solidFill>
                  <a:srgbClr val="000000"/>
                </a:solidFill>
              </a:rPr>
              <a:pPr marL="0" indent="0">
                <a:spcBef>
                  <a:spcPct val="0"/>
                </a:spcBef>
                <a:buFont typeface="Wingdings" pitchFamily="2" charset="2"/>
                <a:buNone/>
              </a:pPr>
              <a:t>İthalat</a:t>
            </a:fld>
            <a:endParaRPr lang="tr-TR" sz="1000" dirty="0">
              <a:solidFill>
                <a:srgbClr val="000000"/>
              </a:solidFill>
            </a:endParaRPr>
          </a:p>
        </p:txBody>
      </p:sp>
      <p:sp>
        <p:nvSpPr>
          <p:cNvPr id="391" name="Rectangle 3"/>
          <p:cNvSpPr>
            <a:spLocks noGrp="1" noChangeArrowheads="1"/>
          </p:cNvSpPr>
          <p:nvPr>
            <p:custDataLst>
              <p:tags r:id="rId13"/>
            </p:custDataLst>
          </p:nvPr>
        </p:nvSpPr>
        <p:spPr bwMode="auto">
          <a:xfrm>
            <a:off x="7712074" y="3032125"/>
            <a:ext cx="400050" cy="1524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pPr>
            <a:fld id="{DE5B7E0C-10B6-42F2-B519-8302950DD2E0}" type="datetime'''''''''''''''İh''''''r''''ac''''''''''''''''a''t'">
              <a:rPr lang="tr-TR" altLang="en-US" sz="1000" smtClean="0">
                <a:solidFill>
                  <a:srgbClr val="000000"/>
                </a:solidFill>
              </a:rPr>
              <a:pPr marL="0" indent="0">
                <a:spcBef>
                  <a:spcPct val="0"/>
                </a:spcBef>
                <a:buFont typeface="Wingdings" pitchFamily="2" charset="2"/>
                <a:buNone/>
              </a:pPr>
              <a:t>İhracat</a:t>
            </a:fld>
            <a:endParaRPr lang="tr-TR" sz="1000" dirty="0">
              <a:solidFill>
                <a:srgbClr val="000000"/>
              </a:solidFill>
            </a:endParaRPr>
          </a:p>
        </p:txBody>
      </p:sp>
      <p:sp>
        <p:nvSpPr>
          <p:cNvPr id="392" name="Metin kutusu 391"/>
          <p:cNvSpPr txBox="1"/>
          <p:nvPr/>
        </p:nvSpPr>
        <p:spPr>
          <a:xfrm>
            <a:off x="5072063" y="3340100"/>
            <a:ext cx="1800225" cy="276225"/>
          </a:xfrm>
          <a:prstGeom prst="rect">
            <a:avLst/>
          </a:prstGeom>
          <a:noFill/>
        </p:spPr>
        <p:txBody>
          <a:bodyPr wrap="square" rtlCol="0">
            <a:spAutoFit/>
          </a:bodyPr>
          <a:lstStyle/>
          <a:p>
            <a:r>
              <a:rPr lang="tr-TR" sz="1200" b="1" dirty="0">
                <a:solidFill>
                  <a:srgbClr val="808080">
                    <a:lumMod val="75000"/>
                  </a:srgbClr>
                </a:solidFill>
              </a:rPr>
              <a:t>İstanbul</a:t>
            </a:r>
          </a:p>
        </p:txBody>
      </p:sp>
      <p:sp>
        <p:nvSpPr>
          <p:cNvPr id="395" name="Rectangle 3"/>
          <p:cNvSpPr>
            <a:spLocks noGrp="1" noChangeArrowheads="1"/>
          </p:cNvSpPr>
          <p:nvPr>
            <p:custDataLst>
              <p:tags r:id="rId14"/>
            </p:custDataLst>
          </p:nvPr>
        </p:nvSpPr>
        <p:spPr bwMode="auto">
          <a:xfrm>
            <a:off x="7712074" y="4722813"/>
            <a:ext cx="400050" cy="1524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pPr>
            <a:endParaRPr lang="tr-TR" sz="1000" dirty="0">
              <a:solidFill>
                <a:srgbClr val="000000"/>
              </a:solidFill>
            </a:endParaRPr>
          </a:p>
        </p:txBody>
      </p:sp>
      <p:sp>
        <p:nvSpPr>
          <p:cNvPr id="473" name="Rectangle 3"/>
          <p:cNvSpPr>
            <a:spLocks noGrp="1" noChangeArrowheads="1"/>
          </p:cNvSpPr>
          <p:nvPr>
            <p:custDataLst>
              <p:tags r:id="rId15"/>
            </p:custDataLst>
          </p:nvPr>
        </p:nvSpPr>
        <p:spPr bwMode="auto">
          <a:xfrm>
            <a:off x="7534275" y="5241925"/>
            <a:ext cx="152400" cy="6286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000" dirty="0">
              <a:solidFill>
                <a:srgbClr val="000000"/>
              </a:solidFill>
            </a:endParaRPr>
          </a:p>
        </p:txBody>
      </p:sp>
      <p:cxnSp>
        <p:nvCxnSpPr>
          <p:cNvPr id="514" name="Düz Bağlayıcı 513"/>
          <p:cNvCxnSpPr/>
          <p:nvPr/>
        </p:nvCxnSpPr>
        <p:spPr bwMode="auto">
          <a:xfrm>
            <a:off x="4286599" y="1720100"/>
            <a:ext cx="0" cy="4716000"/>
          </a:xfrm>
          <a:prstGeom prst="line">
            <a:avLst/>
          </a:prstGeom>
          <a:solidFill>
            <a:schemeClr val="accent1"/>
          </a:solidFill>
          <a:ln w="9525" cap="flat" cmpd="sng" algn="ctr">
            <a:solidFill>
              <a:schemeClr val="tx1"/>
            </a:solidFill>
            <a:prstDash val="dash"/>
            <a:round/>
            <a:headEnd type="none" w="med" len="med"/>
            <a:tailEnd type="none" w="med" len="med"/>
          </a:ln>
          <a:effectLst/>
        </p:spPr>
      </p:cxnSp>
      <p:graphicFrame>
        <p:nvGraphicFramePr>
          <p:cNvPr id="44" name="Grafik 43"/>
          <p:cNvGraphicFramePr>
            <a:graphicFrameLocks/>
          </p:cNvGraphicFramePr>
          <p:nvPr>
            <p:extLst>
              <p:ext uri="{D42A27DB-BD31-4B8C-83A1-F6EECF244321}">
                <p14:modId xmlns:p14="http://schemas.microsoft.com/office/powerpoint/2010/main" val="4082376185"/>
              </p:ext>
            </p:extLst>
          </p:nvPr>
        </p:nvGraphicFramePr>
        <p:xfrm>
          <a:off x="478203" y="3184525"/>
          <a:ext cx="3504971" cy="1846374"/>
        </p:xfrm>
        <a:graphic>
          <a:graphicData uri="http://schemas.openxmlformats.org/drawingml/2006/chart">
            <c:chart xmlns:c="http://schemas.openxmlformats.org/drawingml/2006/chart" xmlns:r="http://schemas.openxmlformats.org/officeDocument/2006/relationships" r:id="rId21"/>
          </a:graphicData>
        </a:graphic>
      </p:graphicFrame>
      <p:graphicFrame>
        <p:nvGraphicFramePr>
          <p:cNvPr id="45" name="Grafik 44"/>
          <p:cNvGraphicFramePr>
            <a:graphicFrameLocks/>
          </p:cNvGraphicFramePr>
          <p:nvPr>
            <p:extLst>
              <p:ext uri="{D42A27DB-BD31-4B8C-83A1-F6EECF244321}">
                <p14:modId xmlns:p14="http://schemas.microsoft.com/office/powerpoint/2010/main" val="992861844"/>
              </p:ext>
            </p:extLst>
          </p:nvPr>
        </p:nvGraphicFramePr>
        <p:xfrm>
          <a:off x="609600" y="4884191"/>
          <a:ext cx="3511320" cy="1677989"/>
        </p:xfrm>
        <a:graphic>
          <a:graphicData uri="http://schemas.openxmlformats.org/drawingml/2006/chart">
            <c:chart xmlns:c="http://schemas.openxmlformats.org/drawingml/2006/chart" xmlns:r="http://schemas.openxmlformats.org/officeDocument/2006/relationships" r:id="rId22"/>
          </a:graphicData>
        </a:graphic>
      </p:graphicFrame>
      <p:graphicFrame>
        <p:nvGraphicFramePr>
          <p:cNvPr id="35" name="Grafik 34"/>
          <p:cNvGraphicFramePr>
            <a:graphicFrameLocks/>
          </p:cNvGraphicFramePr>
          <p:nvPr>
            <p:extLst>
              <p:ext uri="{D42A27DB-BD31-4B8C-83A1-F6EECF244321}">
                <p14:modId xmlns:p14="http://schemas.microsoft.com/office/powerpoint/2010/main" val="1536828929"/>
              </p:ext>
            </p:extLst>
          </p:nvPr>
        </p:nvGraphicFramePr>
        <p:xfrm>
          <a:off x="4590026" y="4119895"/>
          <a:ext cx="3875430" cy="2089078"/>
        </p:xfrm>
        <a:graphic>
          <a:graphicData uri="http://schemas.openxmlformats.org/drawingml/2006/chart">
            <c:chart xmlns:c="http://schemas.openxmlformats.org/drawingml/2006/chart" xmlns:r="http://schemas.openxmlformats.org/officeDocument/2006/relationships" r:id="rId23"/>
          </a:graphicData>
        </a:graphic>
      </p:graphicFrame>
      <p:graphicFrame>
        <p:nvGraphicFramePr>
          <p:cNvPr id="37" name="Grafik 36"/>
          <p:cNvGraphicFramePr>
            <a:graphicFrameLocks/>
          </p:cNvGraphicFramePr>
          <p:nvPr>
            <p:extLst>
              <p:ext uri="{D42A27DB-BD31-4B8C-83A1-F6EECF244321}">
                <p14:modId xmlns:p14="http://schemas.microsoft.com/office/powerpoint/2010/main" val="459187172"/>
              </p:ext>
            </p:extLst>
          </p:nvPr>
        </p:nvGraphicFramePr>
        <p:xfrm>
          <a:off x="217873" y="1187843"/>
          <a:ext cx="4068726" cy="2088757"/>
        </p:xfrm>
        <a:graphic>
          <a:graphicData uri="http://schemas.openxmlformats.org/drawingml/2006/chart">
            <c:chart xmlns:c="http://schemas.openxmlformats.org/drawingml/2006/chart" xmlns:r="http://schemas.openxmlformats.org/officeDocument/2006/relationships" r:id="rId24"/>
          </a:graphicData>
        </a:graphic>
      </p:graphicFrame>
    </p:spTree>
    <p:extLst>
      <p:ext uri="{BB962C8B-B14F-4D97-AF65-F5344CB8AC3E}">
        <p14:creationId xmlns:p14="http://schemas.microsoft.com/office/powerpoint/2010/main" val="57605739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Nesne 9"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371" name="think-cell Slide" r:id="rId4" imgW="520" imgH="523" progId="TCLayout.ActiveDocument.1">
                  <p:embed/>
                </p:oleObj>
              </mc:Choice>
              <mc:Fallback>
                <p:oleObj name="think-cell Slide" r:id="rId4" imgW="520" imgH="523"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Başlık 1"/>
          <p:cNvSpPr>
            <a:spLocks noGrp="1"/>
          </p:cNvSpPr>
          <p:nvPr>
            <p:ph type="title"/>
          </p:nvPr>
        </p:nvSpPr>
        <p:spPr>
          <a:xfrm>
            <a:off x="304800" y="762000"/>
            <a:ext cx="8534400" cy="838200"/>
          </a:xfrm>
        </p:spPr>
        <p:txBody>
          <a:bodyPr vert="horz"/>
          <a:lstStyle/>
          <a:p>
            <a:r>
              <a:rPr lang="tr-TR" sz="2000" dirty="0" err="1" smtClean="0"/>
              <a:t>Gaziantep’de</a:t>
            </a:r>
            <a:r>
              <a:rPr lang="tr-TR" sz="2000" dirty="0" smtClean="0"/>
              <a:t> </a:t>
            </a:r>
            <a:r>
              <a:rPr lang="tr-TR" sz="2000" dirty="0" err="1" smtClean="0"/>
              <a:t>sektörel</a:t>
            </a:r>
            <a:r>
              <a:rPr lang="tr-TR" sz="2000" dirty="0" smtClean="0"/>
              <a:t> krediler içerisinde en büyük payı tekstil sektörü aldı</a:t>
            </a:r>
            <a:r>
              <a:rPr lang="tr-TR" sz="2000" dirty="0"/>
              <a:t/>
            </a:r>
            <a:br>
              <a:rPr lang="tr-TR" sz="2000" dirty="0"/>
            </a:br>
            <a:r>
              <a:rPr lang="tr-TR" sz="1800" b="0" dirty="0" smtClean="0"/>
              <a:t>Kredi </a:t>
            </a:r>
            <a:r>
              <a:rPr lang="tr-TR" sz="1800" b="0" dirty="0"/>
              <a:t>performans oranı en yüksek olan </a:t>
            </a:r>
            <a:r>
              <a:rPr lang="tr-TR" sz="1800" b="0" dirty="0" smtClean="0"/>
              <a:t>sektörler: İnşaat ve Toptan Ticaret ve Komisyonculuk alanlarıdır.</a:t>
            </a:r>
            <a:endParaRPr lang="tr-TR" dirty="0"/>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720326056"/>
              </p:ext>
            </p:extLst>
          </p:nvPr>
        </p:nvGraphicFramePr>
        <p:xfrm>
          <a:off x="304800" y="2304320"/>
          <a:ext cx="8382000" cy="3949134"/>
        </p:xfrm>
        <a:graphic>
          <a:graphicData uri="http://schemas.openxmlformats.org/drawingml/2006/table">
            <a:tbl>
              <a:tblPr/>
              <a:tblGrid>
                <a:gridCol w="2809018">
                  <a:extLst>
                    <a:ext uri="{9D8B030D-6E8A-4147-A177-3AD203B41FA5}">
                      <a16:colId xmlns:a16="http://schemas.microsoft.com/office/drawing/2014/main" xmlns="" val="20000"/>
                    </a:ext>
                  </a:extLst>
                </a:gridCol>
                <a:gridCol w="1896251">
                  <a:extLst>
                    <a:ext uri="{9D8B030D-6E8A-4147-A177-3AD203B41FA5}">
                      <a16:colId xmlns:a16="http://schemas.microsoft.com/office/drawing/2014/main" xmlns="" val="20001"/>
                    </a:ext>
                  </a:extLst>
                </a:gridCol>
                <a:gridCol w="1906058">
                  <a:extLst>
                    <a:ext uri="{9D8B030D-6E8A-4147-A177-3AD203B41FA5}">
                      <a16:colId xmlns:a16="http://schemas.microsoft.com/office/drawing/2014/main" xmlns="" val="20002"/>
                    </a:ext>
                  </a:extLst>
                </a:gridCol>
                <a:gridCol w="1770673">
                  <a:extLst>
                    <a:ext uri="{9D8B030D-6E8A-4147-A177-3AD203B41FA5}">
                      <a16:colId xmlns:a16="http://schemas.microsoft.com/office/drawing/2014/main" xmlns="" val="20003"/>
                    </a:ext>
                  </a:extLst>
                </a:gridCol>
              </a:tblGrid>
              <a:tr h="514034">
                <a:tc>
                  <a:txBody>
                    <a:bodyPr/>
                    <a:lstStyle/>
                    <a:p>
                      <a:pPr algn="l" fontAlgn="ctr"/>
                      <a:endParaRPr lang="tr-TR" sz="1200" b="1" i="0" u="none" strike="noStrike" dirty="0">
                        <a:solidFill>
                          <a:srgbClr val="FFFFFF"/>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fontAlgn="b"/>
                      <a:r>
                        <a:rPr lang="tr-TR" sz="1200" b="1" i="0" u="none" strike="noStrike" dirty="0" smtClean="0">
                          <a:solidFill>
                            <a:schemeClr val="bg1"/>
                          </a:solidFill>
                          <a:effectLst/>
                          <a:latin typeface="+mn-lt"/>
                        </a:rPr>
                        <a:t>Kredi</a:t>
                      </a:r>
                      <a:r>
                        <a:rPr lang="tr-TR" sz="1200" b="1" i="0" u="none" strike="noStrike" baseline="0" dirty="0" smtClean="0">
                          <a:solidFill>
                            <a:schemeClr val="bg1"/>
                          </a:solidFill>
                          <a:effectLst/>
                          <a:latin typeface="+mn-lt"/>
                        </a:rPr>
                        <a:t> Tutarı, </a:t>
                      </a:r>
                      <a:br>
                        <a:rPr lang="tr-TR" sz="1200" b="1" i="0" u="none" strike="noStrike" baseline="0" dirty="0" smtClean="0">
                          <a:solidFill>
                            <a:schemeClr val="bg1"/>
                          </a:solidFill>
                          <a:effectLst/>
                          <a:latin typeface="+mn-lt"/>
                        </a:rPr>
                      </a:br>
                      <a:r>
                        <a:rPr lang="tr-TR" sz="1200" b="1" i="0" u="none" strike="noStrike" baseline="0" dirty="0" smtClean="0">
                          <a:solidFill>
                            <a:schemeClr val="bg1"/>
                          </a:solidFill>
                          <a:effectLst/>
                          <a:latin typeface="+mn-lt"/>
                        </a:rPr>
                        <a:t>bin TL</a:t>
                      </a:r>
                      <a:endParaRPr lang="tr-TR" sz="1200" b="1" i="0" u="none" strike="noStrike" dirty="0">
                        <a:solidFill>
                          <a:schemeClr val="bg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1" i="0" u="none" strike="noStrike" dirty="0" smtClean="0">
                          <a:solidFill>
                            <a:schemeClr val="bg1"/>
                          </a:solidFill>
                          <a:effectLst/>
                          <a:latin typeface="+mn-lt"/>
                        </a:rPr>
                        <a:t>Takipteki kredi tutarı,</a:t>
                      </a:r>
                      <a:r>
                        <a:rPr lang="tr-TR" sz="1200" b="1" i="0" u="none" strike="noStrike" baseline="0" dirty="0" smtClean="0">
                          <a:solidFill>
                            <a:schemeClr val="bg1"/>
                          </a:solidFill>
                          <a:effectLst/>
                          <a:latin typeface="+mn-lt"/>
                        </a:rPr>
                        <a:t> </a:t>
                      </a:r>
                      <a:br>
                        <a:rPr lang="tr-TR" sz="1200" b="1" i="0" u="none" strike="noStrike" baseline="0" dirty="0" smtClean="0">
                          <a:solidFill>
                            <a:schemeClr val="bg1"/>
                          </a:solidFill>
                          <a:effectLst/>
                          <a:latin typeface="+mn-lt"/>
                        </a:rPr>
                      </a:br>
                      <a:r>
                        <a:rPr lang="tr-TR" sz="1200" b="1" i="0" u="none" strike="noStrike" baseline="0" dirty="0" smtClean="0">
                          <a:solidFill>
                            <a:schemeClr val="bg1"/>
                          </a:solidFill>
                          <a:effectLst/>
                          <a:latin typeface="+mn-lt"/>
                        </a:rPr>
                        <a:t>bin TL</a:t>
                      </a:r>
                      <a:endParaRPr lang="tr-TR" sz="1200" b="1" i="0" u="none" strike="noStrike" dirty="0">
                        <a:solidFill>
                          <a:schemeClr val="bg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1" i="0" u="none" strike="noStrike" dirty="0" smtClean="0">
                          <a:solidFill>
                            <a:schemeClr val="bg1"/>
                          </a:solidFill>
                          <a:effectLst/>
                          <a:latin typeface="+mn-lt"/>
                        </a:rPr>
                        <a:t>Kredi Performans </a:t>
                      </a:r>
                    </a:p>
                    <a:p>
                      <a:pPr algn="ctr" fontAlgn="b"/>
                      <a:r>
                        <a:rPr lang="tr-TR" sz="1200" b="1" i="0" u="none" strike="noStrike" dirty="0" smtClean="0">
                          <a:solidFill>
                            <a:schemeClr val="bg1"/>
                          </a:solidFill>
                          <a:effectLst/>
                          <a:latin typeface="+mn-lt"/>
                        </a:rPr>
                        <a:t>Oranı, %</a:t>
                      </a:r>
                      <a:endParaRPr lang="tr-TR" sz="1200" b="1" i="0" u="none" strike="noStrike" dirty="0">
                        <a:solidFill>
                          <a:schemeClr val="bg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extLst>
                  <a:ext uri="{0D108BD9-81ED-4DB2-BD59-A6C34878D82A}">
                    <a16:rowId xmlns:a16="http://schemas.microsoft.com/office/drawing/2014/main" xmlns="" val="10000"/>
                  </a:ext>
                </a:extLst>
              </a:tr>
              <a:tr h="343510">
                <a:tc>
                  <a:txBody>
                    <a:bodyPr/>
                    <a:lstStyle/>
                    <a:p>
                      <a:pPr algn="l" fontAlgn="ctr"/>
                      <a:r>
                        <a:rPr lang="tr-TR" sz="1200" b="1" i="0" u="none" strike="noStrike" dirty="0">
                          <a:solidFill>
                            <a:srgbClr val="FFFFFF"/>
                          </a:solidFill>
                          <a:effectLst/>
                          <a:latin typeface="+mn-lt"/>
                        </a:rPr>
                        <a:t>Gıda Meşrubat ve Tütün</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0" i="0" u="none" strike="noStrike" dirty="0" smtClean="0">
                          <a:solidFill>
                            <a:srgbClr val="000000"/>
                          </a:solidFill>
                          <a:effectLst/>
                          <a:latin typeface="+mn-lt"/>
                        </a:rPr>
                        <a:t>11.988.447</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463.436</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3,72</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1"/>
                  </a:ext>
                </a:extLst>
              </a:tr>
              <a:tr h="343510">
                <a:tc>
                  <a:txBody>
                    <a:bodyPr/>
                    <a:lstStyle/>
                    <a:p>
                      <a:pPr algn="l" fontAlgn="ctr"/>
                      <a:r>
                        <a:rPr lang="tr-TR" sz="1200" b="1" i="0" u="none" strike="noStrike" dirty="0">
                          <a:solidFill>
                            <a:srgbClr val="FFFFFF"/>
                          </a:solidFill>
                          <a:effectLst/>
                          <a:latin typeface="+mn-lt"/>
                        </a:rPr>
                        <a:t>İnşaat</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0" i="0" u="none" strike="noStrike" dirty="0" smtClean="0">
                          <a:solidFill>
                            <a:srgbClr val="000000"/>
                          </a:solidFill>
                          <a:effectLst/>
                          <a:latin typeface="+mn-lt"/>
                        </a:rPr>
                        <a:t>1.857.226</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737.043</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28,41</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2"/>
                  </a:ext>
                </a:extLst>
              </a:tr>
              <a:tr h="343510">
                <a:tc>
                  <a:txBody>
                    <a:bodyPr/>
                    <a:lstStyle/>
                    <a:p>
                      <a:pPr algn="l" fontAlgn="ctr"/>
                      <a:r>
                        <a:rPr lang="tr-TR" sz="1200" b="1" i="0" u="none" strike="noStrike" dirty="0">
                          <a:solidFill>
                            <a:srgbClr val="FFFFFF"/>
                          </a:solidFill>
                          <a:effectLst/>
                          <a:latin typeface="+mn-lt"/>
                        </a:rPr>
                        <a:t>Metal ve İşlenmiş Maden</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0" i="0" u="none" strike="noStrike" dirty="0" smtClean="0">
                          <a:solidFill>
                            <a:srgbClr val="000000"/>
                          </a:solidFill>
                          <a:effectLst/>
                          <a:latin typeface="+mn-lt"/>
                        </a:rPr>
                        <a:t>426.209</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12.486</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2,85</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3"/>
                  </a:ext>
                </a:extLst>
              </a:tr>
              <a:tr h="343510">
                <a:tc>
                  <a:txBody>
                    <a:bodyPr/>
                    <a:lstStyle/>
                    <a:p>
                      <a:pPr algn="l" fontAlgn="ctr"/>
                      <a:r>
                        <a:rPr lang="tr-TR" sz="1200" b="1" i="0" u="none" strike="noStrike" dirty="0">
                          <a:solidFill>
                            <a:srgbClr val="FFFFFF"/>
                          </a:solidFill>
                          <a:effectLst/>
                          <a:latin typeface="+mn-lt"/>
                        </a:rPr>
                        <a:t>Finansal Kuruluşlar</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0" i="0" u="none" strike="noStrike" dirty="0" smtClean="0">
                          <a:solidFill>
                            <a:srgbClr val="000000"/>
                          </a:solidFill>
                          <a:effectLst/>
                          <a:latin typeface="+mn-lt"/>
                        </a:rPr>
                        <a:t>316.199</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5.867</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1,82</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4"/>
                  </a:ext>
                </a:extLst>
              </a:tr>
              <a:tr h="343510">
                <a:tc>
                  <a:txBody>
                    <a:bodyPr/>
                    <a:lstStyle/>
                    <a:p>
                      <a:pPr algn="l" fontAlgn="ctr"/>
                      <a:r>
                        <a:rPr lang="tr-TR" sz="1200" b="1" i="0" u="none" strike="noStrike" dirty="0">
                          <a:solidFill>
                            <a:srgbClr val="FFFFFF"/>
                          </a:solidFill>
                          <a:effectLst/>
                          <a:latin typeface="+mn-lt"/>
                        </a:rPr>
                        <a:t>Tekstil ve Tekstil Ürünleri</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ctr" fontAlgn="b"/>
                      <a:r>
                        <a:rPr lang="tr-TR" sz="1200" b="0" i="0" u="none" strike="noStrike" dirty="0" smtClean="0">
                          <a:solidFill>
                            <a:srgbClr val="000000"/>
                          </a:solidFill>
                          <a:effectLst/>
                          <a:latin typeface="+mn-lt"/>
                        </a:rPr>
                        <a:t>43.050.441</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fontAlgn="b"/>
                      <a:r>
                        <a:rPr lang="tr-TR" sz="1200" b="0" i="0" u="none" strike="noStrike" dirty="0" smtClean="0">
                          <a:solidFill>
                            <a:srgbClr val="000000"/>
                          </a:solidFill>
                          <a:effectLst/>
                          <a:latin typeface="+mn-lt"/>
                        </a:rPr>
                        <a:t>998.408</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fontAlgn="b"/>
                      <a:r>
                        <a:rPr lang="tr-TR" sz="1200" b="0" i="0" u="none" strike="noStrike" dirty="0" smtClean="0">
                          <a:solidFill>
                            <a:srgbClr val="000000"/>
                          </a:solidFill>
                          <a:effectLst/>
                          <a:latin typeface="+mn-lt"/>
                        </a:rPr>
                        <a:t>2,27</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xmlns="" val="10005"/>
                  </a:ext>
                </a:extLst>
              </a:tr>
              <a:tr h="343510">
                <a:tc>
                  <a:txBody>
                    <a:bodyPr/>
                    <a:lstStyle/>
                    <a:p>
                      <a:pPr algn="l" fontAlgn="ctr"/>
                      <a:r>
                        <a:rPr lang="tr-TR" sz="1200" b="1" i="0" u="none" strike="noStrike" dirty="0">
                          <a:solidFill>
                            <a:srgbClr val="FFFFFF"/>
                          </a:solidFill>
                          <a:effectLst/>
                          <a:latin typeface="+mn-lt"/>
                        </a:rPr>
                        <a:t>Toptan Ticaret ve Komisyonculuk</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0" i="0" u="none" strike="noStrike" dirty="0" smtClean="0">
                          <a:solidFill>
                            <a:srgbClr val="000000"/>
                          </a:solidFill>
                          <a:effectLst/>
                          <a:latin typeface="+mn-lt"/>
                        </a:rPr>
                        <a:t>7.130.990</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636.908</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8,2</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6"/>
                  </a:ext>
                </a:extLst>
              </a:tr>
              <a:tr h="343510">
                <a:tc>
                  <a:txBody>
                    <a:bodyPr/>
                    <a:lstStyle/>
                    <a:p>
                      <a:pPr algn="l" fontAlgn="ctr"/>
                      <a:r>
                        <a:rPr lang="tr-TR" sz="1200" b="1" i="0" u="none" strike="noStrike" dirty="0">
                          <a:solidFill>
                            <a:srgbClr val="FFFFFF"/>
                          </a:solidFill>
                          <a:effectLst/>
                          <a:latin typeface="+mn-lt"/>
                        </a:rPr>
                        <a:t>Turizm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0" i="0" u="none" strike="noStrike" dirty="0" smtClean="0">
                          <a:solidFill>
                            <a:srgbClr val="000000"/>
                          </a:solidFill>
                          <a:effectLst/>
                          <a:latin typeface="+mn-lt"/>
                        </a:rPr>
                        <a:t>347.563</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27.864</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7,42</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7"/>
                  </a:ext>
                </a:extLst>
              </a:tr>
              <a:tr h="343510">
                <a:tc>
                  <a:txBody>
                    <a:bodyPr/>
                    <a:lstStyle/>
                    <a:p>
                      <a:pPr algn="l" fontAlgn="ctr"/>
                      <a:r>
                        <a:rPr lang="tr-TR" sz="1200" b="1" i="0" u="none" strike="noStrike" dirty="0">
                          <a:solidFill>
                            <a:srgbClr val="FFFFFF"/>
                          </a:solidFill>
                          <a:effectLst/>
                          <a:latin typeface="+mn-lt"/>
                        </a:rPr>
                        <a:t>Ziraat ve Balıkçılık</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0" i="0" u="none" strike="noStrike" dirty="0" smtClean="0">
                          <a:solidFill>
                            <a:srgbClr val="000000"/>
                          </a:solidFill>
                          <a:effectLst/>
                          <a:latin typeface="+mn-lt"/>
                        </a:rPr>
                        <a:t>3.969.588</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147.806</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3,59</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8"/>
                  </a:ext>
                </a:extLst>
              </a:tr>
              <a:tr h="343510">
                <a:tc>
                  <a:txBody>
                    <a:bodyPr/>
                    <a:lstStyle/>
                    <a:p>
                      <a:pPr algn="l" fontAlgn="ctr"/>
                      <a:r>
                        <a:rPr lang="tr-TR" sz="1200" b="1" i="0" u="none" strike="noStrike" dirty="0">
                          <a:solidFill>
                            <a:srgbClr val="FFFFFF"/>
                          </a:solidFill>
                          <a:effectLst/>
                          <a:latin typeface="+mn-lt"/>
                        </a:rPr>
                        <a:t>Enerji</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0" i="0" u="none" strike="noStrike" dirty="0" smtClean="0">
                          <a:solidFill>
                            <a:srgbClr val="000000"/>
                          </a:solidFill>
                          <a:effectLst/>
                          <a:latin typeface="+mn-lt"/>
                        </a:rPr>
                        <a:t>13.109.884</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10.286</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0,08</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9"/>
                  </a:ext>
                </a:extLst>
              </a:tr>
              <a:tr h="343510">
                <a:tc>
                  <a:txBody>
                    <a:bodyPr/>
                    <a:lstStyle/>
                    <a:p>
                      <a:pPr algn="l" fontAlgn="ctr"/>
                      <a:r>
                        <a:rPr lang="tr-TR" sz="1200" b="1" i="0" u="none" strike="noStrike" dirty="0">
                          <a:solidFill>
                            <a:srgbClr val="FFFFFF"/>
                          </a:solidFill>
                          <a:effectLst/>
                          <a:latin typeface="+mn-lt"/>
                        </a:rPr>
                        <a:t>Denizcilik</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0" i="0" u="none" strike="noStrike" dirty="0" smtClean="0">
                          <a:solidFill>
                            <a:srgbClr val="000000"/>
                          </a:solidFill>
                          <a:effectLst/>
                          <a:latin typeface="+mn-lt"/>
                        </a:rPr>
                        <a:t>9.389</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5</a:t>
                      </a:r>
                      <a:endParaRPr lang="tr-TR" sz="1200" b="0" i="0" u="none" strike="noStrike" dirty="0">
                        <a:solidFill>
                          <a:srgbClr val="000000"/>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0,05</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10"/>
                  </a:ext>
                </a:extLst>
              </a:tr>
            </a:tbl>
          </a:graphicData>
        </a:graphic>
      </p:graphicFrame>
      <p:sp>
        <p:nvSpPr>
          <p:cNvPr id="4" name="Slayt Numarası Yer Tutucusu 3"/>
          <p:cNvSpPr>
            <a:spLocks noGrp="1"/>
          </p:cNvSpPr>
          <p:nvPr>
            <p:ph type="sldNum" sz="quarter" idx="11"/>
          </p:nvPr>
        </p:nvSpPr>
        <p:spPr/>
        <p:txBody>
          <a:bodyPr/>
          <a:lstStyle/>
          <a:p>
            <a:pPr>
              <a:defRPr/>
            </a:pPr>
            <a:r>
              <a:rPr lang="en-GB" smtClean="0"/>
              <a:t>Sl</a:t>
            </a:r>
            <a:r>
              <a:rPr lang="tr-TR" smtClean="0"/>
              <a:t>ayt</a:t>
            </a:r>
            <a:r>
              <a:rPr lang="en-GB" smtClean="0"/>
              <a:t> </a:t>
            </a:r>
            <a:fld id="{4671AB6C-D4B8-4F11-8867-B5C2B23781FF}" type="slidenum">
              <a:rPr lang="en-GB" smtClean="0"/>
              <a:pPr>
                <a:defRPr/>
              </a:pPr>
              <a:t>60</a:t>
            </a:fld>
            <a:endParaRPr lang="en-GB" dirty="0"/>
          </a:p>
        </p:txBody>
      </p:sp>
      <p:sp>
        <p:nvSpPr>
          <p:cNvPr id="6" name="Metin kutusu 5"/>
          <p:cNvSpPr txBox="1"/>
          <p:nvPr/>
        </p:nvSpPr>
        <p:spPr>
          <a:xfrm>
            <a:off x="9717" y="6396335"/>
            <a:ext cx="8940319" cy="461665"/>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BDDK </a:t>
            </a:r>
            <a:r>
              <a:rPr lang="tr-TR" sz="1200" dirty="0" err="1">
                <a:solidFill>
                  <a:srgbClr val="000000"/>
                </a:solidFill>
                <a:ea typeface="Tahoma" panose="020B0604030504040204" pitchFamily="34" charset="0"/>
                <a:cs typeface="Tahoma" panose="020B0604030504040204" pitchFamily="34" charset="0"/>
              </a:rPr>
              <a:t>Fintürk</a:t>
            </a:r>
            <a:r>
              <a:rPr lang="tr-TR" sz="1200" dirty="0">
                <a:solidFill>
                  <a:srgbClr val="000000"/>
                </a:solidFill>
                <a:ea typeface="Tahoma" panose="020B0604030504040204" pitchFamily="34" charset="0"/>
                <a:cs typeface="Tahoma" panose="020B0604030504040204" pitchFamily="34" charset="0"/>
              </a:rPr>
              <a:t>, </a:t>
            </a:r>
            <a:r>
              <a:rPr lang="tr-TR" altLang="tr-TR" sz="1200" dirty="0">
                <a:solidFill>
                  <a:srgbClr val="000000"/>
                </a:solidFill>
              </a:rPr>
              <a:t>TEPAV görselleştirmesi</a:t>
            </a:r>
          </a:p>
          <a:p>
            <a:pPr>
              <a:defRPr/>
            </a:pPr>
            <a:r>
              <a:rPr lang="tr-TR" altLang="tr-TR" sz="1200" dirty="0">
                <a:solidFill>
                  <a:srgbClr val="000000"/>
                </a:solidFill>
              </a:rPr>
              <a:t>Not: Performans oranı (Takibe dönüşüm oranı): Takipteki alacakların toplam nakdi krediler içerisindeki payını göstermektedir. </a:t>
            </a:r>
          </a:p>
        </p:txBody>
      </p:sp>
      <p:sp>
        <p:nvSpPr>
          <p:cNvPr id="7" name="Dikdörtgen 6"/>
          <p:cNvSpPr/>
          <p:nvPr/>
        </p:nvSpPr>
        <p:spPr>
          <a:xfrm>
            <a:off x="-33867" y="1761210"/>
            <a:ext cx="9163454" cy="363176"/>
          </a:xfrm>
          <a:prstGeom prst="rect">
            <a:avLst/>
          </a:prstGeom>
          <a:solidFill>
            <a:srgbClr val="002060"/>
          </a:solidFill>
        </p:spPr>
        <p:txBody>
          <a:bodyPr wrap="square">
            <a:spAutoFit/>
          </a:bodyPr>
          <a:lstStyle/>
          <a:p>
            <a:pPr algn="ctr">
              <a:lnSpc>
                <a:spcPct val="110000"/>
              </a:lnSpc>
              <a:spcAft>
                <a:spcPts val="900"/>
              </a:spcAft>
            </a:pPr>
            <a:r>
              <a:rPr lang="tr-TR" sz="1600" b="1" dirty="0" err="1">
                <a:solidFill>
                  <a:srgbClr val="FFFFFF"/>
                </a:solidFill>
                <a:ea typeface="Tahoma" panose="020B0604030504040204" pitchFamily="34" charset="0"/>
                <a:cs typeface="Tahoma" panose="020B0604030504040204" pitchFamily="34" charset="0"/>
              </a:rPr>
              <a:t>Gaziantep’de</a:t>
            </a:r>
            <a:r>
              <a:rPr lang="tr-TR" sz="1600" b="1" dirty="0">
                <a:solidFill>
                  <a:srgbClr val="FFFFFF"/>
                </a:solidFill>
                <a:ea typeface="Tahoma" panose="020B0604030504040204" pitchFamily="34" charset="0"/>
                <a:cs typeface="Tahoma" panose="020B0604030504040204" pitchFamily="34" charset="0"/>
              </a:rPr>
              <a:t> </a:t>
            </a:r>
            <a:r>
              <a:rPr lang="tr-TR" sz="1600" b="1" dirty="0" err="1">
                <a:solidFill>
                  <a:srgbClr val="FFFFFF"/>
                </a:solidFill>
                <a:ea typeface="Tahoma" panose="020B0604030504040204" pitchFamily="34" charset="0"/>
                <a:cs typeface="Tahoma" panose="020B0604030504040204" pitchFamily="34" charset="0"/>
              </a:rPr>
              <a:t>sektörel</a:t>
            </a:r>
            <a:r>
              <a:rPr lang="tr-TR" sz="1600" b="1" dirty="0">
                <a:solidFill>
                  <a:srgbClr val="FFFFFF"/>
                </a:solidFill>
                <a:ea typeface="Tahoma" panose="020B0604030504040204" pitchFamily="34" charset="0"/>
                <a:cs typeface="Tahoma" panose="020B0604030504040204" pitchFamily="34" charset="0"/>
              </a:rPr>
              <a:t> kredi dağılımı, </a:t>
            </a:r>
            <a:r>
              <a:rPr lang="tr-TR" sz="1600" b="1" dirty="0" smtClean="0">
                <a:solidFill>
                  <a:srgbClr val="FFFFFF"/>
                </a:solidFill>
                <a:ea typeface="Tahoma" panose="020B0604030504040204" pitchFamily="34" charset="0"/>
                <a:cs typeface="Tahoma" panose="020B0604030504040204" pitchFamily="34" charset="0"/>
              </a:rPr>
              <a:t>2021-12</a:t>
            </a:r>
            <a:endParaRPr lang="tr-TR" sz="1600" b="1" dirty="0">
              <a:solidFill>
                <a:srgbClr val="FFFFFF"/>
              </a:solidFill>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6038320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Nesne 18"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97" name="think-cell Slide" r:id="rId29" imgW="444" imgH="446" progId="TCLayout.ActiveDocument.1">
                  <p:embed/>
                </p:oleObj>
              </mc:Choice>
              <mc:Fallback>
                <p:oleObj name="think-cell Slide" r:id="rId29" imgW="444" imgH="446" progId="TCLayout.ActiveDocument.1">
                  <p:embed/>
                  <p:pic>
                    <p:nvPicPr>
                      <p:cNvPr id="0" name=""/>
                      <p:cNvPicPr/>
                      <p:nvPr/>
                    </p:nvPicPr>
                    <p:blipFill>
                      <a:blip r:embed="rId30"/>
                      <a:stretch>
                        <a:fillRect/>
                      </a:stretch>
                    </p:blipFill>
                    <p:spPr>
                      <a:xfrm>
                        <a:off x="1588" y="1588"/>
                        <a:ext cx="1588" cy="1588"/>
                      </a:xfrm>
                      <a:prstGeom prst="rect">
                        <a:avLst/>
                      </a:prstGeom>
                    </p:spPr>
                  </p:pic>
                </p:oleObj>
              </mc:Fallback>
            </mc:AlternateContent>
          </a:graphicData>
        </a:graphic>
      </p:graphicFrame>
      <p:sp>
        <p:nvSpPr>
          <p:cNvPr id="2" name="Unvan 1"/>
          <p:cNvSpPr>
            <a:spLocks noGrp="1"/>
          </p:cNvSpPr>
          <p:nvPr>
            <p:ph type="title"/>
          </p:nvPr>
        </p:nvSpPr>
        <p:spPr>
          <a:xfrm>
            <a:off x="304800" y="862011"/>
            <a:ext cx="8534400" cy="838200"/>
          </a:xfrm>
        </p:spPr>
        <p:txBody>
          <a:bodyPr vert="horz"/>
          <a:lstStyle/>
          <a:p>
            <a:r>
              <a:rPr lang="en-US" dirty="0"/>
              <a:t>Ücretli çalışan istihdamında pandeminin olumsuz etkisi telafi edildi</a:t>
            </a:r>
            <a:endParaRPr lang="tr-TR" sz="2000" b="0" dirty="0"/>
          </a:p>
        </p:txBody>
      </p:sp>
      <p:sp>
        <p:nvSpPr>
          <p:cNvPr id="4" name="Slayt Numarası Yer Tutucusu 3"/>
          <p:cNvSpPr>
            <a:spLocks noGrp="1"/>
          </p:cNvSpPr>
          <p:nvPr>
            <p:ph type="sldNum" sz="quarter" idx="11"/>
          </p:nvPr>
        </p:nvSpPr>
        <p:spPr/>
        <p:txBody>
          <a:bodyPr/>
          <a:lstStyle/>
          <a:p>
            <a:pPr>
              <a:defRPr/>
            </a:pPr>
            <a:r>
              <a:rPr lang="en-GB" smtClean="0"/>
              <a:t>Sl</a:t>
            </a:r>
            <a:r>
              <a:rPr lang="tr-TR" smtClean="0"/>
              <a:t>ayt</a:t>
            </a:r>
            <a:r>
              <a:rPr lang="en-GB" smtClean="0"/>
              <a:t> </a:t>
            </a:r>
            <a:fld id="{4671AB6C-D4B8-4F11-8867-B5C2B23781FF}" type="slidenum">
              <a:rPr lang="en-GB" smtClean="0"/>
              <a:pPr>
                <a:defRPr/>
              </a:pPr>
              <a:t>61</a:t>
            </a:fld>
            <a:endParaRPr lang="en-GB" dirty="0"/>
          </a:p>
        </p:txBody>
      </p:sp>
      <p:sp>
        <p:nvSpPr>
          <p:cNvPr id="300" name="Metin kutusu 299"/>
          <p:cNvSpPr txBox="1"/>
          <p:nvPr/>
        </p:nvSpPr>
        <p:spPr>
          <a:xfrm>
            <a:off x="9718" y="1922672"/>
            <a:ext cx="9134282" cy="318869"/>
          </a:xfrm>
          <a:prstGeom prst="rect">
            <a:avLst/>
          </a:prstGeom>
          <a:solidFill>
            <a:srgbClr val="002060"/>
          </a:solidFill>
        </p:spPr>
        <p:txBody>
          <a:bodyPr wrap="square" rtlCol="0">
            <a:spAutoFit/>
          </a:bodyPr>
          <a:lstStyle/>
          <a:p>
            <a:pPr algn="ctr">
              <a:defRPr/>
            </a:pPr>
            <a:r>
              <a:rPr lang="tr-TR" sz="1400" b="1" dirty="0">
                <a:solidFill>
                  <a:srgbClr val="FFFFFF"/>
                </a:solidFill>
                <a:ea typeface="Tahoma" panose="020B0604030504040204" pitchFamily="34" charset="0"/>
                <a:cs typeface="Tahoma" panose="020B0604030504040204" pitchFamily="34" charset="0"/>
              </a:rPr>
              <a:t>Çalışan sayısı, Gaziantep, bin kişi, aylık, Ocak 2018 – </a:t>
            </a:r>
            <a:r>
              <a:rPr lang="tr-TR" sz="1400" b="1" dirty="0" smtClean="0">
                <a:solidFill>
                  <a:srgbClr val="FFFFFF"/>
                </a:solidFill>
                <a:ea typeface="Tahoma" panose="020B0604030504040204" pitchFamily="34" charset="0"/>
                <a:cs typeface="Tahoma" panose="020B0604030504040204" pitchFamily="34" charset="0"/>
              </a:rPr>
              <a:t>Kasım 2021</a:t>
            </a:r>
            <a:endParaRPr lang="tr-TR" sz="1400" b="1" dirty="0">
              <a:solidFill>
                <a:srgbClr val="FFFFFF"/>
              </a:solidFill>
              <a:ea typeface="Tahoma" panose="020B0604030504040204" pitchFamily="34" charset="0"/>
              <a:cs typeface="Tahoma" panose="020B0604030504040204" pitchFamily="34" charset="0"/>
            </a:endParaRPr>
          </a:p>
        </p:txBody>
      </p:sp>
      <p:sp>
        <p:nvSpPr>
          <p:cNvPr id="303" name="Metin kutusu 302"/>
          <p:cNvSpPr txBox="1"/>
          <p:nvPr/>
        </p:nvSpPr>
        <p:spPr>
          <a:xfrm>
            <a:off x="9717" y="6554691"/>
            <a:ext cx="8940319"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SGK</a:t>
            </a:r>
            <a:endParaRPr lang="tr-TR" altLang="tr-TR" sz="1200" dirty="0">
              <a:solidFill>
                <a:srgbClr val="000000"/>
              </a:solidFill>
            </a:endParaRPr>
          </a:p>
        </p:txBody>
      </p:sp>
      <p:sp>
        <p:nvSpPr>
          <p:cNvPr id="79" name="Rectangle 3"/>
          <p:cNvSpPr>
            <a:spLocks noGrp="1" noChangeArrowheads="1"/>
          </p:cNvSpPr>
          <p:nvPr>
            <p:custDataLst>
              <p:tags r:id="rId3"/>
            </p:custDataLst>
          </p:nvPr>
        </p:nvSpPr>
        <p:spPr bwMode="gray">
          <a:xfrm>
            <a:off x="2552700" y="5794375"/>
            <a:ext cx="182563" cy="4175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78" name="Rectangle 3"/>
          <p:cNvSpPr>
            <a:spLocks noGrp="1" noChangeArrowheads="1"/>
          </p:cNvSpPr>
          <p:nvPr>
            <p:custDataLst>
              <p:tags r:id="rId4"/>
            </p:custDataLst>
          </p:nvPr>
        </p:nvSpPr>
        <p:spPr bwMode="gray">
          <a:xfrm>
            <a:off x="2039938" y="5794374"/>
            <a:ext cx="182563" cy="4254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84" name="Rectangle 3"/>
          <p:cNvSpPr>
            <a:spLocks noGrp="1" noChangeArrowheads="1"/>
          </p:cNvSpPr>
          <p:nvPr>
            <p:custDataLst>
              <p:tags r:id="rId5"/>
            </p:custDataLst>
          </p:nvPr>
        </p:nvSpPr>
        <p:spPr bwMode="gray">
          <a:xfrm>
            <a:off x="766763" y="5794375"/>
            <a:ext cx="182563" cy="4778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83" name="Rectangle 3"/>
          <p:cNvSpPr>
            <a:spLocks noGrp="1" noChangeArrowheads="1"/>
          </p:cNvSpPr>
          <p:nvPr>
            <p:custDataLst>
              <p:tags r:id="rId6"/>
            </p:custDataLst>
          </p:nvPr>
        </p:nvSpPr>
        <p:spPr bwMode="gray">
          <a:xfrm>
            <a:off x="1787525" y="5794375"/>
            <a:ext cx="182563" cy="4778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76" name="Rectangle 3"/>
          <p:cNvSpPr>
            <a:spLocks noGrp="1" noChangeArrowheads="1"/>
          </p:cNvSpPr>
          <p:nvPr>
            <p:custDataLst>
              <p:tags r:id="rId7"/>
            </p:custDataLst>
          </p:nvPr>
        </p:nvSpPr>
        <p:spPr bwMode="gray">
          <a:xfrm>
            <a:off x="1019175" y="5794374"/>
            <a:ext cx="182563" cy="4254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86" name="Rectangle 3"/>
          <p:cNvSpPr>
            <a:spLocks noGrp="1" noChangeArrowheads="1"/>
          </p:cNvSpPr>
          <p:nvPr>
            <p:custDataLst>
              <p:tags r:id="rId8"/>
            </p:custDataLst>
          </p:nvPr>
        </p:nvSpPr>
        <p:spPr bwMode="gray">
          <a:xfrm>
            <a:off x="1273175" y="5794374"/>
            <a:ext cx="182563" cy="5032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77" name="Rectangle 3"/>
          <p:cNvSpPr>
            <a:spLocks noGrp="1" noChangeArrowheads="1"/>
          </p:cNvSpPr>
          <p:nvPr>
            <p:custDataLst>
              <p:tags r:id="rId9"/>
            </p:custDataLst>
          </p:nvPr>
        </p:nvSpPr>
        <p:spPr bwMode="gray">
          <a:xfrm>
            <a:off x="1530350" y="5794375"/>
            <a:ext cx="182563" cy="4175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88" name="Rectangle 3"/>
          <p:cNvSpPr>
            <a:spLocks noGrp="1" noChangeArrowheads="1"/>
          </p:cNvSpPr>
          <p:nvPr>
            <p:custDataLst>
              <p:tags r:id="rId10"/>
            </p:custDataLst>
          </p:nvPr>
        </p:nvSpPr>
        <p:spPr bwMode="gray">
          <a:xfrm>
            <a:off x="2293938" y="5794374"/>
            <a:ext cx="182563" cy="5032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90" name="Rectangle 3"/>
          <p:cNvSpPr>
            <a:spLocks noGrp="1" noChangeArrowheads="1"/>
          </p:cNvSpPr>
          <p:nvPr>
            <p:custDataLst>
              <p:tags r:id="rId11"/>
            </p:custDataLst>
          </p:nvPr>
        </p:nvSpPr>
        <p:spPr bwMode="gray">
          <a:xfrm>
            <a:off x="2809875" y="5794375"/>
            <a:ext cx="182563" cy="4778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80" name="Rectangle 3"/>
          <p:cNvSpPr>
            <a:spLocks noGrp="1" noChangeArrowheads="1"/>
          </p:cNvSpPr>
          <p:nvPr>
            <p:custDataLst>
              <p:tags r:id="rId12"/>
            </p:custDataLst>
          </p:nvPr>
        </p:nvSpPr>
        <p:spPr bwMode="gray">
          <a:xfrm>
            <a:off x="3063875" y="5794374"/>
            <a:ext cx="182563" cy="4254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92" name="Rectangle 3"/>
          <p:cNvSpPr>
            <a:spLocks noGrp="1" noChangeArrowheads="1"/>
          </p:cNvSpPr>
          <p:nvPr>
            <p:custDataLst>
              <p:tags r:id="rId13"/>
            </p:custDataLst>
          </p:nvPr>
        </p:nvSpPr>
        <p:spPr bwMode="gray">
          <a:xfrm>
            <a:off x="3319463" y="5794374"/>
            <a:ext cx="182563" cy="5032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94" name="Rectangle 3"/>
          <p:cNvSpPr>
            <a:spLocks noGrp="1" noChangeArrowheads="1"/>
          </p:cNvSpPr>
          <p:nvPr>
            <p:custDataLst>
              <p:tags r:id="rId14"/>
            </p:custDataLst>
          </p:nvPr>
        </p:nvSpPr>
        <p:spPr bwMode="gray">
          <a:xfrm>
            <a:off x="3576638" y="5794375"/>
            <a:ext cx="182563" cy="4175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00" name="Rectangle 3"/>
          <p:cNvSpPr>
            <a:spLocks noGrp="1" noChangeArrowheads="1"/>
          </p:cNvSpPr>
          <p:nvPr>
            <p:custDataLst>
              <p:tags r:id="rId15"/>
            </p:custDataLst>
          </p:nvPr>
        </p:nvSpPr>
        <p:spPr bwMode="gray">
          <a:xfrm>
            <a:off x="7762875" y="5794375"/>
            <a:ext cx="182563" cy="5032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02" name="Rectangle 3"/>
          <p:cNvSpPr>
            <a:spLocks noGrp="1" noChangeArrowheads="1"/>
          </p:cNvSpPr>
          <p:nvPr>
            <p:custDataLst>
              <p:tags r:id="rId16"/>
            </p:custDataLst>
          </p:nvPr>
        </p:nvSpPr>
        <p:spPr bwMode="gray">
          <a:xfrm>
            <a:off x="5210175" y="5794375"/>
            <a:ext cx="182563" cy="4778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06" name="Rectangle 3"/>
          <p:cNvSpPr>
            <a:spLocks noGrp="1" noChangeArrowheads="1"/>
          </p:cNvSpPr>
          <p:nvPr>
            <p:custDataLst>
              <p:tags r:id="rId17"/>
            </p:custDataLst>
          </p:nvPr>
        </p:nvSpPr>
        <p:spPr bwMode="gray">
          <a:xfrm>
            <a:off x="6737350" y="5794375"/>
            <a:ext cx="182563" cy="5032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01" name="Rectangle 3"/>
          <p:cNvSpPr>
            <a:spLocks noGrp="1" noChangeArrowheads="1"/>
          </p:cNvSpPr>
          <p:nvPr>
            <p:custDataLst>
              <p:tags r:id="rId18"/>
            </p:custDataLst>
          </p:nvPr>
        </p:nvSpPr>
        <p:spPr bwMode="gray">
          <a:xfrm>
            <a:off x="6230938" y="5794375"/>
            <a:ext cx="182563" cy="4778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04" name="Rectangle 3"/>
          <p:cNvSpPr>
            <a:spLocks noGrp="1" noChangeArrowheads="1"/>
          </p:cNvSpPr>
          <p:nvPr>
            <p:custDataLst>
              <p:tags r:id="rId19"/>
            </p:custDataLst>
          </p:nvPr>
        </p:nvSpPr>
        <p:spPr bwMode="gray">
          <a:xfrm>
            <a:off x="5462588" y="5794375"/>
            <a:ext cx="182563" cy="4254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03" name="Rectangle 3"/>
          <p:cNvSpPr>
            <a:spLocks noGrp="1" noChangeArrowheads="1"/>
          </p:cNvSpPr>
          <p:nvPr>
            <p:custDataLst>
              <p:tags r:id="rId20"/>
            </p:custDataLst>
          </p:nvPr>
        </p:nvSpPr>
        <p:spPr bwMode="gray">
          <a:xfrm>
            <a:off x="5716588" y="5794375"/>
            <a:ext cx="182563" cy="5032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05" name="Rectangle 3"/>
          <p:cNvSpPr>
            <a:spLocks noGrp="1" noChangeArrowheads="1"/>
          </p:cNvSpPr>
          <p:nvPr>
            <p:custDataLst>
              <p:tags r:id="rId21"/>
            </p:custDataLst>
          </p:nvPr>
        </p:nvSpPr>
        <p:spPr bwMode="gray">
          <a:xfrm>
            <a:off x="5973763" y="5794375"/>
            <a:ext cx="182563" cy="4175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08" name="Rectangle 3"/>
          <p:cNvSpPr>
            <a:spLocks noGrp="1" noChangeArrowheads="1"/>
          </p:cNvSpPr>
          <p:nvPr>
            <p:custDataLst>
              <p:tags r:id="rId22"/>
            </p:custDataLst>
          </p:nvPr>
        </p:nvSpPr>
        <p:spPr bwMode="gray">
          <a:xfrm>
            <a:off x="6996113" y="5794375"/>
            <a:ext cx="182563" cy="4175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99" name="Rectangle 3"/>
          <p:cNvSpPr>
            <a:spLocks noGrp="1" noChangeArrowheads="1"/>
          </p:cNvSpPr>
          <p:nvPr>
            <p:custDataLst>
              <p:tags r:id="rId23"/>
            </p:custDataLst>
          </p:nvPr>
        </p:nvSpPr>
        <p:spPr bwMode="gray">
          <a:xfrm>
            <a:off x="6483350" y="5794375"/>
            <a:ext cx="182563" cy="4254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11" name="Rectangle 3"/>
          <p:cNvSpPr>
            <a:spLocks noGrp="1" noChangeArrowheads="1"/>
          </p:cNvSpPr>
          <p:nvPr>
            <p:custDataLst>
              <p:tags r:id="rId24"/>
            </p:custDataLst>
          </p:nvPr>
        </p:nvSpPr>
        <p:spPr bwMode="gray">
          <a:xfrm>
            <a:off x="8020050" y="5794375"/>
            <a:ext cx="182563" cy="4175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09" name="Rectangle 3"/>
          <p:cNvSpPr>
            <a:spLocks noGrp="1" noChangeArrowheads="1"/>
          </p:cNvSpPr>
          <p:nvPr>
            <p:custDataLst>
              <p:tags r:id="rId25"/>
            </p:custDataLst>
          </p:nvPr>
        </p:nvSpPr>
        <p:spPr bwMode="gray">
          <a:xfrm>
            <a:off x="7253288" y="5794375"/>
            <a:ext cx="182563" cy="4778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10" name="Rectangle 3"/>
          <p:cNvSpPr>
            <a:spLocks noGrp="1" noChangeArrowheads="1"/>
          </p:cNvSpPr>
          <p:nvPr>
            <p:custDataLst>
              <p:tags r:id="rId26"/>
            </p:custDataLst>
          </p:nvPr>
        </p:nvSpPr>
        <p:spPr bwMode="gray">
          <a:xfrm>
            <a:off x="7507288" y="5794375"/>
            <a:ext cx="182563" cy="4254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cxnSp>
        <p:nvCxnSpPr>
          <p:cNvPr id="168" name="Düz Bağlayıcı 167"/>
          <p:cNvCxnSpPr/>
          <p:nvPr/>
        </p:nvCxnSpPr>
        <p:spPr bwMode="auto">
          <a:xfrm>
            <a:off x="4600923" y="3045350"/>
            <a:ext cx="0" cy="3240000"/>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27" name="Metin kutusu 26"/>
          <p:cNvSpPr txBox="1"/>
          <p:nvPr/>
        </p:nvSpPr>
        <p:spPr>
          <a:xfrm>
            <a:off x="286097" y="2474170"/>
            <a:ext cx="1609726" cy="461665"/>
          </a:xfrm>
          <a:prstGeom prst="rect">
            <a:avLst/>
          </a:prstGeom>
          <a:noFill/>
        </p:spPr>
        <p:txBody>
          <a:bodyPr wrap="square" rtlCol="0">
            <a:spAutoFit/>
          </a:bodyPr>
          <a:lstStyle/>
          <a:p>
            <a:r>
              <a:rPr lang="tr-TR" sz="1200" b="1" dirty="0">
                <a:solidFill>
                  <a:srgbClr val="002060"/>
                </a:solidFill>
              </a:rPr>
              <a:t>Sigortalı ücretli çalışan sayısı</a:t>
            </a:r>
          </a:p>
        </p:txBody>
      </p:sp>
      <p:sp>
        <p:nvSpPr>
          <p:cNvPr id="170" name="Metin kutusu 169"/>
          <p:cNvSpPr txBox="1"/>
          <p:nvPr/>
        </p:nvSpPr>
        <p:spPr>
          <a:xfrm>
            <a:off x="3078163" y="2466327"/>
            <a:ext cx="1319561" cy="461665"/>
          </a:xfrm>
          <a:prstGeom prst="rect">
            <a:avLst/>
          </a:prstGeom>
          <a:noFill/>
        </p:spPr>
        <p:txBody>
          <a:bodyPr wrap="square" rtlCol="0">
            <a:spAutoFit/>
          </a:bodyPr>
          <a:lstStyle/>
          <a:p>
            <a:pPr algn="r"/>
            <a:r>
              <a:rPr lang="tr-TR" sz="1200" b="1" dirty="0">
                <a:solidFill>
                  <a:srgbClr val="C00000"/>
                </a:solidFill>
              </a:rPr>
              <a:t>Kamu çalışan sayısı</a:t>
            </a:r>
          </a:p>
        </p:txBody>
      </p:sp>
      <p:sp>
        <p:nvSpPr>
          <p:cNvPr id="171" name="Metin kutusu 170"/>
          <p:cNvSpPr txBox="1"/>
          <p:nvPr/>
        </p:nvSpPr>
        <p:spPr>
          <a:xfrm>
            <a:off x="4954588" y="2466327"/>
            <a:ext cx="882303" cy="461665"/>
          </a:xfrm>
          <a:prstGeom prst="rect">
            <a:avLst/>
          </a:prstGeom>
          <a:noFill/>
        </p:spPr>
        <p:txBody>
          <a:bodyPr wrap="square" rtlCol="0">
            <a:spAutoFit/>
          </a:bodyPr>
          <a:lstStyle/>
          <a:p>
            <a:r>
              <a:rPr lang="tr-TR" sz="1200" b="1" dirty="0" smtClean="0">
                <a:solidFill>
                  <a:srgbClr val="0070C0"/>
                </a:solidFill>
              </a:rPr>
              <a:t>Çiftçi Sayısı </a:t>
            </a:r>
            <a:endParaRPr lang="tr-TR" sz="1200" b="1" dirty="0">
              <a:solidFill>
                <a:srgbClr val="0070C0"/>
              </a:solidFill>
            </a:endParaRPr>
          </a:p>
        </p:txBody>
      </p:sp>
      <p:sp>
        <p:nvSpPr>
          <p:cNvPr id="172" name="Metin kutusu 171"/>
          <p:cNvSpPr txBox="1"/>
          <p:nvPr/>
        </p:nvSpPr>
        <p:spPr>
          <a:xfrm>
            <a:off x="7877968" y="2462535"/>
            <a:ext cx="854425" cy="461665"/>
          </a:xfrm>
          <a:prstGeom prst="rect">
            <a:avLst/>
          </a:prstGeom>
          <a:noFill/>
        </p:spPr>
        <p:txBody>
          <a:bodyPr wrap="square" rtlCol="0">
            <a:spAutoFit/>
          </a:bodyPr>
          <a:lstStyle/>
          <a:p>
            <a:pPr algn="r"/>
            <a:r>
              <a:rPr lang="tr-TR" sz="1200" b="1" dirty="0" smtClean="0">
                <a:solidFill>
                  <a:srgbClr val="C00000"/>
                </a:solidFill>
              </a:rPr>
              <a:t>Esnaf  </a:t>
            </a:r>
            <a:r>
              <a:rPr lang="tr-TR" sz="1200" b="1" dirty="0">
                <a:solidFill>
                  <a:srgbClr val="C00000"/>
                </a:solidFill>
              </a:rPr>
              <a:t>sayısı</a:t>
            </a:r>
          </a:p>
        </p:txBody>
      </p:sp>
      <p:graphicFrame>
        <p:nvGraphicFramePr>
          <p:cNvPr id="38" name="Grafik 37"/>
          <p:cNvGraphicFramePr>
            <a:graphicFrameLocks/>
          </p:cNvGraphicFramePr>
          <p:nvPr>
            <p:extLst>
              <p:ext uri="{D42A27DB-BD31-4B8C-83A1-F6EECF244321}">
                <p14:modId xmlns:p14="http://schemas.microsoft.com/office/powerpoint/2010/main" val="3104114982"/>
              </p:ext>
            </p:extLst>
          </p:nvPr>
        </p:nvGraphicFramePr>
        <p:xfrm>
          <a:off x="381000" y="2935835"/>
          <a:ext cx="3886548" cy="3464965"/>
        </p:xfrm>
        <a:graphic>
          <a:graphicData uri="http://schemas.openxmlformats.org/drawingml/2006/chart">
            <c:chart xmlns:c="http://schemas.openxmlformats.org/drawingml/2006/chart" xmlns:r="http://schemas.openxmlformats.org/officeDocument/2006/relationships" r:id="rId31"/>
          </a:graphicData>
        </a:graphic>
      </p:graphicFrame>
      <p:graphicFrame>
        <p:nvGraphicFramePr>
          <p:cNvPr id="39" name="Grafik 38"/>
          <p:cNvGraphicFramePr>
            <a:graphicFrameLocks/>
          </p:cNvGraphicFramePr>
          <p:nvPr>
            <p:extLst>
              <p:ext uri="{D42A27DB-BD31-4B8C-83A1-F6EECF244321}">
                <p14:modId xmlns:p14="http://schemas.microsoft.com/office/powerpoint/2010/main" val="1224953184"/>
              </p:ext>
            </p:extLst>
          </p:nvPr>
        </p:nvGraphicFramePr>
        <p:xfrm>
          <a:off x="4954589" y="2935835"/>
          <a:ext cx="3884612" cy="3160165"/>
        </p:xfrm>
        <a:graphic>
          <a:graphicData uri="http://schemas.openxmlformats.org/drawingml/2006/chart">
            <c:chart xmlns:c="http://schemas.openxmlformats.org/drawingml/2006/chart" xmlns:r="http://schemas.openxmlformats.org/officeDocument/2006/relationships" r:id="rId32"/>
          </a:graphicData>
        </a:graphic>
      </p:graphicFrame>
    </p:spTree>
    <p:extLst>
      <p:ext uri="{BB962C8B-B14F-4D97-AF65-F5344CB8AC3E}">
        <p14:creationId xmlns:p14="http://schemas.microsoft.com/office/powerpoint/2010/main" val="381393639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Nesne 18"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420" name="think-cell Slide" r:id="rId41" imgW="444" imgH="446" progId="TCLayout.ActiveDocument.1">
                  <p:embed/>
                </p:oleObj>
              </mc:Choice>
              <mc:Fallback>
                <p:oleObj name="think-cell Slide" r:id="rId41" imgW="444" imgH="446" progId="TCLayout.ActiveDocument.1">
                  <p:embed/>
                  <p:pic>
                    <p:nvPicPr>
                      <p:cNvPr id="0" name=""/>
                      <p:cNvPicPr/>
                      <p:nvPr/>
                    </p:nvPicPr>
                    <p:blipFill>
                      <a:blip r:embed="rId42"/>
                      <a:stretch>
                        <a:fillRect/>
                      </a:stretch>
                    </p:blipFill>
                    <p:spPr>
                      <a:xfrm>
                        <a:off x="1588" y="1588"/>
                        <a:ext cx="1588" cy="1588"/>
                      </a:xfrm>
                      <a:prstGeom prst="rect">
                        <a:avLst/>
                      </a:prstGeom>
                    </p:spPr>
                  </p:pic>
                </p:oleObj>
              </mc:Fallback>
            </mc:AlternateContent>
          </a:graphicData>
        </a:graphic>
      </p:graphicFrame>
      <p:sp>
        <p:nvSpPr>
          <p:cNvPr id="2" name="Unvan 1"/>
          <p:cNvSpPr>
            <a:spLocks noGrp="1"/>
          </p:cNvSpPr>
          <p:nvPr>
            <p:ph type="title"/>
          </p:nvPr>
        </p:nvSpPr>
        <p:spPr>
          <a:xfrm>
            <a:off x="295371" y="960444"/>
            <a:ext cx="8534400" cy="838200"/>
          </a:xfrm>
        </p:spPr>
        <p:txBody>
          <a:bodyPr vert="horz"/>
          <a:lstStyle/>
          <a:p>
            <a:r>
              <a:rPr lang="tr-TR" sz="2400" dirty="0" smtClean="0">
                <a:solidFill>
                  <a:srgbClr val="FF0000"/>
                </a:solidFill>
              </a:rPr>
              <a:t>İşsizlik ödeneğine başvurular COVID-19 etkisiyle Nisan’da en yüksek seviyesini görse de Kasım 2021 itibarıyla 3100 seviyesinde gerçekleşti.</a:t>
            </a:r>
            <a:endParaRPr lang="tr-TR" sz="1800" b="0" dirty="0">
              <a:solidFill>
                <a:srgbClr val="FF0000"/>
              </a:solidFill>
            </a:endParaRPr>
          </a:p>
        </p:txBody>
      </p:sp>
      <p:sp>
        <p:nvSpPr>
          <p:cNvPr id="4" name="Slayt Numarası Yer Tutucusu 3"/>
          <p:cNvSpPr>
            <a:spLocks noGrp="1"/>
          </p:cNvSpPr>
          <p:nvPr>
            <p:ph type="sldNum" sz="quarter" idx="11"/>
          </p:nvPr>
        </p:nvSpPr>
        <p:spPr/>
        <p:txBody>
          <a:bodyPr/>
          <a:lstStyle/>
          <a:p>
            <a:pPr>
              <a:defRPr/>
            </a:pPr>
            <a:r>
              <a:rPr lang="en-GB" smtClean="0"/>
              <a:t>Sl</a:t>
            </a:r>
            <a:r>
              <a:rPr lang="tr-TR" smtClean="0"/>
              <a:t>ayt</a:t>
            </a:r>
            <a:r>
              <a:rPr lang="en-GB" smtClean="0"/>
              <a:t> </a:t>
            </a:r>
            <a:fld id="{4671AB6C-D4B8-4F11-8867-B5C2B23781FF}" type="slidenum">
              <a:rPr lang="en-GB" smtClean="0"/>
              <a:pPr>
                <a:defRPr/>
              </a:pPr>
              <a:t>62</a:t>
            </a:fld>
            <a:endParaRPr lang="en-GB" dirty="0"/>
          </a:p>
        </p:txBody>
      </p:sp>
      <p:sp>
        <p:nvSpPr>
          <p:cNvPr id="300" name="Metin kutusu 299"/>
          <p:cNvSpPr txBox="1"/>
          <p:nvPr/>
        </p:nvSpPr>
        <p:spPr>
          <a:xfrm>
            <a:off x="-1" y="2052385"/>
            <a:ext cx="9144001" cy="307777"/>
          </a:xfrm>
          <a:prstGeom prst="rect">
            <a:avLst/>
          </a:prstGeom>
          <a:solidFill>
            <a:srgbClr val="002060"/>
          </a:solidFill>
        </p:spPr>
        <p:txBody>
          <a:bodyPr wrap="square" rtlCol="0">
            <a:spAutoFit/>
          </a:bodyPr>
          <a:lstStyle/>
          <a:p>
            <a:pPr algn="ctr">
              <a:defRPr/>
            </a:pPr>
            <a:r>
              <a:rPr lang="tr-TR" sz="1400" b="1" dirty="0">
                <a:solidFill>
                  <a:srgbClr val="FFFFFF"/>
                </a:solidFill>
                <a:ea typeface="Tahoma" panose="020B0604030504040204" pitchFamily="34" charset="0"/>
                <a:cs typeface="Tahoma" panose="020B0604030504040204" pitchFamily="34" charset="0"/>
              </a:rPr>
              <a:t>Çalışan sayısı, Gaziantep, bin kişi, aylık, Ocak 2018 – </a:t>
            </a:r>
            <a:r>
              <a:rPr lang="tr-TR" sz="1400" b="1" dirty="0" smtClean="0">
                <a:solidFill>
                  <a:srgbClr val="FFFFFF"/>
                </a:solidFill>
                <a:ea typeface="Tahoma" panose="020B0604030504040204" pitchFamily="34" charset="0"/>
                <a:cs typeface="Tahoma" panose="020B0604030504040204" pitchFamily="34" charset="0"/>
              </a:rPr>
              <a:t>Aralık </a:t>
            </a:r>
            <a:r>
              <a:rPr lang="tr-TR" sz="1400" b="1" dirty="0">
                <a:solidFill>
                  <a:srgbClr val="FFFFFF"/>
                </a:solidFill>
                <a:ea typeface="Tahoma" panose="020B0604030504040204" pitchFamily="34" charset="0"/>
                <a:cs typeface="Tahoma" panose="020B0604030504040204" pitchFamily="34" charset="0"/>
              </a:rPr>
              <a:t>2021</a:t>
            </a:r>
          </a:p>
        </p:txBody>
      </p:sp>
      <p:sp>
        <p:nvSpPr>
          <p:cNvPr id="42" name="Metin kutusu 41"/>
          <p:cNvSpPr txBox="1"/>
          <p:nvPr/>
        </p:nvSpPr>
        <p:spPr>
          <a:xfrm>
            <a:off x="-14376" y="6536066"/>
            <a:ext cx="9029878" cy="261610"/>
          </a:xfrm>
          <a:prstGeom prst="rect">
            <a:avLst/>
          </a:prstGeom>
          <a:noFill/>
        </p:spPr>
        <p:txBody>
          <a:bodyPr wrap="square" rtlCol="0">
            <a:spAutoFit/>
          </a:bodyPr>
          <a:lstStyle/>
          <a:p>
            <a:pPr>
              <a:defRPr/>
            </a:pPr>
            <a:r>
              <a:rPr lang="tr-TR" sz="1100" dirty="0">
                <a:solidFill>
                  <a:srgbClr val="000000"/>
                </a:solidFill>
                <a:ea typeface="Tahoma" panose="020B0604030504040204" pitchFamily="34" charset="0"/>
                <a:cs typeface="Tahoma" panose="020B0604030504040204" pitchFamily="34" charset="0"/>
              </a:rPr>
              <a:t>Kaynak: İŞKUR</a:t>
            </a:r>
            <a:endParaRPr lang="tr-TR" altLang="tr-TR" sz="1100" dirty="0">
              <a:solidFill>
                <a:srgbClr val="000000"/>
              </a:solidFill>
            </a:endParaRPr>
          </a:p>
        </p:txBody>
      </p:sp>
      <p:sp>
        <p:nvSpPr>
          <p:cNvPr id="79" name="Rectangle 3"/>
          <p:cNvSpPr>
            <a:spLocks noGrp="1" noChangeArrowheads="1"/>
          </p:cNvSpPr>
          <p:nvPr>
            <p:custDataLst>
              <p:tags r:id="rId3"/>
            </p:custDataLst>
          </p:nvPr>
        </p:nvSpPr>
        <p:spPr bwMode="auto">
          <a:xfrm>
            <a:off x="2287588" y="5378450"/>
            <a:ext cx="212725" cy="56197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1" name="Rectangle 3"/>
          <p:cNvSpPr>
            <a:spLocks noGrp="1" noChangeArrowheads="1"/>
          </p:cNvSpPr>
          <p:nvPr>
            <p:custDataLst>
              <p:tags r:id="rId4"/>
            </p:custDataLst>
          </p:nvPr>
        </p:nvSpPr>
        <p:spPr bwMode="auto">
          <a:xfrm>
            <a:off x="2068513" y="5378450"/>
            <a:ext cx="212725" cy="58737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3" name="Rectangle 3"/>
          <p:cNvSpPr>
            <a:spLocks noGrp="1" noChangeArrowheads="1"/>
          </p:cNvSpPr>
          <p:nvPr>
            <p:custDataLst>
              <p:tags r:id="rId5"/>
            </p:custDataLst>
          </p:nvPr>
        </p:nvSpPr>
        <p:spPr bwMode="auto">
          <a:xfrm>
            <a:off x="2947988" y="5378450"/>
            <a:ext cx="212725" cy="5334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48" name="Rectangle 3"/>
          <p:cNvSpPr>
            <a:spLocks noGrp="1" noChangeArrowheads="1"/>
          </p:cNvSpPr>
          <p:nvPr>
            <p:custDataLst>
              <p:tags r:id="rId6"/>
            </p:custDataLst>
          </p:nvPr>
        </p:nvSpPr>
        <p:spPr bwMode="auto">
          <a:xfrm>
            <a:off x="2727325" y="5378450"/>
            <a:ext cx="212725" cy="4889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0" name="Rectangle 3"/>
          <p:cNvSpPr>
            <a:spLocks noGrp="1" noChangeArrowheads="1"/>
          </p:cNvSpPr>
          <p:nvPr>
            <p:custDataLst>
              <p:tags r:id="rId7"/>
            </p:custDataLst>
          </p:nvPr>
        </p:nvSpPr>
        <p:spPr bwMode="auto">
          <a:xfrm>
            <a:off x="1849438" y="5378450"/>
            <a:ext cx="212725" cy="5508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47" name="Rectangle 3"/>
          <p:cNvSpPr>
            <a:spLocks noGrp="1" noChangeArrowheads="1"/>
          </p:cNvSpPr>
          <p:nvPr>
            <p:custDataLst>
              <p:tags r:id="rId8"/>
            </p:custDataLst>
          </p:nvPr>
        </p:nvSpPr>
        <p:spPr bwMode="auto">
          <a:xfrm>
            <a:off x="6683375" y="5378450"/>
            <a:ext cx="212725" cy="49847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2" name="Rectangle 3"/>
          <p:cNvSpPr>
            <a:spLocks noGrp="1" noChangeArrowheads="1"/>
          </p:cNvSpPr>
          <p:nvPr>
            <p:custDataLst>
              <p:tags r:id="rId9"/>
            </p:custDataLst>
          </p:nvPr>
        </p:nvSpPr>
        <p:spPr bwMode="auto">
          <a:xfrm>
            <a:off x="5364163" y="5378450"/>
            <a:ext cx="212725" cy="4889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3" name="Rectangle 3"/>
          <p:cNvSpPr>
            <a:spLocks noGrp="1" noChangeArrowheads="1"/>
          </p:cNvSpPr>
          <p:nvPr>
            <p:custDataLst>
              <p:tags r:id="rId10"/>
            </p:custDataLst>
          </p:nvPr>
        </p:nvSpPr>
        <p:spPr bwMode="auto">
          <a:xfrm>
            <a:off x="969963" y="5378450"/>
            <a:ext cx="212725" cy="5540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6" name="Rectangle 3"/>
          <p:cNvSpPr>
            <a:spLocks noGrp="1" noChangeArrowheads="1"/>
          </p:cNvSpPr>
          <p:nvPr>
            <p:custDataLst>
              <p:tags r:id="rId11"/>
            </p:custDataLst>
          </p:nvPr>
        </p:nvSpPr>
        <p:spPr bwMode="auto">
          <a:xfrm>
            <a:off x="1195388" y="5378450"/>
            <a:ext cx="212725" cy="5508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8" name="Rectangle 3"/>
          <p:cNvSpPr>
            <a:spLocks noGrp="1" noChangeArrowheads="1"/>
          </p:cNvSpPr>
          <p:nvPr>
            <p:custDataLst>
              <p:tags r:id="rId12"/>
            </p:custDataLst>
          </p:nvPr>
        </p:nvSpPr>
        <p:spPr bwMode="auto">
          <a:xfrm>
            <a:off x="7561263" y="5378450"/>
            <a:ext cx="212725" cy="56197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8" name="Rectangle 3"/>
          <p:cNvSpPr>
            <a:spLocks noGrp="1" noChangeArrowheads="1"/>
          </p:cNvSpPr>
          <p:nvPr>
            <p:custDataLst>
              <p:tags r:id="rId13"/>
            </p:custDataLst>
          </p:nvPr>
        </p:nvSpPr>
        <p:spPr bwMode="auto">
          <a:xfrm>
            <a:off x="1409700" y="5378450"/>
            <a:ext cx="212725" cy="49847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9" name="Rectangle 3"/>
          <p:cNvSpPr>
            <a:spLocks noGrp="1" noChangeArrowheads="1"/>
          </p:cNvSpPr>
          <p:nvPr>
            <p:custDataLst>
              <p:tags r:id="rId14"/>
            </p:custDataLst>
          </p:nvPr>
        </p:nvSpPr>
        <p:spPr bwMode="auto">
          <a:xfrm>
            <a:off x="1628775" y="5378450"/>
            <a:ext cx="212725" cy="57308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45" name="Rectangle 3"/>
          <p:cNvSpPr>
            <a:spLocks noGrp="1" noChangeArrowheads="1"/>
          </p:cNvSpPr>
          <p:nvPr>
            <p:custDataLst>
              <p:tags r:id="rId15"/>
            </p:custDataLst>
          </p:nvPr>
        </p:nvSpPr>
        <p:spPr bwMode="auto">
          <a:xfrm>
            <a:off x="3167063" y="5378450"/>
            <a:ext cx="212725" cy="5191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4" name="Rectangle 3"/>
          <p:cNvSpPr>
            <a:spLocks noGrp="1" noChangeArrowheads="1"/>
          </p:cNvSpPr>
          <p:nvPr>
            <p:custDataLst>
              <p:tags r:id="rId16"/>
            </p:custDataLst>
          </p:nvPr>
        </p:nvSpPr>
        <p:spPr bwMode="auto">
          <a:xfrm>
            <a:off x="6902450" y="5378450"/>
            <a:ext cx="212725" cy="57308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5" name="Rectangle 3"/>
          <p:cNvSpPr>
            <a:spLocks noGrp="1" noChangeArrowheads="1"/>
          </p:cNvSpPr>
          <p:nvPr>
            <p:custDataLst>
              <p:tags r:id="rId17"/>
            </p:custDataLst>
          </p:nvPr>
        </p:nvSpPr>
        <p:spPr bwMode="auto">
          <a:xfrm>
            <a:off x="3386138" y="5378450"/>
            <a:ext cx="212725" cy="56038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7" name="Rectangle 3"/>
          <p:cNvSpPr>
            <a:spLocks noGrp="1" noChangeArrowheads="1"/>
          </p:cNvSpPr>
          <p:nvPr>
            <p:custDataLst>
              <p:tags r:id="rId18"/>
            </p:custDataLst>
          </p:nvPr>
        </p:nvSpPr>
        <p:spPr bwMode="auto">
          <a:xfrm>
            <a:off x="3606800" y="5378450"/>
            <a:ext cx="212725" cy="5540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8" name="Rectangle 3"/>
          <p:cNvSpPr>
            <a:spLocks noGrp="1" noChangeArrowheads="1"/>
          </p:cNvSpPr>
          <p:nvPr>
            <p:custDataLst>
              <p:tags r:id="rId19"/>
            </p:custDataLst>
          </p:nvPr>
        </p:nvSpPr>
        <p:spPr bwMode="auto">
          <a:xfrm>
            <a:off x="3825875" y="5378450"/>
            <a:ext cx="212725" cy="5508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44" name="Rectangle 3"/>
          <p:cNvSpPr>
            <a:spLocks noGrp="1" noChangeArrowheads="1"/>
          </p:cNvSpPr>
          <p:nvPr>
            <p:custDataLst>
              <p:tags r:id="rId20"/>
            </p:custDataLst>
          </p:nvPr>
        </p:nvSpPr>
        <p:spPr bwMode="auto">
          <a:xfrm>
            <a:off x="4046538" y="5378450"/>
            <a:ext cx="212725" cy="49847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9" name="Rectangle 3"/>
          <p:cNvSpPr>
            <a:spLocks noGrp="1" noChangeArrowheads="1"/>
          </p:cNvSpPr>
          <p:nvPr>
            <p:custDataLst>
              <p:tags r:id="rId21"/>
            </p:custDataLst>
          </p:nvPr>
        </p:nvSpPr>
        <p:spPr bwMode="auto">
          <a:xfrm>
            <a:off x="4265613" y="5378450"/>
            <a:ext cx="212725" cy="57308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4" name="Rectangle 3"/>
          <p:cNvSpPr>
            <a:spLocks noGrp="1" noChangeArrowheads="1"/>
          </p:cNvSpPr>
          <p:nvPr>
            <p:custDataLst>
              <p:tags r:id="rId22"/>
            </p:custDataLst>
          </p:nvPr>
        </p:nvSpPr>
        <p:spPr bwMode="auto">
          <a:xfrm>
            <a:off x="7342188" y="5378450"/>
            <a:ext cx="212725" cy="58737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0" name="Rectangle 3"/>
          <p:cNvSpPr>
            <a:spLocks noGrp="1" noChangeArrowheads="1"/>
          </p:cNvSpPr>
          <p:nvPr>
            <p:custDataLst>
              <p:tags r:id="rId23"/>
            </p:custDataLst>
          </p:nvPr>
        </p:nvSpPr>
        <p:spPr bwMode="auto">
          <a:xfrm>
            <a:off x="4486275" y="5378450"/>
            <a:ext cx="212725" cy="5508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4" name="Rectangle 3"/>
          <p:cNvSpPr>
            <a:spLocks noGrp="1" noChangeArrowheads="1"/>
          </p:cNvSpPr>
          <p:nvPr>
            <p:custDataLst>
              <p:tags r:id="rId24"/>
            </p:custDataLst>
          </p:nvPr>
        </p:nvSpPr>
        <p:spPr bwMode="auto">
          <a:xfrm>
            <a:off x="5584825" y="5378450"/>
            <a:ext cx="212725" cy="5334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1" name="Rectangle 3"/>
          <p:cNvSpPr>
            <a:spLocks noGrp="1" noChangeArrowheads="1"/>
          </p:cNvSpPr>
          <p:nvPr>
            <p:custDataLst>
              <p:tags r:id="rId25"/>
            </p:custDataLst>
          </p:nvPr>
        </p:nvSpPr>
        <p:spPr bwMode="auto">
          <a:xfrm>
            <a:off x="4705350" y="5378450"/>
            <a:ext cx="212725" cy="58737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6" name="Rectangle 3"/>
          <p:cNvSpPr>
            <a:spLocks noGrp="1" noChangeArrowheads="1"/>
          </p:cNvSpPr>
          <p:nvPr>
            <p:custDataLst>
              <p:tags r:id="rId26"/>
            </p:custDataLst>
          </p:nvPr>
        </p:nvSpPr>
        <p:spPr bwMode="auto">
          <a:xfrm>
            <a:off x="7781925" y="5378450"/>
            <a:ext cx="212725" cy="4889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0" name="Rectangle 3"/>
          <p:cNvSpPr>
            <a:spLocks noGrp="1" noChangeArrowheads="1"/>
          </p:cNvSpPr>
          <p:nvPr>
            <p:custDataLst>
              <p:tags r:id="rId27"/>
            </p:custDataLst>
          </p:nvPr>
        </p:nvSpPr>
        <p:spPr bwMode="auto">
          <a:xfrm>
            <a:off x="5145088" y="5378450"/>
            <a:ext cx="212725" cy="4889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5" name="Rectangle 3"/>
          <p:cNvSpPr>
            <a:spLocks noGrp="1" noChangeArrowheads="1"/>
          </p:cNvSpPr>
          <p:nvPr>
            <p:custDataLst>
              <p:tags r:id="rId28"/>
            </p:custDataLst>
          </p:nvPr>
        </p:nvSpPr>
        <p:spPr bwMode="auto">
          <a:xfrm>
            <a:off x="7123113" y="5378450"/>
            <a:ext cx="212725" cy="5508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49" name="Rectangle 3"/>
          <p:cNvSpPr>
            <a:spLocks noGrp="1" noChangeArrowheads="1"/>
          </p:cNvSpPr>
          <p:nvPr>
            <p:custDataLst>
              <p:tags r:id="rId29"/>
            </p:custDataLst>
          </p:nvPr>
        </p:nvSpPr>
        <p:spPr bwMode="auto">
          <a:xfrm>
            <a:off x="5803900" y="5378450"/>
            <a:ext cx="212725" cy="5191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7" name="Rectangle 3"/>
          <p:cNvSpPr>
            <a:spLocks noGrp="1" noChangeArrowheads="1"/>
          </p:cNvSpPr>
          <p:nvPr>
            <p:custDataLst>
              <p:tags r:id="rId30"/>
            </p:custDataLst>
          </p:nvPr>
        </p:nvSpPr>
        <p:spPr bwMode="auto">
          <a:xfrm>
            <a:off x="8440738" y="5378450"/>
            <a:ext cx="212725" cy="5191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5" name="Rectangle 3"/>
          <p:cNvSpPr>
            <a:spLocks noGrp="1" noChangeArrowheads="1"/>
          </p:cNvSpPr>
          <p:nvPr>
            <p:custDataLst>
              <p:tags r:id="rId31"/>
            </p:custDataLst>
          </p:nvPr>
        </p:nvSpPr>
        <p:spPr bwMode="auto">
          <a:xfrm>
            <a:off x="6022975" y="5378450"/>
            <a:ext cx="212725" cy="56038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6" name="Rectangle 3"/>
          <p:cNvSpPr>
            <a:spLocks noGrp="1" noChangeArrowheads="1"/>
          </p:cNvSpPr>
          <p:nvPr>
            <p:custDataLst>
              <p:tags r:id="rId32"/>
            </p:custDataLst>
          </p:nvPr>
        </p:nvSpPr>
        <p:spPr bwMode="auto">
          <a:xfrm>
            <a:off x="6243638" y="5378450"/>
            <a:ext cx="212725" cy="5540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46" name="Rectangle 3"/>
          <p:cNvSpPr>
            <a:spLocks noGrp="1" noChangeArrowheads="1"/>
          </p:cNvSpPr>
          <p:nvPr>
            <p:custDataLst>
              <p:tags r:id="rId33"/>
            </p:custDataLst>
          </p:nvPr>
        </p:nvSpPr>
        <p:spPr bwMode="auto">
          <a:xfrm>
            <a:off x="8221663" y="5378450"/>
            <a:ext cx="212725" cy="5334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7" name="Rectangle 3"/>
          <p:cNvSpPr>
            <a:spLocks noGrp="1" noChangeArrowheads="1"/>
          </p:cNvSpPr>
          <p:nvPr>
            <p:custDataLst>
              <p:tags r:id="rId34"/>
            </p:custDataLst>
          </p:nvPr>
        </p:nvSpPr>
        <p:spPr bwMode="auto">
          <a:xfrm>
            <a:off x="6462713" y="5378450"/>
            <a:ext cx="212725" cy="5508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3" name="Rectangle 3"/>
          <p:cNvSpPr>
            <a:spLocks noGrp="1" noChangeArrowheads="1"/>
          </p:cNvSpPr>
          <p:nvPr>
            <p:custDataLst>
              <p:tags r:id="rId35"/>
            </p:custDataLst>
          </p:nvPr>
        </p:nvSpPr>
        <p:spPr bwMode="auto">
          <a:xfrm>
            <a:off x="8001000" y="5378450"/>
            <a:ext cx="212725" cy="4889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2" name="Rectangle 3"/>
          <p:cNvSpPr>
            <a:spLocks noGrp="1" noChangeArrowheads="1"/>
          </p:cNvSpPr>
          <p:nvPr>
            <p:custDataLst>
              <p:tags r:id="rId36"/>
            </p:custDataLst>
          </p:nvPr>
        </p:nvSpPr>
        <p:spPr bwMode="auto">
          <a:xfrm>
            <a:off x="4924425" y="5378450"/>
            <a:ext cx="212725" cy="56197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95" name="Rectangle 3"/>
          <p:cNvSpPr>
            <a:spLocks noGrp="1" noChangeArrowheads="1"/>
          </p:cNvSpPr>
          <p:nvPr>
            <p:custDataLst>
              <p:tags r:id="rId37"/>
            </p:custDataLst>
          </p:nvPr>
        </p:nvSpPr>
        <p:spPr bwMode="auto">
          <a:xfrm>
            <a:off x="2740025" y="6251575"/>
            <a:ext cx="2062163" cy="21272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defRPr/>
            </a:pPr>
            <a:endParaRPr lang="tr-TR" sz="1400" dirty="0">
              <a:solidFill>
                <a:srgbClr val="000000"/>
              </a:solidFill>
            </a:endParaRPr>
          </a:p>
        </p:txBody>
      </p:sp>
      <p:sp>
        <p:nvSpPr>
          <p:cNvPr id="96" name="Rectangle 3"/>
          <p:cNvSpPr>
            <a:spLocks noGrp="1" noChangeArrowheads="1"/>
          </p:cNvSpPr>
          <p:nvPr>
            <p:custDataLst>
              <p:tags r:id="rId38"/>
            </p:custDataLst>
          </p:nvPr>
        </p:nvSpPr>
        <p:spPr bwMode="auto">
          <a:xfrm>
            <a:off x="5205413" y="6251575"/>
            <a:ext cx="1781175" cy="21272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defRPr/>
            </a:pPr>
            <a:endParaRPr lang="tr-TR" sz="1400" dirty="0">
              <a:solidFill>
                <a:srgbClr val="000000"/>
              </a:solidFill>
            </a:endParaRPr>
          </a:p>
        </p:txBody>
      </p:sp>
      <p:graphicFrame>
        <p:nvGraphicFramePr>
          <p:cNvPr id="62" name="Grafik 61"/>
          <p:cNvGraphicFramePr>
            <a:graphicFrameLocks/>
          </p:cNvGraphicFramePr>
          <p:nvPr>
            <p:extLst>
              <p:ext uri="{D42A27DB-BD31-4B8C-83A1-F6EECF244321}">
                <p14:modId xmlns:p14="http://schemas.microsoft.com/office/powerpoint/2010/main" val="2723322719"/>
              </p:ext>
            </p:extLst>
          </p:nvPr>
        </p:nvGraphicFramePr>
        <p:xfrm>
          <a:off x="295371" y="2467310"/>
          <a:ext cx="8534400" cy="3996990"/>
        </p:xfrm>
        <a:graphic>
          <a:graphicData uri="http://schemas.openxmlformats.org/drawingml/2006/chart">
            <c:chart xmlns:c="http://schemas.openxmlformats.org/drawingml/2006/chart" xmlns:r="http://schemas.openxmlformats.org/officeDocument/2006/relationships" r:id="rId43"/>
          </a:graphicData>
        </a:graphic>
      </p:graphicFrame>
    </p:spTree>
    <p:extLst>
      <p:ext uri="{BB962C8B-B14F-4D97-AF65-F5344CB8AC3E}">
        <p14:creationId xmlns:p14="http://schemas.microsoft.com/office/powerpoint/2010/main" val="114675343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Nesne 4"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80" name="think-cell Slide" r:id="rId16" imgW="444" imgH="446" progId="TCLayout.ActiveDocument.1">
                  <p:embed/>
                </p:oleObj>
              </mc:Choice>
              <mc:Fallback>
                <p:oleObj name="think-cell Slide" r:id="rId16" imgW="444" imgH="446" progId="TCLayout.ActiveDocument.1">
                  <p:embed/>
                  <p:pic>
                    <p:nvPicPr>
                      <p:cNvPr id="0" name=""/>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4" name="Slayt Numarası Yer Tutucusu 3"/>
          <p:cNvSpPr>
            <a:spLocks noGrp="1"/>
          </p:cNvSpPr>
          <p:nvPr>
            <p:ph type="sldNum" sz="quarter" idx="11"/>
          </p:nvPr>
        </p:nvSpPr>
        <p:spPr/>
        <p:txBody>
          <a:bodyPr/>
          <a:lstStyle/>
          <a:p>
            <a:pPr algn="ctr">
              <a:defRPr/>
            </a:pPr>
            <a:r>
              <a:rPr lang="tr-TR" dirty="0" smtClean="0"/>
              <a:t>Slayt </a:t>
            </a:r>
            <a:fld id="{4671AB6C-D4B8-4F11-8867-B5C2B23781FF}" type="slidenum">
              <a:rPr lang="tr-TR" smtClean="0"/>
              <a:pPr algn="ctr">
                <a:defRPr/>
              </a:pPr>
              <a:t>63</a:t>
            </a:fld>
            <a:endParaRPr lang="tr-TR" dirty="0"/>
          </a:p>
        </p:txBody>
      </p:sp>
      <p:sp>
        <p:nvSpPr>
          <p:cNvPr id="6" name="Metin kutusu 5"/>
          <p:cNvSpPr txBox="1"/>
          <p:nvPr/>
        </p:nvSpPr>
        <p:spPr>
          <a:xfrm>
            <a:off x="12333" y="2038757"/>
            <a:ext cx="9139606" cy="276999"/>
          </a:xfrm>
          <a:prstGeom prst="rect">
            <a:avLst/>
          </a:prstGeom>
          <a:solidFill>
            <a:srgbClr val="002060"/>
          </a:solidFill>
        </p:spPr>
        <p:txBody>
          <a:bodyPr wrap="square" rtlCol="0">
            <a:spAutoFit/>
          </a:bodyPr>
          <a:lstStyle/>
          <a:p>
            <a:pPr algn="ctr">
              <a:defRPr/>
            </a:pPr>
            <a:r>
              <a:rPr lang="tr-TR" sz="1200" b="1" dirty="0">
                <a:solidFill>
                  <a:srgbClr val="FFFFFF"/>
                </a:solidFill>
                <a:ea typeface="Tahoma" panose="020B0604030504040204" pitchFamily="34" charset="0"/>
                <a:cs typeface="Tahoma" panose="020B0604030504040204" pitchFamily="34" charset="0"/>
              </a:rPr>
              <a:t>01.01.2001 - 31.01.2021 tarihleri arasında düzenlenen yatırım teşvik belgeleri, sabit yatırım tutarı, 2001- 2021</a:t>
            </a:r>
          </a:p>
        </p:txBody>
      </p:sp>
      <p:sp>
        <p:nvSpPr>
          <p:cNvPr id="100" name="Dikdörtgen 9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400" dirty="0">
              <a:solidFill>
                <a:srgbClr val="000000"/>
              </a:solidFill>
            </a:endParaRPr>
          </a:p>
        </p:txBody>
      </p:sp>
      <p:sp>
        <p:nvSpPr>
          <p:cNvPr id="143" name="Dikdörtgen 14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50" name="Dikdörtgen 14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93" name="Metin kutusu 92"/>
          <p:cNvSpPr txBox="1"/>
          <p:nvPr/>
        </p:nvSpPr>
        <p:spPr>
          <a:xfrm>
            <a:off x="-31368" y="6581001"/>
            <a:ext cx="7898635"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Teşvik Uygulama ve Yabancı Sermaye Genel Müdürlüğü, </a:t>
            </a:r>
            <a:r>
              <a:rPr lang="tr-TR" altLang="tr-TR" sz="1200" dirty="0">
                <a:solidFill>
                  <a:srgbClr val="000000"/>
                </a:solidFill>
              </a:rPr>
              <a:t>TEPAV görselleştirmesi</a:t>
            </a:r>
          </a:p>
        </p:txBody>
      </p:sp>
      <p:sp>
        <p:nvSpPr>
          <p:cNvPr id="8" name="Dikdörtgen 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2" name="Dikdörtgen 11"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33" name="Unvan 1"/>
          <p:cNvSpPr txBox="1">
            <a:spLocks/>
          </p:cNvSpPr>
          <p:nvPr/>
        </p:nvSpPr>
        <p:spPr bwMode="auto">
          <a:xfrm>
            <a:off x="217873" y="862045"/>
            <a:ext cx="8690598" cy="44979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a:lstStyle>
          <a:p>
            <a:endParaRPr lang="en-US" sz="1400" kern="0" dirty="0">
              <a:solidFill>
                <a:srgbClr val="FF0000"/>
              </a:solidFill>
            </a:endParaRPr>
          </a:p>
        </p:txBody>
      </p:sp>
      <p:sp>
        <p:nvSpPr>
          <p:cNvPr id="9" name="Dikdörtgen 8"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600" dirty="0">
              <a:solidFill>
                <a:srgbClr val="000000"/>
              </a:solidFill>
            </a:endParaRPr>
          </a:p>
        </p:txBody>
      </p:sp>
      <p:cxnSp>
        <p:nvCxnSpPr>
          <p:cNvPr id="188" name="Düz Bağlayıcı 187"/>
          <p:cNvCxnSpPr/>
          <p:nvPr>
            <p:custDataLst>
              <p:tags r:id="rId3"/>
            </p:custDataLst>
          </p:nvPr>
        </p:nvCxnSpPr>
        <p:spPr bwMode="auto">
          <a:xfrm>
            <a:off x="2170922" y="3642192"/>
            <a:ext cx="311150" cy="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87" name="Düz Bağlayıcı 186"/>
          <p:cNvCxnSpPr/>
          <p:nvPr>
            <p:custDataLst>
              <p:tags r:id="rId4"/>
            </p:custDataLst>
          </p:nvPr>
        </p:nvCxnSpPr>
        <p:spPr bwMode="auto">
          <a:xfrm flipV="1">
            <a:off x="1590362" y="3408363"/>
            <a:ext cx="0" cy="473888"/>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89" name="Düz Bağlayıcı 188"/>
          <p:cNvCxnSpPr/>
          <p:nvPr>
            <p:custDataLst>
              <p:tags r:id="rId5"/>
            </p:custDataLst>
          </p:nvPr>
        </p:nvCxnSpPr>
        <p:spPr bwMode="auto">
          <a:xfrm>
            <a:off x="2456563" y="3642192"/>
            <a:ext cx="0" cy="757238"/>
          </a:xfrm>
          <a:prstGeom prst="line">
            <a:avLst/>
          </a:prstGeom>
          <a:ln w="12700" cap="flat" cmpd="sng" algn="ctr">
            <a:solidFill>
              <a:schemeClr val="tx1"/>
            </a:solidFill>
            <a:prstDash val="solid"/>
            <a:round/>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86" name="Rectangle 3"/>
          <p:cNvSpPr>
            <a:spLocks noGrp="1" noChangeArrowheads="1"/>
          </p:cNvSpPr>
          <p:nvPr>
            <p:custDataLst>
              <p:tags r:id="rId6"/>
            </p:custDataLst>
          </p:nvPr>
        </p:nvSpPr>
        <p:spPr bwMode="auto">
          <a:xfrm>
            <a:off x="1585139" y="3241579"/>
            <a:ext cx="1036637" cy="400612"/>
          </a:xfrm>
          <a:prstGeom prst="ellipse">
            <a:avLst/>
          </a:prstGeom>
          <a:solidFill>
            <a:schemeClr val="bg1"/>
          </a:solidFill>
          <a:ln w="9525" algn="ctr">
            <a:solidFill>
              <a:schemeClr val="tx1"/>
            </a:solidFill>
            <a:miter lim="800000"/>
            <a:headEnd/>
            <a:tailEnd/>
          </a:ln>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400" b="1" dirty="0" smtClean="0">
                <a:solidFill>
                  <a:srgbClr val="000000"/>
                </a:solidFill>
              </a:rPr>
              <a:t>-57%</a:t>
            </a:r>
            <a:endParaRPr lang="tr-TR" sz="1400" b="1" dirty="0">
              <a:solidFill>
                <a:srgbClr val="000000"/>
              </a:solidFill>
            </a:endParaRPr>
          </a:p>
        </p:txBody>
      </p:sp>
      <p:sp>
        <p:nvSpPr>
          <p:cNvPr id="177" name="Unvan 1"/>
          <p:cNvSpPr>
            <a:spLocks noGrp="1"/>
          </p:cNvSpPr>
          <p:nvPr>
            <p:ph type="title"/>
          </p:nvPr>
        </p:nvSpPr>
        <p:spPr>
          <a:xfrm>
            <a:off x="217873" y="957738"/>
            <a:ext cx="8597612" cy="737573"/>
          </a:xfrm>
        </p:spPr>
        <p:txBody>
          <a:bodyPr vert="horz"/>
          <a:lstStyle/>
          <a:p>
            <a:r>
              <a:rPr lang="tr-TR" sz="2800" dirty="0" smtClean="0"/>
              <a:t>Gaziantep, yatırım ve teşviklerden 2020’de daha çok yararlandı</a:t>
            </a:r>
            <a:endParaRPr lang="tr-TR" sz="2400" b="0" dirty="0"/>
          </a:p>
        </p:txBody>
      </p:sp>
      <p:sp>
        <p:nvSpPr>
          <p:cNvPr id="44" name="Metin kutusu 43"/>
          <p:cNvSpPr txBox="1"/>
          <p:nvPr/>
        </p:nvSpPr>
        <p:spPr>
          <a:xfrm>
            <a:off x="429025" y="2613446"/>
            <a:ext cx="2049064" cy="523220"/>
          </a:xfrm>
          <a:prstGeom prst="rect">
            <a:avLst/>
          </a:prstGeom>
          <a:noFill/>
        </p:spPr>
        <p:txBody>
          <a:bodyPr wrap="square" rtlCol="0">
            <a:spAutoFit/>
          </a:bodyPr>
          <a:lstStyle/>
          <a:p>
            <a:r>
              <a:rPr lang="tr-TR" sz="1400" b="1" i="1" dirty="0">
                <a:solidFill>
                  <a:srgbClr val="808080">
                    <a:lumMod val="75000"/>
                  </a:srgbClr>
                </a:solidFill>
              </a:rPr>
              <a:t>Sabit yatırım tutarı, milyon TL</a:t>
            </a:r>
          </a:p>
        </p:txBody>
      </p:sp>
      <p:cxnSp>
        <p:nvCxnSpPr>
          <p:cNvPr id="48" name="Düz Bağlayıcı 47"/>
          <p:cNvCxnSpPr/>
          <p:nvPr>
            <p:custDataLst>
              <p:tags r:id="rId7"/>
            </p:custDataLst>
          </p:nvPr>
        </p:nvCxnSpPr>
        <p:spPr bwMode="auto">
          <a:xfrm flipV="1">
            <a:off x="4832350" y="3673535"/>
            <a:ext cx="0" cy="650489"/>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49" name="Düz Bağlayıcı 48"/>
          <p:cNvCxnSpPr/>
          <p:nvPr>
            <p:custDataLst>
              <p:tags r:id="rId8"/>
            </p:custDataLst>
          </p:nvPr>
        </p:nvCxnSpPr>
        <p:spPr bwMode="auto">
          <a:xfrm>
            <a:off x="5102225" y="3792663"/>
            <a:ext cx="311150" cy="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50" name="Düz Bağlayıcı 49"/>
          <p:cNvCxnSpPr/>
          <p:nvPr>
            <p:custDataLst>
              <p:tags r:id="rId9"/>
            </p:custDataLst>
          </p:nvPr>
        </p:nvCxnSpPr>
        <p:spPr bwMode="auto">
          <a:xfrm>
            <a:off x="5257800" y="3792663"/>
            <a:ext cx="0" cy="779337"/>
          </a:xfrm>
          <a:prstGeom prst="line">
            <a:avLst/>
          </a:prstGeom>
          <a:ln w="12700" cap="flat" cmpd="sng" algn="ctr">
            <a:solidFill>
              <a:schemeClr val="tx1"/>
            </a:solidFill>
            <a:prstDash val="solid"/>
            <a:round/>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57" name="Rectangle 3"/>
          <p:cNvSpPr>
            <a:spLocks noGrp="1" noChangeArrowheads="1"/>
          </p:cNvSpPr>
          <p:nvPr>
            <p:custDataLst>
              <p:tags r:id="rId10"/>
            </p:custDataLst>
          </p:nvPr>
        </p:nvSpPr>
        <p:spPr bwMode="auto">
          <a:xfrm>
            <a:off x="4732019" y="3491038"/>
            <a:ext cx="827088" cy="301625"/>
          </a:xfrm>
          <a:prstGeom prst="ellipse">
            <a:avLst/>
          </a:prstGeom>
          <a:solidFill>
            <a:schemeClr val="bg1"/>
          </a:solidFill>
          <a:ln w="9525" algn="ctr">
            <a:solidFill>
              <a:schemeClr val="tx1"/>
            </a:solidFill>
            <a:miter lim="800000"/>
            <a:headEnd/>
            <a:tailEnd/>
          </a:ln>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400" b="1" dirty="0" smtClean="0">
                <a:solidFill>
                  <a:srgbClr val="000000"/>
                </a:solidFill>
              </a:rPr>
              <a:t>-32%</a:t>
            </a:r>
            <a:endParaRPr lang="tr-TR" sz="1400" b="1" dirty="0">
              <a:solidFill>
                <a:srgbClr val="000000"/>
              </a:solidFill>
            </a:endParaRPr>
          </a:p>
        </p:txBody>
      </p:sp>
      <p:sp>
        <p:nvSpPr>
          <p:cNvPr id="68" name="Metin kutusu 67"/>
          <p:cNvSpPr txBox="1"/>
          <p:nvPr/>
        </p:nvSpPr>
        <p:spPr>
          <a:xfrm>
            <a:off x="3149603" y="2651314"/>
            <a:ext cx="2744787" cy="523220"/>
          </a:xfrm>
          <a:prstGeom prst="rect">
            <a:avLst/>
          </a:prstGeom>
          <a:noFill/>
        </p:spPr>
        <p:txBody>
          <a:bodyPr wrap="square" rtlCol="0">
            <a:spAutoFit/>
          </a:bodyPr>
          <a:lstStyle/>
          <a:p>
            <a:r>
              <a:rPr lang="tr-TR" sz="1400" b="1" i="1" dirty="0">
                <a:solidFill>
                  <a:srgbClr val="808080">
                    <a:lumMod val="75000"/>
                  </a:srgbClr>
                </a:solidFill>
              </a:rPr>
              <a:t>Yatırım teşvik belgeleri, belge adedi</a:t>
            </a:r>
          </a:p>
        </p:txBody>
      </p:sp>
      <p:cxnSp>
        <p:nvCxnSpPr>
          <p:cNvPr id="72" name="Düz Bağlayıcı 71"/>
          <p:cNvCxnSpPr/>
          <p:nvPr>
            <p:custDataLst>
              <p:tags r:id="rId11"/>
            </p:custDataLst>
          </p:nvPr>
        </p:nvCxnSpPr>
        <p:spPr bwMode="auto">
          <a:xfrm flipV="1">
            <a:off x="7524750" y="3429000"/>
            <a:ext cx="0" cy="125730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3" name="Düz Bağlayıcı 72"/>
          <p:cNvCxnSpPr/>
          <p:nvPr>
            <p:custDataLst>
              <p:tags r:id="rId12"/>
            </p:custDataLst>
          </p:nvPr>
        </p:nvCxnSpPr>
        <p:spPr bwMode="auto">
          <a:xfrm>
            <a:off x="7524750" y="3429000"/>
            <a:ext cx="311150" cy="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4" name="Düz Bağlayıcı 73"/>
          <p:cNvCxnSpPr/>
          <p:nvPr>
            <p:custDataLst>
              <p:tags r:id="rId13"/>
            </p:custDataLst>
          </p:nvPr>
        </p:nvCxnSpPr>
        <p:spPr bwMode="auto">
          <a:xfrm>
            <a:off x="7835900" y="3429000"/>
            <a:ext cx="0" cy="303213"/>
          </a:xfrm>
          <a:prstGeom prst="line">
            <a:avLst/>
          </a:prstGeom>
          <a:ln w="12700" cap="flat" cmpd="sng" algn="ctr">
            <a:solidFill>
              <a:schemeClr val="tx1"/>
            </a:solidFill>
            <a:prstDash val="solid"/>
            <a:round/>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81" name="Rectangle 3"/>
          <p:cNvSpPr>
            <a:spLocks noGrp="1" noChangeArrowheads="1"/>
          </p:cNvSpPr>
          <p:nvPr>
            <p:custDataLst>
              <p:tags r:id="rId14"/>
            </p:custDataLst>
          </p:nvPr>
        </p:nvSpPr>
        <p:spPr bwMode="auto">
          <a:xfrm>
            <a:off x="7319327" y="3223641"/>
            <a:ext cx="985838" cy="301625"/>
          </a:xfrm>
          <a:prstGeom prst="ellipse">
            <a:avLst/>
          </a:prstGeom>
          <a:solidFill>
            <a:schemeClr val="bg1"/>
          </a:solidFill>
          <a:ln w="9525" algn="ctr">
            <a:solidFill>
              <a:schemeClr val="tx1"/>
            </a:solidFill>
            <a:miter lim="800000"/>
            <a:headEnd/>
            <a:tailEnd/>
          </a:ln>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altLang="en-US" sz="1400" b="1" dirty="0" smtClean="0">
                <a:solidFill>
                  <a:srgbClr val="000000"/>
                </a:solidFill>
              </a:rPr>
              <a:t>-34%</a:t>
            </a:r>
            <a:endParaRPr lang="tr-TR" sz="1400" b="1" dirty="0">
              <a:solidFill>
                <a:srgbClr val="000000"/>
              </a:solidFill>
            </a:endParaRPr>
          </a:p>
        </p:txBody>
      </p:sp>
      <p:sp>
        <p:nvSpPr>
          <p:cNvPr id="104" name="Metin kutusu 103"/>
          <p:cNvSpPr txBox="1"/>
          <p:nvPr/>
        </p:nvSpPr>
        <p:spPr>
          <a:xfrm>
            <a:off x="6045994" y="2685428"/>
            <a:ext cx="2744787" cy="523220"/>
          </a:xfrm>
          <a:prstGeom prst="rect">
            <a:avLst/>
          </a:prstGeom>
          <a:noFill/>
        </p:spPr>
        <p:txBody>
          <a:bodyPr wrap="square" rtlCol="0">
            <a:spAutoFit/>
          </a:bodyPr>
          <a:lstStyle/>
          <a:p>
            <a:r>
              <a:rPr lang="tr-TR" sz="1400" b="1" i="1" dirty="0">
                <a:solidFill>
                  <a:srgbClr val="808080">
                    <a:lumMod val="75000"/>
                  </a:srgbClr>
                </a:solidFill>
              </a:rPr>
              <a:t>Yatırım teşvik belgeleri, istihdam</a:t>
            </a:r>
          </a:p>
        </p:txBody>
      </p:sp>
      <p:graphicFrame>
        <p:nvGraphicFramePr>
          <p:cNvPr id="58" name="Grafik 57"/>
          <p:cNvGraphicFramePr>
            <a:graphicFrameLocks/>
          </p:cNvGraphicFramePr>
          <p:nvPr>
            <p:extLst/>
          </p:nvPr>
        </p:nvGraphicFramePr>
        <p:xfrm>
          <a:off x="429025" y="3408363"/>
          <a:ext cx="2260216" cy="2113940"/>
        </p:xfrm>
        <a:graphic>
          <a:graphicData uri="http://schemas.openxmlformats.org/drawingml/2006/chart">
            <c:chart xmlns:c="http://schemas.openxmlformats.org/drawingml/2006/chart" xmlns:r="http://schemas.openxmlformats.org/officeDocument/2006/relationships" r:id="rId18"/>
          </a:graphicData>
        </a:graphic>
      </p:graphicFrame>
      <p:graphicFrame>
        <p:nvGraphicFramePr>
          <p:cNvPr id="59" name="Grafik 58"/>
          <p:cNvGraphicFramePr>
            <a:graphicFrameLocks/>
          </p:cNvGraphicFramePr>
          <p:nvPr>
            <p:extLst/>
          </p:nvPr>
        </p:nvGraphicFramePr>
        <p:xfrm>
          <a:off x="3172209" y="3876133"/>
          <a:ext cx="2220911" cy="1871102"/>
        </p:xfrm>
        <a:graphic>
          <a:graphicData uri="http://schemas.openxmlformats.org/drawingml/2006/chart">
            <c:chart xmlns:c="http://schemas.openxmlformats.org/drawingml/2006/chart" xmlns:r="http://schemas.openxmlformats.org/officeDocument/2006/relationships" r:id="rId19"/>
          </a:graphicData>
        </a:graphic>
      </p:graphicFrame>
      <p:graphicFrame>
        <p:nvGraphicFramePr>
          <p:cNvPr id="60" name="Grafik 59"/>
          <p:cNvGraphicFramePr>
            <a:graphicFrameLocks/>
          </p:cNvGraphicFramePr>
          <p:nvPr>
            <p:extLst/>
          </p:nvPr>
        </p:nvGraphicFramePr>
        <p:xfrm>
          <a:off x="5958327" y="3349221"/>
          <a:ext cx="2507370" cy="2056498"/>
        </p:xfrm>
        <a:graphic>
          <a:graphicData uri="http://schemas.openxmlformats.org/drawingml/2006/chart">
            <c:chart xmlns:c="http://schemas.openxmlformats.org/drawingml/2006/chart" xmlns:r="http://schemas.openxmlformats.org/officeDocument/2006/relationships" r:id="rId20"/>
          </a:graphicData>
        </a:graphic>
      </p:graphicFrame>
    </p:spTree>
    <p:extLst>
      <p:ext uri="{BB962C8B-B14F-4D97-AF65-F5344CB8AC3E}">
        <p14:creationId xmlns:p14="http://schemas.microsoft.com/office/powerpoint/2010/main" val="41555104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Nesne 5"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466" name="think-cell Slide" r:id="rId4" imgW="444" imgH="446" progId="TCLayout.ActiveDocument.1">
                  <p:embed/>
                </p:oleObj>
              </mc:Choice>
              <mc:Fallback>
                <p:oleObj name="think-cell Slide" r:id="rId4" imgW="444" imgH="44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5" name="Dikdörtgen 14"/>
          <p:cNvSpPr/>
          <p:nvPr/>
        </p:nvSpPr>
        <p:spPr bwMode="auto">
          <a:xfrm>
            <a:off x="0" y="0"/>
            <a:ext cx="9144000" cy="100012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tr-TR" sz="4000" b="1">
              <a:solidFill>
                <a:srgbClr val="000000"/>
              </a:solidFill>
              <a:latin typeface="Arial" charset="0"/>
            </a:endParaRPr>
          </a:p>
        </p:txBody>
      </p:sp>
      <p:sp>
        <p:nvSpPr>
          <p:cNvPr id="9" name="Unvan 1"/>
          <p:cNvSpPr txBox="1">
            <a:spLocks/>
          </p:cNvSpPr>
          <p:nvPr/>
        </p:nvSpPr>
        <p:spPr bwMode="auto">
          <a:xfrm>
            <a:off x="1093191" y="1707097"/>
            <a:ext cx="6193434" cy="564572"/>
          </a:xfrm>
          <a:prstGeom prst="rect">
            <a:avLst/>
          </a:prstGeom>
          <a:solidFill>
            <a:schemeClr val="bg1">
              <a:lumMod val="95000"/>
            </a:schemeClr>
          </a:solid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a:lstStyle>
          <a:p>
            <a:pPr algn="ctr">
              <a:defRPr/>
            </a:pPr>
            <a:r>
              <a:rPr lang="tr-TR" sz="4000" kern="0" dirty="0"/>
              <a:t>Gaziantep İli</a:t>
            </a:r>
          </a:p>
          <a:p>
            <a:pPr>
              <a:defRPr/>
            </a:pPr>
            <a:r>
              <a:rPr lang="tr-TR" sz="4000" kern="0" dirty="0" smtClean="0"/>
              <a:t>Sektör bazlı analizler</a:t>
            </a:r>
            <a:endParaRPr lang="tr-TR" sz="4000" kern="0" dirty="0"/>
          </a:p>
        </p:txBody>
      </p:sp>
      <p:sp>
        <p:nvSpPr>
          <p:cNvPr id="13" name="Dikdörtgen 12"/>
          <p:cNvSpPr/>
          <p:nvPr/>
        </p:nvSpPr>
        <p:spPr>
          <a:xfrm>
            <a:off x="343394" y="0"/>
            <a:ext cx="193964" cy="6858000"/>
          </a:xfrm>
          <a:prstGeom prst="rect">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tr-TR">
              <a:solidFill>
                <a:prstClr val="white"/>
              </a:solidFill>
              <a:latin typeface="Calibri" panose="020F0502020204030204"/>
            </a:endParaRPr>
          </a:p>
        </p:txBody>
      </p:sp>
      <p:sp>
        <p:nvSpPr>
          <p:cNvPr id="14" name="Dikdörtgen 13"/>
          <p:cNvSpPr/>
          <p:nvPr/>
        </p:nvSpPr>
        <p:spPr>
          <a:xfrm>
            <a:off x="575952" y="0"/>
            <a:ext cx="193964" cy="6858000"/>
          </a:xfrm>
          <a:prstGeom prst="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tr-TR">
              <a:solidFill>
                <a:prstClr val="white"/>
              </a:solidFill>
              <a:latin typeface="Calibri" panose="020F0502020204030204"/>
            </a:endParaRPr>
          </a:p>
        </p:txBody>
      </p:sp>
      <p:sp>
        <p:nvSpPr>
          <p:cNvPr id="19" name="İçerik Yer Tutucusu 2"/>
          <p:cNvSpPr txBox="1">
            <a:spLocks/>
          </p:cNvSpPr>
          <p:nvPr/>
        </p:nvSpPr>
        <p:spPr bwMode="auto">
          <a:xfrm>
            <a:off x="1093192" y="2504692"/>
            <a:ext cx="7786568" cy="344714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j-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j-lt"/>
                <a:cs typeface="+mn-cs"/>
              </a:defRPr>
            </a:lvl2pPr>
            <a:lvl3pPr marL="1143000" indent="-228600" algn="l" rtl="0" eaLnBrk="0" fontAlgn="base" hangingPunct="0">
              <a:spcBef>
                <a:spcPct val="20000"/>
              </a:spcBef>
              <a:spcAft>
                <a:spcPct val="0"/>
              </a:spcAft>
              <a:buChar char="•"/>
              <a:defRPr sz="2400">
                <a:solidFill>
                  <a:schemeClr val="tx1"/>
                </a:solidFill>
                <a:latin typeface="+mj-lt"/>
                <a:cs typeface="+mn-cs"/>
              </a:defRPr>
            </a:lvl3pPr>
            <a:lvl4pPr marL="1600200" indent="-228600" algn="l" rtl="0" eaLnBrk="0" fontAlgn="base" hangingPunct="0">
              <a:spcBef>
                <a:spcPct val="20000"/>
              </a:spcBef>
              <a:spcAft>
                <a:spcPct val="0"/>
              </a:spcAft>
              <a:buChar char="–"/>
              <a:defRPr sz="2000">
                <a:solidFill>
                  <a:schemeClr val="tx1"/>
                </a:solidFill>
                <a:latin typeface="+mj-lt"/>
                <a:cs typeface="+mn-cs"/>
              </a:defRPr>
            </a:lvl4pPr>
            <a:lvl5pPr marL="2057400" indent="-228600" algn="l" rtl="0" eaLnBrk="0" fontAlgn="base" hangingPunct="0">
              <a:spcBef>
                <a:spcPct val="20000"/>
              </a:spcBef>
              <a:spcAft>
                <a:spcPct val="0"/>
              </a:spcAft>
              <a:buChar char="»"/>
              <a:defRPr sz="2000">
                <a:solidFill>
                  <a:schemeClr val="tx1"/>
                </a:solidFill>
                <a:latin typeface="+mj-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 typeface="Wingdings" pitchFamily="2" charset="2"/>
              <a:buNone/>
              <a:defRPr/>
            </a:pPr>
            <a:endParaRPr lang="tr-TR" sz="2800" kern="0" dirty="0" smtClean="0">
              <a:solidFill>
                <a:srgbClr val="000000"/>
              </a:solidFill>
            </a:endParaRPr>
          </a:p>
          <a:p>
            <a:pPr marL="857250" lvl="1" indent="-457200">
              <a:buClr>
                <a:srgbClr val="E60000"/>
              </a:buClr>
              <a:buSzPct val="85000"/>
              <a:buFont typeface="Arial" panose="020B0604020202020204" pitchFamily="34" charset="0"/>
              <a:buChar char="•"/>
              <a:defRPr/>
            </a:pPr>
            <a:endParaRPr lang="tr-TR" sz="2400" kern="0" dirty="0" smtClean="0">
              <a:solidFill>
                <a:srgbClr val="000000"/>
              </a:solidFill>
            </a:endParaRPr>
          </a:p>
          <a:p>
            <a:pPr lvl="1">
              <a:defRPr/>
            </a:pPr>
            <a:endParaRPr lang="tr-TR" sz="2400" kern="0" dirty="0">
              <a:solidFill>
                <a:srgbClr val="000000"/>
              </a:solidFill>
            </a:endParaRPr>
          </a:p>
        </p:txBody>
      </p:sp>
      <p:sp>
        <p:nvSpPr>
          <p:cNvPr id="16" name="Dikdörtgen 15"/>
          <p:cNvSpPr/>
          <p:nvPr/>
        </p:nvSpPr>
        <p:spPr>
          <a:xfrm>
            <a:off x="6247396" y="318658"/>
            <a:ext cx="2632364" cy="1343891"/>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pic>
        <p:nvPicPr>
          <p:cNvPr id="17" name="Resim 16"/>
          <p:cNvPicPr>
            <a:picLocks noChangeAspect="1"/>
          </p:cNvPicPr>
          <p:nvPr/>
        </p:nvPicPr>
        <p:blipFill>
          <a:blip r:embed="rId6" cstate="print">
            <a:extLst>
              <a:ext uri="{BEBA8EAE-BF5A-486C-A8C5-ECC9F3942E4B}">
                <a14:imgProps xmlns:a14="http://schemas.microsoft.com/office/drawing/2010/main">
                  <a14:imgLayer r:embed="rId7">
                    <a14:imgEffect>
                      <a14:brightnessContrast contrast="5000"/>
                    </a14:imgEffect>
                  </a14:imgLayer>
                </a14:imgProps>
              </a:ext>
              <a:ext uri="{28A0092B-C50C-407E-A947-70E740481C1C}">
                <a14:useLocalDpi xmlns:a14="http://schemas.microsoft.com/office/drawing/2010/main" val="0"/>
              </a:ext>
            </a:extLst>
          </a:blip>
          <a:stretch>
            <a:fillRect/>
          </a:stretch>
        </p:blipFill>
        <p:spPr>
          <a:xfrm>
            <a:off x="3844956" y="463044"/>
            <a:ext cx="1792059" cy="763284"/>
          </a:xfrm>
          <a:prstGeom prst="rect">
            <a:avLst/>
          </a:prstGeom>
          <a:solidFill>
            <a:schemeClr val="bg1">
              <a:alpha val="95000"/>
            </a:schemeClr>
          </a:solidFill>
        </p:spPr>
      </p:pic>
      <p:pic>
        <p:nvPicPr>
          <p:cNvPr id="18" name="Resim 17"/>
          <p:cNvPicPr>
            <a:picLocks noChangeAspect="1"/>
          </p:cNvPicPr>
          <p:nvPr/>
        </p:nvPicPr>
        <p:blipFill rotWithShape="1">
          <a:blip r:embed="rId8" cstate="print">
            <a:extLst>
              <a:ext uri="{28A0092B-C50C-407E-A947-70E740481C1C}">
                <a14:useLocalDpi xmlns:a14="http://schemas.microsoft.com/office/drawing/2010/main" val="0"/>
              </a:ext>
            </a:extLst>
          </a:blip>
          <a:srcRect t="61290" r="67302" b="8237"/>
          <a:stretch/>
        </p:blipFill>
        <p:spPr>
          <a:xfrm>
            <a:off x="7044034" y="463044"/>
            <a:ext cx="1620995" cy="763284"/>
          </a:xfrm>
          <a:prstGeom prst="rect">
            <a:avLst/>
          </a:prstGeom>
        </p:spPr>
      </p:pic>
      <p:pic>
        <p:nvPicPr>
          <p:cNvPr id="20" name="Resim 1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20171" y="449294"/>
            <a:ext cx="775563" cy="775563"/>
          </a:xfrm>
          <a:prstGeom prst="rect">
            <a:avLst/>
          </a:prstGeom>
        </p:spPr>
      </p:pic>
      <p:sp>
        <p:nvSpPr>
          <p:cNvPr id="21" name="Dikdörtgen 20"/>
          <p:cNvSpPr/>
          <p:nvPr/>
        </p:nvSpPr>
        <p:spPr>
          <a:xfrm>
            <a:off x="3643086" y="317160"/>
            <a:ext cx="5244191" cy="1092591"/>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22" name="İçerik Yer Tutucusu 2"/>
          <p:cNvSpPr txBox="1">
            <a:spLocks/>
          </p:cNvSpPr>
          <p:nvPr/>
        </p:nvSpPr>
        <p:spPr bwMode="auto">
          <a:xfrm>
            <a:off x="1123700" y="2635525"/>
            <a:ext cx="7715499" cy="344714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j-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j-lt"/>
                <a:cs typeface="+mn-cs"/>
              </a:defRPr>
            </a:lvl2pPr>
            <a:lvl3pPr marL="1143000" indent="-228600" algn="l" rtl="0" eaLnBrk="0" fontAlgn="base" hangingPunct="0">
              <a:spcBef>
                <a:spcPct val="20000"/>
              </a:spcBef>
              <a:spcAft>
                <a:spcPct val="0"/>
              </a:spcAft>
              <a:buChar char="•"/>
              <a:defRPr sz="2400">
                <a:solidFill>
                  <a:schemeClr val="tx1"/>
                </a:solidFill>
                <a:latin typeface="+mj-lt"/>
                <a:cs typeface="+mn-cs"/>
              </a:defRPr>
            </a:lvl3pPr>
            <a:lvl4pPr marL="1600200" indent="-228600" algn="l" rtl="0" eaLnBrk="0" fontAlgn="base" hangingPunct="0">
              <a:spcBef>
                <a:spcPct val="20000"/>
              </a:spcBef>
              <a:spcAft>
                <a:spcPct val="0"/>
              </a:spcAft>
              <a:buChar char="–"/>
              <a:defRPr sz="2000">
                <a:solidFill>
                  <a:schemeClr val="tx1"/>
                </a:solidFill>
                <a:latin typeface="+mj-lt"/>
                <a:cs typeface="+mn-cs"/>
              </a:defRPr>
            </a:lvl4pPr>
            <a:lvl5pPr marL="2057400" indent="-228600" algn="l" rtl="0" eaLnBrk="0" fontAlgn="base" hangingPunct="0">
              <a:spcBef>
                <a:spcPct val="20000"/>
              </a:spcBef>
              <a:spcAft>
                <a:spcPct val="0"/>
              </a:spcAft>
              <a:buChar char="»"/>
              <a:defRPr sz="2000">
                <a:solidFill>
                  <a:schemeClr val="tx1"/>
                </a:solidFill>
                <a:latin typeface="+mj-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defRPr/>
            </a:pPr>
            <a:r>
              <a:rPr lang="tr-TR" kern="0" dirty="0" smtClean="0">
                <a:solidFill>
                  <a:srgbClr val="000000"/>
                </a:solidFill>
              </a:rPr>
              <a:t>Sektörel dağılım</a:t>
            </a:r>
          </a:p>
          <a:p>
            <a:pPr>
              <a:defRPr/>
            </a:pPr>
            <a:r>
              <a:rPr lang="tr-TR" kern="0" dirty="0" smtClean="0">
                <a:solidFill>
                  <a:srgbClr val="000000"/>
                </a:solidFill>
              </a:rPr>
              <a:t>Tarım</a:t>
            </a:r>
          </a:p>
          <a:p>
            <a:pPr>
              <a:defRPr/>
            </a:pPr>
            <a:r>
              <a:rPr lang="tr-TR" kern="0" dirty="0" smtClean="0">
                <a:solidFill>
                  <a:srgbClr val="000000"/>
                </a:solidFill>
              </a:rPr>
              <a:t>Turizm</a:t>
            </a:r>
          </a:p>
          <a:p>
            <a:pPr>
              <a:defRPr/>
            </a:pPr>
            <a:r>
              <a:rPr lang="tr-TR" kern="0" dirty="0" smtClean="0">
                <a:solidFill>
                  <a:srgbClr val="000000"/>
                </a:solidFill>
              </a:rPr>
              <a:t>Eğitim</a:t>
            </a:r>
          </a:p>
          <a:p>
            <a:pPr>
              <a:defRPr/>
            </a:pPr>
            <a:r>
              <a:rPr lang="tr-TR" kern="0" dirty="0" smtClean="0">
                <a:solidFill>
                  <a:srgbClr val="000000"/>
                </a:solidFill>
              </a:rPr>
              <a:t>Sağlık</a:t>
            </a:r>
            <a:endParaRPr lang="tr-TR" kern="0" dirty="0">
              <a:solidFill>
                <a:srgbClr val="000000"/>
              </a:solidFill>
            </a:endParaRPr>
          </a:p>
          <a:p>
            <a:pPr>
              <a:defRPr/>
            </a:pPr>
            <a:endParaRPr lang="tr-TR" kern="0" dirty="0" smtClean="0">
              <a:solidFill>
                <a:srgbClr val="000000"/>
              </a:solidFill>
            </a:endParaRPr>
          </a:p>
          <a:p>
            <a:pPr marL="857250" lvl="1" indent="-457200">
              <a:buClr>
                <a:srgbClr val="E60000"/>
              </a:buClr>
              <a:buSzPct val="85000"/>
              <a:buFont typeface="Arial" panose="020B0604020202020204" pitchFamily="34" charset="0"/>
              <a:buChar char="•"/>
            </a:pPr>
            <a:endParaRPr lang="tr-TR" kern="0" dirty="0" smtClean="0">
              <a:solidFill>
                <a:srgbClr val="000000"/>
              </a:solidFill>
            </a:endParaRPr>
          </a:p>
          <a:p>
            <a:pPr lvl="1">
              <a:defRPr/>
            </a:pPr>
            <a:endParaRPr lang="tr-TR" kern="0" dirty="0">
              <a:solidFill>
                <a:srgbClr val="000000"/>
              </a:solidFill>
            </a:endParaRPr>
          </a:p>
        </p:txBody>
      </p:sp>
    </p:spTree>
    <p:extLst>
      <p:ext uri="{BB962C8B-B14F-4D97-AF65-F5344CB8AC3E}">
        <p14:creationId xmlns:p14="http://schemas.microsoft.com/office/powerpoint/2010/main" val="2253418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r>
              <a:rPr lang="en-GB" smtClean="0"/>
              <a:t>Sl</a:t>
            </a:r>
            <a:r>
              <a:rPr lang="tr-TR" smtClean="0"/>
              <a:t>ayt</a:t>
            </a:r>
            <a:r>
              <a:rPr lang="en-GB" smtClean="0"/>
              <a:t> </a:t>
            </a:r>
            <a:fld id="{4671AB6C-D4B8-4F11-8867-B5C2B23781FF}" type="slidenum">
              <a:rPr lang="en-GB" smtClean="0"/>
              <a:pPr>
                <a:defRPr/>
              </a:pPr>
              <a:t>65</a:t>
            </a:fld>
            <a:endParaRPr lang="en-GB" dirty="0"/>
          </a:p>
        </p:txBody>
      </p:sp>
      <p:sp>
        <p:nvSpPr>
          <p:cNvPr id="7" name="Unvan 1"/>
          <p:cNvSpPr>
            <a:spLocks noGrp="1"/>
          </p:cNvSpPr>
          <p:nvPr>
            <p:ph type="title"/>
          </p:nvPr>
        </p:nvSpPr>
        <p:spPr>
          <a:xfrm>
            <a:off x="304800" y="990602"/>
            <a:ext cx="8534400" cy="1175549"/>
          </a:xfrm>
        </p:spPr>
        <p:txBody>
          <a:bodyPr vert="horz"/>
          <a:lstStyle/>
          <a:p>
            <a:r>
              <a:rPr lang="tr-TR" sz="2400" b="0" dirty="0" smtClean="0"/>
              <a:t>Çevre illerine kıyasla Gaziantep’te </a:t>
            </a:r>
            <a:r>
              <a:rPr lang="tr-TR" sz="2400" dirty="0"/>
              <a:t>Sanayi ve İmalat sektörleriyle </a:t>
            </a:r>
            <a:r>
              <a:rPr lang="tr-TR" sz="2400" b="0" dirty="0"/>
              <a:t>ön plana </a:t>
            </a:r>
            <a:r>
              <a:rPr lang="tr-TR" sz="2400" b="0" dirty="0" smtClean="0"/>
              <a:t>çıkıyor.</a:t>
            </a:r>
            <a:r>
              <a:rPr lang="tr-TR" sz="2400" dirty="0" smtClean="0"/>
              <a:t/>
            </a:r>
            <a:br>
              <a:rPr lang="tr-TR" sz="2400" dirty="0" smtClean="0"/>
            </a:br>
            <a:r>
              <a:rPr lang="tr-TR" sz="1800" b="0" dirty="0" smtClean="0"/>
              <a:t>Gaziantep </a:t>
            </a:r>
            <a:r>
              <a:rPr lang="tr-TR" sz="1800" b="0" dirty="0"/>
              <a:t>İnşaat ve Gayrimenkul sektörlerinin GSYH’deki payı daha </a:t>
            </a:r>
            <a:r>
              <a:rPr lang="tr-TR" sz="1800" b="0" dirty="0" smtClean="0"/>
              <a:t>düşük.</a:t>
            </a:r>
            <a:endParaRPr lang="tr-TR" sz="1800" b="0" dirty="0"/>
          </a:p>
        </p:txBody>
      </p:sp>
      <p:sp>
        <p:nvSpPr>
          <p:cNvPr id="8" name="Metin kutusu 7"/>
          <p:cNvSpPr txBox="1"/>
          <p:nvPr/>
        </p:nvSpPr>
        <p:spPr>
          <a:xfrm>
            <a:off x="9718" y="2265584"/>
            <a:ext cx="9134282" cy="523220"/>
          </a:xfrm>
          <a:prstGeom prst="rect">
            <a:avLst/>
          </a:prstGeom>
          <a:solidFill>
            <a:srgbClr val="002060"/>
          </a:solidFill>
        </p:spPr>
        <p:txBody>
          <a:bodyPr wrap="square" rtlCol="0">
            <a:spAutoFit/>
          </a:bodyPr>
          <a:lstStyle/>
          <a:p>
            <a:pPr algn="ctr">
              <a:defRPr/>
            </a:pPr>
            <a:r>
              <a:rPr lang="tr-TR" sz="1400" b="1" dirty="0">
                <a:solidFill>
                  <a:srgbClr val="FFFFFF"/>
                </a:solidFill>
                <a:ea typeface="Tahoma" panose="020B0604030504040204" pitchFamily="34" charset="0"/>
                <a:cs typeface="Tahoma" panose="020B0604030504040204" pitchFamily="34" charset="0"/>
              </a:rPr>
              <a:t>GSYH’nin sektörlere göre dağılımı, %, Türkiye ve Gaziantep, 2004 </a:t>
            </a:r>
            <a:r>
              <a:rPr lang="tr-TR" sz="1400" b="1" dirty="0" smtClean="0">
                <a:solidFill>
                  <a:srgbClr val="FFFFFF"/>
                </a:solidFill>
                <a:ea typeface="Tahoma" panose="020B0604030504040204" pitchFamily="34" charset="0"/>
                <a:cs typeface="Tahoma" panose="020B0604030504040204" pitchFamily="34" charset="0"/>
              </a:rPr>
              <a:t>ve2020</a:t>
            </a:r>
          </a:p>
          <a:p>
            <a:pPr algn="ctr">
              <a:defRPr/>
            </a:pPr>
            <a:endParaRPr lang="tr-TR" sz="1400" b="1" dirty="0">
              <a:solidFill>
                <a:srgbClr val="FFFFFF"/>
              </a:solidFill>
              <a:ea typeface="Tahoma" panose="020B0604030504040204" pitchFamily="34" charset="0"/>
              <a:cs typeface="Tahoma" panose="020B0604030504040204" pitchFamily="34" charset="0"/>
            </a:endParaRPr>
          </a:p>
        </p:txBody>
      </p:sp>
      <p:graphicFrame>
        <p:nvGraphicFramePr>
          <p:cNvPr id="13" name="Grafik 12"/>
          <p:cNvGraphicFramePr>
            <a:graphicFrameLocks/>
          </p:cNvGraphicFramePr>
          <p:nvPr>
            <p:extLst>
              <p:ext uri="{D42A27DB-BD31-4B8C-83A1-F6EECF244321}">
                <p14:modId xmlns:p14="http://schemas.microsoft.com/office/powerpoint/2010/main" val="1435977207"/>
              </p:ext>
            </p:extLst>
          </p:nvPr>
        </p:nvGraphicFramePr>
        <p:xfrm>
          <a:off x="152401" y="3048000"/>
          <a:ext cx="4424458" cy="2895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lo 2"/>
          <p:cNvGraphicFramePr>
            <a:graphicFrameLocks noGrp="1"/>
          </p:cNvGraphicFramePr>
          <p:nvPr>
            <p:extLst>
              <p:ext uri="{D42A27DB-BD31-4B8C-83A1-F6EECF244321}">
                <p14:modId xmlns:p14="http://schemas.microsoft.com/office/powerpoint/2010/main" val="3959782971"/>
              </p:ext>
            </p:extLst>
          </p:nvPr>
        </p:nvGraphicFramePr>
        <p:xfrm>
          <a:off x="4495800" y="3632236"/>
          <a:ext cx="4343400" cy="1701764"/>
        </p:xfrm>
        <a:graphic>
          <a:graphicData uri="http://schemas.openxmlformats.org/drawingml/2006/table">
            <a:tbl>
              <a:tblPr>
                <a:tableStyleId>{3C2FFA5D-87B4-456A-9821-1D502468CF0F}</a:tableStyleId>
              </a:tblPr>
              <a:tblGrid>
                <a:gridCol w="776288"/>
                <a:gridCol w="263525"/>
                <a:gridCol w="457088"/>
                <a:gridCol w="500295"/>
                <a:gridCol w="500295"/>
                <a:gridCol w="457088"/>
                <a:gridCol w="457088"/>
                <a:gridCol w="398333"/>
                <a:gridCol w="533400"/>
              </a:tblGrid>
              <a:tr h="321753">
                <a:tc>
                  <a:txBody>
                    <a:bodyPr/>
                    <a:lstStyle/>
                    <a:p>
                      <a:pPr algn="l" fontAlgn="b"/>
                      <a:endParaRPr lang="en-US" sz="800" b="0" i="0" u="none" strike="noStrike" dirty="0">
                        <a:solidFill>
                          <a:srgbClr val="000000"/>
                        </a:solidFill>
                        <a:effectLst/>
                        <a:latin typeface="Calibri"/>
                      </a:endParaRPr>
                    </a:p>
                  </a:txBody>
                  <a:tcPr marL="9525" marR="9525" marT="9525" marB="0" anchor="b">
                    <a:solidFill>
                      <a:srgbClr val="FFC000"/>
                    </a:solidFill>
                  </a:tcPr>
                </a:tc>
                <a:tc>
                  <a:txBody>
                    <a:bodyPr/>
                    <a:lstStyle/>
                    <a:p>
                      <a:pPr algn="l" fontAlgn="b"/>
                      <a:r>
                        <a:rPr lang="en-US" sz="800" u="none" strike="noStrike" dirty="0" err="1">
                          <a:effectLst/>
                        </a:rPr>
                        <a:t>Yıl</a:t>
                      </a:r>
                      <a:endParaRPr lang="en-US" sz="800" b="0" i="0" u="none" strike="noStrike" dirty="0">
                        <a:solidFill>
                          <a:srgbClr val="000000"/>
                        </a:solidFill>
                        <a:effectLst/>
                        <a:latin typeface="Calibri"/>
                      </a:endParaRPr>
                    </a:p>
                  </a:txBody>
                  <a:tcPr marL="9525" marR="9525" marT="9525" marB="0" anchor="b">
                    <a:solidFill>
                      <a:srgbClr val="FFC000"/>
                    </a:solidFill>
                  </a:tcPr>
                </a:tc>
                <a:tc>
                  <a:txBody>
                    <a:bodyPr/>
                    <a:lstStyle/>
                    <a:p>
                      <a:pPr algn="l" fontAlgn="b"/>
                      <a:r>
                        <a:rPr lang="en-US" sz="800" u="none" strike="noStrike" dirty="0" err="1">
                          <a:effectLst/>
                        </a:rPr>
                        <a:t>Tarım</a:t>
                      </a:r>
                      <a:endParaRPr lang="en-US" sz="800" b="0" i="0" u="none" strike="noStrike" dirty="0">
                        <a:solidFill>
                          <a:srgbClr val="000000"/>
                        </a:solidFill>
                        <a:effectLst/>
                        <a:latin typeface="Calibri"/>
                      </a:endParaRPr>
                    </a:p>
                  </a:txBody>
                  <a:tcPr marL="9525" marR="9525" marT="9525" marB="0" anchor="b">
                    <a:solidFill>
                      <a:srgbClr val="FFC000"/>
                    </a:solidFill>
                  </a:tcPr>
                </a:tc>
                <a:tc>
                  <a:txBody>
                    <a:bodyPr/>
                    <a:lstStyle/>
                    <a:p>
                      <a:pPr algn="l" fontAlgn="b"/>
                      <a:r>
                        <a:rPr lang="en-US" sz="800" u="none" strike="noStrike" dirty="0" err="1">
                          <a:effectLst/>
                        </a:rPr>
                        <a:t>Sanayi</a:t>
                      </a:r>
                      <a:endParaRPr lang="en-US" sz="800" b="0" i="0" u="none" strike="noStrike" dirty="0">
                        <a:solidFill>
                          <a:srgbClr val="000000"/>
                        </a:solidFill>
                        <a:effectLst/>
                        <a:latin typeface="Calibri"/>
                      </a:endParaRPr>
                    </a:p>
                  </a:txBody>
                  <a:tcPr marL="9525" marR="9525" marT="9525" marB="0" anchor="b">
                    <a:solidFill>
                      <a:srgbClr val="FFC000"/>
                    </a:solidFill>
                  </a:tcPr>
                </a:tc>
                <a:tc>
                  <a:txBody>
                    <a:bodyPr/>
                    <a:lstStyle/>
                    <a:p>
                      <a:pPr algn="l" fontAlgn="b"/>
                      <a:r>
                        <a:rPr lang="en-US" sz="800" u="none" strike="noStrike" dirty="0" err="1">
                          <a:effectLst/>
                        </a:rPr>
                        <a:t>İmalat</a:t>
                      </a:r>
                      <a:endParaRPr lang="en-US" sz="800" b="0" i="0" u="none" strike="noStrike" dirty="0">
                        <a:solidFill>
                          <a:srgbClr val="000000"/>
                        </a:solidFill>
                        <a:effectLst/>
                        <a:latin typeface="Calibri"/>
                      </a:endParaRPr>
                    </a:p>
                  </a:txBody>
                  <a:tcPr marL="9525" marR="9525" marT="9525" marB="0" anchor="b">
                    <a:solidFill>
                      <a:srgbClr val="FFC000"/>
                    </a:solidFill>
                  </a:tcPr>
                </a:tc>
                <a:tc>
                  <a:txBody>
                    <a:bodyPr/>
                    <a:lstStyle/>
                    <a:p>
                      <a:pPr algn="l" fontAlgn="b"/>
                      <a:r>
                        <a:rPr lang="en-US" sz="800" u="none" strike="noStrike" dirty="0" err="1">
                          <a:effectLst/>
                        </a:rPr>
                        <a:t>İnşaat</a:t>
                      </a:r>
                      <a:endParaRPr lang="en-US" sz="800" b="0" i="0" u="none" strike="noStrike" dirty="0">
                        <a:solidFill>
                          <a:srgbClr val="000000"/>
                        </a:solidFill>
                        <a:effectLst/>
                        <a:latin typeface="Calibri"/>
                      </a:endParaRPr>
                    </a:p>
                  </a:txBody>
                  <a:tcPr marL="9525" marR="9525" marT="9525" marB="0" anchor="b">
                    <a:solidFill>
                      <a:srgbClr val="FFC000"/>
                    </a:solidFill>
                  </a:tcPr>
                </a:tc>
                <a:tc>
                  <a:txBody>
                    <a:bodyPr/>
                    <a:lstStyle/>
                    <a:p>
                      <a:pPr algn="l" fontAlgn="b"/>
                      <a:r>
                        <a:rPr lang="en-US" sz="800" u="none" strike="noStrike" dirty="0" err="1">
                          <a:effectLst/>
                        </a:rPr>
                        <a:t>Hizmetler</a:t>
                      </a:r>
                      <a:endParaRPr lang="en-US" sz="800" b="0" i="0" u="none" strike="noStrike" dirty="0">
                        <a:solidFill>
                          <a:srgbClr val="000000"/>
                        </a:solidFill>
                        <a:effectLst/>
                        <a:latin typeface="Calibri"/>
                      </a:endParaRPr>
                    </a:p>
                  </a:txBody>
                  <a:tcPr marL="9525" marR="9525" marT="9525" marB="0" anchor="b">
                    <a:solidFill>
                      <a:srgbClr val="FFC000"/>
                    </a:solidFill>
                  </a:tcPr>
                </a:tc>
                <a:tc>
                  <a:txBody>
                    <a:bodyPr/>
                    <a:lstStyle/>
                    <a:p>
                      <a:pPr algn="l" fontAlgn="b"/>
                      <a:r>
                        <a:rPr lang="en-US" sz="800" u="none" strike="noStrike" dirty="0" err="1">
                          <a:effectLst/>
                        </a:rPr>
                        <a:t>Bilgi</a:t>
                      </a:r>
                      <a:r>
                        <a:rPr lang="en-US" sz="800" u="none" strike="noStrike" dirty="0">
                          <a:effectLst/>
                        </a:rPr>
                        <a:t> </a:t>
                      </a:r>
                      <a:r>
                        <a:rPr lang="en-US" sz="800" u="none" strike="noStrike" dirty="0" err="1">
                          <a:effectLst/>
                        </a:rPr>
                        <a:t>ve</a:t>
                      </a:r>
                      <a:r>
                        <a:rPr lang="en-US" sz="800" u="none" strike="noStrike" dirty="0">
                          <a:effectLst/>
                        </a:rPr>
                        <a:t> </a:t>
                      </a:r>
                      <a:r>
                        <a:rPr lang="en-US" sz="800" u="none" strike="noStrike" dirty="0" err="1">
                          <a:effectLst/>
                        </a:rPr>
                        <a:t>iletişim</a:t>
                      </a:r>
                      <a:endParaRPr lang="en-US" sz="800" b="0" i="0" u="none" strike="noStrike" dirty="0">
                        <a:solidFill>
                          <a:srgbClr val="000000"/>
                        </a:solidFill>
                        <a:effectLst/>
                        <a:latin typeface="Calibri"/>
                      </a:endParaRPr>
                    </a:p>
                  </a:txBody>
                  <a:tcPr marL="9525" marR="9525" marT="9525" marB="0" anchor="b">
                    <a:solidFill>
                      <a:srgbClr val="FFC000"/>
                    </a:solidFill>
                  </a:tcPr>
                </a:tc>
                <a:tc>
                  <a:txBody>
                    <a:bodyPr/>
                    <a:lstStyle/>
                    <a:p>
                      <a:pPr algn="l" fontAlgn="b"/>
                      <a:r>
                        <a:rPr lang="en-US" sz="800" u="none" strike="noStrike" dirty="0" err="1">
                          <a:effectLst/>
                        </a:rPr>
                        <a:t>Finans</a:t>
                      </a:r>
                      <a:r>
                        <a:rPr lang="en-US" sz="800" u="none" strike="noStrike" dirty="0">
                          <a:effectLst/>
                        </a:rPr>
                        <a:t> </a:t>
                      </a:r>
                      <a:r>
                        <a:rPr lang="en-US" sz="800" u="none" strike="noStrike" dirty="0" err="1">
                          <a:effectLst/>
                        </a:rPr>
                        <a:t>ve</a:t>
                      </a:r>
                      <a:r>
                        <a:rPr lang="en-US" sz="800" u="none" strike="noStrike" dirty="0">
                          <a:effectLst/>
                        </a:rPr>
                        <a:t> </a:t>
                      </a:r>
                      <a:r>
                        <a:rPr lang="en-US" sz="800" u="none" strike="noStrike" dirty="0" err="1">
                          <a:effectLst/>
                        </a:rPr>
                        <a:t>sigortacılık</a:t>
                      </a:r>
                      <a:endParaRPr lang="en-US" sz="800" b="0" i="0" u="none" strike="noStrike" dirty="0">
                        <a:solidFill>
                          <a:srgbClr val="000000"/>
                        </a:solidFill>
                        <a:effectLst/>
                        <a:latin typeface="Calibri"/>
                      </a:endParaRPr>
                    </a:p>
                  </a:txBody>
                  <a:tcPr marL="9525" marR="9525" marT="9525" marB="0" anchor="b">
                    <a:solidFill>
                      <a:srgbClr val="FFC000"/>
                    </a:solidFill>
                  </a:tcPr>
                </a:tc>
              </a:tr>
              <a:tr h="177764">
                <a:tc>
                  <a:txBody>
                    <a:bodyPr/>
                    <a:lstStyle/>
                    <a:p>
                      <a:pPr algn="l" fontAlgn="b"/>
                      <a:r>
                        <a:rPr lang="en-US" sz="800" u="none" strike="noStrike" dirty="0">
                          <a:effectLst/>
                        </a:rPr>
                        <a:t>Gaziantep</a:t>
                      </a:r>
                      <a:endParaRPr lang="en-US" sz="800" b="0" i="0" u="none" strike="noStrike" dirty="0">
                        <a:solidFill>
                          <a:srgbClr val="000000"/>
                        </a:solidFill>
                        <a:effectLst/>
                        <a:latin typeface="Calibri"/>
                      </a:endParaRPr>
                    </a:p>
                  </a:txBody>
                  <a:tcPr marL="9525" marR="9525" marT="9525" marB="0" anchor="b">
                    <a:solidFill>
                      <a:schemeClr val="accent2">
                        <a:lumMod val="40000"/>
                        <a:lumOff val="60000"/>
                      </a:schemeClr>
                    </a:solidFill>
                  </a:tcPr>
                </a:tc>
                <a:tc>
                  <a:txBody>
                    <a:bodyPr/>
                    <a:lstStyle/>
                    <a:p>
                      <a:pPr algn="r" fontAlgn="b"/>
                      <a:r>
                        <a:rPr lang="en-US" sz="800" u="none" strike="noStrike">
                          <a:effectLst/>
                        </a:rPr>
                        <a:t>2004</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736843</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3631908</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3394099</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1395579</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2907357</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110132</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157132</a:t>
                      </a:r>
                      <a:endParaRPr lang="en-US" sz="800" b="0" i="0" u="none" strike="noStrike">
                        <a:solidFill>
                          <a:srgbClr val="000000"/>
                        </a:solidFill>
                        <a:effectLst/>
                        <a:latin typeface="Calibri"/>
                      </a:endParaRPr>
                    </a:p>
                  </a:txBody>
                  <a:tcPr marL="9525" marR="9525" marT="9525" marB="0" anchor="b"/>
                </a:tc>
              </a:tr>
              <a:tr h="177764">
                <a:tc>
                  <a:txBody>
                    <a:bodyPr/>
                    <a:lstStyle/>
                    <a:p>
                      <a:pPr algn="l" fontAlgn="b"/>
                      <a:endParaRPr lang="en-US" sz="800" b="0" i="0" u="none" strike="noStrike" dirty="0">
                        <a:solidFill>
                          <a:srgbClr val="000000"/>
                        </a:solidFill>
                        <a:effectLst/>
                        <a:latin typeface="Calibri"/>
                      </a:endParaRPr>
                    </a:p>
                  </a:txBody>
                  <a:tcPr marL="9525" marR="9525" marT="9525" marB="0" anchor="b">
                    <a:solidFill>
                      <a:schemeClr val="accent2">
                        <a:lumMod val="40000"/>
                        <a:lumOff val="60000"/>
                      </a:schemeClr>
                    </a:solidFill>
                  </a:tcPr>
                </a:tc>
                <a:tc>
                  <a:txBody>
                    <a:bodyPr/>
                    <a:lstStyle/>
                    <a:p>
                      <a:pPr algn="r" fontAlgn="b"/>
                      <a:r>
                        <a:rPr lang="en-US" sz="800" u="none" strike="noStrike" dirty="0">
                          <a:effectLst/>
                        </a:rPr>
                        <a:t>2020</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1667553</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11750957</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11035629</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4070626</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7282585</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133290</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864331</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r>
              <a:tr h="177764">
                <a:tc>
                  <a:txBody>
                    <a:bodyPr/>
                    <a:lstStyle/>
                    <a:p>
                      <a:pPr algn="l" fontAlgn="b"/>
                      <a:r>
                        <a:rPr lang="en-US" sz="800" u="none" strike="noStrike" dirty="0" err="1">
                          <a:effectLst/>
                        </a:rPr>
                        <a:t>Şanlıurfa</a:t>
                      </a:r>
                      <a:endParaRPr lang="en-US" sz="800" b="0" i="0" u="none" strike="noStrike" dirty="0">
                        <a:solidFill>
                          <a:srgbClr val="000000"/>
                        </a:solidFill>
                        <a:effectLst/>
                        <a:latin typeface="Calibri"/>
                      </a:endParaRPr>
                    </a:p>
                  </a:txBody>
                  <a:tcPr marL="9525" marR="9525" marT="9525" marB="0" anchor="b">
                    <a:solidFill>
                      <a:schemeClr val="accent2">
                        <a:lumMod val="40000"/>
                        <a:lumOff val="60000"/>
                      </a:schemeClr>
                    </a:solidFill>
                  </a:tcPr>
                </a:tc>
                <a:tc>
                  <a:txBody>
                    <a:bodyPr/>
                    <a:lstStyle/>
                    <a:p>
                      <a:pPr algn="r" fontAlgn="b"/>
                      <a:r>
                        <a:rPr lang="en-US" sz="800" u="none" strike="noStrike">
                          <a:effectLst/>
                        </a:rPr>
                        <a:t>2004</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2225944</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410939</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280643</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1308903</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1367364</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83862</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dirty="0">
                          <a:effectLst/>
                        </a:rPr>
                        <a:t>52524</a:t>
                      </a:r>
                      <a:endParaRPr lang="en-US" sz="800" b="0" i="0" u="none" strike="noStrike" dirty="0">
                        <a:solidFill>
                          <a:srgbClr val="000000"/>
                        </a:solidFill>
                        <a:effectLst/>
                        <a:latin typeface="Calibri"/>
                      </a:endParaRPr>
                    </a:p>
                  </a:txBody>
                  <a:tcPr marL="9525" marR="9525" marT="9525" marB="0" anchor="b"/>
                </a:tc>
              </a:tr>
              <a:tr h="177764">
                <a:tc>
                  <a:txBody>
                    <a:bodyPr/>
                    <a:lstStyle/>
                    <a:p>
                      <a:pPr algn="l" fontAlgn="b"/>
                      <a:endParaRPr lang="en-US" sz="800" b="0" i="0" u="none" strike="noStrike" dirty="0">
                        <a:solidFill>
                          <a:srgbClr val="000000"/>
                        </a:solidFill>
                        <a:effectLst/>
                        <a:latin typeface="Calibri"/>
                      </a:endParaRPr>
                    </a:p>
                  </a:txBody>
                  <a:tcPr marL="9525" marR="9525" marT="9525" marB="0" anchor="b">
                    <a:solidFill>
                      <a:schemeClr val="accent2">
                        <a:lumMod val="40000"/>
                        <a:lumOff val="60000"/>
                      </a:schemeClr>
                    </a:solidFill>
                  </a:tcPr>
                </a:tc>
                <a:tc>
                  <a:txBody>
                    <a:bodyPr/>
                    <a:lstStyle/>
                    <a:p>
                      <a:pPr algn="r" fontAlgn="b"/>
                      <a:r>
                        <a:rPr lang="en-US" sz="800" u="none" strike="noStrike" dirty="0">
                          <a:effectLst/>
                        </a:rPr>
                        <a:t>2020</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3395675</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1455124</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870632</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1911728</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2911312</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68177</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295617</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r>
              <a:tr h="177764">
                <a:tc>
                  <a:txBody>
                    <a:bodyPr/>
                    <a:lstStyle/>
                    <a:p>
                      <a:pPr algn="l" fontAlgn="b"/>
                      <a:r>
                        <a:rPr lang="en-US" sz="800" u="none" strike="noStrike" dirty="0">
                          <a:effectLst/>
                        </a:rPr>
                        <a:t>Adana</a:t>
                      </a:r>
                      <a:endParaRPr lang="en-US" sz="800" b="0" i="0" u="none" strike="noStrike" dirty="0">
                        <a:solidFill>
                          <a:srgbClr val="000000"/>
                        </a:solidFill>
                        <a:effectLst/>
                        <a:latin typeface="Calibri"/>
                      </a:endParaRPr>
                    </a:p>
                  </a:txBody>
                  <a:tcPr marL="9525" marR="9525" marT="9525" marB="0" anchor="b">
                    <a:solidFill>
                      <a:schemeClr val="accent2">
                        <a:lumMod val="40000"/>
                        <a:lumOff val="60000"/>
                      </a:schemeClr>
                    </a:solidFill>
                  </a:tcPr>
                </a:tc>
                <a:tc>
                  <a:txBody>
                    <a:bodyPr/>
                    <a:lstStyle/>
                    <a:p>
                      <a:pPr algn="r" fontAlgn="b"/>
                      <a:r>
                        <a:rPr lang="en-US" sz="800" u="none" strike="noStrike">
                          <a:effectLst/>
                        </a:rPr>
                        <a:t>2004</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2248488</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2664399</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2097162</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2161616</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4866855</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248406</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372823</a:t>
                      </a:r>
                      <a:endParaRPr lang="en-US" sz="800" b="0" i="0" u="none" strike="noStrike">
                        <a:solidFill>
                          <a:srgbClr val="000000"/>
                        </a:solidFill>
                        <a:effectLst/>
                        <a:latin typeface="Calibri"/>
                      </a:endParaRPr>
                    </a:p>
                  </a:txBody>
                  <a:tcPr marL="9525" marR="9525" marT="9525" marB="0" anchor="b"/>
                </a:tc>
              </a:tr>
              <a:tr h="177764">
                <a:tc>
                  <a:txBody>
                    <a:bodyPr/>
                    <a:lstStyle/>
                    <a:p>
                      <a:pPr algn="l" fontAlgn="b"/>
                      <a:endParaRPr lang="en-US" sz="800" b="0" i="0" u="none" strike="noStrike" dirty="0">
                        <a:solidFill>
                          <a:srgbClr val="000000"/>
                        </a:solidFill>
                        <a:effectLst/>
                        <a:latin typeface="Calibri"/>
                      </a:endParaRPr>
                    </a:p>
                  </a:txBody>
                  <a:tcPr marL="9525" marR="9525" marT="9525" marB="0" anchor="b">
                    <a:solidFill>
                      <a:schemeClr val="accent2">
                        <a:lumMod val="40000"/>
                        <a:lumOff val="60000"/>
                      </a:schemeClr>
                    </a:solidFill>
                  </a:tcPr>
                </a:tc>
                <a:tc>
                  <a:txBody>
                    <a:bodyPr/>
                    <a:lstStyle/>
                    <a:p>
                      <a:pPr algn="r" fontAlgn="b"/>
                      <a:r>
                        <a:rPr lang="en-US" sz="800" u="none" strike="noStrike" dirty="0">
                          <a:effectLst/>
                        </a:rPr>
                        <a:t>2020</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3049804</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7626805</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5876041</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4188894</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9485637</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520755</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1405085</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r>
              <a:tr h="135663">
                <a:tc>
                  <a:txBody>
                    <a:bodyPr/>
                    <a:lstStyle/>
                    <a:p>
                      <a:pPr algn="l" fontAlgn="b"/>
                      <a:r>
                        <a:rPr lang="en-US" sz="800" u="none" strike="noStrike" dirty="0" err="1">
                          <a:effectLst/>
                        </a:rPr>
                        <a:t>Kahramanmaraş</a:t>
                      </a:r>
                      <a:endParaRPr lang="en-US" sz="800" b="0" i="0" u="none" strike="noStrike" dirty="0">
                        <a:solidFill>
                          <a:srgbClr val="000000"/>
                        </a:solidFill>
                        <a:effectLst/>
                        <a:latin typeface="Calibri"/>
                      </a:endParaRPr>
                    </a:p>
                  </a:txBody>
                  <a:tcPr marL="9525" marR="9525" marT="9525" marB="0" anchor="b">
                    <a:solidFill>
                      <a:schemeClr val="accent2">
                        <a:lumMod val="40000"/>
                        <a:lumOff val="60000"/>
                      </a:schemeClr>
                    </a:solidFill>
                  </a:tcPr>
                </a:tc>
                <a:tc>
                  <a:txBody>
                    <a:bodyPr/>
                    <a:lstStyle/>
                    <a:p>
                      <a:pPr algn="r" fontAlgn="b"/>
                      <a:r>
                        <a:rPr lang="en-US" sz="800" u="none" strike="noStrike">
                          <a:effectLst/>
                        </a:rPr>
                        <a:t>2004</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dirty="0">
                          <a:effectLst/>
                        </a:rPr>
                        <a:t>1199617</a:t>
                      </a:r>
                      <a:endParaRPr lang="en-US" sz="800" b="0" i="0" u="none" strike="noStrike" dirty="0">
                        <a:solidFill>
                          <a:srgbClr val="000000"/>
                        </a:solidFill>
                        <a:effectLst/>
                        <a:latin typeface="Calibri"/>
                      </a:endParaRPr>
                    </a:p>
                  </a:txBody>
                  <a:tcPr marL="9525" marR="9525" marT="9525" marB="0" anchor="b"/>
                </a:tc>
                <a:tc>
                  <a:txBody>
                    <a:bodyPr/>
                    <a:lstStyle/>
                    <a:p>
                      <a:pPr algn="r" fontAlgn="b"/>
                      <a:r>
                        <a:rPr lang="en-US" sz="800" u="none" strike="noStrike">
                          <a:effectLst/>
                        </a:rPr>
                        <a:t>2227219</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1398289</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1129155</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1039131</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51896</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66962</a:t>
                      </a:r>
                      <a:endParaRPr lang="en-US" sz="800" b="0" i="0" u="none" strike="noStrike">
                        <a:solidFill>
                          <a:srgbClr val="000000"/>
                        </a:solidFill>
                        <a:effectLst/>
                        <a:latin typeface="Calibri"/>
                      </a:endParaRPr>
                    </a:p>
                  </a:txBody>
                  <a:tcPr marL="9525" marR="9525" marT="9525" marB="0" anchor="b"/>
                </a:tc>
              </a:tr>
              <a:tr h="177764">
                <a:tc>
                  <a:txBody>
                    <a:bodyPr/>
                    <a:lstStyle/>
                    <a:p>
                      <a:pPr algn="l" fontAlgn="b"/>
                      <a:endParaRPr lang="en-US" sz="800" b="0" i="0" u="none" strike="noStrike" dirty="0">
                        <a:solidFill>
                          <a:srgbClr val="000000"/>
                        </a:solidFill>
                        <a:effectLst/>
                        <a:latin typeface="Calibri"/>
                      </a:endParaRPr>
                    </a:p>
                  </a:txBody>
                  <a:tcPr marL="9525" marR="9525" marT="9525" marB="0" anchor="b">
                    <a:solidFill>
                      <a:schemeClr val="accent2">
                        <a:lumMod val="40000"/>
                        <a:lumOff val="60000"/>
                      </a:schemeClr>
                    </a:solidFill>
                  </a:tcPr>
                </a:tc>
                <a:tc>
                  <a:txBody>
                    <a:bodyPr/>
                    <a:lstStyle/>
                    <a:p>
                      <a:pPr algn="r" fontAlgn="b"/>
                      <a:r>
                        <a:rPr lang="en-US" sz="800" u="none" strike="noStrike" dirty="0">
                          <a:effectLst/>
                        </a:rPr>
                        <a:t>2020</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1561971</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4553801</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3407819</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2668156</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2225325</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85602</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315653</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r>
            </a:tbl>
          </a:graphicData>
        </a:graphic>
      </p:graphicFrame>
    </p:spTree>
    <p:extLst>
      <p:ext uri="{BB962C8B-B14F-4D97-AF65-F5344CB8AC3E}">
        <p14:creationId xmlns:p14="http://schemas.microsoft.com/office/powerpoint/2010/main" val="22852919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Nesne 30"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603" name="think-cell Slide" r:id="rId4" imgW="444" imgH="446" progId="TCLayout.ActiveDocument.1">
                  <p:embed/>
                </p:oleObj>
              </mc:Choice>
              <mc:Fallback>
                <p:oleObj name="think-cell Slide" r:id="rId4" imgW="444" imgH="44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Unvan 1"/>
          <p:cNvSpPr>
            <a:spLocks noGrp="1"/>
          </p:cNvSpPr>
          <p:nvPr>
            <p:ph type="title"/>
          </p:nvPr>
        </p:nvSpPr>
        <p:spPr>
          <a:xfrm>
            <a:off x="304800" y="790576"/>
            <a:ext cx="8534400" cy="850898"/>
          </a:xfrm>
        </p:spPr>
        <p:txBody>
          <a:bodyPr vert="horz"/>
          <a:lstStyle/>
          <a:p>
            <a:r>
              <a:rPr lang="tr-TR" sz="1800" dirty="0" smtClean="0"/>
              <a:t>Tarım alanı bakımından Şanlıurfa Gaziantep’in önünde</a:t>
            </a:r>
            <a:br>
              <a:rPr lang="tr-TR" sz="1800" dirty="0" smtClean="0"/>
            </a:br>
            <a:r>
              <a:rPr lang="tr-TR" sz="1800" b="0" dirty="0"/>
              <a:t>Meyveler</a:t>
            </a:r>
            <a:r>
              <a:rPr lang="tr-TR" sz="1800" b="0" dirty="0" smtClean="0"/>
              <a:t>, içecek </a:t>
            </a:r>
            <a:r>
              <a:rPr lang="tr-TR" sz="1800" b="0" dirty="0"/>
              <a:t>ve baharat </a:t>
            </a:r>
            <a:r>
              <a:rPr lang="tr-TR" sz="1800" b="0" dirty="0" smtClean="0"/>
              <a:t>üretimine ayrılan tarım alanları ile sebze bahçeleri alanı oranlarında, Gaziantep’te </a:t>
            </a:r>
            <a:r>
              <a:rPr lang="tr-TR" sz="1800" b="0" dirty="0" err="1" smtClean="0"/>
              <a:t>Şanlıurafa’dan</a:t>
            </a:r>
            <a:r>
              <a:rPr lang="tr-TR" sz="1800" b="0" dirty="0" smtClean="0"/>
              <a:t> daha yüksek</a:t>
            </a:r>
            <a:endParaRPr lang="tr-TR" sz="1800" b="0" dirty="0"/>
          </a:p>
        </p:txBody>
      </p:sp>
      <p:sp>
        <p:nvSpPr>
          <p:cNvPr id="4" name="Slayt Numarası Yer Tutucusu 3"/>
          <p:cNvSpPr>
            <a:spLocks noGrp="1"/>
          </p:cNvSpPr>
          <p:nvPr>
            <p:ph type="sldNum" sz="quarter" idx="11"/>
          </p:nvPr>
        </p:nvSpPr>
        <p:spPr/>
        <p:txBody>
          <a:bodyPr/>
          <a:lstStyle/>
          <a:p>
            <a:pPr>
              <a:defRPr/>
            </a:pPr>
            <a:r>
              <a:rPr lang="en-GB" smtClean="0"/>
              <a:t>Sl</a:t>
            </a:r>
            <a:r>
              <a:rPr lang="tr-TR" smtClean="0"/>
              <a:t>ayt</a:t>
            </a:r>
            <a:r>
              <a:rPr lang="en-GB" smtClean="0"/>
              <a:t> </a:t>
            </a:r>
            <a:fld id="{4671AB6C-D4B8-4F11-8867-B5C2B23781FF}" type="slidenum">
              <a:rPr lang="en-GB" smtClean="0"/>
              <a:pPr>
                <a:defRPr/>
              </a:pPr>
              <a:t>66</a:t>
            </a:fld>
            <a:endParaRPr lang="en-GB" dirty="0"/>
          </a:p>
        </p:txBody>
      </p:sp>
      <p:sp>
        <p:nvSpPr>
          <p:cNvPr id="23" name="Metin kutusu 22"/>
          <p:cNvSpPr txBox="1"/>
          <p:nvPr/>
        </p:nvSpPr>
        <p:spPr>
          <a:xfrm>
            <a:off x="-14376" y="6592892"/>
            <a:ext cx="9029878"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TÜİK</a:t>
            </a:r>
            <a:endParaRPr lang="tr-TR" altLang="tr-TR" sz="1200" dirty="0">
              <a:solidFill>
                <a:srgbClr val="000000"/>
              </a:solidFill>
            </a:endParaRPr>
          </a:p>
        </p:txBody>
      </p:sp>
      <p:sp>
        <p:nvSpPr>
          <p:cNvPr id="24" name="Metin kutusu 23"/>
          <p:cNvSpPr txBox="1"/>
          <p:nvPr/>
        </p:nvSpPr>
        <p:spPr>
          <a:xfrm>
            <a:off x="0" y="1670050"/>
            <a:ext cx="9166136" cy="307975"/>
          </a:xfrm>
          <a:prstGeom prst="rect">
            <a:avLst/>
          </a:prstGeom>
          <a:solidFill>
            <a:srgbClr val="002060"/>
          </a:solidFill>
        </p:spPr>
        <p:txBody>
          <a:bodyPr wrap="square" rtlCol="0">
            <a:spAutoFit/>
          </a:bodyPr>
          <a:lstStyle/>
          <a:p>
            <a:pPr algn="ctr">
              <a:defRPr/>
            </a:pPr>
            <a:r>
              <a:rPr lang="tr-TR" sz="1400" b="1" dirty="0">
                <a:solidFill>
                  <a:srgbClr val="FFFFFF"/>
                </a:solidFill>
                <a:ea typeface="Tahoma" panose="020B0604030504040204" pitchFamily="34" charset="0"/>
                <a:cs typeface="Tahoma" panose="020B0604030504040204" pitchFamily="34" charset="0"/>
              </a:rPr>
              <a:t>İşlenen tarım alanı istatistikleri, Gaziantep ve emsal iller, 2004-2020</a:t>
            </a:r>
          </a:p>
        </p:txBody>
      </p:sp>
      <p:cxnSp>
        <p:nvCxnSpPr>
          <p:cNvPr id="25" name="Düz Bağlayıcı 24"/>
          <p:cNvCxnSpPr/>
          <p:nvPr/>
        </p:nvCxnSpPr>
        <p:spPr bwMode="auto">
          <a:xfrm>
            <a:off x="4737098" y="2879725"/>
            <a:ext cx="0" cy="3060700"/>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27" name="Metin kutusu 26"/>
          <p:cNvSpPr txBox="1"/>
          <p:nvPr/>
        </p:nvSpPr>
        <p:spPr>
          <a:xfrm>
            <a:off x="446086" y="2665413"/>
            <a:ext cx="4291012" cy="276999"/>
          </a:xfrm>
          <a:prstGeom prst="rect">
            <a:avLst/>
          </a:prstGeom>
          <a:noFill/>
        </p:spPr>
        <p:txBody>
          <a:bodyPr wrap="square" rtlCol="0">
            <a:spAutoFit/>
          </a:bodyPr>
          <a:lstStyle/>
          <a:p>
            <a:r>
              <a:rPr lang="tr-TR" sz="1200" b="1" i="1" dirty="0">
                <a:solidFill>
                  <a:srgbClr val="808080">
                    <a:lumMod val="75000"/>
                  </a:srgbClr>
                </a:solidFill>
              </a:rPr>
              <a:t>İşlenen tarım alanı</a:t>
            </a:r>
          </a:p>
        </p:txBody>
      </p:sp>
      <p:sp>
        <p:nvSpPr>
          <p:cNvPr id="28" name="Metin kutusu 27"/>
          <p:cNvSpPr txBox="1"/>
          <p:nvPr/>
        </p:nvSpPr>
        <p:spPr>
          <a:xfrm>
            <a:off x="4843463" y="2342356"/>
            <a:ext cx="4172039" cy="646113"/>
          </a:xfrm>
          <a:prstGeom prst="rect">
            <a:avLst/>
          </a:prstGeom>
          <a:noFill/>
        </p:spPr>
        <p:txBody>
          <a:bodyPr wrap="square" rtlCol="0">
            <a:spAutoFit/>
          </a:bodyPr>
          <a:lstStyle/>
          <a:p>
            <a:r>
              <a:rPr lang="tr-TR" sz="1200" b="1" i="1" dirty="0">
                <a:solidFill>
                  <a:srgbClr val="808080">
                    <a:lumMod val="75000"/>
                  </a:srgbClr>
                </a:solidFill>
              </a:rPr>
              <a:t>Bitkisel üretim faaliyetine göre işlenen tarım alanı, ilin kendi içerisindeki  toplam tarım alanlarından alınan pay, %</a:t>
            </a:r>
          </a:p>
        </p:txBody>
      </p:sp>
      <p:graphicFrame>
        <p:nvGraphicFramePr>
          <p:cNvPr id="3" name="Tablo 2"/>
          <p:cNvGraphicFramePr>
            <a:graphicFrameLocks noGrp="1"/>
          </p:cNvGraphicFramePr>
          <p:nvPr>
            <p:extLst/>
          </p:nvPr>
        </p:nvGraphicFramePr>
        <p:xfrm>
          <a:off x="4794249" y="3314700"/>
          <a:ext cx="4221254" cy="2300287"/>
        </p:xfrm>
        <a:graphic>
          <a:graphicData uri="http://schemas.openxmlformats.org/drawingml/2006/table">
            <a:tbl>
              <a:tblPr>
                <a:tableStyleId>{284E427A-3D55-4303-BF80-6455036E1DE7}</a:tableStyleId>
              </a:tblPr>
              <a:tblGrid>
                <a:gridCol w="1098894"/>
                <a:gridCol w="780590"/>
                <a:gridCol w="780590"/>
                <a:gridCol w="780590"/>
                <a:gridCol w="780590"/>
              </a:tblGrid>
              <a:tr h="1269572">
                <a:tc>
                  <a:txBody>
                    <a:bodyPr/>
                    <a:lstStyle/>
                    <a:p>
                      <a:pPr algn="l" rtl="0" fontAlgn="ctr"/>
                      <a:r>
                        <a:rPr lang="en-US" sz="1100" b="0" i="0" u="none" strike="noStrike" dirty="0">
                          <a:solidFill>
                            <a:srgbClr val="000000"/>
                          </a:solidFill>
                          <a:effectLst/>
                          <a:latin typeface="Tahoma" panose="020B0604030504040204" pitchFamily="34" charset="0"/>
                        </a:rPr>
                        <a:t> </a:t>
                      </a:r>
                    </a:p>
                  </a:txBody>
                  <a:tcPr marL="7620" marR="7620" marT="7620" marB="0" anchor="ctr">
                    <a:solidFill>
                      <a:srgbClr val="FFDF7F"/>
                    </a:solidFill>
                  </a:tcPr>
                </a:tc>
                <a:tc>
                  <a:txBody>
                    <a:bodyPr/>
                    <a:lstStyle/>
                    <a:p>
                      <a:pPr algn="l" rtl="0" fontAlgn="ctr"/>
                      <a:r>
                        <a:rPr lang="en-US" sz="1100" b="0" i="0" u="none" strike="noStrike">
                          <a:solidFill>
                            <a:srgbClr val="000000"/>
                          </a:solidFill>
                          <a:effectLst/>
                          <a:latin typeface="Tahoma" panose="020B0604030504040204" pitchFamily="34" charset="0"/>
                        </a:rPr>
                        <a:t>Tahıllar ve diğer bitkisel ürünlerin alanı  </a:t>
                      </a:r>
                    </a:p>
                  </a:txBody>
                  <a:tcPr marL="7620" marR="7620" marT="7620" marB="0" anchor="ctr">
                    <a:solidFill>
                      <a:srgbClr val="FFDF7F"/>
                    </a:solidFill>
                  </a:tcPr>
                </a:tc>
                <a:tc>
                  <a:txBody>
                    <a:bodyPr/>
                    <a:lstStyle/>
                    <a:p>
                      <a:pPr algn="l" rtl="0" fontAlgn="ctr"/>
                      <a:r>
                        <a:rPr lang="en-US" sz="1100" b="0" i="0" u="none" strike="noStrike">
                          <a:solidFill>
                            <a:srgbClr val="000000"/>
                          </a:solidFill>
                          <a:effectLst/>
                          <a:latin typeface="Tahoma" panose="020B0604030504040204" pitchFamily="34" charset="0"/>
                        </a:rPr>
                        <a:t>Sebze bahçeleri alanı</a:t>
                      </a:r>
                    </a:p>
                  </a:txBody>
                  <a:tcPr marL="7620" marR="7620" marT="7620" marB="0" anchor="ctr">
                    <a:solidFill>
                      <a:srgbClr val="FFDF7F"/>
                    </a:solidFill>
                  </a:tcPr>
                </a:tc>
                <a:tc>
                  <a:txBody>
                    <a:bodyPr/>
                    <a:lstStyle/>
                    <a:p>
                      <a:pPr algn="l" rtl="0" fontAlgn="ctr"/>
                      <a:r>
                        <a:rPr lang="en-US" sz="1100" b="0" i="0" u="none" strike="noStrike">
                          <a:solidFill>
                            <a:srgbClr val="000000"/>
                          </a:solidFill>
                          <a:effectLst/>
                          <a:latin typeface="Tahoma" panose="020B0604030504040204" pitchFamily="34" charset="0"/>
                        </a:rPr>
                        <a:t>Meyveler,içecek ve baharat bitkileri alanı</a:t>
                      </a:r>
                    </a:p>
                  </a:txBody>
                  <a:tcPr marL="7620" marR="7620" marT="7620" marB="0" anchor="ctr">
                    <a:solidFill>
                      <a:srgbClr val="FFDF7F"/>
                    </a:solidFill>
                  </a:tcPr>
                </a:tc>
                <a:tc>
                  <a:txBody>
                    <a:bodyPr/>
                    <a:lstStyle/>
                    <a:p>
                      <a:pPr algn="l" rtl="0" fontAlgn="ctr"/>
                      <a:r>
                        <a:rPr lang="en-US" sz="1100" b="0" i="0" u="none" strike="noStrike">
                          <a:solidFill>
                            <a:srgbClr val="000000"/>
                          </a:solidFill>
                          <a:effectLst/>
                          <a:latin typeface="Tahoma" panose="020B0604030504040204" pitchFamily="34" charset="0"/>
                        </a:rPr>
                        <a:t>Süs bitkileri alanı</a:t>
                      </a:r>
                    </a:p>
                  </a:txBody>
                  <a:tcPr marL="7620" marR="7620" marT="7620" marB="0" anchor="ctr">
                    <a:solidFill>
                      <a:srgbClr val="FFDF7F"/>
                    </a:solidFill>
                  </a:tcPr>
                </a:tc>
              </a:tr>
              <a:tr h="266722">
                <a:tc>
                  <a:txBody>
                    <a:bodyPr/>
                    <a:lstStyle/>
                    <a:p>
                      <a:pPr algn="l" rtl="0" fontAlgn="b"/>
                      <a:r>
                        <a:rPr lang="en-US" sz="1100" b="0" i="0" u="none" strike="noStrike">
                          <a:solidFill>
                            <a:srgbClr val="000000"/>
                          </a:solidFill>
                          <a:effectLst/>
                          <a:latin typeface="Tahoma" panose="020B0604030504040204" pitchFamily="34" charset="0"/>
                        </a:rPr>
                        <a:t>Gaziantep  </a:t>
                      </a:r>
                    </a:p>
                  </a:txBody>
                  <a:tcPr marL="7620" marR="7620" marT="7620" marB="0" anchor="b">
                    <a:solidFill>
                      <a:srgbClr val="FFFF00"/>
                    </a:solidFill>
                  </a:tcPr>
                </a:tc>
                <a:tc>
                  <a:txBody>
                    <a:bodyPr/>
                    <a:lstStyle/>
                    <a:p>
                      <a:pPr algn="r" rtl="0" fontAlgn="b"/>
                      <a:r>
                        <a:rPr lang="en-US" sz="1100" b="0" i="0" u="none" strike="noStrike">
                          <a:solidFill>
                            <a:srgbClr val="000000"/>
                          </a:solidFill>
                          <a:effectLst/>
                          <a:latin typeface="Calibri" panose="020F0502020204030204" pitchFamily="34" charset="0"/>
                        </a:rPr>
                        <a:t>34,319</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3,412</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62,051</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0,000</a:t>
                      </a:r>
                    </a:p>
                  </a:txBody>
                  <a:tcPr marL="7620" marR="7620" marT="7620" marB="0" anchor="b"/>
                </a:tc>
              </a:tr>
              <a:tr h="266722">
                <a:tc>
                  <a:txBody>
                    <a:bodyPr/>
                    <a:lstStyle/>
                    <a:p>
                      <a:pPr algn="l" rtl="0" fontAlgn="b"/>
                      <a:r>
                        <a:rPr lang="en-US" sz="1100" b="0" i="0" u="none" strike="noStrike">
                          <a:solidFill>
                            <a:srgbClr val="000000"/>
                          </a:solidFill>
                          <a:effectLst/>
                          <a:latin typeface="Tahoma" panose="020B0604030504040204" pitchFamily="34" charset="0"/>
                        </a:rPr>
                        <a:t>Şanlıurfa   </a:t>
                      </a:r>
                    </a:p>
                  </a:txBody>
                  <a:tcPr marL="7620" marR="7620" marT="7620" marB="0" anchor="b">
                    <a:solidFill>
                      <a:srgbClr val="FFFF00"/>
                    </a:solidFill>
                  </a:tcPr>
                </a:tc>
                <a:tc>
                  <a:txBody>
                    <a:bodyPr/>
                    <a:lstStyle/>
                    <a:p>
                      <a:pPr algn="r" rtl="0" fontAlgn="b"/>
                      <a:r>
                        <a:rPr lang="en-US" sz="1100" b="0" i="0" u="none" strike="noStrike">
                          <a:solidFill>
                            <a:srgbClr val="000000"/>
                          </a:solidFill>
                          <a:effectLst/>
                          <a:latin typeface="Calibri" panose="020F0502020204030204" pitchFamily="34" charset="0"/>
                        </a:rPr>
                        <a:t>68,963</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1,126</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15,749</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0,000</a:t>
                      </a:r>
                    </a:p>
                  </a:txBody>
                  <a:tcPr marL="7620" marR="7620" marT="7620" marB="0" anchor="b"/>
                </a:tc>
              </a:tr>
              <a:tr h="266722">
                <a:tc>
                  <a:txBody>
                    <a:bodyPr/>
                    <a:lstStyle/>
                    <a:p>
                      <a:pPr algn="l" rtl="0" fontAlgn="b"/>
                      <a:r>
                        <a:rPr lang="en-US" sz="1100" b="0" i="0" u="none" strike="noStrike">
                          <a:solidFill>
                            <a:srgbClr val="000000"/>
                          </a:solidFill>
                          <a:effectLst/>
                          <a:latin typeface="Tahoma" panose="020B0604030504040204" pitchFamily="34" charset="0"/>
                        </a:rPr>
                        <a:t>Kahramanmaraş  </a:t>
                      </a:r>
                    </a:p>
                  </a:txBody>
                  <a:tcPr marL="7620" marR="7620" marT="7620" marB="0" anchor="b">
                    <a:solidFill>
                      <a:srgbClr val="FFFF00"/>
                    </a:solidFill>
                  </a:tcPr>
                </a:tc>
                <a:tc>
                  <a:txBody>
                    <a:bodyPr/>
                    <a:lstStyle/>
                    <a:p>
                      <a:pPr algn="r" rtl="0" fontAlgn="b"/>
                      <a:r>
                        <a:rPr lang="en-US" sz="1100" b="0" i="0" u="none" strike="noStrike">
                          <a:solidFill>
                            <a:srgbClr val="000000"/>
                          </a:solidFill>
                          <a:effectLst/>
                          <a:latin typeface="Calibri" panose="020F0502020204030204" pitchFamily="34" charset="0"/>
                        </a:rPr>
                        <a:t>71,110</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2,641</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17,406</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0,000</a:t>
                      </a:r>
                    </a:p>
                  </a:txBody>
                  <a:tcPr marL="7620" marR="7620" marT="7620" marB="0" anchor="b"/>
                </a:tc>
              </a:tr>
              <a:tr h="230549">
                <a:tc>
                  <a:txBody>
                    <a:bodyPr/>
                    <a:lstStyle/>
                    <a:p>
                      <a:pPr algn="l" rtl="0" fontAlgn="b"/>
                      <a:r>
                        <a:rPr lang="en-US" sz="1100" b="0" i="0" u="none" strike="noStrike">
                          <a:solidFill>
                            <a:srgbClr val="000000"/>
                          </a:solidFill>
                          <a:effectLst/>
                          <a:latin typeface="Tahoma" panose="020B0604030504040204" pitchFamily="34" charset="0"/>
                        </a:rPr>
                        <a:t>Adana  </a:t>
                      </a:r>
                    </a:p>
                  </a:txBody>
                  <a:tcPr marL="7620" marR="7620" marT="7620" marB="0" anchor="b">
                    <a:solidFill>
                      <a:srgbClr val="FFFF00"/>
                    </a:solidFill>
                  </a:tcPr>
                </a:tc>
                <a:tc>
                  <a:txBody>
                    <a:bodyPr/>
                    <a:lstStyle/>
                    <a:p>
                      <a:pPr algn="r" rtl="0" fontAlgn="b"/>
                      <a:r>
                        <a:rPr lang="en-US" sz="1100" b="0" i="0" u="none" strike="noStrike">
                          <a:solidFill>
                            <a:srgbClr val="000000"/>
                          </a:solidFill>
                          <a:effectLst/>
                          <a:latin typeface="Calibri" panose="020F0502020204030204" pitchFamily="34" charset="0"/>
                        </a:rPr>
                        <a:t>73,746</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6,839</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17,509</a:t>
                      </a:r>
                    </a:p>
                  </a:txBody>
                  <a:tcPr marL="7620" marR="7620" marT="7620" marB="0" anchor="b"/>
                </a:tc>
                <a:tc>
                  <a:txBody>
                    <a:bodyPr/>
                    <a:lstStyle/>
                    <a:p>
                      <a:pPr algn="r" rtl="0" fontAlgn="b"/>
                      <a:r>
                        <a:rPr lang="en-US" sz="1100" b="0" i="0" u="none" strike="noStrike" dirty="0">
                          <a:solidFill>
                            <a:srgbClr val="000000"/>
                          </a:solidFill>
                          <a:effectLst/>
                          <a:latin typeface="Calibri" panose="020F0502020204030204" pitchFamily="34" charset="0"/>
                        </a:rPr>
                        <a:t>0,029</a:t>
                      </a:r>
                    </a:p>
                  </a:txBody>
                  <a:tcPr marL="7620" marR="7620" marT="7620" marB="0" anchor="b"/>
                </a:tc>
              </a:tr>
            </a:tbl>
          </a:graphicData>
        </a:graphic>
      </p:graphicFrame>
      <p:graphicFrame>
        <p:nvGraphicFramePr>
          <p:cNvPr id="33" name="Grafik 32"/>
          <p:cNvGraphicFramePr>
            <a:graphicFrameLocks/>
          </p:cNvGraphicFramePr>
          <p:nvPr>
            <p:extLst/>
          </p:nvPr>
        </p:nvGraphicFramePr>
        <p:xfrm>
          <a:off x="362744" y="3038475"/>
          <a:ext cx="4267990" cy="290195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8813891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r>
              <a:rPr lang="en-GB" smtClean="0"/>
              <a:t>Sl</a:t>
            </a:r>
            <a:r>
              <a:rPr lang="tr-TR" smtClean="0"/>
              <a:t>ayt</a:t>
            </a:r>
            <a:r>
              <a:rPr lang="en-GB" smtClean="0"/>
              <a:t> </a:t>
            </a:r>
            <a:fld id="{4671AB6C-D4B8-4F11-8867-B5C2B23781FF}" type="slidenum">
              <a:rPr lang="en-GB" smtClean="0"/>
              <a:pPr>
                <a:defRPr/>
              </a:pPr>
              <a:t>67</a:t>
            </a:fld>
            <a:endParaRPr lang="en-GB" dirty="0"/>
          </a:p>
        </p:txBody>
      </p:sp>
      <p:sp>
        <p:nvSpPr>
          <p:cNvPr id="6" name="Metin kutusu 5"/>
          <p:cNvSpPr txBox="1"/>
          <p:nvPr/>
        </p:nvSpPr>
        <p:spPr>
          <a:xfrm>
            <a:off x="9717" y="6554691"/>
            <a:ext cx="8940319"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TÜİK, Bölgesel Hesaplar, </a:t>
            </a:r>
            <a:r>
              <a:rPr lang="tr-TR" altLang="tr-TR" sz="1200" dirty="0">
                <a:solidFill>
                  <a:srgbClr val="000000"/>
                </a:solidFill>
              </a:rPr>
              <a:t>TEPAV görselleştirmesi</a:t>
            </a:r>
          </a:p>
        </p:txBody>
      </p:sp>
      <p:sp>
        <p:nvSpPr>
          <p:cNvPr id="7" name="Unvan 1"/>
          <p:cNvSpPr txBox="1">
            <a:spLocks/>
          </p:cNvSpPr>
          <p:nvPr/>
        </p:nvSpPr>
        <p:spPr bwMode="auto">
          <a:xfrm>
            <a:off x="304800" y="990603"/>
            <a:ext cx="8534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a:lstStyle>
          <a:p>
            <a:r>
              <a:rPr lang="tr-TR" sz="2800" kern="0" dirty="0" smtClean="0"/>
              <a:t>Çevre illerine kıyasla Gaziantep’te lisanslı elektrik üretim sektörünün payı düşük</a:t>
            </a:r>
            <a:br>
              <a:rPr lang="tr-TR" sz="2800" kern="0" dirty="0" smtClean="0"/>
            </a:br>
            <a:endParaRPr lang="tr-TR" sz="2000" b="0" kern="0" dirty="0"/>
          </a:p>
        </p:txBody>
      </p:sp>
      <p:sp>
        <p:nvSpPr>
          <p:cNvPr id="8" name="Metin kutusu 7"/>
          <p:cNvSpPr txBox="1"/>
          <p:nvPr/>
        </p:nvSpPr>
        <p:spPr>
          <a:xfrm>
            <a:off x="9718" y="2265584"/>
            <a:ext cx="9134282" cy="318869"/>
          </a:xfrm>
          <a:prstGeom prst="rect">
            <a:avLst/>
          </a:prstGeom>
          <a:solidFill>
            <a:srgbClr val="002060"/>
          </a:solidFill>
        </p:spPr>
        <p:txBody>
          <a:bodyPr wrap="square" rtlCol="0">
            <a:spAutoFit/>
          </a:bodyPr>
          <a:lstStyle/>
          <a:p>
            <a:pPr algn="ctr">
              <a:defRPr/>
            </a:pPr>
            <a:r>
              <a:rPr lang="tr-TR" sz="1400" b="1" dirty="0">
                <a:solidFill>
                  <a:srgbClr val="FFFFFF"/>
                </a:solidFill>
                <a:ea typeface="Tahoma" panose="020B0604030504040204" pitchFamily="34" charset="0"/>
                <a:cs typeface="Tahoma" panose="020B0604030504040204" pitchFamily="34" charset="0"/>
              </a:rPr>
              <a:t>Lisanslı ve lisanssız Elektrik üretim dağılımı, %</a:t>
            </a:r>
          </a:p>
        </p:txBody>
      </p:sp>
      <p:graphicFrame>
        <p:nvGraphicFramePr>
          <p:cNvPr id="10" name="İçerik Yer Tutucusu 9"/>
          <p:cNvGraphicFramePr>
            <a:graphicFrameLocks noGrp="1"/>
          </p:cNvGraphicFramePr>
          <p:nvPr>
            <p:ph idx="1"/>
            <p:extLst>
              <p:ext uri="{D42A27DB-BD31-4B8C-83A1-F6EECF244321}">
                <p14:modId xmlns:p14="http://schemas.microsoft.com/office/powerpoint/2010/main" val="47806311"/>
              </p:ext>
            </p:extLst>
          </p:nvPr>
        </p:nvGraphicFramePr>
        <p:xfrm>
          <a:off x="8305800" y="6324600"/>
          <a:ext cx="533400" cy="228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Grafik 10"/>
          <p:cNvGraphicFramePr>
            <a:graphicFrameLocks/>
          </p:cNvGraphicFramePr>
          <p:nvPr>
            <p:extLst>
              <p:ext uri="{D42A27DB-BD31-4B8C-83A1-F6EECF244321}">
                <p14:modId xmlns:p14="http://schemas.microsoft.com/office/powerpoint/2010/main" val="2152020399"/>
              </p:ext>
            </p:extLst>
          </p:nvPr>
        </p:nvGraphicFramePr>
        <p:xfrm>
          <a:off x="533400" y="3021234"/>
          <a:ext cx="3505200" cy="30747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afik 11"/>
          <p:cNvGraphicFramePr>
            <a:graphicFrameLocks/>
          </p:cNvGraphicFramePr>
          <p:nvPr>
            <p:extLst>
              <p:ext uri="{D42A27DB-BD31-4B8C-83A1-F6EECF244321}">
                <p14:modId xmlns:p14="http://schemas.microsoft.com/office/powerpoint/2010/main" val="755258222"/>
              </p:ext>
            </p:extLst>
          </p:nvPr>
        </p:nvGraphicFramePr>
        <p:xfrm>
          <a:off x="4876800" y="3043144"/>
          <a:ext cx="3318164" cy="328145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0569403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r>
              <a:rPr lang="en-GB" smtClean="0"/>
              <a:t>Sl</a:t>
            </a:r>
            <a:r>
              <a:rPr lang="tr-TR" smtClean="0"/>
              <a:t>ayt</a:t>
            </a:r>
            <a:r>
              <a:rPr lang="en-GB" smtClean="0"/>
              <a:t> </a:t>
            </a:r>
            <a:fld id="{4671AB6C-D4B8-4F11-8867-B5C2B23781FF}" type="slidenum">
              <a:rPr lang="en-GB" smtClean="0"/>
              <a:pPr>
                <a:defRPr/>
              </a:pPr>
              <a:t>68</a:t>
            </a:fld>
            <a:endParaRPr lang="en-GB" dirty="0"/>
          </a:p>
        </p:txBody>
      </p:sp>
      <p:sp>
        <p:nvSpPr>
          <p:cNvPr id="6" name="Unvan 1"/>
          <p:cNvSpPr txBox="1">
            <a:spLocks noGrp="1"/>
          </p:cNvSpPr>
          <p:nvPr>
            <p:ph type="title"/>
          </p:nvPr>
        </p:nvSpPr>
        <p:spPr bwMode="auto">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a:lstStyle>
          <a:p>
            <a:r>
              <a:rPr lang="tr-TR" sz="2800" kern="0" dirty="0" smtClean="0"/>
              <a:t>Çevre illerine kıyasla Gaziantep’te elektrik tüketimi sanayide odaklanmıştır</a:t>
            </a:r>
            <a:br>
              <a:rPr lang="tr-TR" sz="2800" kern="0" dirty="0" smtClean="0"/>
            </a:br>
            <a:endParaRPr lang="tr-TR" sz="2000" b="0" kern="0" dirty="0"/>
          </a:p>
        </p:txBody>
      </p:sp>
      <p:sp>
        <p:nvSpPr>
          <p:cNvPr id="9" name="Metin kutusu 8"/>
          <p:cNvSpPr txBox="1"/>
          <p:nvPr/>
        </p:nvSpPr>
        <p:spPr>
          <a:xfrm>
            <a:off x="0" y="1946715"/>
            <a:ext cx="9134282" cy="318869"/>
          </a:xfrm>
          <a:prstGeom prst="rect">
            <a:avLst/>
          </a:prstGeom>
          <a:solidFill>
            <a:srgbClr val="002060"/>
          </a:solidFill>
        </p:spPr>
        <p:txBody>
          <a:bodyPr wrap="square" rtlCol="0">
            <a:spAutoFit/>
          </a:bodyPr>
          <a:lstStyle/>
          <a:p>
            <a:pPr algn="ctr">
              <a:defRPr/>
            </a:pPr>
            <a:r>
              <a:rPr lang="tr-TR" sz="1400" b="1" dirty="0">
                <a:solidFill>
                  <a:srgbClr val="FFFFFF"/>
                </a:solidFill>
                <a:ea typeface="Tahoma" panose="020B0604030504040204" pitchFamily="34" charset="0"/>
                <a:cs typeface="Tahoma" panose="020B0604030504040204" pitchFamily="34" charset="0"/>
              </a:rPr>
              <a:t>Elektrik tüketim dağılımı, %</a:t>
            </a:r>
          </a:p>
        </p:txBody>
      </p:sp>
      <p:graphicFrame>
        <p:nvGraphicFramePr>
          <p:cNvPr id="7" name="Grafik 6"/>
          <p:cNvGraphicFramePr>
            <a:graphicFrameLocks/>
          </p:cNvGraphicFramePr>
          <p:nvPr>
            <p:extLst>
              <p:ext uri="{D42A27DB-BD31-4B8C-83A1-F6EECF244321}">
                <p14:modId xmlns:p14="http://schemas.microsoft.com/office/powerpoint/2010/main" val="1083966014"/>
              </p:ext>
            </p:extLst>
          </p:nvPr>
        </p:nvGraphicFramePr>
        <p:xfrm>
          <a:off x="609600" y="2612099"/>
          <a:ext cx="7543800" cy="31791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9470489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Nesne 11"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514" name="think-cell Slide" r:id="rId4" imgW="520" imgH="523" progId="TCLayout.ActiveDocument.1">
                  <p:embed/>
                </p:oleObj>
              </mc:Choice>
              <mc:Fallback>
                <p:oleObj name="think-cell Slide" r:id="rId4" imgW="520" imgH="523"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Başlık 1"/>
          <p:cNvSpPr>
            <a:spLocks noGrp="1"/>
          </p:cNvSpPr>
          <p:nvPr>
            <p:ph type="title"/>
          </p:nvPr>
        </p:nvSpPr>
        <p:spPr>
          <a:xfrm>
            <a:off x="304800" y="890590"/>
            <a:ext cx="8534400" cy="838200"/>
          </a:xfrm>
        </p:spPr>
        <p:txBody>
          <a:bodyPr vert="horz"/>
          <a:lstStyle/>
          <a:p>
            <a:r>
              <a:rPr lang="tr-TR" sz="2000" dirty="0" smtClean="0"/>
              <a:t>2020 yılında Gaziantep’te bulunan turizm belgeli konaklama tesislerine geliş sayısı 430 bin oldu</a:t>
            </a:r>
            <a:r>
              <a:rPr lang="tr-TR" sz="2000" dirty="0"/>
              <a:t/>
            </a:r>
            <a:br>
              <a:rPr lang="tr-TR" sz="2000" dirty="0"/>
            </a:br>
            <a:endParaRPr lang="tr-TR" dirty="0"/>
          </a:p>
        </p:txBody>
      </p:sp>
      <p:sp>
        <p:nvSpPr>
          <p:cNvPr id="4" name="Slayt Numarası Yer Tutucusu 3"/>
          <p:cNvSpPr>
            <a:spLocks noGrp="1"/>
          </p:cNvSpPr>
          <p:nvPr>
            <p:ph type="sldNum" sz="quarter" idx="11"/>
          </p:nvPr>
        </p:nvSpPr>
        <p:spPr/>
        <p:txBody>
          <a:bodyPr/>
          <a:lstStyle/>
          <a:p>
            <a:pPr>
              <a:defRPr/>
            </a:pPr>
            <a:r>
              <a:rPr lang="en-GB" smtClean="0"/>
              <a:t>Sl</a:t>
            </a:r>
            <a:r>
              <a:rPr lang="tr-TR" smtClean="0"/>
              <a:t>ayt</a:t>
            </a:r>
            <a:r>
              <a:rPr lang="en-GB" smtClean="0"/>
              <a:t> </a:t>
            </a:r>
            <a:fld id="{4671AB6C-D4B8-4F11-8867-B5C2B23781FF}" type="slidenum">
              <a:rPr lang="en-GB" smtClean="0"/>
              <a:pPr>
                <a:defRPr/>
              </a:pPr>
              <a:t>69</a:t>
            </a:fld>
            <a:endParaRPr lang="en-GB" dirty="0"/>
          </a:p>
        </p:txBody>
      </p:sp>
      <p:sp>
        <p:nvSpPr>
          <p:cNvPr id="67" name="Dikdörtgen 66"/>
          <p:cNvSpPr/>
          <p:nvPr/>
        </p:nvSpPr>
        <p:spPr>
          <a:xfrm>
            <a:off x="9717" y="1932664"/>
            <a:ext cx="9119870" cy="543931"/>
          </a:xfrm>
          <a:prstGeom prst="rect">
            <a:avLst/>
          </a:prstGeom>
          <a:solidFill>
            <a:srgbClr val="002060"/>
          </a:solidFill>
        </p:spPr>
        <p:txBody>
          <a:bodyPr wrap="square">
            <a:spAutoFit/>
          </a:bodyPr>
          <a:lstStyle/>
          <a:p>
            <a:pPr algn="ctr">
              <a:lnSpc>
                <a:spcPct val="110000"/>
              </a:lnSpc>
              <a:spcAft>
                <a:spcPts val="900"/>
              </a:spcAft>
            </a:pPr>
            <a:r>
              <a:rPr lang="tr-TR" sz="1400" b="1" dirty="0">
                <a:solidFill>
                  <a:srgbClr val="FFFFFF"/>
                </a:solidFill>
                <a:ea typeface="Tahoma" panose="020B0604030504040204" pitchFamily="34" charset="0"/>
                <a:cs typeface="Tahoma" panose="020B0604030504040204" pitchFamily="34" charset="0"/>
              </a:rPr>
              <a:t>İlçelere göre turizm işletme belgeli  konaklama tesislerinde tesislere geliş, geceleme, ortalama kalış süresi ve doluluk oranlarının dağılımı, 2020</a:t>
            </a:r>
          </a:p>
        </p:txBody>
      </p:sp>
      <p:sp>
        <p:nvSpPr>
          <p:cNvPr id="159" name="Metin kutusu 158"/>
          <p:cNvSpPr txBox="1"/>
          <p:nvPr/>
        </p:nvSpPr>
        <p:spPr>
          <a:xfrm>
            <a:off x="9717" y="6554691"/>
            <a:ext cx="8940319"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Kültür ve Turizm Bakanlığı, </a:t>
            </a:r>
            <a:r>
              <a:rPr lang="tr-TR" altLang="tr-TR" sz="1200" dirty="0">
                <a:solidFill>
                  <a:srgbClr val="000000"/>
                </a:solidFill>
              </a:rPr>
              <a:t>TEPAV görselleştirmesi</a:t>
            </a:r>
          </a:p>
        </p:txBody>
      </p:sp>
      <p:sp>
        <p:nvSpPr>
          <p:cNvPr id="196" name="Dikdörtgen 195"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200" dirty="0">
              <a:solidFill>
                <a:srgbClr val="000000"/>
              </a:solidFill>
            </a:endParaRPr>
          </a:p>
        </p:txBody>
      </p:sp>
      <p:graphicFrame>
        <p:nvGraphicFramePr>
          <p:cNvPr id="6" name="Tablo 5"/>
          <p:cNvGraphicFramePr>
            <a:graphicFrameLocks noGrp="1"/>
          </p:cNvGraphicFramePr>
          <p:nvPr>
            <p:extLst/>
          </p:nvPr>
        </p:nvGraphicFramePr>
        <p:xfrm>
          <a:off x="304794" y="2680469"/>
          <a:ext cx="8602467" cy="3552056"/>
        </p:xfrm>
        <a:graphic>
          <a:graphicData uri="http://schemas.openxmlformats.org/drawingml/2006/table">
            <a:tbl>
              <a:tblPr/>
              <a:tblGrid>
                <a:gridCol w="811179">
                  <a:extLst>
                    <a:ext uri="{9D8B030D-6E8A-4147-A177-3AD203B41FA5}">
                      <a16:colId xmlns:a16="http://schemas.microsoft.com/office/drawing/2014/main" xmlns="" val="2723156662"/>
                    </a:ext>
                  </a:extLst>
                </a:gridCol>
                <a:gridCol w="649274">
                  <a:extLst>
                    <a:ext uri="{9D8B030D-6E8A-4147-A177-3AD203B41FA5}">
                      <a16:colId xmlns:a16="http://schemas.microsoft.com/office/drawing/2014/main" xmlns="" val="3295355930"/>
                    </a:ext>
                  </a:extLst>
                </a:gridCol>
                <a:gridCol w="649274">
                  <a:extLst>
                    <a:ext uri="{9D8B030D-6E8A-4147-A177-3AD203B41FA5}">
                      <a16:colId xmlns:a16="http://schemas.microsoft.com/office/drawing/2014/main" xmlns="" val="4232723176"/>
                    </a:ext>
                  </a:extLst>
                </a:gridCol>
                <a:gridCol w="649274">
                  <a:extLst>
                    <a:ext uri="{9D8B030D-6E8A-4147-A177-3AD203B41FA5}">
                      <a16:colId xmlns:a16="http://schemas.microsoft.com/office/drawing/2014/main" xmlns="" val="2004903650"/>
                    </a:ext>
                  </a:extLst>
                </a:gridCol>
                <a:gridCol w="649274">
                  <a:extLst>
                    <a:ext uri="{9D8B030D-6E8A-4147-A177-3AD203B41FA5}">
                      <a16:colId xmlns:a16="http://schemas.microsoft.com/office/drawing/2014/main" xmlns="" val="101837225"/>
                    </a:ext>
                  </a:extLst>
                </a:gridCol>
                <a:gridCol w="649274">
                  <a:extLst>
                    <a:ext uri="{9D8B030D-6E8A-4147-A177-3AD203B41FA5}">
                      <a16:colId xmlns:a16="http://schemas.microsoft.com/office/drawing/2014/main" xmlns="" val="425603869"/>
                    </a:ext>
                  </a:extLst>
                </a:gridCol>
                <a:gridCol w="649274">
                  <a:extLst>
                    <a:ext uri="{9D8B030D-6E8A-4147-A177-3AD203B41FA5}">
                      <a16:colId xmlns:a16="http://schemas.microsoft.com/office/drawing/2014/main" xmlns="" val="2261311053"/>
                    </a:ext>
                  </a:extLst>
                </a:gridCol>
                <a:gridCol w="649274">
                  <a:extLst>
                    <a:ext uri="{9D8B030D-6E8A-4147-A177-3AD203B41FA5}">
                      <a16:colId xmlns:a16="http://schemas.microsoft.com/office/drawing/2014/main" xmlns="" val="3669731596"/>
                    </a:ext>
                  </a:extLst>
                </a:gridCol>
                <a:gridCol w="649274">
                  <a:extLst>
                    <a:ext uri="{9D8B030D-6E8A-4147-A177-3AD203B41FA5}">
                      <a16:colId xmlns:a16="http://schemas.microsoft.com/office/drawing/2014/main" xmlns="" val="2013779609"/>
                    </a:ext>
                  </a:extLst>
                </a:gridCol>
                <a:gridCol w="649274">
                  <a:extLst>
                    <a:ext uri="{9D8B030D-6E8A-4147-A177-3AD203B41FA5}">
                      <a16:colId xmlns:a16="http://schemas.microsoft.com/office/drawing/2014/main" xmlns="" val="2281582061"/>
                    </a:ext>
                  </a:extLst>
                </a:gridCol>
                <a:gridCol w="649274">
                  <a:extLst>
                    <a:ext uri="{9D8B030D-6E8A-4147-A177-3AD203B41FA5}">
                      <a16:colId xmlns:a16="http://schemas.microsoft.com/office/drawing/2014/main" xmlns="" val="3921852341"/>
                    </a:ext>
                  </a:extLst>
                </a:gridCol>
                <a:gridCol w="649274">
                  <a:extLst>
                    <a:ext uri="{9D8B030D-6E8A-4147-A177-3AD203B41FA5}">
                      <a16:colId xmlns:a16="http://schemas.microsoft.com/office/drawing/2014/main" xmlns="" val="4056646069"/>
                    </a:ext>
                  </a:extLst>
                </a:gridCol>
                <a:gridCol w="649274">
                  <a:extLst>
                    <a:ext uri="{9D8B030D-6E8A-4147-A177-3AD203B41FA5}">
                      <a16:colId xmlns:a16="http://schemas.microsoft.com/office/drawing/2014/main" xmlns="" val="2190651171"/>
                    </a:ext>
                  </a:extLst>
                </a:gridCol>
              </a:tblGrid>
              <a:tr h="262459">
                <a:tc>
                  <a:txBody>
                    <a:bodyPr/>
                    <a:lstStyle/>
                    <a:p>
                      <a:pPr algn="l"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FFFFFF"/>
                      </a:solidFill>
                      <a:prstDash val="solid"/>
                      <a:round/>
                      <a:headEnd type="none" w="med" len="med"/>
                      <a:tailEnd type="none" w="med" len="med"/>
                    </a:lnR>
                    <a:lnT>
                      <a:noFill/>
                    </a:lnT>
                    <a:lnB>
                      <a:noFill/>
                    </a:lnB>
                  </a:tcPr>
                </a:tc>
                <a:tc gridSpan="3">
                  <a:txBody>
                    <a:bodyPr/>
                    <a:lstStyle/>
                    <a:p>
                      <a:pPr algn="ctr" fontAlgn="b"/>
                      <a:r>
                        <a:rPr lang="tr-TR" sz="1100" b="0" i="0" u="none" strike="noStrike" dirty="0">
                          <a:solidFill>
                            <a:srgbClr val="FFFFFF"/>
                          </a:solidFill>
                          <a:effectLst/>
                          <a:latin typeface="Calibri" panose="020F0502020204030204" pitchFamily="34" charset="0"/>
                        </a:rPr>
                        <a:t>Tesise Geliş Sayısı</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hMerge="1">
                  <a:txBody>
                    <a:bodyPr/>
                    <a:lstStyle/>
                    <a:p>
                      <a:endParaRPr lang="tr-TR"/>
                    </a:p>
                  </a:txBody>
                  <a:tcPr/>
                </a:tc>
                <a:tc hMerge="1">
                  <a:txBody>
                    <a:bodyPr/>
                    <a:lstStyle/>
                    <a:p>
                      <a:endParaRPr lang="tr-TR"/>
                    </a:p>
                  </a:txBody>
                  <a:tcPr/>
                </a:tc>
                <a:tc gridSpan="3">
                  <a:txBody>
                    <a:bodyPr/>
                    <a:lstStyle/>
                    <a:p>
                      <a:pPr algn="ctr" fontAlgn="b"/>
                      <a:r>
                        <a:rPr lang="tr-TR" sz="1100" b="0" i="0" u="none" strike="noStrike">
                          <a:solidFill>
                            <a:srgbClr val="FFFFFF"/>
                          </a:solidFill>
                          <a:effectLst/>
                          <a:latin typeface="Calibri" panose="020F0502020204030204" pitchFamily="34" charset="0"/>
                        </a:rPr>
                        <a:t>Geceleme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hMerge="1">
                  <a:txBody>
                    <a:bodyPr/>
                    <a:lstStyle/>
                    <a:p>
                      <a:endParaRPr lang="tr-TR"/>
                    </a:p>
                  </a:txBody>
                  <a:tcPr/>
                </a:tc>
                <a:tc hMerge="1">
                  <a:txBody>
                    <a:bodyPr/>
                    <a:lstStyle/>
                    <a:p>
                      <a:endParaRPr lang="tr-TR"/>
                    </a:p>
                  </a:txBody>
                  <a:tcPr/>
                </a:tc>
                <a:tc gridSpan="3">
                  <a:txBody>
                    <a:bodyPr/>
                    <a:lstStyle/>
                    <a:p>
                      <a:pPr algn="ctr" fontAlgn="b"/>
                      <a:r>
                        <a:rPr lang="tr-TR" sz="1100" b="0" i="0" u="none" strike="noStrike" dirty="0">
                          <a:solidFill>
                            <a:srgbClr val="FFFFFF"/>
                          </a:solidFill>
                          <a:effectLst/>
                          <a:latin typeface="Calibri" panose="020F0502020204030204" pitchFamily="34" charset="0"/>
                        </a:rPr>
                        <a:t>Ortalama Kalış Süresi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hMerge="1">
                  <a:txBody>
                    <a:bodyPr/>
                    <a:lstStyle/>
                    <a:p>
                      <a:endParaRPr lang="tr-TR"/>
                    </a:p>
                  </a:txBody>
                  <a:tcPr/>
                </a:tc>
                <a:tc hMerge="1">
                  <a:txBody>
                    <a:bodyPr/>
                    <a:lstStyle/>
                    <a:p>
                      <a:endParaRPr lang="tr-TR"/>
                    </a:p>
                  </a:txBody>
                  <a:tcPr/>
                </a:tc>
                <a:tc gridSpan="3">
                  <a:txBody>
                    <a:bodyPr/>
                    <a:lstStyle/>
                    <a:p>
                      <a:pPr algn="ctr" fontAlgn="b"/>
                      <a:r>
                        <a:rPr lang="tr-TR" sz="1100" b="0" i="0" u="none" strike="noStrike">
                          <a:solidFill>
                            <a:srgbClr val="FFFFFF"/>
                          </a:solidFill>
                          <a:effectLst/>
                          <a:latin typeface="Calibri" panose="020F0502020204030204" pitchFamily="34" charset="0"/>
                        </a:rPr>
                        <a:t>Doluluk Oranı(%)</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xmlns="" val="166021251"/>
                  </a:ext>
                </a:extLst>
              </a:tr>
              <a:tr h="262459">
                <a:tc>
                  <a:txBody>
                    <a:bodyPr/>
                    <a:lstStyle/>
                    <a:p>
                      <a:pPr algn="l"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ctr" fontAlgn="b"/>
                      <a:r>
                        <a:rPr lang="tr-TR" sz="1100" b="1" i="0" u="none" strike="noStrike" dirty="0">
                          <a:solidFill>
                            <a:srgbClr val="FFFFFF"/>
                          </a:solidFill>
                          <a:effectLst/>
                          <a:latin typeface="Calibri" panose="020F0502020204030204" pitchFamily="34" charset="0"/>
                        </a:rPr>
                        <a:t>Yabancı</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dirty="0">
                          <a:solidFill>
                            <a:srgbClr val="FFFFFF"/>
                          </a:solidFill>
                          <a:effectLst/>
                          <a:latin typeface="Calibri" panose="020F0502020204030204" pitchFamily="34" charset="0"/>
                        </a:rPr>
                        <a:t>Yerli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a:solidFill>
                            <a:srgbClr val="FFFFFF"/>
                          </a:solidFill>
                          <a:effectLst/>
                          <a:latin typeface="Calibri" panose="020F0502020204030204" pitchFamily="34" charset="0"/>
                        </a:rPr>
                        <a:t>Toplam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a:solidFill>
                            <a:srgbClr val="FFFFFF"/>
                          </a:solidFill>
                          <a:effectLst/>
                          <a:latin typeface="Calibri" panose="020F0502020204030204" pitchFamily="34" charset="0"/>
                        </a:rPr>
                        <a:t>Yabancı</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a:solidFill>
                            <a:srgbClr val="FFFFFF"/>
                          </a:solidFill>
                          <a:effectLst/>
                          <a:latin typeface="Calibri" panose="020F0502020204030204" pitchFamily="34" charset="0"/>
                        </a:rPr>
                        <a:t>Yerli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a:solidFill>
                            <a:srgbClr val="FFFFFF"/>
                          </a:solidFill>
                          <a:effectLst/>
                          <a:latin typeface="Calibri" panose="020F0502020204030204" pitchFamily="34" charset="0"/>
                        </a:rPr>
                        <a:t>Toplam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a:solidFill>
                            <a:srgbClr val="FFFFFF"/>
                          </a:solidFill>
                          <a:effectLst/>
                          <a:latin typeface="Calibri" panose="020F0502020204030204" pitchFamily="34" charset="0"/>
                        </a:rPr>
                        <a:t>Yabancı</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a:solidFill>
                            <a:srgbClr val="FFFFFF"/>
                          </a:solidFill>
                          <a:effectLst/>
                          <a:latin typeface="Calibri" panose="020F0502020204030204" pitchFamily="34" charset="0"/>
                        </a:rPr>
                        <a:t>Yerli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a:solidFill>
                            <a:srgbClr val="FFFFFF"/>
                          </a:solidFill>
                          <a:effectLst/>
                          <a:latin typeface="Calibri" panose="020F0502020204030204" pitchFamily="34" charset="0"/>
                        </a:rPr>
                        <a:t>Toplam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a:solidFill>
                            <a:srgbClr val="FFFFFF"/>
                          </a:solidFill>
                          <a:effectLst/>
                          <a:latin typeface="Calibri" panose="020F0502020204030204" pitchFamily="34" charset="0"/>
                        </a:rPr>
                        <a:t>Yabancı</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a:solidFill>
                            <a:srgbClr val="FFFFFF"/>
                          </a:solidFill>
                          <a:effectLst/>
                          <a:latin typeface="Calibri" panose="020F0502020204030204" pitchFamily="34" charset="0"/>
                        </a:rPr>
                        <a:t>Yerli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a:solidFill>
                            <a:srgbClr val="FFFFFF"/>
                          </a:solidFill>
                          <a:effectLst/>
                          <a:latin typeface="Calibri" panose="020F0502020204030204" pitchFamily="34" charset="0"/>
                        </a:rPr>
                        <a:t>Toplam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extLst>
                  <a:ext uri="{0D108BD9-81ED-4DB2-BD59-A6C34878D82A}">
                    <a16:rowId xmlns:a16="http://schemas.microsoft.com/office/drawing/2014/main" xmlns="" val="4218430244"/>
                  </a:ext>
                </a:extLst>
              </a:tr>
              <a:tr h="262459">
                <a:tc>
                  <a:txBody>
                    <a:bodyPr/>
                    <a:lstStyle/>
                    <a:p>
                      <a:pPr algn="l" fontAlgn="b"/>
                      <a:r>
                        <a:rPr lang="tr-TR" sz="1100" b="1" i="0" u="none" strike="noStrike" dirty="0" smtClean="0">
                          <a:solidFill>
                            <a:srgbClr val="FFFFFF"/>
                          </a:solidFill>
                          <a:effectLst/>
                          <a:latin typeface="Calibri" panose="020F0502020204030204" pitchFamily="34" charset="0"/>
                        </a:rPr>
                        <a:t>Nizip</a:t>
                      </a:r>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0" i="0" u="none" strike="noStrike" dirty="0" smtClean="0">
                          <a:solidFill>
                            <a:srgbClr val="000000"/>
                          </a:solidFill>
                          <a:effectLst/>
                          <a:latin typeface="Calibri" panose="020F0502020204030204" pitchFamily="34" charset="0"/>
                        </a:rPr>
                        <a:t>437</a:t>
                      </a:r>
                      <a:endParaRPr lang="tr-TR" sz="11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4028</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4465</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solidFill>
                      <a:srgbClr val="F2AE82"/>
                    </a:solidFill>
                  </a:tcPr>
                </a:tc>
                <a:tc>
                  <a:txBody>
                    <a:bodyPr/>
                    <a:lstStyle/>
                    <a:p>
                      <a:pPr algn="ctr" fontAlgn="b"/>
                      <a:r>
                        <a:rPr lang="tr-TR" sz="1100" b="0" i="0" u="none" strike="noStrike" dirty="0" smtClean="0">
                          <a:solidFill>
                            <a:srgbClr val="000000"/>
                          </a:solidFill>
                          <a:effectLst/>
                          <a:latin typeface="Calibri" panose="020F0502020204030204" pitchFamily="34" charset="0"/>
                        </a:rPr>
                        <a:t>698</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6612</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7310</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solidFill>
                      <a:srgbClr val="F1AD81"/>
                    </a:solidFill>
                  </a:tcPr>
                </a:tc>
                <a:tc>
                  <a:txBody>
                    <a:bodyPr/>
                    <a:lstStyle/>
                    <a:p>
                      <a:pPr algn="ctr" fontAlgn="b"/>
                      <a:r>
                        <a:rPr lang="tr-TR" sz="1100" b="0" i="0" u="none" strike="noStrike" dirty="0" smtClean="0">
                          <a:solidFill>
                            <a:srgbClr val="000000"/>
                          </a:solidFill>
                          <a:effectLst/>
                          <a:latin typeface="Calibri" panose="020F0502020204030204" pitchFamily="34" charset="0"/>
                        </a:rPr>
                        <a:t>1,60</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1,64</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1,64</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solidFill>
                      <a:srgbClr val="E8A377"/>
                    </a:solidFill>
                  </a:tcPr>
                </a:tc>
                <a:tc>
                  <a:txBody>
                    <a:bodyPr/>
                    <a:lstStyle/>
                    <a:p>
                      <a:pPr algn="ctr" fontAlgn="b"/>
                      <a:r>
                        <a:rPr lang="tr-TR" sz="1100" b="0" i="0" u="none" strike="noStrike" dirty="0" smtClean="0">
                          <a:solidFill>
                            <a:srgbClr val="000000"/>
                          </a:solidFill>
                          <a:effectLst/>
                          <a:latin typeface="Calibri" panose="020F0502020204030204" pitchFamily="34" charset="0"/>
                        </a:rPr>
                        <a:t>2,15</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20,41</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22,56</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solidFill>
                      <a:srgbClr val="CF8A5D"/>
                    </a:solidFill>
                  </a:tcPr>
                </a:tc>
                <a:extLst>
                  <a:ext uri="{0D108BD9-81ED-4DB2-BD59-A6C34878D82A}">
                    <a16:rowId xmlns:a16="http://schemas.microsoft.com/office/drawing/2014/main" xmlns="" val="1242921523"/>
                  </a:ext>
                </a:extLst>
              </a:tr>
              <a:tr h="262459">
                <a:tc>
                  <a:txBody>
                    <a:bodyPr/>
                    <a:lstStyle/>
                    <a:p>
                      <a:pPr algn="l" fontAlgn="b"/>
                      <a:r>
                        <a:rPr lang="tr-TR" sz="1100" b="1" i="0" u="none" strike="noStrike" dirty="0" smtClean="0">
                          <a:solidFill>
                            <a:srgbClr val="FFFFFF"/>
                          </a:solidFill>
                          <a:effectLst/>
                          <a:latin typeface="Calibri" panose="020F0502020204030204" pitchFamily="34" charset="0"/>
                        </a:rPr>
                        <a:t>Şahinbey</a:t>
                      </a:r>
                      <a:r>
                        <a:rPr lang="tr-TR" sz="1100" b="1" i="0" u="none" strike="noStrike" baseline="0" dirty="0" smtClean="0">
                          <a:solidFill>
                            <a:srgbClr val="FFFFFF"/>
                          </a:solidFill>
                          <a:effectLst/>
                          <a:latin typeface="Calibri" panose="020F0502020204030204" pitchFamily="34" charset="0"/>
                        </a:rPr>
                        <a:t> </a:t>
                      </a:r>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0" i="0" u="none" strike="noStrike" dirty="0" smtClean="0">
                          <a:solidFill>
                            <a:srgbClr val="000000"/>
                          </a:solidFill>
                          <a:effectLst/>
                          <a:latin typeface="Calibri" panose="020F0502020204030204" pitchFamily="34" charset="0"/>
                        </a:rPr>
                        <a:t>20907</a:t>
                      </a:r>
                      <a:endParaRPr lang="tr-TR" sz="11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FFFFFF"/>
                      </a:solidFill>
                      <a:prstDash val="solid"/>
                      <a:round/>
                      <a:headEnd type="none" w="med" len="med"/>
                      <a:tailEnd type="none" w="med" len="med"/>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163140</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184047</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E5A074"/>
                    </a:solidFill>
                  </a:tcPr>
                </a:tc>
                <a:tc>
                  <a:txBody>
                    <a:bodyPr/>
                    <a:lstStyle/>
                    <a:p>
                      <a:pPr algn="ctr" fontAlgn="b"/>
                      <a:r>
                        <a:rPr lang="tr-TR" sz="1100" b="0" i="0" u="none" strike="noStrike" dirty="0" smtClean="0">
                          <a:solidFill>
                            <a:srgbClr val="000000"/>
                          </a:solidFill>
                          <a:effectLst/>
                          <a:latin typeface="Calibri" panose="020F0502020204030204" pitchFamily="34" charset="0"/>
                        </a:rPr>
                        <a:t>36779</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255167</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291946</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E49F73"/>
                    </a:solidFill>
                  </a:tcPr>
                </a:tc>
                <a:tc>
                  <a:txBody>
                    <a:bodyPr/>
                    <a:lstStyle/>
                    <a:p>
                      <a:pPr algn="ctr" fontAlgn="b"/>
                      <a:r>
                        <a:rPr lang="tr-TR" sz="1100" b="0" i="0" u="none" strike="noStrike" dirty="0" smtClean="0">
                          <a:solidFill>
                            <a:srgbClr val="000000"/>
                          </a:solidFill>
                          <a:effectLst/>
                          <a:latin typeface="Calibri" panose="020F0502020204030204" pitchFamily="34" charset="0"/>
                        </a:rPr>
                        <a:t>1,76</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1,56</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1,59</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EBA77A"/>
                    </a:solidFill>
                  </a:tcPr>
                </a:tc>
                <a:tc>
                  <a:txBody>
                    <a:bodyPr/>
                    <a:lstStyle/>
                    <a:p>
                      <a:pPr algn="ctr" fontAlgn="b"/>
                      <a:r>
                        <a:rPr lang="tr-TR" sz="1100" b="0" i="0" u="none" strike="noStrike" dirty="0" smtClean="0">
                          <a:solidFill>
                            <a:srgbClr val="000000"/>
                          </a:solidFill>
                          <a:effectLst/>
                          <a:latin typeface="Calibri" panose="020F0502020204030204" pitchFamily="34" charset="0"/>
                        </a:rPr>
                        <a:t>2,90</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20,14</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23,04</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A45E2F"/>
                    </a:solidFill>
                  </a:tcPr>
                </a:tc>
                <a:extLst>
                  <a:ext uri="{0D108BD9-81ED-4DB2-BD59-A6C34878D82A}">
                    <a16:rowId xmlns:a16="http://schemas.microsoft.com/office/drawing/2014/main" xmlns="" val="188597871"/>
                  </a:ext>
                </a:extLst>
              </a:tr>
              <a:tr h="262459">
                <a:tc>
                  <a:txBody>
                    <a:bodyPr/>
                    <a:lstStyle/>
                    <a:p>
                      <a:pPr algn="l" fontAlgn="b"/>
                      <a:r>
                        <a:rPr lang="tr-TR" sz="1100" b="1" i="0" u="none" strike="noStrike" dirty="0" smtClean="0">
                          <a:solidFill>
                            <a:srgbClr val="FFFFFF"/>
                          </a:solidFill>
                          <a:effectLst/>
                          <a:latin typeface="Calibri" panose="020F0502020204030204" pitchFamily="34" charset="0"/>
                        </a:rPr>
                        <a:t>Şehitkamil</a:t>
                      </a:r>
                      <a:r>
                        <a:rPr lang="tr-TR" sz="1100" b="1" i="0" u="none" strike="noStrike" baseline="0" dirty="0" smtClean="0">
                          <a:solidFill>
                            <a:srgbClr val="FFFFFF"/>
                          </a:solidFill>
                          <a:effectLst/>
                          <a:latin typeface="Calibri" panose="020F0502020204030204" pitchFamily="34" charset="0"/>
                        </a:rPr>
                        <a:t> </a:t>
                      </a:r>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noFill/>
                      <a:prstDash val="solid"/>
                      <a:round/>
                      <a:headEnd type="none" w="med" len="med"/>
                      <a:tailEnd type="none" w="med" len="med"/>
                    </a:lnB>
                    <a:solidFill>
                      <a:srgbClr val="002060"/>
                    </a:solidFill>
                  </a:tcPr>
                </a:tc>
                <a:tc>
                  <a:txBody>
                    <a:bodyPr/>
                    <a:lstStyle/>
                    <a:p>
                      <a:pPr algn="ctr" fontAlgn="b"/>
                      <a:r>
                        <a:rPr lang="tr-TR" sz="1100" b="0" i="0" u="none" strike="noStrike" dirty="0" smtClean="0">
                          <a:solidFill>
                            <a:srgbClr val="000000"/>
                          </a:solidFill>
                          <a:effectLst/>
                          <a:latin typeface="Calibri" panose="020F0502020204030204" pitchFamily="34" charset="0"/>
                        </a:rPr>
                        <a:t>38034</a:t>
                      </a:r>
                      <a:endParaRPr lang="tr-TR" sz="11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FFFFFF"/>
                      </a:solidFill>
                      <a:prstDash val="solid"/>
                      <a:round/>
                      <a:headEnd type="none" w="med" len="med"/>
                      <a:tailEnd type="none" w="med" len="med"/>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204266</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242300</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F4B084"/>
                    </a:solidFill>
                  </a:tcPr>
                </a:tc>
                <a:tc>
                  <a:txBody>
                    <a:bodyPr/>
                    <a:lstStyle/>
                    <a:p>
                      <a:pPr algn="ctr" fontAlgn="b"/>
                      <a:r>
                        <a:rPr lang="tr-TR" sz="1100" b="0" i="0" u="none" strike="noStrike" dirty="0" smtClean="0">
                          <a:solidFill>
                            <a:srgbClr val="000000"/>
                          </a:solidFill>
                          <a:effectLst/>
                          <a:latin typeface="Calibri" panose="020F0502020204030204" pitchFamily="34" charset="0"/>
                        </a:rPr>
                        <a:t>63013</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304712</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367725</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F4B084"/>
                    </a:solidFill>
                  </a:tcPr>
                </a:tc>
                <a:tc>
                  <a:txBody>
                    <a:bodyPr/>
                    <a:lstStyle/>
                    <a:p>
                      <a:pPr algn="ctr" fontAlgn="b"/>
                      <a:r>
                        <a:rPr lang="tr-TR" sz="1100" b="0" i="0" u="none" strike="noStrike">
                          <a:solidFill>
                            <a:srgbClr val="000000"/>
                          </a:solidFill>
                          <a:effectLst/>
                          <a:latin typeface="Calibri" panose="020F0502020204030204" pitchFamily="34" charset="0"/>
                        </a:rPr>
                        <a:t>1,66</a:t>
                      </a: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1,49</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1,52</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F6B991"/>
                    </a:solidFill>
                  </a:tcPr>
                </a:tc>
                <a:tc>
                  <a:txBody>
                    <a:bodyPr/>
                    <a:lstStyle/>
                    <a:p>
                      <a:pPr algn="ctr" fontAlgn="b"/>
                      <a:r>
                        <a:rPr lang="tr-TR" sz="1100" b="0" i="0" u="none" strike="noStrike" dirty="0" smtClean="0">
                          <a:solidFill>
                            <a:srgbClr val="000000"/>
                          </a:solidFill>
                          <a:effectLst/>
                          <a:latin typeface="Calibri" panose="020F0502020204030204" pitchFamily="34" charset="0"/>
                        </a:rPr>
                        <a:t>4,43</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21,41</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25,84</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F8C8A9"/>
                    </a:solidFill>
                  </a:tcPr>
                </a:tc>
                <a:extLst>
                  <a:ext uri="{0D108BD9-81ED-4DB2-BD59-A6C34878D82A}">
                    <a16:rowId xmlns:a16="http://schemas.microsoft.com/office/drawing/2014/main" xmlns="" val="1845869286"/>
                  </a:ext>
                </a:extLst>
              </a:tr>
              <a:tr h="262459">
                <a:tc>
                  <a:txBody>
                    <a:bodyPr/>
                    <a:lstStyle/>
                    <a:p>
                      <a:pPr algn="l" fontAlgn="b"/>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chemeClr val="bg1"/>
                    </a:solidFill>
                  </a:tcPr>
                </a:tc>
                <a:extLst>
                  <a:ext uri="{0D108BD9-81ED-4DB2-BD59-A6C34878D82A}">
                    <a16:rowId xmlns:a16="http://schemas.microsoft.com/office/drawing/2014/main" xmlns="" val="3710306941"/>
                  </a:ext>
                </a:extLst>
              </a:tr>
              <a:tr h="262459">
                <a:tc>
                  <a:txBody>
                    <a:bodyPr/>
                    <a:lstStyle/>
                    <a:p>
                      <a:pPr algn="l" fontAlgn="b"/>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chemeClr val="bg1"/>
                    </a:solidFill>
                  </a:tcPr>
                </a:tc>
                <a:extLst>
                  <a:ext uri="{0D108BD9-81ED-4DB2-BD59-A6C34878D82A}">
                    <a16:rowId xmlns:a16="http://schemas.microsoft.com/office/drawing/2014/main" xmlns="" val="1020170950"/>
                  </a:ext>
                </a:extLst>
              </a:tr>
              <a:tr h="420759">
                <a:tc>
                  <a:txBody>
                    <a:bodyPr/>
                    <a:lstStyle/>
                    <a:p>
                      <a:pPr algn="l" fontAlgn="b"/>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chemeClr val="bg1"/>
                    </a:solidFill>
                  </a:tcPr>
                </a:tc>
                <a:extLst>
                  <a:ext uri="{0D108BD9-81ED-4DB2-BD59-A6C34878D82A}">
                    <a16:rowId xmlns:a16="http://schemas.microsoft.com/office/drawing/2014/main" xmlns="" val="1530804156"/>
                  </a:ext>
                </a:extLst>
              </a:tr>
              <a:tr h="262459">
                <a:tc>
                  <a:txBody>
                    <a:bodyPr/>
                    <a:lstStyle/>
                    <a:p>
                      <a:pPr algn="l" fontAlgn="b"/>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chemeClr val="bg1"/>
                    </a:solidFill>
                  </a:tcPr>
                </a:tc>
                <a:extLst>
                  <a:ext uri="{0D108BD9-81ED-4DB2-BD59-A6C34878D82A}">
                    <a16:rowId xmlns:a16="http://schemas.microsoft.com/office/drawing/2014/main" xmlns="" val="345655108"/>
                  </a:ext>
                </a:extLst>
              </a:tr>
              <a:tr h="262459">
                <a:tc>
                  <a:txBody>
                    <a:bodyPr/>
                    <a:lstStyle/>
                    <a:p>
                      <a:pPr algn="l" fontAlgn="b"/>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chemeClr val="bg1">
                            <a:lumMod val="95000"/>
                          </a:schemeClr>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chemeClr val="bg1"/>
                    </a:solidFill>
                  </a:tcPr>
                </a:tc>
                <a:extLst>
                  <a:ext uri="{0D108BD9-81ED-4DB2-BD59-A6C34878D82A}">
                    <a16:rowId xmlns:a16="http://schemas.microsoft.com/office/drawing/2014/main" xmlns="" val="1012393053"/>
                  </a:ext>
                </a:extLst>
              </a:tr>
              <a:tr h="244248">
                <a:tc>
                  <a:txBody>
                    <a:bodyPr/>
                    <a:lstStyle/>
                    <a:p>
                      <a:pPr algn="l" fontAlgn="b"/>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chemeClr val="bg1">
                            <a:lumMod val="95000"/>
                          </a:schemeClr>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chemeClr val="bg1">
                            <a:lumMod val="95000"/>
                          </a:schemeClr>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chemeClr val="bg1"/>
                    </a:solidFill>
                  </a:tcPr>
                </a:tc>
                <a:extLst>
                  <a:ext uri="{0D108BD9-81ED-4DB2-BD59-A6C34878D82A}">
                    <a16:rowId xmlns:a16="http://schemas.microsoft.com/office/drawing/2014/main" xmlns="" val="4172892478"/>
                  </a:ext>
                </a:extLst>
              </a:tr>
              <a:tr h="262459">
                <a:tc>
                  <a:txBody>
                    <a:bodyPr/>
                    <a:lstStyle/>
                    <a:p>
                      <a:pPr algn="l" fontAlgn="b"/>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chemeClr val="bg1">
                            <a:lumMod val="95000"/>
                          </a:schemeClr>
                        </a:solidFill>
                        <a:effectLst/>
                        <a:latin typeface="Calibri" panose="020F0502020204030204" pitchFamily="34" charset="0"/>
                      </a:endParaRPr>
                    </a:p>
                  </a:txBody>
                  <a:tcPr marL="9525" marR="9525" marT="9525" marB="0" anchor="ctr">
                    <a:lnL>
                      <a:noFill/>
                    </a:lnL>
                    <a:lnR>
                      <a:noFill/>
                    </a:lnR>
                    <a:lnT>
                      <a:noFill/>
                    </a:lnT>
                    <a:lnB>
                      <a:noFill/>
                    </a:lnB>
                    <a:solidFill>
                      <a:schemeClr val="bg1"/>
                    </a:solidFill>
                  </a:tcPr>
                </a:tc>
                <a:extLst>
                  <a:ext uri="{0D108BD9-81ED-4DB2-BD59-A6C34878D82A}">
                    <a16:rowId xmlns:a16="http://schemas.microsoft.com/office/drawing/2014/main" xmlns="" val="2918546788"/>
                  </a:ext>
                </a:extLst>
              </a:tr>
              <a:tr h="262459">
                <a:tc>
                  <a:txBody>
                    <a:bodyPr/>
                    <a:lstStyle/>
                    <a:p>
                      <a:pPr algn="l" fontAlgn="b"/>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chemeClr val="bg1"/>
                    </a:solidFill>
                  </a:tcPr>
                </a:tc>
                <a:extLst>
                  <a:ext uri="{0D108BD9-81ED-4DB2-BD59-A6C34878D82A}">
                    <a16:rowId xmlns:a16="http://schemas.microsoft.com/office/drawing/2014/main" xmlns="" val="3242010262"/>
                  </a:ext>
                </a:extLst>
              </a:tr>
            </a:tbl>
          </a:graphicData>
        </a:graphic>
      </p:graphicFrame>
      <p:sp>
        <p:nvSpPr>
          <p:cNvPr id="13" name="Metin kutusu 12"/>
          <p:cNvSpPr txBox="1"/>
          <p:nvPr/>
        </p:nvSpPr>
        <p:spPr>
          <a:xfrm>
            <a:off x="3929064" y="6232527"/>
            <a:ext cx="5006774" cy="261610"/>
          </a:xfrm>
          <a:prstGeom prst="rect">
            <a:avLst/>
          </a:prstGeom>
          <a:noFill/>
        </p:spPr>
        <p:txBody>
          <a:bodyPr wrap="square" rtlCol="0">
            <a:spAutoFit/>
          </a:bodyPr>
          <a:lstStyle/>
          <a:p>
            <a:pPr algn="r"/>
            <a:r>
              <a:rPr lang="tr-TR" sz="1100" b="1" i="1" dirty="0">
                <a:solidFill>
                  <a:srgbClr val="C00000"/>
                </a:solidFill>
              </a:rPr>
              <a:t>*Renkler koyulaştıkça ilgili veri değer olarak artış göstermektedir</a:t>
            </a:r>
          </a:p>
        </p:txBody>
      </p:sp>
    </p:spTree>
    <p:extLst>
      <p:ext uri="{BB962C8B-B14F-4D97-AF65-F5344CB8AC3E}">
        <p14:creationId xmlns:p14="http://schemas.microsoft.com/office/powerpoint/2010/main" val="111302968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Nesne 4"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541" name="think-cell Slide" r:id="rId40" imgW="444" imgH="446" progId="TCLayout.ActiveDocument.1">
                  <p:embed/>
                </p:oleObj>
              </mc:Choice>
              <mc:Fallback>
                <p:oleObj name="think-cell Slide" r:id="rId40" imgW="444" imgH="446" progId="TCLayout.ActiveDocument.1">
                  <p:embed/>
                  <p:pic>
                    <p:nvPicPr>
                      <p:cNvPr id="0" name=""/>
                      <p:cNvPicPr/>
                      <p:nvPr/>
                    </p:nvPicPr>
                    <p:blipFill>
                      <a:blip r:embed="rId41"/>
                      <a:stretch>
                        <a:fillRect/>
                      </a:stretch>
                    </p:blipFill>
                    <p:spPr>
                      <a:xfrm>
                        <a:off x="1588" y="1588"/>
                        <a:ext cx="1588" cy="1588"/>
                      </a:xfrm>
                      <a:prstGeom prst="rect">
                        <a:avLst/>
                      </a:prstGeom>
                    </p:spPr>
                  </p:pic>
                </p:oleObj>
              </mc:Fallback>
            </mc:AlternateContent>
          </a:graphicData>
        </a:graphic>
      </p:graphicFrame>
      <p:sp>
        <p:nvSpPr>
          <p:cNvPr id="4" name="Slayt Numarası Yer Tutucusu 3"/>
          <p:cNvSpPr>
            <a:spLocks noGrp="1"/>
          </p:cNvSpPr>
          <p:nvPr>
            <p:ph type="sldNum" sz="quarter" idx="11"/>
          </p:nvPr>
        </p:nvSpPr>
        <p:spPr/>
        <p:txBody>
          <a:bodyPr/>
          <a:lstStyle/>
          <a:p>
            <a:pPr algn="ctr">
              <a:defRPr/>
            </a:pPr>
            <a:r>
              <a:rPr lang="tr-TR" dirty="0" smtClean="0"/>
              <a:t>Slayt </a:t>
            </a:r>
            <a:fld id="{4671AB6C-D4B8-4F11-8867-B5C2B23781FF}" type="slidenum">
              <a:rPr lang="tr-TR" smtClean="0"/>
              <a:pPr algn="ctr">
                <a:defRPr/>
              </a:pPr>
              <a:t>70</a:t>
            </a:fld>
            <a:endParaRPr lang="tr-TR" dirty="0"/>
          </a:p>
        </p:txBody>
      </p:sp>
      <p:sp>
        <p:nvSpPr>
          <p:cNvPr id="6" name="Metin kutusu 5"/>
          <p:cNvSpPr txBox="1"/>
          <p:nvPr/>
        </p:nvSpPr>
        <p:spPr>
          <a:xfrm>
            <a:off x="4240" y="1656292"/>
            <a:ext cx="9139606" cy="307777"/>
          </a:xfrm>
          <a:prstGeom prst="rect">
            <a:avLst/>
          </a:prstGeom>
          <a:solidFill>
            <a:srgbClr val="002060"/>
          </a:solidFill>
        </p:spPr>
        <p:txBody>
          <a:bodyPr wrap="square" rtlCol="0">
            <a:spAutoFit/>
          </a:bodyPr>
          <a:lstStyle/>
          <a:p>
            <a:pPr algn="ctr">
              <a:defRPr/>
            </a:pPr>
            <a:r>
              <a:rPr lang="tr-TR" sz="1400" b="1" dirty="0">
                <a:solidFill>
                  <a:srgbClr val="FFFFFF"/>
                </a:solidFill>
                <a:ea typeface="Tahoma" panose="020B0604030504040204" pitchFamily="34" charset="0"/>
                <a:cs typeface="Tahoma" panose="020B0604030504040204" pitchFamily="34" charset="0"/>
              </a:rPr>
              <a:t>Bitirilen eğitim durumu, 15 ve daha yukarı yaştaki nüfus, </a:t>
            </a:r>
            <a:r>
              <a:rPr lang="tr-TR" sz="1400" b="1" dirty="0" smtClean="0">
                <a:solidFill>
                  <a:srgbClr val="FFFFFF"/>
                </a:solidFill>
                <a:ea typeface="Tahoma" panose="020B0604030504040204" pitchFamily="34" charset="0"/>
                <a:cs typeface="Tahoma" panose="020B0604030504040204" pitchFamily="34" charset="0"/>
              </a:rPr>
              <a:t>2008-2020</a:t>
            </a:r>
            <a:endParaRPr lang="tr-TR" sz="1400" b="1" dirty="0">
              <a:solidFill>
                <a:srgbClr val="FFFFFF"/>
              </a:solidFill>
              <a:ea typeface="Tahoma" panose="020B0604030504040204" pitchFamily="34" charset="0"/>
              <a:cs typeface="Tahoma" panose="020B0604030504040204" pitchFamily="34" charset="0"/>
            </a:endParaRPr>
          </a:p>
        </p:txBody>
      </p:sp>
      <p:sp>
        <p:nvSpPr>
          <p:cNvPr id="100" name="Dikdörtgen 9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400" dirty="0">
              <a:solidFill>
                <a:srgbClr val="000000"/>
              </a:solidFill>
            </a:endParaRPr>
          </a:p>
        </p:txBody>
      </p:sp>
      <p:sp>
        <p:nvSpPr>
          <p:cNvPr id="143" name="Dikdörtgen 14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50" name="Dikdörtgen 14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93" name="Metin kutusu 92"/>
          <p:cNvSpPr txBox="1"/>
          <p:nvPr/>
        </p:nvSpPr>
        <p:spPr>
          <a:xfrm>
            <a:off x="11496" y="6552425"/>
            <a:ext cx="7898635"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TÜİK, Eğitim İstatistikleri, </a:t>
            </a:r>
            <a:r>
              <a:rPr lang="tr-TR" altLang="tr-TR" sz="1200" dirty="0">
                <a:solidFill>
                  <a:srgbClr val="000000"/>
                </a:solidFill>
              </a:rPr>
              <a:t>TEPAV görselleştirmesi</a:t>
            </a:r>
          </a:p>
        </p:txBody>
      </p:sp>
      <p:sp>
        <p:nvSpPr>
          <p:cNvPr id="8" name="Dikdörtgen 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2" name="Dikdörtgen 11"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33" name="Unvan 1"/>
          <p:cNvSpPr txBox="1">
            <a:spLocks/>
          </p:cNvSpPr>
          <p:nvPr/>
        </p:nvSpPr>
        <p:spPr bwMode="auto">
          <a:xfrm>
            <a:off x="223526" y="1053043"/>
            <a:ext cx="8690598" cy="44979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a:lstStyle>
          <a:p>
            <a:endParaRPr lang="en-US" sz="1400" kern="0" dirty="0">
              <a:solidFill>
                <a:srgbClr val="FF0000"/>
              </a:solidFill>
            </a:endParaRPr>
          </a:p>
        </p:txBody>
      </p:sp>
      <p:sp>
        <p:nvSpPr>
          <p:cNvPr id="9" name="Dikdörtgen 8"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600" dirty="0">
              <a:solidFill>
                <a:srgbClr val="000000"/>
              </a:solidFill>
            </a:endParaRPr>
          </a:p>
        </p:txBody>
      </p:sp>
      <p:graphicFrame>
        <p:nvGraphicFramePr>
          <p:cNvPr id="83" name="Chart 3"/>
          <p:cNvGraphicFramePr/>
          <p:nvPr>
            <p:custDataLst>
              <p:tags r:id="rId3"/>
            </p:custDataLst>
            <p:extLst>
              <p:ext uri="{D42A27DB-BD31-4B8C-83A1-F6EECF244321}">
                <p14:modId xmlns:p14="http://schemas.microsoft.com/office/powerpoint/2010/main" val="2491935249"/>
              </p:ext>
            </p:extLst>
          </p:nvPr>
        </p:nvGraphicFramePr>
        <p:xfrm>
          <a:off x="503238" y="4421188"/>
          <a:ext cx="8493125" cy="904875"/>
        </p:xfrm>
        <a:graphic>
          <a:graphicData uri="http://schemas.openxmlformats.org/drawingml/2006/chart">
            <c:chart xmlns:c="http://schemas.openxmlformats.org/drawingml/2006/chart" xmlns:r="http://schemas.openxmlformats.org/officeDocument/2006/relationships" r:id="rId42"/>
          </a:graphicData>
        </a:graphic>
      </p:graphicFrame>
      <p:sp>
        <p:nvSpPr>
          <p:cNvPr id="105" name="Rectangle 3"/>
          <p:cNvSpPr>
            <a:spLocks noGrp="1" noChangeArrowheads="1"/>
          </p:cNvSpPr>
          <p:nvPr>
            <p:custDataLst>
              <p:tags r:id="rId4"/>
            </p:custDataLst>
          </p:nvPr>
        </p:nvSpPr>
        <p:spPr bwMode="auto">
          <a:xfrm>
            <a:off x="4924425" y="5294313"/>
            <a:ext cx="482600" cy="7302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5B46CB72-2259-4E25-A7D0-84D20A0B22E4}" type="datetime'Li''se ''ve'''''''''' ''deng''''i mesle''''k o''k''ul''''''u'">
              <a:rPr lang="tr-TR" altLang="en-US" sz="1200" smtClean="0">
                <a:solidFill>
                  <a:srgbClr val="000000"/>
                </a:solidFill>
              </a:rPr>
              <a:pPr marL="0" indent="0" algn="ctr">
                <a:spcBef>
                  <a:spcPct val="0"/>
                </a:spcBef>
                <a:buFont typeface="Wingdings" pitchFamily="2" charset="2"/>
                <a:buNone/>
              </a:pPr>
              <a:t>Lise ve dengi meslek okulu</a:t>
            </a:fld>
            <a:endParaRPr lang="tr-TR" sz="1200" dirty="0">
              <a:solidFill>
                <a:srgbClr val="000000"/>
              </a:solidFill>
            </a:endParaRPr>
          </a:p>
        </p:txBody>
      </p:sp>
      <p:sp>
        <p:nvSpPr>
          <p:cNvPr id="155" name="Rectangle 3"/>
          <p:cNvSpPr>
            <a:spLocks noGrp="1" noChangeArrowheads="1"/>
          </p:cNvSpPr>
          <p:nvPr>
            <p:custDataLst>
              <p:tags r:id="rId5"/>
            </p:custDataLst>
          </p:nvPr>
        </p:nvSpPr>
        <p:spPr bwMode="auto">
          <a:xfrm>
            <a:off x="8123239" y="5294314"/>
            <a:ext cx="746125" cy="36512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8A1C10ED-6456-485D-98EC-8F88D966FE84}" type="datetime'B''''ili''''''''''n''''m''''''e''''''''''''''yen '' '''' '''">
              <a:rPr lang="tr-TR" altLang="en-US" sz="1200" smtClean="0">
                <a:solidFill>
                  <a:srgbClr val="000000"/>
                </a:solidFill>
              </a:rPr>
              <a:pPr marL="0" indent="0" algn="ctr">
                <a:spcBef>
                  <a:spcPct val="0"/>
                </a:spcBef>
                <a:buFont typeface="Wingdings" pitchFamily="2" charset="2"/>
                <a:buNone/>
              </a:pPr>
              <a:t>Bilinmeyen   </a:t>
            </a:fld>
            <a:endParaRPr lang="tr-TR" sz="1200" dirty="0">
              <a:solidFill>
                <a:srgbClr val="000000"/>
              </a:solidFill>
            </a:endParaRPr>
          </a:p>
        </p:txBody>
      </p:sp>
      <p:sp>
        <p:nvSpPr>
          <p:cNvPr id="42" name="Rectangle 3"/>
          <p:cNvSpPr>
            <a:spLocks noGrp="1" noChangeArrowheads="1"/>
          </p:cNvSpPr>
          <p:nvPr>
            <p:custDataLst>
              <p:tags r:id="rId6"/>
            </p:custDataLst>
          </p:nvPr>
        </p:nvSpPr>
        <p:spPr bwMode="auto">
          <a:xfrm>
            <a:off x="693738" y="5294313"/>
            <a:ext cx="617538" cy="54768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CF59DCA3-3AB6-448E-8347-8252B46EE421}" type="datetime'''Oku''''''ma ''y''az''''m''a'' b''''''''''''i''l''meyen'''''">
              <a:rPr lang="tr-TR" altLang="en-US" sz="1200" smtClean="0">
                <a:solidFill>
                  <a:srgbClr val="000000"/>
                </a:solidFill>
              </a:rPr>
              <a:pPr marL="0" indent="0" algn="ctr">
                <a:spcBef>
                  <a:spcPct val="0"/>
                </a:spcBef>
                <a:buFont typeface="Wingdings" pitchFamily="2" charset="2"/>
                <a:buNone/>
              </a:pPr>
              <a:t>Okuma yazma bilmeyen</a:t>
            </a:fld>
            <a:endParaRPr lang="tr-TR" sz="1200" dirty="0">
              <a:solidFill>
                <a:srgbClr val="000000"/>
              </a:solidFill>
            </a:endParaRPr>
          </a:p>
        </p:txBody>
      </p:sp>
      <p:sp>
        <p:nvSpPr>
          <p:cNvPr id="98" name="Rectangle 3"/>
          <p:cNvSpPr>
            <a:spLocks noGrp="1" noChangeArrowheads="1"/>
          </p:cNvSpPr>
          <p:nvPr>
            <p:custDataLst>
              <p:tags r:id="rId7"/>
            </p:custDataLst>
          </p:nvPr>
        </p:nvSpPr>
        <p:spPr bwMode="auto">
          <a:xfrm>
            <a:off x="4040188" y="5294313"/>
            <a:ext cx="585788" cy="7302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628EB81B-AC6E-4288-B604-6B8059569E81}" type="datetime'''''O''rtao''''''kul ''v''e den''g''''i mes''lek o''''''kulu'">
              <a:rPr lang="tr-TR" altLang="en-US" sz="1200" smtClean="0">
                <a:solidFill>
                  <a:srgbClr val="000000"/>
                </a:solidFill>
              </a:rPr>
              <a:pPr marL="0" indent="0" algn="ctr">
                <a:spcBef>
                  <a:spcPct val="0"/>
                </a:spcBef>
                <a:buFont typeface="Wingdings" pitchFamily="2" charset="2"/>
                <a:buNone/>
              </a:pPr>
              <a:t>Ortaokul ve dengi meslek okulu</a:t>
            </a:fld>
            <a:endParaRPr lang="tr-TR" sz="1200" dirty="0">
              <a:solidFill>
                <a:srgbClr val="000000"/>
              </a:solidFill>
            </a:endParaRPr>
          </a:p>
        </p:txBody>
      </p:sp>
      <p:sp>
        <p:nvSpPr>
          <p:cNvPr id="67" name="Rectangle 3"/>
          <p:cNvSpPr>
            <a:spLocks noGrp="1" noChangeArrowheads="1"/>
          </p:cNvSpPr>
          <p:nvPr>
            <p:custDataLst>
              <p:tags r:id="rId8"/>
            </p:custDataLst>
          </p:nvPr>
        </p:nvSpPr>
        <p:spPr bwMode="auto">
          <a:xfrm>
            <a:off x="1473200" y="5294313"/>
            <a:ext cx="723900" cy="9128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69036F40-5A51-461A-A13B-DF6EB2C97DE6}" type="datetime'''Okuma yazm''a bilen faka''t b''ir ok''u''l'' ''bitirmeyen'">
              <a:rPr lang="tr-TR" altLang="en-US" sz="1200" smtClean="0">
                <a:solidFill>
                  <a:srgbClr val="000000"/>
                </a:solidFill>
              </a:rPr>
              <a:pPr marL="0" indent="0" algn="ctr">
                <a:spcBef>
                  <a:spcPct val="0"/>
                </a:spcBef>
                <a:buFont typeface="Wingdings" pitchFamily="2" charset="2"/>
                <a:buNone/>
              </a:pPr>
              <a:t>Okuma yazma bilen fakat bir okul bitirmeyen</a:t>
            </a:fld>
            <a:endParaRPr lang="tr-TR" sz="1200" dirty="0">
              <a:solidFill>
                <a:srgbClr val="000000"/>
              </a:solidFill>
            </a:endParaRPr>
          </a:p>
        </p:txBody>
      </p:sp>
      <p:sp>
        <p:nvSpPr>
          <p:cNvPr id="86" name="Rectangle 3"/>
          <p:cNvSpPr>
            <a:spLocks noGrp="1" noChangeArrowheads="1"/>
          </p:cNvSpPr>
          <p:nvPr>
            <p:custDataLst>
              <p:tags r:id="rId9"/>
            </p:custDataLst>
          </p:nvPr>
        </p:nvSpPr>
        <p:spPr bwMode="auto">
          <a:xfrm>
            <a:off x="2438400" y="5294313"/>
            <a:ext cx="4587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12492DF2-B2B5-4B71-A085-F9082FE2EC02}" type="datetime'''''İ''l''''''''k''''''o''''k''''u''''l'''''''''''">
              <a:rPr lang="tr-TR" altLang="en-US" sz="1200" smtClean="0">
                <a:solidFill>
                  <a:srgbClr val="000000"/>
                </a:solidFill>
              </a:rPr>
              <a:pPr marL="0" indent="0" algn="ctr">
                <a:spcBef>
                  <a:spcPct val="0"/>
                </a:spcBef>
                <a:buFont typeface="Wingdings" pitchFamily="2" charset="2"/>
                <a:buNone/>
              </a:pPr>
              <a:t>İlkokul</a:t>
            </a:fld>
            <a:endParaRPr lang="tr-TR" sz="1200" dirty="0">
              <a:solidFill>
                <a:srgbClr val="000000"/>
              </a:solidFill>
            </a:endParaRPr>
          </a:p>
        </p:txBody>
      </p:sp>
      <p:sp>
        <p:nvSpPr>
          <p:cNvPr id="91" name="Rectangle 3"/>
          <p:cNvSpPr>
            <a:spLocks noGrp="1" noChangeArrowheads="1"/>
          </p:cNvSpPr>
          <p:nvPr>
            <p:custDataLst>
              <p:tags r:id="rId10"/>
            </p:custDataLst>
          </p:nvPr>
        </p:nvSpPr>
        <p:spPr bwMode="auto">
          <a:xfrm>
            <a:off x="3127376" y="5294313"/>
            <a:ext cx="746125"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42AD269C-E00C-4CBA-B362-1A5EC9FCFA1E}" type="datetime'İ''''l''''kö''''''''''''''ğ''r''''''''''''e''''''''tim'' '''''">
              <a:rPr lang="tr-TR" altLang="en-US" sz="1200" smtClean="0">
                <a:solidFill>
                  <a:srgbClr val="000000"/>
                </a:solidFill>
              </a:rPr>
              <a:pPr marL="0" indent="0" algn="ctr">
                <a:spcBef>
                  <a:spcPct val="0"/>
                </a:spcBef>
                <a:buFont typeface="Wingdings" pitchFamily="2" charset="2"/>
                <a:buNone/>
              </a:pPr>
              <a:t>İlköğretim </a:t>
            </a:fld>
            <a:endParaRPr lang="tr-TR" sz="1200" dirty="0">
              <a:solidFill>
                <a:srgbClr val="000000"/>
              </a:solidFill>
            </a:endParaRPr>
          </a:p>
        </p:txBody>
      </p:sp>
      <p:sp>
        <p:nvSpPr>
          <p:cNvPr id="120" name="Rectangle 3"/>
          <p:cNvSpPr>
            <a:spLocks noGrp="1" noChangeArrowheads="1"/>
          </p:cNvSpPr>
          <p:nvPr>
            <p:custDataLst>
              <p:tags r:id="rId11"/>
            </p:custDataLst>
          </p:nvPr>
        </p:nvSpPr>
        <p:spPr bwMode="auto">
          <a:xfrm>
            <a:off x="5588000" y="5294314"/>
            <a:ext cx="823913" cy="36512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87B8B93A-14BA-4708-BD2C-63BC41DC256F}" type="datetime'Yük''''''se''''ko''ku''''l'''' v''''''''ey''''a fak''ü''lte'''">
              <a:rPr lang="tr-TR" altLang="en-US" sz="1200" smtClean="0">
                <a:solidFill>
                  <a:srgbClr val="000000"/>
                </a:solidFill>
              </a:rPr>
              <a:pPr marL="0" indent="0" algn="ctr">
                <a:spcBef>
                  <a:spcPct val="0"/>
                </a:spcBef>
                <a:buFont typeface="Wingdings" pitchFamily="2" charset="2"/>
                <a:buNone/>
              </a:pPr>
              <a:t>Yüksekokul veya fakülte</a:t>
            </a:fld>
            <a:endParaRPr lang="tr-TR" sz="1200" dirty="0">
              <a:solidFill>
                <a:srgbClr val="000000"/>
              </a:solidFill>
            </a:endParaRPr>
          </a:p>
        </p:txBody>
      </p:sp>
      <p:sp>
        <p:nvSpPr>
          <p:cNvPr id="133" name="Rectangle 3"/>
          <p:cNvSpPr>
            <a:spLocks noGrp="1" noChangeArrowheads="1"/>
          </p:cNvSpPr>
          <p:nvPr>
            <p:custDataLst>
              <p:tags r:id="rId12"/>
            </p:custDataLst>
          </p:nvPr>
        </p:nvSpPr>
        <p:spPr bwMode="auto">
          <a:xfrm>
            <a:off x="6435725" y="5294313"/>
            <a:ext cx="790575" cy="9128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B3C05DA5-AB71-4AA4-B3BE-AE98BEC199D1}" type="datetime'Yüksek lisa''ns (5 ve''''y''a 6 yıll''ı''k fakülteler dahil)'">
              <a:rPr lang="tr-TR" altLang="en-US" sz="1200" smtClean="0">
                <a:solidFill>
                  <a:srgbClr val="000000"/>
                </a:solidFill>
              </a:rPr>
              <a:pPr marL="0" indent="0" algn="ctr">
                <a:spcBef>
                  <a:spcPct val="0"/>
                </a:spcBef>
                <a:buFont typeface="Wingdings" pitchFamily="2" charset="2"/>
                <a:buNone/>
              </a:pPr>
              <a:t>Yüksek lisans (5 veya 6 yıllık fakülteler dahil)</a:t>
            </a:fld>
            <a:endParaRPr lang="tr-TR" sz="1200" dirty="0">
              <a:solidFill>
                <a:srgbClr val="000000"/>
              </a:solidFill>
            </a:endParaRPr>
          </a:p>
        </p:txBody>
      </p:sp>
      <p:sp>
        <p:nvSpPr>
          <p:cNvPr id="49" name="Rectangle 3"/>
          <p:cNvSpPr>
            <a:spLocks noGrp="1" noChangeArrowheads="1"/>
          </p:cNvSpPr>
          <p:nvPr>
            <p:custDataLst>
              <p:tags r:id="rId13"/>
            </p:custDataLst>
          </p:nvPr>
        </p:nvSpPr>
        <p:spPr bwMode="gray">
          <a:xfrm>
            <a:off x="750888" y="4965700"/>
            <a:ext cx="50323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52.775</a:t>
            </a:r>
            <a:endParaRPr lang="tr-TR" sz="1200" dirty="0">
              <a:solidFill>
                <a:srgbClr val="000000"/>
              </a:solidFill>
            </a:endParaRPr>
          </a:p>
        </p:txBody>
      </p:sp>
      <p:sp>
        <p:nvSpPr>
          <p:cNvPr id="146" name="Rectangle 3"/>
          <p:cNvSpPr>
            <a:spLocks noGrp="1" noChangeArrowheads="1"/>
          </p:cNvSpPr>
          <p:nvPr>
            <p:custDataLst>
              <p:tags r:id="rId14"/>
            </p:custDataLst>
          </p:nvPr>
        </p:nvSpPr>
        <p:spPr bwMode="auto">
          <a:xfrm>
            <a:off x="7394575" y="5294313"/>
            <a:ext cx="53975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F044B2E2-1434-48D2-8FD2-73A4BDFA216F}" type="datetime'''''''''''Dokt''''''''''''o''''''''''''r''''''''''a'''">
              <a:rPr lang="tr-TR" altLang="en-US" sz="1200" smtClean="0">
                <a:solidFill>
                  <a:srgbClr val="000000"/>
                </a:solidFill>
              </a:rPr>
              <a:pPr marL="0" indent="0" algn="ctr">
                <a:spcBef>
                  <a:spcPct val="0"/>
                </a:spcBef>
                <a:buFont typeface="Wingdings" pitchFamily="2" charset="2"/>
                <a:buNone/>
              </a:pPr>
              <a:t>Doktora</a:t>
            </a:fld>
            <a:endParaRPr lang="tr-TR" sz="1200" dirty="0">
              <a:solidFill>
                <a:srgbClr val="000000"/>
              </a:solidFill>
            </a:endParaRPr>
          </a:p>
        </p:txBody>
      </p:sp>
      <p:sp>
        <p:nvSpPr>
          <p:cNvPr id="50" name="Rectangle 3"/>
          <p:cNvSpPr>
            <a:spLocks noGrp="1" noChangeArrowheads="1"/>
          </p:cNvSpPr>
          <p:nvPr>
            <p:custDataLst>
              <p:tags r:id="rId15"/>
            </p:custDataLst>
          </p:nvPr>
        </p:nvSpPr>
        <p:spPr bwMode="gray">
          <a:xfrm>
            <a:off x="1584325" y="4962525"/>
            <a:ext cx="50323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63.675</a:t>
            </a:r>
            <a:endParaRPr lang="tr-TR" sz="1200" dirty="0">
              <a:solidFill>
                <a:srgbClr val="000000"/>
              </a:solidFill>
            </a:endParaRPr>
          </a:p>
        </p:txBody>
      </p:sp>
      <p:sp>
        <p:nvSpPr>
          <p:cNvPr id="102" name="Rectangle 3"/>
          <p:cNvSpPr>
            <a:spLocks noGrp="1" noChangeArrowheads="1"/>
          </p:cNvSpPr>
          <p:nvPr>
            <p:custDataLst>
              <p:tags r:id="rId16"/>
            </p:custDataLst>
          </p:nvPr>
        </p:nvSpPr>
        <p:spPr bwMode="gray">
          <a:xfrm>
            <a:off x="3998914" y="4500563"/>
            <a:ext cx="627062" cy="42862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172.631</a:t>
            </a:r>
          </a:p>
          <a:p>
            <a:pPr marL="0" indent="0" algn="ctr">
              <a:spcBef>
                <a:spcPct val="0"/>
              </a:spcBef>
              <a:buFont typeface="Wingdings" pitchFamily="2" charset="2"/>
              <a:buNone/>
            </a:pPr>
            <a:endParaRPr lang="tr-TR" sz="1200" dirty="0">
              <a:solidFill>
                <a:srgbClr val="000000"/>
              </a:solidFill>
            </a:endParaRPr>
          </a:p>
        </p:txBody>
      </p:sp>
      <p:sp>
        <p:nvSpPr>
          <p:cNvPr id="51" name="Rectangle 3"/>
          <p:cNvSpPr>
            <a:spLocks noGrp="1" noChangeArrowheads="1"/>
          </p:cNvSpPr>
          <p:nvPr>
            <p:custDataLst>
              <p:tags r:id="rId17"/>
            </p:custDataLst>
          </p:nvPr>
        </p:nvSpPr>
        <p:spPr bwMode="gray">
          <a:xfrm>
            <a:off x="2438399" y="4683126"/>
            <a:ext cx="565151" cy="246062"/>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258.308</a:t>
            </a:r>
          </a:p>
          <a:p>
            <a:pPr marL="0" indent="0" algn="ctr">
              <a:spcBef>
                <a:spcPct val="0"/>
              </a:spcBef>
              <a:buFont typeface="Wingdings" pitchFamily="2" charset="2"/>
              <a:buNone/>
            </a:pPr>
            <a:endParaRPr lang="tr-TR" sz="1200" dirty="0">
              <a:solidFill>
                <a:srgbClr val="000000"/>
              </a:solidFill>
            </a:endParaRPr>
          </a:p>
        </p:txBody>
      </p:sp>
      <p:sp>
        <p:nvSpPr>
          <p:cNvPr id="95" name="Rectangle 3"/>
          <p:cNvSpPr>
            <a:spLocks noGrp="1" noChangeArrowheads="1"/>
          </p:cNvSpPr>
          <p:nvPr>
            <p:custDataLst>
              <p:tags r:id="rId18"/>
            </p:custDataLst>
          </p:nvPr>
        </p:nvSpPr>
        <p:spPr bwMode="gray">
          <a:xfrm>
            <a:off x="3208338" y="4746625"/>
            <a:ext cx="5857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178.585</a:t>
            </a:r>
            <a:endParaRPr lang="tr-TR" sz="1200" dirty="0">
              <a:solidFill>
                <a:srgbClr val="000000"/>
              </a:solidFill>
            </a:endParaRPr>
          </a:p>
        </p:txBody>
      </p:sp>
      <p:sp>
        <p:nvSpPr>
          <p:cNvPr id="160" name="Rectangle 3"/>
          <p:cNvSpPr>
            <a:spLocks noGrp="1" noChangeArrowheads="1"/>
          </p:cNvSpPr>
          <p:nvPr>
            <p:custDataLst>
              <p:tags r:id="rId19"/>
            </p:custDataLst>
          </p:nvPr>
        </p:nvSpPr>
        <p:spPr bwMode="gray">
          <a:xfrm>
            <a:off x="8245475" y="5003800"/>
            <a:ext cx="50323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14.709</a:t>
            </a:r>
          </a:p>
          <a:p>
            <a:pPr marL="0" indent="0" algn="ctr">
              <a:spcBef>
                <a:spcPct val="0"/>
              </a:spcBef>
              <a:buFont typeface="Wingdings" pitchFamily="2" charset="2"/>
              <a:buNone/>
            </a:pPr>
            <a:endParaRPr lang="tr-TR" sz="1200" dirty="0">
              <a:solidFill>
                <a:srgbClr val="000000"/>
              </a:solidFill>
            </a:endParaRPr>
          </a:p>
        </p:txBody>
      </p:sp>
      <p:sp>
        <p:nvSpPr>
          <p:cNvPr id="151" name="Rectangle 3"/>
          <p:cNvSpPr>
            <a:spLocks noGrp="1" noChangeArrowheads="1"/>
          </p:cNvSpPr>
          <p:nvPr>
            <p:custDataLst>
              <p:tags r:id="rId20"/>
            </p:custDataLst>
          </p:nvPr>
        </p:nvSpPr>
        <p:spPr bwMode="gray">
          <a:xfrm>
            <a:off x="7454900" y="5029200"/>
            <a:ext cx="4206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2669</a:t>
            </a:r>
            <a:endParaRPr lang="tr-TR" sz="1200" dirty="0">
              <a:solidFill>
                <a:srgbClr val="000000"/>
              </a:solidFill>
            </a:endParaRPr>
          </a:p>
        </p:txBody>
      </p:sp>
      <p:sp>
        <p:nvSpPr>
          <p:cNvPr id="116" name="Rectangle 3"/>
          <p:cNvSpPr>
            <a:spLocks noGrp="1" noChangeArrowheads="1"/>
          </p:cNvSpPr>
          <p:nvPr>
            <p:custDataLst>
              <p:tags r:id="rId21"/>
            </p:custDataLst>
          </p:nvPr>
        </p:nvSpPr>
        <p:spPr bwMode="gray">
          <a:xfrm>
            <a:off x="4830764" y="4664887"/>
            <a:ext cx="628649" cy="264301"/>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smtClean="0">
              <a:solidFill>
                <a:srgbClr val="000000"/>
              </a:solidFill>
            </a:endParaRPr>
          </a:p>
          <a:p>
            <a:pPr marL="0" indent="0" algn="ctr">
              <a:spcBef>
                <a:spcPct val="0"/>
              </a:spcBef>
              <a:buFont typeface="Wingdings" pitchFamily="2" charset="2"/>
              <a:buNone/>
            </a:pPr>
            <a:endParaRPr lang="tr-TR" sz="1200" dirty="0">
              <a:solidFill>
                <a:srgbClr val="000000"/>
              </a:solidFill>
            </a:endParaRPr>
          </a:p>
          <a:p>
            <a:pPr marL="0" indent="0" algn="ctr">
              <a:spcBef>
                <a:spcPct val="0"/>
              </a:spcBef>
              <a:buFont typeface="Wingdings" pitchFamily="2" charset="2"/>
              <a:buNone/>
            </a:pPr>
            <a:endParaRPr lang="tr-TR" sz="1200" dirty="0" smtClean="0">
              <a:solidFill>
                <a:srgbClr val="000000"/>
              </a:solidFill>
            </a:endParaRPr>
          </a:p>
          <a:p>
            <a:pPr marL="0" indent="0" algn="ctr">
              <a:spcBef>
                <a:spcPct val="0"/>
              </a:spcBef>
              <a:buFont typeface="Wingdings" pitchFamily="2" charset="2"/>
              <a:buNone/>
            </a:pPr>
            <a:endParaRPr lang="tr-TR" sz="1200" dirty="0">
              <a:solidFill>
                <a:srgbClr val="000000"/>
              </a:solidFill>
            </a:endParaRPr>
          </a:p>
          <a:p>
            <a:pPr marL="0" indent="0" algn="ctr">
              <a:spcBef>
                <a:spcPct val="0"/>
              </a:spcBef>
              <a:buFont typeface="Wingdings" pitchFamily="2" charset="2"/>
              <a:buNone/>
            </a:pPr>
            <a:r>
              <a:rPr lang="tr-TR" sz="1200" dirty="0" smtClean="0">
                <a:solidFill>
                  <a:srgbClr val="000000"/>
                </a:solidFill>
              </a:rPr>
              <a:t>289.272</a:t>
            </a:r>
          </a:p>
          <a:p>
            <a:pPr marL="0" indent="0" algn="ctr">
              <a:spcBef>
                <a:spcPct val="0"/>
              </a:spcBef>
              <a:buFont typeface="Wingdings" pitchFamily="2" charset="2"/>
              <a:buNone/>
            </a:pPr>
            <a:endParaRPr lang="tr-TR" sz="1200" dirty="0" smtClean="0">
              <a:solidFill>
                <a:srgbClr val="000000"/>
              </a:solidFill>
            </a:endParaRPr>
          </a:p>
          <a:p>
            <a:pPr marL="0" indent="0" algn="ctr">
              <a:spcBef>
                <a:spcPct val="0"/>
              </a:spcBef>
              <a:buFont typeface="Wingdings" pitchFamily="2" charset="2"/>
              <a:buNone/>
            </a:pPr>
            <a:endParaRPr lang="tr-TR" sz="1200" dirty="0">
              <a:solidFill>
                <a:srgbClr val="000000"/>
              </a:solidFill>
            </a:endParaRPr>
          </a:p>
        </p:txBody>
      </p:sp>
      <p:sp>
        <p:nvSpPr>
          <p:cNvPr id="129" name="Rectangle 3"/>
          <p:cNvSpPr>
            <a:spLocks noGrp="1" noChangeArrowheads="1"/>
          </p:cNvSpPr>
          <p:nvPr>
            <p:custDataLst>
              <p:tags r:id="rId22"/>
            </p:custDataLst>
          </p:nvPr>
        </p:nvSpPr>
        <p:spPr bwMode="gray">
          <a:xfrm>
            <a:off x="5739125" y="4595814"/>
            <a:ext cx="553726" cy="333374"/>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182.514</a:t>
            </a:r>
            <a:endParaRPr lang="tr-TR" sz="1200" dirty="0">
              <a:solidFill>
                <a:srgbClr val="000000"/>
              </a:solidFill>
            </a:endParaRPr>
          </a:p>
        </p:txBody>
      </p:sp>
      <p:sp>
        <p:nvSpPr>
          <p:cNvPr id="138" name="Rectangle 3"/>
          <p:cNvSpPr>
            <a:spLocks noGrp="1" noChangeArrowheads="1"/>
          </p:cNvSpPr>
          <p:nvPr>
            <p:custDataLst>
              <p:tags r:id="rId23"/>
            </p:custDataLst>
          </p:nvPr>
        </p:nvSpPr>
        <p:spPr bwMode="gray">
          <a:xfrm>
            <a:off x="6580188" y="4995863"/>
            <a:ext cx="50323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16.275</a:t>
            </a:r>
          </a:p>
          <a:p>
            <a:pPr marL="0" indent="0" algn="ctr">
              <a:spcBef>
                <a:spcPct val="0"/>
              </a:spcBef>
              <a:buFont typeface="Wingdings" pitchFamily="2" charset="2"/>
              <a:buNone/>
            </a:pPr>
            <a:endParaRPr lang="tr-TR" sz="1200" dirty="0">
              <a:solidFill>
                <a:srgbClr val="000000"/>
              </a:solidFill>
            </a:endParaRPr>
          </a:p>
        </p:txBody>
      </p:sp>
      <p:sp>
        <p:nvSpPr>
          <p:cNvPr id="264" name="Unvan 1"/>
          <p:cNvSpPr>
            <a:spLocks noGrp="1"/>
          </p:cNvSpPr>
          <p:nvPr>
            <p:ph type="title"/>
          </p:nvPr>
        </p:nvSpPr>
        <p:spPr>
          <a:xfrm>
            <a:off x="139329" y="780228"/>
            <a:ext cx="8718922" cy="737573"/>
          </a:xfrm>
        </p:spPr>
        <p:txBody>
          <a:bodyPr vert="horz"/>
          <a:lstStyle/>
          <a:p>
            <a:r>
              <a:rPr lang="tr-TR" sz="1800" dirty="0"/>
              <a:t>2008 yılı ile kıyaslandığında </a:t>
            </a:r>
            <a:r>
              <a:rPr lang="tr-TR" sz="1800" dirty="0" smtClean="0"/>
              <a:t>Gaziantep’in </a:t>
            </a:r>
            <a:r>
              <a:rPr lang="tr-TR" sz="1800" dirty="0"/>
              <a:t>nüfusun eğitim seviyesi yükselmiş</a:t>
            </a:r>
            <a:br>
              <a:rPr lang="tr-TR" sz="1800" dirty="0"/>
            </a:br>
            <a:r>
              <a:rPr lang="tr-TR" sz="1800" b="0" dirty="0" smtClean="0"/>
              <a:t>2019 </a:t>
            </a:r>
            <a:r>
              <a:rPr lang="tr-TR" sz="1800" b="0" dirty="0"/>
              <a:t>yılında </a:t>
            </a:r>
            <a:r>
              <a:rPr lang="tr-TR" sz="1800" b="0" dirty="0" smtClean="0"/>
              <a:t>bitirilen </a:t>
            </a:r>
            <a:r>
              <a:rPr lang="tr-TR" sz="1800" b="0" dirty="0"/>
              <a:t>eğitim durumu açısından lise ve dengi meslek okulu ön plana </a:t>
            </a:r>
            <a:r>
              <a:rPr lang="tr-TR" sz="1800" b="0" dirty="0" smtClean="0"/>
              <a:t>çıkıyor</a:t>
            </a:r>
            <a:endParaRPr lang="tr-TR" sz="1800" dirty="0"/>
          </a:p>
        </p:txBody>
      </p:sp>
      <p:graphicFrame>
        <p:nvGraphicFramePr>
          <p:cNvPr id="81" name="Chart 3"/>
          <p:cNvGraphicFramePr/>
          <p:nvPr>
            <p:custDataLst>
              <p:tags r:id="rId24"/>
            </p:custDataLst>
            <p:extLst>
              <p:ext uri="{D42A27DB-BD31-4B8C-83A1-F6EECF244321}">
                <p14:modId xmlns:p14="http://schemas.microsoft.com/office/powerpoint/2010/main" val="3016290193"/>
              </p:ext>
            </p:extLst>
          </p:nvPr>
        </p:nvGraphicFramePr>
        <p:xfrm>
          <a:off x="503238" y="2347913"/>
          <a:ext cx="8493125" cy="1241425"/>
        </p:xfrm>
        <a:graphic>
          <a:graphicData uri="http://schemas.openxmlformats.org/drawingml/2006/chart">
            <c:chart xmlns:c="http://schemas.openxmlformats.org/drawingml/2006/chart" xmlns:r="http://schemas.openxmlformats.org/officeDocument/2006/relationships" r:id="rId43"/>
          </a:graphicData>
        </a:graphic>
      </p:graphicFrame>
      <p:sp>
        <p:nvSpPr>
          <p:cNvPr id="65" name="Rectangle 3"/>
          <p:cNvSpPr>
            <a:spLocks noGrp="1" noChangeArrowheads="1"/>
          </p:cNvSpPr>
          <p:nvPr>
            <p:custDataLst>
              <p:tags r:id="rId25"/>
            </p:custDataLst>
          </p:nvPr>
        </p:nvSpPr>
        <p:spPr bwMode="gray">
          <a:xfrm>
            <a:off x="5707063" y="3103563"/>
            <a:ext cx="5857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41.735</a:t>
            </a:r>
            <a:endParaRPr lang="tr-TR" sz="1200" dirty="0">
              <a:solidFill>
                <a:srgbClr val="000000"/>
              </a:solidFill>
            </a:endParaRPr>
          </a:p>
        </p:txBody>
      </p:sp>
      <p:sp>
        <p:nvSpPr>
          <p:cNvPr id="62" name="Rectangle 3"/>
          <p:cNvSpPr>
            <a:spLocks noGrp="1" noChangeArrowheads="1"/>
          </p:cNvSpPr>
          <p:nvPr>
            <p:custDataLst>
              <p:tags r:id="rId26"/>
            </p:custDataLst>
          </p:nvPr>
        </p:nvSpPr>
        <p:spPr bwMode="gray">
          <a:xfrm>
            <a:off x="2374900" y="2222500"/>
            <a:ext cx="5857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346.182</a:t>
            </a:r>
            <a:endParaRPr lang="tr-TR" sz="1200" dirty="0">
              <a:solidFill>
                <a:srgbClr val="000000"/>
              </a:solidFill>
            </a:endParaRPr>
          </a:p>
        </p:txBody>
      </p:sp>
      <p:sp>
        <p:nvSpPr>
          <p:cNvPr id="60" name="Rectangle 3"/>
          <p:cNvSpPr>
            <a:spLocks noGrp="1" noChangeArrowheads="1"/>
          </p:cNvSpPr>
          <p:nvPr>
            <p:custDataLst>
              <p:tags r:id="rId27"/>
            </p:custDataLst>
          </p:nvPr>
        </p:nvSpPr>
        <p:spPr bwMode="gray">
          <a:xfrm>
            <a:off x="709613" y="3135313"/>
            <a:ext cx="5857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130.056</a:t>
            </a:r>
            <a:endParaRPr lang="tr-TR" sz="1200" dirty="0">
              <a:solidFill>
                <a:srgbClr val="000000"/>
              </a:solidFill>
            </a:endParaRPr>
          </a:p>
        </p:txBody>
      </p:sp>
      <p:sp>
        <p:nvSpPr>
          <p:cNvPr id="61" name="Rectangle 3"/>
          <p:cNvSpPr>
            <a:spLocks noGrp="1" noChangeArrowheads="1"/>
          </p:cNvSpPr>
          <p:nvPr>
            <p:custDataLst>
              <p:tags r:id="rId28"/>
            </p:custDataLst>
          </p:nvPr>
        </p:nvSpPr>
        <p:spPr bwMode="gray">
          <a:xfrm>
            <a:off x="1584325" y="3160713"/>
            <a:ext cx="50323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100.987</a:t>
            </a:r>
            <a:endParaRPr lang="tr-TR" sz="1200" dirty="0">
              <a:solidFill>
                <a:srgbClr val="000000"/>
              </a:solidFill>
            </a:endParaRPr>
          </a:p>
        </p:txBody>
      </p:sp>
      <p:sp>
        <p:nvSpPr>
          <p:cNvPr id="47" name="Rectangle 3"/>
          <p:cNvSpPr>
            <a:spLocks noGrp="1" noChangeArrowheads="1"/>
          </p:cNvSpPr>
          <p:nvPr>
            <p:custDataLst>
              <p:tags r:id="rId29"/>
            </p:custDataLst>
          </p:nvPr>
        </p:nvSpPr>
        <p:spPr bwMode="gray">
          <a:xfrm>
            <a:off x="3208338" y="3003550"/>
            <a:ext cx="5857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142.439</a:t>
            </a:r>
            <a:endParaRPr lang="tr-TR" sz="1200" dirty="0">
              <a:solidFill>
                <a:srgbClr val="000000"/>
              </a:solidFill>
            </a:endParaRPr>
          </a:p>
        </p:txBody>
      </p:sp>
      <p:sp>
        <p:nvSpPr>
          <p:cNvPr id="63" name="Rectangle 3"/>
          <p:cNvSpPr>
            <a:spLocks noGrp="1" noChangeArrowheads="1"/>
          </p:cNvSpPr>
          <p:nvPr>
            <p:custDataLst>
              <p:tags r:id="rId30"/>
            </p:custDataLst>
          </p:nvPr>
        </p:nvSpPr>
        <p:spPr bwMode="gray">
          <a:xfrm>
            <a:off x="4040188" y="3094038"/>
            <a:ext cx="5857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43.674</a:t>
            </a:r>
            <a:endParaRPr lang="tr-TR" sz="1200" dirty="0">
              <a:solidFill>
                <a:srgbClr val="000000"/>
              </a:solidFill>
            </a:endParaRPr>
          </a:p>
        </p:txBody>
      </p:sp>
      <p:sp>
        <p:nvSpPr>
          <p:cNvPr id="64" name="Rectangle 3"/>
          <p:cNvSpPr>
            <a:spLocks noGrp="1" noChangeArrowheads="1"/>
          </p:cNvSpPr>
          <p:nvPr>
            <p:custDataLst>
              <p:tags r:id="rId31"/>
            </p:custDataLst>
          </p:nvPr>
        </p:nvSpPr>
        <p:spPr bwMode="gray">
          <a:xfrm>
            <a:off x="4873625" y="2725738"/>
            <a:ext cx="5857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140.400</a:t>
            </a:r>
            <a:endParaRPr lang="tr-TR" sz="1200" dirty="0">
              <a:solidFill>
                <a:srgbClr val="000000"/>
              </a:solidFill>
            </a:endParaRPr>
          </a:p>
        </p:txBody>
      </p:sp>
      <p:sp>
        <p:nvSpPr>
          <p:cNvPr id="66" name="Rectangle 3"/>
          <p:cNvSpPr>
            <a:spLocks noGrp="1" noChangeArrowheads="1"/>
          </p:cNvSpPr>
          <p:nvPr>
            <p:custDataLst>
              <p:tags r:id="rId32"/>
            </p:custDataLst>
          </p:nvPr>
        </p:nvSpPr>
        <p:spPr bwMode="gray">
          <a:xfrm>
            <a:off x="6626225" y="3287713"/>
            <a:ext cx="409575"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2.143</a:t>
            </a:r>
            <a:endParaRPr lang="tr-TR" sz="1200" dirty="0">
              <a:solidFill>
                <a:srgbClr val="000000"/>
              </a:solidFill>
            </a:endParaRPr>
          </a:p>
        </p:txBody>
      </p:sp>
      <p:sp>
        <p:nvSpPr>
          <p:cNvPr id="57" name="Rectangle 3"/>
          <p:cNvSpPr>
            <a:spLocks noGrp="1" noChangeArrowheads="1"/>
          </p:cNvSpPr>
          <p:nvPr>
            <p:custDataLst>
              <p:tags r:id="rId33"/>
            </p:custDataLst>
          </p:nvPr>
        </p:nvSpPr>
        <p:spPr bwMode="gray">
          <a:xfrm>
            <a:off x="7454900" y="3295650"/>
            <a:ext cx="4206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644</a:t>
            </a:r>
            <a:endParaRPr lang="tr-TR" sz="1200" dirty="0">
              <a:solidFill>
                <a:srgbClr val="000000"/>
              </a:solidFill>
            </a:endParaRPr>
          </a:p>
        </p:txBody>
      </p:sp>
      <p:sp>
        <p:nvSpPr>
          <p:cNvPr id="68" name="Rectangle 3"/>
          <p:cNvSpPr>
            <a:spLocks noGrp="1" noChangeArrowheads="1"/>
          </p:cNvSpPr>
          <p:nvPr>
            <p:custDataLst>
              <p:tags r:id="rId34"/>
            </p:custDataLst>
          </p:nvPr>
        </p:nvSpPr>
        <p:spPr bwMode="gray">
          <a:xfrm>
            <a:off x="8204200" y="3135313"/>
            <a:ext cx="5857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94.507</a:t>
            </a:r>
            <a:endParaRPr lang="tr-TR" sz="1200" dirty="0">
              <a:solidFill>
                <a:srgbClr val="000000"/>
              </a:solidFill>
            </a:endParaRPr>
          </a:p>
        </p:txBody>
      </p:sp>
      <p:sp>
        <p:nvSpPr>
          <p:cNvPr id="70" name="Dikdörtgen 69"/>
          <p:cNvSpPr/>
          <p:nvPr>
            <p:custDataLst>
              <p:tags r:id="rId35"/>
            </p:custDataLst>
          </p:nvPr>
        </p:nvSpPr>
        <p:spPr bwMode="auto">
          <a:xfrm>
            <a:off x="7767638" y="2300288"/>
            <a:ext cx="214313" cy="160338"/>
          </a:xfrm>
          <a:prstGeom prst="rect">
            <a:avLst/>
          </a:prstGeom>
          <a:solidFill>
            <a:srgbClr val="C00000"/>
          </a:solidFill>
          <a:ln w="127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tr-TR" sz="4000" b="1">
              <a:solidFill>
                <a:srgbClr val="000000"/>
              </a:solidFill>
              <a:latin typeface="Arial" charset="0"/>
            </a:endParaRPr>
          </a:p>
        </p:txBody>
      </p:sp>
      <p:sp>
        <p:nvSpPr>
          <p:cNvPr id="69" name="Dikdörtgen 68"/>
          <p:cNvSpPr/>
          <p:nvPr>
            <p:custDataLst>
              <p:tags r:id="rId36"/>
            </p:custDataLst>
          </p:nvPr>
        </p:nvSpPr>
        <p:spPr bwMode="auto">
          <a:xfrm>
            <a:off x="7027863" y="2300288"/>
            <a:ext cx="214313" cy="160338"/>
          </a:xfrm>
          <a:prstGeom prst="rect">
            <a:avLst/>
          </a:prstGeom>
          <a:solidFill>
            <a:srgbClr val="002060"/>
          </a:solidFill>
          <a:ln w="127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tr-TR" sz="4000" b="1">
              <a:solidFill>
                <a:srgbClr val="000000"/>
              </a:solidFill>
              <a:latin typeface="Arial" charset="0"/>
            </a:endParaRPr>
          </a:p>
        </p:txBody>
      </p:sp>
      <p:sp>
        <p:nvSpPr>
          <p:cNvPr id="72" name="Rectangle 3"/>
          <p:cNvSpPr>
            <a:spLocks noGrp="1" noChangeArrowheads="1"/>
          </p:cNvSpPr>
          <p:nvPr>
            <p:custDataLst>
              <p:tags r:id="rId37"/>
            </p:custDataLst>
          </p:nvPr>
        </p:nvSpPr>
        <p:spPr bwMode="auto">
          <a:xfrm>
            <a:off x="8032750" y="2295525"/>
            <a:ext cx="3698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pPr>
            <a:fld id="{656C25F7-F013-4DF3-94A6-1484FCB50033}" type="datetime'''K''''''''a''''d''''ı''''''''''n'''''''''''''">
              <a:rPr lang="tr-TR" altLang="en-US" sz="1200" smtClean="0">
                <a:solidFill>
                  <a:srgbClr val="000000"/>
                </a:solidFill>
              </a:rPr>
              <a:pPr marL="0" indent="0">
                <a:spcBef>
                  <a:spcPct val="0"/>
                </a:spcBef>
                <a:buFont typeface="Wingdings" pitchFamily="2" charset="2"/>
                <a:buNone/>
              </a:pPr>
              <a:t>Kadın</a:t>
            </a:fld>
            <a:endParaRPr lang="tr-TR" sz="1200" dirty="0">
              <a:solidFill>
                <a:srgbClr val="000000"/>
              </a:solidFill>
            </a:endParaRPr>
          </a:p>
        </p:txBody>
      </p:sp>
      <p:sp>
        <p:nvSpPr>
          <p:cNvPr id="71" name="Rectangle 3"/>
          <p:cNvSpPr>
            <a:spLocks noGrp="1" noChangeArrowheads="1"/>
          </p:cNvSpPr>
          <p:nvPr>
            <p:custDataLst>
              <p:tags r:id="rId38"/>
            </p:custDataLst>
          </p:nvPr>
        </p:nvSpPr>
        <p:spPr bwMode="auto">
          <a:xfrm>
            <a:off x="7292975" y="2295525"/>
            <a:ext cx="373063"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pPr>
            <a:fld id="{0D75B774-AB5C-416E-BBD3-CF1FB52B2F5D}" type="datetime'''''''''''''''''Er''''''''k''''''''''e''k'''''''''">
              <a:rPr lang="tr-TR" altLang="en-US" sz="1200" smtClean="0">
                <a:solidFill>
                  <a:srgbClr val="000000"/>
                </a:solidFill>
              </a:rPr>
              <a:pPr marL="0" indent="0">
                <a:spcBef>
                  <a:spcPct val="0"/>
                </a:spcBef>
                <a:buFont typeface="Wingdings" pitchFamily="2" charset="2"/>
                <a:buNone/>
              </a:pPr>
              <a:t>Erkek</a:t>
            </a:fld>
            <a:endParaRPr lang="tr-TR" sz="1200" dirty="0">
              <a:solidFill>
                <a:srgbClr val="000000"/>
              </a:solidFill>
            </a:endParaRPr>
          </a:p>
        </p:txBody>
      </p:sp>
      <p:sp>
        <p:nvSpPr>
          <p:cNvPr id="21" name="Metin kutusu 20"/>
          <p:cNvSpPr txBox="1"/>
          <p:nvPr/>
        </p:nvSpPr>
        <p:spPr>
          <a:xfrm>
            <a:off x="280616" y="2274888"/>
            <a:ext cx="771897" cy="369332"/>
          </a:xfrm>
          <a:prstGeom prst="rect">
            <a:avLst/>
          </a:prstGeom>
          <a:noFill/>
        </p:spPr>
        <p:txBody>
          <a:bodyPr wrap="square" rtlCol="0">
            <a:spAutoFit/>
          </a:bodyPr>
          <a:lstStyle/>
          <a:p>
            <a:r>
              <a:rPr lang="tr-TR" b="1" dirty="0">
                <a:solidFill>
                  <a:srgbClr val="808080">
                    <a:lumMod val="75000"/>
                  </a:srgbClr>
                </a:solidFill>
              </a:rPr>
              <a:t>2008</a:t>
            </a:r>
          </a:p>
        </p:txBody>
      </p:sp>
      <p:sp>
        <p:nvSpPr>
          <p:cNvPr id="103" name="Metin kutusu 102"/>
          <p:cNvSpPr txBox="1"/>
          <p:nvPr/>
        </p:nvSpPr>
        <p:spPr>
          <a:xfrm>
            <a:off x="223526" y="4075669"/>
            <a:ext cx="771897" cy="369332"/>
          </a:xfrm>
          <a:prstGeom prst="rect">
            <a:avLst/>
          </a:prstGeom>
          <a:noFill/>
        </p:spPr>
        <p:txBody>
          <a:bodyPr wrap="square" rtlCol="0">
            <a:spAutoFit/>
          </a:bodyPr>
          <a:lstStyle/>
          <a:p>
            <a:r>
              <a:rPr lang="tr-TR" b="1" dirty="0" smtClean="0">
                <a:solidFill>
                  <a:srgbClr val="808080">
                    <a:lumMod val="75000"/>
                  </a:srgbClr>
                </a:solidFill>
              </a:rPr>
              <a:t>2020</a:t>
            </a:r>
            <a:endParaRPr lang="tr-TR" b="1" dirty="0">
              <a:solidFill>
                <a:srgbClr val="808080">
                  <a:lumMod val="75000"/>
                </a:srgbClr>
              </a:solidFill>
            </a:endParaRPr>
          </a:p>
        </p:txBody>
      </p:sp>
    </p:spTree>
    <p:extLst>
      <p:ext uri="{BB962C8B-B14F-4D97-AF65-F5344CB8AC3E}">
        <p14:creationId xmlns:p14="http://schemas.microsoft.com/office/powerpoint/2010/main" val="264675168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Nesne 4"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63" name="think-cell Slide" r:id="rId15" imgW="444" imgH="446" progId="TCLayout.ActiveDocument.1">
                  <p:embed/>
                </p:oleObj>
              </mc:Choice>
              <mc:Fallback>
                <p:oleObj name="think-cell Slide" r:id="rId15" imgW="444" imgH="446" progId="TCLayout.ActiveDocument.1">
                  <p:embed/>
                  <p:pic>
                    <p:nvPicPr>
                      <p:cNvPr id="0" name=""/>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4" name="Slayt Numarası Yer Tutucusu 3"/>
          <p:cNvSpPr>
            <a:spLocks noGrp="1"/>
          </p:cNvSpPr>
          <p:nvPr>
            <p:ph type="sldNum" sz="quarter" idx="11"/>
          </p:nvPr>
        </p:nvSpPr>
        <p:spPr/>
        <p:txBody>
          <a:bodyPr/>
          <a:lstStyle/>
          <a:p>
            <a:pPr algn="ctr">
              <a:defRPr/>
            </a:pPr>
            <a:r>
              <a:rPr lang="tr-TR" dirty="0" smtClean="0"/>
              <a:t>Slayt </a:t>
            </a:r>
            <a:fld id="{4671AB6C-D4B8-4F11-8867-B5C2B23781FF}" type="slidenum">
              <a:rPr lang="tr-TR" smtClean="0"/>
              <a:pPr algn="ctr">
                <a:defRPr/>
              </a:pPr>
              <a:t>71</a:t>
            </a:fld>
            <a:endParaRPr lang="tr-TR" dirty="0"/>
          </a:p>
        </p:txBody>
      </p:sp>
      <p:sp>
        <p:nvSpPr>
          <p:cNvPr id="6" name="Metin kutusu 5"/>
          <p:cNvSpPr txBox="1"/>
          <p:nvPr/>
        </p:nvSpPr>
        <p:spPr>
          <a:xfrm>
            <a:off x="4240" y="1656292"/>
            <a:ext cx="9139606" cy="307777"/>
          </a:xfrm>
          <a:prstGeom prst="rect">
            <a:avLst/>
          </a:prstGeom>
          <a:solidFill>
            <a:srgbClr val="002060"/>
          </a:solidFill>
        </p:spPr>
        <p:txBody>
          <a:bodyPr wrap="square" rtlCol="0">
            <a:spAutoFit/>
          </a:bodyPr>
          <a:lstStyle/>
          <a:p>
            <a:pPr algn="ctr">
              <a:defRPr/>
            </a:pPr>
            <a:r>
              <a:rPr lang="tr-TR" sz="1400" b="1" dirty="0">
                <a:solidFill>
                  <a:srgbClr val="FFFFFF"/>
                </a:solidFill>
                <a:ea typeface="Tahoma" panose="020B0604030504040204" pitchFamily="34" charset="0"/>
                <a:cs typeface="Tahoma" panose="020B0604030504040204" pitchFamily="34" charset="0"/>
              </a:rPr>
              <a:t>Bitirilen eğitim durumu, 15 ve daha yukarı yaştaki nüfus</a:t>
            </a:r>
            <a:r>
              <a:rPr lang="tr-TR" sz="1400" b="1">
                <a:solidFill>
                  <a:srgbClr val="FFFFFF"/>
                </a:solidFill>
                <a:ea typeface="Tahoma" panose="020B0604030504040204" pitchFamily="34" charset="0"/>
                <a:cs typeface="Tahoma" panose="020B0604030504040204" pitchFamily="34" charset="0"/>
              </a:rPr>
              <a:t>, %, 2008-2019</a:t>
            </a:r>
            <a:endParaRPr lang="tr-TR" sz="1400" b="1" dirty="0">
              <a:solidFill>
                <a:srgbClr val="FFFFFF"/>
              </a:solidFill>
              <a:ea typeface="Tahoma" panose="020B0604030504040204" pitchFamily="34" charset="0"/>
              <a:cs typeface="Tahoma" panose="020B0604030504040204" pitchFamily="34" charset="0"/>
            </a:endParaRPr>
          </a:p>
        </p:txBody>
      </p:sp>
      <p:sp>
        <p:nvSpPr>
          <p:cNvPr id="100" name="Dikdörtgen 9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400" dirty="0">
              <a:solidFill>
                <a:srgbClr val="000000"/>
              </a:solidFill>
            </a:endParaRPr>
          </a:p>
        </p:txBody>
      </p:sp>
      <p:sp>
        <p:nvSpPr>
          <p:cNvPr id="143" name="Dikdörtgen 14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50" name="Dikdörtgen 14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93" name="Metin kutusu 92"/>
          <p:cNvSpPr txBox="1"/>
          <p:nvPr/>
        </p:nvSpPr>
        <p:spPr>
          <a:xfrm>
            <a:off x="11496" y="6552425"/>
            <a:ext cx="7898635"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TÜİK, Eğitim İstatistikleri, </a:t>
            </a:r>
            <a:r>
              <a:rPr lang="tr-TR" altLang="tr-TR" sz="1200" dirty="0">
                <a:solidFill>
                  <a:srgbClr val="000000"/>
                </a:solidFill>
              </a:rPr>
              <a:t>TEPAV görselleştirmesi</a:t>
            </a:r>
          </a:p>
        </p:txBody>
      </p:sp>
      <p:sp>
        <p:nvSpPr>
          <p:cNvPr id="8" name="Dikdörtgen 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2" name="Dikdörtgen 11"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33" name="Unvan 1"/>
          <p:cNvSpPr txBox="1">
            <a:spLocks/>
          </p:cNvSpPr>
          <p:nvPr/>
        </p:nvSpPr>
        <p:spPr bwMode="auto">
          <a:xfrm>
            <a:off x="223526" y="1053043"/>
            <a:ext cx="8690598" cy="44979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a:lstStyle>
          <a:p>
            <a:endParaRPr lang="en-US" sz="1400" kern="0" dirty="0">
              <a:solidFill>
                <a:srgbClr val="FF0000"/>
              </a:solidFill>
            </a:endParaRPr>
          </a:p>
        </p:txBody>
      </p:sp>
      <p:sp>
        <p:nvSpPr>
          <p:cNvPr id="9" name="Dikdörtgen 8"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600" dirty="0">
              <a:solidFill>
                <a:srgbClr val="000000"/>
              </a:solidFill>
            </a:endParaRPr>
          </a:p>
        </p:txBody>
      </p:sp>
      <p:graphicFrame>
        <p:nvGraphicFramePr>
          <p:cNvPr id="75" name="Chart 3"/>
          <p:cNvGraphicFramePr/>
          <p:nvPr>
            <p:custDataLst>
              <p:tags r:id="rId3"/>
            </p:custDataLst>
            <p:extLst/>
          </p:nvPr>
        </p:nvGraphicFramePr>
        <p:xfrm>
          <a:off x="503238" y="4273550"/>
          <a:ext cx="8493125" cy="1052513"/>
        </p:xfrm>
        <a:graphic>
          <a:graphicData uri="http://schemas.openxmlformats.org/drawingml/2006/chart">
            <c:chart xmlns:c="http://schemas.openxmlformats.org/drawingml/2006/chart" xmlns:r="http://schemas.openxmlformats.org/officeDocument/2006/relationships" r:id="rId17"/>
          </a:graphicData>
        </a:graphic>
      </p:graphicFrame>
      <p:sp>
        <p:nvSpPr>
          <p:cNvPr id="42" name="Rectangle 3"/>
          <p:cNvSpPr>
            <a:spLocks noGrp="1" noChangeArrowheads="1"/>
          </p:cNvSpPr>
          <p:nvPr>
            <p:custDataLst>
              <p:tags r:id="rId4"/>
            </p:custDataLst>
          </p:nvPr>
        </p:nvSpPr>
        <p:spPr bwMode="auto">
          <a:xfrm>
            <a:off x="693738" y="5294313"/>
            <a:ext cx="617538" cy="54768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a:solidFill>
                <a:srgbClr val="000000"/>
              </a:solidFill>
            </a:endParaRPr>
          </a:p>
        </p:txBody>
      </p:sp>
      <p:sp>
        <p:nvSpPr>
          <p:cNvPr id="98" name="Rectangle 3"/>
          <p:cNvSpPr>
            <a:spLocks noGrp="1" noChangeArrowheads="1"/>
          </p:cNvSpPr>
          <p:nvPr>
            <p:custDataLst>
              <p:tags r:id="rId5"/>
            </p:custDataLst>
          </p:nvPr>
        </p:nvSpPr>
        <p:spPr bwMode="auto">
          <a:xfrm>
            <a:off x="4040188" y="5294313"/>
            <a:ext cx="585788" cy="7302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a:solidFill>
                <a:srgbClr val="000000"/>
              </a:solidFill>
            </a:endParaRPr>
          </a:p>
        </p:txBody>
      </p:sp>
      <p:sp>
        <p:nvSpPr>
          <p:cNvPr id="91" name="Rectangle 3"/>
          <p:cNvSpPr>
            <a:spLocks noGrp="1" noChangeArrowheads="1"/>
          </p:cNvSpPr>
          <p:nvPr>
            <p:custDataLst>
              <p:tags r:id="rId6"/>
            </p:custDataLst>
          </p:nvPr>
        </p:nvSpPr>
        <p:spPr bwMode="auto">
          <a:xfrm>
            <a:off x="3127376" y="5294313"/>
            <a:ext cx="746125"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a:solidFill>
                <a:srgbClr val="000000"/>
              </a:solidFill>
            </a:endParaRPr>
          </a:p>
        </p:txBody>
      </p:sp>
      <p:sp>
        <p:nvSpPr>
          <p:cNvPr id="67" name="Rectangle 3"/>
          <p:cNvSpPr>
            <a:spLocks noGrp="1" noChangeArrowheads="1"/>
          </p:cNvSpPr>
          <p:nvPr>
            <p:custDataLst>
              <p:tags r:id="rId7"/>
            </p:custDataLst>
          </p:nvPr>
        </p:nvSpPr>
        <p:spPr bwMode="auto">
          <a:xfrm>
            <a:off x="1473200" y="5294313"/>
            <a:ext cx="723900" cy="9128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a:solidFill>
                <a:srgbClr val="000000"/>
              </a:solidFill>
            </a:endParaRPr>
          </a:p>
        </p:txBody>
      </p:sp>
      <p:sp>
        <p:nvSpPr>
          <p:cNvPr id="86" name="Rectangle 3"/>
          <p:cNvSpPr>
            <a:spLocks noGrp="1" noChangeArrowheads="1"/>
          </p:cNvSpPr>
          <p:nvPr>
            <p:custDataLst>
              <p:tags r:id="rId8"/>
            </p:custDataLst>
          </p:nvPr>
        </p:nvSpPr>
        <p:spPr bwMode="auto">
          <a:xfrm>
            <a:off x="2438400" y="5294313"/>
            <a:ext cx="4587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a:solidFill>
                <a:srgbClr val="000000"/>
              </a:solidFill>
            </a:endParaRPr>
          </a:p>
        </p:txBody>
      </p:sp>
      <p:sp>
        <p:nvSpPr>
          <p:cNvPr id="105" name="Rectangle 3"/>
          <p:cNvSpPr>
            <a:spLocks noGrp="1" noChangeArrowheads="1"/>
          </p:cNvSpPr>
          <p:nvPr>
            <p:custDataLst>
              <p:tags r:id="rId9"/>
            </p:custDataLst>
          </p:nvPr>
        </p:nvSpPr>
        <p:spPr bwMode="auto">
          <a:xfrm>
            <a:off x="4924425" y="5294313"/>
            <a:ext cx="482600" cy="7302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a:solidFill>
                <a:srgbClr val="000000"/>
              </a:solidFill>
            </a:endParaRPr>
          </a:p>
        </p:txBody>
      </p:sp>
      <p:sp>
        <p:nvSpPr>
          <p:cNvPr id="133" name="Rectangle 3"/>
          <p:cNvSpPr>
            <a:spLocks noGrp="1" noChangeArrowheads="1"/>
          </p:cNvSpPr>
          <p:nvPr>
            <p:custDataLst>
              <p:tags r:id="rId10"/>
            </p:custDataLst>
          </p:nvPr>
        </p:nvSpPr>
        <p:spPr bwMode="auto">
          <a:xfrm>
            <a:off x="6435725" y="5294313"/>
            <a:ext cx="790575" cy="9128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a:solidFill>
                <a:srgbClr val="000000"/>
              </a:solidFill>
            </a:endParaRPr>
          </a:p>
        </p:txBody>
      </p:sp>
      <p:sp>
        <p:nvSpPr>
          <p:cNvPr id="120" name="Rectangle 3"/>
          <p:cNvSpPr>
            <a:spLocks noGrp="1" noChangeArrowheads="1"/>
          </p:cNvSpPr>
          <p:nvPr>
            <p:custDataLst>
              <p:tags r:id="rId11"/>
            </p:custDataLst>
          </p:nvPr>
        </p:nvSpPr>
        <p:spPr bwMode="auto">
          <a:xfrm>
            <a:off x="5588000" y="5294314"/>
            <a:ext cx="823913" cy="36512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a:solidFill>
                <a:srgbClr val="000000"/>
              </a:solidFill>
            </a:endParaRPr>
          </a:p>
        </p:txBody>
      </p:sp>
      <p:sp>
        <p:nvSpPr>
          <p:cNvPr id="146" name="Rectangle 3"/>
          <p:cNvSpPr>
            <a:spLocks noGrp="1" noChangeArrowheads="1"/>
          </p:cNvSpPr>
          <p:nvPr>
            <p:custDataLst>
              <p:tags r:id="rId12"/>
            </p:custDataLst>
          </p:nvPr>
        </p:nvSpPr>
        <p:spPr bwMode="auto">
          <a:xfrm>
            <a:off x="7394575" y="5294313"/>
            <a:ext cx="53975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a:solidFill>
                <a:srgbClr val="000000"/>
              </a:solidFill>
            </a:endParaRPr>
          </a:p>
        </p:txBody>
      </p:sp>
      <p:sp>
        <p:nvSpPr>
          <p:cNvPr id="155" name="Rectangle 3"/>
          <p:cNvSpPr>
            <a:spLocks noGrp="1" noChangeArrowheads="1"/>
          </p:cNvSpPr>
          <p:nvPr>
            <p:custDataLst>
              <p:tags r:id="rId13"/>
            </p:custDataLst>
          </p:nvPr>
        </p:nvSpPr>
        <p:spPr bwMode="auto">
          <a:xfrm>
            <a:off x="8123239" y="5294314"/>
            <a:ext cx="746125" cy="36512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a:solidFill>
                <a:srgbClr val="000000"/>
              </a:solidFill>
            </a:endParaRPr>
          </a:p>
        </p:txBody>
      </p:sp>
      <p:sp>
        <p:nvSpPr>
          <p:cNvPr id="264" name="Unvan 1"/>
          <p:cNvSpPr>
            <a:spLocks noGrp="1"/>
          </p:cNvSpPr>
          <p:nvPr>
            <p:ph type="title"/>
          </p:nvPr>
        </p:nvSpPr>
        <p:spPr>
          <a:xfrm>
            <a:off x="139329" y="780228"/>
            <a:ext cx="8870200" cy="737573"/>
          </a:xfrm>
        </p:spPr>
        <p:txBody>
          <a:bodyPr vert="horz"/>
          <a:lstStyle/>
          <a:p>
            <a:r>
              <a:rPr lang="tr-TR" sz="1800" dirty="0" smtClean="0"/>
              <a:t>2008 </a:t>
            </a:r>
            <a:r>
              <a:rPr lang="tr-TR" sz="1800" dirty="0"/>
              <a:t>yılı ile kıyaslandığında </a:t>
            </a:r>
            <a:r>
              <a:rPr lang="tr-TR" sz="1800" dirty="0" smtClean="0"/>
              <a:t>Gaziantep’te nüfusun eğitim seviyesi yükselmiş</a:t>
            </a:r>
            <a:br>
              <a:rPr lang="tr-TR" sz="1800" dirty="0" smtClean="0"/>
            </a:br>
            <a:r>
              <a:rPr lang="tr-TR" sz="1800" b="0" dirty="0" smtClean="0"/>
              <a:t>2008’de nüfusun yüzde 7’si yüksekokul veya fakülte seviyesinde eğitime sahipken 2019’da bu oran yüzde 16’ya çıktı</a:t>
            </a:r>
            <a:endParaRPr lang="tr-TR" sz="1800" dirty="0"/>
          </a:p>
        </p:txBody>
      </p:sp>
      <p:graphicFrame>
        <p:nvGraphicFramePr>
          <p:cNvPr id="28" name="Grafik 27"/>
          <p:cNvGraphicFramePr>
            <a:graphicFrameLocks/>
          </p:cNvGraphicFramePr>
          <p:nvPr>
            <p:extLst>
              <p:ext uri="{D42A27DB-BD31-4B8C-83A1-F6EECF244321}">
                <p14:modId xmlns:p14="http://schemas.microsoft.com/office/powerpoint/2010/main" val="2303431060"/>
              </p:ext>
            </p:extLst>
          </p:nvPr>
        </p:nvGraphicFramePr>
        <p:xfrm>
          <a:off x="308613" y="2248848"/>
          <a:ext cx="8634725" cy="3897759"/>
        </p:xfrm>
        <a:graphic>
          <a:graphicData uri="http://schemas.openxmlformats.org/drawingml/2006/chart">
            <c:chart xmlns:c="http://schemas.openxmlformats.org/drawingml/2006/chart" xmlns:r="http://schemas.openxmlformats.org/officeDocument/2006/relationships" r:id="rId18"/>
          </a:graphicData>
        </a:graphic>
      </p:graphicFrame>
    </p:spTree>
    <p:extLst>
      <p:ext uri="{BB962C8B-B14F-4D97-AF65-F5344CB8AC3E}">
        <p14:creationId xmlns:p14="http://schemas.microsoft.com/office/powerpoint/2010/main" val="392212499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Nesne 4"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86" name="think-cell Slide" r:id="rId42" imgW="444" imgH="446" progId="TCLayout.ActiveDocument.1">
                  <p:embed/>
                </p:oleObj>
              </mc:Choice>
              <mc:Fallback>
                <p:oleObj name="think-cell Slide" r:id="rId42" imgW="444" imgH="446" progId="TCLayout.ActiveDocument.1">
                  <p:embed/>
                  <p:pic>
                    <p:nvPicPr>
                      <p:cNvPr id="0" name=""/>
                      <p:cNvPicPr/>
                      <p:nvPr/>
                    </p:nvPicPr>
                    <p:blipFill>
                      <a:blip r:embed="rId43"/>
                      <a:stretch>
                        <a:fillRect/>
                      </a:stretch>
                    </p:blipFill>
                    <p:spPr>
                      <a:xfrm>
                        <a:off x="1588" y="1588"/>
                        <a:ext cx="1588" cy="1588"/>
                      </a:xfrm>
                      <a:prstGeom prst="rect">
                        <a:avLst/>
                      </a:prstGeom>
                    </p:spPr>
                  </p:pic>
                </p:oleObj>
              </mc:Fallback>
            </mc:AlternateContent>
          </a:graphicData>
        </a:graphic>
      </p:graphicFrame>
      <p:sp>
        <p:nvSpPr>
          <p:cNvPr id="4" name="Slayt Numarası Yer Tutucusu 3"/>
          <p:cNvSpPr>
            <a:spLocks noGrp="1"/>
          </p:cNvSpPr>
          <p:nvPr>
            <p:ph type="sldNum" sz="quarter" idx="11"/>
          </p:nvPr>
        </p:nvSpPr>
        <p:spPr/>
        <p:txBody>
          <a:bodyPr/>
          <a:lstStyle/>
          <a:p>
            <a:pPr algn="ctr">
              <a:defRPr/>
            </a:pPr>
            <a:r>
              <a:rPr lang="tr-TR" dirty="0" smtClean="0"/>
              <a:t>Slayt </a:t>
            </a:r>
            <a:fld id="{4671AB6C-D4B8-4F11-8867-B5C2B23781FF}" type="slidenum">
              <a:rPr lang="tr-TR" smtClean="0"/>
              <a:pPr algn="ctr">
                <a:defRPr/>
              </a:pPr>
              <a:t>72</a:t>
            </a:fld>
            <a:endParaRPr lang="tr-TR" dirty="0"/>
          </a:p>
        </p:txBody>
      </p:sp>
      <p:sp>
        <p:nvSpPr>
          <p:cNvPr id="6" name="Metin kutusu 5"/>
          <p:cNvSpPr txBox="1"/>
          <p:nvPr/>
        </p:nvSpPr>
        <p:spPr>
          <a:xfrm>
            <a:off x="305865" y="2020558"/>
            <a:ext cx="7847535" cy="307777"/>
          </a:xfrm>
          <a:prstGeom prst="rect">
            <a:avLst/>
          </a:prstGeom>
          <a:solidFill>
            <a:srgbClr val="002060"/>
          </a:solidFill>
        </p:spPr>
        <p:txBody>
          <a:bodyPr wrap="square" rtlCol="0">
            <a:spAutoFit/>
          </a:bodyPr>
          <a:lstStyle/>
          <a:p>
            <a:pPr algn="ctr">
              <a:defRPr/>
            </a:pPr>
            <a:r>
              <a:rPr lang="tr-TR" sz="1400" b="1" dirty="0">
                <a:solidFill>
                  <a:srgbClr val="FFFFFF"/>
                </a:solidFill>
                <a:ea typeface="Tahoma" panose="020B0604030504040204" pitchFamily="34" charset="0"/>
                <a:cs typeface="Tahoma" panose="020B0604030504040204" pitchFamily="34" charset="0"/>
              </a:rPr>
              <a:t>Hastane yatak sayısı, </a:t>
            </a:r>
            <a:r>
              <a:rPr lang="tr-TR" sz="1400" b="1" dirty="0" smtClean="0">
                <a:solidFill>
                  <a:srgbClr val="FFFFFF"/>
                </a:solidFill>
                <a:ea typeface="Tahoma" panose="020B0604030504040204" pitchFamily="34" charset="0"/>
                <a:cs typeface="Tahoma" panose="020B0604030504040204" pitchFamily="34" charset="0"/>
              </a:rPr>
              <a:t>2002-2019</a:t>
            </a:r>
            <a:r>
              <a:rPr lang="tr-TR" sz="1400" b="1" dirty="0">
                <a:solidFill>
                  <a:srgbClr val="FFFFFF"/>
                </a:solidFill>
                <a:ea typeface="Tahoma" panose="020B0604030504040204" pitchFamily="34" charset="0"/>
                <a:cs typeface="Tahoma" panose="020B0604030504040204" pitchFamily="34" charset="0"/>
              </a:rPr>
              <a:t> </a:t>
            </a:r>
          </a:p>
        </p:txBody>
      </p:sp>
      <p:sp>
        <p:nvSpPr>
          <p:cNvPr id="100" name="Dikdörtgen 9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400" dirty="0">
              <a:solidFill>
                <a:srgbClr val="000000"/>
              </a:solidFill>
            </a:endParaRPr>
          </a:p>
        </p:txBody>
      </p:sp>
      <p:sp>
        <p:nvSpPr>
          <p:cNvPr id="143" name="Dikdörtgen 14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50" name="Dikdörtgen 14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93" name="Metin kutusu 92"/>
          <p:cNvSpPr txBox="1"/>
          <p:nvPr/>
        </p:nvSpPr>
        <p:spPr>
          <a:xfrm>
            <a:off x="-31368" y="6581001"/>
            <a:ext cx="7898635"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TÜİK, Sağlık İstatistikleri, </a:t>
            </a:r>
            <a:r>
              <a:rPr lang="tr-TR" altLang="tr-TR" sz="1200" dirty="0">
                <a:solidFill>
                  <a:srgbClr val="000000"/>
                </a:solidFill>
              </a:rPr>
              <a:t>TEPAV görselleştirmesi</a:t>
            </a:r>
          </a:p>
        </p:txBody>
      </p:sp>
      <p:sp>
        <p:nvSpPr>
          <p:cNvPr id="8" name="Dikdörtgen 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2" name="Dikdörtgen 11"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33" name="Unvan 1"/>
          <p:cNvSpPr txBox="1">
            <a:spLocks/>
          </p:cNvSpPr>
          <p:nvPr/>
        </p:nvSpPr>
        <p:spPr bwMode="auto">
          <a:xfrm>
            <a:off x="223526" y="1053043"/>
            <a:ext cx="8690598" cy="44979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a:lstStyle>
          <a:p>
            <a:endParaRPr lang="en-US" sz="1400" kern="0" dirty="0">
              <a:solidFill>
                <a:srgbClr val="FF0000"/>
              </a:solidFill>
            </a:endParaRPr>
          </a:p>
        </p:txBody>
      </p:sp>
      <p:sp>
        <p:nvSpPr>
          <p:cNvPr id="9" name="Dikdörtgen 8"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600" dirty="0">
              <a:solidFill>
                <a:srgbClr val="000000"/>
              </a:solidFill>
            </a:endParaRPr>
          </a:p>
        </p:txBody>
      </p:sp>
      <p:cxnSp>
        <p:nvCxnSpPr>
          <p:cNvPr id="14" name="Düz Bağlayıcı 13"/>
          <p:cNvCxnSpPr/>
          <p:nvPr>
            <p:custDataLst>
              <p:tags r:id="rId3"/>
            </p:custDataLst>
          </p:nvPr>
        </p:nvCxnSpPr>
        <p:spPr bwMode="auto">
          <a:xfrm>
            <a:off x="4170363" y="2815409"/>
            <a:ext cx="0" cy="242117"/>
          </a:xfrm>
          <a:prstGeom prst="line">
            <a:avLst/>
          </a:prstGeom>
          <a:ln w="12700" cap="flat" cmpd="sng" algn="ctr">
            <a:solidFill>
              <a:schemeClr val="tx1"/>
            </a:solidFill>
            <a:prstDash val="solid"/>
            <a:round/>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11" name="Düz Bağlayıcı 10"/>
          <p:cNvCxnSpPr/>
          <p:nvPr>
            <p:custDataLst>
              <p:tags r:id="rId4"/>
            </p:custDataLst>
          </p:nvPr>
        </p:nvCxnSpPr>
        <p:spPr bwMode="auto">
          <a:xfrm flipH="1" flipV="1">
            <a:off x="1461294" y="2795180"/>
            <a:ext cx="26592" cy="1113977"/>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3" name="Düz Bağlayıcı 12"/>
          <p:cNvCxnSpPr/>
          <p:nvPr>
            <p:custDataLst>
              <p:tags r:id="rId5"/>
            </p:custDataLst>
          </p:nvPr>
        </p:nvCxnSpPr>
        <p:spPr bwMode="auto">
          <a:xfrm flipV="1">
            <a:off x="1487886" y="2774951"/>
            <a:ext cx="2682477" cy="20229"/>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10" name="Rectangle 3"/>
          <p:cNvSpPr>
            <a:spLocks noGrp="1" noChangeArrowheads="1"/>
          </p:cNvSpPr>
          <p:nvPr>
            <p:custDataLst>
              <p:tags r:id="rId6"/>
            </p:custDataLst>
          </p:nvPr>
        </p:nvSpPr>
        <p:spPr bwMode="auto">
          <a:xfrm>
            <a:off x="1571625"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114" name="Rectangle 3"/>
          <p:cNvSpPr>
            <a:spLocks noGrp="1" noChangeArrowheads="1"/>
          </p:cNvSpPr>
          <p:nvPr>
            <p:custDataLst>
              <p:tags r:id="rId7"/>
            </p:custDataLst>
          </p:nvPr>
        </p:nvSpPr>
        <p:spPr bwMode="auto">
          <a:xfrm>
            <a:off x="2376488"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113" name="Rectangle 3"/>
          <p:cNvSpPr>
            <a:spLocks noGrp="1" noChangeArrowheads="1"/>
          </p:cNvSpPr>
          <p:nvPr>
            <p:custDataLst>
              <p:tags r:id="rId8"/>
            </p:custDataLst>
          </p:nvPr>
        </p:nvSpPr>
        <p:spPr bwMode="auto">
          <a:xfrm>
            <a:off x="2174875"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112" name="Rectangle 3"/>
          <p:cNvSpPr>
            <a:spLocks noGrp="1" noChangeArrowheads="1"/>
          </p:cNvSpPr>
          <p:nvPr>
            <p:custDataLst>
              <p:tags r:id="rId9"/>
            </p:custDataLst>
          </p:nvPr>
        </p:nvSpPr>
        <p:spPr bwMode="auto">
          <a:xfrm>
            <a:off x="1773238"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107" name="Rectangle 3"/>
          <p:cNvSpPr>
            <a:spLocks noGrp="1" noChangeArrowheads="1"/>
          </p:cNvSpPr>
          <p:nvPr>
            <p:custDataLst>
              <p:tags r:id="rId10"/>
            </p:custDataLst>
          </p:nvPr>
        </p:nvSpPr>
        <p:spPr bwMode="auto">
          <a:xfrm>
            <a:off x="966788"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108" name="Rectangle 3"/>
          <p:cNvSpPr>
            <a:spLocks noGrp="1" noChangeArrowheads="1"/>
          </p:cNvSpPr>
          <p:nvPr>
            <p:custDataLst>
              <p:tags r:id="rId11"/>
            </p:custDataLst>
          </p:nvPr>
        </p:nvSpPr>
        <p:spPr bwMode="auto">
          <a:xfrm>
            <a:off x="1168400"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109" name="Rectangle 3"/>
          <p:cNvSpPr>
            <a:spLocks noGrp="1" noChangeArrowheads="1"/>
          </p:cNvSpPr>
          <p:nvPr>
            <p:custDataLst>
              <p:tags r:id="rId12"/>
            </p:custDataLst>
          </p:nvPr>
        </p:nvSpPr>
        <p:spPr bwMode="auto">
          <a:xfrm>
            <a:off x="1370013"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111" name="Rectangle 3"/>
          <p:cNvSpPr>
            <a:spLocks noGrp="1" noChangeArrowheads="1"/>
          </p:cNvSpPr>
          <p:nvPr>
            <p:custDataLst>
              <p:tags r:id="rId13"/>
            </p:custDataLst>
          </p:nvPr>
        </p:nvSpPr>
        <p:spPr bwMode="auto">
          <a:xfrm>
            <a:off x="1973263"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22" name="Rectangle 3"/>
          <p:cNvSpPr>
            <a:spLocks noGrp="1" noChangeArrowheads="1"/>
          </p:cNvSpPr>
          <p:nvPr>
            <p:custDataLst>
              <p:tags r:id="rId14"/>
            </p:custDataLst>
          </p:nvPr>
        </p:nvSpPr>
        <p:spPr bwMode="auto">
          <a:xfrm>
            <a:off x="2578100"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23" name="Rectangle 3"/>
          <p:cNvSpPr>
            <a:spLocks noGrp="1" noChangeArrowheads="1"/>
          </p:cNvSpPr>
          <p:nvPr>
            <p:custDataLst>
              <p:tags r:id="rId15"/>
            </p:custDataLst>
          </p:nvPr>
        </p:nvSpPr>
        <p:spPr bwMode="auto">
          <a:xfrm>
            <a:off x="2779713"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24" name="Rectangle 3"/>
          <p:cNvSpPr>
            <a:spLocks noGrp="1" noChangeArrowheads="1"/>
          </p:cNvSpPr>
          <p:nvPr>
            <p:custDataLst>
              <p:tags r:id="rId16"/>
            </p:custDataLst>
          </p:nvPr>
        </p:nvSpPr>
        <p:spPr bwMode="auto">
          <a:xfrm>
            <a:off x="2981325"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25" name="Rectangle 3"/>
          <p:cNvSpPr>
            <a:spLocks noGrp="1" noChangeArrowheads="1"/>
          </p:cNvSpPr>
          <p:nvPr>
            <p:custDataLst>
              <p:tags r:id="rId17"/>
            </p:custDataLst>
          </p:nvPr>
        </p:nvSpPr>
        <p:spPr bwMode="auto">
          <a:xfrm>
            <a:off x="3182938"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26" name="Rectangle 3"/>
          <p:cNvSpPr>
            <a:spLocks noGrp="1" noChangeArrowheads="1"/>
          </p:cNvSpPr>
          <p:nvPr>
            <p:custDataLst>
              <p:tags r:id="rId18"/>
            </p:custDataLst>
          </p:nvPr>
        </p:nvSpPr>
        <p:spPr bwMode="auto">
          <a:xfrm>
            <a:off x="3384550"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27" name="Rectangle 3"/>
          <p:cNvSpPr>
            <a:spLocks noGrp="1" noChangeArrowheads="1"/>
          </p:cNvSpPr>
          <p:nvPr>
            <p:custDataLst>
              <p:tags r:id="rId19"/>
            </p:custDataLst>
          </p:nvPr>
        </p:nvSpPr>
        <p:spPr bwMode="auto">
          <a:xfrm>
            <a:off x="3584575"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28" name="Rectangle 3"/>
          <p:cNvSpPr>
            <a:spLocks noGrp="1" noChangeArrowheads="1"/>
          </p:cNvSpPr>
          <p:nvPr>
            <p:custDataLst>
              <p:tags r:id="rId20"/>
            </p:custDataLst>
          </p:nvPr>
        </p:nvSpPr>
        <p:spPr bwMode="auto">
          <a:xfrm>
            <a:off x="3786188"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29" name="Rectangle 3"/>
          <p:cNvSpPr>
            <a:spLocks noGrp="1" noChangeArrowheads="1"/>
          </p:cNvSpPr>
          <p:nvPr>
            <p:custDataLst>
              <p:tags r:id="rId21"/>
            </p:custDataLst>
          </p:nvPr>
        </p:nvSpPr>
        <p:spPr bwMode="auto">
          <a:xfrm>
            <a:off x="3987800"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30" name="Rectangle 3"/>
          <p:cNvSpPr>
            <a:spLocks noGrp="1" noChangeArrowheads="1"/>
          </p:cNvSpPr>
          <p:nvPr>
            <p:custDataLst>
              <p:tags r:id="rId22"/>
            </p:custDataLst>
          </p:nvPr>
        </p:nvSpPr>
        <p:spPr bwMode="auto">
          <a:xfrm>
            <a:off x="4189413"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37" name="Rectangle 3"/>
          <p:cNvSpPr>
            <a:spLocks noGrp="1" noChangeArrowheads="1"/>
          </p:cNvSpPr>
          <p:nvPr>
            <p:custDataLst>
              <p:tags r:id="rId23"/>
            </p:custDataLst>
          </p:nvPr>
        </p:nvSpPr>
        <p:spPr bwMode="auto">
          <a:xfrm>
            <a:off x="2316163" y="2646363"/>
            <a:ext cx="709613" cy="258763"/>
          </a:xfrm>
          <a:prstGeom prst="ellipse">
            <a:avLst/>
          </a:prstGeom>
          <a:solidFill>
            <a:schemeClr val="bg1"/>
          </a:solidFill>
          <a:ln w="9525" algn="ctr">
            <a:solidFill>
              <a:schemeClr val="tx1"/>
            </a:solidFill>
            <a:miter lim="800000"/>
            <a:headEnd/>
            <a:tailEnd/>
          </a:ln>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b="1" dirty="0" smtClean="0">
                <a:solidFill>
                  <a:srgbClr val="000000"/>
                </a:solidFill>
              </a:rPr>
              <a:t>+290%</a:t>
            </a:r>
            <a:endParaRPr lang="tr-TR" sz="1200" b="1" dirty="0">
              <a:solidFill>
                <a:srgbClr val="000000"/>
              </a:solidFill>
            </a:endParaRPr>
          </a:p>
        </p:txBody>
      </p:sp>
      <p:sp>
        <p:nvSpPr>
          <p:cNvPr id="34" name="Unvan 1"/>
          <p:cNvSpPr>
            <a:spLocks noGrp="1"/>
          </p:cNvSpPr>
          <p:nvPr>
            <p:ph type="title"/>
          </p:nvPr>
        </p:nvSpPr>
        <p:spPr>
          <a:xfrm>
            <a:off x="223526" y="908142"/>
            <a:ext cx="8772837" cy="737573"/>
          </a:xfrm>
        </p:spPr>
        <p:txBody>
          <a:bodyPr vert="horz"/>
          <a:lstStyle/>
          <a:p>
            <a:r>
              <a:rPr lang="tr-TR" sz="2000" dirty="0" smtClean="0"/>
              <a:t>Hastane yatak sayısı artış eğilimde</a:t>
            </a:r>
            <a:br>
              <a:rPr lang="tr-TR" sz="2000" dirty="0" smtClean="0"/>
            </a:br>
            <a:r>
              <a:rPr lang="tr-TR" sz="1800" b="0" dirty="0" smtClean="0"/>
              <a:t>2002’den bu yana yatak sayılarında yüzde 64’lik bir artış var</a:t>
            </a:r>
            <a:br>
              <a:rPr lang="tr-TR" sz="1800" b="0" dirty="0" smtClean="0"/>
            </a:br>
            <a:endParaRPr lang="tr-TR" sz="1800" b="0" dirty="0"/>
          </a:p>
        </p:txBody>
      </p:sp>
      <p:sp>
        <p:nvSpPr>
          <p:cNvPr id="15" name="Dikdörtgen 14"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600" dirty="0">
              <a:solidFill>
                <a:srgbClr val="000000"/>
              </a:solidFill>
            </a:endParaRPr>
          </a:p>
        </p:txBody>
      </p:sp>
      <p:sp>
        <p:nvSpPr>
          <p:cNvPr id="68" name="Rectangle 3"/>
          <p:cNvSpPr>
            <a:spLocks noGrp="1" noChangeArrowheads="1"/>
          </p:cNvSpPr>
          <p:nvPr>
            <p:custDataLst>
              <p:tags r:id="rId24"/>
            </p:custDataLst>
          </p:nvPr>
        </p:nvSpPr>
        <p:spPr bwMode="auto">
          <a:xfrm>
            <a:off x="5353050"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69" name="Rectangle 3"/>
          <p:cNvSpPr>
            <a:spLocks noGrp="1" noChangeArrowheads="1"/>
          </p:cNvSpPr>
          <p:nvPr>
            <p:custDataLst>
              <p:tags r:id="rId25"/>
            </p:custDataLst>
          </p:nvPr>
        </p:nvSpPr>
        <p:spPr bwMode="auto">
          <a:xfrm>
            <a:off x="5770563"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70" name="Rectangle 3"/>
          <p:cNvSpPr>
            <a:spLocks noGrp="1" noChangeArrowheads="1"/>
          </p:cNvSpPr>
          <p:nvPr>
            <p:custDataLst>
              <p:tags r:id="rId26"/>
            </p:custDataLst>
          </p:nvPr>
        </p:nvSpPr>
        <p:spPr bwMode="auto">
          <a:xfrm>
            <a:off x="5561013"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71" name="Rectangle 3"/>
          <p:cNvSpPr>
            <a:spLocks noGrp="1" noChangeArrowheads="1"/>
          </p:cNvSpPr>
          <p:nvPr>
            <p:custDataLst>
              <p:tags r:id="rId27"/>
            </p:custDataLst>
          </p:nvPr>
        </p:nvSpPr>
        <p:spPr bwMode="auto">
          <a:xfrm>
            <a:off x="5978525"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74" name="Rectangle 3"/>
          <p:cNvSpPr>
            <a:spLocks noGrp="1" noChangeArrowheads="1"/>
          </p:cNvSpPr>
          <p:nvPr>
            <p:custDataLst>
              <p:tags r:id="rId28"/>
            </p:custDataLst>
          </p:nvPr>
        </p:nvSpPr>
        <p:spPr bwMode="auto">
          <a:xfrm>
            <a:off x="6186488"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67" name="Rectangle 3"/>
          <p:cNvSpPr>
            <a:spLocks noGrp="1" noChangeArrowheads="1"/>
          </p:cNvSpPr>
          <p:nvPr>
            <p:custDataLst>
              <p:tags r:id="rId29"/>
            </p:custDataLst>
          </p:nvPr>
        </p:nvSpPr>
        <p:spPr bwMode="auto">
          <a:xfrm>
            <a:off x="6811963"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73" name="Rectangle 3"/>
          <p:cNvSpPr>
            <a:spLocks noGrp="1" noChangeArrowheads="1"/>
          </p:cNvSpPr>
          <p:nvPr>
            <p:custDataLst>
              <p:tags r:id="rId30"/>
            </p:custDataLst>
          </p:nvPr>
        </p:nvSpPr>
        <p:spPr bwMode="auto">
          <a:xfrm>
            <a:off x="6394450"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72" name="Rectangle 3"/>
          <p:cNvSpPr>
            <a:spLocks noGrp="1" noChangeArrowheads="1"/>
          </p:cNvSpPr>
          <p:nvPr>
            <p:custDataLst>
              <p:tags r:id="rId31"/>
            </p:custDataLst>
          </p:nvPr>
        </p:nvSpPr>
        <p:spPr bwMode="auto">
          <a:xfrm>
            <a:off x="6604000"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75" name="Rectangle 3"/>
          <p:cNvSpPr>
            <a:spLocks noGrp="1" noChangeArrowheads="1"/>
          </p:cNvSpPr>
          <p:nvPr>
            <p:custDataLst>
              <p:tags r:id="rId32"/>
            </p:custDataLst>
          </p:nvPr>
        </p:nvSpPr>
        <p:spPr bwMode="auto">
          <a:xfrm>
            <a:off x="7019925"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76" name="Rectangle 3"/>
          <p:cNvSpPr>
            <a:spLocks noGrp="1" noChangeArrowheads="1"/>
          </p:cNvSpPr>
          <p:nvPr>
            <p:custDataLst>
              <p:tags r:id="rId33"/>
            </p:custDataLst>
          </p:nvPr>
        </p:nvSpPr>
        <p:spPr bwMode="auto">
          <a:xfrm>
            <a:off x="7227888"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77" name="Rectangle 3"/>
          <p:cNvSpPr>
            <a:spLocks noGrp="1" noChangeArrowheads="1"/>
          </p:cNvSpPr>
          <p:nvPr>
            <p:custDataLst>
              <p:tags r:id="rId34"/>
            </p:custDataLst>
          </p:nvPr>
        </p:nvSpPr>
        <p:spPr bwMode="auto">
          <a:xfrm>
            <a:off x="7437438"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78" name="Rectangle 3"/>
          <p:cNvSpPr>
            <a:spLocks noGrp="1" noChangeArrowheads="1"/>
          </p:cNvSpPr>
          <p:nvPr>
            <p:custDataLst>
              <p:tags r:id="rId35"/>
            </p:custDataLst>
          </p:nvPr>
        </p:nvSpPr>
        <p:spPr bwMode="auto">
          <a:xfrm>
            <a:off x="7645400"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79" name="Rectangle 3"/>
          <p:cNvSpPr>
            <a:spLocks noGrp="1" noChangeArrowheads="1"/>
          </p:cNvSpPr>
          <p:nvPr>
            <p:custDataLst>
              <p:tags r:id="rId36"/>
            </p:custDataLst>
          </p:nvPr>
        </p:nvSpPr>
        <p:spPr bwMode="auto">
          <a:xfrm>
            <a:off x="7853363"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80" name="Rectangle 3"/>
          <p:cNvSpPr>
            <a:spLocks noGrp="1" noChangeArrowheads="1"/>
          </p:cNvSpPr>
          <p:nvPr>
            <p:custDataLst>
              <p:tags r:id="rId37"/>
            </p:custDataLst>
          </p:nvPr>
        </p:nvSpPr>
        <p:spPr bwMode="auto">
          <a:xfrm>
            <a:off x="8061325"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81" name="Rectangle 3"/>
          <p:cNvSpPr>
            <a:spLocks noGrp="1" noChangeArrowheads="1"/>
          </p:cNvSpPr>
          <p:nvPr>
            <p:custDataLst>
              <p:tags r:id="rId38"/>
            </p:custDataLst>
          </p:nvPr>
        </p:nvSpPr>
        <p:spPr bwMode="auto">
          <a:xfrm>
            <a:off x="8270875"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82" name="Rectangle 3"/>
          <p:cNvSpPr>
            <a:spLocks noGrp="1" noChangeArrowheads="1"/>
          </p:cNvSpPr>
          <p:nvPr>
            <p:custDataLst>
              <p:tags r:id="rId39"/>
            </p:custDataLst>
          </p:nvPr>
        </p:nvSpPr>
        <p:spPr bwMode="auto">
          <a:xfrm>
            <a:off x="8478838"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83" name="Rectangle 3"/>
          <p:cNvSpPr>
            <a:spLocks noGrp="1" noChangeArrowheads="1"/>
          </p:cNvSpPr>
          <p:nvPr>
            <p:custDataLst>
              <p:tags r:id="rId40"/>
            </p:custDataLst>
          </p:nvPr>
        </p:nvSpPr>
        <p:spPr bwMode="auto">
          <a:xfrm>
            <a:off x="8686800"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graphicFrame>
        <p:nvGraphicFramePr>
          <p:cNvPr id="59" name="Grafik 58"/>
          <p:cNvGraphicFramePr>
            <a:graphicFrameLocks/>
          </p:cNvGraphicFramePr>
          <p:nvPr>
            <p:extLst>
              <p:ext uri="{D42A27DB-BD31-4B8C-83A1-F6EECF244321}">
                <p14:modId xmlns:p14="http://schemas.microsoft.com/office/powerpoint/2010/main" val="1655768906"/>
              </p:ext>
            </p:extLst>
          </p:nvPr>
        </p:nvGraphicFramePr>
        <p:xfrm>
          <a:off x="1058069" y="3121607"/>
          <a:ext cx="3222625" cy="3132967"/>
        </p:xfrm>
        <a:graphic>
          <a:graphicData uri="http://schemas.openxmlformats.org/drawingml/2006/chart">
            <c:chart xmlns:c="http://schemas.openxmlformats.org/drawingml/2006/chart" xmlns:r="http://schemas.openxmlformats.org/officeDocument/2006/relationships" r:id="rId44"/>
          </a:graphicData>
        </a:graphic>
      </p:graphicFrame>
    </p:spTree>
    <p:extLst>
      <p:ext uri="{BB962C8B-B14F-4D97-AF65-F5344CB8AC3E}">
        <p14:creationId xmlns:p14="http://schemas.microsoft.com/office/powerpoint/2010/main" val="427099201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JS0cD4DcQjiFcC6VRlZ74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VjIfj2sqRkyIejVLmXL3q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c1o0mitmQkuAjzunfWqfU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c1o0mitmQkuAjzunfWqfU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V7EGF_8KCp0EFLndHLBCR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qGXZ49DgHgFvbpYIDcOs_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JS0foucX5XmOyOXJzUHVk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7HnQ6K.vk.OaSJ.ky3y7n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3UiX8PIFuETxq8Rp8QOT4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uLwhb5WSua3CcAZoEYdxH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DZJYHxGZOgKa.Z85UZIYS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Y0D7FMBi7CAlhaKOQIse5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VftQiQuGT_SdagNT5tpzz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x1Y.uVraybF2g3dx24_42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pcpW6HTCnv3TFN4wPLIq_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_X1KV5_wR3GLeNGKX0JS9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lB8Pa8T6JH9_3f7JnUwVZ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F6vXvRJkLSsAv2AIEBOIx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RtBJ2UaFiMUvCZenTB96o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IrIFnEhejYKILk2N9WL38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U6FlcJx7l62QGnOW4_a4P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AVb2JOk2RqJ.Qg9ZvB1F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M4TA2ZqThnMVC3WSN6DYz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RPJd4GzuvxOrAQ8GvM.H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gVkQMmoUBUqUafpuzU6UL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kScqobYF3bhSEPFVQfUEq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976XcS7U3bf5pMl9djqqt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S4dfBzCmgMBSwp6qzaJHd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R6Rm.FABzahuEZPShHc1Pg"/>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_Swv5EJnwyGZikUfZm_2Yw"/>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SN0fpBJS5RG_RGY4WvcKj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1FlScz3Nqiioj_GIKP5D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vjvWBW1bq2Cenl0Rr5rca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cuHyOPrFjjbYv6KokPky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7bhGmh9JbBBC8OlLbz.uh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5TmaMf.Nz8d1yLm0vJYfh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9yTNrtHF_rA4yllXns6IQ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W.arfx.YVItfVb40ih7__g"/>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KAW5I7951bqAyHubgRhgKg"/>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Ki7QW7jS3wc5620F952ZD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sY4p.KhGABK0JdHYM3ROl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V7EGF_8KCp0EFLndHLBCR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pjbZdVm6SqVYCnhDlaO2xw"/>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99aZhQBhMWqfkJmpUGikgg"/>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ESqVZozm3dZBK.sMEEILEQ"/>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cPkdyb6oT7wIBVgNyCxBT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I4pr1Hw5Cm7OY53DakZ7Ig"/>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OZAtKrG0C5.ThZKx3p72u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C_.7B9UHI4qvlOaF9pUrB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2EjwZs6p9SJcwIsiK6F5G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yk2Z1C.nmo8FSNJIbo3EiA"/>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PIRfr4zkbM2E8QXnWrBhLA"/>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jlSaQZC2Usfwq1PXrQ0zU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rPNvXXNiNFOIF6361EqHzg"/>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vdsYd9FMRmGjvZaBiIz8KA"/>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filJtnkWISSMgsPrVa2ysw"/>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E2U6nPYR7xbs6l8FIyX.I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sTRnHliL4TvjUW7Sy5mYVg"/>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oVbQLhfmaRCREAU3To_8Y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IqzUcfJtqyMQhBU6APoezQ"/>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7KojHHtNdI_a9RHXLAPIb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4uD5qqFVHTN4rir7Fw5UrA"/>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Do0BCdeVze_Hg_zcfMhy8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IluAW_R_d_n6hR9yLvDVZw"/>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9b6tLJHJpsf0591id6QWLQ"/>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gSi4yLQ5GYmwxxil3sWHxA"/>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xL0kSeWQ0o.xydWigFZ6i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bywaCWAt27NXBPs35drxA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xoDYKe0aTpuc8ruejJ4uk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EzZ_PkqrlkJfTMl.bif3Lw"/>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GbYgJ_q5UftFf5mBmsoEb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clAgAOnHs9JkzEHEfmbFL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f.dRlD34QKvSLvCPOTfdi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CwEsyM3LfLHUeR6lGNzeaQ"/>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C8H6h7LtkIBSIn19WgNlMA"/>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FlTnOahXZIVxDwCiwlh3Pw"/>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8vUVj5YfuOLw9ZL.hIOtmw"/>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NLIpqL2NjTsoDF6GQJGUJA"/>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BnwKRB.ubevnEVWTQJur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rfZ3RG0Kthr9yeEPZGOqlg"/>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aHeh8QdVaJu2uTub7DnOUw"/>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4McqjFaeho1siArn9T6lXA"/>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xUdDK62wxP6p6ZAA9J0QiA"/>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1MJGn7Tr0tS5E6a6sDJxTw"/>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8bB0rduThAMtH8_0TfjR5A"/>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UJFn.QeY9Zqce11Y8RT.hA"/>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w2sCwQEbVI8N6qsr.fVBOg"/>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ELbJXL57UHYDEZCVMR20nw"/>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kBfiiqP0Nl5b6ECHkPjJMg"/>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GSVDAtyiDErWvqR_lr3aY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4wh66L4c9rSlbF4TjS5X2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_RtyGQPgMmL6SHWnw3SbBw"/>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iEAAI_ajcCI8eGxstCeYhA"/>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Mn2jj3hMJjq4tPzo5emeRg"/>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_7nQyO1kneypSrUP96es8A"/>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C660Qc_vmq.7QfhHnTU5lA"/>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4G..Ho0_YWHlmtpm2.Cn5g"/>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OwOZc9aioCo1w.b1onSbQ"/>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KVmrERtOfjSASOgfMnctCg"/>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gX2RHtIMeyGzZ2NeJP4Mhw"/>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sXi9Rk6f2JdLVTsIiyCB_g"/>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6.h_.syk_0dbOu6FNcOr6Q"/>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mddQAw4yqCoSWwb7Bd5Qjw"/>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l_zi5_BvkM.nA3toVrztfA"/>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tMiOx08wWZMve5TDGuOqUQ"/>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wSx14.LlXegH922juSArtw"/>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ZsO4yJcYJpl9G7XpyAd3ZA"/>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cTLm5TwbPijrCz52OZF2Fw"/>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46DHdeuX39AboFl0cwzJf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rGTIY47D.CrwUrwvJ62h8g"/>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rCU3LH8jPV6kt8vrgA9jxQ"/>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mnve2aXsq6rlRtqt5d0NmQ"/>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_jzx0oLeAqz3.N2CBVzetQ"/>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o4VtpredvHmARuHGxfxJ0A"/>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3QAJ_FpHzqfc6MBjbLjuug"/>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G3_VAgSx8jH36Tti4yuqqA"/>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MzzFkwLEq3mkfXwpc3qCn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_mOjSZJLio5uilushZPH5g"/>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OmGSdX0f1aX_GsTTMP3hYw"/>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XOEyj5x4cWwUf_0jOaxy.w"/>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XHjFa8kEEE5js2U7pbJ.EQ"/>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5zXGQxyYL4fj.JoRMfGMrw"/>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g9SEcwAI0lp_oTKs7xgaXQ"/>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4UI0K686ipnmRLyEvKtmGQ"/>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b6Hl2Cq_YIhg1DAUYUZ_2w"/>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IoaPYeIa7iskmUbD4HvuGg"/>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3UHPsp4CxHc6vQwW1xdMeA"/>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K1o2EBT7ccEmwT7kH4x2g"/>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zuKGruNswxHIhFgKPzcTsQ"/>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vn95hgOTTFGnGkExq_2DbA"/>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MIWf_5J._nAl12uaNfEDtw"/>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iJQX2KkIikxH7IsCIcsnwA"/>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3.88ePgb9dDMG9Msv2__mQ"/>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f_c3pXO1M4QbMNM9XFdPjw"/>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PDhdgsDkPKqrBoDSOR06pw"/>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iy6PXJ.lj3aPFOM5wzSE8A"/>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aSkJfKnA.tRjn.WWDAO_yg"/>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x3LQ0E3tBxySvfNNWQ4WFA"/>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Tj4HCOB6Hsp7xjamAR3Wgw"/>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nrUDylWr.eT841Z1ghoBHA"/>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M6ZUrQmGcsly0Dg4KnMNPg"/>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lX17Uk_lIlH2uvAysQVnHw"/>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WKHXm5WwM.cNhSVMyi7k9Q"/>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25hT1FrTiMFNqsKbvfwiiA"/>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NOQRavG1vVc6uOfwV7XqXQ"/>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SnK6y6GoaWo93mKu2CO.Cw"/>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RKbnXX_htuQq6Tr25GgR6Q"/>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rHIPaV91MxzRpG8Kj6qpXw"/>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cxQHcKLkf1hPad8BWH3oHg"/>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W7xzkXvumkBYrW4KQPTrBw"/>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xa3l6T5.FGFJWXVM7Uk1g"/>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v1qaivIj1WKoc1OBv8FDJw"/>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uF4opcHIsNApLBOnYEUK2Q"/>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KCLvFa6Uq8dL3ITwJCpB1A"/>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tCdNrCiLySBgj8y6hW7ciVQ"/>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zgAw_5ok3SzvUqIFw8gAPQ"/>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KYtYmd7x2fxJYRtIJYKILQ"/>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tPH0Thsxm1bmO5bU.qYXl8w"/>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hLdMW5Rq3aGG4E2CkGg.1Q"/>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VlAf4AaXSvdZCxgLctwk2g"/>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056gd8cvkNysa4eFiS7GDg"/>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sAW.YuFoovCQs3n7qK1JSQ"/>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R_L4gNnt8eba6Koo11Vs0Q"/>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3m5uIxllHJO4XZ82APlBrg"/>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Q0rpBBlOZKa9_nBwYnHDpQ"/>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NntNtPg9J26k9rEwlW322w"/>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g0FhQ0zay_Uo3woSDa5hzA"/>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Z9DdNydymPFx_dSimXG3NQ"/>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44_n2Ru1s36q5eBWzH72Ww"/>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3fNcuWXC1WpZ11RHa6b4vA"/>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keL1E6ZeGSTanD7yAThRdA"/>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MMtpK.6kLdOuqdvsCWoBgA"/>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ETZDcFwLdFFBMYe2lD3q9A"/>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Eg75EZz6N2.no9ZF5xRpsg"/>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ux.CEg2YiWnov9e1BYrelQ"/>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J_8IzY9I9n.NkVWKrE7QaA"/>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v2HsiNka6cZAPRnQcDkrdA"/>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AqTvDcrEA6eRQOswBxXOTA"/>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tyNzba78Z85Pf9Ew3YY38Bw"/>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iBey2G0MCY3rjQsb8ybBHQ"/>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bkXM2mGPzcOQLV9iPOoPjA"/>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tthO4k2hhJu5Wwkh5.PsMrg"/>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lIlO7kvRvFd5rdET0N9Rww"/>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tN8JSmEIOGZbGDK8W0Ri5kA"/>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0DyvXtdlJGYnog9qFifG2A"/>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t5RlcvdGYiOzHgOKID3eH1Q"/>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YPEYX8MXDEmBb2ykqPUpfw"/>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4bVaX8bck_KJfFfSR3msjw"/>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yPNEycYcNbQueyk6z81.Mw"/>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tO0gkz.lhda3K_8fdFqzBEQ"/>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tCdNrCiLySBgj8y6hW7ciVQ"/>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PH0Thsxm1bmO5bU.qYXl8w"/>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hLdMW5Rq3aGG4E2CkGg.1Q"/>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sAW.YuFoovCQs3n7qK1JSQ"/>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tVlAf4AaXSvdZCxgLctwk2g"/>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t056gd8cvkNysa4eFiS7GDg"/>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zgAw_5ok3SzvUqIFw8gAPQ"/>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t3m5uIxllHJO4XZ82APlBrg"/>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tR_L4gNnt8eba6Koo11Vs0Q"/>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NntNtPg9J26k9rEwlW322w"/>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KYtYmd7x2fxJYRtIJYKILQ"/>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m08KQLhWqwa4TIb6MvOnsg"/>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tRjVHG7EUVLJGVv0.LbOtEA"/>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VKP2734fN.d0y8yl3oJnQw"/>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tn8kdUVa6mzOg_K3i2SflJw"/>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to0._ifWQ4HCqLmEw7tVmrg"/>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t8SPQbnMStnlRBdGTjsa.Mg"/>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tFRFBiyL0w_rcqa9JrbiqcQ"/>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tfckB5eoAV9rqIPIYrrfNww"/>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tDKStiincs48_Bk1lI.Fxng"/>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s2JthOhUrSoddz.d3xzQ.A"/>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tXSoDYafToV0DHsG8hfOiVg"/>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ttLgyI9tRjL7ynBRKTcRJdw"/>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t37C63L8r6n3Nck7D6_Ylaw"/>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ttfYjKbP3o3EFGLDsYD_PjA"/>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jLTcTcMxtSRLQEaoZ_QuYQ"/>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IFMm_2rmTEuMC0asGngPlg"/>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t76K_gPWu6sIyC9CvSGztJQ"/>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tM44BRdopuTWxxwqH4yHiqA"/>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t1g.fSYiwQbbnPXiUtLTV4g"/>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tjcutXsXQ1fzFU1xM2mIM2w"/>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_lkGhXI2vhkhUQGP6DIb_A"/>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kcP9goQJHjQMA1OIFngk.g"/>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t8Vbl5iTYbkw1hZXunW_wTQ"/>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t98U.Yy.cAUibvBtp49SSEg"/>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tK6C9hPItNj01THr9y3YM0g"/>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t7MbhcWRR6zjTKzWPSL5apQ"/>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tg4LwrjiqywM2YNW2HbsoYw"/>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tNQbOOC_9ZF03qMhqEVm_Gg"/>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toK4ufRJ0Hw15l4eiKFzznQ"/>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tRPj3L0b2HeQlYS1lfj27UA"/>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tA.inhkH8awwND7JMxFzq3Q"/>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tMlC_YKOGQ0kZ3ueaksjfbA"/>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t.vqi3ii1K9w1vQoj3P9bGw"/>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hz8xJFn.hJf5_DKj1ot6lg"/>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tphD38.P7L4_ic3CyVrP8oQ"/>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tpzwmbqHFsn3GUQMntvb3bQ"/>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tidFG2k04L5Z4NqNIf3jn3g"/>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tBT18LvLZZaNm.YxRuqH5Vw"/>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ahoma"/>
        <a:ea typeface=""/>
        <a:cs typeface="Arial"/>
      </a:majorFont>
      <a:minorFont>
        <a:latin typeface="Tahoma"/>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1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1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2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2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2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2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2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2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2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0.xml><?xml version="1.0" encoding="utf-8"?>
<a:theme xmlns:a="http://schemas.openxmlformats.org/drawingml/2006/main" name="2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3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2.xml><?xml version="1.0" encoding="utf-8"?>
<a:theme xmlns:a="http://schemas.openxmlformats.org/drawingml/2006/main" name="3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3.xml><?xml version="1.0" encoding="utf-8"?>
<a:theme xmlns:a="http://schemas.openxmlformats.org/drawingml/2006/main" name="3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4.xml><?xml version="1.0" encoding="utf-8"?>
<a:theme xmlns:a="http://schemas.openxmlformats.org/drawingml/2006/main" name="3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3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6.xml><?xml version="1.0" encoding="utf-8"?>
<a:theme xmlns:a="http://schemas.openxmlformats.org/drawingml/2006/main" name="3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7.xml><?xml version="1.0" encoding="utf-8"?>
<a:theme xmlns:a="http://schemas.openxmlformats.org/drawingml/2006/main" name="3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8.xml><?xml version="1.0" encoding="utf-8"?>
<a:theme xmlns:a="http://schemas.openxmlformats.org/drawingml/2006/main" name="3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9.xml><?xml version="1.0" encoding="utf-8"?>
<a:theme xmlns:a="http://schemas.openxmlformats.org/drawingml/2006/main" name="3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0.xml><?xml version="1.0" encoding="utf-8"?>
<a:theme xmlns:a="http://schemas.openxmlformats.org/drawingml/2006/main" name="3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1.xml><?xml version="1.0" encoding="utf-8"?>
<a:theme xmlns:a="http://schemas.openxmlformats.org/drawingml/2006/main" name="4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2.xml><?xml version="1.0" encoding="utf-8"?>
<a:theme xmlns:a="http://schemas.openxmlformats.org/drawingml/2006/main" name="4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3.xml><?xml version="1.0" encoding="utf-8"?>
<a:theme xmlns:a="http://schemas.openxmlformats.org/drawingml/2006/main" name="4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4.xml><?xml version="1.0" encoding="utf-8"?>
<a:theme xmlns:a="http://schemas.openxmlformats.org/drawingml/2006/main" name="4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5.xml><?xml version="1.0" encoding="utf-8"?>
<a:theme xmlns:a="http://schemas.openxmlformats.org/drawingml/2006/main" name="4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6.xml><?xml version="1.0" encoding="utf-8"?>
<a:theme xmlns:a="http://schemas.openxmlformats.org/drawingml/2006/main" name="4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7.xml><?xml version="1.0" encoding="utf-8"?>
<a:theme xmlns:a="http://schemas.openxmlformats.org/drawingml/2006/main" name="4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8.xml><?xml version="1.0" encoding="utf-8"?>
<a:theme xmlns:a="http://schemas.openxmlformats.org/drawingml/2006/main" name="4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9.xml><?xml version="1.0" encoding="utf-8"?>
<a:theme xmlns:a="http://schemas.openxmlformats.org/drawingml/2006/main" name="4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0.xml><?xml version="1.0" encoding="utf-8"?>
<a:theme xmlns:a="http://schemas.openxmlformats.org/drawingml/2006/main" name="4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1.xml><?xml version="1.0" encoding="utf-8"?>
<a:theme xmlns:a="http://schemas.openxmlformats.org/drawingml/2006/main" name="5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2.xml><?xml version="1.0" encoding="utf-8"?>
<a:theme xmlns:a="http://schemas.openxmlformats.org/drawingml/2006/main" name="5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3.xml><?xml version="1.0" encoding="utf-8"?>
<a:theme xmlns:a="http://schemas.openxmlformats.org/drawingml/2006/main" name="5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4.xml><?xml version="1.0" encoding="utf-8"?>
<a:theme xmlns:a="http://schemas.openxmlformats.org/drawingml/2006/main" name="5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5.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955</TotalTime>
  <Words>6441</Words>
  <Application>Microsoft Office PowerPoint</Application>
  <PresentationFormat>Ekran Gösterisi (4:3)</PresentationFormat>
  <Paragraphs>2508</Paragraphs>
  <Slides>72</Slides>
  <Notes>6</Notes>
  <HiddenSlides>0</HiddenSlides>
  <MMClips>0</MMClips>
  <ScaleCrop>false</ScaleCrop>
  <HeadingPairs>
    <vt:vector size="8" baseType="variant">
      <vt:variant>
        <vt:lpstr>Kullanılan Yazı Tipleri</vt:lpstr>
      </vt:variant>
      <vt:variant>
        <vt:i4>5</vt:i4>
      </vt:variant>
      <vt:variant>
        <vt:lpstr>Tema</vt:lpstr>
      </vt:variant>
      <vt:variant>
        <vt:i4>54</vt:i4>
      </vt:variant>
      <vt:variant>
        <vt:lpstr>Eklenmiş OLE Hizmet Programları</vt:lpstr>
      </vt:variant>
      <vt:variant>
        <vt:i4>1</vt:i4>
      </vt:variant>
      <vt:variant>
        <vt:lpstr>Slayt Başlıkları</vt:lpstr>
      </vt:variant>
      <vt:variant>
        <vt:i4>72</vt:i4>
      </vt:variant>
    </vt:vector>
  </HeadingPairs>
  <TitlesOfParts>
    <vt:vector size="132" baseType="lpstr">
      <vt:lpstr>Arial</vt:lpstr>
      <vt:lpstr>Calibri</vt:lpstr>
      <vt:lpstr>Tahoma</vt:lpstr>
      <vt:lpstr>Times New Roman</vt:lpstr>
      <vt:lpstr>Wingdings</vt:lpstr>
      <vt:lpstr>Default Design</vt:lpstr>
      <vt:lpstr>1_Office Theme</vt:lpstr>
      <vt:lpstr>2_Office Theme</vt:lpstr>
      <vt:lpstr>3_Office Theme</vt:lpstr>
      <vt:lpstr>4_Office Theme</vt:lpstr>
      <vt:lpstr>5_Office Theme</vt:lpstr>
      <vt:lpstr>6_Office Theme</vt:lpstr>
      <vt:lpstr>7_Office Theme</vt:lpstr>
      <vt:lpstr>8_Office Theme</vt:lpstr>
      <vt:lpstr>9_Office Theme</vt:lpstr>
      <vt:lpstr>10_Office Theme</vt:lpstr>
      <vt:lpstr>11_Office Theme</vt:lpstr>
      <vt:lpstr>12_Office Theme</vt:lpstr>
      <vt:lpstr>13_Office Theme</vt:lpstr>
      <vt:lpstr>14_Office Theme</vt:lpstr>
      <vt:lpstr>15_Office Theme</vt:lpstr>
      <vt:lpstr>16_Office Theme</vt:lpstr>
      <vt:lpstr>17_Office Theme</vt:lpstr>
      <vt:lpstr>18_Office Theme</vt:lpstr>
      <vt:lpstr>19_Office Theme</vt:lpstr>
      <vt:lpstr>20_Office Theme</vt:lpstr>
      <vt:lpstr>21_Office Theme</vt:lpstr>
      <vt:lpstr>22_Office Theme</vt:lpstr>
      <vt:lpstr>23_Office Theme</vt:lpstr>
      <vt:lpstr>24_Office Theme</vt:lpstr>
      <vt:lpstr>25_Office Theme</vt:lpstr>
      <vt:lpstr>26_Office Theme</vt:lpstr>
      <vt:lpstr>27_Office Theme</vt:lpstr>
      <vt:lpstr>28_Office Theme</vt:lpstr>
      <vt:lpstr>29_Office Theme</vt:lpstr>
      <vt:lpstr>30_Office Theme</vt:lpstr>
      <vt:lpstr>31_Office Theme</vt:lpstr>
      <vt:lpstr>32_Office Theme</vt:lpstr>
      <vt:lpstr>33_Office Theme</vt:lpstr>
      <vt:lpstr>34_Office Theme</vt:lpstr>
      <vt:lpstr>35_Office Theme</vt:lpstr>
      <vt:lpstr>36_Office Theme</vt:lpstr>
      <vt:lpstr>37_Office Theme</vt:lpstr>
      <vt:lpstr>38_Office Theme</vt:lpstr>
      <vt:lpstr>39_Office Theme</vt:lpstr>
      <vt:lpstr>40_Office Theme</vt:lpstr>
      <vt:lpstr>41_Office Theme</vt:lpstr>
      <vt:lpstr>42_Office Theme</vt:lpstr>
      <vt:lpstr>43_Office Theme</vt:lpstr>
      <vt:lpstr>44_Office Theme</vt:lpstr>
      <vt:lpstr>45_Office Theme</vt:lpstr>
      <vt:lpstr>46_Office Theme</vt:lpstr>
      <vt:lpstr>47_Office Theme</vt:lpstr>
      <vt:lpstr>48_Office Theme</vt:lpstr>
      <vt:lpstr>49_Office Theme</vt:lpstr>
      <vt:lpstr>50_Office Theme</vt:lpstr>
      <vt:lpstr>51_Office Theme</vt:lpstr>
      <vt:lpstr>52_Office Theme</vt:lpstr>
      <vt:lpstr>53_Office Theme</vt:lpstr>
      <vt:lpstr>think-cell Slide</vt:lpstr>
      <vt:lpstr>PowerPoint Sunusu</vt:lpstr>
      <vt:lpstr>İçerik</vt:lpstr>
      <vt:lpstr>Büyüme, Üretim ve Satışlar</vt:lpstr>
      <vt:lpstr>2021 yılı üçüncü çeyrek büyüme oranı %7,4 oranında gerçekleşmiştir. Ana eğilim büyümenin bu çeyrekte de devam ettiğini göstermektedir.</vt:lpstr>
      <vt:lpstr>Hizmetler ve sanayi büyümeyi sürükleyen ana sektörlerdir. Tarım ve inşaat sektörleri ise daralmıştır.</vt:lpstr>
      <vt:lpstr>İhracat ve tüketim büyümeyi destekleyen temel harcama gruplarıdır. Yatırım harcamalarının ise hızı azalmıştır.</vt:lpstr>
      <vt:lpstr>Büyümenin mevcut eğilimi potansiyelin üzerinde görünmektedir. 2020 yılının son çeyreğinden itibaren bu eğilim güçlenmiştir.</vt:lpstr>
      <vt:lpstr>Sanayi üretimi yılın son çeyreğinde pozitif büyümeyi ima etmektedir. Ana eğilim Ekim-Aralık döneminde yukarı yönlüdür.</vt:lpstr>
      <vt:lpstr>İmalat sanayinde kapasite kullanım oranları (KKO) salgın öncesi seviyelerinin  üzerindedir. KKO salgın öncesi ortalama %76 düzeyinde iken, Şubat 2022 itibarıyla %77,2’ye yükselmiştir.</vt:lpstr>
      <vt:lpstr>Öncü göstergeler de ılımlı bir büyümeye işaret etmektedir. Ocak ayında elektrik tüketiminin yıllık artışı yaklaşık 3 puan gerilemiştir. Bileşik öncü</vt:lpstr>
      <vt:lpstr>Perakende satışlar Aralık ayında sınırlı oranda gerilemiştir. Perakende satışlar 2021 yılında kapanma önlemlerinin uygulandığı dönemler hariç artış  göstermiş, Aralık ayı ise bunun istisnası olmuştur.</vt:lpstr>
      <vt:lpstr>Aralık ayında tekstil ve ayakkabı ile tıbbi ürünler dışında tüm sektörlerde  satışlar aylık olarak gerilemiştir. Tekstil ve ayakkabı grubu ile gıda dışı tüketim mallarında yıllık artışlar yüksektir, internet  üzerinden alışverişler de pandemi sonrası önem kazanmıştır.</vt:lpstr>
      <vt:lpstr>Ekonomik Güven Endeksindeki son iki aylık düşüş Ocak ayında kısmi olarak telafi edilmiştir.</vt:lpstr>
      <vt:lpstr>Dış Ticaret ve Ödemeler Dengesi</vt:lpstr>
      <vt:lpstr>Aralık ayında ithalat hızlanmış, dış ticaret açığı artmıştır. İthalat yıllık olarak %30, ihracat ise %25 artmış; aylık dış ticaret açığı ise 6,8 milyar</vt:lpstr>
      <vt:lpstr>Mevsim ve takvim etkilerinden arındırılmış verilerde son iki ayda ithalatın  ivmelenmesi dikkat çekmektedir. Kasım ayında ithalat %13,2 oranında artarken, ihracatın aylık artışı %1,2’de kalmıştır; Aralık  ayında ise aylık artış oranları yakındır.</vt:lpstr>
      <vt:lpstr>İhracatın ithalatı karşılama oranı son iki ayda önemli oranda gerilemiştir.  Enerji hariç kalemlerde karşılama oranı Ekim ayında %118’e ulaşmış, ancak izleyen 2  ayda 21 puan düşmüştür.</vt:lpstr>
      <vt:lpstr>Turizm gelirleri son çeyrekte 2019 seviyesine yakınsamıştır. Aralık ayında ziyaretçi sayısı 2,2 milyona yaklaşırken, seyahat gelirleri pandemi sonrası  ilk kez 2019 seviyesini aşmıştır.</vt:lpstr>
      <vt:lpstr>Cari işlemler açığı yıllıklandırılmış verilerde artış göstermiştir.</vt:lpstr>
      <vt:lpstr>Sermaye girişleri portföy yatırımları kaynaklı olarak gerilemiştir. Aralık ayında kredi ve mevduat kalemlerinin içerildiği sermaye girişleri (diğer yatırımlar)  19,3 milyar dolarlık katkısı ile en yüksek finansman kalemini oluşturmaktadır.</vt:lpstr>
      <vt:lpstr>Ocak ayında net rezervler 2,6 milyar dolar artmış ve 10,6 milyar dolara yükselmiştir, ancak bu seviyeler tarihi düşük düzeylerdir.</vt:lpstr>
      <vt:lpstr>İstihdam ve İşsizlik</vt:lpstr>
      <vt:lpstr>Aralık ayında istihdam 236 bin artmış, 30,1 milyona ulaşmıştır. Tarım dışı istihdam artışı ise 246 bin olmuştur.</vt:lpstr>
      <vt:lpstr>İşgücüne katılım oranı artmış, işsizlik oranları ise gerilemiştir. Aralık ayında işgücüne katılım oranı pandemi öncesine yükselirken, işsizlik oranı 11,2’e</vt:lpstr>
      <vt:lpstr>Ancak, geniş tanımlı işsizlik göstergelerinde artış kaydedilmiştir. Atıl işsizlik oranı genel tanımlı işsizlik oranının iki katıdır; Aralık ayında 0,5 puan  yükselerek yüzde 22,6 düzeyine çıkmıştır</vt:lpstr>
      <vt:lpstr>Genç ve kadın işsizlik oranları gerilemiştir. Aralık ayında genç işsizlik oranındaki 1,6 puan düşüş bu ay gözlenen en belirgin  iyileşmedir; kadın işsizlik oranı da 0,5 puan gerilemiştir.</vt:lpstr>
      <vt:lpstr>Kamu Maliyesi</vt:lpstr>
      <vt:lpstr>Merkezi Yönetim bütçe dengesi harcamaların hızlı artışına bağlı olarak 2021  yılını 145,7 milyar TL açık ile kapamıştır. Faiz dışı denge büyüklükleri de benzer görünümdedir.</vt:lpstr>
      <vt:lpstr>Aralık ayı itibarıyla döviz cinsi borç stokunun payı %66’ya yükselmiştir. Merkezi Yönetim borç stoku yıllık olarak %52 oranında artarken, döviz cinsi borçlanmalar</vt:lpstr>
      <vt:lpstr>Merkezi Yönetim borç stokunun GSYİH’ye oranı da yükselmiştir. Merkezi Yönetim borç stokunun GSYİH’ye oranı yıl içinde gerilerken, son çeyrekte bu</vt:lpstr>
      <vt:lpstr>Enflasyon</vt:lpstr>
      <vt:lpstr>Ocak 2022’de tüketici enflasyon oranı %48,7 ile 2000 Eylül’den bu yana en yüksek seviyeye çıkmıştır.</vt:lpstr>
      <vt:lpstr>Ocak ayında aylık tüketici enflasyon oranı %11,1’dir; alkollü içecekler ve  tütün ile elektrik ve doğalgaz fiyatları en fazla artan kalemlerdir. Ulaştırma ile gıda ve alkolsüz içecekler ise yıllık olarak en yüksek fiyat artışlarının  görüldüğü harcama gruplarıdır.</vt:lpstr>
      <vt:lpstr>Ocak 2022’de üretici enflasyon oranı %93,5 ile 2002 Şubat’tan bu yana en  yüksek seviyeye çıkmıştır. Üretici ve tüketici enflasyon oranları arasındaki fark da açılmaktadır; Ocak ayı itibarıyla</vt:lpstr>
      <vt:lpstr>Ocak ayında aylık üretici enflasyon oranı %10,4’tür; dayanıklı tüketim malları  en yüksek fiyat artışının görüldüğü sanayi grubudur. Enerji grubunda %142,1, elektrik, gaz üretimi ve dağıtımında ise %138,5 oranında yıllık  fiyat artışları gerçekleşmiştir.</vt:lpstr>
      <vt:lpstr>Kredi ve Mevduat</vt:lpstr>
      <vt:lpstr>Kasım 2021’den sonra kredi artışları hızlanmıştır. En hızlı artışlar ticari kredilerde yaşanırken, tüketici kredilerindeki artış sınırlıdır.</vt:lpstr>
      <vt:lpstr>Tüketici kredileri artış hızı yavaşlarken, kredi kartı kullanımları yüksek  seviyesini korumaktadır. Taşıt ve konut kredilerinde artışlar 2020 yılının ikinci yarısından sonra hız kesmiş,  bireysel kredi kartı kullanımlarında ise yıllık artış %45,8’e ulaşmıştır.</vt:lpstr>
      <vt:lpstr>Tüketici kredilerinde takipteki alacaklar oranı yükselmiştir. Ticari kredilerde takipteki alacakların oranı %3,3’lük seviyesini korumaktadır.</vt:lpstr>
      <vt:lpstr>Karşılıksız çeklerin dönüşüm oranları %1’in altındadır. Ocak ayında karşılıksız çeklerde dönüşüm oranları tutar olarak %0,9, adet olarak ise</vt:lpstr>
      <vt:lpstr>Yabancı para mevduatlar yıl başından bu yana gerilemektedir. Toplam mevduatlar yatay seyrini korurken, yabancı para mevduatların payı 2,8 puan  düşmüştür.</vt:lpstr>
      <vt:lpstr>İlk 6 haftada yabancı mevduatlardaki azalış 8,4 milyar dolardır. Bu dönemde TL mevduatlarda %10 artış gerçekleşmiş, Kur Korumalı Mevduat söz  konusu geçişlerde etkili olmuştur.*</vt:lpstr>
      <vt:lpstr>Kredi ve mevduat faiz oranları Şubat ayında gerileme eğilimindedir. İlk iki haftada mevduat faiz oranlarında 2,5, ticari kredi faiz oranlarında ise 0,6 puanlık  düşüş gerçekleşmiştir.</vt:lpstr>
      <vt:lpstr>Tüketici kredilerinde en yüksek faiz düşüşü ihtiyaç kredilerindedir.  İhtiyaç kredilerinde 1,1, taşıt kredilerinde 0,75, konut kredilerinde ise 0,43 puanlık  düşüş gerçekleşmiştir.</vt:lpstr>
      <vt:lpstr>Finansal Piyasa Göstergeleri</vt:lpstr>
      <vt:lpstr>Merkez Bankası politika faiz oranını Ocak-Şubat 2022 döneminde sabit  tutmuştur. Devlet iç borçlanma faizleri ise artış eğilimindedir ve %14,00 olan politika faizinin</vt:lpstr>
      <vt:lpstr>ABD’de para politikası sıkılaşmakta, küresel likidite üzerinde baskı  yaratmaktadır.</vt:lpstr>
      <vt:lpstr>Türkiye’nin riskliliği yüksek düzeylerdedir.</vt:lpstr>
      <vt:lpstr>Türk lirası yabancı paralar karşısında yıl başından bu yana göreli olarak  istikrarlı seyretmektedir. 2021 yılının son üç ayında döviz kurlarındaki artışlar %75’e ulaşmış ancak, yıl sonunda</vt:lpstr>
      <vt:lpstr>TCMB Piyasa Katılımcıları Anketi:  Seçilmiş Göstergeler*</vt:lpstr>
      <vt:lpstr>Şubat ayında yıl sonu enflasyon beklentisi 4,3 puan yükselmiş ve %34,1’e ulaşmıştır.</vt:lpstr>
      <vt:lpstr>Anket katılımcıları TL/$ kurunun yıl sonuna kadar %17 düzeyinde artmasını  beklemektedir. Şubat ayı sonu beklentisi 13,7, yıl sonu beklentisi ise 16,0 düzeyinde gerçekleşmiştir.</vt:lpstr>
      <vt:lpstr>2022 yılı büyüme beklentisi %3,7’dir. 2023 yılına ilişkin büyüme beklentisi ise %4,2’dir.</vt:lpstr>
      <vt:lpstr>Genel Değerlendirme</vt:lpstr>
      <vt:lpstr>PowerPoint Sunusu</vt:lpstr>
      <vt:lpstr>Gaziantep ili toplam nüfus sayısı 2020 yılında 2,1 milyon Toplam nüfus 10 yılda Türkiye ortalamasının üzerinde arttı</vt:lpstr>
      <vt:lpstr>Gaziantep ili en fazla göçü Şanlıurfa’dan alırken  en fazla göçü  İstanbul’a verdi. 2020 yılında Gaziantep’in verdiği toplam göç 41179 kişi 2020 yılında Gaziantep’in aldığı toplam göç 42040 kişi </vt:lpstr>
      <vt:lpstr>PowerPoint Sunusu</vt:lpstr>
      <vt:lpstr>Gaziantep, dış ticarette rekabet gücünü artırabilir</vt:lpstr>
      <vt:lpstr>Gaziantep’de sektörel krediler içerisinde en büyük payı tekstil sektörü aldı Kredi performans oranı en yüksek olan sektörler: İnşaat ve Toptan Ticaret ve Komisyonculuk alanlarıdır.</vt:lpstr>
      <vt:lpstr>Ücretli çalışan istihdamında pandeminin olumsuz etkisi telafi edildi</vt:lpstr>
      <vt:lpstr>İşsizlik ödeneğine başvurular COVID-19 etkisiyle Nisan’da en yüksek seviyesini görse de Kasım 2021 itibarıyla 3100 seviyesinde gerçekleşti.</vt:lpstr>
      <vt:lpstr>Gaziantep, yatırım ve teşviklerden 2020’de daha çok yararlandı</vt:lpstr>
      <vt:lpstr>PowerPoint Sunusu</vt:lpstr>
      <vt:lpstr>Çevre illerine kıyasla Gaziantep’te Sanayi ve İmalat sektörleriyle ön plana çıkıyor. Gaziantep İnşaat ve Gayrimenkul sektörlerinin GSYH’deki payı daha düşük.</vt:lpstr>
      <vt:lpstr>Tarım alanı bakımından Şanlıurfa Gaziantep’in önünde Meyveler, içecek ve baharat üretimine ayrılan tarım alanları ile sebze bahçeleri alanı oranlarında, Gaziantep’te Şanlıurafa’dan daha yüksek</vt:lpstr>
      <vt:lpstr>PowerPoint Sunusu</vt:lpstr>
      <vt:lpstr>Çevre illerine kıyasla Gaziantep’te elektrik tüketimi sanayide odaklanmıştır </vt:lpstr>
      <vt:lpstr>2020 yılında Gaziantep’te bulunan turizm belgeli konaklama tesislerine geliş sayısı 430 bin oldu </vt:lpstr>
      <vt:lpstr>2008 yılı ile kıyaslandığında Gaziantep’in nüfusun eğitim seviyesi yükselmiş 2019 yılında bitirilen eğitim durumu açısından lise ve dengi meslek okulu ön plana çıkıyor</vt:lpstr>
      <vt:lpstr>2008 yılı ile kıyaslandığında Gaziantep’te nüfusun eğitim seviyesi yükselmiş 2008’de nüfusun yüzde 7’si yüksekokul veya fakülte seviyesinde eğitime sahipken 2019’da bu oran yüzde 16’ya çıktı</vt:lpstr>
      <vt:lpstr>Hastane yatak sayısı artış eğilimde 2002’den bu yana yatak sayılarında yüzde 64’lik bir artış var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Volkan ERDEM</dc:creator>
  <cp:lastModifiedBy>Şule</cp:lastModifiedBy>
  <cp:revision>76</cp:revision>
  <dcterms:created xsi:type="dcterms:W3CDTF">2022-01-27T08:15:23Z</dcterms:created>
  <dcterms:modified xsi:type="dcterms:W3CDTF">2022-03-09T09:34:52Z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2022-01-27T00:00:00Z</vt:filetime>
  </property>
  <property fmtid="{D5CDD505-2E9C-101B-9397-08002B2CF9AE}" pid="3" name="Creator">
    <vt:lpwstr>Microsoft® PowerPoint® 2013</vt:lpwstr>
  </property>
  <property fmtid="{D5CDD505-2E9C-101B-9397-08002B2CF9AE}" pid="4" name="LastSaved">
    <vt:filetime>2022-01-27T00:00:00Z</vt:filetime>
  </property>
</Properties>
</file>