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3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3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3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34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3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3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37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3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39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40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4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4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43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44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4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4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4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4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50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51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52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5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5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5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5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57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5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59.xml" ContentType="application/vnd.openxmlformats-officedocument.theme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60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61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62.xml" ContentType="application/vnd.openxmlformats-officedocument.theme+xml"/>
  <Override PartName="/ppt/theme/theme6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tags/tag169.xml" ContentType="application/vnd.openxmlformats-officedocument.presentationml.tags+xml"/>
  <Override PartName="/ppt/charts/chart20.xml" ContentType="application/vnd.openxmlformats-officedocument.drawingml.chart+xml"/>
  <Override PartName="/ppt/theme/themeOverride10.xml" ContentType="application/vnd.openxmlformats-officedocument.themeOverride+xml"/>
  <Override PartName="/ppt/tags/tag170.xml" ContentType="application/vnd.openxmlformats-officedocument.presentationml.tags+xml"/>
  <Override PartName="/ppt/charts/chart21.xml" ContentType="application/vnd.openxmlformats-officedocument.drawingml.chart+xml"/>
  <Override PartName="/ppt/theme/themeOverride11.xml" ContentType="application/vnd.openxmlformats-officedocument.themeOverride+xml"/>
  <Override PartName="/ppt/charts/chart2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2.xml" ContentType="application/vnd.openxmlformats-officedocument.themeOverr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charts/chart3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1" r:id="rId2"/>
    <p:sldMasterId id="2147483677" r:id="rId3"/>
    <p:sldMasterId id="2147483929" r:id="rId4"/>
    <p:sldMasterId id="2147484151" r:id="rId5"/>
    <p:sldMasterId id="2147484361" r:id="rId6"/>
    <p:sldMasterId id="2147484439" r:id="rId7"/>
    <p:sldMasterId id="2147484487" r:id="rId8"/>
    <p:sldMasterId id="2147484523" r:id="rId9"/>
    <p:sldMasterId id="2147484631" r:id="rId10"/>
    <p:sldMasterId id="2147484637" r:id="rId11"/>
    <p:sldMasterId id="2147484643" r:id="rId12"/>
    <p:sldMasterId id="2147484649" r:id="rId13"/>
    <p:sldMasterId id="2147484655" r:id="rId14"/>
    <p:sldMasterId id="2147484661" r:id="rId15"/>
    <p:sldMasterId id="2147484667" r:id="rId16"/>
    <p:sldMasterId id="2147484673" r:id="rId17"/>
    <p:sldMasterId id="2147484679" r:id="rId18"/>
    <p:sldMasterId id="2147484685" r:id="rId19"/>
    <p:sldMasterId id="2147484691" r:id="rId20"/>
    <p:sldMasterId id="2147484697" r:id="rId21"/>
    <p:sldMasterId id="2147484703" r:id="rId22"/>
    <p:sldMasterId id="2147484709" r:id="rId23"/>
    <p:sldMasterId id="2147484715" r:id="rId24"/>
    <p:sldMasterId id="2147484721" r:id="rId25"/>
    <p:sldMasterId id="2147484727" r:id="rId26"/>
    <p:sldMasterId id="2147484733" r:id="rId27"/>
    <p:sldMasterId id="2147484739" r:id="rId28"/>
    <p:sldMasterId id="2147484745" r:id="rId29"/>
    <p:sldMasterId id="2147484751" r:id="rId30"/>
    <p:sldMasterId id="2147484757" r:id="rId31"/>
    <p:sldMasterId id="2147484763" r:id="rId32"/>
    <p:sldMasterId id="2147484769" r:id="rId33"/>
    <p:sldMasterId id="2147484775" r:id="rId34"/>
    <p:sldMasterId id="2147484781" r:id="rId35"/>
    <p:sldMasterId id="2147484787" r:id="rId36"/>
    <p:sldMasterId id="2147484793" r:id="rId37"/>
    <p:sldMasterId id="2147484799" r:id="rId38"/>
    <p:sldMasterId id="2147484805" r:id="rId39"/>
    <p:sldMasterId id="2147484811" r:id="rId40"/>
    <p:sldMasterId id="2147484817" r:id="rId41"/>
    <p:sldMasterId id="2147484823" r:id="rId42"/>
    <p:sldMasterId id="2147484829" r:id="rId43"/>
    <p:sldMasterId id="2147484835" r:id="rId44"/>
    <p:sldMasterId id="2147484841" r:id="rId45"/>
    <p:sldMasterId id="2147484847" r:id="rId46"/>
    <p:sldMasterId id="2147484853" r:id="rId47"/>
    <p:sldMasterId id="2147484859" r:id="rId48"/>
    <p:sldMasterId id="2147484865" r:id="rId49"/>
    <p:sldMasterId id="2147484871" r:id="rId50"/>
    <p:sldMasterId id="2147484877" r:id="rId51"/>
    <p:sldMasterId id="2147484883" r:id="rId52"/>
    <p:sldMasterId id="2147484889" r:id="rId53"/>
    <p:sldMasterId id="2147484895" r:id="rId54"/>
    <p:sldMasterId id="2147484901" r:id="rId55"/>
    <p:sldMasterId id="2147484907" r:id="rId56"/>
    <p:sldMasterId id="2147484913" r:id="rId57"/>
    <p:sldMasterId id="2147484919" r:id="rId58"/>
    <p:sldMasterId id="2147484925" r:id="rId59"/>
    <p:sldMasterId id="2147484931" r:id="rId60"/>
    <p:sldMasterId id="2147484937" r:id="rId61"/>
    <p:sldMasterId id="2147484943" r:id="rId62"/>
  </p:sldMasterIdLst>
  <p:notesMasterIdLst>
    <p:notesMasterId r:id="rId143"/>
  </p:notesMasterIdLst>
  <p:sldIdLst>
    <p:sldId id="294" r:id="rId63"/>
    <p:sldId id="316" r:id="rId64"/>
    <p:sldId id="317" r:id="rId65"/>
    <p:sldId id="478" r:id="rId66"/>
    <p:sldId id="479" r:id="rId67"/>
    <p:sldId id="480" r:id="rId68"/>
    <p:sldId id="481" r:id="rId69"/>
    <p:sldId id="482" r:id="rId70"/>
    <p:sldId id="483" r:id="rId71"/>
    <p:sldId id="484" r:id="rId72"/>
    <p:sldId id="485" r:id="rId73"/>
    <p:sldId id="486" r:id="rId74"/>
    <p:sldId id="487" r:id="rId75"/>
    <p:sldId id="488" r:id="rId76"/>
    <p:sldId id="489" r:id="rId77"/>
    <p:sldId id="490" r:id="rId78"/>
    <p:sldId id="491" r:id="rId79"/>
    <p:sldId id="431" r:id="rId80"/>
    <p:sldId id="492" r:id="rId81"/>
    <p:sldId id="493" r:id="rId82"/>
    <p:sldId id="494" r:id="rId83"/>
    <p:sldId id="495" r:id="rId84"/>
    <p:sldId id="496" r:id="rId85"/>
    <p:sldId id="497" r:id="rId86"/>
    <p:sldId id="498" r:id="rId87"/>
    <p:sldId id="499" r:id="rId88"/>
    <p:sldId id="500" r:id="rId89"/>
    <p:sldId id="445" r:id="rId90"/>
    <p:sldId id="501" r:id="rId91"/>
    <p:sldId id="502" r:id="rId92"/>
    <p:sldId id="503" r:id="rId93"/>
    <p:sldId id="504" r:id="rId94"/>
    <p:sldId id="396" r:id="rId95"/>
    <p:sldId id="505" r:id="rId96"/>
    <p:sldId id="506" r:id="rId97"/>
    <p:sldId id="507" r:id="rId98"/>
    <p:sldId id="453" r:id="rId99"/>
    <p:sldId id="508" r:id="rId100"/>
    <p:sldId id="509" r:id="rId101"/>
    <p:sldId id="511" r:id="rId102"/>
    <p:sldId id="512" r:id="rId103"/>
    <p:sldId id="513" r:id="rId104"/>
    <p:sldId id="459" r:id="rId105"/>
    <p:sldId id="514" r:id="rId106"/>
    <p:sldId id="515" r:id="rId107"/>
    <p:sldId id="516" r:id="rId108"/>
    <p:sldId id="517" r:id="rId109"/>
    <p:sldId id="518" r:id="rId110"/>
    <p:sldId id="519" r:id="rId111"/>
    <p:sldId id="520" r:id="rId112"/>
    <p:sldId id="521" r:id="rId113"/>
    <p:sldId id="359" r:id="rId114"/>
    <p:sldId id="522" r:id="rId115"/>
    <p:sldId id="523" r:id="rId116"/>
    <p:sldId id="524" r:id="rId117"/>
    <p:sldId id="525" r:id="rId118"/>
    <p:sldId id="526" r:id="rId119"/>
    <p:sldId id="527" r:id="rId120"/>
    <p:sldId id="528" r:id="rId121"/>
    <p:sldId id="529" r:id="rId122"/>
    <p:sldId id="530" r:id="rId123"/>
    <p:sldId id="531" r:id="rId124"/>
    <p:sldId id="296" r:id="rId125"/>
    <p:sldId id="297" r:id="rId126"/>
    <p:sldId id="298" r:id="rId127"/>
    <p:sldId id="299" r:id="rId128"/>
    <p:sldId id="300" r:id="rId129"/>
    <p:sldId id="301" r:id="rId130"/>
    <p:sldId id="302" r:id="rId131"/>
    <p:sldId id="303" r:id="rId132"/>
    <p:sldId id="314" r:id="rId133"/>
    <p:sldId id="305" r:id="rId134"/>
    <p:sldId id="306" r:id="rId135"/>
    <p:sldId id="315" r:id="rId136"/>
    <p:sldId id="308" r:id="rId137"/>
    <p:sldId id="309" r:id="rId138"/>
    <p:sldId id="310" r:id="rId139"/>
    <p:sldId id="311" r:id="rId140"/>
    <p:sldId id="312" r:id="rId141"/>
    <p:sldId id="313" r:id="rId142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660"/>
  </p:normalViewPr>
  <p:slideViewPr>
    <p:cSldViewPr>
      <p:cViewPr varScale="1">
        <p:scale>
          <a:sx n="110" d="100"/>
          <a:sy n="110" d="100"/>
        </p:scale>
        <p:origin x="163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5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1.xml"/><Relationship Id="rId84" Type="http://schemas.openxmlformats.org/officeDocument/2006/relationships/slide" Target="slides/slide22.xml"/><Relationship Id="rId138" Type="http://schemas.openxmlformats.org/officeDocument/2006/relationships/slide" Target="slides/slide76.xml"/><Relationship Id="rId107" Type="http://schemas.openxmlformats.org/officeDocument/2006/relationships/slide" Target="slides/slide45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2.xml"/><Relationship Id="rId128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28.xml"/><Relationship Id="rId95" Type="http://schemas.openxmlformats.org/officeDocument/2006/relationships/slide" Target="slides/slide33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2.xml"/><Relationship Id="rId69" Type="http://schemas.openxmlformats.org/officeDocument/2006/relationships/slide" Target="slides/slide7.xml"/><Relationship Id="rId113" Type="http://schemas.openxmlformats.org/officeDocument/2006/relationships/slide" Target="slides/slide51.xml"/><Relationship Id="rId118" Type="http://schemas.openxmlformats.org/officeDocument/2006/relationships/slide" Target="slides/slide56.xml"/><Relationship Id="rId134" Type="http://schemas.openxmlformats.org/officeDocument/2006/relationships/slide" Target="slides/slide72.xml"/><Relationship Id="rId139" Type="http://schemas.openxmlformats.org/officeDocument/2006/relationships/slide" Target="slides/slide77.xml"/><Relationship Id="rId80" Type="http://schemas.openxmlformats.org/officeDocument/2006/relationships/slide" Target="slides/slide18.xml"/><Relationship Id="rId85" Type="http://schemas.openxmlformats.org/officeDocument/2006/relationships/slide" Target="slides/slide2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1.xml"/><Relationship Id="rId108" Type="http://schemas.openxmlformats.org/officeDocument/2006/relationships/slide" Target="slides/slide46.xml"/><Relationship Id="rId124" Type="http://schemas.openxmlformats.org/officeDocument/2006/relationships/slide" Target="slides/slide62.xml"/><Relationship Id="rId129" Type="http://schemas.openxmlformats.org/officeDocument/2006/relationships/slide" Target="slides/slide67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8.xml"/><Relationship Id="rId75" Type="http://schemas.openxmlformats.org/officeDocument/2006/relationships/slide" Target="slides/slide13.xml"/><Relationship Id="rId91" Type="http://schemas.openxmlformats.org/officeDocument/2006/relationships/slide" Target="slides/slide29.xml"/><Relationship Id="rId96" Type="http://schemas.openxmlformats.org/officeDocument/2006/relationships/slide" Target="slides/slide34.xml"/><Relationship Id="rId140" Type="http://schemas.openxmlformats.org/officeDocument/2006/relationships/slide" Target="slides/slide78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2.xml"/><Relationship Id="rId119" Type="http://schemas.openxmlformats.org/officeDocument/2006/relationships/slide" Target="slides/slide57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3.xml"/><Relationship Id="rId81" Type="http://schemas.openxmlformats.org/officeDocument/2006/relationships/slide" Target="slides/slide19.xml"/><Relationship Id="rId86" Type="http://schemas.openxmlformats.org/officeDocument/2006/relationships/slide" Target="slides/slide24.xml"/><Relationship Id="rId130" Type="http://schemas.openxmlformats.org/officeDocument/2006/relationships/slide" Target="slides/slide68.xml"/><Relationship Id="rId135" Type="http://schemas.openxmlformats.org/officeDocument/2006/relationships/slide" Target="slides/slide73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7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4.xml"/><Relationship Id="rId97" Type="http://schemas.openxmlformats.org/officeDocument/2006/relationships/slide" Target="slides/slide35.xml"/><Relationship Id="rId104" Type="http://schemas.openxmlformats.org/officeDocument/2006/relationships/slide" Target="slides/slide42.xml"/><Relationship Id="rId120" Type="http://schemas.openxmlformats.org/officeDocument/2006/relationships/slide" Target="slides/slide58.xml"/><Relationship Id="rId125" Type="http://schemas.openxmlformats.org/officeDocument/2006/relationships/slide" Target="slides/slide63.xml"/><Relationship Id="rId141" Type="http://schemas.openxmlformats.org/officeDocument/2006/relationships/slide" Target="slides/slide79.xml"/><Relationship Id="rId14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9.xml"/><Relationship Id="rId92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4.xml"/><Relationship Id="rId87" Type="http://schemas.openxmlformats.org/officeDocument/2006/relationships/slide" Target="slides/slide25.xml"/><Relationship Id="rId110" Type="http://schemas.openxmlformats.org/officeDocument/2006/relationships/slide" Target="slides/slide48.xml"/><Relationship Id="rId115" Type="http://schemas.openxmlformats.org/officeDocument/2006/relationships/slide" Target="slides/slide53.xml"/><Relationship Id="rId131" Type="http://schemas.openxmlformats.org/officeDocument/2006/relationships/slide" Target="slides/slide69.xml"/><Relationship Id="rId136" Type="http://schemas.openxmlformats.org/officeDocument/2006/relationships/slide" Target="slides/slide74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2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5.xml"/><Relationship Id="rId100" Type="http://schemas.openxmlformats.org/officeDocument/2006/relationships/slide" Target="slides/slide38.xml"/><Relationship Id="rId105" Type="http://schemas.openxmlformats.org/officeDocument/2006/relationships/slide" Target="slides/slide43.xml"/><Relationship Id="rId126" Type="http://schemas.openxmlformats.org/officeDocument/2006/relationships/slide" Target="slides/slide64.xml"/><Relationship Id="rId14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0.xml"/><Relationship Id="rId93" Type="http://schemas.openxmlformats.org/officeDocument/2006/relationships/slide" Target="slides/slide31.xml"/><Relationship Id="rId98" Type="http://schemas.openxmlformats.org/officeDocument/2006/relationships/slide" Target="slides/slide36.xml"/><Relationship Id="rId121" Type="http://schemas.openxmlformats.org/officeDocument/2006/relationships/slide" Target="slides/slide59.xml"/><Relationship Id="rId142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5.xml"/><Relationship Id="rId116" Type="http://schemas.openxmlformats.org/officeDocument/2006/relationships/slide" Target="slides/slide54.xml"/><Relationship Id="rId137" Type="http://schemas.openxmlformats.org/officeDocument/2006/relationships/slide" Target="slides/slide75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21.xml"/><Relationship Id="rId88" Type="http://schemas.openxmlformats.org/officeDocument/2006/relationships/slide" Target="slides/slide26.xml"/><Relationship Id="rId111" Type="http://schemas.openxmlformats.org/officeDocument/2006/relationships/slide" Target="slides/slide49.xml"/><Relationship Id="rId132" Type="http://schemas.openxmlformats.org/officeDocument/2006/relationships/slide" Target="slides/slide70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4.xml"/><Relationship Id="rId127" Type="http://schemas.openxmlformats.org/officeDocument/2006/relationships/slide" Target="slides/slide6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1.xml"/><Relationship Id="rId78" Type="http://schemas.openxmlformats.org/officeDocument/2006/relationships/slide" Target="slides/slide16.xml"/><Relationship Id="rId94" Type="http://schemas.openxmlformats.org/officeDocument/2006/relationships/slide" Target="slides/slide32.xml"/><Relationship Id="rId99" Type="http://schemas.openxmlformats.org/officeDocument/2006/relationships/slide" Target="slides/slide37.xml"/><Relationship Id="rId101" Type="http://schemas.openxmlformats.org/officeDocument/2006/relationships/slide" Target="slides/slide39.xml"/><Relationship Id="rId122" Type="http://schemas.openxmlformats.org/officeDocument/2006/relationships/slide" Target="slides/slide60.xml"/><Relationship Id="rId14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6.xml"/><Relationship Id="rId89" Type="http://schemas.openxmlformats.org/officeDocument/2006/relationships/slide" Target="slides/slide27.xml"/><Relationship Id="rId112" Type="http://schemas.openxmlformats.org/officeDocument/2006/relationships/slide" Target="slides/slide50.xml"/><Relationship Id="rId133" Type="http://schemas.openxmlformats.org/officeDocument/2006/relationships/slide" Target="slides/slide71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7.xml"/><Relationship Id="rId102" Type="http://schemas.openxmlformats.org/officeDocument/2006/relationships/slide" Target="slides/slide40.xml"/><Relationship Id="rId123" Type="http://schemas.openxmlformats.org/officeDocument/2006/relationships/slide" Target="slides/slide61.xml"/><Relationship Id="rId14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al__ma_Sayfas_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al__ma_Sayfas_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ownloads\TEPAV_&#304;l%20Baz&#305;nda%20G&#246;stergeler_27012022%20(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ownloads\TEPAV_&#304;l%20Baz&#305;nda%20G&#246;stergeler_27012022%20(2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9.xlsx"/><Relationship Id="rId1" Type="http://schemas.openxmlformats.org/officeDocument/2006/relationships/themeOverride" Target="../theme/themeOverride1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2.xlsb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bir&#231;ok%20d&#252;zenleme%20bu%20excel%20dosyas&#305;na%20g&#246;re%20yap&#305;ld&#305;%20.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876182048"/>
        <c:axId val="-876171712"/>
      </c:barChart>
      <c:catAx>
        <c:axId val="-8761820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876171712"/>
        <c:crosses val="min"/>
        <c:auto val="0"/>
        <c:lblAlgn val="ctr"/>
        <c:lblOffset val="100"/>
        <c:noMultiLvlLbl val="0"/>
      </c:catAx>
      <c:valAx>
        <c:axId val="-87617171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8761820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876181504"/>
        <c:axId val="-1049652832"/>
      </c:barChart>
      <c:catAx>
        <c:axId val="-87618150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049652832"/>
        <c:crosses val="min"/>
        <c:auto val="0"/>
        <c:lblAlgn val="ctr"/>
        <c:lblOffset val="100"/>
        <c:noMultiLvlLbl val="0"/>
      </c:catAx>
      <c:valAx>
        <c:axId val="-1049652832"/>
        <c:scaling>
          <c:orientation val="minMax"/>
          <c:max val="15.462452000000001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-87618150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70.599999999999994</c:v>
                </c:pt>
                <c:pt idx="1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049666432"/>
        <c:axId val="-1049665344"/>
      </c:barChart>
      <c:catAx>
        <c:axId val="-104966643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049665344"/>
        <c:crosses val="min"/>
        <c:auto val="0"/>
        <c:lblAlgn val="ctr"/>
        <c:lblOffset val="100"/>
        <c:noMultiLvlLbl val="0"/>
      </c:catAx>
      <c:valAx>
        <c:axId val="-1049665344"/>
        <c:scaling>
          <c:orientation val="minMax"/>
          <c:max val="83.6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-10496664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049663168"/>
        <c:axId val="-1104654848"/>
      </c:barChart>
      <c:catAx>
        <c:axId val="-10496631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04654848"/>
        <c:crosses val="min"/>
        <c:auto val="0"/>
        <c:lblAlgn val="ctr"/>
        <c:lblOffset val="100"/>
        <c:noMultiLvlLbl val="0"/>
      </c:catAx>
      <c:valAx>
        <c:axId val="-1104654848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0496631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04652128"/>
        <c:axId val="-872794368"/>
      </c:barChart>
      <c:catAx>
        <c:axId val="-110465212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872794368"/>
        <c:crosses val="min"/>
        <c:auto val="0"/>
        <c:lblAlgn val="ctr"/>
        <c:lblOffset val="100"/>
        <c:noMultiLvlLbl val="0"/>
      </c:catAx>
      <c:valAx>
        <c:axId val="-872794368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0465212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747706032"/>
        <c:axId val="-747705488"/>
      </c:barChart>
      <c:catAx>
        <c:axId val="-74770603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747705488"/>
        <c:crosses val="min"/>
        <c:auto val="0"/>
        <c:lblAlgn val="ctr"/>
        <c:lblOffset val="100"/>
        <c:noMultiLvlLbl val="0"/>
      </c:catAx>
      <c:valAx>
        <c:axId val="-747705488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7477060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283348113968705E-2"/>
          <c:y val="4.6928548345810658E-2"/>
          <c:w val="0.85286583977664254"/>
          <c:h val="0.7565117139972037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GSYH!$A$101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GSYH!$B$101:$R$101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GSYH!$A$102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GSYH!$B$102:$R$102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GSYH!$A$103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GSYH!$B$103:$R$103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GSYH!$A$104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GSYH!$B$104:$R$104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47703856"/>
        <c:axId val="-747709296"/>
      </c:scatterChart>
      <c:valAx>
        <c:axId val="-74770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9296"/>
        <c:crosses val="autoZero"/>
        <c:crossBetween val="midCat"/>
      </c:valAx>
      <c:valAx>
        <c:axId val="-747709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38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'Kişi başına GSYH'!$A$102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GSYH'!$B$102:$R$102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'Kişi başına GSYH'!$A$103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GSYH'!$B$103:$R$103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'Kişi başına GSYH'!$A$104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GSYH'!$B$104:$R$104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'Kişi başına GSYH'!$A$105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GSYH'!$B$105:$R$105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47716368"/>
        <c:axId val="-747713648"/>
      </c:scatterChart>
      <c:valAx>
        <c:axId val="-74771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3648"/>
        <c:crosses val="autoZero"/>
        <c:crossBetween val="midCat"/>
      </c:valAx>
      <c:valAx>
        <c:axId val="-747713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63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03312"/>
        <c:axId val="-747714736"/>
      </c:lineChart>
      <c:catAx>
        <c:axId val="-7477033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747714736"/>
        <c:crosses val="min"/>
        <c:auto val="0"/>
        <c:lblAlgn val="ctr"/>
        <c:lblOffset val="100"/>
        <c:noMultiLvlLbl val="0"/>
      </c:catAx>
      <c:valAx>
        <c:axId val="-747714736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3312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İthalat!$S$4:$S$68</c:f>
              <c:numCache>
                <c:formatCode>#,##0</c:formatCode>
                <c:ptCount val="65"/>
                <c:pt idx="0">
                  <c:v>72594</c:v>
                </c:pt>
                <c:pt idx="1">
                  <c:v>69221</c:v>
                </c:pt>
                <c:pt idx="2">
                  <c:v>80501</c:v>
                </c:pt>
                <c:pt idx="3">
                  <c:v>113647</c:v>
                </c:pt>
                <c:pt idx="4">
                  <c:v>122998</c:v>
                </c:pt>
                <c:pt idx="5">
                  <c:v>132834</c:v>
                </c:pt>
                <c:pt idx="6">
                  <c:v>125982</c:v>
                </c:pt>
                <c:pt idx="7">
                  <c:v>118501</c:v>
                </c:pt>
                <c:pt idx="8">
                  <c:v>119933</c:v>
                </c:pt>
                <c:pt idx="9">
                  <c:v>98677</c:v>
                </c:pt>
                <c:pt idx="10">
                  <c:v>165212</c:v>
                </c:pt>
                <c:pt idx="11" formatCode="General">
                  <c:v>83467.741999999998</c:v>
                </c:pt>
                <c:pt idx="12" formatCode="General">
                  <c:v>79052.432000000001</c:v>
                </c:pt>
                <c:pt idx="13" formatCode="General">
                  <c:v>87489.088000000003</c:v>
                </c:pt>
                <c:pt idx="14" formatCode="General">
                  <c:v>84672.68</c:v>
                </c:pt>
                <c:pt idx="15" formatCode="General">
                  <c:v>97189.607999999993</c:v>
                </c:pt>
                <c:pt idx="16" formatCode="General">
                  <c:v>71092.457999999999</c:v>
                </c:pt>
                <c:pt idx="17" formatCode="General">
                  <c:v>91749.585000000006</c:v>
                </c:pt>
                <c:pt idx="18" formatCode="General">
                  <c:v>108356.844</c:v>
                </c:pt>
                <c:pt idx="19" formatCode="General">
                  <c:v>83370.8</c:v>
                </c:pt>
                <c:pt idx="20" formatCode="General">
                  <c:v>62419.133999999998</c:v>
                </c:pt>
                <c:pt idx="21" formatCode="General">
                  <c:v>62092.614999999998</c:v>
                </c:pt>
                <c:pt idx="22" formatCode="General">
                  <c:v>71459.573000000004</c:v>
                </c:pt>
                <c:pt idx="23" formatCode="General">
                  <c:v>49272.85</c:v>
                </c:pt>
                <c:pt idx="24" formatCode="General">
                  <c:v>58402.773000000001</c:v>
                </c:pt>
                <c:pt idx="25" formatCode="General">
                  <c:v>81533.481</c:v>
                </c:pt>
                <c:pt idx="26" formatCode="General">
                  <c:v>103611.982</c:v>
                </c:pt>
                <c:pt idx="27" formatCode="General">
                  <c:v>132974.103</c:v>
                </c:pt>
                <c:pt idx="28" formatCode="General">
                  <c:v>70062.345000000001</c:v>
                </c:pt>
                <c:pt idx="29" formatCode="General">
                  <c:v>138256.93299999999</c:v>
                </c:pt>
                <c:pt idx="30" formatCode="General">
                  <c:v>112170.63</c:v>
                </c:pt>
                <c:pt idx="31" formatCode="General">
                  <c:v>103205.906</c:v>
                </c:pt>
                <c:pt idx="32" formatCode="General">
                  <c:v>98011.865000000005</c:v>
                </c:pt>
                <c:pt idx="33" formatCode="General">
                  <c:v>85913.754000000001</c:v>
                </c:pt>
                <c:pt idx="34" formatCode="General">
                  <c:v>100881.254</c:v>
                </c:pt>
                <c:pt idx="35" formatCode="General">
                  <c:v>95780.788</c:v>
                </c:pt>
                <c:pt idx="36" formatCode="General">
                  <c:v>89788.892999999996</c:v>
                </c:pt>
                <c:pt idx="37" formatCode="General">
                  <c:v>118705.69500000001</c:v>
                </c:pt>
                <c:pt idx="38" formatCode="General">
                  <c:v>114679.64</c:v>
                </c:pt>
                <c:pt idx="39" formatCode="General">
                  <c:v>156322.166</c:v>
                </c:pt>
                <c:pt idx="40" formatCode="General">
                  <c:v>118679.44100000001</c:v>
                </c:pt>
                <c:pt idx="41" formatCode="General">
                  <c:v>103435.37</c:v>
                </c:pt>
                <c:pt idx="42" formatCode="General">
                  <c:v>78617.520999999993</c:v>
                </c:pt>
                <c:pt idx="43" formatCode="General">
                  <c:v>58742.040999999997</c:v>
                </c:pt>
                <c:pt idx="44" formatCode="General">
                  <c:v>51996.457000000002</c:v>
                </c:pt>
                <c:pt idx="45" formatCode="General">
                  <c:v>73695.519</c:v>
                </c:pt>
                <c:pt idx="46" formatCode="General">
                  <c:v>65801.258000000002</c:v>
                </c:pt>
                <c:pt idx="47" formatCode="General">
                  <c:v>86344.429000000004</c:v>
                </c:pt>
                <c:pt idx="48" formatCode="General">
                  <c:v>101397.289</c:v>
                </c:pt>
                <c:pt idx="49" formatCode="General">
                  <c:v>119282.16800000001</c:v>
                </c:pt>
                <c:pt idx="50" formatCode="General">
                  <c:v>99289.919999999998</c:v>
                </c:pt>
                <c:pt idx="51" formatCode="General">
                  <c:v>158722.617</c:v>
                </c:pt>
                <c:pt idx="52" formatCode="General">
                  <c:v>128569.70699999999</c:v>
                </c:pt>
                <c:pt idx="53" formatCode="General">
                  <c:v>147257.05600000001</c:v>
                </c:pt>
                <c:pt idx="54" formatCode="General">
                  <c:v>109561.852</c:v>
                </c:pt>
                <c:pt idx="55" formatCode="General">
                  <c:v>99139.301999999996</c:v>
                </c:pt>
                <c:pt idx="56" formatCode="General">
                  <c:v>96302.512000000002</c:v>
                </c:pt>
                <c:pt idx="57" formatCode="General">
                  <c:v>98718.713000000003</c:v>
                </c:pt>
                <c:pt idx="58" formatCode="General">
                  <c:v>75916.263000000006</c:v>
                </c:pt>
                <c:pt idx="59" formatCode="General">
                  <c:v>78910.414000000004</c:v>
                </c:pt>
                <c:pt idx="60" formatCode="General">
                  <c:v>93747.320999999996</c:v>
                </c:pt>
                <c:pt idx="61" formatCode="General">
                  <c:v>109907.838</c:v>
                </c:pt>
                <c:pt idx="62" formatCode="General">
                  <c:v>111695.838</c:v>
                </c:pt>
                <c:pt idx="63" formatCode="General">
                  <c:v>114554.26300000001</c:v>
                </c:pt>
                <c:pt idx="64" formatCode="General">
                  <c:v>117230.213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İthalat!$T$4:$T$68</c:f>
              <c:numCache>
                <c:formatCode>#,##0</c:formatCode>
                <c:ptCount val="65"/>
                <c:pt idx="0">
                  <c:v>91187</c:v>
                </c:pt>
                <c:pt idx="1">
                  <c:v>90957</c:v>
                </c:pt>
                <c:pt idx="2">
                  <c:v>117351</c:v>
                </c:pt>
                <c:pt idx="3">
                  <c:v>112968</c:v>
                </c:pt>
                <c:pt idx="4">
                  <c:v>87754</c:v>
                </c:pt>
                <c:pt idx="5">
                  <c:v>110698</c:v>
                </c:pt>
                <c:pt idx="6">
                  <c:v>94054</c:v>
                </c:pt>
                <c:pt idx="7">
                  <c:v>114425</c:v>
                </c:pt>
                <c:pt idx="8">
                  <c:v>133294</c:v>
                </c:pt>
                <c:pt idx="9">
                  <c:v>118132</c:v>
                </c:pt>
                <c:pt idx="10">
                  <c:v>129987</c:v>
                </c:pt>
                <c:pt idx="11" formatCode="General">
                  <c:v>75781.183000000005</c:v>
                </c:pt>
                <c:pt idx="12" formatCode="General">
                  <c:v>71406.714000000007</c:v>
                </c:pt>
                <c:pt idx="13" formatCode="General">
                  <c:v>71653.331000000006</c:v>
                </c:pt>
                <c:pt idx="14" formatCode="General">
                  <c:v>42370.017</c:v>
                </c:pt>
                <c:pt idx="15" formatCode="General">
                  <c:v>48753.491999999998</c:v>
                </c:pt>
                <c:pt idx="16" formatCode="General">
                  <c:v>70609.337</c:v>
                </c:pt>
                <c:pt idx="17" formatCode="General">
                  <c:v>79158.356</c:v>
                </c:pt>
                <c:pt idx="18" formatCode="General">
                  <c:v>66179.759000000005</c:v>
                </c:pt>
                <c:pt idx="19" formatCode="General">
                  <c:v>81993.952000000005</c:v>
                </c:pt>
                <c:pt idx="20" formatCode="General">
                  <c:v>84226.717000000004</c:v>
                </c:pt>
                <c:pt idx="21" formatCode="General">
                  <c:v>75837.903999999995</c:v>
                </c:pt>
                <c:pt idx="22" formatCode="General">
                  <c:v>93377.838000000003</c:v>
                </c:pt>
                <c:pt idx="23" formatCode="General">
                  <c:v>77139.512000000002</c:v>
                </c:pt>
                <c:pt idx="24" formatCode="General">
                  <c:v>72589.922999999995</c:v>
                </c:pt>
                <c:pt idx="25" formatCode="General">
                  <c:v>80129.129000000001</c:v>
                </c:pt>
                <c:pt idx="26" formatCode="General">
                  <c:v>88193.668000000005</c:v>
                </c:pt>
                <c:pt idx="27" formatCode="General">
                  <c:v>85445.394</c:v>
                </c:pt>
                <c:pt idx="28" formatCode="General">
                  <c:v>65227.161999999997</c:v>
                </c:pt>
                <c:pt idx="29" formatCode="General">
                  <c:v>76931.873999999996</c:v>
                </c:pt>
                <c:pt idx="30" formatCode="General">
                  <c:v>62382.343999999997</c:v>
                </c:pt>
                <c:pt idx="31" formatCode="General">
                  <c:v>72812.25</c:v>
                </c:pt>
                <c:pt idx="32" formatCode="General">
                  <c:v>76589.024000000005</c:v>
                </c:pt>
                <c:pt idx="33" formatCode="General">
                  <c:v>71825.472999999998</c:v>
                </c:pt>
                <c:pt idx="34" formatCode="General">
                  <c:v>61483.118000000002</c:v>
                </c:pt>
                <c:pt idx="35" formatCode="General">
                  <c:v>86115.75</c:v>
                </c:pt>
                <c:pt idx="36" formatCode="General">
                  <c:v>89388.774000000005</c:v>
                </c:pt>
                <c:pt idx="37" formatCode="General">
                  <c:v>96980.817999999999</c:v>
                </c:pt>
                <c:pt idx="38" formatCode="General">
                  <c:v>84905.233999999997</c:v>
                </c:pt>
                <c:pt idx="39" formatCode="General">
                  <c:v>90209.862999999998</c:v>
                </c:pt>
                <c:pt idx="40" formatCode="General">
                  <c:v>73820.175000000003</c:v>
                </c:pt>
                <c:pt idx="41" formatCode="General">
                  <c:v>78208.441999999995</c:v>
                </c:pt>
                <c:pt idx="42" formatCode="General">
                  <c:v>69666.343999999997</c:v>
                </c:pt>
                <c:pt idx="43" formatCode="General">
                  <c:v>85110.817999999999</c:v>
                </c:pt>
                <c:pt idx="44" formatCode="General">
                  <c:v>82876.595000000001</c:v>
                </c:pt>
                <c:pt idx="45" formatCode="General">
                  <c:v>75195.232999999993</c:v>
                </c:pt>
                <c:pt idx="46" formatCode="General">
                  <c:v>66120.055999999997</c:v>
                </c:pt>
                <c:pt idx="47" formatCode="General">
                  <c:v>79874.137000000002</c:v>
                </c:pt>
                <c:pt idx="48" formatCode="General">
                  <c:v>77008.582999999999</c:v>
                </c:pt>
                <c:pt idx="49" formatCode="General">
                  <c:v>94913.922999999995</c:v>
                </c:pt>
                <c:pt idx="50" formatCode="General">
                  <c:v>77207.391000000003</c:v>
                </c:pt>
                <c:pt idx="51" formatCode="General">
                  <c:v>74072.962</c:v>
                </c:pt>
                <c:pt idx="52" formatCode="General">
                  <c:v>70995.259000000005</c:v>
                </c:pt>
                <c:pt idx="53" formatCode="General">
                  <c:v>70131.92</c:v>
                </c:pt>
                <c:pt idx="54" formatCode="General">
                  <c:v>73461.834000000003</c:v>
                </c:pt>
                <c:pt idx="55" formatCode="General">
                  <c:v>73003.648000000001</c:v>
                </c:pt>
                <c:pt idx="56" formatCode="General">
                  <c:v>81753.395000000004</c:v>
                </c:pt>
                <c:pt idx="57" formatCode="General">
                  <c:v>81406.209000000003</c:v>
                </c:pt>
                <c:pt idx="58" formatCode="General">
                  <c:v>81856.455000000002</c:v>
                </c:pt>
                <c:pt idx="59" formatCode="General">
                  <c:v>70601.301000000007</c:v>
                </c:pt>
                <c:pt idx="60" formatCode="General">
                  <c:v>72943.180999999997</c:v>
                </c:pt>
                <c:pt idx="61" formatCode="General">
                  <c:v>74926.521999999997</c:v>
                </c:pt>
                <c:pt idx="62" formatCode="General">
                  <c:v>70698.236999999994</c:v>
                </c:pt>
                <c:pt idx="63" formatCode="General">
                  <c:v>76724.914000000004</c:v>
                </c:pt>
                <c:pt idx="64" formatCode="General">
                  <c:v>78160.896999999997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12016"/>
        <c:axId val="-747701680"/>
      </c:lineChart>
      <c:catAx>
        <c:axId val="-74771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1680"/>
        <c:crosses val="autoZero"/>
        <c:auto val="1"/>
        <c:lblAlgn val="ctr"/>
        <c:lblOffset val="100"/>
        <c:noMultiLvlLbl val="0"/>
      </c:catAx>
      <c:valAx>
        <c:axId val="-74770168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İthalat!$K$6:$K$76</c:f>
              <c:numCache>
                <c:formatCode>#,##0</c:formatCode>
                <c:ptCount val="71"/>
                <c:pt idx="0">
                  <c:v>30415</c:v>
                </c:pt>
                <c:pt idx="1">
                  <c:v>22859</c:v>
                </c:pt>
                <c:pt idx="2">
                  <c:v>27634</c:v>
                </c:pt>
                <c:pt idx="3">
                  <c:v>28141</c:v>
                </c:pt>
                <c:pt idx="4">
                  <c:v>33483</c:v>
                </c:pt>
                <c:pt idx="5">
                  <c:v>27810</c:v>
                </c:pt>
                <c:pt idx="6">
                  <c:v>30251</c:v>
                </c:pt>
                <c:pt idx="7">
                  <c:v>35406</c:v>
                </c:pt>
                <c:pt idx="8">
                  <c:v>24060</c:v>
                </c:pt>
                <c:pt idx="9">
                  <c:v>25543</c:v>
                </c:pt>
                <c:pt idx="10">
                  <c:v>38851</c:v>
                </c:pt>
                <c:pt idx="11" formatCode="General">
                  <c:v>26132.449000000001</c:v>
                </c:pt>
                <c:pt idx="12" formatCode="General">
                  <c:v>23260.016</c:v>
                </c:pt>
                <c:pt idx="13" formatCode="General">
                  <c:v>19165.621999999999</c:v>
                </c:pt>
                <c:pt idx="14" formatCode="General">
                  <c:v>22010.414000000001</c:v>
                </c:pt>
                <c:pt idx="15" formatCode="General">
                  <c:v>12279.57</c:v>
                </c:pt>
                <c:pt idx="16" formatCode="General">
                  <c:v>15540.305</c:v>
                </c:pt>
                <c:pt idx="17" formatCode="General">
                  <c:v>15984.73</c:v>
                </c:pt>
                <c:pt idx="18" formatCode="General">
                  <c:v>16468.349999999999</c:v>
                </c:pt>
                <c:pt idx="19" formatCode="General">
                  <c:v>18078.184000000001</c:v>
                </c:pt>
                <c:pt idx="20" formatCode="General">
                  <c:v>19395.131000000001</c:v>
                </c:pt>
                <c:pt idx="21" formatCode="General">
                  <c:v>22045.668000000001</c:v>
                </c:pt>
                <c:pt idx="22" formatCode="General">
                  <c:v>21162.167000000001</c:v>
                </c:pt>
                <c:pt idx="23" formatCode="General">
                  <c:v>11159.522000000001</c:v>
                </c:pt>
                <c:pt idx="24" formatCode="General">
                  <c:v>12139.757</c:v>
                </c:pt>
                <c:pt idx="25" formatCode="General">
                  <c:v>17654.437000000002</c:v>
                </c:pt>
                <c:pt idx="26" formatCode="General">
                  <c:v>18426.669000000002</c:v>
                </c:pt>
                <c:pt idx="27" formatCode="General">
                  <c:v>17166.098999999998</c:v>
                </c:pt>
                <c:pt idx="28" formatCode="General">
                  <c:v>12026.789000000001</c:v>
                </c:pt>
                <c:pt idx="29" formatCode="General">
                  <c:v>18279.985000000001</c:v>
                </c:pt>
                <c:pt idx="30" formatCode="General">
                  <c:v>19623.112000000001</c:v>
                </c:pt>
                <c:pt idx="31" formatCode="General">
                  <c:v>19283.816999999999</c:v>
                </c:pt>
                <c:pt idx="32" formatCode="General">
                  <c:v>15702.23</c:v>
                </c:pt>
                <c:pt idx="33" formatCode="General">
                  <c:v>17942.182000000001</c:v>
                </c:pt>
                <c:pt idx="34" formatCode="General">
                  <c:v>23613.532999999999</c:v>
                </c:pt>
                <c:pt idx="35" formatCode="General">
                  <c:v>15234.566000000001</c:v>
                </c:pt>
                <c:pt idx="36" formatCode="General">
                  <c:v>14057.775</c:v>
                </c:pt>
                <c:pt idx="37" formatCode="General">
                  <c:v>11671.349</c:v>
                </c:pt>
                <c:pt idx="38" formatCode="General">
                  <c:v>9263.0990000000002</c:v>
                </c:pt>
                <c:pt idx="39" formatCode="General">
                  <c:v>11733.674000000001</c:v>
                </c:pt>
                <c:pt idx="40" formatCode="General">
                  <c:v>9158.8539999999994</c:v>
                </c:pt>
                <c:pt idx="41" formatCode="General">
                  <c:v>18054.912</c:v>
                </c:pt>
                <c:pt idx="42" formatCode="General">
                  <c:v>23501.712</c:v>
                </c:pt>
                <c:pt idx="43" formatCode="General">
                  <c:v>12741.353999999999</c:v>
                </c:pt>
                <c:pt idx="44" formatCode="General">
                  <c:v>6680.3419999999996</c:v>
                </c:pt>
                <c:pt idx="45" formatCode="General">
                  <c:v>7469.1149999999998</c:v>
                </c:pt>
                <c:pt idx="46" formatCode="General">
                  <c:v>8967.48</c:v>
                </c:pt>
                <c:pt idx="47" formatCode="General">
                  <c:v>15418.534</c:v>
                </c:pt>
                <c:pt idx="48" formatCode="General">
                  <c:v>11603.380999999999</c:v>
                </c:pt>
                <c:pt idx="49" formatCode="General">
                  <c:v>13242.112999999999</c:v>
                </c:pt>
                <c:pt idx="50" formatCode="General">
                  <c:v>11314.632</c:v>
                </c:pt>
                <c:pt idx="51" formatCode="General">
                  <c:v>17178.041000000001</c:v>
                </c:pt>
                <c:pt idx="52" formatCode="General">
                  <c:v>19009.094000000001</c:v>
                </c:pt>
                <c:pt idx="53" formatCode="General">
                  <c:v>14070.603999999999</c:v>
                </c:pt>
                <c:pt idx="54" formatCode="General">
                  <c:v>17106.704000000002</c:v>
                </c:pt>
                <c:pt idx="55" formatCode="General">
                  <c:v>12699.377</c:v>
                </c:pt>
                <c:pt idx="56" formatCode="General">
                  <c:v>11905.985000000001</c:v>
                </c:pt>
                <c:pt idx="57" formatCode="General">
                  <c:v>8572.2919999999995</c:v>
                </c:pt>
                <c:pt idx="58" formatCode="General">
                  <c:v>10377.433000000001</c:v>
                </c:pt>
                <c:pt idx="59" formatCode="General">
                  <c:v>10302.599</c:v>
                </c:pt>
                <c:pt idx="60" formatCode="General">
                  <c:v>20201.278999999999</c:v>
                </c:pt>
                <c:pt idx="61" formatCode="General">
                  <c:v>13989.508</c:v>
                </c:pt>
                <c:pt idx="62" formatCode="General">
                  <c:v>12912.454</c:v>
                </c:pt>
                <c:pt idx="63" formatCode="General">
                  <c:v>13731.857</c:v>
                </c:pt>
                <c:pt idx="64" formatCode="General">
                  <c:v>16270.189</c:v>
                </c:pt>
                <c:pt idx="65" formatCode="General">
                  <c:v>7652.3130000000001</c:v>
                </c:pt>
                <c:pt idx="66" formatCode="General">
                  <c:v>7966.7560000000003</c:v>
                </c:pt>
                <c:pt idx="67" formatCode="General">
                  <c:v>13155.856</c:v>
                </c:pt>
                <c:pt idx="68" formatCode="General">
                  <c:v>7566.0290000000005</c:v>
                </c:pt>
                <c:pt idx="69" formatCode="General">
                  <c:v>9164.0210000000006</c:v>
                </c:pt>
                <c:pt idx="70" formatCode="General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İthalat!$L$6:$L$76</c:f>
              <c:numCache>
                <c:formatCode>#,##0</c:formatCode>
                <c:ptCount val="71"/>
                <c:pt idx="0">
                  <c:v>15410</c:v>
                </c:pt>
                <c:pt idx="1">
                  <c:v>18326</c:v>
                </c:pt>
                <c:pt idx="2">
                  <c:v>19691</c:v>
                </c:pt>
                <c:pt idx="3">
                  <c:v>18142</c:v>
                </c:pt>
                <c:pt idx="4">
                  <c:v>15847</c:v>
                </c:pt>
                <c:pt idx="5">
                  <c:v>15654</c:v>
                </c:pt>
                <c:pt idx="6">
                  <c:v>13135</c:v>
                </c:pt>
                <c:pt idx="7">
                  <c:v>13396</c:v>
                </c:pt>
                <c:pt idx="8">
                  <c:v>19584</c:v>
                </c:pt>
                <c:pt idx="9">
                  <c:v>18679</c:v>
                </c:pt>
                <c:pt idx="10">
                  <c:v>17133</c:v>
                </c:pt>
                <c:pt idx="11" formatCode="General">
                  <c:v>10986.225</c:v>
                </c:pt>
                <c:pt idx="12" formatCode="General">
                  <c:v>10022.175999999999</c:v>
                </c:pt>
                <c:pt idx="13" formatCode="General">
                  <c:v>10874.743</c:v>
                </c:pt>
                <c:pt idx="14" formatCode="General">
                  <c:v>9753.3029999999999</c:v>
                </c:pt>
                <c:pt idx="15" formatCode="General">
                  <c:v>11176.214</c:v>
                </c:pt>
                <c:pt idx="16" formatCode="General">
                  <c:v>15247.923000000001</c:v>
                </c:pt>
                <c:pt idx="17" formatCode="General">
                  <c:v>11634.825999999999</c:v>
                </c:pt>
                <c:pt idx="18" formatCode="General">
                  <c:v>10326.709999999999</c:v>
                </c:pt>
                <c:pt idx="19" formatCode="General">
                  <c:v>11351.531000000001</c:v>
                </c:pt>
                <c:pt idx="20" formatCode="General">
                  <c:v>18841.253000000001</c:v>
                </c:pt>
                <c:pt idx="21" formatCode="General">
                  <c:v>14203.733</c:v>
                </c:pt>
                <c:pt idx="22" formatCode="General">
                  <c:v>19145.89</c:v>
                </c:pt>
                <c:pt idx="23" formatCode="General">
                  <c:v>10327.514999999999</c:v>
                </c:pt>
                <c:pt idx="24" formatCode="General">
                  <c:v>10324.030000000001</c:v>
                </c:pt>
                <c:pt idx="25" formatCode="General">
                  <c:v>16466.707999999999</c:v>
                </c:pt>
                <c:pt idx="26" formatCode="General">
                  <c:v>12609.462</c:v>
                </c:pt>
                <c:pt idx="27" formatCode="General">
                  <c:v>15704.704</c:v>
                </c:pt>
                <c:pt idx="28" formatCode="General">
                  <c:v>6100.1790000000001</c:v>
                </c:pt>
                <c:pt idx="29" formatCode="General">
                  <c:v>12582.046</c:v>
                </c:pt>
                <c:pt idx="30" formatCode="General">
                  <c:v>10285.678</c:v>
                </c:pt>
                <c:pt idx="31" formatCode="General">
                  <c:v>13445.38</c:v>
                </c:pt>
                <c:pt idx="32" formatCode="General">
                  <c:v>15818.534</c:v>
                </c:pt>
                <c:pt idx="33" formatCode="General">
                  <c:v>17659.062000000002</c:v>
                </c:pt>
                <c:pt idx="34" formatCode="General">
                  <c:v>12550.161</c:v>
                </c:pt>
                <c:pt idx="35" formatCode="General">
                  <c:v>13272.41</c:v>
                </c:pt>
                <c:pt idx="36" formatCode="General">
                  <c:v>13100.379000000001</c:v>
                </c:pt>
                <c:pt idx="37" formatCode="General">
                  <c:v>11867.057000000001</c:v>
                </c:pt>
                <c:pt idx="38" formatCode="General">
                  <c:v>9846.6380000000008</c:v>
                </c:pt>
                <c:pt idx="39" formatCode="General">
                  <c:v>12488.884</c:v>
                </c:pt>
                <c:pt idx="40" formatCode="General">
                  <c:v>10167.083000000001</c:v>
                </c:pt>
                <c:pt idx="41" formatCode="General">
                  <c:v>11062.832</c:v>
                </c:pt>
                <c:pt idx="42" formatCode="General">
                  <c:v>13119.995000000001</c:v>
                </c:pt>
                <c:pt idx="43" formatCode="General">
                  <c:v>13846.312</c:v>
                </c:pt>
                <c:pt idx="44" formatCode="General">
                  <c:v>14940.272000000001</c:v>
                </c:pt>
                <c:pt idx="45" formatCode="General">
                  <c:v>15235.491</c:v>
                </c:pt>
                <c:pt idx="46" formatCode="General">
                  <c:v>11167.338</c:v>
                </c:pt>
                <c:pt idx="47" formatCode="General">
                  <c:v>13588.885</c:v>
                </c:pt>
                <c:pt idx="48" formatCode="General">
                  <c:v>13548.606</c:v>
                </c:pt>
                <c:pt idx="49" formatCode="General">
                  <c:v>15057.236000000001</c:v>
                </c:pt>
                <c:pt idx="50" formatCode="General">
                  <c:v>11583.8</c:v>
                </c:pt>
                <c:pt idx="51" formatCode="General">
                  <c:v>13590.353999999999</c:v>
                </c:pt>
                <c:pt idx="52" formatCode="General">
                  <c:v>9599.8539999999994</c:v>
                </c:pt>
                <c:pt idx="53" formatCode="General">
                  <c:v>8926.5959999999995</c:v>
                </c:pt>
                <c:pt idx="54" formatCode="General">
                  <c:v>10175.286</c:v>
                </c:pt>
                <c:pt idx="55" formatCode="General">
                  <c:v>9687.4969999999994</c:v>
                </c:pt>
                <c:pt idx="56" formatCode="General">
                  <c:v>11545.963</c:v>
                </c:pt>
                <c:pt idx="57" formatCode="General">
                  <c:v>10647.753000000001</c:v>
                </c:pt>
                <c:pt idx="58" formatCode="General">
                  <c:v>15557.098</c:v>
                </c:pt>
                <c:pt idx="59" formatCode="General">
                  <c:v>14336.877</c:v>
                </c:pt>
                <c:pt idx="60" formatCode="General">
                  <c:v>18349.136999999999</c:v>
                </c:pt>
                <c:pt idx="61" formatCode="General">
                  <c:v>20858.03</c:v>
                </c:pt>
                <c:pt idx="62" formatCode="General">
                  <c:v>22323.685000000001</c:v>
                </c:pt>
                <c:pt idx="63" formatCode="General">
                  <c:v>18292.447</c:v>
                </c:pt>
                <c:pt idx="64" formatCode="General">
                  <c:v>15934.891</c:v>
                </c:pt>
                <c:pt idx="65" formatCode="General">
                  <c:v>12064.168</c:v>
                </c:pt>
                <c:pt idx="66" formatCode="General">
                  <c:v>14073.624</c:v>
                </c:pt>
                <c:pt idx="67" formatCode="General">
                  <c:v>12017.234</c:v>
                </c:pt>
                <c:pt idx="68" formatCode="General">
                  <c:v>14958.246999999999</c:v>
                </c:pt>
                <c:pt idx="69" formatCode="General">
                  <c:v>12937.665000000001</c:v>
                </c:pt>
                <c:pt idx="70" formatCode="General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02768"/>
        <c:axId val="-747704400"/>
      </c:lineChart>
      <c:catAx>
        <c:axId val="-7477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4400"/>
        <c:crosses val="autoZero"/>
        <c:auto val="1"/>
        <c:lblAlgn val="ctr"/>
        <c:lblOffset val="100"/>
        <c:noMultiLvlLbl val="0"/>
      </c:catAx>
      <c:valAx>
        <c:axId val="-74770440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.1890394817669068"/>
          <c:y val="0.20875000000000005"/>
          <c:w val="0.76796699614675823"/>
          <c:h val="0.58711447581146625"/>
        </c:manualLayout>
      </c:layout>
      <c:lineChart>
        <c:grouping val="standard"/>
        <c:varyColors val="0"/>
        <c:ser>
          <c:idx val="0"/>
          <c:order val="0"/>
          <c:tx>
            <c:strRef>
              <c:f>İthalat!$V$19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İthalat!$V$20:$V$90</c:f>
              <c:numCache>
                <c:formatCode>#,##0</c:formatCode>
                <c:ptCount val="71"/>
                <c:pt idx="0">
                  <c:v>476452.42599999998</c:v>
                </c:pt>
                <c:pt idx="1">
                  <c:v>516583.06900000002</c:v>
                </c:pt>
                <c:pt idx="2">
                  <c:v>640735.37600000005</c:v>
                </c:pt>
                <c:pt idx="3">
                  <c:v>649599.55000000005</c:v>
                </c:pt>
                <c:pt idx="4">
                  <c:v>614600.11800000002</c:v>
                </c:pt>
                <c:pt idx="5">
                  <c:v>723854.56900000002</c:v>
                </c:pt>
                <c:pt idx="6">
                  <c:v>501641.92700000003</c:v>
                </c:pt>
                <c:pt idx="7">
                  <c:v>590415.61899999995</c:v>
                </c:pt>
                <c:pt idx="8">
                  <c:v>618127.27099999995</c:v>
                </c:pt>
                <c:pt idx="9">
                  <c:v>552811.75899999996</c:v>
                </c:pt>
                <c:pt idx="10">
                  <c:v>680918.58</c:v>
                </c:pt>
                <c:pt idx="11">
                  <c:v>421554.24800000002</c:v>
                </c:pt>
                <c:pt idx="12">
                  <c:v>414494.674</c:v>
                </c:pt>
                <c:pt idx="13">
                  <c:v>454263.26299999998</c:v>
                </c:pt>
                <c:pt idx="14">
                  <c:v>476400.19699999999</c:v>
                </c:pt>
                <c:pt idx="15">
                  <c:v>400618.16499999998</c:v>
                </c:pt>
                <c:pt idx="16">
                  <c:v>436266.74699999997</c:v>
                </c:pt>
                <c:pt idx="17">
                  <c:v>423341.05499999999</c:v>
                </c:pt>
                <c:pt idx="18">
                  <c:v>397728.45500000002</c:v>
                </c:pt>
                <c:pt idx="19">
                  <c:v>456525.50300000003</c:v>
                </c:pt>
                <c:pt idx="20">
                  <c:v>374937.45</c:v>
                </c:pt>
                <c:pt idx="21">
                  <c:v>457201.04599999997</c:v>
                </c:pt>
                <c:pt idx="22">
                  <c:v>563606.79099999997</c:v>
                </c:pt>
                <c:pt idx="23">
                  <c:v>378365.71500000003</c:v>
                </c:pt>
                <c:pt idx="24">
                  <c:v>387580.55200000003</c:v>
                </c:pt>
                <c:pt idx="25">
                  <c:v>445192.75199999998</c:v>
                </c:pt>
                <c:pt idx="26">
                  <c:v>458204.88400000002</c:v>
                </c:pt>
                <c:pt idx="27">
                  <c:v>484737.66899999999</c:v>
                </c:pt>
                <c:pt idx="28">
                  <c:v>405154.84100000001</c:v>
                </c:pt>
                <c:pt idx="29">
                  <c:v>458076.96</c:v>
                </c:pt>
                <c:pt idx="30">
                  <c:v>387718.66800000001</c:v>
                </c:pt>
                <c:pt idx="31">
                  <c:v>408985.538</c:v>
                </c:pt>
                <c:pt idx="32">
                  <c:v>397647.93400000001</c:v>
                </c:pt>
                <c:pt idx="33">
                  <c:v>407370.538</c:v>
                </c:pt>
                <c:pt idx="34">
                  <c:v>446596.33899999998</c:v>
                </c:pt>
                <c:pt idx="35">
                  <c:v>449038.14299999998</c:v>
                </c:pt>
                <c:pt idx="36">
                  <c:v>398149.27399999998</c:v>
                </c:pt>
                <c:pt idx="37">
                  <c:v>469912.76699999999</c:v>
                </c:pt>
                <c:pt idx="38">
                  <c:v>466167.86200000002</c:v>
                </c:pt>
                <c:pt idx="39">
                  <c:v>474112.35700000002</c:v>
                </c:pt>
                <c:pt idx="40">
                  <c:v>389094.33899999998</c:v>
                </c:pt>
                <c:pt idx="41">
                  <c:v>438281.973</c:v>
                </c:pt>
                <c:pt idx="42">
                  <c:v>361118.027</c:v>
                </c:pt>
                <c:pt idx="43">
                  <c:v>348878.484</c:v>
                </c:pt>
                <c:pt idx="44">
                  <c:v>399362.82799999998</c:v>
                </c:pt>
                <c:pt idx="45">
                  <c:v>333227.06</c:v>
                </c:pt>
                <c:pt idx="46">
                  <c:v>347132.658</c:v>
                </c:pt>
                <c:pt idx="47">
                  <c:v>390343.522</c:v>
                </c:pt>
                <c:pt idx="48">
                  <c:v>331726.13199999998</c:v>
                </c:pt>
                <c:pt idx="49">
                  <c:v>431250.62199999997</c:v>
                </c:pt>
                <c:pt idx="50">
                  <c:v>450003.73100000003</c:v>
                </c:pt>
                <c:pt idx="51">
                  <c:v>481484.24599999998</c:v>
                </c:pt>
                <c:pt idx="52">
                  <c:v>449135.97100000002</c:v>
                </c:pt>
                <c:pt idx="53">
                  <c:v>428282.90600000002</c:v>
                </c:pt>
                <c:pt idx="54">
                  <c:v>443232.87300000002</c:v>
                </c:pt>
                <c:pt idx="55">
                  <c:v>426534.10399999999</c:v>
                </c:pt>
                <c:pt idx="56">
                  <c:v>398921.41399999999</c:v>
                </c:pt>
                <c:pt idx="57">
                  <c:v>429903.37400000001</c:v>
                </c:pt>
                <c:pt idx="58">
                  <c:v>408004.10499999998</c:v>
                </c:pt>
                <c:pt idx="59">
                  <c:v>361787.61700000003</c:v>
                </c:pt>
                <c:pt idx="60">
                  <c:v>387343.88900000002</c:v>
                </c:pt>
                <c:pt idx="61">
                  <c:v>376893.19500000001</c:v>
                </c:pt>
                <c:pt idx="62">
                  <c:v>388531.36</c:v>
                </c:pt>
                <c:pt idx="63">
                  <c:v>379196.08299999998</c:v>
                </c:pt>
                <c:pt idx="64">
                  <c:v>391559.07900000003</c:v>
                </c:pt>
                <c:pt idx="65">
                  <c:v>352558.32199999999</c:v>
                </c:pt>
                <c:pt idx="66">
                  <c:v>373859.91600000003</c:v>
                </c:pt>
                <c:pt idx="67">
                  <c:v>337224.033</c:v>
                </c:pt>
                <c:pt idx="68">
                  <c:v>331218.80200000003</c:v>
                </c:pt>
                <c:pt idx="69">
                  <c:v>442070.38299999997</c:v>
                </c:pt>
                <c:pt idx="7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İthalat!$W$20:$W$90</c:f>
              <c:numCache>
                <c:formatCode>#,##0</c:formatCode>
                <c:ptCount val="71"/>
                <c:pt idx="0">
                  <c:v>657268.228</c:v>
                </c:pt>
                <c:pt idx="1">
                  <c:v>733424.93</c:v>
                </c:pt>
                <c:pt idx="2">
                  <c:v>856438.67700000003</c:v>
                </c:pt>
                <c:pt idx="3">
                  <c:v>858795.62300000002</c:v>
                </c:pt>
                <c:pt idx="4">
                  <c:v>718219.59400000004</c:v>
                </c:pt>
                <c:pt idx="5">
                  <c:v>883230.07400000002</c:v>
                </c:pt>
                <c:pt idx="6">
                  <c:v>700138.08499999996</c:v>
                </c:pt>
                <c:pt idx="7">
                  <c:v>855205.64500000002</c:v>
                </c:pt>
                <c:pt idx="8">
                  <c:v>898002.13800000004</c:v>
                </c:pt>
                <c:pt idx="9">
                  <c:v>871589.53399999999</c:v>
                </c:pt>
                <c:pt idx="10">
                  <c:v>885053.38500000001</c:v>
                </c:pt>
                <c:pt idx="11">
                  <c:v>640516.63800000004</c:v>
                </c:pt>
                <c:pt idx="12">
                  <c:v>650568.33100000001</c:v>
                </c:pt>
                <c:pt idx="13">
                  <c:v>617409.97699999996</c:v>
                </c:pt>
                <c:pt idx="14">
                  <c:v>497762.34299999999</c:v>
                </c:pt>
                <c:pt idx="15">
                  <c:v>500054.28</c:v>
                </c:pt>
                <c:pt idx="16">
                  <c:v>665282.16099999996</c:v>
                </c:pt>
                <c:pt idx="17">
                  <c:v>748540.77599999995</c:v>
                </c:pt>
                <c:pt idx="18">
                  <c:v>621005.50800000003</c:v>
                </c:pt>
                <c:pt idx="19">
                  <c:v>776731.91899999999</c:v>
                </c:pt>
                <c:pt idx="20">
                  <c:v>818150.65599999996</c:v>
                </c:pt>
                <c:pt idx="21">
                  <c:v>724874.02800000005</c:v>
                </c:pt>
                <c:pt idx="22">
                  <c:v>903926.87899999996</c:v>
                </c:pt>
                <c:pt idx="23">
                  <c:v>611151.75399999996</c:v>
                </c:pt>
                <c:pt idx="24">
                  <c:v>624175.41099999996</c:v>
                </c:pt>
                <c:pt idx="25">
                  <c:v>675605.18700000003</c:v>
                </c:pt>
                <c:pt idx="26">
                  <c:v>692662.728</c:v>
                </c:pt>
                <c:pt idx="27">
                  <c:v>709488.83499999996</c:v>
                </c:pt>
                <c:pt idx="28">
                  <c:v>447329.70799999998</c:v>
                </c:pt>
                <c:pt idx="29">
                  <c:v>685612.46499999997</c:v>
                </c:pt>
                <c:pt idx="30">
                  <c:v>582496.772</c:v>
                </c:pt>
                <c:pt idx="31">
                  <c:v>696482.63399999996</c:v>
                </c:pt>
                <c:pt idx="32">
                  <c:v>734835.81400000001</c:v>
                </c:pt>
                <c:pt idx="33">
                  <c:v>692978.38699999999</c:v>
                </c:pt>
                <c:pt idx="34">
                  <c:v>659052.34299999999</c:v>
                </c:pt>
                <c:pt idx="35">
                  <c:v>538155.92099999997</c:v>
                </c:pt>
                <c:pt idx="36">
                  <c:v>572351.80299999996</c:v>
                </c:pt>
                <c:pt idx="37">
                  <c:v>644877.09299999999</c:v>
                </c:pt>
                <c:pt idx="38">
                  <c:v>584131.55099999998</c:v>
                </c:pt>
                <c:pt idx="39">
                  <c:v>639495.05000000005</c:v>
                </c:pt>
                <c:pt idx="40">
                  <c:v>500236.30499999999</c:v>
                </c:pt>
                <c:pt idx="41">
                  <c:v>577572.40700000001</c:v>
                </c:pt>
                <c:pt idx="42">
                  <c:v>522869.28899999999</c:v>
                </c:pt>
                <c:pt idx="43">
                  <c:v>635062.30200000003</c:v>
                </c:pt>
                <c:pt idx="44">
                  <c:v>676632.946</c:v>
                </c:pt>
                <c:pt idx="45">
                  <c:v>689031.473</c:v>
                </c:pt>
                <c:pt idx="46">
                  <c:v>628534.72499999998</c:v>
                </c:pt>
                <c:pt idx="47">
                  <c:v>531557.94400000002</c:v>
                </c:pt>
                <c:pt idx="48">
                  <c:v>558472.81400000001</c:v>
                </c:pt>
                <c:pt idx="49">
                  <c:v>654347.15099999995</c:v>
                </c:pt>
                <c:pt idx="50">
                  <c:v>578896.08400000003</c:v>
                </c:pt>
                <c:pt idx="51">
                  <c:v>611782.38699999999</c:v>
                </c:pt>
                <c:pt idx="52">
                  <c:v>497954.245</c:v>
                </c:pt>
                <c:pt idx="53">
                  <c:v>508328.65500000003</c:v>
                </c:pt>
                <c:pt idx="54">
                  <c:v>628164.35900000005</c:v>
                </c:pt>
                <c:pt idx="55">
                  <c:v>546804.07400000002</c:v>
                </c:pt>
                <c:pt idx="56">
                  <c:v>631018.76399999997</c:v>
                </c:pt>
                <c:pt idx="57">
                  <c:v>612201.80700000003</c:v>
                </c:pt>
                <c:pt idx="58">
                  <c:v>630655.68599999999</c:v>
                </c:pt>
                <c:pt idx="59">
                  <c:v>453440.06300000002</c:v>
                </c:pt>
                <c:pt idx="60">
                  <c:v>591837.63500000001</c:v>
                </c:pt>
                <c:pt idx="61">
                  <c:v>628102.66599999997</c:v>
                </c:pt>
                <c:pt idx="62">
                  <c:v>584030.92099999997</c:v>
                </c:pt>
                <c:pt idx="63">
                  <c:v>572940.65700000001</c:v>
                </c:pt>
                <c:pt idx="64">
                  <c:v>620082.679</c:v>
                </c:pt>
                <c:pt idx="65">
                  <c:v>406493.72200000001</c:v>
                </c:pt>
                <c:pt idx="66">
                  <c:v>646351.01599999995</c:v>
                </c:pt>
                <c:pt idx="67">
                  <c:v>523150.07699999999</c:v>
                </c:pt>
                <c:pt idx="68">
                  <c:v>630193.48400000005</c:v>
                </c:pt>
                <c:pt idx="69">
                  <c:v>609085.76800000004</c:v>
                </c:pt>
                <c:pt idx="7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10928"/>
        <c:axId val="-747704944"/>
      </c:lineChart>
      <c:catAx>
        <c:axId val="-74771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4944"/>
        <c:crosses val="autoZero"/>
        <c:auto val="1"/>
        <c:lblAlgn val="ctr"/>
        <c:lblOffset val="100"/>
        <c:noMultiLvlLbl val="0"/>
      </c:catAx>
      <c:valAx>
        <c:axId val="-7477049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4401756708287"/>
          <c:y val="0.91190084812534522"/>
          <c:w val="0.44813298137238966"/>
          <c:h val="8.8099151874654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layout>
        <c:manualLayout>
          <c:xMode val="edge"/>
          <c:yMode val="edge"/>
          <c:x val="0.42796561555312362"/>
          <c:y val="0.14630083277779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İthalat!$Y$2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İthalat!$Y$3:$Y$73</c:f>
              <c:numCache>
                <c:formatCode>#,##0</c:formatCode>
                <c:ptCount val="71"/>
                <c:pt idx="0">
                  <c:v>211893.12899999999</c:v>
                </c:pt>
                <c:pt idx="1">
                  <c:v>229929.67499999999</c:v>
                </c:pt>
                <c:pt idx="2">
                  <c:v>269893.79200000002</c:v>
                </c:pt>
                <c:pt idx="3">
                  <c:v>260229.72899999999</c:v>
                </c:pt>
                <c:pt idx="4">
                  <c:v>310004.44799999997</c:v>
                </c:pt>
                <c:pt idx="5">
                  <c:v>290193.85700000002</c:v>
                </c:pt>
                <c:pt idx="6">
                  <c:v>279103.55200000003</c:v>
                </c:pt>
                <c:pt idx="7">
                  <c:v>272057.77</c:v>
                </c:pt>
                <c:pt idx="8">
                  <c:v>375944.37</c:v>
                </c:pt>
                <c:pt idx="9">
                  <c:v>314523.022</c:v>
                </c:pt>
                <c:pt idx="10">
                  <c:v>443569.89899999998</c:v>
                </c:pt>
                <c:pt idx="11">
                  <c:v>170250.87100000001</c:v>
                </c:pt>
                <c:pt idx="12">
                  <c:v>166031.00099999999</c:v>
                </c:pt>
                <c:pt idx="13">
                  <c:v>197402.12100000001</c:v>
                </c:pt>
                <c:pt idx="14">
                  <c:v>150252.65100000001</c:v>
                </c:pt>
                <c:pt idx="15">
                  <c:v>179477.511</c:v>
                </c:pt>
                <c:pt idx="16">
                  <c:v>126030.413</c:v>
                </c:pt>
                <c:pt idx="17">
                  <c:v>178057.62599999999</c:v>
                </c:pt>
                <c:pt idx="18">
                  <c:v>160423.003</c:v>
                </c:pt>
                <c:pt idx="19">
                  <c:v>173195.74600000001</c:v>
                </c:pt>
                <c:pt idx="20">
                  <c:v>188693.06599999999</c:v>
                </c:pt>
                <c:pt idx="21">
                  <c:v>193949.53599999999</c:v>
                </c:pt>
                <c:pt idx="22">
                  <c:v>243354.106</c:v>
                </c:pt>
                <c:pt idx="23">
                  <c:v>136627.258</c:v>
                </c:pt>
                <c:pt idx="24">
                  <c:v>143367.79999999999</c:v>
                </c:pt>
                <c:pt idx="25">
                  <c:v>141583.96100000001</c:v>
                </c:pt>
                <c:pt idx="26">
                  <c:v>180716.552</c:v>
                </c:pt>
                <c:pt idx="27">
                  <c:v>211833.18599999999</c:v>
                </c:pt>
                <c:pt idx="28">
                  <c:v>164031.75399999999</c:v>
                </c:pt>
                <c:pt idx="29">
                  <c:v>220716.861</c:v>
                </c:pt>
                <c:pt idx="30">
                  <c:v>196385.693</c:v>
                </c:pt>
                <c:pt idx="31">
                  <c:v>136856.91099999999</c:v>
                </c:pt>
                <c:pt idx="32">
                  <c:v>178132.902</c:v>
                </c:pt>
                <c:pt idx="33">
                  <c:v>200444.51300000001</c:v>
                </c:pt>
                <c:pt idx="34">
                  <c:v>204036.4</c:v>
                </c:pt>
                <c:pt idx="35">
                  <c:v>210684.49900000001</c:v>
                </c:pt>
                <c:pt idx="36">
                  <c:v>178073.65100000001</c:v>
                </c:pt>
                <c:pt idx="37">
                  <c:v>198518.87599999999</c:v>
                </c:pt>
                <c:pt idx="38">
                  <c:v>189894.07800000001</c:v>
                </c:pt>
                <c:pt idx="39">
                  <c:v>183851.36300000001</c:v>
                </c:pt>
                <c:pt idx="40">
                  <c:v>205199.37599999999</c:v>
                </c:pt>
                <c:pt idx="41">
                  <c:v>189365.95199999999</c:v>
                </c:pt>
                <c:pt idx="42">
                  <c:v>135549.32699999999</c:v>
                </c:pt>
                <c:pt idx="43">
                  <c:v>169074.367</c:v>
                </c:pt>
                <c:pt idx="44">
                  <c:v>133573.49</c:v>
                </c:pt>
                <c:pt idx="45">
                  <c:v>144737.37599999999</c:v>
                </c:pt>
                <c:pt idx="46">
                  <c:v>123886.546</c:v>
                </c:pt>
                <c:pt idx="47">
                  <c:v>135230.65599999999</c:v>
                </c:pt>
                <c:pt idx="48">
                  <c:v>124304.018</c:v>
                </c:pt>
                <c:pt idx="49">
                  <c:v>152659.20800000001</c:v>
                </c:pt>
                <c:pt idx="50">
                  <c:v>152117.353</c:v>
                </c:pt>
                <c:pt idx="51">
                  <c:v>167707.10800000001</c:v>
                </c:pt>
                <c:pt idx="52">
                  <c:v>158491.96900000001</c:v>
                </c:pt>
                <c:pt idx="53">
                  <c:v>219653.16899999999</c:v>
                </c:pt>
                <c:pt idx="54">
                  <c:v>175238.44500000001</c:v>
                </c:pt>
                <c:pt idx="55">
                  <c:v>172856.38200000001</c:v>
                </c:pt>
                <c:pt idx="56">
                  <c:v>179381.14</c:v>
                </c:pt>
                <c:pt idx="57">
                  <c:v>154079.323</c:v>
                </c:pt>
                <c:pt idx="58">
                  <c:v>187912.09400000001</c:v>
                </c:pt>
                <c:pt idx="59">
                  <c:v>105624.717</c:v>
                </c:pt>
                <c:pt idx="60">
                  <c:v>146093.342</c:v>
                </c:pt>
                <c:pt idx="61">
                  <c:v>180107.65299999999</c:v>
                </c:pt>
                <c:pt idx="62">
                  <c:v>155035.82699999999</c:v>
                </c:pt>
                <c:pt idx="63">
                  <c:v>139992.74600000001</c:v>
                </c:pt>
                <c:pt idx="64">
                  <c:v>164860.64499999999</c:v>
                </c:pt>
                <c:pt idx="65">
                  <c:v>123193.178</c:v>
                </c:pt>
                <c:pt idx="66">
                  <c:v>165698.58600000001</c:v>
                </c:pt>
                <c:pt idx="67">
                  <c:v>126215.33100000001</c:v>
                </c:pt>
                <c:pt idx="68">
                  <c:v>111780.514</c:v>
                </c:pt>
                <c:pt idx="69">
                  <c:v>144066.16399999999</c:v>
                </c:pt>
                <c:pt idx="7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İthalat!$Z$2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İthalat!$Z$3:$Z$73</c:f>
              <c:numCache>
                <c:formatCode>#,##0</c:formatCode>
                <c:ptCount val="71"/>
                <c:pt idx="0">
                  <c:v>166667.48300000001</c:v>
                </c:pt>
                <c:pt idx="1">
                  <c:v>166898.07800000001</c:v>
                </c:pt>
                <c:pt idx="2">
                  <c:v>199320.557</c:v>
                </c:pt>
                <c:pt idx="3">
                  <c:v>188633.41399999999</c:v>
                </c:pt>
                <c:pt idx="4">
                  <c:v>180298.87100000001</c:v>
                </c:pt>
                <c:pt idx="5">
                  <c:v>209072.50099999999</c:v>
                </c:pt>
                <c:pt idx="6">
                  <c:v>180286.98199999999</c:v>
                </c:pt>
                <c:pt idx="7">
                  <c:v>209473.21299999999</c:v>
                </c:pt>
                <c:pt idx="8">
                  <c:v>218242.45600000001</c:v>
                </c:pt>
                <c:pt idx="9">
                  <c:v>235950.323</c:v>
                </c:pt>
                <c:pt idx="10">
                  <c:v>270158.81300000002</c:v>
                </c:pt>
                <c:pt idx="11">
                  <c:v>159981.628</c:v>
                </c:pt>
                <c:pt idx="12">
                  <c:v>155311.82800000001</c:v>
                </c:pt>
                <c:pt idx="13">
                  <c:v>152874.57500000001</c:v>
                </c:pt>
                <c:pt idx="14">
                  <c:v>113907.291</c:v>
                </c:pt>
                <c:pt idx="15">
                  <c:v>121849.68</c:v>
                </c:pt>
                <c:pt idx="16">
                  <c:v>171005.25099999999</c:v>
                </c:pt>
                <c:pt idx="17">
                  <c:v>162058.389</c:v>
                </c:pt>
                <c:pt idx="18">
                  <c:v>140851.755</c:v>
                </c:pt>
                <c:pt idx="19">
                  <c:v>156622.1</c:v>
                </c:pt>
                <c:pt idx="20">
                  <c:v>171018.076</c:v>
                </c:pt>
                <c:pt idx="21">
                  <c:v>172414.696</c:v>
                </c:pt>
                <c:pt idx="22">
                  <c:v>191184.79</c:v>
                </c:pt>
                <c:pt idx="23">
                  <c:v>161324.663</c:v>
                </c:pt>
                <c:pt idx="24">
                  <c:v>153507.71400000001</c:v>
                </c:pt>
                <c:pt idx="25">
                  <c:v>171413.08199999999</c:v>
                </c:pt>
                <c:pt idx="26">
                  <c:v>161510.856</c:v>
                </c:pt>
                <c:pt idx="27">
                  <c:v>181496.92800000001</c:v>
                </c:pt>
                <c:pt idx="28">
                  <c:v>120751.791</c:v>
                </c:pt>
                <c:pt idx="29">
                  <c:v>170232.005</c:v>
                </c:pt>
                <c:pt idx="30">
                  <c:v>140733.851</c:v>
                </c:pt>
                <c:pt idx="31">
                  <c:v>152237.01199999999</c:v>
                </c:pt>
                <c:pt idx="32">
                  <c:v>190415.17300000001</c:v>
                </c:pt>
                <c:pt idx="33">
                  <c:v>180019.924</c:v>
                </c:pt>
                <c:pt idx="34">
                  <c:v>164120.78899999999</c:v>
                </c:pt>
                <c:pt idx="35">
                  <c:v>152936.17000000001</c:v>
                </c:pt>
                <c:pt idx="36">
                  <c:v>145319.52299999999</c:v>
                </c:pt>
                <c:pt idx="37">
                  <c:v>181439.06200000001</c:v>
                </c:pt>
                <c:pt idx="38">
                  <c:v>158330.777</c:v>
                </c:pt>
                <c:pt idx="39">
                  <c:v>183246.55499999999</c:v>
                </c:pt>
                <c:pt idx="40">
                  <c:v>143050.42800000001</c:v>
                </c:pt>
                <c:pt idx="41">
                  <c:v>157492.35699999999</c:v>
                </c:pt>
                <c:pt idx="42">
                  <c:v>165794.128</c:v>
                </c:pt>
                <c:pt idx="43">
                  <c:v>155823.54199999999</c:v>
                </c:pt>
                <c:pt idx="44">
                  <c:v>195697.41899999999</c:v>
                </c:pt>
                <c:pt idx="45">
                  <c:v>194861.89600000001</c:v>
                </c:pt>
                <c:pt idx="46">
                  <c:v>183706.41699999999</c:v>
                </c:pt>
                <c:pt idx="47">
                  <c:v>131226.56200000001</c:v>
                </c:pt>
                <c:pt idx="48">
                  <c:v>125138.38800000001</c:v>
                </c:pt>
                <c:pt idx="49">
                  <c:v>150348.019</c:v>
                </c:pt>
                <c:pt idx="50">
                  <c:v>140035.32699999999</c:v>
                </c:pt>
                <c:pt idx="51">
                  <c:v>160413.28099999999</c:v>
                </c:pt>
                <c:pt idx="52">
                  <c:v>148557.92199999999</c:v>
                </c:pt>
                <c:pt idx="53">
                  <c:v>126923.179</c:v>
                </c:pt>
                <c:pt idx="54">
                  <c:v>174895.943</c:v>
                </c:pt>
                <c:pt idx="55">
                  <c:v>140682.60800000001</c:v>
                </c:pt>
                <c:pt idx="56">
                  <c:v>178162.557</c:v>
                </c:pt>
                <c:pt idx="57">
                  <c:v>186892.61199999999</c:v>
                </c:pt>
                <c:pt idx="58">
                  <c:v>173394.65</c:v>
                </c:pt>
                <c:pt idx="59">
                  <c:v>122226.553</c:v>
                </c:pt>
                <c:pt idx="60">
                  <c:v>124451.77499999999</c:v>
                </c:pt>
                <c:pt idx="61">
                  <c:v>138079.15299999999</c:v>
                </c:pt>
                <c:pt idx="62">
                  <c:v>133181.45000000001</c:v>
                </c:pt>
                <c:pt idx="63">
                  <c:v>134374.745</c:v>
                </c:pt>
                <c:pt idx="64">
                  <c:v>137389.546</c:v>
                </c:pt>
                <c:pt idx="65">
                  <c:v>96232.317999999999</c:v>
                </c:pt>
                <c:pt idx="66">
                  <c:v>129513.962</c:v>
                </c:pt>
                <c:pt idx="67">
                  <c:v>120848.158</c:v>
                </c:pt>
                <c:pt idx="68">
                  <c:v>144607.28200000001</c:v>
                </c:pt>
                <c:pt idx="69">
                  <c:v>159783.15299999999</c:v>
                </c:pt>
                <c:pt idx="7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07120"/>
        <c:axId val="-747710384"/>
      </c:lineChart>
      <c:catAx>
        <c:axId val="-74770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0384"/>
        <c:crosses val="autoZero"/>
        <c:auto val="1"/>
        <c:lblAlgn val="ctr"/>
        <c:lblOffset val="100"/>
        <c:noMultiLvlLbl val="0"/>
      </c:catAx>
      <c:valAx>
        <c:axId val="-74771038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12925917806752"/>
          <c:y val="7.5661708045946519E-2"/>
          <c:w val="0.59276046507080316"/>
          <c:h val="0.67396784671706644"/>
        </c:manualLayout>
      </c:layout>
      <c:lineChart>
        <c:grouping val="standard"/>
        <c:varyColors val="0"/>
        <c:ser>
          <c:idx val="1"/>
          <c:order val="1"/>
          <c:tx>
            <c:strRef>
              <c:f>'4A İl'!$B$89</c:f>
              <c:strCache>
                <c:ptCount val="1"/>
                <c:pt idx="0">
                  <c:v>Kamu Çalışan Sayısı 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İl'!$C$89:$FC$89</c:f>
              <c:numCache>
                <c:formatCode>#,##0</c:formatCode>
                <c:ptCount val="157"/>
                <c:pt idx="0">
                  <c:v>27551</c:v>
                </c:pt>
                <c:pt idx="1">
                  <c:v>27698</c:v>
                </c:pt>
                <c:pt idx="2">
                  <c:v>27776</c:v>
                </c:pt>
                <c:pt idx="3">
                  <c:v>27818</c:v>
                </c:pt>
                <c:pt idx="4">
                  <c:v>27874</c:v>
                </c:pt>
                <c:pt idx="5">
                  <c:v>32714</c:v>
                </c:pt>
                <c:pt idx="6">
                  <c:v>32566</c:v>
                </c:pt>
                <c:pt idx="7">
                  <c:v>32540</c:v>
                </c:pt>
                <c:pt idx="8">
                  <c:v>32590</c:v>
                </c:pt>
                <c:pt idx="9">
                  <c:v>32419</c:v>
                </c:pt>
                <c:pt idx="10">
                  <c:v>32109</c:v>
                </c:pt>
                <c:pt idx="11">
                  <c:v>32584</c:v>
                </c:pt>
                <c:pt idx="12">
                  <c:v>32861</c:v>
                </c:pt>
                <c:pt idx="13">
                  <c:v>32444</c:v>
                </c:pt>
                <c:pt idx="14">
                  <c:v>32562</c:v>
                </c:pt>
                <c:pt idx="15">
                  <c:v>32337</c:v>
                </c:pt>
                <c:pt idx="16">
                  <c:v>32597</c:v>
                </c:pt>
                <c:pt idx="17">
                  <c:v>32676</c:v>
                </c:pt>
                <c:pt idx="18">
                  <c:v>32505</c:v>
                </c:pt>
                <c:pt idx="19">
                  <c:v>32532</c:v>
                </c:pt>
                <c:pt idx="20">
                  <c:v>32844</c:v>
                </c:pt>
                <c:pt idx="21">
                  <c:v>33185</c:v>
                </c:pt>
                <c:pt idx="22">
                  <c:v>33242</c:v>
                </c:pt>
                <c:pt idx="23">
                  <c:v>33485</c:v>
                </c:pt>
                <c:pt idx="24">
                  <c:v>33758</c:v>
                </c:pt>
                <c:pt idx="25">
                  <c:v>34016</c:v>
                </c:pt>
                <c:pt idx="26">
                  <c:v>34116</c:v>
                </c:pt>
                <c:pt idx="27">
                  <c:v>34607</c:v>
                </c:pt>
                <c:pt idx="28">
                  <c:v>34739</c:v>
                </c:pt>
                <c:pt idx="29">
                  <c:v>34953</c:v>
                </c:pt>
                <c:pt idx="30">
                  <c:v>34858</c:v>
                </c:pt>
                <c:pt idx="31">
                  <c:v>34951</c:v>
                </c:pt>
                <c:pt idx="32">
                  <c:v>36073</c:v>
                </c:pt>
                <c:pt idx="33">
                  <c:v>36524</c:v>
                </c:pt>
                <c:pt idx="34">
                  <c:v>39069</c:v>
                </c:pt>
                <c:pt idx="35">
                  <c:v>39715</c:v>
                </c:pt>
                <c:pt idx="36">
                  <c:v>40386</c:v>
                </c:pt>
                <c:pt idx="37">
                  <c:v>39430</c:v>
                </c:pt>
                <c:pt idx="38">
                  <c:v>40048</c:v>
                </c:pt>
                <c:pt idx="39">
                  <c:v>40290</c:v>
                </c:pt>
                <c:pt idx="40">
                  <c:v>41134</c:v>
                </c:pt>
                <c:pt idx="41">
                  <c:v>41217</c:v>
                </c:pt>
                <c:pt idx="42">
                  <c:v>41027</c:v>
                </c:pt>
                <c:pt idx="43">
                  <c:v>41247</c:v>
                </c:pt>
                <c:pt idx="44">
                  <c:v>41549</c:v>
                </c:pt>
                <c:pt idx="45">
                  <c:v>41399</c:v>
                </c:pt>
                <c:pt idx="46">
                  <c:v>41788</c:v>
                </c:pt>
                <c:pt idx="47">
                  <c:v>42174</c:v>
                </c:pt>
                <c:pt idx="48">
                  <c:v>41220</c:v>
                </c:pt>
                <c:pt idx="49">
                  <c:v>38147</c:v>
                </c:pt>
                <c:pt idx="50">
                  <c:v>43353</c:v>
                </c:pt>
                <c:pt idx="51">
                  <c:v>42711</c:v>
                </c:pt>
                <c:pt idx="52">
                  <c:v>43465</c:v>
                </c:pt>
                <c:pt idx="53">
                  <c:v>43098</c:v>
                </c:pt>
                <c:pt idx="54">
                  <c:v>43047</c:v>
                </c:pt>
                <c:pt idx="55">
                  <c:v>43097</c:v>
                </c:pt>
                <c:pt idx="56">
                  <c:v>43300</c:v>
                </c:pt>
                <c:pt idx="57">
                  <c:v>43467</c:v>
                </c:pt>
                <c:pt idx="58">
                  <c:v>43193</c:v>
                </c:pt>
                <c:pt idx="59">
                  <c:v>44499</c:v>
                </c:pt>
                <c:pt idx="60">
                  <c:v>47337</c:v>
                </c:pt>
                <c:pt idx="61">
                  <c:v>40981</c:v>
                </c:pt>
                <c:pt idx="62">
                  <c:v>46127</c:v>
                </c:pt>
                <c:pt idx="63">
                  <c:v>46812</c:v>
                </c:pt>
                <c:pt idx="64">
                  <c:v>47211</c:v>
                </c:pt>
                <c:pt idx="65">
                  <c:v>47420</c:v>
                </c:pt>
                <c:pt idx="66">
                  <c:v>47311</c:v>
                </c:pt>
                <c:pt idx="67">
                  <c:v>47401</c:v>
                </c:pt>
                <c:pt idx="68">
                  <c:v>47404</c:v>
                </c:pt>
                <c:pt idx="69">
                  <c:v>47385</c:v>
                </c:pt>
                <c:pt idx="70">
                  <c:v>46625</c:v>
                </c:pt>
                <c:pt idx="71">
                  <c:v>47031</c:v>
                </c:pt>
                <c:pt idx="72">
                  <c:v>48790</c:v>
                </c:pt>
                <c:pt idx="73">
                  <c:v>49162</c:v>
                </c:pt>
                <c:pt idx="74">
                  <c:v>48966</c:v>
                </c:pt>
                <c:pt idx="75">
                  <c:v>49185</c:v>
                </c:pt>
                <c:pt idx="76">
                  <c:v>49103</c:v>
                </c:pt>
                <c:pt idx="77">
                  <c:v>49213</c:v>
                </c:pt>
                <c:pt idx="78">
                  <c:v>49269</c:v>
                </c:pt>
                <c:pt idx="79">
                  <c:v>49345</c:v>
                </c:pt>
                <c:pt idx="80">
                  <c:v>49592</c:v>
                </c:pt>
                <c:pt idx="81">
                  <c:v>49653</c:v>
                </c:pt>
                <c:pt idx="82">
                  <c:v>49788</c:v>
                </c:pt>
                <c:pt idx="83">
                  <c:v>49713</c:v>
                </c:pt>
                <c:pt idx="84">
                  <c:v>53046</c:v>
                </c:pt>
                <c:pt idx="85">
                  <c:v>51200</c:v>
                </c:pt>
                <c:pt idx="86">
                  <c:v>51976</c:v>
                </c:pt>
                <c:pt idx="87">
                  <c:v>51540</c:v>
                </c:pt>
                <c:pt idx="88">
                  <c:v>51687</c:v>
                </c:pt>
                <c:pt idx="89">
                  <c:v>51724</c:v>
                </c:pt>
                <c:pt idx="90">
                  <c:v>52536</c:v>
                </c:pt>
                <c:pt idx="91">
                  <c:v>52932</c:v>
                </c:pt>
                <c:pt idx="92">
                  <c:v>53588</c:v>
                </c:pt>
                <c:pt idx="93">
                  <c:v>53326</c:v>
                </c:pt>
                <c:pt idx="94">
                  <c:v>52968</c:v>
                </c:pt>
                <c:pt idx="95">
                  <c:v>53656</c:v>
                </c:pt>
                <c:pt idx="96">
                  <c:v>53361</c:v>
                </c:pt>
                <c:pt idx="97">
                  <c:v>53066</c:v>
                </c:pt>
                <c:pt idx="98">
                  <c:v>53250</c:v>
                </c:pt>
                <c:pt idx="99">
                  <c:v>53008</c:v>
                </c:pt>
                <c:pt idx="100">
                  <c:v>53322</c:v>
                </c:pt>
                <c:pt idx="101">
                  <c:v>53682</c:v>
                </c:pt>
                <c:pt idx="102">
                  <c:v>53671</c:v>
                </c:pt>
                <c:pt idx="103">
                  <c:v>53689</c:v>
                </c:pt>
                <c:pt idx="104">
                  <c:v>56767</c:v>
                </c:pt>
                <c:pt idx="105">
                  <c:v>53908</c:v>
                </c:pt>
                <c:pt idx="106">
                  <c:v>54134</c:v>
                </c:pt>
                <c:pt idx="107">
                  <c:v>53744</c:v>
                </c:pt>
                <c:pt idx="108">
                  <c:v>53534</c:v>
                </c:pt>
                <c:pt idx="109">
                  <c:v>53541</c:v>
                </c:pt>
                <c:pt idx="110">
                  <c:v>53543</c:v>
                </c:pt>
                <c:pt idx="111">
                  <c:v>53531</c:v>
                </c:pt>
                <c:pt idx="112">
                  <c:v>53454</c:v>
                </c:pt>
                <c:pt idx="113">
                  <c:v>53609</c:v>
                </c:pt>
                <c:pt idx="114">
                  <c:v>53588</c:v>
                </c:pt>
                <c:pt idx="115">
                  <c:v>54049</c:v>
                </c:pt>
                <c:pt idx="116">
                  <c:v>54378</c:v>
                </c:pt>
                <c:pt idx="117">
                  <c:v>54404</c:v>
                </c:pt>
                <c:pt idx="118">
                  <c:v>53985</c:v>
                </c:pt>
                <c:pt idx="119">
                  <c:v>53998</c:v>
                </c:pt>
                <c:pt idx="120">
                  <c:v>54326</c:v>
                </c:pt>
                <c:pt idx="121">
                  <c:v>54249</c:v>
                </c:pt>
                <c:pt idx="122">
                  <c:v>54399</c:v>
                </c:pt>
                <c:pt idx="123">
                  <c:v>54406</c:v>
                </c:pt>
                <c:pt idx="124">
                  <c:v>54781</c:v>
                </c:pt>
                <c:pt idx="125">
                  <c:v>54917</c:v>
                </c:pt>
                <c:pt idx="126">
                  <c:v>54894</c:v>
                </c:pt>
                <c:pt idx="127">
                  <c:v>54855</c:v>
                </c:pt>
                <c:pt idx="128">
                  <c:v>54876</c:v>
                </c:pt>
                <c:pt idx="129">
                  <c:v>54627</c:v>
                </c:pt>
                <c:pt idx="130">
                  <c:v>53923</c:v>
                </c:pt>
                <c:pt idx="131">
                  <c:v>53994</c:v>
                </c:pt>
                <c:pt idx="132">
                  <c:v>54444</c:v>
                </c:pt>
                <c:pt idx="133">
                  <c:v>54802</c:v>
                </c:pt>
                <c:pt idx="134">
                  <c:v>55429</c:v>
                </c:pt>
                <c:pt idx="135">
                  <c:v>55446</c:v>
                </c:pt>
                <c:pt idx="136">
                  <c:v>55735</c:v>
                </c:pt>
                <c:pt idx="137">
                  <c:v>55552</c:v>
                </c:pt>
                <c:pt idx="138">
                  <c:v>55849</c:v>
                </c:pt>
                <c:pt idx="139">
                  <c:v>56091</c:v>
                </c:pt>
                <c:pt idx="140">
                  <c:v>56268</c:v>
                </c:pt>
                <c:pt idx="141">
                  <c:v>56065</c:v>
                </c:pt>
                <c:pt idx="142">
                  <c:v>55882</c:v>
                </c:pt>
                <c:pt idx="143">
                  <c:v>55679</c:v>
                </c:pt>
                <c:pt idx="144">
                  <c:v>56278</c:v>
                </c:pt>
                <c:pt idx="145">
                  <c:v>56607</c:v>
                </c:pt>
                <c:pt idx="146">
                  <c:v>56706</c:v>
                </c:pt>
                <c:pt idx="147">
                  <c:v>56901</c:v>
                </c:pt>
                <c:pt idx="148" formatCode="#,##0;[Red]#,##0">
                  <c:v>56803</c:v>
                </c:pt>
                <c:pt idx="149">
                  <c:v>56814</c:v>
                </c:pt>
                <c:pt idx="150">
                  <c:v>56944</c:v>
                </c:pt>
                <c:pt idx="151">
                  <c:v>56945</c:v>
                </c:pt>
                <c:pt idx="152">
                  <c:v>56978</c:v>
                </c:pt>
                <c:pt idx="153">
                  <c:v>56610</c:v>
                </c:pt>
                <c:pt idx="154">
                  <c:v>56885</c:v>
                </c:pt>
                <c:pt idx="155">
                  <c:v>56209</c:v>
                </c:pt>
                <c:pt idx="156">
                  <c:v>56875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72790016"/>
        <c:axId val="-872786208"/>
      </c:lineChart>
      <c:lineChart>
        <c:grouping val="standard"/>
        <c:varyColors val="0"/>
        <c:ser>
          <c:idx val="0"/>
          <c:order val="0"/>
          <c:tx>
            <c:strRef>
              <c:f>'4A İl'!$B$88</c:f>
              <c:strCache>
                <c:ptCount val="1"/>
                <c:pt idx="0">
                  <c:v>Sigortalı Ücretli Sayısı </c:v>
                </c:pt>
              </c:strCache>
            </c:strRef>
          </c:tx>
          <c:spPr>
            <a:ln w="444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İl'!$C$88:$FC$88</c:f>
              <c:numCache>
                <c:formatCode>#,##0</c:formatCode>
                <c:ptCount val="157"/>
                <c:pt idx="0">
                  <c:v>136776</c:v>
                </c:pt>
                <c:pt idx="1">
                  <c:v>137358</c:v>
                </c:pt>
                <c:pt idx="2">
                  <c:v>135454</c:v>
                </c:pt>
                <c:pt idx="3">
                  <c:v>130362</c:v>
                </c:pt>
                <c:pt idx="4">
                  <c:v>129624</c:v>
                </c:pt>
                <c:pt idx="5">
                  <c:v>131125</c:v>
                </c:pt>
                <c:pt idx="6">
                  <c:v>129202</c:v>
                </c:pt>
                <c:pt idx="7">
                  <c:v>130393</c:v>
                </c:pt>
                <c:pt idx="8">
                  <c:v>133013</c:v>
                </c:pt>
                <c:pt idx="9">
                  <c:v>133160</c:v>
                </c:pt>
                <c:pt idx="10">
                  <c:v>134435</c:v>
                </c:pt>
                <c:pt idx="11">
                  <c:v>136203</c:v>
                </c:pt>
                <c:pt idx="12">
                  <c:v>139164</c:v>
                </c:pt>
                <c:pt idx="13">
                  <c:v>140221</c:v>
                </c:pt>
                <c:pt idx="14">
                  <c:v>143045</c:v>
                </c:pt>
                <c:pt idx="15">
                  <c:v>142384</c:v>
                </c:pt>
                <c:pt idx="16">
                  <c:v>143694</c:v>
                </c:pt>
                <c:pt idx="17">
                  <c:v>147063</c:v>
                </c:pt>
                <c:pt idx="18">
                  <c:v>148937</c:v>
                </c:pt>
                <c:pt idx="19">
                  <c:v>151687</c:v>
                </c:pt>
                <c:pt idx="20">
                  <c:v>155428</c:v>
                </c:pt>
                <c:pt idx="21">
                  <c:v>157171</c:v>
                </c:pt>
                <c:pt idx="22">
                  <c:v>157416</c:v>
                </c:pt>
                <c:pt idx="23">
                  <c:v>158635</c:v>
                </c:pt>
                <c:pt idx="24">
                  <c:v>160716</c:v>
                </c:pt>
                <c:pt idx="25">
                  <c:v>161284</c:v>
                </c:pt>
                <c:pt idx="26">
                  <c:v>165257</c:v>
                </c:pt>
                <c:pt idx="27">
                  <c:v>165076</c:v>
                </c:pt>
                <c:pt idx="28">
                  <c:v>167643</c:v>
                </c:pt>
                <c:pt idx="29">
                  <c:v>173823</c:v>
                </c:pt>
                <c:pt idx="30">
                  <c:v>176674</c:v>
                </c:pt>
                <c:pt idx="31">
                  <c:v>179842</c:v>
                </c:pt>
                <c:pt idx="32">
                  <c:v>184867</c:v>
                </c:pt>
                <c:pt idx="33">
                  <c:v>183982</c:v>
                </c:pt>
                <c:pt idx="34">
                  <c:v>182512</c:v>
                </c:pt>
                <c:pt idx="35">
                  <c:v>188250</c:v>
                </c:pt>
                <c:pt idx="36">
                  <c:v>190244</c:v>
                </c:pt>
                <c:pt idx="37">
                  <c:v>192396</c:v>
                </c:pt>
                <c:pt idx="38">
                  <c:v>196633</c:v>
                </c:pt>
                <c:pt idx="39">
                  <c:v>198620</c:v>
                </c:pt>
                <c:pt idx="40">
                  <c:v>200263</c:v>
                </c:pt>
                <c:pt idx="41">
                  <c:v>207279</c:v>
                </c:pt>
                <c:pt idx="42">
                  <c:v>210810</c:v>
                </c:pt>
                <c:pt idx="43">
                  <c:v>214155</c:v>
                </c:pt>
                <c:pt idx="44">
                  <c:v>220012</c:v>
                </c:pt>
                <c:pt idx="45">
                  <c:v>221101</c:v>
                </c:pt>
                <c:pt idx="46">
                  <c:v>217982</c:v>
                </c:pt>
                <c:pt idx="47">
                  <c:v>226296</c:v>
                </c:pt>
                <c:pt idx="48">
                  <c:v>223004</c:v>
                </c:pt>
                <c:pt idx="49">
                  <c:v>231317</c:v>
                </c:pt>
                <c:pt idx="50">
                  <c:v>232089</c:v>
                </c:pt>
                <c:pt idx="51">
                  <c:v>235193</c:v>
                </c:pt>
                <c:pt idx="52">
                  <c:v>234730</c:v>
                </c:pt>
                <c:pt idx="53">
                  <c:v>241245</c:v>
                </c:pt>
                <c:pt idx="54">
                  <c:v>245534</c:v>
                </c:pt>
                <c:pt idx="55">
                  <c:v>247996</c:v>
                </c:pt>
                <c:pt idx="56">
                  <c:v>251633</c:v>
                </c:pt>
                <c:pt idx="57">
                  <c:v>252566</c:v>
                </c:pt>
                <c:pt idx="58">
                  <c:v>249877</c:v>
                </c:pt>
                <c:pt idx="59">
                  <c:v>254297</c:v>
                </c:pt>
                <c:pt idx="60">
                  <c:v>247073</c:v>
                </c:pt>
                <c:pt idx="61">
                  <c:v>252783</c:v>
                </c:pt>
                <c:pt idx="62">
                  <c:v>254107</c:v>
                </c:pt>
                <c:pt idx="63">
                  <c:v>256063</c:v>
                </c:pt>
                <c:pt idx="64">
                  <c:v>257598</c:v>
                </c:pt>
                <c:pt idx="65">
                  <c:v>260186</c:v>
                </c:pt>
                <c:pt idx="66">
                  <c:v>261357</c:v>
                </c:pt>
                <c:pt idx="67">
                  <c:v>261509</c:v>
                </c:pt>
                <c:pt idx="68">
                  <c:v>265002</c:v>
                </c:pt>
                <c:pt idx="69">
                  <c:v>256422</c:v>
                </c:pt>
                <c:pt idx="70">
                  <c:v>261515</c:v>
                </c:pt>
                <c:pt idx="71">
                  <c:v>266461</c:v>
                </c:pt>
                <c:pt idx="72">
                  <c:v>263985</c:v>
                </c:pt>
                <c:pt idx="73">
                  <c:v>267742</c:v>
                </c:pt>
                <c:pt idx="74">
                  <c:v>269316</c:v>
                </c:pt>
                <c:pt idx="75">
                  <c:v>264741</c:v>
                </c:pt>
                <c:pt idx="76">
                  <c:v>263807</c:v>
                </c:pt>
                <c:pt idx="77">
                  <c:v>265844</c:v>
                </c:pt>
                <c:pt idx="78">
                  <c:v>268766</c:v>
                </c:pt>
                <c:pt idx="79">
                  <c:v>271600</c:v>
                </c:pt>
                <c:pt idx="80">
                  <c:v>272897</c:v>
                </c:pt>
                <c:pt idx="81">
                  <c:v>267225</c:v>
                </c:pt>
                <c:pt idx="82">
                  <c:v>269468</c:v>
                </c:pt>
                <c:pt idx="83">
                  <c:v>265484</c:v>
                </c:pt>
                <c:pt idx="84">
                  <c:v>272203</c:v>
                </c:pt>
                <c:pt idx="85">
                  <c:v>272731</c:v>
                </c:pt>
                <c:pt idx="86">
                  <c:v>271807</c:v>
                </c:pt>
                <c:pt idx="87">
                  <c:v>263394</c:v>
                </c:pt>
                <c:pt idx="88">
                  <c:v>265830</c:v>
                </c:pt>
                <c:pt idx="89">
                  <c:v>267561</c:v>
                </c:pt>
                <c:pt idx="90">
                  <c:v>269268</c:v>
                </c:pt>
                <c:pt idx="91">
                  <c:v>269946</c:v>
                </c:pt>
                <c:pt idx="92">
                  <c:v>267257</c:v>
                </c:pt>
                <c:pt idx="93">
                  <c:v>262059</c:v>
                </c:pt>
                <c:pt idx="94">
                  <c:v>261423</c:v>
                </c:pt>
                <c:pt idx="95">
                  <c:v>262109</c:v>
                </c:pt>
                <c:pt idx="96">
                  <c:v>268629</c:v>
                </c:pt>
                <c:pt idx="97">
                  <c:v>269026</c:v>
                </c:pt>
                <c:pt idx="98">
                  <c:v>267027</c:v>
                </c:pt>
                <c:pt idx="99">
                  <c:v>259179</c:v>
                </c:pt>
                <c:pt idx="100">
                  <c:v>259683</c:v>
                </c:pt>
                <c:pt idx="101">
                  <c:v>267604</c:v>
                </c:pt>
                <c:pt idx="102">
                  <c:v>272627</c:v>
                </c:pt>
                <c:pt idx="103">
                  <c:v>274440</c:v>
                </c:pt>
                <c:pt idx="104">
                  <c:v>272014</c:v>
                </c:pt>
                <c:pt idx="105">
                  <c:v>275960</c:v>
                </c:pt>
                <c:pt idx="106">
                  <c:v>276958</c:v>
                </c:pt>
                <c:pt idx="107">
                  <c:v>286240</c:v>
                </c:pt>
                <c:pt idx="108">
                  <c:v>291451</c:v>
                </c:pt>
                <c:pt idx="109">
                  <c:v>293115</c:v>
                </c:pt>
                <c:pt idx="110">
                  <c:v>295467</c:v>
                </c:pt>
                <c:pt idx="111">
                  <c:v>291657</c:v>
                </c:pt>
                <c:pt idx="112">
                  <c:v>291337</c:v>
                </c:pt>
                <c:pt idx="113">
                  <c:v>293917</c:v>
                </c:pt>
                <c:pt idx="114">
                  <c:v>294647</c:v>
                </c:pt>
                <c:pt idx="115">
                  <c:v>295502</c:v>
                </c:pt>
                <c:pt idx="116">
                  <c:v>289747</c:v>
                </c:pt>
                <c:pt idx="117">
                  <c:v>290043</c:v>
                </c:pt>
                <c:pt idx="118">
                  <c:v>287340</c:v>
                </c:pt>
                <c:pt idx="119">
                  <c:v>294987</c:v>
                </c:pt>
                <c:pt idx="120">
                  <c:v>296261</c:v>
                </c:pt>
                <c:pt idx="121">
                  <c:v>295570</c:v>
                </c:pt>
                <c:pt idx="122">
                  <c:v>292283</c:v>
                </c:pt>
                <c:pt idx="123">
                  <c:v>285913</c:v>
                </c:pt>
                <c:pt idx="124">
                  <c:v>288247</c:v>
                </c:pt>
                <c:pt idx="125">
                  <c:v>291765</c:v>
                </c:pt>
                <c:pt idx="126">
                  <c:v>294445</c:v>
                </c:pt>
                <c:pt idx="127">
                  <c:v>292398</c:v>
                </c:pt>
                <c:pt idx="128">
                  <c:v>288767</c:v>
                </c:pt>
                <c:pt idx="129">
                  <c:v>284920</c:v>
                </c:pt>
                <c:pt idx="130">
                  <c:v>283796</c:v>
                </c:pt>
                <c:pt idx="131">
                  <c:v>290303</c:v>
                </c:pt>
                <c:pt idx="132">
                  <c:v>296181</c:v>
                </c:pt>
                <c:pt idx="133">
                  <c:v>297317</c:v>
                </c:pt>
                <c:pt idx="134">
                  <c:v>299808</c:v>
                </c:pt>
                <c:pt idx="135">
                  <c:v>298398</c:v>
                </c:pt>
                <c:pt idx="136">
                  <c:v>300977</c:v>
                </c:pt>
                <c:pt idx="137">
                  <c:v>304069</c:v>
                </c:pt>
                <c:pt idx="138">
                  <c:v>296372</c:v>
                </c:pt>
                <c:pt idx="139">
                  <c:v>297839</c:v>
                </c:pt>
                <c:pt idx="140">
                  <c:v>310898</c:v>
                </c:pt>
                <c:pt idx="141">
                  <c:v>308158</c:v>
                </c:pt>
                <c:pt idx="142">
                  <c:v>315378</c:v>
                </c:pt>
                <c:pt idx="143">
                  <c:v>321032</c:v>
                </c:pt>
                <c:pt idx="144">
                  <c:v>332561</c:v>
                </c:pt>
                <c:pt idx="145">
                  <c:v>329913</c:v>
                </c:pt>
                <c:pt idx="146">
                  <c:v>334977</c:v>
                </c:pt>
                <c:pt idx="147">
                  <c:v>334057</c:v>
                </c:pt>
                <c:pt idx="148">
                  <c:v>336960</c:v>
                </c:pt>
                <c:pt idx="149">
                  <c:v>343419</c:v>
                </c:pt>
                <c:pt idx="150">
                  <c:v>350439</c:v>
                </c:pt>
                <c:pt idx="151">
                  <c:v>350363</c:v>
                </c:pt>
                <c:pt idx="152">
                  <c:v>351466</c:v>
                </c:pt>
                <c:pt idx="153">
                  <c:v>347742</c:v>
                </c:pt>
                <c:pt idx="154">
                  <c:v>352513</c:v>
                </c:pt>
                <c:pt idx="155">
                  <c:v>356447</c:v>
                </c:pt>
                <c:pt idx="156">
                  <c:v>357484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72791104"/>
        <c:axId val="-872788928"/>
      </c:lineChart>
      <c:dateAx>
        <c:axId val="-87279001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6208"/>
        <c:crosses val="autoZero"/>
        <c:auto val="1"/>
        <c:lblOffset val="100"/>
        <c:baseTimeUnit val="months"/>
      </c:dateAx>
      <c:valAx>
        <c:axId val="-872786208"/>
        <c:scaling>
          <c:orientation val="minMax"/>
          <c:max val="40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baseline="0" dirty="0"/>
                  <a:t>  </a:t>
                </a:r>
                <a:r>
                  <a:rPr lang="tr-TR" sz="800" baseline="0" dirty="0" err="1"/>
                  <a:t>SigortalıÜcretli</a:t>
                </a:r>
                <a:r>
                  <a:rPr lang="tr-TR" sz="800" baseline="0" dirty="0"/>
                  <a:t> Sayıs</a:t>
                </a:r>
                <a:r>
                  <a:rPr lang="tr-TR" sz="800" dirty="0"/>
                  <a:t>ı</a:t>
                </a:r>
              </a:p>
            </c:rich>
          </c:tx>
          <c:layout>
            <c:manualLayout>
              <c:xMode val="edge"/>
              <c:yMode val="edge"/>
              <c:x val="6.4293931096407367E-2"/>
              <c:y val="0.278086949131485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0016"/>
        <c:crosses val="autoZero"/>
        <c:crossBetween val="between"/>
      </c:valAx>
      <c:valAx>
        <c:axId val="-87278892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800"/>
                  <a:t>kamu</a:t>
                </a:r>
                <a:r>
                  <a:rPr lang="tr-TR" sz="800" baseline="0"/>
                  <a:t> Çalışan Sayısı </a:t>
                </a:r>
                <a:r>
                  <a:rPr lang="tr-TR" sz="800"/>
                  <a:t>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1104"/>
        <c:crosses val="max"/>
        <c:crossBetween val="between"/>
      </c:valAx>
      <c:dateAx>
        <c:axId val="-87279110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-872788928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833815063126"/>
          <c:y val="3.9586062157847386E-2"/>
          <c:w val="0.59975410671644946"/>
          <c:h val="0.77638319518126431"/>
        </c:manualLayout>
      </c:layout>
      <c:lineChart>
        <c:grouping val="standard"/>
        <c:varyColors val="0"/>
        <c:ser>
          <c:idx val="1"/>
          <c:order val="1"/>
          <c:tx>
            <c:strRef>
              <c:f>'4B Esnaf'!$B$90</c:f>
              <c:strCache>
                <c:ptCount val="1"/>
                <c:pt idx="0">
                  <c:v>Çiftçi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Esnaf'!$C$90:$FC$90</c:f>
              <c:numCache>
                <c:formatCode>#,##0</c:formatCode>
                <c:ptCount val="157"/>
                <c:pt idx="0">
                  <c:v>17667</c:v>
                </c:pt>
                <c:pt idx="1">
                  <c:v>17807</c:v>
                </c:pt>
                <c:pt idx="2">
                  <c:v>17844</c:v>
                </c:pt>
                <c:pt idx="3">
                  <c:v>18298</c:v>
                </c:pt>
                <c:pt idx="4">
                  <c:v>18463</c:v>
                </c:pt>
                <c:pt idx="5">
                  <c:v>18703</c:v>
                </c:pt>
                <c:pt idx="6">
                  <c:v>18816</c:v>
                </c:pt>
                <c:pt idx="7">
                  <c:v>18986</c:v>
                </c:pt>
                <c:pt idx="8">
                  <c:v>19348</c:v>
                </c:pt>
                <c:pt idx="9">
                  <c:v>16204</c:v>
                </c:pt>
                <c:pt idx="10">
                  <c:v>16404</c:v>
                </c:pt>
                <c:pt idx="11">
                  <c:v>16661</c:v>
                </c:pt>
                <c:pt idx="12">
                  <c:v>16920</c:v>
                </c:pt>
                <c:pt idx="13">
                  <c:v>16949</c:v>
                </c:pt>
                <c:pt idx="14">
                  <c:v>14586</c:v>
                </c:pt>
                <c:pt idx="15">
                  <c:v>15162</c:v>
                </c:pt>
                <c:pt idx="16">
                  <c:v>15737</c:v>
                </c:pt>
                <c:pt idx="17">
                  <c:v>16213</c:v>
                </c:pt>
                <c:pt idx="18">
                  <c:v>16519</c:v>
                </c:pt>
                <c:pt idx="19">
                  <c:v>16606</c:v>
                </c:pt>
                <c:pt idx="20">
                  <c:v>16868</c:v>
                </c:pt>
                <c:pt idx="21">
                  <c:v>17634</c:v>
                </c:pt>
                <c:pt idx="22">
                  <c:v>17994</c:v>
                </c:pt>
                <c:pt idx="23">
                  <c:v>18741</c:v>
                </c:pt>
                <c:pt idx="24">
                  <c:v>18686</c:v>
                </c:pt>
                <c:pt idx="25">
                  <c:v>18728</c:v>
                </c:pt>
                <c:pt idx="26">
                  <c:v>18882</c:v>
                </c:pt>
                <c:pt idx="27">
                  <c:v>19096</c:v>
                </c:pt>
                <c:pt idx="28">
                  <c:v>21525</c:v>
                </c:pt>
                <c:pt idx="29">
                  <c:v>19585</c:v>
                </c:pt>
                <c:pt idx="30">
                  <c:v>20167</c:v>
                </c:pt>
                <c:pt idx="31">
                  <c:v>20292</c:v>
                </c:pt>
                <c:pt idx="32">
                  <c:v>19959</c:v>
                </c:pt>
                <c:pt idx="33">
                  <c:v>19933</c:v>
                </c:pt>
                <c:pt idx="34">
                  <c:v>19848</c:v>
                </c:pt>
                <c:pt idx="35">
                  <c:v>19598</c:v>
                </c:pt>
                <c:pt idx="36">
                  <c:v>19673</c:v>
                </c:pt>
                <c:pt idx="37">
                  <c:v>19648</c:v>
                </c:pt>
                <c:pt idx="38">
                  <c:v>19333</c:v>
                </c:pt>
                <c:pt idx="39">
                  <c:v>19608</c:v>
                </c:pt>
                <c:pt idx="40">
                  <c:v>19868</c:v>
                </c:pt>
                <c:pt idx="41">
                  <c:v>19845</c:v>
                </c:pt>
                <c:pt idx="42">
                  <c:v>19746</c:v>
                </c:pt>
                <c:pt idx="43">
                  <c:v>19839</c:v>
                </c:pt>
                <c:pt idx="44">
                  <c:v>19850</c:v>
                </c:pt>
                <c:pt idx="45">
                  <c:v>19898</c:v>
                </c:pt>
                <c:pt idx="46">
                  <c:v>19212</c:v>
                </c:pt>
                <c:pt idx="47">
                  <c:v>19971</c:v>
                </c:pt>
                <c:pt idx="48">
                  <c:v>20586</c:v>
                </c:pt>
                <c:pt idx="49">
                  <c:v>20405</c:v>
                </c:pt>
                <c:pt idx="50">
                  <c:v>20258</c:v>
                </c:pt>
                <c:pt idx="51">
                  <c:v>20143</c:v>
                </c:pt>
                <c:pt idx="52">
                  <c:v>20006</c:v>
                </c:pt>
                <c:pt idx="53">
                  <c:v>19911</c:v>
                </c:pt>
                <c:pt idx="54">
                  <c:v>19840</c:v>
                </c:pt>
                <c:pt idx="55">
                  <c:v>19770</c:v>
                </c:pt>
                <c:pt idx="56">
                  <c:v>19639</c:v>
                </c:pt>
                <c:pt idx="57">
                  <c:v>19508</c:v>
                </c:pt>
                <c:pt idx="58">
                  <c:v>19240</c:v>
                </c:pt>
                <c:pt idx="59">
                  <c:v>19000</c:v>
                </c:pt>
                <c:pt idx="60">
                  <c:v>18851</c:v>
                </c:pt>
                <c:pt idx="61">
                  <c:v>18543</c:v>
                </c:pt>
                <c:pt idx="62">
                  <c:v>18322</c:v>
                </c:pt>
                <c:pt idx="63">
                  <c:v>18224</c:v>
                </c:pt>
                <c:pt idx="64">
                  <c:v>18457</c:v>
                </c:pt>
                <c:pt idx="65">
                  <c:v>18445</c:v>
                </c:pt>
                <c:pt idx="66">
                  <c:v>18077</c:v>
                </c:pt>
                <c:pt idx="67">
                  <c:v>18024</c:v>
                </c:pt>
                <c:pt idx="68">
                  <c:v>18024</c:v>
                </c:pt>
                <c:pt idx="69">
                  <c:v>18364</c:v>
                </c:pt>
                <c:pt idx="70">
                  <c:v>18235</c:v>
                </c:pt>
                <c:pt idx="71">
                  <c:v>18190</c:v>
                </c:pt>
                <c:pt idx="72">
                  <c:v>18181</c:v>
                </c:pt>
                <c:pt idx="73">
                  <c:v>17745</c:v>
                </c:pt>
                <c:pt idx="74">
                  <c:v>17622</c:v>
                </c:pt>
                <c:pt idx="75">
                  <c:v>17479</c:v>
                </c:pt>
                <c:pt idx="76">
                  <c:v>18056</c:v>
                </c:pt>
                <c:pt idx="77">
                  <c:v>17842</c:v>
                </c:pt>
                <c:pt idx="78">
                  <c:v>17457</c:v>
                </c:pt>
                <c:pt idx="79">
                  <c:v>17531</c:v>
                </c:pt>
                <c:pt idx="80">
                  <c:v>17300</c:v>
                </c:pt>
                <c:pt idx="81">
                  <c:v>17250</c:v>
                </c:pt>
                <c:pt idx="82">
                  <c:v>11066</c:v>
                </c:pt>
                <c:pt idx="83">
                  <c:v>17097</c:v>
                </c:pt>
                <c:pt idx="84">
                  <c:v>17041</c:v>
                </c:pt>
                <c:pt idx="85">
                  <c:v>17029</c:v>
                </c:pt>
                <c:pt idx="86">
                  <c:v>17018</c:v>
                </c:pt>
                <c:pt idx="87">
                  <c:v>17019</c:v>
                </c:pt>
                <c:pt idx="88">
                  <c:v>16342</c:v>
                </c:pt>
                <c:pt idx="89">
                  <c:v>16180</c:v>
                </c:pt>
                <c:pt idx="90">
                  <c:v>16070</c:v>
                </c:pt>
                <c:pt idx="91">
                  <c:v>16053</c:v>
                </c:pt>
                <c:pt idx="92">
                  <c:v>15978</c:v>
                </c:pt>
                <c:pt idx="93">
                  <c:v>15924</c:v>
                </c:pt>
                <c:pt idx="94">
                  <c:v>15888</c:v>
                </c:pt>
                <c:pt idx="95">
                  <c:v>15829</c:v>
                </c:pt>
                <c:pt idx="96">
                  <c:v>15798</c:v>
                </c:pt>
                <c:pt idx="97">
                  <c:v>15749</c:v>
                </c:pt>
                <c:pt idx="98">
                  <c:v>15649</c:v>
                </c:pt>
                <c:pt idx="99">
                  <c:v>15644</c:v>
                </c:pt>
                <c:pt idx="100">
                  <c:v>15620</c:v>
                </c:pt>
                <c:pt idx="101">
                  <c:v>15905</c:v>
                </c:pt>
                <c:pt idx="102">
                  <c:v>16122</c:v>
                </c:pt>
                <c:pt idx="103">
                  <c:v>16149</c:v>
                </c:pt>
                <c:pt idx="104">
                  <c:v>16078</c:v>
                </c:pt>
                <c:pt idx="105">
                  <c:v>17381</c:v>
                </c:pt>
                <c:pt idx="106">
                  <c:v>17121</c:v>
                </c:pt>
                <c:pt idx="107">
                  <c:v>15871</c:v>
                </c:pt>
                <c:pt idx="108">
                  <c:v>15775</c:v>
                </c:pt>
                <c:pt idx="109">
                  <c:v>15700</c:v>
                </c:pt>
                <c:pt idx="110">
                  <c:v>15653</c:v>
                </c:pt>
                <c:pt idx="111">
                  <c:v>15762</c:v>
                </c:pt>
                <c:pt idx="112">
                  <c:v>15934</c:v>
                </c:pt>
                <c:pt idx="113">
                  <c:v>15877</c:v>
                </c:pt>
                <c:pt idx="114">
                  <c:v>15830</c:v>
                </c:pt>
                <c:pt idx="115">
                  <c:v>15877</c:v>
                </c:pt>
                <c:pt idx="116">
                  <c:v>15436</c:v>
                </c:pt>
                <c:pt idx="117">
                  <c:v>15991</c:v>
                </c:pt>
                <c:pt idx="118">
                  <c:v>16115</c:v>
                </c:pt>
                <c:pt idx="119">
                  <c:v>15883</c:v>
                </c:pt>
                <c:pt idx="120">
                  <c:v>16276</c:v>
                </c:pt>
                <c:pt idx="121">
                  <c:v>16180</c:v>
                </c:pt>
                <c:pt idx="122">
                  <c:v>15872</c:v>
                </c:pt>
                <c:pt idx="123">
                  <c:v>15927</c:v>
                </c:pt>
                <c:pt idx="124">
                  <c:v>15718</c:v>
                </c:pt>
                <c:pt idx="125">
                  <c:v>15487</c:v>
                </c:pt>
                <c:pt idx="126">
                  <c:v>15096</c:v>
                </c:pt>
                <c:pt idx="127">
                  <c:v>15274</c:v>
                </c:pt>
                <c:pt idx="128">
                  <c:v>15633</c:v>
                </c:pt>
                <c:pt idx="129">
                  <c:v>15852</c:v>
                </c:pt>
                <c:pt idx="130">
                  <c:v>14798</c:v>
                </c:pt>
                <c:pt idx="131">
                  <c:v>14401</c:v>
                </c:pt>
                <c:pt idx="132">
                  <c:v>14084</c:v>
                </c:pt>
                <c:pt idx="133">
                  <c:v>13486</c:v>
                </c:pt>
                <c:pt idx="134">
                  <c:v>13680</c:v>
                </c:pt>
                <c:pt idx="135">
                  <c:v>13749</c:v>
                </c:pt>
                <c:pt idx="136">
                  <c:v>13368</c:v>
                </c:pt>
                <c:pt idx="137">
                  <c:v>13330</c:v>
                </c:pt>
                <c:pt idx="138">
                  <c:v>13344</c:v>
                </c:pt>
                <c:pt idx="139">
                  <c:v>13346</c:v>
                </c:pt>
                <c:pt idx="140">
                  <c:v>13413</c:v>
                </c:pt>
                <c:pt idx="141">
                  <c:v>13388</c:v>
                </c:pt>
                <c:pt idx="142">
                  <c:v>13265</c:v>
                </c:pt>
                <c:pt idx="143">
                  <c:v>13144</c:v>
                </c:pt>
                <c:pt idx="144">
                  <c:v>13119</c:v>
                </c:pt>
                <c:pt idx="145">
                  <c:v>12943</c:v>
                </c:pt>
                <c:pt idx="146">
                  <c:v>12721</c:v>
                </c:pt>
                <c:pt idx="147">
                  <c:v>13107</c:v>
                </c:pt>
                <c:pt idx="148">
                  <c:v>12972</c:v>
                </c:pt>
                <c:pt idx="149">
                  <c:v>12879</c:v>
                </c:pt>
                <c:pt idx="150">
                  <c:v>12777</c:v>
                </c:pt>
                <c:pt idx="151">
                  <c:v>12665</c:v>
                </c:pt>
                <c:pt idx="152">
                  <c:v>12705</c:v>
                </c:pt>
                <c:pt idx="153">
                  <c:v>12924</c:v>
                </c:pt>
                <c:pt idx="154">
                  <c:v>12691</c:v>
                </c:pt>
                <c:pt idx="155">
                  <c:v>12536</c:v>
                </c:pt>
                <c:pt idx="156">
                  <c:v>12045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72788384"/>
        <c:axId val="-872781856"/>
      </c:lineChart>
      <c:lineChart>
        <c:grouping val="standard"/>
        <c:varyColors val="0"/>
        <c:ser>
          <c:idx val="0"/>
          <c:order val="0"/>
          <c:tx>
            <c:strRef>
              <c:f>'4B Esnaf'!$B$89</c:f>
              <c:strCache>
                <c:ptCount val="1"/>
                <c:pt idx="0">
                  <c:v>Esnaf 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Esnaf'!$C$89:$FC$89</c:f>
              <c:numCache>
                <c:formatCode>#,##0</c:formatCode>
                <c:ptCount val="157"/>
                <c:pt idx="0">
                  <c:v>32762</c:v>
                </c:pt>
                <c:pt idx="1">
                  <c:v>32849</c:v>
                </c:pt>
                <c:pt idx="2">
                  <c:v>32852</c:v>
                </c:pt>
                <c:pt idx="3">
                  <c:v>32894</c:v>
                </c:pt>
                <c:pt idx="4">
                  <c:v>33135</c:v>
                </c:pt>
                <c:pt idx="5">
                  <c:v>33296</c:v>
                </c:pt>
                <c:pt idx="6">
                  <c:v>33630</c:v>
                </c:pt>
                <c:pt idx="7">
                  <c:v>33943</c:v>
                </c:pt>
                <c:pt idx="8">
                  <c:v>35727</c:v>
                </c:pt>
                <c:pt idx="9">
                  <c:v>33684</c:v>
                </c:pt>
                <c:pt idx="10">
                  <c:v>29873</c:v>
                </c:pt>
                <c:pt idx="11">
                  <c:v>31220</c:v>
                </c:pt>
                <c:pt idx="12">
                  <c:v>31314</c:v>
                </c:pt>
                <c:pt idx="13">
                  <c:v>30762</c:v>
                </c:pt>
                <c:pt idx="14">
                  <c:v>28210</c:v>
                </c:pt>
                <c:pt idx="15">
                  <c:v>28788</c:v>
                </c:pt>
                <c:pt idx="16">
                  <c:v>29173</c:v>
                </c:pt>
                <c:pt idx="17">
                  <c:v>29502</c:v>
                </c:pt>
                <c:pt idx="18">
                  <c:v>29887</c:v>
                </c:pt>
                <c:pt idx="19">
                  <c:v>30301</c:v>
                </c:pt>
                <c:pt idx="20">
                  <c:v>30469</c:v>
                </c:pt>
                <c:pt idx="21">
                  <c:v>31479.957260400435</c:v>
                </c:pt>
                <c:pt idx="22">
                  <c:v>32088.288416530559</c:v>
                </c:pt>
                <c:pt idx="23">
                  <c:v>31664.75446</c:v>
                </c:pt>
                <c:pt idx="24">
                  <c:v>32100.655802900001</c:v>
                </c:pt>
                <c:pt idx="25">
                  <c:v>32454.666802554901</c:v>
                </c:pt>
                <c:pt idx="26">
                  <c:v>33257.532169999999</c:v>
                </c:pt>
                <c:pt idx="27">
                  <c:v>33647.150848438068</c:v>
                </c:pt>
                <c:pt idx="28">
                  <c:v>34086.495525263745</c:v>
                </c:pt>
                <c:pt idx="29">
                  <c:v>34839.67757808946</c:v>
                </c:pt>
                <c:pt idx="30">
                  <c:v>35571.743221758894</c:v>
                </c:pt>
                <c:pt idx="31">
                  <c:v>35856.063679452949</c:v>
                </c:pt>
                <c:pt idx="32">
                  <c:v>36031.734684068084</c:v>
                </c:pt>
                <c:pt idx="33">
                  <c:v>36139.229142224605</c:v>
                </c:pt>
                <c:pt idx="34">
                  <c:v>36302</c:v>
                </c:pt>
                <c:pt idx="35">
                  <c:v>36081</c:v>
                </c:pt>
                <c:pt idx="36">
                  <c:v>36275</c:v>
                </c:pt>
                <c:pt idx="37">
                  <c:v>36458</c:v>
                </c:pt>
                <c:pt idx="38">
                  <c:v>36585</c:v>
                </c:pt>
                <c:pt idx="39">
                  <c:v>37188</c:v>
                </c:pt>
                <c:pt idx="40">
                  <c:v>37926</c:v>
                </c:pt>
                <c:pt idx="41">
                  <c:v>38091</c:v>
                </c:pt>
                <c:pt idx="42">
                  <c:v>38248</c:v>
                </c:pt>
                <c:pt idx="43">
                  <c:v>38604</c:v>
                </c:pt>
                <c:pt idx="44">
                  <c:v>39347</c:v>
                </c:pt>
                <c:pt idx="45">
                  <c:v>39309</c:v>
                </c:pt>
                <c:pt idx="46">
                  <c:v>39364</c:v>
                </c:pt>
                <c:pt idx="47">
                  <c:v>39545</c:v>
                </c:pt>
                <c:pt idx="48">
                  <c:v>38944</c:v>
                </c:pt>
                <c:pt idx="49">
                  <c:v>38820</c:v>
                </c:pt>
                <c:pt idx="50">
                  <c:v>38446</c:v>
                </c:pt>
                <c:pt idx="51">
                  <c:v>38658</c:v>
                </c:pt>
                <c:pt idx="52">
                  <c:v>39286.291780590633</c:v>
                </c:pt>
                <c:pt idx="53">
                  <c:v>39644</c:v>
                </c:pt>
                <c:pt idx="54">
                  <c:v>39968</c:v>
                </c:pt>
                <c:pt idx="55">
                  <c:v>40264</c:v>
                </c:pt>
                <c:pt idx="56">
                  <c:v>40508</c:v>
                </c:pt>
                <c:pt idx="57">
                  <c:v>40672</c:v>
                </c:pt>
                <c:pt idx="58">
                  <c:v>40464</c:v>
                </c:pt>
                <c:pt idx="59">
                  <c:v>40039</c:v>
                </c:pt>
                <c:pt idx="60">
                  <c:v>39730</c:v>
                </c:pt>
                <c:pt idx="61">
                  <c:v>39127</c:v>
                </c:pt>
                <c:pt idx="62">
                  <c:v>38630</c:v>
                </c:pt>
                <c:pt idx="63">
                  <c:v>38345</c:v>
                </c:pt>
                <c:pt idx="64">
                  <c:v>40397</c:v>
                </c:pt>
                <c:pt idx="65">
                  <c:v>40507</c:v>
                </c:pt>
                <c:pt idx="66">
                  <c:v>40027</c:v>
                </c:pt>
                <c:pt idx="67">
                  <c:v>40081</c:v>
                </c:pt>
                <c:pt idx="68">
                  <c:v>40097</c:v>
                </c:pt>
                <c:pt idx="69">
                  <c:v>41201</c:v>
                </c:pt>
                <c:pt idx="70">
                  <c:v>41320</c:v>
                </c:pt>
                <c:pt idx="71">
                  <c:v>41606</c:v>
                </c:pt>
                <c:pt idx="72">
                  <c:v>42234</c:v>
                </c:pt>
                <c:pt idx="73">
                  <c:v>41872</c:v>
                </c:pt>
                <c:pt idx="74">
                  <c:v>41477</c:v>
                </c:pt>
                <c:pt idx="75">
                  <c:v>41748</c:v>
                </c:pt>
                <c:pt idx="76">
                  <c:v>43053</c:v>
                </c:pt>
                <c:pt idx="77">
                  <c:v>42904</c:v>
                </c:pt>
                <c:pt idx="78">
                  <c:v>41436</c:v>
                </c:pt>
                <c:pt idx="79">
                  <c:v>42837</c:v>
                </c:pt>
                <c:pt idx="80">
                  <c:v>42386</c:v>
                </c:pt>
                <c:pt idx="81">
                  <c:v>42676</c:v>
                </c:pt>
                <c:pt idx="82">
                  <c:v>42778</c:v>
                </c:pt>
                <c:pt idx="83">
                  <c:v>43573</c:v>
                </c:pt>
                <c:pt idx="84">
                  <c:v>43494</c:v>
                </c:pt>
                <c:pt idx="85">
                  <c:v>43506</c:v>
                </c:pt>
                <c:pt idx="86">
                  <c:v>43727</c:v>
                </c:pt>
                <c:pt idx="87">
                  <c:v>43039</c:v>
                </c:pt>
                <c:pt idx="88">
                  <c:v>41839</c:v>
                </c:pt>
                <c:pt idx="89">
                  <c:v>41690</c:v>
                </c:pt>
                <c:pt idx="90">
                  <c:v>41578</c:v>
                </c:pt>
                <c:pt idx="91">
                  <c:v>41804</c:v>
                </c:pt>
                <c:pt idx="92">
                  <c:v>41836</c:v>
                </c:pt>
                <c:pt idx="93">
                  <c:v>42016</c:v>
                </c:pt>
                <c:pt idx="94">
                  <c:v>42220</c:v>
                </c:pt>
                <c:pt idx="95">
                  <c:v>42468</c:v>
                </c:pt>
                <c:pt idx="96">
                  <c:v>42622</c:v>
                </c:pt>
                <c:pt idx="97">
                  <c:v>42914</c:v>
                </c:pt>
                <c:pt idx="98">
                  <c:v>42936</c:v>
                </c:pt>
                <c:pt idx="99">
                  <c:v>37811</c:v>
                </c:pt>
                <c:pt idx="100">
                  <c:v>42748</c:v>
                </c:pt>
                <c:pt idx="101">
                  <c:v>43285</c:v>
                </c:pt>
                <c:pt idx="102">
                  <c:v>43936</c:v>
                </c:pt>
                <c:pt idx="103">
                  <c:v>44341</c:v>
                </c:pt>
                <c:pt idx="104">
                  <c:v>44730</c:v>
                </c:pt>
                <c:pt idx="105">
                  <c:v>45875</c:v>
                </c:pt>
                <c:pt idx="106">
                  <c:v>46197</c:v>
                </c:pt>
                <c:pt idx="107">
                  <c:v>44741</c:v>
                </c:pt>
                <c:pt idx="108">
                  <c:v>44796</c:v>
                </c:pt>
                <c:pt idx="109">
                  <c:v>45156</c:v>
                </c:pt>
                <c:pt idx="110">
                  <c:v>45553</c:v>
                </c:pt>
                <c:pt idx="111">
                  <c:v>45252</c:v>
                </c:pt>
                <c:pt idx="112">
                  <c:v>46665</c:v>
                </c:pt>
                <c:pt idx="113">
                  <c:v>46378</c:v>
                </c:pt>
                <c:pt idx="114">
                  <c:v>46709</c:v>
                </c:pt>
                <c:pt idx="115">
                  <c:v>46650</c:v>
                </c:pt>
                <c:pt idx="116">
                  <c:v>44828</c:v>
                </c:pt>
                <c:pt idx="117">
                  <c:v>48003</c:v>
                </c:pt>
                <c:pt idx="118">
                  <c:v>47491</c:v>
                </c:pt>
                <c:pt idx="119">
                  <c:v>47718</c:v>
                </c:pt>
                <c:pt idx="120">
                  <c:v>49618</c:v>
                </c:pt>
                <c:pt idx="121">
                  <c:v>49672</c:v>
                </c:pt>
                <c:pt idx="122">
                  <c:v>48691</c:v>
                </c:pt>
                <c:pt idx="123">
                  <c:v>47477</c:v>
                </c:pt>
                <c:pt idx="124">
                  <c:v>48321</c:v>
                </c:pt>
                <c:pt idx="125">
                  <c:v>48553</c:v>
                </c:pt>
                <c:pt idx="126">
                  <c:v>48264</c:v>
                </c:pt>
                <c:pt idx="127">
                  <c:v>49816</c:v>
                </c:pt>
                <c:pt idx="128">
                  <c:v>50709</c:v>
                </c:pt>
                <c:pt idx="129">
                  <c:v>48319</c:v>
                </c:pt>
                <c:pt idx="130">
                  <c:v>49904</c:v>
                </c:pt>
                <c:pt idx="131">
                  <c:v>50362</c:v>
                </c:pt>
                <c:pt idx="132">
                  <c:v>50019</c:v>
                </c:pt>
                <c:pt idx="133">
                  <c:v>50575</c:v>
                </c:pt>
                <c:pt idx="134">
                  <c:v>50596</c:v>
                </c:pt>
                <c:pt idx="135">
                  <c:v>50802</c:v>
                </c:pt>
                <c:pt idx="136">
                  <c:v>50998</c:v>
                </c:pt>
                <c:pt idx="137">
                  <c:v>51606</c:v>
                </c:pt>
                <c:pt idx="138">
                  <c:v>52178</c:v>
                </c:pt>
                <c:pt idx="139">
                  <c:v>52602</c:v>
                </c:pt>
                <c:pt idx="140">
                  <c:v>52912</c:v>
                </c:pt>
                <c:pt idx="141">
                  <c:v>53321</c:v>
                </c:pt>
                <c:pt idx="142">
                  <c:v>54110</c:v>
                </c:pt>
                <c:pt idx="143">
                  <c:v>54491</c:v>
                </c:pt>
                <c:pt idx="144">
                  <c:v>54888</c:v>
                </c:pt>
                <c:pt idx="145">
                  <c:v>54694</c:v>
                </c:pt>
                <c:pt idx="146">
                  <c:v>52476</c:v>
                </c:pt>
                <c:pt idx="147">
                  <c:v>55665</c:v>
                </c:pt>
                <c:pt idx="148">
                  <c:v>56367</c:v>
                </c:pt>
                <c:pt idx="149">
                  <c:v>56891</c:v>
                </c:pt>
                <c:pt idx="150">
                  <c:v>57409</c:v>
                </c:pt>
                <c:pt idx="151">
                  <c:v>56965</c:v>
                </c:pt>
                <c:pt idx="152">
                  <c:v>57876</c:v>
                </c:pt>
                <c:pt idx="153">
                  <c:v>57718</c:v>
                </c:pt>
                <c:pt idx="154">
                  <c:v>58724</c:v>
                </c:pt>
                <c:pt idx="155">
                  <c:v>59065</c:v>
                </c:pt>
                <c:pt idx="156">
                  <c:v>58966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150"/>
          <c:upBars>
            <c:spPr>
              <a:solidFill>
                <a:schemeClr val="lt1"/>
              </a:solidFill>
              <a:ln w="9525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</c:upBars>
          <c:downBars>
            <c:spPr>
              <a:solidFill>
                <a:schemeClr val="dk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downBars>
        </c:upDownBars>
        <c:marker val="1"/>
        <c:smooth val="0"/>
        <c:axId val="-872787840"/>
        <c:axId val="-872784032"/>
      </c:lineChart>
      <c:dateAx>
        <c:axId val="-87278838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1856"/>
        <c:crosses val="autoZero"/>
        <c:auto val="1"/>
        <c:lblOffset val="100"/>
        <c:baseTimeUnit val="months"/>
      </c:dateAx>
      <c:valAx>
        <c:axId val="-872781856"/>
        <c:scaling>
          <c:orientation val="minMax"/>
          <c:max val="6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Çiftçi</a:t>
                </a:r>
                <a:r>
                  <a:rPr lang="tr-TR" baseline="0"/>
                  <a:t> Çalışan Sayısı </a:t>
                </a:r>
                <a:endParaRPr lang="tr-T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8384"/>
        <c:crosses val="autoZero"/>
        <c:crossBetween val="between"/>
      </c:valAx>
      <c:valAx>
        <c:axId val="-8727840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Esnaf</a:t>
                </a:r>
                <a:r>
                  <a:rPr lang="tr-TR" baseline="0"/>
                  <a:t> Çalışan Sayıs</a:t>
                </a:r>
                <a:r>
                  <a:rPr lang="tr-TR"/>
                  <a:t>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7840"/>
        <c:crosses val="max"/>
        <c:crossBetween val="between"/>
      </c:valAx>
      <c:dateAx>
        <c:axId val="-87278784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-87278403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485687088412168E-2"/>
          <c:y val="6.555357499260156E-2"/>
          <c:w val="0.92408803549327445"/>
          <c:h val="0.76516236738120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başvurusu'!$FR$9</c:f>
              <c:strCache>
                <c:ptCount val="1"/>
                <c:pt idx="0">
                  <c:v>işsizlik sigorta başvuru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başvurusu'!$FR$10:$FR$33</c:f>
              <c:numCache>
                <c:formatCode>#,##0</c:formatCode>
                <c:ptCount val="24"/>
                <c:pt idx="0">
                  <c:v>4643</c:v>
                </c:pt>
                <c:pt idx="1">
                  <c:v>8355</c:v>
                </c:pt>
                <c:pt idx="2">
                  <c:v>3480</c:v>
                </c:pt>
                <c:pt idx="3">
                  <c:v>1183</c:v>
                </c:pt>
                <c:pt idx="4">
                  <c:v>2279</c:v>
                </c:pt>
                <c:pt idx="5">
                  <c:v>1553</c:v>
                </c:pt>
                <c:pt idx="6">
                  <c:v>1740</c:v>
                </c:pt>
                <c:pt idx="7">
                  <c:v>1588</c:v>
                </c:pt>
                <c:pt idx="8">
                  <c:v>1742</c:v>
                </c:pt>
                <c:pt idx="9">
                  <c:v>2422</c:v>
                </c:pt>
                <c:pt idx="10">
                  <c:v>2242</c:v>
                </c:pt>
                <c:pt idx="11">
                  <c:v>1707</c:v>
                </c:pt>
                <c:pt idx="12">
                  <c:v>1891</c:v>
                </c:pt>
                <c:pt idx="13">
                  <c:v>2096</c:v>
                </c:pt>
                <c:pt idx="14">
                  <c:v>1969</c:v>
                </c:pt>
                <c:pt idx="15">
                  <c:v>2156</c:v>
                </c:pt>
                <c:pt idx="16">
                  <c:v>5194</c:v>
                </c:pt>
                <c:pt idx="17">
                  <c:v>3725</c:v>
                </c:pt>
                <c:pt idx="18">
                  <c:v>3456</c:v>
                </c:pt>
                <c:pt idx="19">
                  <c:v>3182</c:v>
                </c:pt>
                <c:pt idx="20">
                  <c:v>3172</c:v>
                </c:pt>
                <c:pt idx="21">
                  <c:v>4006</c:v>
                </c:pt>
                <c:pt idx="22">
                  <c:v>4198</c:v>
                </c:pt>
                <c:pt idx="23">
                  <c:v>3842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-747711472"/>
        <c:axId val="-747714192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başvurusu'!$FS$9</c:f>
              <c:strCache>
                <c:ptCount val="1"/>
                <c:pt idx="0">
                  <c:v>işsizlik sigortası ödeme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başvurusu'!$FS$10:$FS$33</c:f>
              <c:numCache>
                <c:formatCode>#,##0</c:formatCode>
                <c:ptCount val="24"/>
                <c:pt idx="0">
                  <c:v>1747</c:v>
                </c:pt>
                <c:pt idx="1">
                  <c:v>1224</c:v>
                </c:pt>
                <c:pt idx="2">
                  <c:v>167</c:v>
                </c:pt>
                <c:pt idx="3">
                  <c:v>431</c:v>
                </c:pt>
                <c:pt idx="4">
                  <c:v>635</c:v>
                </c:pt>
                <c:pt idx="5">
                  <c:v>489</c:v>
                </c:pt>
                <c:pt idx="6">
                  <c:v>692</c:v>
                </c:pt>
                <c:pt idx="7">
                  <c:v>610</c:v>
                </c:pt>
                <c:pt idx="8">
                  <c:v>647</c:v>
                </c:pt>
                <c:pt idx="9">
                  <c:v>720</c:v>
                </c:pt>
                <c:pt idx="10">
                  <c:v>711</c:v>
                </c:pt>
                <c:pt idx="11">
                  <c:v>536</c:v>
                </c:pt>
                <c:pt idx="12">
                  <c:v>661</c:v>
                </c:pt>
                <c:pt idx="13">
                  <c:v>794</c:v>
                </c:pt>
                <c:pt idx="14">
                  <c:v>600</c:v>
                </c:pt>
                <c:pt idx="15">
                  <c:v>697</c:v>
                </c:pt>
                <c:pt idx="16">
                  <c:v>2822</c:v>
                </c:pt>
                <c:pt idx="17">
                  <c:v>2013</c:v>
                </c:pt>
                <c:pt idx="18">
                  <c:v>1830</c:v>
                </c:pt>
                <c:pt idx="19">
                  <c:v>1715</c:v>
                </c:pt>
                <c:pt idx="20">
                  <c:v>1733</c:v>
                </c:pt>
                <c:pt idx="21">
                  <c:v>2271</c:v>
                </c:pt>
                <c:pt idx="22">
                  <c:v>2096</c:v>
                </c:pt>
                <c:pt idx="23">
                  <c:v>1722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47711472"/>
        <c:axId val="-747714192"/>
      </c:lineChart>
      <c:dateAx>
        <c:axId val="-7477114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4192"/>
        <c:crosses val="autoZero"/>
        <c:auto val="1"/>
        <c:lblOffset val="100"/>
        <c:baseTimeUnit val="months"/>
      </c:dateAx>
      <c:valAx>
        <c:axId val="-7477141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37535173629423"/>
          <c:y val="8.0177299261095389E-2"/>
          <c:w val="0.6934098051269500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'Sabit yatırım tutarı'!$B$3:$G$3</c:f>
              <c:numCache>
                <c:formatCode>General</c:formatCode>
                <c:ptCount val="6"/>
                <c:pt idx="0">
                  <c:v>2257.3659044000001</c:v>
                </c:pt>
                <c:pt idx="1">
                  <c:v>3334.4638089999985</c:v>
                </c:pt>
                <c:pt idx="2">
                  <c:v>6817.7788968199993</c:v>
                </c:pt>
                <c:pt idx="3">
                  <c:v>8499.0110433400023</c:v>
                </c:pt>
                <c:pt idx="4">
                  <c:v>13260.953624000005</c:v>
                </c:pt>
                <c:pt idx="5" formatCode="#,##0">
                  <c:v>6402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47702224"/>
        <c:axId val="-747706576"/>
      </c:barChart>
      <c:catAx>
        <c:axId val="-74770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6576"/>
        <c:crosses val="autoZero"/>
        <c:auto val="1"/>
        <c:lblAlgn val="ctr"/>
        <c:lblOffset val="100"/>
        <c:noMultiLvlLbl val="0"/>
      </c:catAx>
      <c:valAx>
        <c:axId val="-747706576"/>
        <c:scaling>
          <c:orientation val="minMax"/>
          <c:max val="2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2224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92149302696057"/>
          <c:y val="4.751210783805479E-2"/>
          <c:w val="0.77395762369586174"/>
          <c:h val="0.76788117376818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'Belge adedi'!$B$3:$G$3</c:f>
              <c:numCache>
                <c:formatCode>General</c:formatCode>
                <c:ptCount val="6"/>
                <c:pt idx="0">
                  <c:v>172</c:v>
                </c:pt>
                <c:pt idx="1">
                  <c:v>186</c:v>
                </c:pt>
                <c:pt idx="2">
                  <c:v>175</c:v>
                </c:pt>
                <c:pt idx="3">
                  <c:v>152</c:v>
                </c:pt>
                <c:pt idx="4">
                  <c:v>390</c:v>
                </c:pt>
                <c:pt idx="5">
                  <c:v>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47701136"/>
        <c:axId val="-747715824"/>
      </c:barChart>
      <c:catAx>
        <c:axId val="-74770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5824"/>
        <c:crosses val="autoZero"/>
        <c:auto val="1"/>
        <c:lblAlgn val="ctr"/>
        <c:lblOffset val="100"/>
        <c:noMultiLvlLbl val="0"/>
      </c:catAx>
      <c:valAx>
        <c:axId val="-747715824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0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89063440976005"/>
          <c:y val="5.0654612053477058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İstihdam!$B$3:$G$3</c:f>
              <c:numCache>
                <c:formatCode>General</c:formatCode>
                <c:ptCount val="6"/>
                <c:pt idx="0">
                  <c:v>3226</c:v>
                </c:pt>
                <c:pt idx="1">
                  <c:v>4420</c:v>
                </c:pt>
                <c:pt idx="2">
                  <c:v>5924</c:v>
                </c:pt>
                <c:pt idx="3">
                  <c:v>3900</c:v>
                </c:pt>
                <c:pt idx="4">
                  <c:v>8111</c:v>
                </c:pt>
                <c:pt idx="5">
                  <c:v>5328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747715280"/>
        <c:axId val="-747713104"/>
      </c:barChart>
      <c:catAx>
        <c:axId val="-74771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3104"/>
        <c:crosses val="autoZero"/>
        <c:auto val="1"/>
        <c:lblAlgn val="ctr"/>
        <c:lblOffset val="100"/>
        <c:noMultiLvlLbl val="0"/>
      </c:catAx>
      <c:valAx>
        <c:axId val="-747713104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771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08976561175925"/>
          <c:y val="4.1758412942199771E-2"/>
          <c:w val="0.80942206831475905"/>
          <c:h val="0.79424233692164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Sayfa1!$C$1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Sayfa1!$C$2:$C$9</c:f>
              <c:numCache>
                <c:formatCode>0</c:formatCode>
                <c:ptCount val="8"/>
                <c:pt idx="0">
                  <c:v>736843</c:v>
                </c:pt>
                <c:pt idx="1">
                  <c:v>1667553</c:v>
                </c:pt>
                <c:pt idx="2">
                  <c:v>2225944</c:v>
                </c:pt>
                <c:pt idx="3">
                  <c:v>3395675</c:v>
                </c:pt>
                <c:pt idx="4">
                  <c:v>2248488</c:v>
                </c:pt>
                <c:pt idx="5">
                  <c:v>3049804</c:v>
                </c:pt>
                <c:pt idx="6">
                  <c:v>1199617</c:v>
                </c:pt>
                <c:pt idx="7">
                  <c:v>1561971</c:v>
                </c:pt>
              </c:numCache>
            </c:numRef>
          </c:val>
        </c:ser>
        <c:ser>
          <c:idx val="2"/>
          <c:order val="1"/>
          <c:tx>
            <c:strRef>
              <c:f>Sayfa1!$D$1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Sayfa1!$D$2:$D$9</c:f>
              <c:numCache>
                <c:formatCode>0</c:formatCode>
                <c:ptCount val="8"/>
                <c:pt idx="0">
                  <c:v>3631908</c:v>
                </c:pt>
                <c:pt idx="1">
                  <c:v>11750957</c:v>
                </c:pt>
                <c:pt idx="2">
                  <c:v>410939</c:v>
                </c:pt>
                <c:pt idx="3">
                  <c:v>1455124</c:v>
                </c:pt>
                <c:pt idx="4">
                  <c:v>2664399</c:v>
                </c:pt>
                <c:pt idx="5">
                  <c:v>7626805</c:v>
                </c:pt>
                <c:pt idx="6">
                  <c:v>2227219</c:v>
                </c:pt>
                <c:pt idx="7">
                  <c:v>4553801</c:v>
                </c:pt>
              </c:numCache>
            </c:numRef>
          </c:val>
        </c:ser>
        <c:ser>
          <c:idx val="3"/>
          <c:order val="2"/>
          <c:tx>
            <c:strRef>
              <c:f>Sayfa1!$E$1</c:f>
              <c:strCache>
                <c:ptCount val="1"/>
                <c:pt idx="0">
                  <c:v>İmalat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Sayfa1!$E$2:$E$9</c:f>
              <c:numCache>
                <c:formatCode>0</c:formatCode>
                <c:ptCount val="8"/>
                <c:pt idx="0">
                  <c:v>3394099</c:v>
                </c:pt>
                <c:pt idx="1">
                  <c:v>11035629</c:v>
                </c:pt>
                <c:pt idx="2">
                  <c:v>280643</c:v>
                </c:pt>
                <c:pt idx="3">
                  <c:v>870632</c:v>
                </c:pt>
                <c:pt idx="4">
                  <c:v>2097162</c:v>
                </c:pt>
                <c:pt idx="5">
                  <c:v>5876041</c:v>
                </c:pt>
                <c:pt idx="6">
                  <c:v>1398289</c:v>
                </c:pt>
                <c:pt idx="7">
                  <c:v>3407819</c:v>
                </c:pt>
              </c:numCache>
            </c:numRef>
          </c:val>
        </c:ser>
        <c:ser>
          <c:idx val="4"/>
          <c:order val="3"/>
          <c:tx>
            <c:strRef>
              <c:f>Sayfa1!$F$1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Sayfa1!$F$2:$F$9</c:f>
              <c:numCache>
                <c:formatCode>0</c:formatCode>
                <c:ptCount val="8"/>
                <c:pt idx="0">
                  <c:v>1395579</c:v>
                </c:pt>
                <c:pt idx="1">
                  <c:v>4070626</c:v>
                </c:pt>
                <c:pt idx="2">
                  <c:v>1308903</c:v>
                </c:pt>
                <c:pt idx="3">
                  <c:v>1911728</c:v>
                </c:pt>
                <c:pt idx="4">
                  <c:v>2161616</c:v>
                </c:pt>
                <c:pt idx="5">
                  <c:v>4188894</c:v>
                </c:pt>
                <c:pt idx="6">
                  <c:v>1129155</c:v>
                </c:pt>
                <c:pt idx="7">
                  <c:v>2668156</c:v>
                </c:pt>
              </c:numCache>
            </c:numRef>
          </c:val>
        </c:ser>
        <c:ser>
          <c:idx val="5"/>
          <c:order val="4"/>
          <c:tx>
            <c:strRef>
              <c:f>Sayfa1!$G$1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Sayfa1!$G$2:$G$9</c:f>
              <c:numCache>
                <c:formatCode>0</c:formatCode>
                <c:ptCount val="8"/>
                <c:pt idx="0">
                  <c:v>2907357</c:v>
                </c:pt>
                <c:pt idx="1">
                  <c:v>7282585</c:v>
                </c:pt>
                <c:pt idx="2">
                  <c:v>1367364</c:v>
                </c:pt>
                <c:pt idx="3">
                  <c:v>2911312</c:v>
                </c:pt>
                <c:pt idx="4">
                  <c:v>4866855</c:v>
                </c:pt>
                <c:pt idx="5">
                  <c:v>9485637</c:v>
                </c:pt>
                <c:pt idx="6">
                  <c:v>1039131</c:v>
                </c:pt>
                <c:pt idx="7">
                  <c:v>2225325</c:v>
                </c:pt>
              </c:numCache>
            </c:numRef>
          </c:val>
        </c:ser>
        <c:ser>
          <c:idx val="6"/>
          <c:order val="5"/>
          <c:tx>
            <c:strRef>
              <c:f>Sayfa1!$H$1</c:f>
              <c:strCache>
                <c:ptCount val="1"/>
                <c:pt idx="0">
                  <c:v>Bilgi ve iletişim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Sayfa1!$H$2:$H$9</c:f>
              <c:numCache>
                <c:formatCode>0</c:formatCode>
                <c:ptCount val="8"/>
                <c:pt idx="0">
                  <c:v>110132</c:v>
                </c:pt>
                <c:pt idx="1">
                  <c:v>133290</c:v>
                </c:pt>
                <c:pt idx="2">
                  <c:v>83862</c:v>
                </c:pt>
                <c:pt idx="3">
                  <c:v>68177</c:v>
                </c:pt>
                <c:pt idx="4">
                  <c:v>248406</c:v>
                </c:pt>
                <c:pt idx="5">
                  <c:v>520755</c:v>
                </c:pt>
                <c:pt idx="6">
                  <c:v>51896</c:v>
                </c:pt>
                <c:pt idx="7">
                  <c:v>85602</c:v>
                </c:pt>
              </c:numCache>
            </c:numRef>
          </c:val>
        </c:ser>
        <c:ser>
          <c:idx val="7"/>
          <c:order val="6"/>
          <c:tx>
            <c:strRef>
              <c:f>Sayfa1!$I$1</c:f>
              <c:strCache>
                <c:ptCount val="1"/>
                <c:pt idx="0">
                  <c:v>Finans ve sigortacılık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Sayfa1!$I$2:$I$9</c:f>
              <c:numCache>
                <c:formatCode>0</c:formatCode>
                <c:ptCount val="8"/>
                <c:pt idx="0">
                  <c:v>157132</c:v>
                </c:pt>
                <c:pt idx="1">
                  <c:v>864331</c:v>
                </c:pt>
                <c:pt idx="2">
                  <c:v>52524</c:v>
                </c:pt>
                <c:pt idx="3">
                  <c:v>295617</c:v>
                </c:pt>
                <c:pt idx="4">
                  <c:v>372823</c:v>
                </c:pt>
                <c:pt idx="5">
                  <c:v>1405085</c:v>
                </c:pt>
                <c:pt idx="6">
                  <c:v>66962</c:v>
                </c:pt>
                <c:pt idx="7">
                  <c:v>315653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747709840"/>
        <c:axId val="-747712560"/>
      </c:barChart>
      <c:catAx>
        <c:axId val="-74770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747712560"/>
        <c:crosses val="autoZero"/>
        <c:auto val="1"/>
        <c:lblAlgn val="ctr"/>
        <c:lblOffset val="100"/>
        <c:noMultiLvlLbl val="0"/>
      </c:catAx>
      <c:valAx>
        <c:axId val="-747712560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-747709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595104276886852"/>
          <c:y val="2.8762846082746211E-2"/>
          <c:w val="0.66681800900541888"/>
          <c:h val="0.1488684074840676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747708752"/>
        <c:axId val="-747708208"/>
      </c:lineChart>
      <c:catAx>
        <c:axId val="-747708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747708208"/>
        <c:crosses val="autoZero"/>
        <c:auto val="1"/>
        <c:lblAlgn val="ctr"/>
        <c:lblOffset val="100"/>
        <c:noMultiLvlLbl val="0"/>
      </c:catAx>
      <c:valAx>
        <c:axId val="-747708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-7477087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>
                <a:solidFill>
                  <a:schemeClr val="tx1"/>
                </a:solidFill>
              </a:rPr>
              <a:t>Lisanslı</a:t>
            </a:r>
            <a:r>
              <a:rPr lang="tr-TR" sz="1800" b="1" baseline="0">
                <a:solidFill>
                  <a:schemeClr val="tx1"/>
                </a:solidFill>
              </a:rPr>
              <a:t> Elektrik Üretimi</a:t>
            </a:r>
            <a:endParaRPr lang="tr-TR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-872790560"/>
        <c:axId val="-872793280"/>
      </c:barChart>
      <c:catAx>
        <c:axId val="-8727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3280"/>
        <c:crossesAt val="0"/>
        <c:auto val="1"/>
        <c:lblAlgn val="ctr"/>
        <c:lblOffset val="100"/>
        <c:noMultiLvlLbl val="0"/>
      </c:catAx>
      <c:valAx>
        <c:axId val="-87279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Lisanslı</a:t>
            </a:r>
            <a:r>
              <a:rPr lang="tr-TR" sz="1800" b="1" baseline="0" dirty="0">
                <a:solidFill>
                  <a:schemeClr val="tx1"/>
                </a:solidFill>
              </a:rPr>
              <a:t> Elektrik Üretimi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-872781312"/>
        <c:axId val="-872795456"/>
      </c:barChart>
      <c:catAx>
        <c:axId val="-87278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5456"/>
        <c:crossesAt val="0"/>
        <c:auto val="1"/>
        <c:lblAlgn val="ctr"/>
        <c:lblOffset val="100"/>
        <c:noMultiLvlLbl val="0"/>
      </c:catAx>
      <c:valAx>
        <c:axId val="-87279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Lisansız</a:t>
            </a:r>
            <a:r>
              <a:rPr lang="tr-TR" sz="1800" b="1" baseline="0" dirty="0">
                <a:solidFill>
                  <a:schemeClr val="tx1"/>
                </a:solidFill>
              </a:rPr>
              <a:t> </a:t>
            </a:r>
            <a:r>
              <a:rPr lang="tr-TR" sz="1800" b="1" baseline="0" dirty="0" smtClean="0">
                <a:solidFill>
                  <a:schemeClr val="tx1"/>
                </a:solidFill>
              </a:rPr>
              <a:t>Elektrik </a:t>
            </a:r>
            <a:r>
              <a:rPr lang="tr-TR" sz="1800" b="1" baseline="0" dirty="0">
                <a:solidFill>
                  <a:schemeClr val="tx1"/>
                </a:solidFill>
              </a:rPr>
              <a:t>Üretimi </a:t>
            </a:r>
            <a:endParaRPr lang="tr-TR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üretimi'!$B$2</c:f>
              <c:strCache>
                <c:ptCount val="1"/>
                <c:pt idx="0">
                  <c:v>İhtiyaç fazlası olarak sisteme verilen enerji miktarı  (MWh)</c:v>
                </c:pt>
              </c:strCache>
            </c:strRef>
          </c:tx>
          <c:spPr>
            <a:solidFill>
              <a:schemeClr val="accent1"/>
            </a:solidFill>
            <a:ln cap="rnd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üretimi'!$B$3:$B$7</c:f>
              <c:numCache>
                <c:formatCode>#,##0.00</c:formatCode>
                <c:ptCount val="5"/>
                <c:pt idx="0">
                  <c:v>654198.16</c:v>
                </c:pt>
                <c:pt idx="1">
                  <c:v>347107.64</c:v>
                </c:pt>
                <c:pt idx="2">
                  <c:v>267375.61</c:v>
                </c:pt>
                <c:pt idx="3">
                  <c:v>204527.18</c:v>
                </c:pt>
                <c:pt idx="4" formatCode="General">
                  <c:v>7693.51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üretimi'!$C$3:$C$7</c:f>
              <c:numCache>
                <c:formatCode>General</c:formatCode>
                <c:ptCount val="5"/>
                <c:pt idx="0">
                  <c:v>5.82</c:v>
                </c:pt>
                <c:pt idx="1">
                  <c:v>3.09</c:v>
                </c:pt>
                <c:pt idx="2">
                  <c:v>2.38</c:v>
                </c:pt>
                <c:pt idx="3">
                  <c:v>1.82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72785664"/>
        <c:axId val="-872783488"/>
      </c:barChart>
      <c:catAx>
        <c:axId val="-87278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3488"/>
        <c:crossesAt val="0"/>
        <c:auto val="1"/>
        <c:lblAlgn val="ctr"/>
        <c:lblOffset val="100"/>
        <c:noMultiLvlLbl val="0"/>
      </c:catAx>
      <c:valAx>
        <c:axId val="-87278348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tüketimi'!$A$3</c:f>
              <c:strCache>
                <c:ptCount val="1"/>
                <c:pt idx="0">
                  <c:v>ADANA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tüketimi'!$B$3:$G$3</c:f>
              <c:numCache>
                <c:formatCode>#,##0.00</c:formatCode>
                <c:ptCount val="6"/>
                <c:pt idx="0">
                  <c:v>122231</c:v>
                </c:pt>
                <c:pt idx="1">
                  <c:v>1977459</c:v>
                </c:pt>
                <c:pt idx="2">
                  <c:v>3374489</c:v>
                </c:pt>
                <c:pt idx="3">
                  <c:v>178531</c:v>
                </c:pt>
                <c:pt idx="4">
                  <c:v>1499523</c:v>
                </c:pt>
                <c:pt idx="5">
                  <c:v>7152233</c:v>
                </c:pt>
              </c:numCache>
            </c:numRef>
          </c:val>
        </c:ser>
        <c:ser>
          <c:idx val="1"/>
          <c:order val="1"/>
          <c:tx>
            <c:strRef>
              <c:f>'Elektrik tüketimi'!$A$4</c:f>
              <c:strCache>
                <c:ptCount val="1"/>
                <c:pt idx="0">
                  <c:v>GAZİANTEP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tüketimi'!$B$4:$G$4</c:f>
              <c:numCache>
                <c:formatCode>#,##0.00</c:formatCode>
                <c:ptCount val="6"/>
                <c:pt idx="0">
                  <c:v>91310</c:v>
                </c:pt>
                <c:pt idx="1">
                  <c:v>1338973</c:v>
                </c:pt>
                <c:pt idx="2">
                  <c:v>5577939</c:v>
                </c:pt>
                <c:pt idx="3">
                  <c:v>119905</c:v>
                </c:pt>
                <c:pt idx="4">
                  <c:v>1025212</c:v>
                </c:pt>
                <c:pt idx="5">
                  <c:v>8153338</c:v>
                </c:pt>
              </c:numCache>
            </c:numRef>
          </c:val>
        </c:ser>
        <c:ser>
          <c:idx val="2"/>
          <c:order val="2"/>
          <c:tx>
            <c:strRef>
              <c:f>'Elektrik tüketimi'!$A$5</c:f>
              <c:strCache>
                <c:ptCount val="1"/>
                <c:pt idx="0">
                  <c:v>KAHRAMANMARAŞ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tüketimi'!$B$5:$G$5</c:f>
              <c:numCache>
                <c:formatCode>#,##0.00</c:formatCode>
                <c:ptCount val="6"/>
                <c:pt idx="0">
                  <c:v>74172</c:v>
                </c:pt>
                <c:pt idx="1">
                  <c:v>569611</c:v>
                </c:pt>
                <c:pt idx="2">
                  <c:v>2546242</c:v>
                </c:pt>
                <c:pt idx="3">
                  <c:v>73965</c:v>
                </c:pt>
                <c:pt idx="4">
                  <c:v>518642</c:v>
                </c:pt>
                <c:pt idx="5">
                  <c:v>3782632</c:v>
                </c:pt>
              </c:numCache>
            </c:numRef>
          </c:val>
        </c:ser>
        <c:ser>
          <c:idx val="3"/>
          <c:order val="3"/>
          <c:tx>
            <c:strRef>
              <c:f>'Elektrik tüketimi'!$A$6</c:f>
              <c:strCache>
                <c:ptCount val="1"/>
                <c:pt idx="0">
                  <c:v>ŞANLIURFA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tüketimi'!$B$6:$G$6</c:f>
              <c:numCache>
                <c:formatCode>#,##0.00</c:formatCode>
                <c:ptCount val="6"/>
                <c:pt idx="0">
                  <c:v>58434</c:v>
                </c:pt>
                <c:pt idx="1">
                  <c:v>1122199</c:v>
                </c:pt>
                <c:pt idx="2">
                  <c:v>804014</c:v>
                </c:pt>
                <c:pt idx="3">
                  <c:v>2532902</c:v>
                </c:pt>
                <c:pt idx="4">
                  <c:v>832909</c:v>
                </c:pt>
                <c:pt idx="5">
                  <c:v>5350458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72780768"/>
        <c:axId val="-872794912"/>
      </c:barChart>
      <c:catAx>
        <c:axId val="-87278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94912"/>
        <c:crosses val="autoZero"/>
        <c:auto val="1"/>
        <c:lblAlgn val="ctr"/>
        <c:lblOffset val="100"/>
        <c:noMultiLvlLbl val="0"/>
      </c:catAx>
      <c:valAx>
        <c:axId val="-8727949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278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91588785046728E-2"/>
          <c:y val="5.6140350877192984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47697</c:v>
                </c:pt>
                <c:pt idx="1">
                  <c:v>47571</c:v>
                </c:pt>
                <c:pt idx="2">
                  <c:v>161705</c:v>
                </c:pt>
                <c:pt idx="3">
                  <c:v>65569</c:v>
                </c:pt>
                <c:pt idx="4">
                  <c:v>160696</c:v>
                </c:pt>
                <c:pt idx="5">
                  <c:v>125427</c:v>
                </c:pt>
                <c:pt idx="6">
                  <c:v>84583</c:v>
                </c:pt>
                <c:pt idx="7">
                  <c:v>6308</c:v>
                </c:pt>
                <c:pt idx="8">
                  <c:v>1025</c:v>
                </c:pt>
                <c:pt idx="9">
                  <c:v>7929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15978</c:v>
                </c:pt>
                <c:pt idx="1">
                  <c:v>15978</c:v>
                </c:pt>
                <c:pt idx="2">
                  <c:v>96603</c:v>
                </c:pt>
                <c:pt idx="3">
                  <c:v>107062</c:v>
                </c:pt>
                <c:pt idx="4">
                  <c:v>207947</c:v>
                </c:pt>
                <c:pt idx="5">
                  <c:v>163845</c:v>
                </c:pt>
                <c:pt idx="6">
                  <c:v>97391</c:v>
                </c:pt>
                <c:pt idx="7">
                  <c:v>9967</c:v>
                </c:pt>
                <c:pt idx="8">
                  <c:v>1644</c:v>
                </c:pt>
                <c:pt idx="9">
                  <c:v>6780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747707664"/>
        <c:axId val="-746661680"/>
      </c:barChart>
      <c:catAx>
        <c:axId val="-74770766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746661680"/>
        <c:crosses val="min"/>
        <c:auto val="0"/>
        <c:lblAlgn val="ctr"/>
        <c:lblOffset val="100"/>
        <c:noMultiLvlLbl val="0"/>
      </c:catAx>
      <c:valAx>
        <c:axId val="-746661680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74770766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746660048"/>
        <c:axId val="-746672016"/>
      </c:barChart>
      <c:catAx>
        <c:axId val="-7466600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746672016"/>
        <c:crosses val="min"/>
        <c:auto val="0"/>
        <c:lblAlgn val="ctr"/>
        <c:lblOffset val="100"/>
        <c:noMultiLvlLbl val="0"/>
      </c:catAx>
      <c:valAx>
        <c:axId val="-746672016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7466600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746664400"/>
        <c:axId val="-746671472"/>
      </c:barChart>
      <c:catAx>
        <c:axId val="-74666440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746671472"/>
        <c:crosses val="min"/>
        <c:auto val="0"/>
        <c:lblAlgn val="ctr"/>
        <c:lblOffset val="100"/>
        <c:noMultiLvlLbl val="0"/>
      </c:catAx>
      <c:valAx>
        <c:axId val="-746671472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74666440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52775</c:v>
                </c:pt>
                <c:pt idx="1">
                  <c:v>63675</c:v>
                </c:pt>
                <c:pt idx="2">
                  <c:v>258308</c:v>
                </c:pt>
                <c:pt idx="3">
                  <c:v>172631</c:v>
                </c:pt>
                <c:pt idx="4">
                  <c:v>368643</c:v>
                </c:pt>
                <c:pt idx="5">
                  <c:v>289272</c:v>
                </c:pt>
                <c:pt idx="6">
                  <c:v>182514</c:v>
                </c:pt>
                <c:pt idx="7">
                  <c:v>16275</c:v>
                </c:pt>
                <c:pt idx="8">
                  <c:v>2669</c:v>
                </c:pt>
                <c:pt idx="9">
                  <c:v>14709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-746657328"/>
        <c:axId val="-746663856"/>
        <c:axId val="0"/>
      </c:bar3DChart>
      <c:catAx>
        <c:axId val="-74665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6663856"/>
        <c:crosses val="autoZero"/>
        <c:auto val="1"/>
        <c:lblAlgn val="ctr"/>
        <c:lblOffset val="100"/>
        <c:noMultiLvlLbl val="0"/>
      </c:catAx>
      <c:valAx>
        <c:axId val="-746663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74665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000"/>
              <a:t>Hastane</a:t>
            </a:r>
            <a:r>
              <a:rPr lang="tr-TR" sz="1000" baseline="0"/>
              <a:t> yatak sayısı </a:t>
            </a:r>
            <a:endParaRPr 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'Hastane yatak sayısı'!$B$2:$S$2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'Hastane yatak sayısı'!$B$3:$S$3</c:f>
              <c:numCache>
                <c:formatCode>#,##0</c:formatCode>
                <c:ptCount val="18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  <c:pt idx="17">
                  <c:v>6265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76174432"/>
        <c:axId val="-876173888"/>
      </c:barChart>
      <c:catAx>
        <c:axId val="-87617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6173888"/>
        <c:crosses val="autoZero"/>
        <c:auto val="1"/>
        <c:lblAlgn val="ctr"/>
        <c:lblOffset val="100"/>
        <c:noMultiLvlLbl val="0"/>
      </c:catAx>
      <c:valAx>
        <c:axId val="-87617388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87617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E6BB5-0606-4FF1-8F55-4C856F879520}" type="datetimeFigureOut">
              <a:rPr lang="tr-TR" smtClean="0"/>
              <a:t>4.07.2022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D067-E62F-4E0B-978E-30782434F3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26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65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66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67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5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69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3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70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39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5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7/4/2022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5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7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4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9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42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8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214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4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09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7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16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23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72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8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534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9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15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4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56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764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24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73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92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94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244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447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79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348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14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912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211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047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69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805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5596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7147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41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44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778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406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38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426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647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251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5304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18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90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284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630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8149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2797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275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112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986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185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00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349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562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8904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254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237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219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876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74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388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357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282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448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2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747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8041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03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608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782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701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4536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121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281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254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828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6974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628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936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71272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2116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7128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4208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773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1444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111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412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0185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202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6727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292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5132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274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481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505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474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3799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540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36784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3320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7368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8016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386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51077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058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341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325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56403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9376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390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67365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24123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37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347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7180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61890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13098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3279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238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6463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6174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413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6384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321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5171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8255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0170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6609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9093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5846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3765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299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0928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13267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15720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38631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456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5855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90631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88675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23049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2460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1168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8596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2785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19288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33310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0801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2279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65822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44650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55342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21552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07724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8815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0941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7376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33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72559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2688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4052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9862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119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5601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4380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0263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0632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3811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8801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672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70914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7854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58445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829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6538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813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3059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93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73382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4303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3564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71492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558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24487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1571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8708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7530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1613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58119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1112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3663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72716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76653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8624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7992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8912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8856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1161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4187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7830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8278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03055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86986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60909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6464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38890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46383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0966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22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8360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2545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4014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17602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536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5547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38849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04377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0285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6266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5588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77182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6268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28663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4577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4171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7735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31361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1838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72245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5508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7347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25897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73635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548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4451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6699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07485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8474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2921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862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0713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3893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8953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393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10031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3094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82024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8579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5716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78163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9534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17108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51564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769246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3118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0609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37073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56830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2245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5025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1918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7639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79786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11166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1527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3077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4292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5986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59416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89415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26729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33836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01533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6375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03512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7335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40053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0616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285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808483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61914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1639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4761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22774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12677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6807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08279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6912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79116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4916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1663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5717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319091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97176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45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theme" Target="../theme/theme31.xml"/><Relationship Id="rId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theme" Target="../theme/theme33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theme" Target="../theme/theme34.xml"/><Relationship Id="rId5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8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theme" Target="../theme/theme35.xml"/><Relationship Id="rId5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theme" Target="../theme/theme36.xml"/><Relationship Id="rId5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theme" Target="../theme/theme37.xml"/><Relationship Id="rId5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3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theme" Target="../theme/theme38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theme" Target="../theme/theme39.xml"/><Relationship Id="rId5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3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theme" Target="../theme/theme40.xml"/><Relationship Id="rId5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theme" Target="../theme/theme41.xml"/><Relationship Id="rId5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theme" Target="../theme/theme42.xml"/><Relationship Id="rId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8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theme" Target="../theme/theme43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theme" Target="../theme/theme44.xml"/><Relationship Id="rId5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20.xml"/><Relationship Id="rId6" Type="http://schemas.openxmlformats.org/officeDocument/2006/relationships/theme" Target="../theme/theme45.xml"/><Relationship Id="rId5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6.xml"/><Relationship Id="rId5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47.xml"/><Relationship Id="rId5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3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theme" Target="../theme/theme48.xml"/><Relationship Id="rId5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theme" Target="../theme/theme49.xml"/><Relationship Id="rId5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Relationship Id="rId6" Type="http://schemas.openxmlformats.org/officeDocument/2006/relationships/theme" Target="../theme/theme50.xml"/><Relationship Id="rId5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theme" Target="../theme/theme51.xml"/><Relationship Id="rId5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theme" Target="../theme/theme52.xml"/><Relationship Id="rId5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theme" Target="../theme/theme53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theme" Target="../theme/theme54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theme" Target="../theme/theme55.xml"/><Relationship Id="rId5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theme" Target="../theme/theme56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80.xml"/><Relationship Id="rId6" Type="http://schemas.openxmlformats.org/officeDocument/2006/relationships/theme" Target="../theme/theme57.xml"/><Relationship Id="rId5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theme" Target="../theme/theme58.xml"/><Relationship Id="rId5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88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theme" Target="../theme/theme59.xml"/><Relationship Id="rId5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95.xml"/><Relationship Id="rId6" Type="http://schemas.openxmlformats.org/officeDocument/2006/relationships/theme" Target="../theme/theme60.xml"/><Relationship Id="rId5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theme" Target="../theme/theme61.xml"/><Relationship Id="rId5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303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Relationship Id="rId6" Type="http://schemas.openxmlformats.org/officeDocument/2006/relationships/theme" Target="../theme/theme62.xml"/><Relationship Id="rId5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0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8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2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9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8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9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4" r:id="rId1"/>
    <p:sldLayoutId id="2147484525" r:id="rId2"/>
    <p:sldLayoutId id="2147484526" r:id="rId3"/>
    <p:sldLayoutId id="2147484527" r:id="rId4"/>
    <p:sldLayoutId id="21474845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3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5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8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4" r:id="rId1"/>
    <p:sldLayoutId id="2147484645" r:id="rId2"/>
    <p:sldLayoutId id="2147484646" r:id="rId3"/>
    <p:sldLayoutId id="2147484647" r:id="rId4"/>
    <p:sldLayoutId id="21474846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3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0" r:id="rId1"/>
    <p:sldLayoutId id="2147484651" r:id="rId2"/>
    <p:sldLayoutId id="2147484652" r:id="rId3"/>
    <p:sldLayoutId id="2147484653" r:id="rId4"/>
    <p:sldLayoutId id="214748465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1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6" r:id="rId1"/>
    <p:sldLayoutId id="2147484657" r:id="rId2"/>
    <p:sldLayoutId id="2147484658" r:id="rId3"/>
    <p:sldLayoutId id="2147484659" r:id="rId4"/>
    <p:sldLayoutId id="214748466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6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2" r:id="rId1"/>
    <p:sldLayoutId id="2147484663" r:id="rId2"/>
    <p:sldLayoutId id="2147484664" r:id="rId3"/>
    <p:sldLayoutId id="2147484665" r:id="rId4"/>
    <p:sldLayoutId id="2147484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7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0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4" r:id="rId1"/>
    <p:sldLayoutId id="2147484675" r:id="rId2"/>
    <p:sldLayoutId id="2147484676" r:id="rId3"/>
    <p:sldLayoutId id="2147484677" r:id="rId4"/>
    <p:sldLayoutId id="21474846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5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0" r:id="rId1"/>
    <p:sldLayoutId id="2147484681" r:id="rId2"/>
    <p:sldLayoutId id="2147484682" r:id="rId3"/>
    <p:sldLayoutId id="2147484683" r:id="rId4"/>
    <p:sldLayoutId id="21474846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80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6" r:id="rId1"/>
    <p:sldLayoutId id="2147484687" r:id="rId2"/>
    <p:sldLayoutId id="2147484688" r:id="rId3"/>
    <p:sldLayoutId id="2147484689" r:id="rId4"/>
    <p:sldLayoutId id="21474846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8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2" r:id="rId1"/>
    <p:sldLayoutId id="2147484693" r:id="rId2"/>
    <p:sldLayoutId id="2147484694" r:id="rId3"/>
    <p:sldLayoutId id="2147484695" r:id="rId4"/>
    <p:sldLayoutId id="21474846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1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8" r:id="rId1"/>
    <p:sldLayoutId id="2147484699" r:id="rId2"/>
    <p:sldLayoutId id="2147484700" r:id="rId3"/>
    <p:sldLayoutId id="2147484701" r:id="rId4"/>
    <p:sldLayoutId id="214748470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9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97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0" r:id="rId1"/>
    <p:sldLayoutId id="2147484711" r:id="rId2"/>
    <p:sldLayoutId id="2147484712" r:id="rId3"/>
    <p:sldLayoutId id="2147484713" r:id="rId4"/>
    <p:sldLayoutId id="214748471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62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6" r:id="rId1"/>
    <p:sldLayoutId id="2147484717" r:id="rId2"/>
    <p:sldLayoutId id="2147484718" r:id="rId3"/>
    <p:sldLayoutId id="2147484719" r:id="rId4"/>
    <p:sldLayoutId id="214748472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4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22" r:id="rId1"/>
    <p:sldLayoutId id="2147484723" r:id="rId2"/>
    <p:sldLayoutId id="2147484724" r:id="rId3"/>
    <p:sldLayoutId id="2147484725" r:id="rId4"/>
    <p:sldLayoutId id="214748472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12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28" r:id="rId1"/>
    <p:sldLayoutId id="2147484729" r:id="rId2"/>
    <p:sldLayoutId id="2147484730" r:id="rId3"/>
    <p:sldLayoutId id="2147484731" r:id="rId4"/>
    <p:sldLayoutId id="214748473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2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4" r:id="rId1"/>
    <p:sldLayoutId id="2147484735" r:id="rId2"/>
    <p:sldLayoutId id="2147484736" r:id="rId3"/>
    <p:sldLayoutId id="2147484737" r:id="rId4"/>
    <p:sldLayoutId id="214748473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0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0" r:id="rId1"/>
    <p:sldLayoutId id="2147484741" r:id="rId2"/>
    <p:sldLayoutId id="2147484742" r:id="rId3"/>
    <p:sldLayoutId id="2147484743" r:id="rId4"/>
    <p:sldLayoutId id="21474847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2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6" r:id="rId1"/>
    <p:sldLayoutId id="2147484747" r:id="rId2"/>
    <p:sldLayoutId id="2147484748" r:id="rId3"/>
    <p:sldLayoutId id="2147484749" r:id="rId4"/>
    <p:sldLayoutId id="214748475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32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2" r:id="rId1"/>
    <p:sldLayoutId id="2147484753" r:id="rId2"/>
    <p:sldLayoutId id="2147484754" r:id="rId3"/>
    <p:sldLayoutId id="2147484755" r:id="rId4"/>
    <p:sldLayoutId id="21474847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5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8" r:id="rId1"/>
    <p:sldLayoutId id="2147484759" r:id="rId2"/>
    <p:sldLayoutId id="2147484760" r:id="rId3"/>
    <p:sldLayoutId id="2147484761" r:id="rId4"/>
    <p:sldLayoutId id="214748476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1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4" r:id="rId1"/>
    <p:sldLayoutId id="2147484765" r:id="rId2"/>
    <p:sldLayoutId id="2147484766" r:id="rId3"/>
    <p:sldLayoutId id="2147484767" r:id="rId4"/>
    <p:sldLayoutId id="21474847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79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00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2" r:id="rId1"/>
    <p:sldLayoutId id="2147484783" r:id="rId2"/>
    <p:sldLayoutId id="2147484784" r:id="rId3"/>
    <p:sldLayoutId id="2147484785" r:id="rId4"/>
    <p:sldLayoutId id="21474847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2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8" r:id="rId1"/>
    <p:sldLayoutId id="2147484789" r:id="rId2"/>
    <p:sldLayoutId id="2147484790" r:id="rId3"/>
    <p:sldLayoutId id="2147484791" r:id="rId4"/>
    <p:sldLayoutId id="21474847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3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4" r:id="rId1"/>
    <p:sldLayoutId id="2147484795" r:id="rId2"/>
    <p:sldLayoutId id="2147484796" r:id="rId3"/>
    <p:sldLayoutId id="2147484797" r:id="rId4"/>
    <p:sldLayoutId id="21474847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0" r:id="rId1"/>
    <p:sldLayoutId id="2147484801" r:id="rId2"/>
    <p:sldLayoutId id="2147484802" r:id="rId3"/>
    <p:sldLayoutId id="2147484803" r:id="rId4"/>
    <p:sldLayoutId id="21474848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28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6" r:id="rId1"/>
    <p:sldLayoutId id="2147484807" r:id="rId2"/>
    <p:sldLayoutId id="2147484808" r:id="rId3"/>
    <p:sldLayoutId id="2147484809" r:id="rId4"/>
    <p:sldLayoutId id="21474848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87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2" r:id="rId1"/>
    <p:sldLayoutId id="2147484813" r:id="rId2"/>
    <p:sldLayoutId id="2147484814" r:id="rId3"/>
    <p:sldLayoutId id="2147484815" r:id="rId4"/>
    <p:sldLayoutId id="21474848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0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8" r:id="rId1"/>
    <p:sldLayoutId id="2147484819" r:id="rId2"/>
    <p:sldLayoutId id="2147484820" r:id="rId3"/>
    <p:sldLayoutId id="2147484821" r:id="rId4"/>
    <p:sldLayoutId id="21474848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29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31" r:id="rId2"/>
    <p:sldLayoutId id="2147484832" r:id="rId3"/>
    <p:sldLayoutId id="2147484833" r:id="rId4"/>
    <p:sldLayoutId id="21474848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44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6" r:id="rId1"/>
    <p:sldLayoutId id="2147484837" r:id="rId2"/>
    <p:sldLayoutId id="2147484838" r:id="rId3"/>
    <p:sldLayoutId id="2147484839" r:id="rId4"/>
    <p:sldLayoutId id="21474848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0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2" r:id="rId1"/>
    <p:sldLayoutId id="2147484843" r:id="rId2"/>
    <p:sldLayoutId id="2147484844" r:id="rId3"/>
    <p:sldLayoutId id="2147484845" r:id="rId4"/>
    <p:sldLayoutId id="21474848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83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8" r:id="rId1"/>
    <p:sldLayoutId id="2147484849" r:id="rId2"/>
    <p:sldLayoutId id="2147484850" r:id="rId3"/>
    <p:sldLayoutId id="2147484851" r:id="rId4"/>
    <p:sldLayoutId id="21474848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7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4" r:id="rId1"/>
    <p:sldLayoutId id="2147484855" r:id="rId2"/>
    <p:sldLayoutId id="2147484856" r:id="rId3"/>
    <p:sldLayoutId id="2147484857" r:id="rId4"/>
    <p:sldLayoutId id="21474848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04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0" r:id="rId1"/>
    <p:sldLayoutId id="2147484861" r:id="rId2"/>
    <p:sldLayoutId id="2147484862" r:id="rId3"/>
    <p:sldLayoutId id="2147484863" r:id="rId4"/>
    <p:sldLayoutId id="214748486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8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68" r:id="rId3"/>
    <p:sldLayoutId id="2147484869" r:id="rId4"/>
    <p:sldLayoutId id="21474848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1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2" r:id="rId1"/>
    <p:sldLayoutId id="2147484873" r:id="rId2"/>
    <p:sldLayoutId id="2147484874" r:id="rId3"/>
    <p:sldLayoutId id="2147484875" r:id="rId4"/>
    <p:sldLayoutId id="21474848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72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8" r:id="rId1"/>
    <p:sldLayoutId id="2147484879" r:id="rId2"/>
    <p:sldLayoutId id="2147484880" r:id="rId3"/>
    <p:sldLayoutId id="2147484881" r:id="rId4"/>
    <p:sldLayoutId id="21474848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4" r:id="rId1"/>
    <p:sldLayoutId id="2147484885" r:id="rId2"/>
    <p:sldLayoutId id="2147484886" r:id="rId3"/>
    <p:sldLayoutId id="2147484887" r:id="rId4"/>
    <p:sldLayoutId id="21474848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72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0" r:id="rId1"/>
    <p:sldLayoutId id="2147484891" r:id="rId2"/>
    <p:sldLayoutId id="2147484892" r:id="rId3"/>
    <p:sldLayoutId id="2147484893" r:id="rId4"/>
    <p:sldLayoutId id="21474848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6" r:id="rId1"/>
    <p:sldLayoutId id="2147484897" r:id="rId2"/>
    <p:sldLayoutId id="2147484898" r:id="rId3"/>
    <p:sldLayoutId id="2147484899" r:id="rId4"/>
    <p:sldLayoutId id="21474849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8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8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8" r:id="rId1"/>
    <p:sldLayoutId id="2147484909" r:id="rId2"/>
    <p:sldLayoutId id="2147484910" r:id="rId3"/>
    <p:sldLayoutId id="2147484911" r:id="rId4"/>
    <p:sldLayoutId id="21474849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7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4" r:id="rId1"/>
    <p:sldLayoutId id="2147484915" r:id="rId2"/>
    <p:sldLayoutId id="2147484916" r:id="rId3"/>
    <p:sldLayoutId id="2147484917" r:id="rId4"/>
    <p:sldLayoutId id="21474849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9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0" r:id="rId1"/>
    <p:sldLayoutId id="2147484921" r:id="rId2"/>
    <p:sldLayoutId id="2147484922" r:id="rId3"/>
    <p:sldLayoutId id="2147484923" r:id="rId4"/>
    <p:sldLayoutId id="21474849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0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6" r:id="rId1"/>
    <p:sldLayoutId id="2147484927" r:id="rId2"/>
    <p:sldLayoutId id="2147484928" r:id="rId3"/>
    <p:sldLayoutId id="2147484929" r:id="rId4"/>
    <p:sldLayoutId id="21474849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3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2" r:id="rId1"/>
    <p:sldLayoutId id="2147484933" r:id="rId2"/>
    <p:sldLayoutId id="2147484934" r:id="rId3"/>
    <p:sldLayoutId id="2147484935" r:id="rId4"/>
    <p:sldLayoutId id="21474849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15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8" r:id="rId1"/>
    <p:sldLayoutId id="2147484939" r:id="rId2"/>
    <p:sldLayoutId id="2147484940" r:id="rId3"/>
    <p:sldLayoutId id="2147484941" r:id="rId4"/>
    <p:sldLayoutId id="21474849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5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2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png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tags" Target="../tags/tag48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notesSlide" Target="../notesSlides/notesSlide1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9" Type="http://schemas.openxmlformats.org/officeDocument/2006/relationships/tags" Target="../tags/tag38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chart" Target="../charts/chart1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chart" Target="../charts/chart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4" Type="http://schemas.openxmlformats.org/officeDocument/2006/relationships/image" Target="../media/image7.emf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oleObject" Target="../embeddings/oleObject7.bin"/><Relationship Id="rId48" Type="http://schemas.openxmlformats.org/officeDocument/2006/relationships/chart" Target="../charts/chart4.xml"/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chart" Target="../charts/chart2.xml"/><Relationship Id="rId20" Type="http://schemas.openxmlformats.org/officeDocument/2006/relationships/tags" Target="../tags/tag29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2.xml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tags" Target="../tags/tag75.xml"/><Relationship Id="rId3" Type="http://schemas.openxmlformats.org/officeDocument/2006/relationships/tags" Target="../tags/tag52.xml"/><Relationship Id="rId21" Type="http://schemas.openxmlformats.org/officeDocument/2006/relationships/tags" Target="../tags/tag70.xml"/><Relationship Id="rId34" Type="http://schemas.openxmlformats.org/officeDocument/2006/relationships/chart" Target="../charts/chart7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tags" Target="../tags/tag74.xml"/><Relationship Id="rId33" Type="http://schemas.openxmlformats.org/officeDocument/2006/relationships/image" Target="../media/image7.emf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29" Type="http://schemas.openxmlformats.org/officeDocument/2006/relationships/tags" Target="../tags/tag78.xml"/><Relationship Id="rId1" Type="http://schemas.openxmlformats.org/officeDocument/2006/relationships/vmlDrawing" Target="../drawings/vmlDrawing9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tags" Target="../tags/tag73.xml"/><Relationship Id="rId32" Type="http://schemas.openxmlformats.org/officeDocument/2006/relationships/oleObject" Target="../embeddings/oleObject9.bin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tags" Target="../tags/tag72.xml"/><Relationship Id="rId28" Type="http://schemas.openxmlformats.org/officeDocument/2006/relationships/tags" Target="../tags/tag77.xml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31" Type="http://schemas.openxmlformats.org/officeDocument/2006/relationships/notesSlide" Target="../notesSlides/notesSlide3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tags" Target="../tags/tag71.xml"/><Relationship Id="rId27" Type="http://schemas.openxmlformats.org/officeDocument/2006/relationships/tags" Target="../tags/tag76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5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80.xml"/><Relationship Id="rId21" Type="http://schemas.openxmlformats.org/officeDocument/2006/relationships/chart" Target="../charts/chart1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notesSlide" Target="../notesSlides/notesSlide4.xml"/><Relationship Id="rId2" Type="http://schemas.openxmlformats.org/officeDocument/2006/relationships/tags" Target="../tags/tag79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chart" Target="../charts/chart13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chart" Target="../charts/chart12.xml"/><Relationship Id="rId10" Type="http://schemas.openxmlformats.org/officeDocument/2006/relationships/tags" Target="../tags/tag87.xml"/><Relationship Id="rId19" Type="http://schemas.openxmlformats.org/officeDocument/2006/relationships/image" Target="../media/image7.emf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chart" Target="../charts/char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1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tags" Target="../tags/tag110.xml"/><Relationship Id="rId26" Type="http://schemas.openxmlformats.org/officeDocument/2006/relationships/tags" Target="../tags/tag118.xml"/><Relationship Id="rId3" Type="http://schemas.openxmlformats.org/officeDocument/2006/relationships/tags" Target="../tags/tag95.xml"/><Relationship Id="rId21" Type="http://schemas.openxmlformats.org/officeDocument/2006/relationships/tags" Target="../tags/tag113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5" Type="http://schemas.openxmlformats.org/officeDocument/2006/relationships/tags" Target="../tags/tag117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tags" Target="../tags/tag112.xml"/><Relationship Id="rId29" Type="http://schemas.openxmlformats.org/officeDocument/2006/relationships/oleObject" Target="../embeddings/oleObject12.bin"/><Relationship Id="rId1" Type="http://schemas.openxmlformats.org/officeDocument/2006/relationships/vmlDrawing" Target="../drawings/vmlDrawing12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24" Type="http://schemas.openxmlformats.org/officeDocument/2006/relationships/tags" Target="../tags/tag116.xml"/><Relationship Id="rId32" Type="http://schemas.openxmlformats.org/officeDocument/2006/relationships/chart" Target="../charts/chart15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23" Type="http://schemas.openxmlformats.org/officeDocument/2006/relationships/tags" Target="../tags/tag115.xml"/><Relationship Id="rId28" Type="http://schemas.openxmlformats.org/officeDocument/2006/relationships/notesSlide" Target="../notesSlides/notesSlide5.xml"/><Relationship Id="rId10" Type="http://schemas.openxmlformats.org/officeDocument/2006/relationships/tags" Target="../tags/tag102.xml"/><Relationship Id="rId19" Type="http://schemas.openxmlformats.org/officeDocument/2006/relationships/tags" Target="../tags/tag111.xml"/><Relationship Id="rId31" Type="http://schemas.openxmlformats.org/officeDocument/2006/relationships/chart" Target="../charts/chart14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tags" Target="../tags/tag114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7.emf"/></Relationships>
</file>

<file path=ppt/slides/_rels/slide70.xml.rels><?xml version="1.0" encoding="UTF-8" standalone="yes"?>
<Relationships xmlns="http://schemas.openxmlformats.org/package/2006/relationships"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tags" Target="../tags/tag143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38.xml"/><Relationship Id="rId34" Type="http://schemas.openxmlformats.org/officeDocument/2006/relationships/tags" Target="../tags/tag151.xml"/><Relationship Id="rId42" Type="http://schemas.openxmlformats.org/officeDocument/2006/relationships/image" Target="../media/image7.emf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tags" Target="../tags/tag146.xml"/><Relationship Id="rId41" Type="http://schemas.openxmlformats.org/officeDocument/2006/relationships/oleObject" Target="../embeddings/oleObject13.bin"/><Relationship Id="rId1" Type="http://schemas.openxmlformats.org/officeDocument/2006/relationships/vmlDrawing" Target="../drawings/vmlDrawing13.v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tags" Target="../tags/tag141.xml"/><Relationship Id="rId32" Type="http://schemas.openxmlformats.org/officeDocument/2006/relationships/tags" Target="../tags/tag149.xml"/><Relationship Id="rId37" Type="http://schemas.openxmlformats.org/officeDocument/2006/relationships/tags" Target="../tags/tag154.xml"/><Relationship Id="rId40" Type="http://schemas.openxmlformats.org/officeDocument/2006/relationships/notesSlide" Target="../notesSlides/notesSlide6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tags" Target="../tags/tag140.xml"/><Relationship Id="rId28" Type="http://schemas.openxmlformats.org/officeDocument/2006/relationships/tags" Target="../tags/tag145.xml"/><Relationship Id="rId36" Type="http://schemas.openxmlformats.org/officeDocument/2006/relationships/tags" Target="../tags/tag153.xml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tags" Target="../tags/tag148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tags" Target="../tags/tag139.xml"/><Relationship Id="rId27" Type="http://schemas.openxmlformats.org/officeDocument/2006/relationships/tags" Target="../tags/tag144.xml"/><Relationship Id="rId30" Type="http://schemas.openxmlformats.org/officeDocument/2006/relationships/tags" Target="../tags/tag147.xml"/><Relationship Id="rId35" Type="http://schemas.openxmlformats.org/officeDocument/2006/relationships/tags" Target="../tags/tag152.xml"/><Relationship Id="rId43" Type="http://schemas.openxmlformats.org/officeDocument/2006/relationships/chart" Target="../charts/chart16.xml"/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tags" Target="../tags/tag142.xml"/><Relationship Id="rId33" Type="http://schemas.openxmlformats.org/officeDocument/2006/relationships/tags" Target="../tags/tag150.xml"/><Relationship Id="rId38" Type="http://schemas.openxmlformats.org/officeDocument/2006/relationships/tags" Target="../tags/tag15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chart" Target="../charts/chart17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7.emf"/><Relationship Id="rId2" Type="http://schemas.openxmlformats.org/officeDocument/2006/relationships/tags" Target="../tags/tag156.xml"/><Relationship Id="rId16" Type="http://schemas.openxmlformats.org/officeDocument/2006/relationships/oleObject" Target="../embeddings/oleObject14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64.xml"/><Relationship Id="rId19" Type="http://schemas.openxmlformats.org/officeDocument/2006/relationships/chart" Target="../charts/chart18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6.vml"/><Relationship Id="rId6" Type="http://schemas.openxmlformats.org/officeDocument/2006/relationships/chart" Target="../charts/chart2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6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7.bin"/></Relationships>
</file>

<file path=ppt/slides/_rels/slide78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42" Type="http://schemas.openxmlformats.org/officeDocument/2006/relationships/chart" Target="../charts/chart26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41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tags" Target="../tags/tag207.xml"/><Relationship Id="rId40" Type="http://schemas.openxmlformats.org/officeDocument/2006/relationships/oleObject" Target="../embeddings/oleObject18.bin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tags" Target="../tags/tag206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tags" Target="../tags/tag205.xml"/><Relationship Id="rId43" Type="http://schemas.openxmlformats.org/officeDocument/2006/relationships/chart" Target="../charts/chart27.xml"/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tags" Target="../tags/tag208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chart" Target="../charts/chart29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chart" Target="../charts/chart28.xml"/><Relationship Id="rId2" Type="http://schemas.openxmlformats.org/officeDocument/2006/relationships/tags" Target="../tags/tag209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9.v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oleObject" Target="../embeddings/oleObject19.bin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3" Type="http://schemas.openxmlformats.org/officeDocument/2006/relationships/tags" Target="../tags/tag232.xml"/><Relationship Id="rId18" Type="http://schemas.openxmlformats.org/officeDocument/2006/relationships/tags" Target="../tags/tag237.xml"/><Relationship Id="rId26" Type="http://schemas.openxmlformats.org/officeDocument/2006/relationships/tags" Target="../tags/tag245.xml"/><Relationship Id="rId39" Type="http://schemas.openxmlformats.org/officeDocument/2006/relationships/tags" Target="../tags/tag258.xml"/><Relationship Id="rId21" Type="http://schemas.openxmlformats.org/officeDocument/2006/relationships/tags" Target="../tags/tag240.xml"/><Relationship Id="rId34" Type="http://schemas.openxmlformats.org/officeDocument/2006/relationships/tags" Target="../tags/tag253.xml"/><Relationship Id="rId42" Type="http://schemas.openxmlformats.org/officeDocument/2006/relationships/oleObject" Target="../embeddings/oleObject20.bin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tags" Target="../tags/tag239.xml"/><Relationship Id="rId29" Type="http://schemas.openxmlformats.org/officeDocument/2006/relationships/tags" Target="../tags/tag248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tags" Target="../tags/tag243.xml"/><Relationship Id="rId32" Type="http://schemas.openxmlformats.org/officeDocument/2006/relationships/tags" Target="../tags/tag251.xml"/><Relationship Id="rId37" Type="http://schemas.openxmlformats.org/officeDocument/2006/relationships/tags" Target="../tags/tag256.xml"/><Relationship Id="rId40" Type="http://schemas.openxmlformats.org/officeDocument/2006/relationships/tags" Target="../tags/tag259.xml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tags" Target="../tags/tag242.xml"/><Relationship Id="rId28" Type="http://schemas.openxmlformats.org/officeDocument/2006/relationships/tags" Target="../tags/tag247.xml"/><Relationship Id="rId36" Type="http://schemas.openxmlformats.org/officeDocument/2006/relationships/tags" Target="../tags/tag255.xml"/><Relationship Id="rId10" Type="http://schemas.openxmlformats.org/officeDocument/2006/relationships/tags" Target="../tags/tag229.xml"/><Relationship Id="rId19" Type="http://schemas.openxmlformats.org/officeDocument/2006/relationships/tags" Target="../tags/tag238.xml"/><Relationship Id="rId31" Type="http://schemas.openxmlformats.org/officeDocument/2006/relationships/tags" Target="../tags/tag250.xml"/><Relationship Id="rId44" Type="http://schemas.openxmlformats.org/officeDocument/2006/relationships/chart" Target="../charts/chart30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tags" Target="../tags/tag241.xml"/><Relationship Id="rId27" Type="http://schemas.openxmlformats.org/officeDocument/2006/relationships/tags" Target="../tags/tag246.xml"/><Relationship Id="rId30" Type="http://schemas.openxmlformats.org/officeDocument/2006/relationships/tags" Target="../tags/tag249.xml"/><Relationship Id="rId35" Type="http://schemas.openxmlformats.org/officeDocument/2006/relationships/tags" Target="../tags/tag254.xml"/><Relationship Id="rId43" Type="http://schemas.openxmlformats.org/officeDocument/2006/relationships/image" Target="../media/image7.emf"/><Relationship Id="rId8" Type="http://schemas.openxmlformats.org/officeDocument/2006/relationships/tags" Target="../tags/tag227.xml"/><Relationship Id="rId3" Type="http://schemas.openxmlformats.org/officeDocument/2006/relationships/tags" Target="../tags/tag222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tags" Target="../tags/tag244.xml"/><Relationship Id="rId33" Type="http://schemas.openxmlformats.org/officeDocument/2006/relationships/tags" Target="../tags/tag252.xml"/><Relationship Id="rId38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1223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İçe</a:t>
            </a:r>
            <a:r>
              <a:rPr sz="3200" spc="5" dirty="0"/>
              <a:t>r</a:t>
            </a:r>
            <a:r>
              <a:rPr sz="3200" dirty="0"/>
              <a:t>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42338"/>
            <a:ext cx="7922260" cy="2936701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Büyüme,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 ve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Ticaret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Ödemeler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Kamu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Maliyesi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Finansal Piyasa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Göstergeleri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Piyasa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Katılımcıları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Anketi: Seçilmiş Göstergeler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Genel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Değerlendirme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15686" y="5562600"/>
            <a:ext cx="8640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/>
              <a:t>Gaziantep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/>
              <a:t>Prof. Dr. Hüseyin BOZKURT</a:t>
            </a:r>
            <a:r>
              <a:rPr lang="en-US" sz="1400" dirty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/>
              <a:t>.</a:t>
            </a:r>
            <a:endParaRPr lang="tr-TR" sz="1400" dirty="0"/>
          </a:p>
          <a:p>
            <a:r>
              <a:rPr lang="en-US" sz="1400" dirty="0" err="1"/>
              <a:t>İçerik</a:t>
            </a:r>
            <a:r>
              <a:rPr lang="en-US" sz="1400" dirty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610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588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Büyüme, </a:t>
            </a:r>
            <a:r>
              <a:rPr sz="3200" dirty="0"/>
              <a:t>Üretim ve</a:t>
            </a:r>
            <a:r>
              <a:rPr sz="3200" spc="-105" dirty="0"/>
              <a:t> </a:t>
            </a:r>
            <a:r>
              <a:rPr sz="3200" spc="-5" dirty="0"/>
              <a:t>Satışlar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3220"/>
            <a:ext cx="4555490" cy="485965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Gayri Safi Yurt İçi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Hasıla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(GSYİH)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 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harcama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yönünden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katkılar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Potansiyel GSYİH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Endeksi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(SÜE)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Öncü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göstergeler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Kapasite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Kullanım Oranı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(KKO)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Perakende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Satış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Hacim</a:t>
            </a:r>
            <a:r>
              <a:rPr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9129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211" y="673049"/>
            <a:ext cx="828230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Yılın ilk çeyreğinde milli gelir </a:t>
            </a:r>
            <a:r>
              <a:rPr dirty="0"/>
              <a:t>%7,3 </a:t>
            </a:r>
            <a:r>
              <a:rPr spc="-5" dirty="0"/>
              <a:t>büyüme kaydetmiştir.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Mevsim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takvim etkilerinden arındırılmış endeks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eğiliminin yavaşladığını  göstermektedir.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211" y="6383223"/>
            <a:ext cx="2560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0413" y="2130551"/>
            <a:ext cx="3804285" cy="2501265"/>
            <a:chOff x="260413" y="2130551"/>
            <a:chExt cx="3804285" cy="2501265"/>
          </a:xfrm>
        </p:grpSpPr>
        <p:sp>
          <p:nvSpPr>
            <p:cNvPr id="5" name="object 5"/>
            <p:cNvSpPr/>
            <p:nvPr/>
          </p:nvSpPr>
          <p:spPr>
            <a:xfrm>
              <a:off x="434340" y="2130551"/>
              <a:ext cx="3456940" cy="2496820"/>
            </a:xfrm>
            <a:custGeom>
              <a:avLst/>
              <a:gdLst/>
              <a:ahLst/>
              <a:cxnLst/>
              <a:rect l="l" t="t" r="r" b="b"/>
              <a:pathLst>
                <a:path w="3456940" h="2496820">
                  <a:moveTo>
                    <a:pt x="420624" y="1633728"/>
                  </a:moveTo>
                  <a:lnTo>
                    <a:pt x="0" y="1633728"/>
                  </a:lnTo>
                  <a:lnTo>
                    <a:pt x="0" y="2496312"/>
                  </a:lnTo>
                  <a:lnTo>
                    <a:pt x="420624" y="2496312"/>
                  </a:lnTo>
                  <a:lnTo>
                    <a:pt x="420624" y="1633728"/>
                  </a:lnTo>
                  <a:close/>
                </a:path>
                <a:path w="3456940" h="2496820">
                  <a:moveTo>
                    <a:pt x="1179576" y="0"/>
                  </a:moveTo>
                  <a:lnTo>
                    <a:pt x="758952" y="0"/>
                  </a:lnTo>
                  <a:lnTo>
                    <a:pt x="758952" y="2496312"/>
                  </a:lnTo>
                  <a:lnTo>
                    <a:pt x="1179576" y="2496312"/>
                  </a:lnTo>
                  <a:lnTo>
                    <a:pt x="1179576" y="0"/>
                  </a:lnTo>
                  <a:close/>
                </a:path>
                <a:path w="3456940" h="2496820">
                  <a:moveTo>
                    <a:pt x="1938528" y="1600200"/>
                  </a:moveTo>
                  <a:lnTo>
                    <a:pt x="1516380" y="1600200"/>
                  </a:lnTo>
                  <a:lnTo>
                    <a:pt x="1516380" y="2496312"/>
                  </a:lnTo>
                  <a:lnTo>
                    <a:pt x="1938528" y="2496312"/>
                  </a:lnTo>
                  <a:lnTo>
                    <a:pt x="1938528" y="1600200"/>
                  </a:lnTo>
                  <a:close/>
                </a:path>
                <a:path w="3456940" h="2496820">
                  <a:moveTo>
                    <a:pt x="2697480" y="1464564"/>
                  </a:moveTo>
                  <a:lnTo>
                    <a:pt x="2275332" y="1464564"/>
                  </a:lnTo>
                  <a:lnTo>
                    <a:pt x="2275332" y="2496312"/>
                  </a:lnTo>
                  <a:lnTo>
                    <a:pt x="2697480" y="2496312"/>
                  </a:lnTo>
                  <a:lnTo>
                    <a:pt x="2697480" y="1464564"/>
                  </a:lnTo>
                  <a:close/>
                </a:path>
                <a:path w="3456940" h="2496820">
                  <a:moveTo>
                    <a:pt x="3456432" y="1668780"/>
                  </a:moveTo>
                  <a:lnTo>
                    <a:pt x="3034284" y="1668780"/>
                  </a:lnTo>
                  <a:lnTo>
                    <a:pt x="3034284" y="2496312"/>
                  </a:lnTo>
                  <a:lnTo>
                    <a:pt x="3456432" y="2496312"/>
                  </a:lnTo>
                  <a:lnTo>
                    <a:pt x="3456432" y="166878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4626863"/>
              <a:ext cx="3794760" cy="0"/>
            </a:xfrm>
            <a:custGeom>
              <a:avLst/>
              <a:gdLst/>
              <a:ahLst/>
              <a:cxnLst/>
              <a:rect l="l" t="t" r="r" b="b"/>
              <a:pathLst>
                <a:path w="3794760">
                  <a:moveTo>
                    <a:pt x="0" y="0"/>
                  </a:moveTo>
                  <a:lnTo>
                    <a:pt x="37947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41552" y="1905380"/>
            <a:ext cx="323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22,0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28121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021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290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9169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4954" y="350596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62858" y="357416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03905" y="33693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7073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100" y="35410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149351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82672" y="1524380"/>
            <a:ext cx="3944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hızı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2021 Ç1 – 2022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676965" y="2587751"/>
            <a:ext cx="3634104" cy="2044064"/>
            <a:chOff x="4676965" y="2587751"/>
            <a:chExt cx="3634104" cy="2044064"/>
          </a:xfrm>
        </p:grpSpPr>
        <p:sp>
          <p:nvSpPr>
            <p:cNvPr id="20" name="object 20"/>
            <p:cNvSpPr/>
            <p:nvPr/>
          </p:nvSpPr>
          <p:spPr>
            <a:xfrm>
              <a:off x="4843272" y="2587751"/>
              <a:ext cx="3301365" cy="2039620"/>
            </a:xfrm>
            <a:custGeom>
              <a:avLst/>
              <a:gdLst/>
              <a:ahLst/>
              <a:cxnLst/>
              <a:rect l="l" t="t" r="r" b="b"/>
              <a:pathLst>
                <a:path w="3301365" h="2039620">
                  <a:moveTo>
                    <a:pt x="402336" y="437388"/>
                  </a:moveTo>
                  <a:lnTo>
                    <a:pt x="0" y="437388"/>
                  </a:lnTo>
                  <a:lnTo>
                    <a:pt x="0" y="2039112"/>
                  </a:lnTo>
                  <a:lnTo>
                    <a:pt x="402336" y="2039112"/>
                  </a:lnTo>
                  <a:lnTo>
                    <a:pt x="402336" y="437388"/>
                  </a:lnTo>
                  <a:close/>
                </a:path>
                <a:path w="3301365" h="2039620">
                  <a:moveTo>
                    <a:pt x="1126236" y="801624"/>
                  </a:moveTo>
                  <a:lnTo>
                    <a:pt x="723900" y="801624"/>
                  </a:lnTo>
                  <a:lnTo>
                    <a:pt x="723900" y="2039112"/>
                  </a:lnTo>
                  <a:lnTo>
                    <a:pt x="1126236" y="2039112"/>
                  </a:lnTo>
                  <a:lnTo>
                    <a:pt x="1126236" y="801624"/>
                  </a:lnTo>
                  <a:close/>
                </a:path>
                <a:path w="3301365" h="2039620">
                  <a:moveTo>
                    <a:pt x="1851660" y="0"/>
                  </a:moveTo>
                  <a:lnTo>
                    <a:pt x="1449324" y="0"/>
                  </a:lnTo>
                  <a:lnTo>
                    <a:pt x="1449324" y="2039112"/>
                  </a:lnTo>
                  <a:lnTo>
                    <a:pt x="1851660" y="2039112"/>
                  </a:lnTo>
                  <a:lnTo>
                    <a:pt x="1851660" y="0"/>
                  </a:lnTo>
                  <a:close/>
                </a:path>
                <a:path w="3301365" h="2039620">
                  <a:moveTo>
                    <a:pt x="2577084" y="946404"/>
                  </a:moveTo>
                  <a:lnTo>
                    <a:pt x="2173224" y="946404"/>
                  </a:lnTo>
                  <a:lnTo>
                    <a:pt x="2173224" y="2039112"/>
                  </a:lnTo>
                  <a:lnTo>
                    <a:pt x="2577084" y="2039112"/>
                  </a:lnTo>
                  <a:lnTo>
                    <a:pt x="2577084" y="946404"/>
                  </a:lnTo>
                  <a:close/>
                </a:path>
                <a:path w="3301365" h="2039620">
                  <a:moveTo>
                    <a:pt x="3300984" y="1165860"/>
                  </a:moveTo>
                  <a:lnTo>
                    <a:pt x="2898648" y="1165860"/>
                  </a:lnTo>
                  <a:lnTo>
                    <a:pt x="2898648" y="2039112"/>
                  </a:lnTo>
                  <a:lnTo>
                    <a:pt x="3300984" y="2039112"/>
                  </a:lnTo>
                  <a:lnTo>
                    <a:pt x="3300984" y="116586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681728" y="4626863"/>
              <a:ext cx="3624579" cy="0"/>
            </a:xfrm>
            <a:custGeom>
              <a:avLst/>
              <a:gdLst/>
              <a:ahLst/>
              <a:cxnLst/>
              <a:rect l="l" t="t" r="r" b="b"/>
              <a:pathLst>
                <a:path w="3624579">
                  <a:moveTo>
                    <a:pt x="0" y="0"/>
                  </a:moveTo>
                  <a:lnTo>
                    <a:pt x="36240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26182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647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76542" y="236258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50799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0037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01967" y="33105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26838" y="2799334"/>
            <a:ext cx="9632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50082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26120" y="352818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6531" y="5638901"/>
            <a:ext cx="275399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aynı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çeyreğine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35" algn="ctr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3121" y="5594705"/>
            <a:ext cx="333247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386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çeyreğe göre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  (mevsim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takvim etkisinden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394453" y="2068829"/>
            <a:ext cx="3810" cy="3168015"/>
          </a:xfrm>
          <a:custGeom>
            <a:avLst/>
            <a:gdLst/>
            <a:ahLst/>
            <a:cxnLst/>
            <a:rect l="l" t="t" r="r" b="b"/>
            <a:pathLst>
              <a:path w="3810" h="3168015">
                <a:moveTo>
                  <a:pt x="3429" y="0"/>
                </a:moveTo>
                <a:lnTo>
                  <a:pt x="0" y="3168015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294888" y="2129027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80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586471" y="2129027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80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3093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0877"/>
            <a:ext cx="85896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Finans </a:t>
            </a:r>
            <a:r>
              <a:rPr dirty="0"/>
              <a:t>ve hizmetler </a:t>
            </a:r>
            <a:r>
              <a:rPr spc="-5" dirty="0"/>
              <a:t>büyümeyi sürükleyen </a:t>
            </a:r>
            <a:r>
              <a:rPr dirty="0"/>
              <a:t>ana</a:t>
            </a:r>
            <a:r>
              <a:rPr spc="-25" dirty="0"/>
              <a:t> </a:t>
            </a:r>
            <a:r>
              <a:rPr spc="-5" dirty="0"/>
              <a:t>sektörlerdir.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Tarım sektörü </a:t>
            </a:r>
            <a:r>
              <a:rPr b="0" spc="-10" dirty="0">
                <a:latin typeface="Tahoma"/>
                <a:cs typeface="Tahoma"/>
              </a:rPr>
              <a:t>sınırlı </a:t>
            </a:r>
            <a:r>
              <a:rPr b="0" spc="-5" dirty="0">
                <a:latin typeface="Tahoma"/>
                <a:cs typeface="Tahoma"/>
              </a:rPr>
              <a:t>oranda </a:t>
            </a:r>
            <a:r>
              <a:rPr b="0" dirty="0">
                <a:latin typeface="Tahoma"/>
                <a:cs typeface="Tahoma"/>
              </a:rPr>
              <a:t>büyürken, inşaat </a:t>
            </a:r>
            <a:r>
              <a:rPr b="0" spc="-5" dirty="0">
                <a:latin typeface="Tahoma"/>
                <a:cs typeface="Tahoma"/>
              </a:rPr>
              <a:t>sektöründe </a:t>
            </a:r>
            <a:r>
              <a:rPr b="0" dirty="0">
                <a:latin typeface="Tahoma"/>
                <a:cs typeface="Tahoma"/>
              </a:rPr>
              <a:t>daralma devam</a:t>
            </a:r>
            <a:r>
              <a:rPr b="0" spc="11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etmektedir.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26107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339851"/>
                </a:moveTo>
                <a:lnTo>
                  <a:pt x="9144000" y="339851"/>
                </a:lnTo>
                <a:lnTo>
                  <a:pt x="9144000" y="0"/>
                </a:lnTo>
                <a:lnTo>
                  <a:pt x="0" y="0"/>
                </a:lnTo>
                <a:lnTo>
                  <a:pt x="0" y="33985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804" y="1657349"/>
            <a:ext cx="8288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iktisadi faaliyet kolları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değişim oranı,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2022</a:t>
            </a:r>
            <a:r>
              <a:rPr sz="16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8120380" cy="2734310"/>
            <a:chOff x="393191" y="2651760"/>
            <a:chExt cx="8120380" cy="2734310"/>
          </a:xfrm>
        </p:grpSpPr>
        <p:sp>
          <p:nvSpPr>
            <p:cNvPr id="6" name="object 6"/>
            <p:cNvSpPr/>
            <p:nvPr/>
          </p:nvSpPr>
          <p:spPr>
            <a:xfrm>
              <a:off x="574548" y="2651759"/>
              <a:ext cx="7759065" cy="2734310"/>
            </a:xfrm>
            <a:custGeom>
              <a:avLst/>
              <a:gdLst/>
              <a:ahLst/>
              <a:cxnLst/>
              <a:rect l="l" t="t" r="r" b="b"/>
              <a:pathLst>
                <a:path w="7759065" h="2734310">
                  <a:moveTo>
                    <a:pt x="451104" y="2028444"/>
                  </a:moveTo>
                  <a:lnTo>
                    <a:pt x="0" y="2028444"/>
                  </a:lnTo>
                  <a:lnTo>
                    <a:pt x="0" y="2107692"/>
                  </a:lnTo>
                  <a:lnTo>
                    <a:pt x="451104" y="2107692"/>
                  </a:lnTo>
                  <a:lnTo>
                    <a:pt x="451104" y="2028444"/>
                  </a:lnTo>
                  <a:close/>
                </a:path>
                <a:path w="7759065" h="2734310">
                  <a:moveTo>
                    <a:pt x="1263396" y="1463040"/>
                  </a:moveTo>
                  <a:lnTo>
                    <a:pt x="812292" y="1463040"/>
                  </a:lnTo>
                  <a:lnTo>
                    <a:pt x="812292" y="2107692"/>
                  </a:lnTo>
                  <a:lnTo>
                    <a:pt x="1263396" y="2107692"/>
                  </a:lnTo>
                  <a:lnTo>
                    <a:pt x="1263396" y="1463040"/>
                  </a:lnTo>
                  <a:close/>
                </a:path>
                <a:path w="7759065" h="2734310">
                  <a:moveTo>
                    <a:pt x="2074164" y="2107692"/>
                  </a:moveTo>
                  <a:lnTo>
                    <a:pt x="1623060" y="2107692"/>
                  </a:lnTo>
                  <a:lnTo>
                    <a:pt x="1623060" y="2734056"/>
                  </a:lnTo>
                  <a:lnTo>
                    <a:pt x="2074164" y="2734056"/>
                  </a:lnTo>
                  <a:lnTo>
                    <a:pt x="2074164" y="2107692"/>
                  </a:lnTo>
                  <a:close/>
                </a:path>
                <a:path w="7759065" h="2734310">
                  <a:moveTo>
                    <a:pt x="2886456" y="809244"/>
                  </a:moveTo>
                  <a:lnTo>
                    <a:pt x="2435352" y="809244"/>
                  </a:lnTo>
                  <a:lnTo>
                    <a:pt x="2435352" y="2107692"/>
                  </a:lnTo>
                  <a:lnTo>
                    <a:pt x="2886456" y="2107692"/>
                  </a:lnTo>
                  <a:lnTo>
                    <a:pt x="2886456" y="809244"/>
                  </a:lnTo>
                  <a:close/>
                </a:path>
                <a:path w="7759065" h="2734310">
                  <a:moveTo>
                    <a:pt x="3698748" y="644652"/>
                  </a:moveTo>
                  <a:lnTo>
                    <a:pt x="3247644" y="644652"/>
                  </a:lnTo>
                  <a:lnTo>
                    <a:pt x="3247644" y="2107692"/>
                  </a:lnTo>
                  <a:lnTo>
                    <a:pt x="3698748" y="2107692"/>
                  </a:lnTo>
                  <a:lnTo>
                    <a:pt x="3698748" y="644652"/>
                  </a:lnTo>
                  <a:close/>
                </a:path>
                <a:path w="7759065" h="2734310">
                  <a:moveTo>
                    <a:pt x="4511040" y="0"/>
                  </a:moveTo>
                  <a:lnTo>
                    <a:pt x="4059936" y="0"/>
                  </a:lnTo>
                  <a:lnTo>
                    <a:pt x="4059936" y="2107692"/>
                  </a:lnTo>
                  <a:lnTo>
                    <a:pt x="4511040" y="2107692"/>
                  </a:lnTo>
                  <a:lnTo>
                    <a:pt x="4511040" y="0"/>
                  </a:lnTo>
                  <a:close/>
                </a:path>
                <a:path w="7759065" h="2734310">
                  <a:moveTo>
                    <a:pt x="5323332" y="1636776"/>
                  </a:moveTo>
                  <a:lnTo>
                    <a:pt x="4872228" y="1636776"/>
                  </a:lnTo>
                  <a:lnTo>
                    <a:pt x="4872228" y="2107692"/>
                  </a:lnTo>
                  <a:lnTo>
                    <a:pt x="5323332" y="2107692"/>
                  </a:lnTo>
                  <a:lnTo>
                    <a:pt x="5323332" y="1636776"/>
                  </a:lnTo>
                  <a:close/>
                </a:path>
                <a:path w="7759065" h="2734310">
                  <a:moveTo>
                    <a:pt x="6134100" y="1331976"/>
                  </a:moveTo>
                  <a:lnTo>
                    <a:pt x="5682996" y="1331976"/>
                  </a:lnTo>
                  <a:lnTo>
                    <a:pt x="5682996" y="2107692"/>
                  </a:lnTo>
                  <a:lnTo>
                    <a:pt x="6134100" y="2107692"/>
                  </a:lnTo>
                  <a:lnTo>
                    <a:pt x="6134100" y="1331976"/>
                  </a:lnTo>
                  <a:close/>
                </a:path>
                <a:path w="7759065" h="2734310">
                  <a:moveTo>
                    <a:pt x="6946392" y="1655064"/>
                  </a:moveTo>
                  <a:lnTo>
                    <a:pt x="6495288" y="1655064"/>
                  </a:lnTo>
                  <a:lnTo>
                    <a:pt x="6495288" y="2107692"/>
                  </a:lnTo>
                  <a:lnTo>
                    <a:pt x="6946392" y="2107692"/>
                  </a:lnTo>
                  <a:lnTo>
                    <a:pt x="6946392" y="1655064"/>
                  </a:lnTo>
                  <a:close/>
                </a:path>
                <a:path w="7759065" h="2734310">
                  <a:moveTo>
                    <a:pt x="7758684" y="1514856"/>
                  </a:moveTo>
                  <a:lnTo>
                    <a:pt x="7307580" y="1514856"/>
                  </a:lnTo>
                  <a:lnTo>
                    <a:pt x="7307580" y="2107692"/>
                  </a:lnTo>
                  <a:lnTo>
                    <a:pt x="7758684" y="2107692"/>
                  </a:lnTo>
                  <a:lnTo>
                    <a:pt x="7758684" y="151485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91" y="4759452"/>
              <a:ext cx="8120380" cy="0"/>
            </a:xfrm>
            <a:custGeom>
              <a:avLst/>
              <a:gdLst/>
              <a:ahLst/>
              <a:cxnLst/>
              <a:rect l="l" t="t" r="r" b="b"/>
              <a:pathLst>
                <a:path w="8120380">
                  <a:moveTo>
                    <a:pt x="0" y="0"/>
                  </a:moveTo>
                  <a:lnTo>
                    <a:pt x="81198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9337" y="4123182"/>
              <a:ext cx="7180580" cy="0"/>
            </a:xfrm>
            <a:custGeom>
              <a:avLst/>
              <a:gdLst/>
              <a:ahLst/>
              <a:cxnLst/>
              <a:rect l="l" t="t" r="r" b="b"/>
              <a:pathLst>
                <a:path w="7180580">
                  <a:moveTo>
                    <a:pt x="0" y="0"/>
                  </a:moveTo>
                  <a:lnTo>
                    <a:pt x="4744974" y="0"/>
                  </a:lnTo>
                </a:path>
                <a:path w="7180580">
                  <a:moveTo>
                    <a:pt x="4999482" y="0"/>
                  </a:moveTo>
                  <a:lnTo>
                    <a:pt x="6368034" y="0"/>
                  </a:lnTo>
                </a:path>
                <a:path w="7180580">
                  <a:moveTo>
                    <a:pt x="6624065" y="0"/>
                  </a:moveTo>
                  <a:lnTo>
                    <a:pt x="7180326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79851" y="5632196"/>
            <a:ext cx="661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047" y="5632196"/>
            <a:ext cx="790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905" algn="ctr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Tarım,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ormancılık  ve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balıkçılık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7930" y="5632196"/>
            <a:ext cx="1550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Finans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Gayrimenkul  sigorta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5852" y="5632196"/>
            <a:ext cx="465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ayi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2982" y="5632196"/>
            <a:ext cx="50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762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 iletişim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1536" y="5632196"/>
            <a:ext cx="5651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i,  idari ve  destek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74840" y="5632196"/>
            <a:ext cx="6445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Kamu  yön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imi,  eğitim,  insan  sağlığı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8092" y="5632196"/>
            <a:ext cx="473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024" y="4460240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94282" y="38933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6652" y="5347878"/>
            <a:ext cx="44513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55880" algn="r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5558" y="3074034"/>
            <a:ext cx="113411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3594">
              <a:lnSpc>
                <a:spcPts val="137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99761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53836" y="406793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66764" y="3763136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78167" y="408533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1093" y="3945763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5868" y="3547364"/>
            <a:ext cx="612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2400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GS</a:t>
            </a:r>
            <a:r>
              <a:rPr sz="1400" b="1" spc="-10" dirty="0">
                <a:solidFill>
                  <a:srgbClr val="C00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İH 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7,3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84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20"/>
            <a:ext cx="9144000" cy="323215"/>
          </a:xfrm>
          <a:custGeom>
            <a:avLst/>
            <a:gdLst/>
            <a:ahLst/>
            <a:cxnLst/>
            <a:rect l="l" t="t" r="r" b="b"/>
            <a:pathLst>
              <a:path w="9144000" h="323214">
                <a:moveTo>
                  <a:pt x="0" y="0"/>
                </a:moveTo>
                <a:lnTo>
                  <a:pt x="0" y="323088"/>
                </a:lnTo>
                <a:lnTo>
                  <a:pt x="9143999" y="323088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67" y="1828876"/>
            <a:ext cx="89744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GSYİH harcama yöntemiyle bileşenler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değişim, %)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2021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5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2558795"/>
            <a:ext cx="7566659" cy="2613660"/>
            <a:chOff x="739140" y="2558795"/>
            <a:chExt cx="7566659" cy="2613660"/>
          </a:xfrm>
        </p:grpSpPr>
        <p:sp>
          <p:nvSpPr>
            <p:cNvPr id="5" name="object 5"/>
            <p:cNvSpPr/>
            <p:nvPr/>
          </p:nvSpPr>
          <p:spPr>
            <a:xfrm>
              <a:off x="894588" y="4617719"/>
              <a:ext cx="259079" cy="224154"/>
            </a:xfrm>
            <a:custGeom>
              <a:avLst/>
              <a:gdLst/>
              <a:ahLst/>
              <a:cxnLst/>
              <a:rect l="l" t="t" r="r" b="b"/>
              <a:pathLst>
                <a:path w="259080" h="224154">
                  <a:moveTo>
                    <a:pt x="259080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259080" y="22402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53668" y="4841748"/>
              <a:ext cx="259079" cy="3175"/>
            </a:xfrm>
            <a:custGeom>
              <a:avLst/>
              <a:gdLst/>
              <a:ahLst/>
              <a:cxnLst/>
              <a:rect l="l" t="t" r="r" b="b"/>
              <a:pathLst>
                <a:path w="259080" h="3175">
                  <a:moveTo>
                    <a:pt x="259080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259080" y="304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50620" y="4840223"/>
              <a:ext cx="265430" cy="5080"/>
            </a:xfrm>
            <a:custGeom>
              <a:avLst/>
              <a:gdLst/>
              <a:ahLst/>
              <a:cxnLst/>
              <a:rect l="l" t="t" r="r" b="b"/>
              <a:pathLst>
                <a:path w="265430" h="5079">
                  <a:moveTo>
                    <a:pt x="0" y="0"/>
                  </a:moveTo>
                  <a:lnTo>
                    <a:pt x="265175" y="0"/>
                  </a:lnTo>
                </a:path>
                <a:path w="265430" h="5079">
                  <a:moveTo>
                    <a:pt x="0" y="4571"/>
                  </a:moveTo>
                  <a:lnTo>
                    <a:pt x="265175" y="457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412748" y="4437888"/>
              <a:ext cx="259079" cy="403860"/>
            </a:xfrm>
            <a:custGeom>
              <a:avLst/>
              <a:gdLst/>
              <a:ahLst/>
              <a:cxnLst/>
              <a:rect l="l" t="t" r="r" b="b"/>
              <a:pathLst>
                <a:path w="259080" h="403860">
                  <a:moveTo>
                    <a:pt x="259079" y="0"/>
                  </a:moveTo>
                  <a:lnTo>
                    <a:pt x="0" y="0"/>
                  </a:lnTo>
                  <a:lnTo>
                    <a:pt x="0" y="403860"/>
                  </a:lnTo>
                  <a:lnTo>
                    <a:pt x="259079" y="40386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412748" y="4437888"/>
              <a:ext cx="259079" cy="403860"/>
            </a:xfrm>
            <a:custGeom>
              <a:avLst/>
              <a:gdLst/>
              <a:ahLst/>
              <a:cxnLst/>
              <a:rect l="l" t="t" r="r" b="b"/>
              <a:pathLst>
                <a:path w="259080" h="403860">
                  <a:moveTo>
                    <a:pt x="0" y="403860"/>
                  </a:moveTo>
                  <a:lnTo>
                    <a:pt x="259079" y="40386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4038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671828" y="4715255"/>
              <a:ext cx="259079" cy="127000"/>
            </a:xfrm>
            <a:custGeom>
              <a:avLst/>
              <a:gdLst/>
              <a:ahLst/>
              <a:cxnLst/>
              <a:rect l="l" t="t" r="r" b="b"/>
              <a:pathLst>
                <a:path w="259080" h="127000">
                  <a:moveTo>
                    <a:pt x="259080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259080" y="126492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671828" y="4715255"/>
              <a:ext cx="259079" cy="127000"/>
            </a:xfrm>
            <a:custGeom>
              <a:avLst/>
              <a:gdLst/>
              <a:ahLst/>
              <a:cxnLst/>
              <a:rect l="l" t="t" r="r" b="b"/>
              <a:pathLst>
                <a:path w="259080" h="127000">
                  <a:moveTo>
                    <a:pt x="0" y="126492"/>
                  </a:moveTo>
                  <a:lnTo>
                    <a:pt x="259080" y="126492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2649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30907" y="4841747"/>
              <a:ext cx="259079" cy="32384"/>
            </a:xfrm>
            <a:custGeom>
              <a:avLst/>
              <a:gdLst/>
              <a:ahLst/>
              <a:cxnLst/>
              <a:rect l="l" t="t" r="r" b="b"/>
              <a:pathLst>
                <a:path w="259080" h="32385">
                  <a:moveTo>
                    <a:pt x="259080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259080" y="32003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930907" y="4841747"/>
              <a:ext cx="259079" cy="32384"/>
            </a:xfrm>
            <a:custGeom>
              <a:avLst/>
              <a:gdLst/>
              <a:ahLst/>
              <a:cxnLst/>
              <a:rect l="l" t="t" r="r" b="b"/>
              <a:pathLst>
                <a:path w="259080" h="32385">
                  <a:moveTo>
                    <a:pt x="0" y="32003"/>
                  </a:moveTo>
                  <a:lnTo>
                    <a:pt x="259080" y="32003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3200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97251" y="4084319"/>
              <a:ext cx="259079" cy="757555"/>
            </a:xfrm>
            <a:custGeom>
              <a:avLst/>
              <a:gdLst/>
              <a:ahLst/>
              <a:cxnLst/>
              <a:rect l="l" t="t" r="r" b="b"/>
              <a:pathLst>
                <a:path w="259080" h="757554">
                  <a:moveTo>
                    <a:pt x="259080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259080" y="75742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6332" y="4738116"/>
              <a:ext cx="259079" cy="104139"/>
            </a:xfrm>
            <a:custGeom>
              <a:avLst/>
              <a:gdLst/>
              <a:ahLst/>
              <a:cxnLst/>
              <a:rect l="l" t="t" r="r" b="b"/>
              <a:pathLst>
                <a:path w="259080" h="104139">
                  <a:moveTo>
                    <a:pt x="259080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259080" y="103631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6332" y="4738116"/>
              <a:ext cx="259079" cy="104139"/>
            </a:xfrm>
            <a:custGeom>
              <a:avLst/>
              <a:gdLst/>
              <a:ahLst/>
              <a:cxnLst/>
              <a:rect l="l" t="t" r="r" b="b"/>
              <a:pathLst>
                <a:path w="259080" h="104139">
                  <a:moveTo>
                    <a:pt x="0" y="103631"/>
                  </a:moveTo>
                  <a:lnTo>
                    <a:pt x="259080" y="103631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0363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915412" y="4165091"/>
              <a:ext cx="259079" cy="676910"/>
            </a:xfrm>
            <a:custGeom>
              <a:avLst/>
              <a:gdLst/>
              <a:ahLst/>
              <a:cxnLst/>
              <a:rect l="l" t="t" r="r" b="b"/>
              <a:pathLst>
                <a:path w="259080" h="676910">
                  <a:moveTo>
                    <a:pt x="259080" y="0"/>
                  </a:moveTo>
                  <a:lnTo>
                    <a:pt x="0" y="0"/>
                  </a:lnTo>
                  <a:lnTo>
                    <a:pt x="0" y="676655"/>
                  </a:lnTo>
                  <a:lnTo>
                    <a:pt x="259080" y="676655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915412" y="4165091"/>
              <a:ext cx="259079" cy="676910"/>
            </a:xfrm>
            <a:custGeom>
              <a:avLst/>
              <a:gdLst/>
              <a:ahLst/>
              <a:cxnLst/>
              <a:rect l="l" t="t" r="r" b="b"/>
              <a:pathLst>
                <a:path w="259080" h="676910">
                  <a:moveTo>
                    <a:pt x="0" y="676655"/>
                  </a:moveTo>
                  <a:lnTo>
                    <a:pt x="259080" y="676655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174491" y="2860547"/>
              <a:ext cx="259079" cy="1981200"/>
            </a:xfrm>
            <a:custGeom>
              <a:avLst/>
              <a:gdLst/>
              <a:ahLst/>
              <a:cxnLst/>
              <a:rect l="l" t="t" r="r" b="b"/>
              <a:pathLst>
                <a:path w="259079" h="1981200">
                  <a:moveTo>
                    <a:pt x="259080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259080" y="1981200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174491" y="2860547"/>
              <a:ext cx="259079" cy="1981200"/>
            </a:xfrm>
            <a:custGeom>
              <a:avLst/>
              <a:gdLst/>
              <a:ahLst/>
              <a:cxnLst/>
              <a:rect l="l" t="t" r="r" b="b"/>
              <a:pathLst>
                <a:path w="259079" h="1981200">
                  <a:moveTo>
                    <a:pt x="0" y="1981200"/>
                  </a:moveTo>
                  <a:lnTo>
                    <a:pt x="259080" y="1981200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433572" y="4194047"/>
              <a:ext cx="259079" cy="647700"/>
            </a:xfrm>
            <a:custGeom>
              <a:avLst/>
              <a:gdLst/>
              <a:ahLst/>
              <a:cxnLst/>
              <a:rect l="l" t="t" r="r" b="b"/>
              <a:pathLst>
                <a:path w="259079" h="647700">
                  <a:moveTo>
                    <a:pt x="259079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259079" y="64770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433572" y="4194047"/>
              <a:ext cx="259079" cy="647700"/>
            </a:xfrm>
            <a:custGeom>
              <a:avLst/>
              <a:gdLst/>
              <a:ahLst/>
              <a:cxnLst/>
              <a:rect l="l" t="t" r="r" b="b"/>
              <a:pathLst>
                <a:path w="259079" h="647700">
                  <a:moveTo>
                    <a:pt x="0" y="647700"/>
                  </a:moveTo>
                  <a:lnTo>
                    <a:pt x="259079" y="64770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899916" y="4546091"/>
              <a:ext cx="259079" cy="295910"/>
            </a:xfrm>
            <a:custGeom>
              <a:avLst/>
              <a:gdLst/>
              <a:ahLst/>
              <a:cxnLst/>
              <a:rect l="l" t="t" r="r" b="b"/>
              <a:pathLst>
                <a:path w="259079" h="295910">
                  <a:moveTo>
                    <a:pt x="259079" y="0"/>
                  </a:moveTo>
                  <a:lnTo>
                    <a:pt x="0" y="0"/>
                  </a:lnTo>
                  <a:lnTo>
                    <a:pt x="0" y="295655"/>
                  </a:lnTo>
                  <a:lnTo>
                    <a:pt x="259079" y="2956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158995" y="4584191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259079" y="0"/>
                  </a:moveTo>
                  <a:lnTo>
                    <a:pt x="0" y="0"/>
                  </a:lnTo>
                  <a:lnTo>
                    <a:pt x="0" y="257555"/>
                  </a:lnTo>
                  <a:lnTo>
                    <a:pt x="259079" y="2575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158995" y="4584191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0" y="257555"/>
                  </a:moveTo>
                  <a:lnTo>
                    <a:pt x="259079" y="2575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575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418075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259079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259079" y="62483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418075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0" y="62483"/>
                  </a:moveTo>
                  <a:lnTo>
                    <a:pt x="259079" y="62483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677155" y="4012691"/>
              <a:ext cx="259079" cy="829310"/>
            </a:xfrm>
            <a:custGeom>
              <a:avLst/>
              <a:gdLst/>
              <a:ahLst/>
              <a:cxnLst/>
              <a:rect l="l" t="t" r="r" b="b"/>
              <a:pathLst>
                <a:path w="259079" h="829310">
                  <a:moveTo>
                    <a:pt x="259079" y="0"/>
                  </a:moveTo>
                  <a:lnTo>
                    <a:pt x="0" y="0"/>
                  </a:lnTo>
                  <a:lnTo>
                    <a:pt x="0" y="829055"/>
                  </a:lnTo>
                  <a:lnTo>
                    <a:pt x="259079" y="8290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677155" y="4012691"/>
              <a:ext cx="259079" cy="829310"/>
            </a:xfrm>
            <a:custGeom>
              <a:avLst/>
              <a:gdLst/>
              <a:ahLst/>
              <a:cxnLst/>
              <a:rect l="l" t="t" r="r" b="b"/>
              <a:pathLst>
                <a:path w="259079" h="829310">
                  <a:moveTo>
                    <a:pt x="0" y="829055"/>
                  </a:moveTo>
                  <a:lnTo>
                    <a:pt x="259079" y="8290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8290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36236" y="4841747"/>
              <a:ext cx="259079" cy="289560"/>
            </a:xfrm>
            <a:custGeom>
              <a:avLst/>
              <a:gdLst/>
              <a:ahLst/>
              <a:cxnLst/>
              <a:rect l="l" t="t" r="r" b="b"/>
              <a:pathLst>
                <a:path w="259079" h="289560">
                  <a:moveTo>
                    <a:pt x="259079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259079" y="289559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36236" y="4841747"/>
              <a:ext cx="259079" cy="289560"/>
            </a:xfrm>
            <a:custGeom>
              <a:avLst/>
              <a:gdLst/>
              <a:ahLst/>
              <a:cxnLst/>
              <a:rect l="l" t="t" r="r" b="b"/>
              <a:pathLst>
                <a:path w="259079" h="289560">
                  <a:moveTo>
                    <a:pt x="0" y="289559"/>
                  </a:moveTo>
                  <a:lnTo>
                    <a:pt x="259079" y="289559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8955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404104" y="4145279"/>
              <a:ext cx="259079" cy="696595"/>
            </a:xfrm>
            <a:custGeom>
              <a:avLst/>
              <a:gdLst/>
              <a:ahLst/>
              <a:cxnLst/>
              <a:rect l="l" t="t" r="r" b="b"/>
              <a:pathLst>
                <a:path w="259079" h="696595">
                  <a:moveTo>
                    <a:pt x="259079" y="0"/>
                  </a:moveTo>
                  <a:lnTo>
                    <a:pt x="0" y="0"/>
                  </a:lnTo>
                  <a:lnTo>
                    <a:pt x="0" y="696468"/>
                  </a:lnTo>
                  <a:lnTo>
                    <a:pt x="259079" y="69646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663184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259079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259079" y="62483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663184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0" y="62483"/>
                  </a:moveTo>
                  <a:lnTo>
                    <a:pt x="259079" y="62483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922263" y="4841747"/>
              <a:ext cx="259079" cy="26034"/>
            </a:xfrm>
            <a:custGeom>
              <a:avLst/>
              <a:gdLst/>
              <a:ahLst/>
              <a:cxnLst/>
              <a:rect l="l" t="t" r="r" b="b"/>
              <a:pathLst>
                <a:path w="259079" h="26035">
                  <a:moveTo>
                    <a:pt x="259079" y="0"/>
                  </a:moveTo>
                  <a:lnTo>
                    <a:pt x="0" y="0"/>
                  </a:lnTo>
                  <a:lnTo>
                    <a:pt x="0" y="25907"/>
                  </a:lnTo>
                  <a:lnTo>
                    <a:pt x="259079" y="25907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22263" y="4841747"/>
              <a:ext cx="259079" cy="26034"/>
            </a:xfrm>
            <a:custGeom>
              <a:avLst/>
              <a:gdLst/>
              <a:ahLst/>
              <a:cxnLst/>
              <a:rect l="l" t="t" r="r" b="b"/>
              <a:pathLst>
                <a:path w="259079" h="26035">
                  <a:moveTo>
                    <a:pt x="0" y="25907"/>
                  </a:moveTo>
                  <a:lnTo>
                    <a:pt x="259079" y="25907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59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6181343" y="4168139"/>
              <a:ext cx="259079" cy="673735"/>
            </a:xfrm>
            <a:custGeom>
              <a:avLst/>
              <a:gdLst/>
              <a:ahLst/>
              <a:cxnLst/>
              <a:rect l="l" t="t" r="r" b="b"/>
              <a:pathLst>
                <a:path w="259079" h="673735">
                  <a:moveTo>
                    <a:pt x="259079" y="0"/>
                  </a:moveTo>
                  <a:lnTo>
                    <a:pt x="0" y="0"/>
                  </a:lnTo>
                  <a:lnTo>
                    <a:pt x="0" y="673607"/>
                  </a:lnTo>
                  <a:lnTo>
                    <a:pt x="259079" y="673607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181343" y="4168139"/>
              <a:ext cx="259079" cy="673735"/>
            </a:xfrm>
            <a:custGeom>
              <a:avLst/>
              <a:gdLst/>
              <a:ahLst/>
              <a:cxnLst/>
              <a:rect l="l" t="t" r="r" b="b"/>
              <a:pathLst>
                <a:path w="259079" h="673735">
                  <a:moveTo>
                    <a:pt x="0" y="673607"/>
                  </a:moveTo>
                  <a:lnTo>
                    <a:pt x="259079" y="673607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736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440424" y="4757927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259079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259079" y="8382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6440424" y="4757927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0" y="83820"/>
                  </a:moveTo>
                  <a:lnTo>
                    <a:pt x="259079" y="8382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6906768" y="4207763"/>
              <a:ext cx="259079" cy="634365"/>
            </a:xfrm>
            <a:custGeom>
              <a:avLst/>
              <a:gdLst/>
              <a:ahLst/>
              <a:cxnLst/>
              <a:rect l="l" t="t" r="r" b="b"/>
              <a:pathLst>
                <a:path w="259079" h="634364">
                  <a:moveTo>
                    <a:pt x="259079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259079" y="633984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7165848" y="4812791"/>
              <a:ext cx="259079" cy="29209"/>
            </a:xfrm>
            <a:custGeom>
              <a:avLst/>
              <a:gdLst/>
              <a:ahLst/>
              <a:cxnLst/>
              <a:rect l="l" t="t" r="r" b="b"/>
              <a:pathLst>
                <a:path w="259079" h="29210">
                  <a:moveTo>
                    <a:pt x="259079" y="0"/>
                  </a:moveTo>
                  <a:lnTo>
                    <a:pt x="0" y="0"/>
                  </a:lnTo>
                  <a:lnTo>
                    <a:pt x="0" y="28955"/>
                  </a:lnTo>
                  <a:lnTo>
                    <a:pt x="259079" y="289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65848" y="4812791"/>
              <a:ext cx="259079" cy="29209"/>
            </a:xfrm>
            <a:custGeom>
              <a:avLst/>
              <a:gdLst/>
              <a:ahLst/>
              <a:cxnLst/>
              <a:rect l="l" t="t" r="r" b="b"/>
              <a:pathLst>
                <a:path w="259079" h="29210">
                  <a:moveTo>
                    <a:pt x="0" y="28955"/>
                  </a:moveTo>
                  <a:lnTo>
                    <a:pt x="259079" y="289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89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424928" y="4806695"/>
              <a:ext cx="259079" cy="35560"/>
            </a:xfrm>
            <a:custGeom>
              <a:avLst/>
              <a:gdLst/>
              <a:ahLst/>
              <a:cxnLst/>
              <a:rect l="l" t="t" r="r" b="b"/>
              <a:pathLst>
                <a:path w="259079" h="35560">
                  <a:moveTo>
                    <a:pt x="259079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259079" y="35051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424928" y="4806695"/>
              <a:ext cx="259079" cy="35560"/>
            </a:xfrm>
            <a:custGeom>
              <a:avLst/>
              <a:gdLst/>
              <a:ahLst/>
              <a:cxnLst/>
              <a:rect l="l" t="t" r="r" b="b"/>
              <a:pathLst>
                <a:path w="259079" h="35560">
                  <a:moveTo>
                    <a:pt x="0" y="35051"/>
                  </a:moveTo>
                  <a:lnTo>
                    <a:pt x="259079" y="35051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3505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7684008" y="4294631"/>
              <a:ext cx="259079" cy="547370"/>
            </a:xfrm>
            <a:custGeom>
              <a:avLst/>
              <a:gdLst/>
              <a:ahLst/>
              <a:cxnLst/>
              <a:rect l="l" t="t" r="r" b="b"/>
              <a:pathLst>
                <a:path w="259079" h="547370">
                  <a:moveTo>
                    <a:pt x="259079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259079" y="54711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7684008" y="4294631"/>
              <a:ext cx="259079" cy="547370"/>
            </a:xfrm>
            <a:custGeom>
              <a:avLst/>
              <a:gdLst/>
              <a:ahLst/>
              <a:cxnLst/>
              <a:rect l="l" t="t" r="r" b="b"/>
              <a:pathLst>
                <a:path w="259079" h="547370">
                  <a:moveTo>
                    <a:pt x="0" y="547115"/>
                  </a:moveTo>
                  <a:lnTo>
                    <a:pt x="259079" y="54711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7943087" y="4767072"/>
              <a:ext cx="259079" cy="74930"/>
            </a:xfrm>
            <a:custGeom>
              <a:avLst/>
              <a:gdLst/>
              <a:ahLst/>
              <a:cxnLst/>
              <a:rect l="l" t="t" r="r" b="b"/>
              <a:pathLst>
                <a:path w="259079" h="74929">
                  <a:moveTo>
                    <a:pt x="259079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259079" y="7467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7943087" y="4767072"/>
              <a:ext cx="259079" cy="74930"/>
            </a:xfrm>
            <a:custGeom>
              <a:avLst/>
              <a:gdLst/>
              <a:ahLst/>
              <a:cxnLst/>
              <a:rect l="l" t="t" r="r" b="b"/>
              <a:pathLst>
                <a:path w="259079" h="74929">
                  <a:moveTo>
                    <a:pt x="0" y="74675"/>
                  </a:moveTo>
                  <a:lnTo>
                    <a:pt x="259079" y="7467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7467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39140" y="2563367"/>
              <a:ext cx="7566659" cy="2604770"/>
            </a:xfrm>
            <a:custGeom>
              <a:avLst/>
              <a:gdLst/>
              <a:ahLst/>
              <a:cxnLst/>
              <a:rect l="l" t="t" r="r" b="b"/>
              <a:pathLst>
                <a:path w="7566659" h="2604770">
                  <a:moveTo>
                    <a:pt x="51815" y="2604516"/>
                  </a:moveTo>
                  <a:lnTo>
                    <a:pt x="51815" y="0"/>
                  </a:lnTo>
                </a:path>
                <a:path w="7566659" h="2604770">
                  <a:moveTo>
                    <a:pt x="0" y="2604516"/>
                  </a:moveTo>
                  <a:lnTo>
                    <a:pt x="51815" y="2604516"/>
                  </a:lnTo>
                </a:path>
                <a:path w="7566659" h="2604770">
                  <a:moveTo>
                    <a:pt x="0" y="2278380"/>
                  </a:moveTo>
                  <a:lnTo>
                    <a:pt x="51815" y="2278380"/>
                  </a:lnTo>
                </a:path>
                <a:path w="7566659" h="2604770">
                  <a:moveTo>
                    <a:pt x="0" y="1953768"/>
                  </a:moveTo>
                  <a:lnTo>
                    <a:pt x="51815" y="1953768"/>
                  </a:lnTo>
                </a:path>
                <a:path w="7566659" h="2604770">
                  <a:moveTo>
                    <a:pt x="0" y="1627632"/>
                  </a:moveTo>
                  <a:lnTo>
                    <a:pt x="51815" y="1627632"/>
                  </a:lnTo>
                </a:path>
                <a:path w="7566659" h="2604770">
                  <a:moveTo>
                    <a:pt x="0" y="1301496"/>
                  </a:moveTo>
                  <a:lnTo>
                    <a:pt x="51815" y="1301496"/>
                  </a:lnTo>
                </a:path>
                <a:path w="7566659" h="2604770">
                  <a:moveTo>
                    <a:pt x="0" y="976884"/>
                  </a:moveTo>
                  <a:lnTo>
                    <a:pt x="51815" y="976884"/>
                  </a:lnTo>
                </a:path>
                <a:path w="7566659" h="2604770">
                  <a:moveTo>
                    <a:pt x="0" y="650748"/>
                  </a:moveTo>
                  <a:lnTo>
                    <a:pt x="51815" y="650748"/>
                  </a:lnTo>
                </a:path>
                <a:path w="7566659" h="2604770">
                  <a:moveTo>
                    <a:pt x="0" y="326136"/>
                  </a:moveTo>
                  <a:lnTo>
                    <a:pt x="51815" y="326136"/>
                  </a:lnTo>
                </a:path>
                <a:path w="7566659" h="2604770">
                  <a:moveTo>
                    <a:pt x="0" y="0"/>
                  </a:moveTo>
                  <a:lnTo>
                    <a:pt x="51815" y="0"/>
                  </a:lnTo>
                </a:path>
                <a:path w="7566659" h="2604770">
                  <a:moveTo>
                    <a:pt x="51815" y="2278380"/>
                  </a:moveTo>
                  <a:lnTo>
                    <a:pt x="7566659" y="22783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542288" y="4128515"/>
              <a:ext cx="6012180" cy="475615"/>
            </a:xfrm>
            <a:custGeom>
              <a:avLst/>
              <a:gdLst/>
              <a:ahLst/>
              <a:cxnLst/>
              <a:rect l="l" t="t" r="r" b="b"/>
              <a:pathLst>
                <a:path w="6012180" h="475614">
                  <a:moveTo>
                    <a:pt x="0" y="475487"/>
                  </a:moveTo>
                  <a:lnTo>
                    <a:pt x="1502664" y="0"/>
                  </a:lnTo>
                  <a:lnTo>
                    <a:pt x="3005328" y="469391"/>
                  </a:lnTo>
                  <a:lnTo>
                    <a:pt x="4509516" y="417575"/>
                  </a:lnTo>
                  <a:lnTo>
                    <a:pt x="6012180" y="475487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267712" y="2604515"/>
              <a:ext cx="4538980" cy="2458720"/>
            </a:xfrm>
            <a:custGeom>
              <a:avLst/>
              <a:gdLst/>
              <a:ahLst/>
              <a:cxnLst/>
              <a:rect l="l" t="t" r="r" b="b"/>
              <a:pathLst>
                <a:path w="4538980" h="2458720">
                  <a:moveTo>
                    <a:pt x="1504188" y="0"/>
                  </a:moveTo>
                  <a:lnTo>
                    <a:pt x="1504188" y="2458466"/>
                  </a:lnTo>
                </a:path>
                <a:path w="4538980" h="2458720">
                  <a:moveTo>
                    <a:pt x="0" y="0"/>
                  </a:moveTo>
                  <a:lnTo>
                    <a:pt x="0" y="2458466"/>
                  </a:lnTo>
                </a:path>
                <a:path w="4538980" h="2458720">
                  <a:moveTo>
                    <a:pt x="4538471" y="0"/>
                  </a:moveTo>
                  <a:lnTo>
                    <a:pt x="4538471" y="2458466"/>
                  </a:lnTo>
                </a:path>
                <a:path w="4538980" h="2458720">
                  <a:moveTo>
                    <a:pt x="3031236" y="0"/>
                  </a:moveTo>
                  <a:lnTo>
                    <a:pt x="3031236" y="2458466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13410" y="2451861"/>
            <a:ext cx="248920" cy="2812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2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59193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431797" y="571271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801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415796" y="6099047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46124" y="5205221"/>
            <a:ext cx="274701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1638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2021-Ç1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43497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34975" marR="5080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Yerleşik hanehalklarının tüketimi  Devletin nihai tüketim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harcamaları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1026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1026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776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102608" y="6099047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D5580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253610" y="5205221"/>
            <a:ext cx="231013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1447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2021-Ç3	2021-Ç4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13664" marR="5080">
              <a:lnSpc>
                <a:spcPct val="127699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Gayrisafi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sabit sermaye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oluşumu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ihracatı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13664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(Eksi)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ithalatı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78739" y="881634"/>
            <a:ext cx="8479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 </a:t>
            </a:r>
            <a:r>
              <a:rPr dirty="0"/>
              <a:t>ve </a:t>
            </a:r>
            <a:r>
              <a:rPr spc="10" dirty="0"/>
              <a:t>özel </a:t>
            </a:r>
            <a:r>
              <a:rPr spc="-5" dirty="0"/>
              <a:t>tüketim büyümeyi destekleyen temel harcama</a:t>
            </a:r>
            <a:r>
              <a:rPr spc="50" dirty="0"/>
              <a:t> </a:t>
            </a:r>
            <a:r>
              <a:rPr spc="-5" dirty="0"/>
              <a:t>gruplarıdır.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Kamu tüketimi ve yatırımların katkısı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5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3828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8327"/>
            <a:ext cx="7548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Mevcut üretim seviyesi potansiyelin </a:t>
            </a:r>
            <a:r>
              <a:rPr dirty="0"/>
              <a:t>üzerinde</a:t>
            </a:r>
            <a:r>
              <a:rPr spc="15" dirty="0"/>
              <a:t> </a:t>
            </a:r>
            <a:r>
              <a:rPr spc="-5" dirty="0"/>
              <a:t>görünmektedir.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2020 </a:t>
            </a:r>
            <a:r>
              <a:rPr b="0" spc="-5" dirty="0">
                <a:latin typeface="Tahoma"/>
                <a:cs typeface="Tahoma"/>
              </a:rPr>
              <a:t>yılının son çeyreğinden itibaren </a:t>
            </a:r>
            <a:r>
              <a:rPr b="0" dirty="0">
                <a:latin typeface="Tahoma"/>
                <a:cs typeface="Tahoma"/>
              </a:rPr>
              <a:t>geçerli </a:t>
            </a:r>
            <a:r>
              <a:rPr b="0" spc="-5" dirty="0">
                <a:latin typeface="Tahoma"/>
                <a:cs typeface="Tahoma"/>
              </a:rPr>
              <a:t>olan bu eğilim</a:t>
            </a:r>
            <a:r>
              <a:rPr b="0" spc="8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korunmaktadır.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3736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338327"/>
                </a:moveTo>
                <a:lnTo>
                  <a:pt x="9144000" y="338327"/>
                </a:lnTo>
                <a:lnTo>
                  <a:pt x="9144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2464" y="1767586"/>
            <a:ext cx="76339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Potansiyel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(mevsimsellikten arındırılmış) 2006 Ç1 - 2022</a:t>
            </a:r>
            <a:r>
              <a:rPr sz="1600" spc="2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69847" y="2737104"/>
            <a:ext cx="7256145" cy="2973705"/>
            <a:chOff x="1069847" y="2737104"/>
            <a:chExt cx="7256145" cy="2973705"/>
          </a:xfrm>
        </p:grpSpPr>
        <p:sp>
          <p:nvSpPr>
            <p:cNvPr id="6" name="object 6"/>
            <p:cNvSpPr/>
            <p:nvPr/>
          </p:nvSpPr>
          <p:spPr>
            <a:xfrm>
              <a:off x="1069847" y="2741676"/>
              <a:ext cx="7236459" cy="2964180"/>
            </a:xfrm>
            <a:custGeom>
              <a:avLst/>
              <a:gdLst/>
              <a:ahLst/>
              <a:cxnLst/>
              <a:rect l="l" t="t" r="r" b="b"/>
              <a:pathLst>
                <a:path w="7236459" h="2964179">
                  <a:moveTo>
                    <a:pt x="45720" y="2964180"/>
                  </a:moveTo>
                  <a:lnTo>
                    <a:pt x="45720" y="0"/>
                  </a:lnTo>
                </a:path>
                <a:path w="7236459" h="2964179">
                  <a:moveTo>
                    <a:pt x="0" y="2964180"/>
                  </a:moveTo>
                  <a:lnTo>
                    <a:pt x="45720" y="2964180"/>
                  </a:lnTo>
                </a:path>
                <a:path w="7236459" h="2964179">
                  <a:moveTo>
                    <a:pt x="0" y="2540508"/>
                  </a:moveTo>
                  <a:lnTo>
                    <a:pt x="45720" y="2540508"/>
                  </a:lnTo>
                </a:path>
                <a:path w="7236459" h="2964179">
                  <a:moveTo>
                    <a:pt x="0" y="2116836"/>
                  </a:moveTo>
                  <a:lnTo>
                    <a:pt x="45720" y="2116836"/>
                  </a:lnTo>
                </a:path>
                <a:path w="7236459" h="2964179">
                  <a:moveTo>
                    <a:pt x="0" y="1693164"/>
                  </a:moveTo>
                  <a:lnTo>
                    <a:pt x="45720" y="1693164"/>
                  </a:lnTo>
                </a:path>
                <a:path w="7236459" h="2964179">
                  <a:moveTo>
                    <a:pt x="0" y="1269492"/>
                  </a:moveTo>
                  <a:lnTo>
                    <a:pt x="45720" y="1269492"/>
                  </a:lnTo>
                </a:path>
                <a:path w="7236459" h="2964179">
                  <a:moveTo>
                    <a:pt x="0" y="847344"/>
                  </a:moveTo>
                  <a:lnTo>
                    <a:pt x="45720" y="847344"/>
                  </a:lnTo>
                </a:path>
                <a:path w="7236459" h="2964179">
                  <a:moveTo>
                    <a:pt x="0" y="423672"/>
                  </a:moveTo>
                  <a:lnTo>
                    <a:pt x="45720" y="423672"/>
                  </a:lnTo>
                </a:path>
                <a:path w="7236459" h="2964179">
                  <a:moveTo>
                    <a:pt x="0" y="0"/>
                  </a:moveTo>
                  <a:lnTo>
                    <a:pt x="45720" y="0"/>
                  </a:lnTo>
                </a:path>
                <a:path w="7236459" h="2964179">
                  <a:moveTo>
                    <a:pt x="45720" y="2964180"/>
                  </a:moveTo>
                  <a:lnTo>
                    <a:pt x="7235952" y="29641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16329" y="3007614"/>
              <a:ext cx="7190740" cy="2371725"/>
            </a:xfrm>
            <a:custGeom>
              <a:avLst/>
              <a:gdLst/>
              <a:ahLst/>
              <a:cxnLst/>
              <a:rect l="l" t="t" r="r" b="b"/>
              <a:pathLst>
                <a:path w="7190740" h="2371725">
                  <a:moveTo>
                    <a:pt x="0" y="2339340"/>
                  </a:moveTo>
                  <a:lnTo>
                    <a:pt x="112775" y="2278380"/>
                  </a:lnTo>
                  <a:lnTo>
                    <a:pt x="224028" y="2293620"/>
                  </a:lnTo>
                  <a:lnTo>
                    <a:pt x="336803" y="2246376"/>
                  </a:lnTo>
                  <a:lnTo>
                    <a:pt x="449579" y="2206752"/>
                  </a:lnTo>
                  <a:lnTo>
                    <a:pt x="560832" y="2206752"/>
                  </a:lnTo>
                  <a:lnTo>
                    <a:pt x="673607" y="2194560"/>
                  </a:lnTo>
                  <a:lnTo>
                    <a:pt x="786383" y="2118360"/>
                  </a:lnTo>
                  <a:lnTo>
                    <a:pt x="899159" y="2071116"/>
                  </a:lnTo>
                  <a:lnTo>
                    <a:pt x="1010412" y="2153412"/>
                  </a:lnTo>
                  <a:lnTo>
                    <a:pt x="1123188" y="2194560"/>
                  </a:lnTo>
                  <a:lnTo>
                    <a:pt x="1235964" y="2249424"/>
                  </a:lnTo>
                  <a:lnTo>
                    <a:pt x="1347215" y="2371344"/>
                  </a:lnTo>
                  <a:lnTo>
                    <a:pt x="1459992" y="2289048"/>
                  </a:lnTo>
                  <a:lnTo>
                    <a:pt x="1572768" y="2240280"/>
                  </a:lnTo>
                  <a:lnTo>
                    <a:pt x="1685544" y="2197608"/>
                  </a:lnTo>
                  <a:lnTo>
                    <a:pt x="1796795" y="2205228"/>
                  </a:lnTo>
                  <a:lnTo>
                    <a:pt x="1909571" y="2119884"/>
                  </a:lnTo>
                  <a:lnTo>
                    <a:pt x="2022347" y="2058924"/>
                  </a:lnTo>
                  <a:lnTo>
                    <a:pt x="2133600" y="1987296"/>
                  </a:lnTo>
                  <a:lnTo>
                    <a:pt x="2246375" y="1933956"/>
                  </a:lnTo>
                  <a:lnTo>
                    <a:pt x="2359152" y="1865376"/>
                  </a:lnTo>
                  <a:lnTo>
                    <a:pt x="2471928" y="1798320"/>
                  </a:lnTo>
                  <a:lnTo>
                    <a:pt x="2583180" y="1764792"/>
                  </a:lnTo>
                  <a:lnTo>
                    <a:pt x="2695956" y="1787652"/>
                  </a:lnTo>
                  <a:lnTo>
                    <a:pt x="2808732" y="1740408"/>
                  </a:lnTo>
                  <a:lnTo>
                    <a:pt x="2919984" y="1694688"/>
                  </a:lnTo>
                  <a:lnTo>
                    <a:pt x="3032760" y="1652016"/>
                  </a:lnTo>
                  <a:lnTo>
                    <a:pt x="3145535" y="1571244"/>
                  </a:lnTo>
                  <a:lnTo>
                    <a:pt x="3258311" y="1488948"/>
                  </a:lnTo>
                  <a:lnTo>
                    <a:pt x="3369564" y="1446276"/>
                  </a:lnTo>
                  <a:lnTo>
                    <a:pt x="3482340" y="1440180"/>
                  </a:lnTo>
                  <a:lnTo>
                    <a:pt x="3595116" y="1356360"/>
                  </a:lnTo>
                  <a:lnTo>
                    <a:pt x="3706368" y="1403604"/>
                  </a:lnTo>
                  <a:lnTo>
                    <a:pt x="3819144" y="1330452"/>
                  </a:lnTo>
                  <a:lnTo>
                    <a:pt x="3931920" y="1289304"/>
                  </a:lnTo>
                  <a:lnTo>
                    <a:pt x="4044696" y="1231392"/>
                  </a:lnTo>
                  <a:lnTo>
                    <a:pt x="4155948" y="1182624"/>
                  </a:lnTo>
                  <a:lnTo>
                    <a:pt x="4268724" y="1136904"/>
                  </a:lnTo>
                  <a:lnTo>
                    <a:pt x="4381500" y="1098804"/>
                  </a:lnTo>
                  <a:lnTo>
                    <a:pt x="4492752" y="1086612"/>
                  </a:lnTo>
                  <a:lnTo>
                    <a:pt x="4605528" y="1040892"/>
                  </a:lnTo>
                  <a:lnTo>
                    <a:pt x="4718304" y="1135380"/>
                  </a:lnTo>
                  <a:lnTo>
                    <a:pt x="4831080" y="957072"/>
                  </a:lnTo>
                  <a:lnTo>
                    <a:pt x="4942332" y="911352"/>
                  </a:lnTo>
                  <a:lnTo>
                    <a:pt x="5055108" y="830580"/>
                  </a:lnTo>
                  <a:lnTo>
                    <a:pt x="5167883" y="777240"/>
                  </a:lnTo>
                  <a:lnTo>
                    <a:pt x="5279135" y="707136"/>
                  </a:lnTo>
                  <a:lnTo>
                    <a:pt x="5391912" y="655319"/>
                  </a:lnTo>
                  <a:lnTo>
                    <a:pt x="5504688" y="629412"/>
                  </a:lnTo>
                  <a:lnTo>
                    <a:pt x="5617464" y="690372"/>
                  </a:lnTo>
                  <a:lnTo>
                    <a:pt x="5728716" y="809244"/>
                  </a:lnTo>
                  <a:lnTo>
                    <a:pt x="5841492" y="742188"/>
                  </a:lnTo>
                  <a:lnTo>
                    <a:pt x="5954268" y="655319"/>
                  </a:lnTo>
                  <a:lnTo>
                    <a:pt x="6065520" y="652272"/>
                  </a:lnTo>
                  <a:lnTo>
                    <a:pt x="6178296" y="601980"/>
                  </a:lnTo>
                  <a:lnTo>
                    <a:pt x="6291072" y="585215"/>
                  </a:lnTo>
                  <a:lnTo>
                    <a:pt x="6403848" y="993648"/>
                  </a:lnTo>
                  <a:lnTo>
                    <a:pt x="6515100" y="437388"/>
                  </a:lnTo>
                  <a:lnTo>
                    <a:pt x="6627876" y="390144"/>
                  </a:lnTo>
                  <a:lnTo>
                    <a:pt x="6740652" y="301751"/>
                  </a:lnTo>
                  <a:lnTo>
                    <a:pt x="6851904" y="231648"/>
                  </a:lnTo>
                  <a:lnTo>
                    <a:pt x="6964680" y="117348"/>
                  </a:lnTo>
                  <a:lnTo>
                    <a:pt x="7077456" y="51815"/>
                  </a:lnTo>
                  <a:lnTo>
                    <a:pt x="7190232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16329" y="3141726"/>
              <a:ext cx="7190740" cy="2275840"/>
            </a:xfrm>
            <a:custGeom>
              <a:avLst/>
              <a:gdLst/>
              <a:ahLst/>
              <a:cxnLst/>
              <a:rect l="l" t="t" r="r" b="b"/>
              <a:pathLst>
                <a:path w="7190740" h="2275840">
                  <a:moveTo>
                    <a:pt x="0" y="2275332"/>
                  </a:moveTo>
                  <a:lnTo>
                    <a:pt x="112775" y="2250948"/>
                  </a:lnTo>
                  <a:lnTo>
                    <a:pt x="224028" y="2225040"/>
                  </a:lnTo>
                  <a:lnTo>
                    <a:pt x="336803" y="2199132"/>
                  </a:lnTo>
                  <a:lnTo>
                    <a:pt x="449579" y="2176272"/>
                  </a:lnTo>
                  <a:lnTo>
                    <a:pt x="560832" y="2154936"/>
                  </a:lnTo>
                  <a:lnTo>
                    <a:pt x="673607" y="2133600"/>
                  </a:lnTo>
                  <a:lnTo>
                    <a:pt x="786383" y="2112264"/>
                  </a:lnTo>
                  <a:lnTo>
                    <a:pt x="899159" y="2093976"/>
                  </a:lnTo>
                  <a:lnTo>
                    <a:pt x="1010412" y="2074164"/>
                  </a:lnTo>
                  <a:lnTo>
                    <a:pt x="1123188" y="2055876"/>
                  </a:lnTo>
                  <a:lnTo>
                    <a:pt x="1235964" y="2036064"/>
                  </a:lnTo>
                  <a:lnTo>
                    <a:pt x="1347215" y="2017776"/>
                  </a:lnTo>
                  <a:lnTo>
                    <a:pt x="1459992" y="1994916"/>
                  </a:lnTo>
                  <a:lnTo>
                    <a:pt x="1572768" y="1970532"/>
                  </a:lnTo>
                  <a:lnTo>
                    <a:pt x="1685544" y="1947672"/>
                  </a:lnTo>
                  <a:lnTo>
                    <a:pt x="1796795" y="1920240"/>
                  </a:lnTo>
                  <a:lnTo>
                    <a:pt x="1909571" y="1891284"/>
                  </a:lnTo>
                  <a:lnTo>
                    <a:pt x="2022347" y="1859280"/>
                  </a:lnTo>
                  <a:lnTo>
                    <a:pt x="2133600" y="1827276"/>
                  </a:lnTo>
                  <a:lnTo>
                    <a:pt x="2246375" y="1790700"/>
                  </a:lnTo>
                  <a:lnTo>
                    <a:pt x="2359152" y="1755648"/>
                  </a:lnTo>
                  <a:lnTo>
                    <a:pt x="2471928" y="1717548"/>
                  </a:lnTo>
                  <a:lnTo>
                    <a:pt x="2583180" y="1679448"/>
                  </a:lnTo>
                  <a:lnTo>
                    <a:pt x="2695956" y="1638300"/>
                  </a:lnTo>
                  <a:lnTo>
                    <a:pt x="2808732" y="1595628"/>
                  </a:lnTo>
                  <a:lnTo>
                    <a:pt x="2919984" y="1554480"/>
                  </a:lnTo>
                  <a:lnTo>
                    <a:pt x="3032760" y="1511808"/>
                  </a:lnTo>
                  <a:lnTo>
                    <a:pt x="3145535" y="1469136"/>
                  </a:lnTo>
                  <a:lnTo>
                    <a:pt x="3258311" y="1424940"/>
                  </a:lnTo>
                  <a:lnTo>
                    <a:pt x="3369564" y="1380744"/>
                  </a:lnTo>
                  <a:lnTo>
                    <a:pt x="3482340" y="1338072"/>
                  </a:lnTo>
                  <a:lnTo>
                    <a:pt x="3595116" y="1293876"/>
                  </a:lnTo>
                  <a:lnTo>
                    <a:pt x="3706368" y="1249680"/>
                  </a:lnTo>
                  <a:lnTo>
                    <a:pt x="3819144" y="1207008"/>
                  </a:lnTo>
                  <a:lnTo>
                    <a:pt x="3931920" y="1164336"/>
                  </a:lnTo>
                  <a:lnTo>
                    <a:pt x="4044696" y="1121664"/>
                  </a:lnTo>
                  <a:lnTo>
                    <a:pt x="4155948" y="1078992"/>
                  </a:lnTo>
                  <a:lnTo>
                    <a:pt x="4268724" y="1039368"/>
                  </a:lnTo>
                  <a:lnTo>
                    <a:pt x="4381500" y="996696"/>
                  </a:lnTo>
                  <a:lnTo>
                    <a:pt x="4492752" y="957072"/>
                  </a:lnTo>
                  <a:lnTo>
                    <a:pt x="4605528" y="918972"/>
                  </a:lnTo>
                  <a:lnTo>
                    <a:pt x="4718304" y="877824"/>
                  </a:lnTo>
                  <a:lnTo>
                    <a:pt x="4831080" y="839724"/>
                  </a:lnTo>
                  <a:lnTo>
                    <a:pt x="4942332" y="804672"/>
                  </a:lnTo>
                  <a:lnTo>
                    <a:pt x="5055108" y="766572"/>
                  </a:lnTo>
                  <a:lnTo>
                    <a:pt x="5167883" y="729996"/>
                  </a:lnTo>
                  <a:lnTo>
                    <a:pt x="5279135" y="694944"/>
                  </a:lnTo>
                  <a:lnTo>
                    <a:pt x="5391912" y="659892"/>
                  </a:lnTo>
                  <a:lnTo>
                    <a:pt x="5504688" y="626363"/>
                  </a:lnTo>
                  <a:lnTo>
                    <a:pt x="5617464" y="591312"/>
                  </a:lnTo>
                  <a:lnTo>
                    <a:pt x="5728716" y="556260"/>
                  </a:lnTo>
                  <a:lnTo>
                    <a:pt x="5841492" y="522731"/>
                  </a:lnTo>
                  <a:lnTo>
                    <a:pt x="5954268" y="487680"/>
                  </a:lnTo>
                  <a:lnTo>
                    <a:pt x="6065520" y="449579"/>
                  </a:lnTo>
                  <a:lnTo>
                    <a:pt x="6178296" y="413003"/>
                  </a:lnTo>
                  <a:lnTo>
                    <a:pt x="6291072" y="371856"/>
                  </a:lnTo>
                  <a:lnTo>
                    <a:pt x="6403848" y="330708"/>
                  </a:lnTo>
                  <a:lnTo>
                    <a:pt x="6515100" y="288036"/>
                  </a:lnTo>
                  <a:lnTo>
                    <a:pt x="6627876" y="240791"/>
                  </a:lnTo>
                  <a:lnTo>
                    <a:pt x="6740652" y="195072"/>
                  </a:lnTo>
                  <a:lnTo>
                    <a:pt x="6851904" y="147827"/>
                  </a:lnTo>
                  <a:lnTo>
                    <a:pt x="6964680" y="99060"/>
                  </a:lnTo>
                  <a:lnTo>
                    <a:pt x="7077456" y="48768"/>
                  </a:lnTo>
                  <a:lnTo>
                    <a:pt x="719023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7905" y="3896614"/>
            <a:ext cx="281305" cy="190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02" y="6625345"/>
            <a:ext cx="38207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7905" y="3473322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905" y="3049651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7905" y="2626233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2816" y="5744669"/>
            <a:ext cx="738695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2006-Ç1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2006-Ç3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2007-Ç1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2007-Ç3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2008-Ç1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2008-Ç3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2009-Ç1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2009-Ç3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2012-Ç3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2013-Ç1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2013-Ç3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2014-Ç1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2014-Ç3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2015-Ç1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2015-Ç3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2016-Ç1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2016-Ç3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2017-Ç1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2017-Ç3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2018-Ç1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2018-Ç3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2019-Ç1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2019-Ç3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38973" y="2702813"/>
            <a:ext cx="6127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GS</a:t>
            </a:r>
            <a:r>
              <a:rPr sz="1400" b="1" spc="-10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İH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49869" y="3541521"/>
            <a:ext cx="5448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Trend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1836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78507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9140" y="2558795"/>
            <a:ext cx="7566659" cy="2613660"/>
            <a:chOff x="739140" y="2558795"/>
            <a:chExt cx="7566659" cy="2613660"/>
          </a:xfrm>
        </p:grpSpPr>
        <p:sp>
          <p:nvSpPr>
            <p:cNvPr id="4" name="object 4"/>
            <p:cNvSpPr/>
            <p:nvPr/>
          </p:nvSpPr>
          <p:spPr>
            <a:xfrm>
              <a:off x="1347216" y="4067555"/>
              <a:ext cx="1391920" cy="728980"/>
            </a:xfrm>
            <a:custGeom>
              <a:avLst/>
              <a:gdLst/>
              <a:ahLst/>
              <a:cxnLst/>
              <a:rect l="l" t="t" r="r" b="b"/>
              <a:pathLst>
                <a:path w="1391920" h="728979">
                  <a:moveTo>
                    <a:pt x="1391412" y="0"/>
                  </a:moveTo>
                  <a:lnTo>
                    <a:pt x="0" y="0"/>
                  </a:lnTo>
                  <a:lnTo>
                    <a:pt x="0" y="649224"/>
                  </a:lnTo>
                  <a:lnTo>
                    <a:pt x="0" y="728472"/>
                  </a:lnTo>
                  <a:lnTo>
                    <a:pt x="1391412" y="728472"/>
                  </a:lnTo>
                  <a:lnTo>
                    <a:pt x="1391412" y="649224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347216" y="3686555"/>
              <a:ext cx="1391920" cy="381000"/>
            </a:xfrm>
            <a:custGeom>
              <a:avLst/>
              <a:gdLst/>
              <a:ahLst/>
              <a:cxnLst/>
              <a:rect l="l" t="t" r="r" b="b"/>
              <a:pathLst>
                <a:path w="1391920" h="381000">
                  <a:moveTo>
                    <a:pt x="1391411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391411" y="381000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347216" y="3686555"/>
              <a:ext cx="1391920" cy="381000"/>
            </a:xfrm>
            <a:custGeom>
              <a:avLst/>
              <a:gdLst/>
              <a:ahLst/>
              <a:cxnLst/>
              <a:rect l="l" t="t" r="r" b="b"/>
              <a:pathLst>
                <a:path w="1391920" h="381000">
                  <a:moveTo>
                    <a:pt x="0" y="381000"/>
                  </a:moveTo>
                  <a:lnTo>
                    <a:pt x="1391411" y="381000"/>
                  </a:lnTo>
                  <a:lnTo>
                    <a:pt x="1391411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347216" y="2910839"/>
              <a:ext cx="1391920" cy="775970"/>
            </a:xfrm>
            <a:custGeom>
              <a:avLst/>
              <a:gdLst/>
              <a:ahLst/>
              <a:cxnLst/>
              <a:rect l="l" t="t" r="r" b="b"/>
              <a:pathLst>
                <a:path w="1391920" h="775970">
                  <a:moveTo>
                    <a:pt x="1391411" y="0"/>
                  </a:moveTo>
                  <a:lnTo>
                    <a:pt x="0" y="0"/>
                  </a:lnTo>
                  <a:lnTo>
                    <a:pt x="0" y="775716"/>
                  </a:lnTo>
                  <a:lnTo>
                    <a:pt x="1391411" y="775716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347216" y="4796027"/>
              <a:ext cx="1391920" cy="22860"/>
            </a:xfrm>
            <a:custGeom>
              <a:avLst/>
              <a:gdLst/>
              <a:ahLst/>
              <a:cxnLst/>
              <a:rect l="l" t="t" r="r" b="b"/>
              <a:pathLst>
                <a:path w="1391920" h="22860">
                  <a:moveTo>
                    <a:pt x="1391411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1391411" y="22860"/>
                  </a:lnTo>
                  <a:lnTo>
                    <a:pt x="139141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347216" y="4796027"/>
              <a:ext cx="1391920" cy="22860"/>
            </a:xfrm>
            <a:custGeom>
              <a:avLst/>
              <a:gdLst/>
              <a:ahLst/>
              <a:cxnLst/>
              <a:rect l="l" t="t" r="r" b="b"/>
              <a:pathLst>
                <a:path w="1391920" h="22860">
                  <a:moveTo>
                    <a:pt x="0" y="22860"/>
                  </a:moveTo>
                  <a:lnTo>
                    <a:pt x="1391411" y="22860"/>
                  </a:lnTo>
                  <a:lnTo>
                    <a:pt x="1391411" y="0"/>
                  </a:lnTo>
                  <a:lnTo>
                    <a:pt x="0" y="0"/>
                  </a:lnTo>
                  <a:lnTo>
                    <a:pt x="0" y="228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39140" y="2563367"/>
              <a:ext cx="52069" cy="2604770"/>
            </a:xfrm>
            <a:custGeom>
              <a:avLst/>
              <a:gdLst/>
              <a:ahLst/>
              <a:cxnLst/>
              <a:rect l="l" t="t" r="r" b="b"/>
              <a:pathLst>
                <a:path w="52070" h="2604770">
                  <a:moveTo>
                    <a:pt x="51815" y="2604516"/>
                  </a:moveTo>
                  <a:lnTo>
                    <a:pt x="51815" y="0"/>
                  </a:lnTo>
                </a:path>
                <a:path w="52070" h="2604770">
                  <a:moveTo>
                    <a:pt x="0" y="2604516"/>
                  </a:moveTo>
                  <a:lnTo>
                    <a:pt x="51815" y="2604516"/>
                  </a:lnTo>
                </a:path>
                <a:path w="52070" h="2604770">
                  <a:moveTo>
                    <a:pt x="0" y="2232660"/>
                  </a:moveTo>
                  <a:lnTo>
                    <a:pt x="51815" y="2232660"/>
                  </a:lnTo>
                </a:path>
                <a:path w="52070" h="2604770">
                  <a:moveTo>
                    <a:pt x="0" y="1860804"/>
                  </a:moveTo>
                  <a:lnTo>
                    <a:pt x="51815" y="1860804"/>
                  </a:lnTo>
                </a:path>
                <a:path w="52070" h="2604770">
                  <a:moveTo>
                    <a:pt x="0" y="1487424"/>
                  </a:moveTo>
                  <a:lnTo>
                    <a:pt x="51815" y="1487424"/>
                  </a:lnTo>
                </a:path>
                <a:path w="52070" h="2604770">
                  <a:moveTo>
                    <a:pt x="0" y="1115568"/>
                  </a:moveTo>
                  <a:lnTo>
                    <a:pt x="51815" y="1115568"/>
                  </a:lnTo>
                </a:path>
                <a:path w="52070" h="2604770">
                  <a:moveTo>
                    <a:pt x="0" y="743712"/>
                  </a:moveTo>
                  <a:lnTo>
                    <a:pt x="51815" y="743712"/>
                  </a:lnTo>
                </a:path>
                <a:path w="52070" h="2604770">
                  <a:moveTo>
                    <a:pt x="0" y="371856"/>
                  </a:moveTo>
                  <a:lnTo>
                    <a:pt x="51815" y="371856"/>
                  </a:lnTo>
                </a:path>
                <a:path w="52070" h="2604770">
                  <a:moveTo>
                    <a:pt x="0" y="0"/>
                  </a:moveTo>
                  <a:lnTo>
                    <a:pt x="5181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90956" y="4796027"/>
              <a:ext cx="1021080" cy="0"/>
            </a:xfrm>
            <a:custGeom>
              <a:avLst/>
              <a:gdLst/>
              <a:ahLst/>
              <a:cxnLst/>
              <a:rect l="l" t="t" r="r" b="b"/>
              <a:pathLst>
                <a:path w="1021080">
                  <a:moveTo>
                    <a:pt x="0" y="0"/>
                  </a:moveTo>
                  <a:lnTo>
                    <a:pt x="10210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852672" y="4136135"/>
              <a:ext cx="1391920" cy="660400"/>
            </a:xfrm>
            <a:custGeom>
              <a:avLst/>
              <a:gdLst/>
              <a:ahLst/>
              <a:cxnLst/>
              <a:rect l="l" t="t" r="r" b="b"/>
              <a:pathLst>
                <a:path w="1391920" h="660400">
                  <a:moveTo>
                    <a:pt x="1391412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0" y="659892"/>
                  </a:lnTo>
                  <a:lnTo>
                    <a:pt x="1391412" y="659892"/>
                  </a:lnTo>
                  <a:lnTo>
                    <a:pt x="1391412" y="586740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852672" y="3747515"/>
              <a:ext cx="1391920" cy="388620"/>
            </a:xfrm>
            <a:custGeom>
              <a:avLst/>
              <a:gdLst/>
              <a:ahLst/>
              <a:cxnLst/>
              <a:rect l="l" t="t" r="r" b="b"/>
              <a:pathLst>
                <a:path w="1391920" h="388620">
                  <a:moveTo>
                    <a:pt x="1391412" y="0"/>
                  </a:moveTo>
                  <a:lnTo>
                    <a:pt x="0" y="0"/>
                  </a:lnTo>
                  <a:lnTo>
                    <a:pt x="0" y="388619"/>
                  </a:lnTo>
                  <a:lnTo>
                    <a:pt x="1391412" y="388619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52672" y="3747515"/>
              <a:ext cx="1391920" cy="388620"/>
            </a:xfrm>
            <a:custGeom>
              <a:avLst/>
              <a:gdLst/>
              <a:ahLst/>
              <a:cxnLst/>
              <a:rect l="l" t="t" r="r" b="b"/>
              <a:pathLst>
                <a:path w="1391920" h="388620">
                  <a:moveTo>
                    <a:pt x="0" y="388619"/>
                  </a:moveTo>
                  <a:lnTo>
                    <a:pt x="1391412" y="388619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38861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852672" y="2900171"/>
              <a:ext cx="1391920" cy="847725"/>
            </a:xfrm>
            <a:custGeom>
              <a:avLst/>
              <a:gdLst/>
              <a:ahLst/>
              <a:cxnLst/>
              <a:rect l="l" t="t" r="r" b="b"/>
              <a:pathLst>
                <a:path w="1391920" h="847725">
                  <a:moveTo>
                    <a:pt x="1391412" y="0"/>
                  </a:moveTo>
                  <a:lnTo>
                    <a:pt x="0" y="0"/>
                  </a:lnTo>
                  <a:lnTo>
                    <a:pt x="0" y="847344"/>
                  </a:lnTo>
                  <a:lnTo>
                    <a:pt x="1391412" y="847344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852672" y="4796027"/>
              <a:ext cx="1391920" cy="35560"/>
            </a:xfrm>
            <a:custGeom>
              <a:avLst/>
              <a:gdLst/>
              <a:ahLst/>
              <a:cxnLst/>
              <a:rect l="l" t="t" r="r" b="b"/>
              <a:pathLst>
                <a:path w="1391920" h="35560">
                  <a:moveTo>
                    <a:pt x="1391412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391412" y="35052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852672" y="4796027"/>
              <a:ext cx="1391920" cy="35560"/>
            </a:xfrm>
            <a:custGeom>
              <a:avLst/>
              <a:gdLst/>
              <a:ahLst/>
              <a:cxnLst/>
              <a:rect l="l" t="t" r="r" b="b"/>
              <a:pathLst>
                <a:path w="1391920" h="35560">
                  <a:moveTo>
                    <a:pt x="0" y="35052"/>
                  </a:moveTo>
                  <a:lnTo>
                    <a:pt x="1391412" y="35052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3505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272284" y="4796027"/>
              <a:ext cx="2044064" cy="0"/>
            </a:xfrm>
            <a:custGeom>
              <a:avLst/>
              <a:gdLst/>
              <a:ahLst/>
              <a:cxnLst/>
              <a:rect l="l" t="t" r="r" b="b"/>
              <a:pathLst>
                <a:path w="2044064">
                  <a:moveTo>
                    <a:pt x="0" y="0"/>
                  </a:moveTo>
                  <a:lnTo>
                    <a:pt x="2043683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358128" y="4209287"/>
              <a:ext cx="1391920" cy="586740"/>
            </a:xfrm>
            <a:custGeom>
              <a:avLst/>
              <a:gdLst/>
              <a:ahLst/>
              <a:cxnLst/>
              <a:rect l="l" t="t" r="r" b="b"/>
              <a:pathLst>
                <a:path w="1391920" h="586739">
                  <a:moveTo>
                    <a:pt x="1391412" y="0"/>
                  </a:moveTo>
                  <a:lnTo>
                    <a:pt x="0" y="0"/>
                  </a:lnTo>
                  <a:lnTo>
                    <a:pt x="0" y="512064"/>
                  </a:lnTo>
                  <a:lnTo>
                    <a:pt x="0" y="586740"/>
                  </a:lnTo>
                  <a:lnTo>
                    <a:pt x="1391412" y="586740"/>
                  </a:lnTo>
                  <a:lnTo>
                    <a:pt x="1391412" y="512064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358128" y="3787139"/>
              <a:ext cx="1391920" cy="422275"/>
            </a:xfrm>
            <a:custGeom>
              <a:avLst/>
              <a:gdLst/>
              <a:ahLst/>
              <a:cxnLst/>
              <a:rect l="l" t="t" r="r" b="b"/>
              <a:pathLst>
                <a:path w="1391920" h="422275">
                  <a:moveTo>
                    <a:pt x="1391412" y="0"/>
                  </a:moveTo>
                  <a:lnTo>
                    <a:pt x="0" y="0"/>
                  </a:lnTo>
                  <a:lnTo>
                    <a:pt x="0" y="422148"/>
                  </a:lnTo>
                  <a:lnTo>
                    <a:pt x="1391412" y="422148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358128" y="3787139"/>
              <a:ext cx="1391920" cy="422275"/>
            </a:xfrm>
            <a:custGeom>
              <a:avLst/>
              <a:gdLst/>
              <a:ahLst/>
              <a:cxnLst/>
              <a:rect l="l" t="t" r="r" b="b"/>
              <a:pathLst>
                <a:path w="1391920" h="422275">
                  <a:moveTo>
                    <a:pt x="0" y="422148"/>
                  </a:moveTo>
                  <a:lnTo>
                    <a:pt x="1391412" y="422148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42214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358128" y="2901695"/>
              <a:ext cx="1391920" cy="885825"/>
            </a:xfrm>
            <a:custGeom>
              <a:avLst/>
              <a:gdLst/>
              <a:ahLst/>
              <a:cxnLst/>
              <a:rect l="l" t="t" r="r" b="b"/>
              <a:pathLst>
                <a:path w="1391920" h="885825">
                  <a:moveTo>
                    <a:pt x="1391412" y="0"/>
                  </a:moveTo>
                  <a:lnTo>
                    <a:pt x="0" y="0"/>
                  </a:lnTo>
                  <a:lnTo>
                    <a:pt x="0" y="885443"/>
                  </a:lnTo>
                  <a:lnTo>
                    <a:pt x="1391412" y="885443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6358128" y="4796027"/>
              <a:ext cx="1391920" cy="33655"/>
            </a:xfrm>
            <a:custGeom>
              <a:avLst/>
              <a:gdLst/>
              <a:ahLst/>
              <a:cxnLst/>
              <a:rect l="l" t="t" r="r" b="b"/>
              <a:pathLst>
                <a:path w="1391920" h="33654">
                  <a:moveTo>
                    <a:pt x="1391412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1391412" y="33528"/>
                  </a:lnTo>
                  <a:lnTo>
                    <a:pt x="139141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358128" y="4796027"/>
              <a:ext cx="1391920" cy="33655"/>
            </a:xfrm>
            <a:custGeom>
              <a:avLst/>
              <a:gdLst/>
              <a:ahLst/>
              <a:cxnLst/>
              <a:rect l="l" t="t" r="r" b="b"/>
              <a:pathLst>
                <a:path w="1391920" h="33654">
                  <a:moveTo>
                    <a:pt x="0" y="33528"/>
                  </a:moveTo>
                  <a:lnTo>
                    <a:pt x="1391412" y="33528"/>
                  </a:lnTo>
                  <a:lnTo>
                    <a:pt x="1391412" y="0"/>
                  </a:lnTo>
                  <a:lnTo>
                    <a:pt x="0" y="0"/>
                  </a:lnTo>
                  <a:lnTo>
                    <a:pt x="0" y="33528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776216" y="4796027"/>
              <a:ext cx="3529965" cy="0"/>
            </a:xfrm>
            <a:custGeom>
              <a:avLst/>
              <a:gdLst/>
              <a:ahLst/>
              <a:cxnLst/>
              <a:rect l="l" t="t" r="r" b="b"/>
              <a:pathLst>
                <a:path w="3529965">
                  <a:moveTo>
                    <a:pt x="0" y="0"/>
                  </a:moveTo>
                  <a:lnTo>
                    <a:pt x="2045208" y="0"/>
                  </a:lnTo>
                </a:path>
                <a:path w="3529965">
                  <a:moveTo>
                    <a:pt x="2505456" y="0"/>
                  </a:moveTo>
                  <a:lnTo>
                    <a:pt x="35295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64668" y="5055565"/>
            <a:ext cx="3968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3047" y="4684014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9836" y="4311777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9836" y="3939920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9836" y="3567810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9836" y="3195954"/>
            <a:ext cx="34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6626" y="2451861"/>
            <a:ext cx="42418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06955" y="3194684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06955" y="3774440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,5%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12411" y="3219653"/>
            <a:ext cx="4711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06955" y="4328541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39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,1%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2035" y="4716779"/>
            <a:ext cx="460375" cy="182880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ts val="1435"/>
              </a:lnSpc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-1,3%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12411" y="3837813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,9%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46250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251705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12411" y="4361815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35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,5%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15967" y="4722876"/>
            <a:ext cx="460375" cy="182880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0" rIns="0" bIns="0" rtlCol="0">
            <a:spAutoFit/>
          </a:bodyPr>
          <a:lstStyle/>
          <a:p>
            <a:pPr marL="23495">
              <a:lnSpc>
                <a:spcPts val="1435"/>
              </a:lnSpc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-1,9%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17868" y="3240785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17868" y="3894531"/>
            <a:ext cx="4711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757543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17868" y="4398391"/>
            <a:ext cx="471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31</a:t>
            </a: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,5%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21423" y="4721352"/>
            <a:ext cx="460375" cy="182880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0" rIns="0" bIns="0" rtlCol="0">
            <a:spAutoFit/>
          </a:bodyPr>
          <a:lstStyle/>
          <a:p>
            <a:pPr marL="23495">
              <a:lnSpc>
                <a:spcPts val="1435"/>
              </a:lnSpc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-1,8%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415796" y="5632703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7597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7597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012184" y="5563920"/>
            <a:ext cx="2024380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İşgücü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ödemeleri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Üretim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üzerindeki net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vergiler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4602" y="6625345"/>
            <a:ext cx="382079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68907" y="5563920"/>
            <a:ext cx="200025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işletme artığı/Karma gelir  Sabit sermaye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78739" y="744473"/>
            <a:ext cx="8862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İşgücü ödemelerinin katma </a:t>
            </a:r>
            <a:r>
              <a:rPr spc="-10" dirty="0"/>
              <a:t>değer </a:t>
            </a:r>
            <a:r>
              <a:rPr spc="-5" dirty="0"/>
              <a:t>içindeki payı</a:t>
            </a:r>
            <a:r>
              <a:rPr spc="55" dirty="0"/>
              <a:t> </a:t>
            </a:r>
            <a:r>
              <a:rPr spc="-5" dirty="0"/>
              <a:t>gerilemiştir.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İşgücü ödemelerinin </a:t>
            </a:r>
            <a:r>
              <a:rPr b="0" dirty="0">
                <a:latin typeface="Tahoma"/>
                <a:cs typeface="Tahoma"/>
              </a:rPr>
              <a:t>payı </a:t>
            </a:r>
            <a:r>
              <a:rPr b="0" spc="-5" dirty="0">
                <a:latin typeface="Tahoma"/>
                <a:cs typeface="Tahoma"/>
              </a:rPr>
              <a:t>geçen yılın aynı dönemine </a:t>
            </a:r>
            <a:r>
              <a:rPr b="0" dirty="0">
                <a:latin typeface="Tahoma"/>
                <a:cs typeface="Tahoma"/>
              </a:rPr>
              <a:t>göre 4 puan </a:t>
            </a:r>
            <a:r>
              <a:rPr b="0" spc="-5" dirty="0">
                <a:latin typeface="Tahoma"/>
                <a:cs typeface="Tahoma"/>
              </a:rPr>
              <a:t>gerilerken, </a:t>
            </a:r>
            <a:r>
              <a:rPr b="0" dirty="0">
                <a:latin typeface="Tahoma"/>
                <a:cs typeface="Tahoma"/>
              </a:rPr>
              <a:t>net</a:t>
            </a:r>
            <a:r>
              <a:rPr b="0" spc="1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işletme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8739" y="1292809"/>
            <a:ext cx="8702040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artığı/karma gelirin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payı 2 puan</a:t>
            </a:r>
            <a:r>
              <a:rPr spc="4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artmıştır.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96545">
              <a:spcBef>
                <a:spcPts val="18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gelir yöntemiyle bileşenler (Gayrisafi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Katma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Değer içindeki </a:t>
            </a:r>
            <a:r>
              <a:rPr sz="1600" spc="-40" dirty="0">
                <a:solidFill>
                  <a:srgbClr val="FFFFFF"/>
                </a:solidFill>
                <a:latin typeface="Tahoma"/>
                <a:cs typeface="Tahoma"/>
              </a:rPr>
              <a:t>pay,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%)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2020 Ç1 – 2022</a:t>
            </a:r>
            <a:r>
              <a:rPr sz="1600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87471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70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İşgücü ödemelerinin GSYİH içindeki payı da </a:t>
            </a:r>
            <a:r>
              <a:rPr spc="5" dirty="0"/>
              <a:t>uzun </a:t>
            </a:r>
            <a:r>
              <a:rPr spc="-5" dirty="0"/>
              <a:t>dönemli eğiliminin oldukça  altındadır.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0908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0389" y="2714244"/>
            <a:ext cx="7495540" cy="3124835"/>
            <a:chOff x="830389" y="2714244"/>
            <a:chExt cx="7495540" cy="3124835"/>
          </a:xfrm>
        </p:grpSpPr>
        <p:sp>
          <p:nvSpPr>
            <p:cNvPr id="6" name="object 6"/>
            <p:cNvSpPr/>
            <p:nvPr/>
          </p:nvSpPr>
          <p:spPr>
            <a:xfrm>
              <a:off x="835152" y="2734056"/>
              <a:ext cx="7470775" cy="3100070"/>
            </a:xfrm>
            <a:custGeom>
              <a:avLst/>
              <a:gdLst/>
              <a:ahLst/>
              <a:cxnLst/>
              <a:rect l="l" t="t" r="r" b="b"/>
              <a:pathLst>
                <a:path w="7470775" h="3100070">
                  <a:moveTo>
                    <a:pt x="45719" y="3099816"/>
                  </a:moveTo>
                  <a:lnTo>
                    <a:pt x="45719" y="0"/>
                  </a:lnTo>
                </a:path>
                <a:path w="7470775" h="3100070">
                  <a:moveTo>
                    <a:pt x="0" y="3099816"/>
                  </a:moveTo>
                  <a:lnTo>
                    <a:pt x="45719" y="3099816"/>
                  </a:lnTo>
                </a:path>
                <a:path w="7470775" h="3100070">
                  <a:moveTo>
                    <a:pt x="0" y="2712720"/>
                  </a:moveTo>
                  <a:lnTo>
                    <a:pt x="45719" y="2712720"/>
                  </a:lnTo>
                </a:path>
                <a:path w="7470775" h="3100070">
                  <a:moveTo>
                    <a:pt x="0" y="2325624"/>
                  </a:moveTo>
                  <a:lnTo>
                    <a:pt x="45719" y="2325624"/>
                  </a:lnTo>
                </a:path>
                <a:path w="7470775" h="3100070">
                  <a:moveTo>
                    <a:pt x="0" y="1937004"/>
                  </a:moveTo>
                  <a:lnTo>
                    <a:pt x="45719" y="1937004"/>
                  </a:lnTo>
                </a:path>
                <a:path w="7470775" h="3100070">
                  <a:moveTo>
                    <a:pt x="0" y="1549908"/>
                  </a:moveTo>
                  <a:lnTo>
                    <a:pt x="45719" y="1549908"/>
                  </a:lnTo>
                </a:path>
                <a:path w="7470775" h="3100070">
                  <a:moveTo>
                    <a:pt x="0" y="1162812"/>
                  </a:moveTo>
                  <a:lnTo>
                    <a:pt x="45719" y="1162812"/>
                  </a:lnTo>
                </a:path>
                <a:path w="7470775" h="3100070">
                  <a:moveTo>
                    <a:pt x="0" y="774192"/>
                  </a:moveTo>
                  <a:lnTo>
                    <a:pt x="45719" y="774192"/>
                  </a:lnTo>
                </a:path>
                <a:path w="7470775" h="3100070">
                  <a:moveTo>
                    <a:pt x="0" y="387096"/>
                  </a:moveTo>
                  <a:lnTo>
                    <a:pt x="45719" y="387096"/>
                  </a:lnTo>
                </a:path>
                <a:path w="7470775" h="3100070">
                  <a:moveTo>
                    <a:pt x="0" y="0"/>
                  </a:moveTo>
                  <a:lnTo>
                    <a:pt x="45719" y="0"/>
                  </a:lnTo>
                </a:path>
                <a:path w="7470775" h="3100070">
                  <a:moveTo>
                    <a:pt x="45719" y="3099816"/>
                  </a:moveTo>
                  <a:lnTo>
                    <a:pt x="7470648" y="30998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1634" y="2733294"/>
              <a:ext cx="7425055" cy="2830195"/>
            </a:xfrm>
            <a:custGeom>
              <a:avLst/>
              <a:gdLst/>
              <a:ahLst/>
              <a:cxnLst/>
              <a:rect l="l" t="t" r="r" b="b"/>
              <a:pathLst>
                <a:path w="7425055" h="2830195">
                  <a:moveTo>
                    <a:pt x="0" y="2712719"/>
                  </a:moveTo>
                  <a:lnTo>
                    <a:pt x="115824" y="2752343"/>
                  </a:lnTo>
                  <a:lnTo>
                    <a:pt x="231647" y="2790443"/>
                  </a:lnTo>
                  <a:lnTo>
                    <a:pt x="347472" y="2830067"/>
                  </a:lnTo>
                  <a:lnTo>
                    <a:pt x="463296" y="2752343"/>
                  </a:lnTo>
                  <a:lnTo>
                    <a:pt x="579119" y="2674619"/>
                  </a:lnTo>
                  <a:lnTo>
                    <a:pt x="694944" y="2558795"/>
                  </a:lnTo>
                  <a:lnTo>
                    <a:pt x="810767" y="2481072"/>
                  </a:lnTo>
                  <a:lnTo>
                    <a:pt x="928116" y="2481072"/>
                  </a:lnTo>
                  <a:lnTo>
                    <a:pt x="1043940" y="2519171"/>
                  </a:lnTo>
                  <a:lnTo>
                    <a:pt x="1159764" y="2519171"/>
                  </a:lnTo>
                  <a:lnTo>
                    <a:pt x="1275588" y="2481072"/>
                  </a:lnTo>
                  <a:lnTo>
                    <a:pt x="1391411" y="2247899"/>
                  </a:lnTo>
                  <a:lnTo>
                    <a:pt x="1507236" y="2092451"/>
                  </a:lnTo>
                  <a:lnTo>
                    <a:pt x="1623060" y="2016251"/>
                  </a:lnTo>
                  <a:lnTo>
                    <a:pt x="1738884" y="2054351"/>
                  </a:lnTo>
                  <a:lnTo>
                    <a:pt x="1856232" y="1938527"/>
                  </a:lnTo>
                  <a:lnTo>
                    <a:pt x="1972055" y="1898903"/>
                  </a:lnTo>
                  <a:lnTo>
                    <a:pt x="2087879" y="1938527"/>
                  </a:lnTo>
                  <a:lnTo>
                    <a:pt x="2203704" y="1976627"/>
                  </a:lnTo>
                  <a:lnTo>
                    <a:pt x="2319528" y="1976627"/>
                  </a:lnTo>
                  <a:lnTo>
                    <a:pt x="2435352" y="2054351"/>
                  </a:lnTo>
                  <a:lnTo>
                    <a:pt x="2551176" y="2092451"/>
                  </a:lnTo>
                  <a:lnTo>
                    <a:pt x="2667000" y="2170175"/>
                  </a:lnTo>
                  <a:lnTo>
                    <a:pt x="2784348" y="2054351"/>
                  </a:lnTo>
                  <a:lnTo>
                    <a:pt x="2900171" y="1938527"/>
                  </a:lnTo>
                  <a:lnTo>
                    <a:pt x="3015995" y="1783079"/>
                  </a:lnTo>
                  <a:lnTo>
                    <a:pt x="3131819" y="1667255"/>
                  </a:lnTo>
                  <a:lnTo>
                    <a:pt x="3247643" y="1549907"/>
                  </a:lnTo>
                  <a:lnTo>
                    <a:pt x="3363467" y="1549907"/>
                  </a:lnTo>
                  <a:lnTo>
                    <a:pt x="3479291" y="1627631"/>
                  </a:lnTo>
                  <a:lnTo>
                    <a:pt x="3595116" y="1627631"/>
                  </a:lnTo>
                  <a:lnTo>
                    <a:pt x="3712464" y="1589531"/>
                  </a:lnTo>
                  <a:lnTo>
                    <a:pt x="3828288" y="1395983"/>
                  </a:lnTo>
                  <a:lnTo>
                    <a:pt x="3944112" y="1318259"/>
                  </a:lnTo>
                  <a:lnTo>
                    <a:pt x="4059936" y="1278635"/>
                  </a:lnTo>
                  <a:lnTo>
                    <a:pt x="4175760" y="1124711"/>
                  </a:lnTo>
                  <a:lnTo>
                    <a:pt x="4291583" y="1124711"/>
                  </a:lnTo>
                  <a:lnTo>
                    <a:pt x="4407408" y="1124711"/>
                  </a:lnTo>
                  <a:lnTo>
                    <a:pt x="4523232" y="1124711"/>
                  </a:lnTo>
                  <a:lnTo>
                    <a:pt x="4640580" y="775715"/>
                  </a:lnTo>
                  <a:lnTo>
                    <a:pt x="4756404" y="426719"/>
                  </a:lnTo>
                  <a:lnTo>
                    <a:pt x="4872228" y="39623"/>
                  </a:lnTo>
                  <a:lnTo>
                    <a:pt x="4988052" y="0"/>
                  </a:lnTo>
                  <a:lnTo>
                    <a:pt x="5103876" y="77723"/>
                  </a:lnTo>
                  <a:lnTo>
                    <a:pt x="5219700" y="193547"/>
                  </a:lnTo>
                  <a:lnTo>
                    <a:pt x="5335524" y="504443"/>
                  </a:lnTo>
                  <a:lnTo>
                    <a:pt x="5451348" y="697991"/>
                  </a:lnTo>
                  <a:lnTo>
                    <a:pt x="5568695" y="697991"/>
                  </a:lnTo>
                  <a:lnTo>
                    <a:pt x="5684520" y="697991"/>
                  </a:lnTo>
                  <a:lnTo>
                    <a:pt x="5800344" y="813815"/>
                  </a:lnTo>
                  <a:lnTo>
                    <a:pt x="5916168" y="775715"/>
                  </a:lnTo>
                  <a:lnTo>
                    <a:pt x="6031992" y="582167"/>
                  </a:lnTo>
                  <a:lnTo>
                    <a:pt x="6147816" y="426719"/>
                  </a:lnTo>
                  <a:lnTo>
                    <a:pt x="6263640" y="233171"/>
                  </a:lnTo>
                  <a:lnTo>
                    <a:pt x="6379464" y="233171"/>
                  </a:lnTo>
                  <a:lnTo>
                    <a:pt x="6496812" y="193547"/>
                  </a:lnTo>
                  <a:lnTo>
                    <a:pt x="6612636" y="193547"/>
                  </a:lnTo>
                  <a:lnTo>
                    <a:pt x="6728460" y="582167"/>
                  </a:lnTo>
                  <a:lnTo>
                    <a:pt x="6844284" y="1007363"/>
                  </a:lnTo>
                  <a:lnTo>
                    <a:pt x="6960108" y="1240535"/>
                  </a:lnTo>
                  <a:lnTo>
                    <a:pt x="7075932" y="1511807"/>
                  </a:lnTo>
                  <a:lnTo>
                    <a:pt x="7191756" y="1511807"/>
                  </a:lnTo>
                  <a:lnTo>
                    <a:pt x="7307580" y="1938527"/>
                  </a:lnTo>
                  <a:lnTo>
                    <a:pt x="7424928" y="209245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1394206"/>
            <a:ext cx="6930390" cy="1820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İşgücü ödemelerinin GSYİH payı son yedi çeyrekte 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4,9 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puan</a:t>
            </a:r>
            <a:r>
              <a:rPr sz="1700" spc="1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gerilemiştir.</a:t>
            </a: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3664585" marR="12700" indent="-1586865">
              <a:lnSpc>
                <a:spcPts val="1880"/>
              </a:lnSpc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işgücü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ödemeleri / 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(yıllıklandırılmış,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 2006 Ç1– 2022</a:t>
            </a:r>
            <a:r>
              <a:rPr sz="16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50101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50101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7639" y="5331714"/>
            <a:ext cx="196215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7639" y="4943678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7639" y="3781170"/>
            <a:ext cx="196215" cy="983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639" y="339313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815" y="5873294"/>
            <a:ext cx="762190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2006-Ç1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2006-Ç3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2007-Ç1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4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2007-Ç3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2008-Ç1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2008-Ç3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2009-Ç1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2009-Ç3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2012-Ç3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2013-Ç1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2013-Ç3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2014-Ç1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2014-Ç3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2015-Ç1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2015-Ç3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2016-Ç1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2016-Ç3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2017-Ç1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2017-Ç3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2018-Ç1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2018-Ç3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2019-Ç1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2019-Ç3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6874" y="3073145"/>
            <a:ext cx="7409815" cy="2352040"/>
          </a:xfrm>
          <a:custGeom>
            <a:avLst/>
            <a:gdLst/>
            <a:ahLst/>
            <a:cxnLst/>
            <a:rect l="l" t="t" r="r" b="b"/>
            <a:pathLst>
              <a:path w="7409815" h="2352040">
                <a:moveTo>
                  <a:pt x="0" y="2351659"/>
                </a:moveTo>
                <a:lnTo>
                  <a:pt x="7409687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23021" y="3245612"/>
            <a:ext cx="5448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Trend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40930" y="4708905"/>
            <a:ext cx="94678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3525"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oplam 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İşgücü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Ödemeleri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531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683717"/>
            <a:ext cx="858456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yılına </a:t>
            </a:r>
            <a:r>
              <a:rPr dirty="0"/>
              <a:t>ait </a:t>
            </a:r>
            <a:r>
              <a:rPr spc="-5" dirty="0"/>
              <a:t>büyüme tahminleri tarihsel ortalamanın altında </a:t>
            </a:r>
            <a:r>
              <a:rPr dirty="0"/>
              <a:t>bir</a:t>
            </a:r>
            <a:r>
              <a:rPr spc="-45" dirty="0"/>
              <a:t> </a:t>
            </a:r>
            <a:r>
              <a:rPr spc="-5" dirty="0"/>
              <a:t>seyiyeye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işaret</a:t>
            </a:r>
            <a:r>
              <a:rPr spc="-10" dirty="0"/>
              <a:t> </a:t>
            </a:r>
            <a:r>
              <a:rPr spc="-5" dirty="0"/>
              <a:t>etmektedir.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072908"/>
            <a:ext cx="7563484" cy="84518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spcBef>
                <a:spcPts val="136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OECD, Haziran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büyüme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tahminini %3,3’ten %3,7’ye revize</a:t>
            </a:r>
            <a:r>
              <a:rPr spc="114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etmiştir.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642870">
              <a:spcBef>
                <a:spcPts val="111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8321040" cy="2738755"/>
            <a:chOff x="393191" y="2651760"/>
            <a:chExt cx="8321040" cy="2738755"/>
          </a:xfrm>
        </p:grpSpPr>
        <p:sp>
          <p:nvSpPr>
            <p:cNvPr id="6" name="object 6"/>
            <p:cNvSpPr/>
            <p:nvPr/>
          </p:nvSpPr>
          <p:spPr>
            <a:xfrm>
              <a:off x="6618719" y="4482096"/>
              <a:ext cx="1972310" cy="904240"/>
            </a:xfrm>
            <a:custGeom>
              <a:avLst/>
              <a:gdLst/>
              <a:ahLst/>
              <a:cxnLst/>
              <a:rect l="l" t="t" r="r" b="b"/>
              <a:pathLst>
                <a:path w="1972309" h="904239">
                  <a:moveTo>
                    <a:pt x="307860" y="0"/>
                  </a:moveTo>
                  <a:lnTo>
                    <a:pt x="0" y="0"/>
                  </a:lnTo>
                  <a:lnTo>
                    <a:pt x="0" y="903719"/>
                  </a:lnTo>
                  <a:lnTo>
                    <a:pt x="307860" y="903719"/>
                  </a:lnTo>
                  <a:lnTo>
                    <a:pt x="307860" y="0"/>
                  </a:lnTo>
                  <a:close/>
                </a:path>
                <a:path w="1972309" h="904239">
                  <a:moveTo>
                    <a:pt x="862596" y="245351"/>
                  </a:moveTo>
                  <a:lnTo>
                    <a:pt x="554748" y="245351"/>
                  </a:lnTo>
                  <a:lnTo>
                    <a:pt x="554748" y="903719"/>
                  </a:lnTo>
                  <a:lnTo>
                    <a:pt x="862596" y="903719"/>
                  </a:lnTo>
                  <a:lnTo>
                    <a:pt x="862596" y="245351"/>
                  </a:lnTo>
                  <a:close/>
                </a:path>
                <a:path w="1972309" h="904239">
                  <a:moveTo>
                    <a:pt x="1417332" y="562343"/>
                  </a:moveTo>
                  <a:lnTo>
                    <a:pt x="1109484" y="562343"/>
                  </a:lnTo>
                  <a:lnTo>
                    <a:pt x="1109484" y="903719"/>
                  </a:lnTo>
                  <a:lnTo>
                    <a:pt x="1417332" y="903719"/>
                  </a:lnTo>
                  <a:lnTo>
                    <a:pt x="1417332" y="562343"/>
                  </a:lnTo>
                  <a:close/>
                </a:path>
                <a:path w="1972309" h="904239">
                  <a:moveTo>
                    <a:pt x="1972068" y="50279"/>
                  </a:moveTo>
                  <a:lnTo>
                    <a:pt x="1664220" y="50279"/>
                  </a:lnTo>
                  <a:lnTo>
                    <a:pt x="1664220" y="903719"/>
                  </a:lnTo>
                  <a:lnTo>
                    <a:pt x="1972068" y="903719"/>
                  </a:lnTo>
                  <a:lnTo>
                    <a:pt x="1972068" y="50279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6636" y="2651759"/>
              <a:ext cx="5855335" cy="2734310"/>
            </a:xfrm>
            <a:custGeom>
              <a:avLst/>
              <a:gdLst/>
              <a:ahLst/>
              <a:cxnLst/>
              <a:rect l="l" t="t" r="r" b="b"/>
              <a:pathLst>
                <a:path w="5855335" h="2734310">
                  <a:moveTo>
                    <a:pt x="307848" y="0"/>
                  </a:moveTo>
                  <a:lnTo>
                    <a:pt x="0" y="0"/>
                  </a:lnTo>
                  <a:lnTo>
                    <a:pt x="0" y="2734056"/>
                  </a:lnTo>
                  <a:lnTo>
                    <a:pt x="307848" y="2734056"/>
                  </a:lnTo>
                  <a:lnTo>
                    <a:pt x="307848" y="0"/>
                  </a:lnTo>
                  <a:close/>
                </a:path>
                <a:path w="5855335" h="2734310">
                  <a:moveTo>
                    <a:pt x="862584" y="1562100"/>
                  </a:moveTo>
                  <a:lnTo>
                    <a:pt x="554736" y="1562100"/>
                  </a:lnTo>
                  <a:lnTo>
                    <a:pt x="554736" y="2734056"/>
                  </a:lnTo>
                  <a:lnTo>
                    <a:pt x="862584" y="2734056"/>
                  </a:lnTo>
                  <a:lnTo>
                    <a:pt x="862584" y="1562100"/>
                  </a:lnTo>
                  <a:close/>
                </a:path>
                <a:path w="5855335" h="2734310">
                  <a:moveTo>
                    <a:pt x="1417320" y="658368"/>
                  </a:moveTo>
                  <a:lnTo>
                    <a:pt x="1109459" y="658368"/>
                  </a:lnTo>
                  <a:lnTo>
                    <a:pt x="1109459" y="2734056"/>
                  </a:lnTo>
                  <a:lnTo>
                    <a:pt x="1417320" y="2734056"/>
                  </a:lnTo>
                  <a:lnTo>
                    <a:pt x="1417320" y="658368"/>
                  </a:lnTo>
                  <a:close/>
                </a:path>
                <a:path w="5855335" h="2734310">
                  <a:moveTo>
                    <a:pt x="1972056" y="1537716"/>
                  </a:moveTo>
                  <a:lnTo>
                    <a:pt x="1664208" y="1537716"/>
                  </a:lnTo>
                  <a:lnTo>
                    <a:pt x="1664208" y="2734056"/>
                  </a:lnTo>
                  <a:lnTo>
                    <a:pt x="1972056" y="2734056"/>
                  </a:lnTo>
                  <a:lnTo>
                    <a:pt x="1972056" y="1537716"/>
                  </a:lnTo>
                  <a:close/>
                </a:path>
                <a:path w="5855335" h="2734310">
                  <a:moveTo>
                    <a:pt x="2526792" y="1245108"/>
                  </a:moveTo>
                  <a:lnTo>
                    <a:pt x="2218944" y="1245108"/>
                  </a:lnTo>
                  <a:lnTo>
                    <a:pt x="2218944" y="2734056"/>
                  </a:lnTo>
                  <a:lnTo>
                    <a:pt x="2526792" y="2734056"/>
                  </a:lnTo>
                  <a:lnTo>
                    <a:pt x="2526792" y="1245108"/>
                  </a:lnTo>
                  <a:close/>
                </a:path>
                <a:path w="5855335" h="2734310">
                  <a:moveTo>
                    <a:pt x="3081528" y="1929384"/>
                  </a:moveTo>
                  <a:lnTo>
                    <a:pt x="2773667" y="1929384"/>
                  </a:lnTo>
                  <a:lnTo>
                    <a:pt x="2773667" y="2734056"/>
                  </a:lnTo>
                  <a:lnTo>
                    <a:pt x="3081528" y="2734056"/>
                  </a:lnTo>
                  <a:lnTo>
                    <a:pt x="3081528" y="1929384"/>
                  </a:lnTo>
                  <a:close/>
                </a:path>
                <a:path w="5855335" h="2734310">
                  <a:moveTo>
                    <a:pt x="3636264" y="903732"/>
                  </a:moveTo>
                  <a:lnTo>
                    <a:pt x="3328416" y="903732"/>
                  </a:lnTo>
                  <a:lnTo>
                    <a:pt x="3328416" y="2734056"/>
                  </a:lnTo>
                  <a:lnTo>
                    <a:pt x="3636264" y="2734056"/>
                  </a:lnTo>
                  <a:lnTo>
                    <a:pt x="3636264" y="903732"/>
                  </a:lnTo>
                  <a:close/>
                </a:path>
                <a:path w="5855335" h="2734310">
                  <a:moveTo>
                    <a:pt x="4191000" y="2002536"/>
                  </a:moveTo>
                  <a:lnTo>
                    <a:pt x="3883152" y="2002536"/>
                  </a:lnTo>
                  <a:lnTo>
                    <a:pt x="3883152" y="2734056"/>
                  </a:lnTo>
                  <a:lnTo>
                    <a:pt x="4191000" y="2734056"/>
                  </a:lnTo>
                  <a:lnTo>
                    <a:pt x="4191000" y="2002536"/>
                  </a:lnTo>
                  <a:close/>
                </a:path>
                <a:path w="5855335" h="2734310">
                  <a:moveTo>
                    <a:pt x="4745736" y="2514600"/>
                  </a:moveTo>
                  <a:lnTo>
                    <a:pt x="4437888" y="2514600"/>
                  </a:lnTo>
                  <a:lnTo>
                    <a:pt x="4437888" y="2734056"/>
                  </a:lnTo>
                  <a:lnTo>
                    <a:pt x="4745736" y="2734056"/>
                  </a:lnTo>
                  <a:lnTo>
                    <a:pt x="4745736" y="2514600"/>
                  </a:lnTo>
                  <a:close/>
                </a:path>
                <a:path w="5855335" h="2734310">
                  <a:moveTo>
                    <a:pt x="5300472" y="2295144"/>
                  </a:moveTo>
                  <a:lnTo>
                    <a:pt x="4992624" y="2295144"/>
                  </a:lnTo>
                  <a:lnTo>
                    <a:pt x="4992624" y="2734056"/>
                  </a:lnTo>
                  <a:lnTo>
                    <a:pt x="5300472" y="2734056"/>
                  </a:lnTo>
                  <a:lnTo>
                    <a:pt x="5300472" y="2295144"/>
                  </a:lnTo>
                  <a:close/>
                </a:path>
                <a:path w="5855335" h="2734310">
                  <a:moveTo>
                    <a:pt x="5855208" y="48768"/>
                  </a:moveTo>
                  <a:lnTo>
                    <a:pt x="5547360" y="48768"/>
                  </a:lnTo>
                  <a:lnTo>
                    <a:pt x="5547360" y="2734056"/>
                  </a:lnTo>
                  <a:lnTo>
                    <a:pt x="5855208" y="2734056"/>
                  </a:lnTo>
                  <a:lnTo>
                    <a:pt x="5855208" y="4876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5385816"/>
              <a:ext cx="8321040" cy="0"/>
            </a:xfrm>
            <a:custGeom>
              <a:avLst/>
              <a:gdLst/>
              <a:ahLst/>
              <a:cxnLst/>
              <a:rect l="l" t="t" r="r" b="b"/>
              <a:pathLst>
                <a:path w="8321040">
                  <a:moveTo>
                    <a:pt x="0" y="0"/>
                  </a:moveTo>
                  <a:lnTo>
                    <a:pt x="83210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71321" y="4239006"/>
              <a:ext cx="5546090" cy="0"/>
            </a:xfrm>
            <a:custGeom>
              <a:avLst/>
              <a:gdLst/>
              <a:ahLst/>
              <a:cxnLst/>
              <a:rect l="l" t="t" r="r" b="b"/>
              <a:pathLst>
                <a:path w="5546090">
                  <a:moveTo>
                    <a:pt x="0" y="0"/>
                  </a:moveTo>
                  <a:lnTo>
                    <a:pt x="0" y="0"/>
                  </a:lnTo>
                  <a:lnTo>
                    <a:pt x="4991100" y="0"/>
                  </a:lnTo>
                  <a:lnTo>
                    <a:pt x="5545836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640" y="5424322"/>
            <a:ext cx="874077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009">
              <a:spcBef>
                <a:spcPts val="100"/>
              </a:spcBef>
              <a:tabLst>
                <a:tab pos="1014730" algn="l"/>
                <a:tab pos="1570355" algn="l"/>
                <a:tab pos="2124710" algn="l"/>
                <a:tab pos="2680335" algn="l"/>
                <a:tab pos="3234055" algn="l"/>
                <a:tab pos="3788410" algn="l"/>
                <a:tab pos="4344035" algn="l"/>
                <a:tab pos="4898390" algn="l"/>
                <a:tab pos="5454015" algn="l"/>
                <a:tab pos="6008370" algn="l"/>
                <a:tab pos="6536690" algn="l"/>
                <a:tab pos="7158990" algn="l"/>
                <a:tab pos="7625715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1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203200" algn="r">
              <a:tabLst>
                <a:tab pos="68008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58165" algn="r">
              <a:spcBef>
                <a:spcPts val="97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2022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2022 Piyasa Katılımcılar Anketi</a:t>
            </a:r>
            <a:r>
              <a:rPr sz="1200" spc="-2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52900" y="4431538"/>
            <a:ext cx="19113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2429" y="3087700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45963" y="472541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9896" y="431088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6657" y="396798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57391" y="247840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727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64271" y="4823282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6830" y="399326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43427" y="4358385"/>
            <a:ext cx="802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72282" y="3332734"/>
            <a:ext cx="134683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90338" y="494614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54165" y="426148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10170" y="45062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25290" y="3818635"/>
            <a:ext cx="1765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Ortalama</a:t>
            </a:r>
            <a:r>
              <a:rPr sz="1200" b="1" spc="-6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(1999-2021)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4,7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32509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93164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681" y="1722577"/>
            <a:ext cx="8244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Üretim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Endeksi (mevsim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takvim 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2272" y="2400300"/>
            <a:ext cx="3637915" cy="3081655"/>
            <a:chOff x="652272" y="2400300"/>
            <a:chExt cx="3637915" cy="3081655"/>
          </a:xfrm>
        </p:grpSpPr>
        <p:sp>
          <p:nvSpPr>
            <p:cNvPr id="5" name="object 5"/>
            <p:cNvSpPr/>
            <p:nvPr/>
          </p:nvSpPr>
          <p:spPr>
            <a:xfrm>
              <a:off x="652272" y="2404872"/>
              <a:ext cx="3618229" cy="3072765"/>
            </a:xfrm>
            <a:custGeom>
              <a:avLst/>
              <a:gdLst/>
              <a:ahLst/>
              <a:cxnLst/>
              <a:rect l="l" t="t" r="r" b="b"/>
              <a:pathLst>
                <a:path w="3618229" h="3072765">
                  <a:moveTo>
                    <a:pt x="50292" y="3072384"/>
                  </a:moveTo>
                  <a:lnTo>
                    <a:pt x="50292" y="0"/>
                  </a:lnTo>
                </a:path>
                <a:path w="3618229" h="3072765">
                  <a:moveTo>
                    <a:pt x="0" y="3072384"/>
                  </a:moveTo>
                  <a:lnTo>
                    <a:pt x="50292" y="3072384"/>
                  </a:lnTo>
                </a:path>
                <a:path w="3618229" h="3072765">
                  <a:moveTo>
                    <a:pt x="0" y="2688335"/>
                  </a:moveTo>
                  <a:lnTo>
                    <a:pt x="50292" y="2688335"/>
                  </a:lnTo>
                </a:path>
                <a:path w="3618229" h="3072765">
                  <a:moveTo>
                    <a:pt x="0" y="2304288"/>
                  </a:moveTo>
                  <a:lnTo>
                    <a:pt x="50292" y="2304288"/>
                  </a:lnTo>
                </a:path>
                <a:path w="3618229" h="3072765">
                  <a:moveTo>
                    <a:pt x="0" y="1920239"/>
                  </a:moveTo>
                  <a:lnTo>
                    <a:pt x="50292" y="1920239"/>
                  </a:lnTo>
                </a:path>
                <a:path w="3618229" h="3072765">
                  <a:moveTo>
                    <a:pt x="0" y="1536191"/>
                  </a:moveTo>
                  <a:lnTo>
                    <a:pt x="50292" y="1536191"/>
                  </a:lnTo>
                </a:path>
                <a:path w="3618229" h="3072765">
                  <a:moveTo>
                    <a:pt x="0" y="1152143"/>
                  </a:moveTo>
                  <a:lnTo>
                    <a:pt x="50292" y="1152143"/>
                  </a:lnTo>
                </a:path>
                <a:path w="3618229" h="3072765">
                  <a:moveTo>
                    <a:pt x="0" y="768095"/>
                  </a:moveTo>
                  <a:lnTo>
                    <a:pt x="50292" y="768095"/>
                  </a:lnTo>
                </a:path>
                <a:path w="3618229" h="3072765">
                  <a:moveTo>
                    <a:pt x="0" y="384048"/>
                  </a:moveTo>
                  <a:lnTo>
                    <a:pt x="50292" y="384048"/>
                  </a:lnTo>
                </a:path>
                <a:path w="3618229" h="3072765">
                  <a:moveTo>
                    <a:pt x="0" y="0"/>
                  </a:moveTo>
                  <a:lnTo>
                    <a:pt x="50292" y="0"/>
                  </a:lnTo>
                </a:path>
                <a:path w="3618229" h="3072765">
                  <a:moveTo>
                    <a:pt x="50292" y="3072384"/>
                  </a:moveTo>
                  <a:lnTo>
                    <a:pt x="3617976" y="30723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03326" y="2504694"/>
              <a:ext cx="3568065" cy="2603500"/>
            </a:xfrm>
            <a:custGeom>
              <a:avLst/>
              <a:gdLst/>
              <a:ahLst/>
              <a:cxnLst/>
              <a:rect l="l" t="t" r="r" b="b"/>
              <a:pathLst>
                <a:path w="3568065" h="2603500">
                  <a:moveTo>
                    <a:pt x="0" y="1144523"/>
                  </a:moveTo>
                  <a:lnTo>
                    <a:pt x="132587" y="1060703"/>
                  </a:lnTo>
                  <a:lnTo>
                    <a:pt x="263652" y="1321307"/>
                  </a:lnTo>
                  <a:lnTo>
                    <a:pt x="396239" y="2602991"/>
                  </a:lnTo>
                  <a:lnTo>
                    <a:pt x="528827" y="2026919"/>
                  </a:lnTo>
                  <a:lnTo>
                    <a:pt x="659892" y="1427987"/>
                  </a:lnTo>
                  <a:lnTo>
                    <a:pt x="792480" y="1021079"/>
                  </a:lnTo>
                  <a:lnTo>
                    <a:pt x="925068" y="922019"/>
                  </a:lnTo>
                  <a:lnTo>
                    <a:pt x="1056132" y="856488"/>
                  </a:lnTo>
                  <a:lnTo>
                    <a:pt x="1188720" y="826007"/>
                  </a:lnTo>
                  <a:lnTo>
                    <a:pt x="1321308" y="780288"/>
                  </a:lnTo>
                  <a:lnTo>
                    <a:pt x="1453896" y="725423"/>
                  </a:lnTo>
                  <a:lnTo>
                    <a:pt x="1584960" y="629411"/>
                  </a:lnTo>
                  <a:lnTo>
                    <a:pt x="1717548" y="492251"/>
                  </a:lnTo>
                  <a:lnTo>
                    <a:pt x="1850136" y="591311"/>
                  </a:lnTo>
                  <a:lnTo>
                    <a:pt x="1981200" y="621791"/>
                  </a:lnTo>
                  <a:lnTo>
                    <a:pt x="2113788" y="522731"/>
                  </a:lnTo>
                  <a:lnTo>
                    <a:pt x="2246376" y="422147"/>
                  </a:lnTo>
                  <a:lnTo>
                    <a:pt x="2377440" y="588263"/>
                  </a:lnTo>
                  <a:lnTo>
                    <a:pt x="2510028" y="284988"/>
                  </a:lnTo>
                  <a:lnTo>
                    <a:pt x="2642616" y="419100"/>
                  </a:lnTo>
                  <a:lnTo>
                    <a:pt x="2773679" y="361188"/>
                  </a:lnTo>
                  <a:lnTo>
                    <a:pt x="2906268" y="204215"/>
                  </a:lnTo>
                  <a:lnTo>
                    <a:pt x="3038856" y="108203"/>
                  </a:lnTo>
                  <a:lnTo>
                    <a:pt x="3171444" y="237743"/>
                  </a:lnTo>
                  <a:lnTo>
                    <a:pt x="3302508" y="0"/>
                  </a:lnTo>
                  <a:lnTo>
                    <a:pt x="3435096" y="96011"/>
                  </a:lnTo>
                  <a:lnTo>
                    <a:pt x="3567684" y="9601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406" y="53654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406" y="49814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406" y="459740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195" y="421335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95" y="382930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195" y="344525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195" y="306120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195" y="2677159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8195" y="2293111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0327" y="5516981"/>
            <a:ext cx="364553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9361" y="2348229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144,9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93564" y="2400300"/>
            <a:ext cx="3781425" cy="3081655"/>
            <a:chOff x="4893564" y="2400300"/>
            <a:chExt cx="3781425" cy="3081655"/>
          </a:xfrm>
        </p:grpSpPr>
        <p:sp>
          <p:nvSpPr>
            <p:cNvPr id="19" name="object 19"/>
            <p:cNvSpPr/>
            <p:nvPr/>
          </p:nvSpPr>
          <p:spPr>
            <a:xfrm>
              <a:off x="4893564" y="2404872"/>
              <a:ext cx="3761740" cy="3072765"/>
            </a:xfrm>
            <a:custGeom>
              <a:avLst/>
              <a:gdLst/>
              <a:ahLst/>
              <a:cxnLst/>
              <a:rect l="l" t="t" r="r" b="b"/>
              <a:pathLst>
                <a:path w="3761740" h="3072765">
                  <a:moveTo>
                    <a:pt x="51815" y="3072384"/>
                  </a:moveTo>
                  <a:lnTo>
                    <a:pt x="51815" y="0"/>
                  </a:lnTo>
                </a:path>
                <a:path w="3761740" h="3072765">
                  <a:moveTo>
                    <a:pt x="0" y="3072384"/>
                  </a:moveTo>
                  <a:lnTo>
                    <a:pt x="51815" y="3072384"/>
                  </a:lnTo>
                </a:path>
                <a:path w="3761740" h="3072765">
                  <a:moveTo>
                    <a:pt x="0" y="2764535"/>
                  </a:moveTo>
                  <a:lnTo>
                    <a:pt x="51815" y="2764535"/>
                  </a:lnTo>
                </a:path>
                <a:path w="3761740" h="3072765">
                  <a:moveTo>
                    <a:pt x="0" y="2458211"/>
                  </a:moveTo>
                  <a:lnTo>
                    <a:pt x="51815" y="2458211"/>
                  </a:lnTo>
                </a:path>
                <a:path w="3761740" h="3072765">
                  <a:moveTo>
                    <a:pt x="0" y="2150364"/>
                  </a:moveTo>
                  <a:lnTo>
                    <a:pt x="51815" y="2150364"/>
                  </a:lnTo>
                </a:path>
                <a:path w="3761740" h="3072765">
                  <a:moveTo>
                    <a:pt x="0" y="1844039"/>
                  </a:moveTo>
                  <a:lnTo>
                    <a:pt x="51815" y="1844039"/>
                  </a:lnTo>
                </a:path>
                <a:path w="3761740" h="3072765">
                  <a:moveTo>
                    <a:pt x="0" y="1536191"/>
                  </a:moveTo>
                  <a:lnTo>
                    <a:pt x="51815" y="1536191"/>
                  </a:lnTo>
                </a:path>
                <a:path w="3761740" h="3072765">
                  <a:moveTo>
                    <a:pt x="0" y="1228344"/>
                  </a:moveTo>
                  <a:lnTo>
                    <a:pt x="51815" y="1228344"/>
                  </a:lnTo>
                </a:path>
                <a:path w="3761740" h="3072765">
                  <a:moveTo>
                    <a:pt x="0" y="922019"/>
                  </a:moveTo>
                  <a:lnTo>
                    <a:pt x="51815" y="922019"/>
                  </a:lnTo>
                </a:path>
                <a:path w="3761740" h="3072765">
                  <a:moveTo>
                    <a:pt x="0" y="614172"/>
                  </a:moveTo>
                  <a:lnTo>
                    <a:pt x="51815" y="614172"/>
                  </a:lnTo>
                </a:path>
                <a:path w="3761740" h="3072765">
                  <a:moveTo>
                    <a:pt x="0" y="307848"/>
                  </a:moveTo>
                  <a:lnTo>
                    <a:pt x="51815" y="307848"/>
                  </a:lnTo>
                </a:path>
                <a:path w="3761740" h="3072765">
                  <a:moveTo>
                    <a:pt x="0" y="0"/>
                  </a:moveTo>
                  <a:lnTo>
                    <a:pt x="51815" y="0"/>
                  </a:lnTo>
                </a:path>
                <a:path w="3761740" h="3072765">
                  <a:moveTo>
                    <a:pt x="51815" y="1228344"/>
                  </a:moveTo>
                  <a:lnTo>
                    <a:pt x="3761232" y="12283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944618" y="2472689"/>
              <a:ext cx="3710940" cy="2979420"/>
            </a:xfrm>
            <a:custGeom>
              <a:avLst/>
              <a:gdLst/>
              <a:ahLst/>
              <a:cxnLst/>
              <a:rect l="l" t="t" r="r" b="b"/>
              <a:pathLst>
                <a:path w="3710940" h="2979420">
                  <a:moveTo>
                    <a:pt x="0" y="1143000"/>
                  </a:moveTo>
                  <a:lnTo>
                    <a:pt x="137160" y="1043939"/>
                  </a:lnTo>
                  <a:lnTo>
                    <a:pt x="275844" y="1505712"/>
                  </a:lnTo>
                  <a:lnTo>
                    <a:pt x="413004" y="2979420"/>
                  </a:lnTo>
                  <a:lnTo>
                    <a:pt x="550164" y="0"/>
                  </a:lnTo>
                  <a:lnTo>
                    <a:pt x="687324" y="147827"/>
                  </a:lnTo>
                  <a:lnTo>
                    <a:pt x="824484" y="571500"/>
                  </a:lnTo>
                  <a:lnTo>
                    <a:pt x="961644" y="1025651"/>
                  </a:lnTo>
                  <a:lnTo>
                    <a:pt x="1100328" y="1080515"/>
                  </a:lnTo>
                  <a:lnTo>
                    <a:pt x="1237488" y="1124712"/>
                  </a:lnTo>
                  <a:lnTo>
                    <a:pt x="1374648" y="1100327"/>
                  </a:lnTo>
                  <a:lnTo>
                    <a:pt x="1511808" y="1094232"/>
                  </a:lnTo>
                  <a:lnTo>
                    <a:pt x="1648967" y="1037844"/>
                  </a:lnTo>
                  <a:lnTo>
                    <a:pt x="1786128" y="995172"/>
                  </a:lnTo>
                  <a:lnTo>
                    <a:pt x="1924812" y="1277112"/>
                  </a:lnTo>
                  <a:lnTo>
                    <a:pt x="2061972" y="1197864"/>
                  </a:lnTo>
                  <a:lnTo>
                    <a:pt x="2199132" y="1037844"/>
                  </a:lnTo>
                  <a:lnTo>
                    <a:pt x="2336291" y="1043939"/>
                  </a:lnTo>
                  <a:lnTo>
                    <a:pt x="2473452" y="1357884"/>
                  </a:lnTo>
                  <a:lnTo>
                    <a:pt x="2610612" y="792480"/>
                  </a:lnTo>
                  <a:lnTo>
                    <a:pt x="2749296" y="1315212"/>
                  </a:lnTo>
                  <a:lnTo>
                    <a:pt x="2886456" y="1094232"/>
                  </a:lnTo>
                  <a:lnTo>
                    <a:pt x="3023616" y="982980"/>
                  </a:lnTo>
                  <a:lnTo>
                    <a:pt x="3160776" y="1050036"/>
                  </a:lnTo>
                  <a:lnTo>
                    <a:pt x="3297936" y="1303020"/>
                  </a:lnTo>
                  <a:lnTo>
                    <a:pt x="3435096" y="891539"/>
                  </a:lnTo>
                  <a:lnTo>
                    <a:pt x="3573780" y="1264920"/>
                  </a:lnTo>
                  <a:lnTo>
                    <a:pt x="3710940" y="116128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68444" y="2293111"/>
            <a:ext cx="248920" cy="328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9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78655" y="5516981"/>
            <a:ext cx="378269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69273" y="3714115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6166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8677" y="6162547"/>
            <a:ext cx="34944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5390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8561" y="6162547"/>
            <a:ext cx="1216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18363" y="842517"/>
            <a:ext cx="8527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Sanayi Üretim Endeksi (SÜE), </a:t>
            </a:r>
            <a:r>
              <a:rPr dirty="0"/>
              <a:t>Nisan </a:t>
            </a:r>
            <a:r>
              <a:rPr spc="-5" dirty="0"/>
              <a:t>ayında </a:t>
            </a:r>
            <a:r>
              <a:rPr dirty="0"/>
              <a:t>mevcut </a:t>
            </a:r>
            <a:r>
              <a:rPr spc="-5" dirty="0"/>
              <a:t>seviyesini</a:t>
            </a:r>
            <a:r>
              <a:rPr spc="-30" dirty="0"/>
              <a:t> </a:t>
            </a:r>
            <a:r>
              <a:rPr spc="-5" dirty="0"/>
              <a:t>korumuştur.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SÜE, </a:t>
            </a:r>
            <a:r>
              <a:rPr b="0" dirty="0">
                <a:latin typeface="Tahoma"/>
                <a:cs typeface="Tahoma"/>
              </a:rPr>
              <a:t>Şubat 2022’de </a:t>
            </a:r>
            <a:r>
              <a:rPr b="0" spc="-5" dirty="0">
                <a:latin typeface="Tahoma"/>
                <a:cs typeface="Tahoma"/>
              </a:rPr>
              <a:t>ulaştığı tarihi </a:t>
            </a:r>
            <a:r>
              <a:rPr b="0" dirty="0">
                <a:latin typeface="Tahoma"/>
                <a:cs typeface="Tahoma"/>
              </a:rPr>
              <a:t>en </a:t>
            </a:r>
            <a:r>
              <a:rPr b="0" spc="-5" dirty="0">
                <a:latin typeface="Tahoma"/>
                <a:cs typeface="Tahoma"/>
              </a:rPr>
              <a:t>yüksek seviyenin %1,7</a:t>
            </a:r>
            <a:r>
              <a:rPr b="0" spc="6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altındadır.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38665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75105"/>
            <a:ext cx="7362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İmalat </a:t>
            </a:r>
            <a:r>
              <a:rPr spc="-5" dirty="0"/>
              <a:t>sanayinde kapasite kullanım </a:t>
            </a:r>
            <a:r>
              <a:rPr dirty="0"/>
              <a:t>oranı </a:t>
            </a:r>
            <a:r>
              <a:rPr spc="-5" dirty="0"/>
              <a:t>(KKO)</a:t>
            </a:r>
            <a:r>
              <a:rPr spc="-55" dirty="0"/>
              <a:t> </a:t>
            </a:r>
            <a:r>
              <a:rPr spc="-5" dirty="0"/>
              <a:t>gerilemiştir.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Haziran </a:t>
            </a:r>
            <a:r>
              <a:rPr b="0" dirty="0">
                <a:latin typeface="Tahoma"/>
                <a:cs typeface="Tahoma"/>
              </a:rPr>
              <a:t>ayında </a:t>
            </a:r>
            <a:r>
              <a:rPr b="0" spc="-5" dirty="0">
                <a:latin typeface="Tahoma"/>
                <a:cs typeface="Tahoma"/>
              </a:rPr>
              <a:t>KKO 0,6 </a:t>
            </a:r>
            <a:r>
              <a:rPr b="0" dirty="0">
                <a:latin typeface="Tahoma"/>
                <a:cs typeface="Tahoma"/>
              </a:rPr>
              <a:t>puan azalarak </a:t>
            </a:r>
            <a:r>
              <a:rPr b="0" spc="-5" dirty="0">
                <a:latin typeface="Tahoma"/>
                <a:cs typeface="Tahoma"/>
              </a:rPr>
              <a:t>%77,5 düzeyinde</a:t>
            </a:r>
            <a:r>
              <a:rPr b="0" spc="14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8860" y="1871598"/>
            <a:ext cx="706755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349500" marR="5080" indent="-2337435">
              <a:lnSpc>
                <a:spcPts val="1880"/>
              </a:lnSpc>
              <a:spcBef>
                <a:spcPts val="19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İmalat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Kapasite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Kullanım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(KKO)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5152" y="2729483"/>
            <a:ext cx="7490459" cy="3108960"/>
            <a:chOff x="835152" y="2729483"/>
            <a:chExt cx="7490459" cy="3108960"/>
          </a:xfrm>
        </p:grpSpPr>
        <p:sp>
          <p:nvSpPr>
            <p:cNvPr id="6" name="object 6"/>
            <p:cNvSpPr/>
            <p:nvPr/>
          </p:nvSpPr>
          <p:spPr>
            <a:xfrm>
              <a:off x="835152" y="2734055"/>
              <a:ext cx="7470775" cy="3100070"/>
            </a:xfrm>
            <a:custGeom>
              <a:avLst/>
              <a:gdLst/>
              <a:ahLst/>
              <a:cxnLst/>
              <a:rect l="l" t="t" r="r" b="b"/>
              <a:pathLst>
                <a:path w="7470775" h="3100070">
                  <a:moveTo>
                    <a:pt x="45719" y="3099816"/>
                  </a:moveTo>
                  <a:lnTo>
                    <a:pt x="45719" y="0"/>
                  </a:lnTo>
                </a:path>
                <a:path w="7470775" h="3100070">
                  <a:moveTo>
                    <a:pt x="0" y="3099816"/>
                  </a:moveTo>
                  <a:lnTo>
                    <a:pt x="45719" y="3099816"/>
                  </a:lnTo>
                </a:path>
                <a:path w="7470775" h="3100070">
                  <a:moveTo>
                    <a:pt x="0" y="2325624"/>
                  </a:moveTo>
                  <a:lnTo>
                    <a:pt x="45719" y="2325624"/>
                  </a:lnTo>
                </a:path>
                <a:path w="7470775" h="3100070">
                  <a:moveTo>
                    <a:pt x="0" y="1549908"/>
                  </a:moveTo>
                  <a:lnTo>
                    <a:pt x="45719" y="1549908"/>
                  </a:lnTo>
                </a:path>
                <a:path w="7470775" h="3100070">
                  <a:moveTo>
                    <a:pt x="0" y="774192"/>
                  </a:moveTo>
                  <a:lnTo>
                    <a:pt x="45719" y="774192"/>
                  </a:lnTo>
                </a:path>
                <a:path w="7470775" h="3100070">
                  <a:moveTo>
                    <a:pt x="0" y="0"/>
                  </a:moveTo>
                  <a:lnTo>
                    <a:pt x="45719" y="0"/>
                  </a:lnTo>
                </a:path>
                <a:path w="7470775" h="3100070">
                  <a:moveTo>
                    <a:pt x="45719" y="3099816"/>
                  </a:moveTo>
                  <a:lnTo>
                    <a:pt x="7470648" y="30998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1634" y="2981705"/>
              <a:ext cx="7425055" cy="2557780"/>
            </a:xfrm>
            <a:custGeom>
              <a:avLst/>
              <a:gdLst/>
              <a:ahLst/>
              <a:cxnLst/>
              <a:rect l="l" t="t" r="r" b="b"/>
              <a:pathLst>
                <a:path w="7425055" h="2557779">
                  <a:moveTo>
                    <a:pt x="0" y="402336"/>
                  </a:moveTo>
                  <a:lnTo>
                    <a:pt x="256031" y="278892"/>
                  </a:lnTo>
                  <a:lnTo>
                    <a:pt x="512063" y="341376"/>
                  </a:lnTo>
                  <a:lnTo>
                    <a:pt x="768096" y="2557272"/>
                  </a:lnTo>
                  <a:lnTo>
                    <a:pt x="1024128" y="2433828"/>
                  </a:lnTo>
                  <a:lnTo>
                    <a:pt x="1280160" y="1953768"/>
                  </a:lnTo>
                  <a:lnTo>
                    <a:pt x="1536192" y="1193292"/>
                  </a:lnTo>
                  <a:lnTo>
                    <a:pt x="1792224" y="836676"/>
                  </a:lnTo>
                  <a:lnTo>
                    <a:pt x="2048255" y="635508"/>
                  </a:lnTo>
                  <a:lnTo>
                    <a:pt x="2304288" y="542544"/>
                  </a:lnTo>
                  <a:lnTo>
                    <a:pt x="2560319" y="480060"/>
                  </a:lnTo>
                  <a:lnTo>
                    <a:pt x="2816352" y="464820"/>
                  </a:lnTo>
                  <a:lnTo>
                    <a:pt x="3072383" y="434340"/>
                  </a:lnTo>
                  <a:lnTo>
                    <a:pt x="3328416" y="449580"/>
                  </a:lnTo>
                  <a:lnTo>
                    <a:pt x="3584448" y="434340"/>
                  </a:lnTo>
                  <a:lnTo>
                    <a:pt x="3840479" y="341376"/>
                  </a:lnTo>
                  <a:lnTo>
                    <a:pt x="4096512" y="496824"/>
                  </a:lnTo>
                  <a:lnTo>
                    <a:pt x="4352544" y="326136"/>
                  </a:lnTo>
                  <a:lnTo>
                    <a:pt x="4608576" y="309372"/>
                  </a:lnTo>
                  <a:lnTo>
                    <a:pt x="4864608" y="248412"/>
                  </a:lnTo>
                  <a:lnTo>
                    <a:pt x="5120640" y="92964"/>
                  </a:lnTo>
                  <a:lnTo>
                    <a:pt x="5376671" y="140208"/>
                  </a:lnTo>
                  <a:lnTo>
                    <a:pt x="5632704" y="123444"/>
                  </a:lnTo>
                  <a:lnTo>
                    <a:pt x="5888736" y="0"/>
                  </a:lnTo>
                  <a:lnTo>
                    <a:pt x="6144768" y="62484"/>
                  </a:lnTo>
                  <a:lnTo>
                    <a:pt x="6400799" y="185928"/>
                  </a:lnTo>
                  <a:lnTo>
                    <a:pt x="6656832" y="30480"/>
                  </a:lnTo>
                  <a:lnTo>
                    <a:pt x="6912864" y="47244"/>
                  </a:lnTo>
                  <a:lnTo>
                    <a:pt x="7168896" y="47244"/>
                  </a:lnTo>
                  <a:lnTo>
                    <a:pt x="7424928" y="14020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67639" y="5719368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7639" y="4943678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7639" y="416890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7639" y="3393135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639" y="261835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815" y="5874510"/>
            <a:ext cx="762190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9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8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26094" y="286918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2C2C89"/>
                </a:solidFill>
                <a:latin typeface="Tahoma"/>
                <a:cs typeface="Tahoma"/>
              </a:rPr>
              <a:t>77,5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15265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6701"/>
            <a:ext cx="848233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İç </a:t>
            </a:r>
            <a:r>
              <a:rPr spc="-5" dirty="0"/>
              <a:t>talep göstergesi perakende satışlar ikinci çeyreğe güçlü giriş</a:t>
            </a:r>
            <a:r>
              <a:rPr spc="95" dirty="0"/>
              <a:t> </a:t>
            </a:r>
            <a:r>
              <a:rPr spc="-5" dirty="0"/>
              <a:t>yapmıştır.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Perakende </a:t>
            </a:r>
            <a:r>
              <a:rPr b="0" dirty="0">
                <a:latin typeface="Tahoma"/>
                <a:cs typeface="Tahoma"/>
              </a:rPr>
              <a:t>Satış </a:t>
            </a:r>
            <a:r>
              <a:rPr b="0" spc="-5" dirty="0">
                <a:latin typeface="Tahoma"/>
                <a:cs typeface="Tahoma"/>
              </a:rPr>
              <a:t>Hacim Endeksi Nisan </a:t>
            </a:r>
            <a:r>
              <a:rPr b="0" dirty="0">
                <a:latin typeface="Tahoma"/>
                <a:cs typeface="Tahoma"/>
              </a:rPr>
              <a:t>ayında </a:t>
            </a:r>
            <a:r>
              <a:rPr b="0" spc="-5" dirty="0">
                <a:latin typeface="Tahoma"/>
                <a:cs typeface="Tahoma"/>
              </a:rPr>
              <a:t>aylık olarak %2,1</a:t>
            </a:r>
            <a:r>
              <a:rPr b="0" spc="10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artmıştır.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654" y="1833117"/>
            <a:ext cx="45212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(Ocak 2020 – Nisan</a:t>
            </a:r>
            <a:r>
              <a:rPr sz="16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564890" cy="2867025"/>
            <a:chOff x="605027" y="2662427"/>
            <a:chExt cx="3564890" cy="286702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546475" cy="2857500"/>
            </a:xfrm>
            <a:custGeom>
              <a:avLst/>
              <a:gdLst/>
              <a:ahLst/>
              <a:cxnLst/>
              <a:rect l="l" t="t" r="r" b="b"/>
              <a:pathLst>
                <a:path w="3546475" h="2857500">
                  <a:moveTo>
                    <a:pt x="50292" y="2857500"/>
                  </a:moveTo>
                  <a:lnTo>
                    <a:pt x="50292" y="0"/>
                  </a:lnTo>
                </a:path>
                <a:path w="354647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46475" h="2857500">
                  <a:moveTo>
                    <a:pt x="0" y="2382012"/>
                  </a:moveTo>
                  <a:lnTo>
                    <a:pt x="50292" y="2382012"/>
                  </a:lnTo>
                </a:path>
                <a:path w="3546475" h="2857500">
                  <a:moveTo>
                    <a:pt x="0" y="1905000"/>
                  </a:moveTo>
                  <a:lnTo>
                    <a:pt x="50292" y="1905000"/>
                  </a:lnTo>
                </a:path>
                <a:path w="3546475" h="2857500">
                  <a:moveTo>
                    <a:pt x="0" y="1429512"/>
                  </a:moveTo>
                  <a:lnTo>
                    <a:pt x="50292" y="1429512"/>
                  </a:lnTo>
                </a:path>
                <a:path w="3546475" h="2857500">
                  <a:moveTo>
                    <a:pt x="0" y="952500"/>
                  </a:moveTo>
                  <a:lnTo>
                    <a:pt x="50292" y="952500"/>
                  </a:lnTo>
                </a:path>
                <a:path w="3546475" h="2857500">
                  <a:moveTo>
                    <a:pt x="0" y="477012"/>
                  </a:moveTo>
                  <a:lnTo>
                    <a:pt x="50292" y="477012"/>
                  </a:lnTo>
                </a:path>
                <a:path w="3546475" h="2857500">
                  <a:moveTo>
                    <a:pt x="0" y="0"/>
                  </a:moveTo>
                  <a:lnTo>
                    <a:pt x="50292" y="0"/>
                  </a:lnTo>
                </a:path>
                <a:path w="3546475" h="2857500">
                  <a:moveTo>
                    <a:pt x="50292" y="2857500"/>
                  </a:moveTo>
                  <a:lnTo>
                    <a:pt x="3546348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2699765"/>
              <a:ext cx="3495040" cy="2501265"/>
            </a:xfrm>
            <a:custGeom>
              <a:avLst/>
              <a:gdLst/>
              <a:ahLst/>
              <a:cxnLst/>
              <a:rect l="l" t="t" r="r" b="b"/>
              <a:pathLst>
                <a:path w="3495040" h="2501265">
                  <a:moveTo>
                    <a:pt x="0" y="1086612"/>
                  </a:moveTo>
                  <a:lnTo>
                    <a:pt x="129540" y="1005840"/>
                  </a:lnTo>
                  <a:lnTo>
                    <a:pt x="259080" y="1510284"/>
                  </a:lnTo>
                  <a:lnTo>
                    <a:pt x="388620" y="2500884"/>
                  </a:lnTo>
                  <a:lnTo>
                    <a:pt x="518159" y="2153412"/>
                  </a:lnTo>
                  <a:lnTo>
                    <a:pt x="646176" y="1310640"/>
                  </a:lnTo>
                  <a:lnTo>
                    <a:pt x="775716" y="976884"/>
                  </a:lnTo>
                  <a:lnTo>
                    <a:pt x="905256" y="1077468"/>
                  </a:lnTo>
                  <a:lnTo>
                    <a:pt x="1034795" y="976884"/>
                  </a:lnTo>
                  <a:lnTo>
                    <a:pt x="1164336" y="844296"/>
                  </a:lnTo>
                  <a:lnTo>
                    <a:pt x="1293876" y="748284"/>
                  </a:lnTo>
                  <a:lnTo>
                    <a:pt x="1423416" y="929640"/>
                  </a:lnTo>
                  <a:lnTo>
                    <a:pt x="1552956" y="786384"/>
                  </a:lnTo>
                  <a:lnTo>
                    <a:pt x="1682495" y="662939"/>
                  </a:lnTo>
                  <a:lnTo>
                    <a:pt x="1812036" y="448056"/>
                  </a:lnTo>
                  <a:lnTo>
                    <a:pt x="1941576" y="762000"/>
                  </a:lnTo>
                  <a:lnTo>
                    <a:pt x="2071116" y="909828"/>
                  </a:lnTo>
                  <a:lnTo>
                    <a:pt x="2200656" y="291084"/>
                  </a:lnTo>
                  <a:lnTo>
                    <a:pt x="2330196" y="190500"/>
                  </a:lnTo>
                  <a:lnTo>
                    <a:pt x="2459736" y="158496"/>
                  </a:lnTo>
                  <a:lnTo>
                    <a:pt x="2589276" y="82296"/>
                  </a:lnTo>
                  <a:lnTo>
                    <a:pt x="2718816" y="33528"/>
                  </a:lnTo>
                  <a:lnTo>
                    <a:pt x="2848356" y="0"/>
                  </a:lnTo>
                  <a:lnTo>
                    <a:pt x="2977896" y="158496"/>
                  </a:lnTo>
                  <a:lnTo>
                    <a:pt x="3107435" y="252984"/>
                  </a:lnTo>
                  <a:lnTo>
                    <a:pt x="3236976" y="205739"/>
                  </a:lnTo>
                  <a:lnTo>
                    <a:pt x="3366516" y="163068"/>
                  </a:lnTo>
                  <a:lnTo>
                    <a:pt x="3494531" y="2895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3857" y="54133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857" y="49369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647" y="446049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647" y="3984117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647" y="350774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647" y="303136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647" y="2554681"/>
            <a:ext cx="2749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800" y="5564530"/>
            <a:ext cx="357568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4709" y="2476576"/>
            <a:ext cx="768985" cy="644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138,7</a:t>
            </a:r>
            <a:r>
              <a:rPr sz="1200" b="1" spc="229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pc="7" baseline="-27777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baseline="-27777">
              <a:solidFill>
                <a:prstClr val="black"/>
              </a:solidFill>
              <a:latin typeface="Tahoma"/>
              <a:cs typeface="Tahoma"/>
            </a:endParaRPr>
          </a:p>
          <a:p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R="30480" algn="r"/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8066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5255" y="2662427"/>
            <a:ext cx="3610610" cy="2867025"/>
            <a:chOff x="4715255" y="2662427"/>
            <a:chExt cx="3610610" cy="2867025"/>
          </a:xfrm>
        </p:grpSpPr>
        <p:sp>
          <p:nvSpPr>
            <p:cNvPr id="19" name="object 19"/>
            <p:cNvSpPr/>
            <p:nvPr/>
          </p:nvSpPr>
          <p:spPr>
            <a:xfrm>
              <a:off x="4715255" y="2666999"/>
              <a:ext cx="3590925" cy="2857500"/>
            </a:xfrm>
            <a:custGeom>
              <a:avLst/>
              <a:gdLst/>
              <a:ahLst/>
              <a:cxnLst/>
              <a:rect l="l" t="t" r="r" b="b"/>
              <a:pathLst>
                <a:path w="3590925" h="2857500">
                  <a:moveTo>
                    <a:pt x="50292" y="2857500"/>
                  </a:moveTo>
                  <a:lnTo>
                    <a:pt x="50292" y="0"/>
                  </a:lnTo>
                </a:path>
                <a:path w="359092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90925" h="2857500">
                  <a:moveTo>
                    <a:pt x="0" y="2500884"/>
                  </a:moveTo>
                  <a:lnTo>
                    <a:pt x="50292" y="2500884"/>
                  </a:lnTo>
                </a:path>
                <a:path w="3590925" h="2857500">
                  <a:moveTo>
                    <a:pt x="0" y="2142744"/>
                  </a:moveTo>
                  <a:lnTo>
                    <a:pt x="50292" y="2142744"/>
                  </a:lnTo>
                </a:path>
                <a:path w="3590925" h="2857500">
                  <a:moveTo>
                    <a:pt x="0" y="1786127"/>
                  </a:moveTo>
                  <a:lnTo>
                    <a:pt x="50292" y="1786127"/>
                  </a:lnTo>
                </a:path>
                <a:path w="3590925" h="2857500">
                  <a:moveTo>
                    <a:pt x="0" y="1429512"/>
                  </a:moveTo>
                  <a:lnTo>
                    <a:pt x="50292" y="1429512"/>
                  </a:lnTo>
                </a:path>
                <a:path w="3590925" h="2857500">
                  <a:moveTo>
                    <a:pt x="0" y="1071372"/>
                  </a:moveTo>
                  <a:lnTo>
                    <a:pt x="50292" y="1071372"/>
                  </a:lnTo>
                </a:path>
                <a:path w="3590925" h="2857500">
                  <a:moveTo>
                    <a:pt x="0" y="714755"/>
                  </a:moveTo>
                  <a:lnTo>
                    <a:pt x="50292" y="714755"/>
                  </a:lnTo>
                </a:path>
                <a:path w="3590925" h="2857500">
                  <a:moveTo>
                    <a:pt x="0" y="356615"/>
                  </a:moveTo>
                  <a:lnTo>
                    <a:pt x="50292" y="356615"/>
                  </a:lnTo>
                </a:path>
                <a:path w="3590925" h="2857500">
                  <a:moveTo>
                    <a:pt x="0" y="0"/>
                  </a:moveTo>
                  <a:lnTo>
                    <a:pt x="50292" y="0"/>
                  </a:lnTo>
                </a:path>
                <a:path w="3590925" h="2857500">
                  <a:moveTo>
                    <a:pt x="50292" y="1429512"/>
                  </a:moveTo>
                  <a:lnTo>
                    <a:pt x="3590544" y="14295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766309" y="2745485"/>
              <a:ext cx="3540760" cy="2729865"/>
            </a:xfrm>
            <a:custGeom>
              <a:avLst/>
              <a:gdLst/>
              <a:ahLst/>
              <a:cxnLst/>
              <a:rect l="l" t="t" r="r" b="b"/>
              <a:pathLst>
                <a:path w="3540759" h="2729865">
                  <a:moveTo>
                    <a:pt x="0" y="1408176"/>
                  </a:moveTo>
                  <a:lnTo>
                    <a:pt x="131063" y="1249680"/>
                  </a:lnTo>
                  <a:lnTo>
                    <a:pt x="262127" y="1993391"/>
                  </a:lnTo>
                  <a:lnTo>
                    <a:pt x="393191" y="2729484"/>
                  </a:lnTo>
                  <a:lnTo>
                    <a:pt x="524255" y="749808"/>
                  </a:lnTo>
                  <a:lnTo>
                    <a:pt x="655319" y="0"/>
                  </a:lnTo>
                  <a:lnTo>
                    <a:pt x="786384" y="900683"/>
                  </a:lnTo>
                  <a:lnTo>
                    <a:pt x="917448" y="1478280"/>
                  </a:lnTo>
                  <a:lnTo>
                    <a:pt x="1048512" y="1222247"/>
                  </a:lnTo>
                  <a:lnTo>
                    <a:pt x="1179576" y="1185671"/>
                  </a:lnTo>
                  <a:lnTo>
                    <a:pt x="1310639" y="1228344"/>
                  </a:lnTo>
                  <a:lnTo>
                    <a:pt x="1441703" y="1571244"/>
                  </a:lnTo>
                  <a:lnTo>
                    <a:pt x="1572767" y="1171956"/>
                  </a:lnTo>
                  <a:lnTo>
                    <a:pt x="1703831" y="1193291"/>
                  </a:lnTo>
                  <a:lnTo>
                    <a:pt x="1834895" y="1092708"/>
                  </a:lnTo>
                  <a:lnTo>
                    <a:pt x="1965960" y="1714500"/>
                  </a:lnTo>
                  <a:lnTo>
                    <a:pt x="2097023" y="1528571"/>
                  </a:lnTo>
                  <a:lnTo>
                    <a:pt x="2228088" y="579119"/>
                  </a:lnTo>
                  <a:lnTo>
                    <a:pt x="2359151" y="1235964"/>
                  </a:lnTo>
                  <a:lnTo>
                    <a:pt x="2490216" y="1315212"/>
                  </a:lnTo>
                  <a:lnTo>
                    <a:pt x="2621280" y="1264920"/>
                  </a:lnTo>
                  <a:lnTo>
                    <a:pt x="2752343" y="1299971"/>
                  </a:lnTo>
                  <a:lnTo>
                    <a:pt x="2883408" y="1315212"/>
                  </a:lnTo>
                  <a:lnTo>
                    <a:pt x="3014471" y="1522476"/>
                  </a:lnTo>
                  <a:lnTo>
                    <a:pt x="3145536" y="1450847"/>
                  </a:lnTo>
                  <a:lnTo>
                    <a:pt x="3276599" y="1299971"/>
                  </a:lnTo>
                  <a:lnTo>
                    <a:pt x="3407664" y="1299971"/>
                  </a:lnTo>
                  <a:lnTo>
                    <a:pt x="3540251" y="120091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89246" y="5413375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89246" y="5055565"/>
            <a:ext cx="2470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89246" y="4698619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72432" y="4341367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27550" y="398411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27550" y="362686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44365" y="3269741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61587" y="5564530"/>
            <a:ext cx="361886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73973" y="3694938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29605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0577" y="6138089"/>
            <a:ext cx="349504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Endeks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3285" y="6138089"/>
            <a:ext cx="1218565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3538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1026033"/>
            <a:ext cx="72078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</a:t>
            </a:r>
            <a:r>
              <a:rPr spc="-5" dirty="0"/>
              <a:t>ayında gıda-içecek dışında satışlar aylık </a:t>
            </a:r>
            <a:r>
              <a:rPr dirty="0"/>
              <a:t>olarak</a:t>
            </a:r>
            <a:r>
              <a:rPr spc="-35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İnternet üzerinden satışlar yüksek yıllık artışlarını</a:t>
            </a:r>
            <a:r>
              <a:rPr b="0" spc="7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sürdürmektedir.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0908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7024" y="1867026"/>
            <a:ext cx="74898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1515" marR="5080" indent="-321945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Sektörlere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göre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(mevsim ve 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Nisan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1541" y="2763011"/>
            <a:ext cx="8169275" cy="2796540"/>
            <a:chOff x="141541" y="2763011"/>
            <a:chExt cx="8169275" cy="2796540"/>
          </a:xfrm>
        </p:grpSpPr>
        <p:sp>
          <p:nvSpPr>
            <p:cNvPr id="7" name="object 7"/>
            <p:cNvSpPr/>
            <p:nvPr/>
          </p:nvSpPr>
          <p:spPr>
            <a:xfrm>
              <a:off x="262128" y="4700016"/>
              <a:ext cx="292735" cy="672465"/>
            </a:xfrm>
            <a:custGeom>
              <a:avLst/>
              <a:gdLst/>
              <a:ahLst/>
              <a:cxnLst/>
              <a:rect l="l" t="t" r="r" b="b"/>
              <a:pathLst>
                <a:path w="292734" h="672464">
                  <a:moveTo>
                    <a:pt x="292608" y="0"/>
                  </a:moveTo>
                  <a:lnTo>
                    <a:pt x="0" y="0"/>
                  </a:lnTo>
                  <a:lnTo>
                    <a:pt x="0" y="672083"/>
                  </a:lnTo>
                  <a:lnTo>
                    <a:pt x="292608" y="672083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4736" y="5259323"/>
              <a:ext cx="291465" cy="113030"/>
            </a:xfrm>
            <a:custGeom>
              <a:avLst/>
              <a:gdLst/>
              <a:ahLst/>
              <a:cxnLst/>
              <a:rect l="l" t="t" r="r" b="b"/>
              <a:pathLst>
                <a:path w="291465" h="113029">
                  <a:moveTo>
                    <a:pt x="291083" y="0"/>
                  </a:moveTo>
                  <a:lnTo>
                    <a:pt x="0" y="0"/>
                  </a:lnTo>
                  <a:lnTo>
                    <a:pt x="0" y="112775"/>
                  </a:lnTo>
                  <a:lnTo>
                    <a:pt x="291083" y="112775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4331" y="5372100"/>
              <a:ext cx="291465" cy="32384"/>
            </a:xfrm>
            <a:custGeom>
              <a:avLst/>
              <a:gdLst/>
              <a:ahLst/>
              <a:cxnLst/>
              <a:rect l="l" t="t" r="r" b="b"/>
              <a:pathLst>
                <a:path w="291464" h="32385">
                  <a:moveTo>
                    <a:pt x="291084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291084" y="32003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85415" y="5372100"/>
              <a:ext cx="292735" cy="187960"/>
            </a:xfrm>
            <a:custGeom>
              <a:avLst/>
              <a:gdLst/>
              <a:ahLst/>
              <a:cxnLst/>
              <a:rect l="l" t="t" r="r" b="b"/>
              <a:pathLst>
                <a:path w="292735" h="187960">
                  <a:moveTo>
                    <a:pt x="292607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292607" y="187452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11196" y="3965447"/>
              <a:ext cx="291465" cy="1407160"/>
            </a:xfrm>
            <a:custGeom>
              <a:avLst/>
              <a:gdLst/>
              <a:ahLst/>
              <a:cxnLst/>
              <a:rect l="l" t="t" r="r" b="b"/>
              <a:pathLst>
                <a:path w="291464" h="1407160">
                  <a:moveTo>
                    <a:pt x="291084" y="0"/>
                  </a:moveTo>
                  <a:lnTo>
                    <a:pt x="0" y="0"/>
                  </a:lnTo>
                  <a:lnTo>
                    <a:pt x="0" y="1406652"/>
                  </a:lnTo>
                  <a:lnTo>
                    <a:pt x="291084" y="1406652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02280" y="5125211"/>
              <a:ext cx="291465" cy="247015"/>
            </a:xfrm>
            <a:custGeom>
              <a:avLst/>
              <a:gdLst/>
              <a:ahLst/>
              <a:cxnLst/>
              <a:rect l="l" t="t" r="r" b="b"/>
              <a:pathLst>
                <a:path w="291464" h="247014">
                  <a:moveTo>
                    <a:pt x="291083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291083" y="246887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526536" y="4259579"/>
              <a:ext cx="291465" cy="1112520"/>
            </a:xfrm>
            <a:custGeom>
              <a:avLst/>
              <a:gdLst/>
              <a:ahLst/>
              <a:cxnLst/>
              <a:rect l="l" t="t" r="r" b="b"/>
              <a:pathLst>
                <a:path w="291464" h="1112520">
                  <a:moveTo>
                    <a:pt x="291084" y="0"/>
                  </a:moveTo>
                  <a:lnTo>
                    <a:pt x="0" y="0"/>
                  </a:lnTo>
                  <a:lnTo>
                    <a:pt x="0" y="1112520"/>
                  </a:lnTo>
                  <a:lnTo>
                    <a:pt x="291084" y="111252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17619" y="5355335"/>
              <a:ext cx="291465" cy="17145"/>
            </a:xfrm>
            <a:custGeom>
              <a:avLst/>
              <a:gdLst/>
              <a:ahLst/>
              <a:cxnLst/>
              <a:rect l="l" t="t" r="r" b="b"/>
              <a:pathLst>
                <a:path w="291464" h="17145">
                  <a:moveTo>
                    <a:pt x="291083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291083" y="16763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341875" y="4840223"/>
              <a:ext cx="292735" cy="532130"/>
            </a:xfrm>
            <a:custGeom>
              <a:avLst/>
              <a:gdLst/>
              <a:ahLst/>
              <a:cxnLst/>
              <a:rect l="l" t="t" r="r" b="b"/>
              <a:pathLst>
                <a:path w="292735" h="532129">
                  <a:moveTo>
                    <a:pt x="292608" y="0"/>
                  </a:moveTo>
                  <a:lnTo>
                    <a:pt x="0" y="0"/>
                  </a:lnTo>
                  <a:lnTo>
                    <a:pt x="0" y="531876"/>
                  </a:lnTo>
                  <a:lnTo>
                    <a:pt x="292608" y="531876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634483" y="5108447"/>
              <a:ext cx="291465" cy="264160"/>
            </a:xfrm>
            <a:custGeom>
              <a:avLst/>
              <a:gdLst/>
              <a:ahLst/>
              <a:cxnLst/>
              <a:rect l="l" t="t" r="r" b="b"/>
              <a:pathLst>
                <a:path w="291464" h="264160">
                  <a:moveTo>
                    <a:pt x="291083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291083" y="263651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58739" y="2763011"/>
              <a:ext cx="291465" cy="2609215"/>
            </a:xfrm>
            <a:custGeom>
              <a:avLst/>
              <a:gdLst/>
              <a:ahLst/>
              <a:cxnLst/>
              <a:rect l="l" t="t" r="r" b="b"/>
              <a:pathLst>
                <a:path w="291464" h="2609215">
                  <a:moveTo>
                    <a:pt x="291084" y="0"/>
                  </a:moveTo>
                  <a:lnTo>
                    <a:pt x="0" y="0"/>
                  </a:lnTo>
                  <a:lnTo>
                    <a:pt x="0" y="2609088"/>
                  </a:lnTo>
                  <a:lnTo>
                    <a:pt x="291084" y="2609088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449824" y="4989576"/>
              <a:ext cx="291465" cy="382905"/>
            </a:xfrm>
            <a:custGeom>
              <a:avLst/>
              <a:gdLst/>
              <a:ahLst/>
              <a:cxnLst/>
              <a:rect l="l" t="t" r="r" b="b"/>
              <a:pathLst>
                <a:path w="291464" h="382904">
                  <a:moveTo>
                    <a:pt x="291084" y="0"/>
                  </a:moveTo>
                  <a:lnTo>
                    <a:pt x="0" y="0"/>
                  </a:lnTo>
                  <a:lnTo>
                    <a:pt x="0" y="382524"/>
                  </a:lnTo>
                  <a:lnTo>
                    <a:pt x="291084" y="382524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974080" y="4474463"/>
              <a:ext cx="291465" cy="897890"/>
            </a:xfrm>
            <a:custGeom>
              <a:avLst/>
              <a:gdLst/>
              <a:ahLst/>
              <a:cxnLst/>
              <a:rect l="l" t="t" r="r" b="b"/>
              <a:pathLst>
                <a:path w="291464" h="897889">
                  <a:moveTo>
                    <a:pt x="291084" y="0"/>
                  </a:moveTo>
                  <a:lnTo>
                    <a:pt x="0" y="0"/>
                  </a:lnTo>
                  <a:lnTo>
                    <a:pt x="0" y="897636"/>
                  </a:lnTo>
                  <a:lnTo>
                    <a:pt x="291084" y="897636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265163" y="5055107"/>
              <a:ext cx="292735" cy="317500"/>
            </a:xfrm>
            <a:custGeom>
              <a:avLst/>
              <a:gdLst/>
              <a:ahLst/>
              <a:cxnLst/>
              <a:rect l="l" t="t" r="r" b="b"/>
              <a:pathLst>
                <a:path w="292734" h="317500">
                  <a:moveTo>
                    <a:pt x="292608" y="0"/>
                  </a:moveTo>
                  <a:lnTo>
                    <a:pt x="0" y="0"/>
                  </a:lnTo>
                  <a:lnTo>
                    <a:pt x="0" y="316992"/>
                  </a:lnTo>
                  <a:lnTo>
                    <a:pt x="292608" y="316992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90944" y="3610355"/>
              <a:ext cx="291465" cy="1762125"/>
            </a:xfrm>
            <a:custGeom>
              <a:avLst/>
              <a:gdLst/>
              <a:ahLst/>
              <a:cxnLst/>
              <a:rect l="l" t="t" r="r" b="b"/>
              <a:pathLst>
                <a:path w="291465" h="1762125">
                  <a:moveTo>
                    <a:pt x="291083" y="0"/>
                  </a:moveTo>
                  <a:lnTo>
                    <a:pt x="0" y="0"/>
                  </a:lnTo>
                  <a:lnTo>
                    <a:pt x="0" y="1761744"/>
                  </a:lnTo>
                  <a:lnTo>
                    <a:pt x="291083" y="1761744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082027" y="4978907"/>
              <a:ext cx="291465" cy="393700"/>
            </a:xfrm>
            <a:custGeom>
              <a:avLst/>
              <a:gdLst/>
              <a:ahLst/>
              <a:cxnLst/>
              <a:rect l="l" t="t" r="r" b="b"/>
              <a:pathLst>
                <a:path w="291465" h="393700">
                  <a:moveTo>
                    <a:pt x="291083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291083" y="393192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606284" y="5372100"/>
              <a:ext cx="291465" cy="134620"/>
            </a:xfrm>
            <a:custGeom>
              <a:avLst/>
              <a:gdLst/>
              <a:ahLst/>
              <a:cxnLst/>
              <a:rect l="l" t="t" r="r" b="b"/>
              <a:pathLst>
                <a:path w="291465" h="134620">
                  <a:moveTo>
                    <a:pt x="291084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291084" y="134112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97368" y="5199888"/>
              <a:ext cx="292735" cy="172720"/>
            </a:xfrm>
            <a:custGeom>
              <a:avLst/>
              <a:gdLst/>
              <a:ahLst/>
              <a:cxnLst/>
              <a:rect l="l" t="t" r="r" b="b"/>
              <a:pathLst>
                <a:path w="292734" h="172720">
                  <a:moveTo>
                    <a:pt x="292607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292607" y="172212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46304" y="5372100"/>
              <a:ext cx="8159750" cy="0"/>
            </a:xfrm>
            <a:custGeom>
              <a:avLst/>
              <a:gdLst/>
              <a:ahLst/>
              <a:cxnLst/>
              <a:rect l="l" t="t" r="r" b="b"/>
              <a:pathLst>
                <a:path w="8159750">
                  <a:moveTo>
                    <a:pt x="0" y="0"/>
                  </a:moveTo>
                  <a:lnTo>
                    <a:pt x="81594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153873" y="5829410"/>
          <a:ext cx="8084817" cy="718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5555"/>
                <a:gridCol w="1113155"/>
                <a:gridCol w="900430"/>
                <a:gridCol w="828039"/>
                <a:gridCol w="772160"/>
                <a:gridCol w="811529"/>
                <a:gridCol w="873759"/>
                <a:gridCol w="749300"/>
                <a:gridCol w="770890"/>
              </a:tblGrid>
              <a:tr h="176569">
                <a:tc>
                  <a:txBody>
                    <a:bodyPr/>
                    <a:lstStyle/>
                    <a:p>
                      <a:pPr marR="455930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Perakende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1765" algn="r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ı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da,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Gıda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dışı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Bilgisayar,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Elektrikli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Tekstil,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Tıbbi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Posta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Otomotiv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82879">
                <a:tc>
                  <a:txBody>
                    <a:bodyPr/>
                    <a:lstStyle/>
                    <a:p>
                      <a:pPr marR="497840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ticaret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içec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(otomotiv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kitap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eşya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giyim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ürünler</a:t>
                      </a:r>
                      <a:r>
                        <a:rPr sz="12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yoluyla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yakıtı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82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2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tütün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yakıtı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hariç)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iletişim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mobilya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ayakkabı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785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kozmetik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veya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767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1440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aygıtları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ts val="129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internet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3847338" y="5130165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27593" y="497471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30982" y="490004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36842" y="6534098"/>
            <a:ext cx="694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üzerinden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6075" y="447611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2574" y="503504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897507" y="5413375"/>
            <a:ext cx="580390" cy="363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3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304165">
              <a:lnSpc>
                <a:spcPts val="1330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94558" y="3740911"/>
            <a:ext cx="1139190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26,2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88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71213" y="4615383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63185" y="488416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42738" y="253720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79541" y="476656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58966" y="4250563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295390" y="483031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774942" y="3385184"/>
            <a:ext cx="323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11745" y="475564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10093" y="5514847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05740" y="2642616"/>
            <a:ext cx="1180465" cy="3081020"/>
            <a:chOff x="205740" y="2642616"/>
            <a:chExt cx="1180465" cy="3081020"/>
          </a:xfrm>
        </p:grpSpPr>
        <p:sp>
          <p:nvSpPr>
            <p:cNvPr id="45" name="object 45"/>
            <p:cNvSpPr/>
            <p:nvPr/>
          </p:nvSpPr>
          <p:spPr>
            <a:xfrm>
              <a:off x="205740" y="2642616"/>
              <a:ext cx="215265" cy="161925"/>
            </a:xfrm>
            <a:custGeom>
              <a:avLst/>
              <a:gdLst/>
              <a:ahLst/>
              <a:cxnLst/>
              <a:rect l="l" t="t" r="r" b="b"/>
              <a:pathLst>
                <a:path w="215265" h="161925">
                  <a:moveTo>
                    <a:pt x="214884" y="0"/>
                  </a:moveTo>
                  <a:lnTo>
                    <a:pt x="0" y="0"/>
                  </a:lnTo>
                  <a:lnTo>
                    <a:pt x="0" y="161544"/>
                  </a:lnTo>
                  <a:lnTo>
                    <a:pt x="214884" y="161544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05740" y="287731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1375409" y="3313938"/>
              <a:ext cx="635" cy="2399665"/>
            </a:xfrm>
            <a:custGeom>
              <a:avLst/>
              <a:gdLst/>
              <a:ahLst/>
              <a:cxnLst/>
              <a:rect l="l" t="t" r="r" b="b"/>
              <a:pathLst>
                <a:path w="634" h="2399665">
                  <a:moveTo>
                    <a:pt x="508" y="0"/>
                  </a:moveTo>
                  <a:lnTo>
                    <a:pt x="0" y="2399487"/>
                  </a:lnTo>
                </a:path>
              </a:pathLst>
            </a:custGeom>
            <a:ln w="19811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58825" y="2570987"/>
            <a:ext cx="12007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9861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47776"/>
            <a:ext cx="8441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İkinci çeyreğe </a:t>
            </a:r>
            <a:r>
              <a:rPr dirty="0"/>
              <a:t>ait </a:t>
            </a:r>
            <a:r>
              <a:rPr spc="-10" dirty="0"/>
              <a:t>diğer </a:t>
            </a:r>
            <a:r>
              <a:rPr spc="-5" dirty="0"/>
              <a:t>öncü göstergeler ise </a:t>
            </a:r>
            <a:r>
              <a:rPr dirty="0"/>
              <a:t>aşağı</a:t>
            </a:r>
            <a:r>
              <a:rPr spc="55" dirty="0"/>
              <a:t> </a:t>
            </a:r>
            <a:r>
              <a:rPr spc="-5" dirty="0"/>
              <a:t>yönlüdür.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Elektrik tüketiminin yıllık artışı </a:t>
            </a:r>
            <a:r>
              <a:rPr b="0" dirty="0">
                <a:latin typeface="Tahoma"/>
                <a:cs typeface="Tahoma"/>
              </a:rPr>
              <a:t>düşük </a:t>
            </a:r>
            <a:r>
              <a:rPr b="0" spc="-5" dirty="0">
                <a:latin typeface="Tahoma"/>
                <a:cs typeface="Tahoma"/>
              </a:rPr>
              <a:t>seyretmekte, Bileşik </a:t>
            </a:r>
            <a:r>
              <a:rPr b="0" dirty="0">
                <a:latin typeface="Tahoma"/>
                <a:cs typeface="Tahoma"/>
              </a:rPr>
              <a:t>Öncü </a:t>
            </a:r>
            <a:r>
              <a:rPr b="0" spc="-5" dirty="0">
                <a:latin typeface="Tahoma"/>
                <a:cs typeface="Tahoma"/>
              </a:rPr>
              <a:t>Göstergeler</a:t>
            </a:r>
            <a:r>
              <a:rPr b="0" spc="10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Endeksi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6617" y="2232406"/>
            <a:ext cx="1334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Elektrik</a:t>
            </a:r>
            <a:r>
              <a:rPr sz="14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5944920"/>
            <a:ext cx="4610735" cy="36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Mayıs ayı, elektrik tüketimi ise 26 Haziran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000" spc="25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90" y="6284772"/>
            <a:ext cx="8839835" cy="479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000"/>
              </a:lnSpc>
              <a:spcBef>
                <a:spcPts val="10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** MBÖNCÜ-SÜE’yi oluşturan göstergeler: Elektrik üretim miktarı, satış miktarı ile ağırlıklandırılmış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hazine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ihalesi faiz oranı, ara malları ithalatı,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İktisadi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Yönelim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Anketi - mamul mal stok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 istihdam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 piyasadan alınan yeni siparişlerin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ihracat  piyasalarından alınan yeni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sipariş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miktarı ile ilgili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72212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9" y="1296670"/>
            <a:ext cx="6984365" cy="72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gerilemektedir.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019300">
              <a:spcBef>
                <a:spcPts val="1420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Öncü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Göstergeler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Mayıs/Haziran*</a:t>
            </a:r>
            <a:r>
              <a:rPr sz="1600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9119" y="2500883"/>
            <a:ext cx="3728085" cy="2359660"/>
            <a:chOff x="579119" y="2500883"/>
            <a:chExt cx="3728085" cy="2359660"/>
          </a:xfrm>
        </p:grpSpPr>
        <p:sp>
          <p:nvSpPr>
            <p:cNvPr id="9" name="object 9"/>
            <p:cNvSpPr/>
            <p:nvPr/>
          </p:nvSpPr>
          <p:spPr>
            <a:xfrm>
              <a:off x="579119" y="2505455"/>
              <a:ext cx="3709670" cy="2350135"/>
            </a:xfrm>
            <a:custGeom>
              <a:avLst/>
              <a:gdLst/>
              <a:ahLst/>
              <a:cxnLst/>
              <a:rect l="l" t="t" r="r" b="b"/>
              <a:pathLst>
                <a:path w="3709670" h="2350135">
                  <a:moveTo>
                    <a:pt x="51815" y="2350008"/>
                  </a:moveTo>
                  <a:lnTo>
                    <a:pt x="51815" y="0"/>
                  </a:lnTo>
                </a:path>
                <a:path w="3709670" h="2350135">
                  <a:moveTo>
                    <a:pt x="0" y="2350008"/>
                  </a:moveTo>
                  <a:lnTo>
                    <a:pt x="51815" y="2350008"/>
                  </a:lnTo>
                </a:path>
                <a:path w="3709670" h="2350135">
                  <a:moveTo>
                    <a:pt x="0" y="1958340"/>
                  </a:moveTo>
                  <a:lnTo>
                    <a:pt x="51815" y="1958340"/>
                  </a:lnTo>
                </a:path>
                <a:path w="3709670" h="2350135">
                  <a:moveTo>
                    <a:pt x="0" y="1566672"/>
                  </a:moveTo>
                  <a:lnTo>
                    <a:pt x="51815" y="1566672"/>
                  </a:lnTo>
                </a:path>
                <a:path w="3709670" h="2350135">
                  <a:moveTo>
                    <a:pt x="0" y="1175004"/>
                  </a:moveTo>
                  <a:lnTo>
                    <a:pt x="51815" y="1175004"/>
                  </a:lnTo>
                </a:path>
                <a:path w="3709670" h="2350135">
                  <a:moveTo>
                    <a:pt x="0" y="783336"/>
                  </a:moveTo>
                  <a:lnTo>
                    <a:pt x="51815" y="783336"/>
                  </a:lnTo>
                </a:path>
                <a:path w="3709670" h="2350135">
                  <a:moveTo>
                    <a:pt x="0" y="391668"/>
                  </a:moveTo>
                  <a:lnTo>
                    <a:pt x="51815" y="391668"/>
                  </a:lnTo>
                </a:path>
                <a:path w="3709670" h="2350135">
                  <a:moveTo>
                    <a:pt x="0" y="0"/>
                  </a:moveTo>
                  <a:lnTo>
                    <a:pt x="51815" y="0"/>
                  </a:lnTo>
                </a:path>
                <a:path w="3709670" h="2350135">
                  <a:moveTo>
                    <a:pt x="51815" y="1566672"/>
                  </a:moveTo>
                  <a:lnTo>
                    <a:pt x="3709416" y="15666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0173" y="2748533"/>
              <a:ext cx="3657600" cy="1978660"/>
            </a:xfrm>
            <a:custGeom>
              <a:avLst/>
              <a:gdLst/>
              <a:ahLst/>
              <a:cxnLst/>
              <a:rect l="l" t="t" r="r" b="b"/>
              <a:pathLst>
                <a:path w="3657600" h="1978660">
                  <a:moveTo>
                    <a:pt x="0" y="1197864"/>
                  </a:moveTo>
                  <a:lnTo>
                    <a:pt x="126492" y="1194815"/>
                  </a:lnTo>
                  <a:lnTo>
                    <a:pt x="252984" y="1331976"/>
                  </a:lnTo>
                  <a:lnTo>
                    <a:pt x="377952" y="1927859"/>
                  </a:lnTo>
                  <a:lnTo>
                    <a:pt x="504444" y="1978152"/>
                  </a:lnTo>
                  <a:lnTo>
                    <a:pt x="630936" y="1409699"/>
                  </a:lnTo>
                  <a:lnTo>
                    <a:pt x="757428" y="1344167"/>
                  </a:lnTo>
                  <a:lnTo>
                    <a:pt x="882395" y="1187195"/>
                  </a:lnTo>
                  <a:lnTo>
                    <a:pt x="1008888" y="995171"/>
                  </a:lnTo>
                  <a:lnTo>
                    <a:pt x="1135380" y="1127759"/>
                  </a:lnTo>
                  <a:lnTo>
                    <a:pt x="1261871" y="1100327"/>
                  </a:lnTo>
                  <a:lnTo>
                    <a:pt x="1386839" y="1210055"/>
                  </a:lnTo>
                  <a:lnTo>
                    <a:pt x="1513332" y="1242059"/>
                  </a:lnTo>
                  <a:lnTo>
                    <a:pt x="1639824" y="1187195"/>
                  </a:lnTo>
                  <a:lnTo>
                    <a:pt x="1766315" y="708660"/>
                  </a:lnTo>
                  <a:lnTo>
                    <a:pt x="1891283" y="0"/>
                  </a:lnTo>
                  <a:lnTo>
                    <a:pt x="2017776" y="269748"/>
                  </a:lnTo>
                  <a:lnTo>
                    <a:pt x="2144268" y="618743"/>
                  </a:lnTo>
                  <a:lnTo>
                    <a:pt x="2270760" y="865632"/>
                  </a:lnTo>
                  <a:lnTo>
                    <a:pt x="2395728" y="621791"/>
                  </a:lnTo>
                  <a:lnTo>
                    <a:pt x="2522220" y="1132332"/>
                  </a:lnTo>
                  <a:lnTo>
                    <a:pt x="2648712" y="990599"/>
                  </a:lnTo>
                  <a:lnTo>
                    <a:pt x="2775204" y="995171"/>
                  </a:lnTo>
                  <a:lnTo>
                    <a:pt x="2900172" y="943355"/>
                  </a:lnTo>
                  <a:lnTo>
                    <a:pt x="3026664" y="1088135"/>
                  </a:lnTo>
                  <a:lnTo>
                    <a:pt x="3153155" y="1120139"/>
                  </a:lnTo>
                  <a:lnTo>
                    <a:pt x="3279648" y="1214627"/>
                  </a:lnTo>
                  <a:lnTo>
                    <a:pt x="3406140" y="1304543"/>
                  </a:lnTo>
                  <a:lnTo>
                    <a:pt x="3531108" y="1284732"/>
                  </a:lnTo>
                  <a:lnTo>
                    <a:pt x="3657600" y="129692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3085" y="4744592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085" y="4352366"/>
            <a:ext cx="2470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769" y="396100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8559" y="35689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559" y="31770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559" y="278510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8559" y="239306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502" y="4896103"/>
            <a:ext cx="3742054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0945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3152" y="5589219"/>
            <a:ext cx="1087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Yıllık %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81371" y="2497835"/>
            <a:ext cx="3474720" cy="2362200"/>
            <a:chOff x="4881371" y="2497835"/>
            <a:chExt cx="3474720" cy="2362200"/>
          </a:xfrm>
        </p:grpSpPr>
        <p:sp>
          <p:nvSpPr>
            <p:cNvPr id="22" name="object 22"/>
            <p:cNvSpPr/>
            <p:nvPr/>
          </p:nvSpPr>
          <p:spPr>
            <a:xfrm>
              <a:off x="4881371" y="2505455"/>
              <a:ext cx="3474720" cy="2350135"/>
            </a:xfrm>
            <a:custGeom>
              <a:avLst/>
              <a:gdLst/>
              <a:ahLst/>
              <a:cxnLst/>
              <a:rect l="l" t="t" r="r" b="b"/>
              <a:pathLst>
                <a:path w="3474720" h="2350135">
                  <a:moveTo>
                    <a:pt x="3424428" y="2350008"/>
                  </a:moveTo>
                  <a:lnTo>
                    <a:pt x="3424428" y="0"/>
                  </a:lnTo>
                </a:path>
                <a:path w="3474720" h="2350135">
                  <a:moveTo>
                    <a:pt x="3424428" y="2350008"/>
                  </a:moveTo>
                  <a:lnTo>
                    <a:pt x="3474720" y="2350008"/>
                  </a:lnTo>
                </a:path>
                <a:path w="3474720" h="2350135">
                  <a:moveTo>
                    <a:pt x="3424428" y="2014728"/>
                  </a:moveTo>
                  <a:lnTo>
                    <a:pt x="3474720" y="2014728"/>
                  </a:lnTo>
                </a:path>
                <a:path w="3474720" h="2350135">
                  <a:moveTo>
                    <a:pt x="3424428" y="1679448"/>
                  </a:moveTo>
                  <a:lnTo>
                    <a:pt x="3474720" y="1679448"/>
                  </a:lnTo>
                </a:path>
                <a:path w="3474720" h="2350135">
                  <a:moveTo>
                    <a:pt x="3424428" y="1342644"/>
                  </a:moveTo>
                  <a:lnTo>
                    <a:pt x="3474720" y="1342644"/>
                  </a:lnTo>
                </a:path>
                <a:path w="3474720" h="2350135">
                  <a:moveTo>
                    <a:pt x="3424428" y="1007364"/>
                  </a:moveTo>
                  <a:lnTo>
                    <a:pt x="3474720" y="1007364"/>
                  </a:lnTo>
                </a:path>
                <a:path w="3474720" h="2350135">
                  <a:moveTo>
                    <a:pt x="3424428" y="672084"/>
                  </a:moveTo>
                  <a:lnTo>
                    <a:pt x="3474720" y="672084"/>
                  </a:lnTo>
                </a:path>
                <a:path w="3474720" h="2350135">
                  <a:moveTo>
                    <a:pt x="3424428" y="335280"/>
                  </a:moveTo>
                  <a:lnTo>
                    <a:pt x="3474720" y="335280"/>
                  </a:lnTo>
                </a:path>
                <a:path w="3474720" h="2350135">
                  <a:moveTo>
                    <a:pt x="3424428" y="0"/>
                  </a:moveTo>
                  <a:lnTo>
                    <a:pt x="3474720" y="0"/>
                  </a:lnTo>
                </a:path>
                <a:path w="3474720" h="2350135">
                  <a:moveTo>
                    <a:pt x="50291" y="2350008"/>
                  </a:moveTo>
                  <a:lnTo>
                    <a:pt x="50291" y="0"/>
                  </a:lnTo>
                </a:path>
                <a:path w="3474720" h="2350135">
                  <a:moveTo>
                    <a:pt x="0" y="2350008"/>
                  </a:moveTo>
                  <a:lnTo>
                    <a:pt x="50291" y="2350008"/>
                  </a:lnTo>
                </a:path>
                <a:path w="3474720" h="2350135">
                  <a:moveTo>
                    <a:pt x="0" y="2057400"/>
                  </a:moveTo>
                  <a:lnTo>
                    <a:pt x="50291" y="2057400"/>
                  </a:lnTo>
                </a:path>
                <a:path w="3474720" h="2350135">
                  <a:moveTo>
                    <a:pt x="0" y="1763268"/>
                  </a:moveTo>
                  <a:lnTo>
                    <a:pt x="50291" y="1763268"/>
                  </a:lnTo>
                </a:path>
                <a:path w="3474720" h="2350135">
                  <a:moveTo>
                    <a:pt x="0" y="1469136"/>
                  </a:moveTo>
                  <a:lnTo>
                    <a:pt x="50291" y="1469136"/>
                  </a:lnTo>
                </a:path>
                <a:path w="3474720" h="2350135">
                  <a:moveTo>
                    <a:pt x="0" y="1175004"/>
                  </a:moveTo>
                  <a:lnTo>
                    <a:pt x="50291" y="1175004"/>
                  </a:lnTo>
                </a:path>
                <a:path w="3474720" h="2350135">
                  <a:moveTo>
                    <a:pt x="0" y="880872"/>
                  </a:moveTo>
                  <a:lnTo>
                    <a:pt x="50291" y="880872"/>
                  </a:lnTo>
                </a:path>
                <a:path w="3474720" h="2350135">
                  <a:moveTo>
                    <a:pt x="0" y="586740"/>
                  </a:moveTo>
                  <a:lnTo>
                    <a:pt x="50291" y="586740"/>
                  </a:lnTo>
                </a:path>
                <a:path w="3474720" h="2350135">
                  <a:moveTo>
                    <a:pt x="0" y="294132"/>
                  </a:moveTo>
                  <a:lnTo>
                    <a:pt x="50291" y="294132"/>
                  </a:lnTo>
                </a:path>
                <a:path w="3474720" h="2350135">
                  <a:moveTo>
                    <a:pt x="0" y="0"/>
                  </a:moveTo>
                  <a:lnTo>
                    <a:pt x="50291" y="0"/>
                  </a:lnTo>
                </a:path>
                <a:path w="3474720" h="2350135">
                  <a:moveTo>
                    <a:pt x="50291" y="2350008"/>
                  </a:moveTo>
                  <a:lnTo>
                    <a:pt x="3424428" y="2350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932425" y="2580893"/>
              <a:ext cx="3252470" cy="1993900"/>
            </a:xfrm>
            <a:custGeom>
              <a:avLst/>
              <a:gdLst/>
              <a:ahLst/>
              <a:cxnLst/>
              <a:rect l="l" t="t" r="r" b="b"/>
              <a:pathLst>
                <a:path w="3252470" h="1993900">
                  <a:moveTo>
                    <a:pt x="0" y="876300"/>
                  </a:moveTo>
                  <a:lnTo>
                    <a:pt x="120396" y="812291"/>
                  </a:lnTo>
                  <a:lnTo>
                    <a:pt x="240791" y="1011935"/>
                  </a:lnTo>
                  <a:lnTo>
                    <a:pt x="361188" y="1993391"/>
                  </a:lnTo>
                  <a:lnTo>
                    <a:pt x="481584" y="1552955"/>
                  </a:lnTo>
                  <a:lnTo>
                    <a:pt x="601979" y="1094231"/>
                  </a:lnTo>
                  <a:lnTo>
                    <a:pt x="722376" y="781811"/>
                  </a:lnTo>
                  <a:lnTo>
                    <a:pt x="842772" y="705611"/>
                  </a:lnTo>
                  <a:lnTo>
                    <a:pt x="963168" y="655319"/>
                  </a:lnTo>
                  <a:lnTo>
                    <a:pt x="1083564" y="632459"/>
                  </a:lnTo>
                  <a:lnTo>
                    <a:pt x="1205484" y="597407"/>
                  </a:lnTo>
                  <a:lnTo>
                    <a:pt x="1325879" y="556259"/>
                  </a:lnTo>
                  <a:lnTo>
                    <a:pt x="1446276" y="483107"/>
                  </a:lnTo>
                  <a:lnTo>
                    <a:pt x="1566672" y="376427"/>
                  </a:lnTo>
                  <a:lnTo>
                    <a:pt x="1687068" y="452627"/>
                  </a:lnTo>
                  <a:lnTo>
                    <a:pt x="1807464" y="477011"/>
                  </a:lnTo>
                  <a:lnTo>
                    <a:pt x="1927859" y="400811"/>
                  </a:lnTo>
                  <a:lnTo>
                    <a:pt x="2048255" y="324611"/>
                  </a:lnTo>
                  <a:lnTo>
                    <a:pt x="2168652" y="449579"/>
                  </a:lnTo>
                  <a:lnTo>
                    <a:pt x="2289048" y="217931"/>
                  </a:lnTo>
                  <a:lnTo>
                    <a:pt x="2409444" y="321563"/>
                  </a:lnTo>
                  <a:lnTo>
                    <a:pt x="2529840" y="277367"/>
                  </a:lnTo>
                  <a:lnTo>
                    <a:pt x="2650235" y="156971"/>
                  </a:lnTo>
                  <a:lnTo>
                    <a:pt x="2770631" y="82295"/>
                  </a:lnTo>
                  <a:lnTo>
                    <a:pt x="2891028" y="182879"/>
                  </a:lnTo>
                  <a:lnTo>
                    <a:pt x="3011424" y="0"/>
                  </a:lnTo>
                  <a:lnTo>
                    <a:pt x="3131820" y="74675"/>
                  </a:lnTo>
                  <a:lnTo>
                    <a:pt x="3252216" y="7467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932425" y="2516885"/>
              <a:ext cx="3374390" cy="2194560"/>
            </a:xfrm>
            <a:custGeom>
              <a:avLst/>
              <a:gdLst/>
              <a:ahLst/>
              <a:cxnLst/>
              <a:rect l="l" t="t" r="r" b="b"/>
              <a:pathLst>
                <a:path w="3374390" h="2194560">
                  <a:moveTo>
                    <a:pt x="0" y="216408"/>
                  </a:moveTo>
                  <a:lnTo>
                    <a:pt x="120396" y="240791"/>
                  </a:lnTo>
                  <a:lnTo>
                    <a:pt x="240791" y="688848"/>
                  </a:lnTo>
                  <a:lnTo>
                    <a:pt x="361188" y="2194560"/>
                  </a:lnTo>
                  <a:lnTo>
                    <a:pt x="481584" y="1315212"/>
                  </a:lnTo>
                  <a:lnTo>
                    <a:pt x="601979" y="525779"/>
                  </a:lnTo>
                  <a:lnTo>
                    <a:pt x="722376" y="283463"/>
                  </a:lnTo>
                  <a:lnTo>
                    <a:pt x="842772" y="161543"/>
                  </a:lnTo>
                  <a:lnTo>
                    <a:pt x="963168" y="158496"/>
                  </a:lnTo>
                  <a:lnTo>
                    <a:pt x="1083564" y="160019"/>
                  </a:lnTo>
                  <a:lnTo>
                    <a:pt x="1205484" y="286512"/>
                  </a:lnTo>
                  <a:lnTo>
                    <a:pt x="1325879" y="187451"/>
                  </a:lnTo>
                  <a:lnTo>
                    <a:pt x="1446276" y="246887"/>
                  </a:lnTo>
                  <a:lnTo>
                    <a:pt x="1566672" y="242315"/>
                  </a:lnTo>
                  <a:lnTo>
                    <a:pt x="1687068" y="97536"/>
                  </a:lnTo>
                  <a:lnTo>
                    <a:pt x="1807464" y="240791"/>
                  </a:lnTo>
                  <a:lnTo>
                    <a:pt x="1927859" y="195072"/>
                  </a:lnTo>
                  <a:lnTo>
                    <a:pt x="2048255" y="129539"/>
                  </a:lnTo>
                  <a:lnTo>
                    <a:pt x="2168652" y="59436"/>
                  </a:lnTo>
                  <a:lnTo>
                    <a:pt x="2289048" y="0"/>
                  </a:lnTo>
                  <a:lnTo>
                    <a:pt x="2409444" y="152400"/>
                  </a:lnTo>
                  <a:lnTo>
                    <a:pt x="2529840" y="182879"/>
                  </a:lnTo>
                  <a:lnTo>
                    <a:pt x="2650235" y="88391"/>
                  </a:lnTo>
                  <a:lnTo>
                    <a:pt x="2770631" y="99060"/>
                  </a:lnTo>
                  <a:lnTo>
                    <a:pt x="2891028" y="166115"/>
                  </a:lnTo>
                  <a:lnTo>
                    <a:pt x="3011424" y="135636"/>
                  </a:lnTo>
                  <a:lnTo>
                    <a:pt x="3131820" y="193548"/>
                  </a:lnTo>
                  <a:lnTo>
                    <a:pt x="3252216" y="225551"/>
                  </a:lnTo>
                  <a:lnTo>
                    <a:pt x="3374135" y="26212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437244" y="474459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37244" y="2393060"/>
            <a:ext cx="274955" cy="2224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27930" y="2686634"/>
            <a:ext cx="276225" cy="226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27930" y="2393060"/>
            <a:ext cx="275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28338" y="4896103"/>
            <a:ext cx="3583304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6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6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13197" y="591997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13197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45989" y="5538622"/>
            <a:ext cx="3284854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SÜE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76013" y="2177923"/>
            <a:ext cx="40678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Bileşik Öncü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Göstergeler Endeksi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(MBÖNCÜ-SÜE)**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58857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7946"/>
            <a:ext cx="83724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Yüksek frekanslı veriler yılın en düşük seviyelerine</a:t>
            </a:r>
            <a:r>
              <a:rPr spc="30" dirty="0"/>
              <a:t> </a:t>
            </a:r>
            <a:r>
              <a:rPr spc="-5" dirty="0"/>
              <a:t>gerilemiştir.</a:t>
            </a:r>
          </a:p>
          <a:p>
            <a:pPr marL="12700" marR="508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OECD Haftalık Büyüme Göstergesi, </a:t>
            </a:r>
            <a:r>
              <a:rPr b="0" spc="-10" dirty="0">
                <a:latin typeface="Tahoma"/>
                <a:cs typeface="Tahoma"/>
              </a:rPr>
              <a:t>yılın </a:t>
            </a:r>
            <a:r>
              <a:rPr b="0" spc="-5" dirty="0">
                <a:latin typeface="Tahoma"/>
                <a:cs typeface="Tahoma"/>
              </a:rPr>
              <a:t>ikinci çeyreğinde </a:t>
            </a:r>
            <a:r>
              <a:rPr b="0" dirty="0">
                <a:latin typeface="Tahoma"/>
                <a:cs typeface="Tahoma"/>
              </a:rPr>
              <a:t>Ramazan </a:t>
            </a:r>
            <a:r>
              <a:rPr b="0" spc="-5" dirty="0">
                <a:latin typeface="Tahoma"/>
                <a:cs typeface="Tahoma"/>
              </a:rPr>
              <a:t>Bayramı haftası  dışında </a:t>
            </a:r>
            <a:r>
              <a:rPr b="0" dirty="0">
                <a:latin typeface="Tahoma"/>
                <a:cs typeface="Tahoma"/>
              </a:rPr>
              <a:t>düşük değerler</a:t>
            </a:r>
            <a:r>
              <a:rPr b="0" spc="1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almıştır.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8863" y="1988947"/>
            <a:ext cx="8526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OECD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Haftalık Büyüme Göstergesi*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(OECD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Weekly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Tracker,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5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25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3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5817" y="2461069"/>
            <a:ext cx="7484745" cy="3318510"/>
            <a:chOff x="825817" y="2461069"/>
            <a:chExt cx="7484745" cy="3318510"/>
          </a:xfrm>
        </p:grpSpPr>
        <p:sp>
          <p:nvSpPr>
            <p:cNvPr id="6" name="object 6"/>
            <p:cNvSpPr/>
            <p:nvPr/>
          </p:nvSpPr>
          <p:spPr>
            <a:xfrm>
              <a:off x="830580" y="2465832"/>
              <a:ext cx="7475220" cy="2051050"/>
            </a:xfrm>
            <a:custGeom>
              <a:avLst/>
              <a:gdLst/>
              <a:ahLst/>
              <a:cxnLst/>
              <a:rect l="l" t="t" r="r" b="b"/>
              <a:pathLst>
                <a:path w="7475220" h="2051050">
                  <a:moveTo>
                    <a:pt x="792479" y="1929383"/>
                  </a:moveTo>
                  <a:lnTo>
                    <a:pt x="792479" y="1980183"/>
                  </a:lnTo>
                </a:path>
                <a:path w="7475220" h="2051050">
                  <a:moveTo>
                    <a:pt x="6001512" y="1929383"/>
                  </a:moveTo>
                  <a:lnTo>
                    <a:pt x="6001512" y="1980183"/>
                  </a:lnTo>
                </a:path>
                <a:path w="7475220" h="2051050">
                  <a:moveTo>
                    <a:pt x="5253228" y="1929383"/>
                  </a:moveTo>
                  <a:lnTo>
                    <a:pt x="5253228" y="1980183"/>
                  </a:lnTo>
                </a:path>
                <a:path w="7475220" h="2051050">
                  <a:moveTo>
                    <a:pt x="50800" y="1929383"/>
                  </a:moveTo>
                  <a:lnTo>
                    <a:pt x="0" y="1929383"/>
                  </a:lnTo>
                </a:path>
                <a:path w="7475220" h="2051050">
                  <a:moveTo>
                    <a:pt x="50291" y="1929383"/>
                  </a:moveTo>
                  <a:lnTo>
                    <a:pt x="50291" y="1980183"/>
                  </a:lnTo>
                </a:path>
                <a:path w="7475220" h="2051050">
                  <a:moveTo>
                    <a:pt x="50800" y="1655063"/>
                  </a:moveTo>
                  <a:lnTo>
                    <a:pt x="0" y="1655063"/>
                  </a:lnTo>
                </a:path>
                <a:path w="7475220" h="2051050">
                  <a:moveTo>
                    <a:pt x="50800" y="1379219"/>
                  </a:moveTo>
                  <a:lnTo>
                    <a:pt x="0" y="1379219"/>
                  </a:lnTo>
                </a:path>
                <a:path w="7475220" h="2051050">
                  <a:moveTo>
                    <a:pt x="50800" y="1104900"/>
                  </a:moveTo>
                  <a:lnTo>
                    <a:pt x="0" y="1104900"/>
                  </a:lnTo>
                </a:path>
                <a:path w="7475220" h="2051050">
                  <a:moveTo>
                    <a:pt x="50800" y="830579"/>
                  </a:moveTo>
                  <a:lnTo>
                    <a:pt x="0" y="830579"/>
                  </a:lnTo>
                </a:path>
                <a:path w="7475220" h="2051050">
                  <a:moveTo>
                    <a:pt x="50800" y="554735"/>
                  </a:moveTo>
                  <a:lnTo>
                    <a:pt x="0" y="554735"/>
                  </a:lnTo>
                </a:path>
                <a:path w="7475220" h="2051050">
                  <a:moveTo>
                    <a:pt x="50800" y="278891"/>
                  </a:moveTo>
                  <a:lnTo>
                    <a:pt x="0" y="278891"/>
                  </a:lnTo>
                </a:path>
                <a:path w="7475220" h="2051050">
                  <a:moveTo>
                    <a:pt x="50800" y="4571"/>
                  </a:moveTo>
                  <a:lnTo>
                    <a:pt x="0" y="4571"/>
                  </a:lnTo>
                </a:path>
                <a:path w="7475220" h="2051050">
                  <a:moveTo>
                    <a:pt x="50291" y="2051049"/>
                  </a:moveTo>
                  <a:lnTo>
                    <a:pt x="50291" y="0"/>
                  </a:lnTo>
                </a:path>
                <a:path w="7475220" h="2051050">
                  <a:moveTo>
                    <a:pt x="1531620" y="1929383"/>
                  </a:moveTo>
                  <a:lnTo>
                    <a:pt x="1531620" y="1980183"/>
                  </a:lnTo>
                </a:path>
                <a:path w="7475220" h="2051050">
                  <a:moveTo>
                    <a:pt x="2281428" y="1929383"/>
                  </a:moveTo>
                  <a:lnTo>
                    <a:pt x="2281428" y="1980183"/>
                  </a:lnTo>
                </a:path>
                <a:path w="7475220" h="2051050">
                  <a:moveTo>
                    <a:pt x="3029711" y="1929383"/>
                  </a:moveTo>
                  <a:lnTo>
                    <a:pt x="3029711" y="1980183"/>
                  </a:lnTo>
                </a:path>
                <a:path w="7475220" h="2051050">
                  <a:moveTo>
                    <a:pt x="3764279" y="1929383"/>
                  </a:moveTo>
                  <a:lnTo>
                    <a:pt x="3764279" y="1980183"/>
                  </a:lnTo>
                </a:path>
                <a:path w="7475220" h="2051050">
                  <a:moveTo>
                    <a:pt x="4503420" y="1929383"/>
                  </a:moveTo>
                  <a:lnTo>
                    <a:pt x="4503420" y="1980183"/>
                  </a:lnTo>
                </a:path>
                <a:path w="7475220" h="2051050">
                  <a:moveTo>
                    <a:pt x="6734556" y="1929383"/>
                  </a:moveTo>
                  <a:lnTo>
                    <a:pt x="6734556" y="1980183"/>
                  </a:lnTo>
                </a:path>
                <a:path w="7475220" h="2051050">
                  <a:moveTo>
                    <a:pt x="7475220" y="1929383"/>
                  </a:moveTo>
                  <a:lnTo>
                    <a:pt x="7475220" y="1980183"/>
                  </a:lnTo>
                </a:path>
                <a:path w="7475220" h="2051050">
                  <a:moveTo>
                    <a:pt x="50291" y="1929383"/>
                  </a:moveTo>
                  <a:lnTo>
                    <a:pt x="7475220" y="19293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97864" y="3191256"/>
              <a:ext cx="5984875" cy="1775460"/>
            </a:xfrm>
            <a:custGeom>
              <a:avLst/>
              <a:gdLst/>
              <a:ahLst/>
              <a:cxnLst/>
              <a:rect l="l" t="t" r="r" b="b"/>
              <a:pathLst>
                <a:path w="5984875" h="1775460">
                  <a:moveTo>
                    <a:pt x="0" y="961644"/>
                  </a:moveTo>
                  <a:lnTo>
                    <a:pt x="57912" y="1024128"/>
                  </a:lnTo>
                  <a:lnTo>
                    <a:pt x="114300" y="1086612"/>
                  </a:lnTo>
                  <a:lnTo>
                    <a:pt x="172212" y="1150620"/>
                  </a:lnTo>
                  <a:lnTo>
                    <a:pt x="228600" y="1213104"/>
                  </a:lnTo>
                  <a:lnTo>
                    <a:pt x="284988" y="1275588"/>
                  </a:lnTo>
                  <a:lnTo>
                    <a:pt x="342900" y="1338072"/>
                  </a:lnTo>
                  <a:lnTo>
                    <a:pt x="399288" y="1400556"/>
                  </a:lnTo>
                  <a:lnTo>
                    <a:pt x="457200" y="1463040"/>
                  </a:lnTo>
                  <a:lnTo>
                    <a:pt x="513588" y="1525524"/>
                  </a:lnTo>
                  <a:lnTo>
                    <a:pt x="569976" y="1588008"/>
                  </a:lnTo>
                  <a:lnTo>
                    <a:pt x="627888" y="1650492"/>
                  </a:lnTo>
                  <a:lnTo>
                    <a:pt x="684276" y="1712976"/>
                  </a:lnTo>
                  <a:lnTo>
                    <a:pt x="742188" y="1775460"/>
                  </a:lnTo>
                  <a:lnTo>
                    <a:pt x="798576" y="1705356"/>
                  </a:lnTo>
                  <a:lnTo>
                    <a:pt x="854963" y="1635252"/>
                  </a:lnTo>
                  <a:lnTo>
                    <a:pt x="912876" y="1563624"/>
                  </a:lnTo>
                  <a:lnTo>
                    <a:pt x="969263" y="1493520"/>
                  </a:lnTo>
                  <a:lnTo>
                    <a:pt x="1027176" y="1423416"/>
                  </a:lnTo>
                  <a:lnTo>
                    <a:pt x="1083564" y="1351788"/>
                  </a:lnTo>
                  <a:lnTo>
                    <a:pt x="1139952" y="1281684"/>
                  </a:lnTo>
                  <a:lnTo>
                    <a:pt x="1197864" y="1211580"/>
                  </a:lnTo>
                  <a:lnTo>
                    <a:pt x="1254252" y="1139952"/>
                  </a:lnTo>
                  <a:lnTo>
                    <a:pt x="1312164" y="1069848"/>
                  </a:lnTo>
                  <a:lnTo>
                    <a:pt x="1368552" y="998220"/>
                  </a:lnTo>
                  <a:lnTo>
                    <a:pt x="1424940" y="928116"/>
                  </a:lnTo>
                  <a:lnTo>
                    <a:pt x="1482852" y="858012"/>
                  </a:lnTo>
                  <a:lnTo>
                    <a:pt x="1539240" y="858012"/>
                  </a:lnTo>
                  <a:lnTo>
                    <a:pt x="1595628" y="858012"/>
                  </a:lnTo>
                  <a:lnTo>
                    <a:pt x="1653540" y="859536"/>
                  </a:lnTo>
                  <a:lnTo>
                    <a:pt x="1709928" y="859536"/>
                  </a:lnTo>
                  <a:lnTo>
                    <a:pt x="1767840" y="859536"/>
                  </a:lnTo>
                  <a:lnTo>
                    <a:pt x="1824228" y="859536"/>
                  </a:lnTo>
                  <a:lnTo>
                    <a:pt x="1880616" y="861060"/>
                  </a:lnTo>
                  <a:lnTo>
                    <a:pt x="1938528" y="861060"/>
                  </a:lnTo>
                  <a:lnTo>
                    <a:pt x="1994916" y="861060"/>
                  </a:lnTo>
                  <a:lnTo>
                    <a:pt x="2052828" y="862584"/>
                  </a:lnTo>
                  <a:lnTo>
                    <a:pt x="2109216" y="862584"/>
                  </a:lnTo>
                  <a:lnTo>
                    <a:pt x="2165604" y="862584"/>
                  </a:lnTo>
                  <a:lnTo>
                    <a:pt x="2223516" y="862584"/>
                  </a:lnTo>
                  <a:lnTo>
                    <a:pt x="2279904" y="858012"/>
                  </a:lnTo>
                  <a:lnTo>
                    <a:pt x="2337816" y="853440"/>
                  </a:lnTo>
                  <a:lnTo>
                    <a:pt x="2394204" y="848868"/>
                  </a:lnTo>
                  <a:lnTo>
                    <a:pt x="2450591" y="844296"/>
                  </a:lnTo>
                  <a:lnTo>
                    <a:pt x="2508504" y="839724"/>
                  </a:lnTo>
                  <a:lnTo>
                    <a:pt x="2564891" y="835152"/>
                  </a:lnTo>
                  <a:lnTo>
                    <a:pt x="2622804" y="830580"/>
                  </a:lnTo>
                  <a:lnTo>
                    <a:pt x="2679191" y="826008"/>
                  </a:lnTo>
                  <a:lnTo>
                    <a:pt x="2735580" y="821436"/>
                  </a:lnTo>
                  <a:lnTo>
                    <a:pt x="2793491" y="816864"/>
                  </a:lnTo>
                  <a:lnTo>
                    <a:pt x="2849880" y="812292"/>
                  </a:lnTo>
                  <a:lnTo>
                    <a:pt x="2907791" y="807720"/>
                  </a:lnTo>
                  <a:lnTo>
                    <a:pt x="2964180" y="803148"/>
                  </a:lnTo>
                  <a:lnTo>
                    <a:pt x="3020568" y="740664"/>
                  </a:lnTo>
                  <a:lnTo>
                    <a:pt x="3078480" y="679704"/>
                  </a:lnTo>
                  <a:lnTo>
                    <a:pt x="3134868" y="617220"/>
                  </a:lnTo>
                  <a:lnTo>
                    <a:pt x="3192780" y="554736"/>
                  </a:lnTo>
                  <a:lnTo>
                    <a:pt x="3249168" y="493776"/>
                  </a:lnTo>
                  <a:lnTo>
                    <a:pt x="3305556" y="431292"/>
                  </a:lnTo>
                  <a:lnTo>
                    <a:pt x="3363468" y="370332"/>
                  </a:lnTo>
                  <a:lnTo>
                    <a:pt x="3419856" y="307848"/>
                  </a:lnTo>
                  <a:lnTo>
                    <a:pt x="3476244" y="246888"/>
                  </a:lnTo>
                  <a:lnTo>
                    <a:pt x="3534156" y="184404"/>
                  </a:lnTo>
                  <a:lnTo>
                    <a:pt x="3590544" y="123444"/>
                  </a:lnTo>
                  <a:lnTo>
                    <a:pt x="3648456" y="60960"/>
                  </a:lnTo>
                  <a:lnTo>
                    <a:pt x="3704844" y="0"/>
                  </a:lnTo>
                  <a:lnTo>
                    <a:pt x="3761232" y="60960"/>
                  </a:lnTo>
                  <a:lnTo>
                    <a:pt x="3819144" y="121920"/>
                  </a:lnTo>
                  <a:lnTo>
                    <a:pt x="3875532" y="182880"/>
                  </a:lnTo>
                  <a:lnTo>
                    <a:pt x="3933444" y="243840"/>
                  </a:lnTo>
                  <a:lnTo>
                    <a:pt x="3989832" y="304800"/>
                  </a:lnTo>
                  <a:lnTo>
                    <a:pt x="4046220" y="365760"/>
                  </a:lnTo>
                  <a:lnTo>
                    <a:pt x="4104132" y="426720"/>
                  </a:lnTo>
                  <a:lnTo>
                    <a:pt x="4160520" y="487680"/>
                  </a:lnTo>
                  <a:lnTo>
                    <a:pt x="4218432" y="547116"/>
                  </a:lnTo>
                  <a:lnTo>
                    <a:pt x="4274820" y="608076"/>
                  </a:lnTo>
                  <a:lnTo>
                    <a:pt x="4331208" y="669036"/>
                  </a:lnTo>
                  <a:lnTo>
                    <a:pt x="4389120" y="729996"/>
                  </a:lnTo>
                  <a:lnTo>
                    <a:pt x="4445508" y="790956"/>
                  </a:lnTo>
                  <a:lnTo>
                    <a:pt x="4503420" y="784860"/>
                  </a:lnTo>
                  <a:lnTo>
                    <a:pt x="4559808" y="778764"/>
                  </a:lnTo>
                  <a:lnTo>
                    <a:pt x="4616196" y="771144"/>
                  </a:lnTo>
                  <a:lnTo>
                    <a:pt x="4674108" y="765048"/>
                  </a:lnTo>
                  <a:lnTo>
                    <a:pt x="4730496" y="757428"/>
                  </a:lnTo>
                  <a:lnTo>
                    <a:pt x="4788408" y="751332"/>
                  </a:lnTo>
                  <a:lnTo>
                    <a:pt x="4844796" y="743712"/>
                  </a:lnTo>
                  <a:lnTo>
                    <a:pt x="4901184" y="737616"/>
                  </a:lnTo>
                  <a:lnTo>
                    <a:pt x="4959096" y="729996"/>
                  </a:lnTo>
                  <a:lnTo>
                    <a:pt x="5015484" y="723900"/>
                  </a:lnTo>
                  <a:lnTo>
                    <a:pt x="5073396" y="717804"/>
                  </a:lnTo>
                  <a:lnTo>
                    <a:pt x="5129784" y="710184"/>
                  </a:lnTo>
                  <a:lnTo>
                    <a:pt x="5186172" y="704088"/>
                  </a:lnTo>
                  <a:lnTo>
                    <a:pt x="5244084" y="710184"/>
                  </a:lnTo>
                  <a:lnTo>
                    <a:pt x="5300472" y="717804"/>
                  </a:lnTo>
                  <a:lnTo>
                    <a:pt x="5356860" y="725424"/>
                  </a:lnTo>
                  <a:lnTo>
                    <a:pt x="5414771" y="731520"/>
                  </a:lnTo>
                  <a:lnTo>
                    <a:pt x="5471160" y="739140"/>
                  </a:lnTo>
                  <a:lnTo>
                    <a:pt x="5529071" y="746760"/>
                  </a:lnTo>
                  <a:lnTo>
                    <a:pt x="5585460" y="752856"/>
                  </a:lnTo>
                  <a:lnTo>
                    <a:pt x="5641847" y="760476"/>
                  </a:lnTo>
                  <a:lnTo>
                    <a:pt x="5699760" y="766572"/>
                  </a:lnTo>
                  <a:lnTo>
                    <a:pt x="5756147" y="774192"/>
                  </a:lnTo>
                  <a:lnTo>
                    <a:pt x="5814060" y="781812"/>
                  </a:lnTo>
                  <a:lnTo>
                    <a:pt x="5870447" y="787908"/>
                  </a:lnTo>
                  <a:lnTo>
                    <a:pt x="5926836" y="795528"/>
                  </a:lnTo>
                  <a:lnTo>
                    <a:pt x="5984747" y="803148"/>
                  </a:lnTo>
                </a:path>
              </a:pathLst>
            </a:custGeom>
            <a:ln w="18288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55192" y="4110227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5855" y="4924044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6519" y="4005072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377184" y="4011168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117847" y="3950208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860036" y="3147060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600700" y="3939540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41364" y="385114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7138415" y="3950208"/>
              <a:ext cx="85344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30580" y="4660392"/>
              <a:ext cx="50800" cy="1114425"/>
            </a:xfrm>
            <a:custGeom>
              <a:avLst/>
              <a:gdLst/>
              <a:ahLst/>
              <a:cxnLst/>
              <a:rect l="l" t="t" r="r" b="b"/>
              <a:pathLst>
                <a:path w="50800" h="1114425">
                  <a:moveTo>
                    <a:pt x="50800" y="560831"/>
                  </a:moveTo>
                  <a:lnTo>
                    <a:pt x="0" y="560831"/>
                  </a:lnTo>
                </a:path>
                <a:path w="50800" h="1114425">
                  <a:moveTo>
                    <a:pt x="50800" y="284987"/>
                  </a:moveTo>
                  <a:lnTo>
                    <a:pt x="0" y="284987"/>
                  </a:lnTo>
                </a:path>
                <a:path w="50800" h="1114425">
                  <a:moveTo>
                    <a:pt x="50800" y="10667"/>
                  </a:moveTo>
                  <a:lnTo>
                    <a:pt x="0" y="10667"/>
                  </a:lnTo>
                </a:path>
                <a:path w="50800" h="1114425">
                  <a:moveTo>
                    <a:pt x="50291" y="1114424"/>
                  </a:moveTo>
                  <a:lnTo>
                    <a:pt x="50291" y="0"/>
                  </a:lnTo>
                </a:path>
                <a:path w="50800" h="1114425">
                  <a:moveTo>
                    <a:pt x="50800" y="1109471"/>
                  </a:moveTo>
                  <a:lnTo>
                    <a:pt x="0" y="1109471"/>
                  </a:lnTo>
                </a:path>
                <a:path w="50800" h="1114425">
                  <a:moveTo>
                    <a:pt x="50800" y="835151"/>
                  </a:moveTo>
                  <a:lnTo>
                    <a:pt x="0" y="83515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13638" y="3236214"/>
              <a:ext cx="7294245" cy="1967864"/>
            </a:xfrm>
            <a:custGeom>
              <a:avLst/>
              <a:gdLst/>
              <a:ahLst/>
              <a:cxnLst/>
              <a:rect l="l" t="t" r="r" b="b"/>
              <a:pathLst>
                <a:path w="7294245" h="1967864">
                  <a:moveTo>
                    <a:pt x="0" y="839724"/>
                  </a:moveTo>
                  <a:lnTo>
                    <a:pt x="56387" y="841248"/>
                  </a:lnTo>
                  <a:lnTo>
                    <a:pt x="114300" y="839724"/>
                  </a:lnTo>
                  <a:lnTo>
                    <a:pt x="170687" y="885444"/>
                  </a:lnTo>
                  <a:lnTo>
                    <a:pt x="228600" y="906780"/>
                  </a:lnTo>
                  <a:lnTo>
                    <a:pt x="284988" y="897636"/>
                  </a:lnTo>
                  <a:lnTo>
                    <a:pt x="341375" y="876300"/>
                  </a:lnTo>
                  <a:lnTo>
                    <a:pt x="399288" y="865632"/>
                  </a:lnTo>
                  <a:lnTo>
                    <a:pt x="455675" y="885444"/>
                  </a:lnTo>
                  <a:lnTo>
                    <a:pt x="513588" y="912876"/>
                  </a:lnTo>
                  <a:lnTo>
                    <a:pt x="569976" y="1309116"/>
                  </a:lnTo>
                  <a:lnTo>
                    <a:pt x="626364" y="1659636"/>
                  </a:lnTo>
                  <a:lnTo>
                    <a:pt x="684276" y="1775460"/>
                  </a:lnTo>
                  <a:lnTo>
                    <a:pt x="740663" y="1967484"/>
                  </a:lnTo>
                  <a:lnTo>
                    <a:pt x="798576" y="1766316"/>
                  </a:lnTo>
                  <a:lnTo>
                    <a:pt x="854963" y="1845564"/>
                  </a:lnTo>
                  <a:lnTo>
                    <a:pt x="911351" y="1912620"/>
                  </a:lnTo>
                  <a:lnTo>
                    <a:pt x="969263" y="1784604"/>
                  </a:lnTo>
                  <a:lnTo>
                    <a:pt x="1025651" y="1565148"/>
                  </a:lnTo>
                  <a:lnTo>
                    <a:pt x="1082039" y="1525524"/>
                  </a:lnTo>
                  <a:lnTo>
                    <a:pt x="1139952" y="1402080"/>
                  </a:lnTo>
                  <a:lnTo>
                    <a:pt x="1196339" y="1405128"/>
                  </a:lnTo>
                  <a:lnTo>
                    <a:pt x="1254252" y="1385316"/>
                  </a:lnTo>
                  <a:lnTo>
                    <a:pt x="1310639" y="1156716"/>
                  </a:lnTo>
                  <a:lnTo>
                    <a:pt x="1367028" y="1235964"/>
                  </a:lnTo>
                  <a:lnTo>
                    <a:pt x="1424939" y="1245108"/>
                  </a:lnTo>
                  <a:lnTo>
                    <a:pt x="1481328" y="1121664"/>
                  </a:lnTo>
                  <a:lnTo>
                    <a:pt x="1539239" y="1033272"/>
                  </a:lnTo>
                  <a:lnTo>
                    <a:pt x="1595628" y="954024"/>
                  </a:lnTo>
                  <a:lnTo>
                    <a:pt x="1652016" y="992124"/>
                  </a:lnTo>
                  <a:lnTo>
                    <a:pt x="1709928" y="859536"/>
                  </a:lnTo>
                  <a:lnTo>
                    <a:pt x="1766316" y="1005840"/>
                  </a:lnTo>
                  <a:lnTo>
                    <a:pt x="1824228" y="998219"/>
                  </a:lnTo>
                  <a:lnTo>
                    <a:pt x="1880616" y="1133856"/>
                  </a:lnTo>
                  <a:lnTo>
                    <a:pt x="1937004" y="1078992"/>
                  </a:lnTo>
                  <a:lnTo>
                    <a:pt x="1994916" y="1051560"/>
                  </a:lnTo>
                  <a:lnTo>
                    <a:pt x="2051304" y="990600"/>
                  </a:lnTo>
                  <a:lnTo>
                    <a:pt x="2109216" y="835152"/>
                  </a:lnTo>
                  <a:lnTo>
                    <a:pt x="2165604" y="853440"/>
                  </a:lnTo>
                  <a:lnTo>
                    <a:pt x="2221992" y="861060"/>
                  </a:lnTo>
                  <a:lnTo>
                    <a:pt x="2279904" y="886968"/>
                  </a:lnTo>
                  <a:lnTo>
                    <a:pt x="2336292" y="935736"/>
                  </a:lnTo>
                  <a:lnTo>
                    <a:pt x="2394204" y="800100"/>
                  </a:lnTo>
                  <a:lnTo>
                    <a:pt x="2450591" y="886968"/>
                  </a:lnTo>
                  <a:lnTo>
                    <a:pt x="2506979" y="862584"/>
                  </a:lnTo>
                  <a:lnTo>
                    <a:pt x="2564891" y="1005840"/>
                  </a:lnTo>
                  <a:lnTo>
                    <a:pt x="2621279" y="876300"/>
                  </a:lnTo>
                  <a:lnTo>
                    <a:pt x="2679191" y="928116"/>
                  </a:lnTo>
                  <a:lnTo>
                    <a:pt x="2735579" y="970788"/>
                  </a:lnTo>
                  <a:lnTo>
                    <a:pt x="2791967" y="967740"/>
                  </a:lnTo>
                  <a:lnTo>
                    <a:pt x="2849879" y="1054608"/>
                  </a:lnTo>
                  <a:lnTo>
                    <a:pt x="2906267" y="1109472"/>
                  </a:lnTo>
                  <a:lnTo>
                    <a:pt x="2962656" y="967740"/>
                  </a:lnTo>
                  <a:lnTo>
                    <a:pt x="3020567" y="1059180"/>
                  </a:lnTo>
                  <a:lnTo>
                    <a:pt x="3076956" y="1008888"/>
                  </a:lnTo>
                  <a:lnTo>
                    <a:pt x="3134867" y="1200912"/>
                  </a:lnTo>
                  <a:lnTo>
                    <a:pt x="3191256" y="1008888"/>
                  </a:lnTo>
                  <a:lnTo>
                    <a:pt x="3247644" y="995172"/>
                  </a:lnTo>
                  <a:lnTo>
                    <a:pt x="3305556" y="824484"/>
                  </a:lnTo>
                  <a:lnTo>
                    <a:pt x="3361944" y="890016"/>
                  </a:lnTo>
                  <a:lnTo>
                    <a:pt x="3419856" y="931163"/>
                  </a:lnTo>
                  <a:lnTo>
                    <a:pt x="3476244" y="1010412"/>
                  </a:lnTo>
                  <a:lnTo>
                    <a:pt x="3532632" y="745236"/>
                  </a:lnTo>
                  <a:lnTo>
                    <a:pt x="3590544" y="259080"/>
                  </a:lnTo>
                  <a:lnTo>
                    <a:pt x="3646932" y="82296"/>
                  </a:lnTo>
                  <a:lnTo>
                    <a:pt x="3704844" y="60960"/>
                  </a:lnTo>
                  <a:lnTo>
                    <a:pt x="3761232" y="0"/>
                  </a:lnTo>
                  <a:lnTo>
                    <a:pt x="3817620" y="28956"/>
                  </a:lnTo>
                  <a:lnTo>
                    <a:pt x="3875532" y="71627"/>
                  </a:lnTo>
                  <a:lnTo>
                    <a:pt x="3931920" y="377952"/>
                  </a:lnTo>
                  <a:lnTo>
                    <a:pt x="3989832" y="356615"/>
                  </a:lnTo>
                  <a:lnTo>
                    <a:pt x="4046220" y="27432"/>
                  </a:lnTo>
                  <a:lnTo>
                    <a:pt x="4102608" y="140208"/>
                  </a:lnTo>
                  <a:lnTo>
                    <a:pt x="4160520" y="409956"/>
                  </a:lnTo>
                  <a:lnTo>
                    <a:pt x="4216908" y="586740"/>
                  </a:lnTo>
                  <a:lnTo>
                    <a:pt x="4274820" y="559308"/>
                  </a:lnTo>
                  <a:lnTo>
                    <a:pt x="4331208" y="524256"/>
                  </a:lnTo>
                  <a:lnTo>
                    <a:pt x="4387596" y="644652"/>
                  </a:lnTo>
                  <a:lnTo>
                    <a:pt x="4445508" y="739140"/>
                  </a:lnTo>
                  <a:lnTo>
                    <a:pt x="4501896" y="812292"/>
                  </a:lnTo>
                  <a:lnTo>
                    <a:pt x="4558284" y="772668"/>
                  </a:lnTo>
                  <a:lnTo>
                    <a:pt x="4616196" y="912876"/>
                  </a:lnTo>
                  <a:lnTo>
                    <a:pt x="4672584" y="989076"/>
                  </a:lnTo>
                  <a:lnTo>
                    <a:pt x="4730496" y="836676"/>
                  </a:lnTo>
                  <a:lnTo>
                    <a:pt x="4786884" y="777240"/>
                  </a:lnTo>
                  <a:lnTo>
                    <a:pt x="4843272" y="830580"/>
                  </a:lnTo>
                  <a:lnTo>
                    <a:pt x="4901184" y="752856"/>
                  </a:lnTo>
                  <a:lnTo>
                    <a:pt x="4957572" y="783336"/>
                  </a:lnTo>
                  <a:lnTo>
                    <a:pt x="5015484" y="742188"/>
                  </a:lnTo>
                  <a:lnTo>
                    <a:pt x="5071872" y="775716"/>
                  </a:lnTo>
                  <a:lnTo>
                    <a:pt x="5128260" y="886968"/>
                  </a:lnTo>
                  <a:lnTo>
                    <a:pt x="5186172" y="909828"/>
                  </a:lnTo>
                  <a:lnTo>
                    <a:pt x="5242560" y="801624"/>
                  </a:lnTo>
                  <a:lnTo>
                    <a:pt x="5300472" y="748284"/>
                  </a:lnTo>
                  <a:lnTo>
                    <a:pt x="5356860" y="783336"/>
                  </a:lnTo>
                  <a:lnTo>
                    <a:pt x="5413248" y="865632"/>
                  </a:lnTo>
                  <a:lnTo>
                    <a:pt x="5471160" y="733044"/>
                  </a:lnTo>
                  <a:lnTo>
                    <a:pt x="5527548" y="588263"/>
                  </a:lnTo>
                  <a:lnTo>
                    <a:pt x="5585460" y="489204"/>
                  </a:lnTo>
                  <a:lnTo>
                    <a:pt x="5641847" y="463296"/>
                  </a:lnTo>
                  <a:lnTo>
                    <a:pt x="5698236" y="463296"/>
                  </a:lnTo>
                  <a:lnTo>
                    <a:pt x="5756147" y="365760"/>
                  </a:lnTo>
                  <a:lnTo>
                    <a:pt x="5812536" y="312420"/>
                  </a:lnTo>
                  <a:lnTo>
                    <a:pt x="5870447" y="470916"/>
                  </a:lnTo>
                  <a:lnTo>
                    <a:pt x="5926836" y="629412"/>
                  </a:lnTo>
                  <a:lnTo>
                    <a:pt x="5983223" y="638556"/>
                  </a:lnTo>
                  <a:lnTo>
                    <a:pt x="6041136" y="667512"/>
                  </a:lnTo>
                  <a:lnTo>
                    <a:pt x="6097523" y="723900"/>
                  </a:lnTo>
                  <a:lnTo>
                    <a:pt x="6155436" y="813816"/>
                  </a:lnTo>
                  <a:lnTo>
                    <a:pt x="6211823" y="862584"/>
                  </a:lnTo>
                  <a:lnTo>
                    <a:pt x="6268212" y="803148"/>
                  </a:lnTo>
                  <a:lnTo>
                    <a:pt x="6326123" y="690372"/>
                  </a:lnTo>
                  <a:lnTo>
                    <a:pt x="6382512" y="886968"/>
                  </a:lnTo>
                  <a:lnTo>
                    <a:pt x="6438900" y="790956"/>
                  </a:lnTo>
                  <a:lnTo>
                    <a:pt x="6496812" y="768096"/>
                  </a:lnTo>
                  <a:lnTo>
                    <a:pt x="6553200" y="871728"/>
                  </a:lnTo>
                  <a:lnTo>
                    <a:pt x="6611111" y="836676"/>
                  </a:lnTo>
                  <a:lnTo>
                    <a:pt x="6667500" y="787908"/>
                  </a:lnTo>
                  <a:lnTo>
                    <a:pt x="6723888" y="800100"/>
                  </a:lnTo>
                  <a:lnTo>
                    <a:pt x="6781800" y="687324"/>
                  </a:lnTo>
                  <a:lnTo>
                    <a:pt x="6838188" y="615696"/>
                  </a:lnTo>
                  <a:lnTo>
                    <a:pt x="6896100" y="163068"/>
                  </a:lnTo>
                  <a:lnTo>
                    <a:pt x="6952488" y="522731"/>
                  </a:lnTo>
                  <a:lnTo>
                    <a:pt x="7008876" y="752856"/>
                  </a:lnTo>
                  <a:lnTo>
                    <a:pt x="7066788" y="778763"/>
                  </a:lnTo>
                  <a:lnTo>
                    <a:pt x="7123176" y="969263"/>
                  </a:lnTo>
                  <a:lnTo>
                    <a:pt x="7181088" y="858012"/>
                  </a:lnTo>
                  <a:lnTo>
                    <a:pt x="7237476" y="932688"/>
                  </a:lnTo>
                  <a:lnTo>
                    <a:pt x="7293863" y="970788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12876" y="3707892"/>
              <a:ext cx="7295515" cy="1831975"/>
            </a:xfrm>
            <a:custGeom>
              <a:avLst/>
              <a:gdLst/>
              <a:ahLst/>
              <a:cxnLst/>
              <a:rect l="l" t="t" r="r" b="b"/>
              <a:pathLst>
                <a:path w="7295515" h="1831975">
                  <a:moveTo>
                    <a:pt x="0" y="507491"/>
                  </a:moveTo>
                  <a:lnTo>
                    <a:pt x="57912" y="537971"/>
                  </a:lnTo>
                  <a:lnTo>
                    <a:pt x="114300" y="530351"/>
                  </a:lnTo>
                  <a:lnTo>
                    <a:pt x="172212" y="586739"/>
                  </a:lnTo>
                  <a:lnTo>
                    <a:pt x="228600" y="598931"/>
                  </a:lnTo>
                  <a:lnTo>
                    <a:pt x="284988" y="597407"/>
                  </a:lnTo>
                  <a:lnTo>
                    <a:pt x="342900" y="574547"/>
                  </a:lnTo>
                  <a:lnTo>
                    <a:pt x="399288" y="569975"/>
                  </a:lnTo>
                  <a:lnTo>
                    <a:pt x="457200" y="580643"/>
                  </a:lnTo>
                  <a:lnTo>
                    <a:pt x="513588" y="675131"/>
                  </a:lnTo>
                  <a:lnTo>
                    <a:pt x="569976" y="1196339"/>
                  </a:lnTo>
                  <a:lnTo>
                    <a:pt x="627888" y="1551431"/>
                  </a:lnTo>
                  <a:lnTo>
                    <a:pt x="684276" y="1650491"/>
                  </a:lnTo>
                  <a:lnTo>
                    <a:pt x="742188" y="1807463"/>
                  </a:lnTo>
                  <a:lnTo>
                    <a:pt x="798576" y="1621535"/>
                  </a:lnTo>
                  <a:lnTo>
                    <a:pt x="854963" y="1696211"/>
                  </a:lnTo>
                  <a:lnTo>
                    <a:pt x="912876" y="1831847"/>
                  </a:lnTo>
                  <a:lnTo>
                    <a:pt x="969263" y="1629155"/>
                  </a:lnTo>
                  <a:lnTo>
                    <a:pt x="1027176" y="1402079"/>
                  </a:lnTo>
                  <a:lnTo>
                    <a:pt x="1083564" y="1373123"/>
                  </a:lnTo>
                  <a:lnTo>
                    <a:pt x="1139952" y="1167383"/>
                  </a:lnTo>
                  <a:lnTo>
                    <a:pt x="1197864" y="1280159"/>
                  </a:lnTo>
                  <a:lnTo>
                    <a:pt x="1254252" y="1240535"/>
                  </a:lnTo>
                  <a:lnTo>
                    <a:pt x="1312164" y="935735"/>
                  </a:lnTo>
                  <a:lnTo>
                    <a:pt x="1368552" y="1004315"/>
                  </a:lnTo>
                  <a:lnTo>
                    <a:pt x="1424940" y="993647"/>
                  </a:lnTo>
                  <a:lnTo>
                    <a:pt x="1482852" y="882395"/>
                  </a:lnTo>
                  <a:lnTo>
                    <a:pt x="1539240" y="775715"/>
                  </a:lnTo>
                  <a:lnTo>
                    <a:pt x="1597152" y="746759"/>
                  </a:lnTo>
                  <a:lnTo>
                    <a:pt x="1653540" y="748283"/>
                  </a:lnTo>
                  <a:lnTo>
                    <a:pt x="1709928" y="638555"/>
                  </a:lnTo>
                  <a:lnTo>
                    <a:pt x="1767840" y="854963"/>
                  </a:lnTo>
                  <a:lnTo>
                    <a:pt x="1824228" y="851915"/>
                  </a:lnTo>
                  <a:lnTo>
                    <a:pt x="1880616" y="975359"/>
                  </a:lnTo>
                  <a:lnTo>
                    <a:pt x="1938528" y="982979"/>
                  </a:lnTo>
                  <a:lnTo>
                    <a:pt x="1994916" y="941831"/>
                  </a:lnTo>
                  <a:lnTo>
                    <a:pt x="2052828" y="829055"/>
                  </a:lnTo>
                  <a:lnTo>
                    <a:pt x="2109216" y="697991"/>
                  </a:lnTo>
                  <a:lnTo>
                    <a:pt x="2165604" y="797051"/>
                  </a:lnTo>
                  <a:lnTo>
                    <a:pt x="2223516" y="765047"/>
                  </a:lnTo>
                  <a:lnTo>
                    <a:pt x="2279904" y="742187"/>
                  </a:lnTo>
                  <a:lnTo>
                    <a:pt x="2337816" y="867155"/>
                  </a:lnTo>
                  <a:lnTo>
                    <a:pt x="2394204" y="664463"/>
                  </a:lnTo>
                  <a:lnTo>
                    <a:pt x="2450591" y="801623"/>
                  </a:lnTo>
                  <a:lnTo>
                    <a:pt x="2508504" y="778763"/>
                  </a:lnTo>
                  <a:lnTo>
                    <a:pt x="2564891" y="931163"/>
                  </a:lnTo>
                  <a:lnTo>
                    <a:pt x="2622804" y="912875"/>
                  </a:lnTo>
                  <a:lnTo>
                    <a:pt x="2679191" y="949451"/>
                  </a:lnTo>
                  <a:lnTo>
                    <a:pt x="2735579" y="963167"/>
                  </a:lnTo>
                  <a:lnTo>
                    <a:pt x="2793491" y="966215"/>
                  </a:lnTo>
                  <a:lnTo>
                    <a:pt x="2849879" y="1031747"/>
                  </a:lnTo>
                  <a:lnTo>
                    <a:pt x="2907791" y="1014983"/>
                  </a:lnTo>
                  <a:lnTo>
                    <a:pt x="2964179" y="937259"/>
                  </a:lnTo>
                  <a:lnTo>
                    <a:pt x="3020568" y="1056131"/>
                  </a:lnTo>
                  <a:lnTo>
                    <a:pt x="3078479" y="1013459"/>
                  </a:lnTo>
                  <a:lnTo>
                    <a:pt x="3134868" y="1114043"/>
                  </a:lnTo>
                  <a:lnTo>
                    <a:pt x="3192779" y="917447"/>
                  </a:lnTo>
                  <a:lnTo>
                    <a:pt x="3249168" y="873251"/>
                  </a:lnTo>
                  <a:lnTo>
                    <a:pt x="3305556" y="768095"/>
                  </a:lnTo>
                  <a:lnTo>
                    <a:pt x="3363468" y="897635"/>
                  </a:lnTo>
                  <a:lnTo>
                    <a:pt x="3419856" y="932687"/>
                  </a:lnTo>
                  <a:lnTo>
                    <a:pt x="3477768" y="900683"/>
                  </a:lnTo>
                  <a:lnTo>
                    <a:pt x="3534156" y="536447"/>
                  </a:lnTo>
                  <a:lnTo>
                    <a:pt x="3590544" y="330707"/>
                  </a:lnTo>
                  <a:lnTo>
                    <a:pt x="3648456" y="224027"/>
                  </a:lnTo>
                  <a:lnTo>
                    <a:pt x="3704844" y="248411"/>
                  </a:lnTo>
                  <a:lnTo>
                    <a:pt x="3761232" y="152399"/>
                  </a:lnTo>
                  <a:lnTo>
                    <a:pt x="3819144" y="178307"/>
                  </a:lnTo>
                  <a:lnTo>
                    <a:pt x="3875532" y="179831"/>
                  </a:lnTo>
                  <a:lnTo>
                    <a:pt x="3933444" y="393191"/>
                  </a:lnTo>
                  <a:lnTo>
                    <a:pt x="3989832" y="371855"/>
                  </a:lnTo>
                  <a:lnTo>
                    <a:pt x="4046220" y="71627"/>
                  </a:lnTo>
                  <a:lnTo>
                    <a:pt x="4104132" y="161543"/>
                  </a:lnTo>
                  <a:lnTo>
                    <a:pt x="4160520" y="390143"/>
                  </a:lnTo>
                  <a:lnTo>
                    <a:pt x="4218432" y="568451"/>
                  </a:lnTo>
                  <a:lnTo>
                    <a:pt x="4274820" y="475487"/>
                  </a:lnTo>
                  <a:lnTo>
                    <a:pt x="4331208" y="359663"/>
                  </a:lnTo>
                  <a:lnTo>
                    <a:pt x="4389120" y="502919"/>
                  </a:lnTo>
                  <a:lnTo>
                    <a:pt x="4445508" y="515111"/>
                  </a:lnTo>
                  <a:lnTo>
                    <a:pt x="4503420" y="544067"/>
                  </a:lnTo>
                  <a:lnTo>
                    <a:pt x="4559808" y="649223"/>
                  </a:lnTo>
                  <a:lnTo>
                    <a:pt x="4616196" y="675131"/>
                  </a:lnTo>
                  <a:lnTo>
                    <a:pt x="4674108" y="760475"/>
                  </a:lnTo>
                  <a:lnTo>
                    <a:pt x="4730496" y="594359"/>
                  </a:lnTo>
                  <a:lnTo>
                    <a:pt x="4788408" y="556259"/>
                  </a:lnTo>
                  <a:lnTo>
                    <a:pt x="4844796" y="592835"/>
                  </a:lnTo>
                  <a:lnTo>
                    <a:pt x="4901184" y="512063"/>
                  </a:lnTo>
                  <a:lnTo>
                    <a:pt x="4959096" y="512063"/>
                  </a:lnTo>
                  <a:lnTo>
                    <a:pt x="5015484" y="510539"/>
                  </a:lnTo>
                  <a:lnTo>
                    <a:pt x="5073396" y="504443"/>
                  </a:lnTo>
                  <a:lnTo>
                    <a:pt x="5129784" y="652271"/>
                  </a:lnTo>
                  <a:lnTo>
                    <a:pt x="5186172" y="633983"/>
                  </a:lnTo>
                  <a:lnTo>
                    <a:pt x="5244084" y="533399"/>
                  </a:lnTo>
                  <a:lnTo>
                    <a:pt x="5300472" y="461771"/>
                  </a:lnTo>
                  <a:lnTo>
                    <a:pt x="5358384" y="493775"/>
                  </a:lnTo>
                  <a:lnTo>
                    <a:pt x="5414772" y="537971"/>
                  </a:lnTo>
                  <a:lnTo>
                    <a:pt x="5471160" y="480059"/>
                  </a:lnTo>
                  <a:lnTo>
                    <a:pt x="5529072" y="306323"/>
                  </a:lnTo>
                  <a:lnTo>
                    <a:pt x="5585460" y="188975"/>
                  </a:lnTo>
                  <a:lnTo>
                    <a:pt x="5641848" y="172211"/>
                  </a:lnTo>
                  <a:lnTo>
                    <a:pt x="5699759" y="201167"/>
                  </a:lnTo>
                  <a:lnTo>
                    <a:pt x="5756148" y="160019"/>
                  </a:lnTo>
                  <a:lnTo>
                    <a:pt x="5814059" y="129539"/>
                  </a:lnTo>
                  <a:lnTo>
                    <a:pt x="5870448" y="237743"/>
                  </a:lnTo>
                  <a:lnTo>
                    <a:pt x="5926835" y="403859"/>
                  </a:lnTo>
                  <a:lnTo>
                    <a:pt x="5984748" y="352043"/>
                  </a:lnTo>
                  <a:lnTo>
                    <a:pt x="6041135" y="352043"/>
                  </a:lnTo>
                  <a:lnTo>
                    <a:pt x="6099048" y="420623"/>
                  </a:lnTo>
                  <a:lnTo>
                    <a:pt x="6155435" y="516635"/>
                  </a:lnTo>
                  <a:lnTo>
                    <a:pt x="6211824" y="553211"/>
                  </a:lnTo>
                  <a:lnTo>
                    <a:pt x="6269735" y="490727"/>
                  </a:lnTo>
                  <a:lnTo>
                    <a:pt x="6326124" y="394715"/>
                  </a:lnTo>
                  <a:lnTo>
                    <a:pt x="6384035" y="594359"/>
                  </a:lnTo>
                  <a:lnTo>
                    <a:pt x="6440424" y="521207"/>
                  </a:lnTo>
                  <a:lnTo>
                    <a:pt x="6496812" y="492251"/>
                  </a:lnTo>
                  <a:lnTo>
                    <a:pt x="6554724" y="589787"/>
                  </a:lnTo>
                  <a:lnTo>
                    <a:pt x="6611112" y="513587"/>
                  </a:lnTo>
                  <a:lnTo>
                    <a:pt x="6669024" y="455675"/>
                  </a:lnTo>
                  <a:lnTo>
                    <a:pt x="6725412" y="458723"/>
                  </a:lnTo>
                  <a:lnTo>
                    <a:pt x="6781800" y="377951"/>
                  </a:lnTo>
                  <a:lnTo>
                    <a:pt x="6839712" y="333755"/>
                  </a:lnTo>
                  <a:lnTo>
                    <a:pt x="6896100" y="0"/>
                  </a:lnTo>
                  <a:lnTo>
                    <a:pt x="6954012" y="275843"/>
                  </a:lnTo>
                  <a:lnTo>
                    <a:pt x="7010400" y="437387"/>
                  </a:lnTo>
                  <a:lnTo>
                    <a:pt x="7066788" y="457199"/>
                  </a:lnTo>
                  <a:lnTo>
                    <a:pt x="7124700" y="614171"/>
                  </a:lnTo>
                  <a:lnTo>
                    <a:pt x="7181088" y="525779"/>
                  </a:lnTo>
                  <a:lnTo>
                    <a:pt x="7239000" y="574547"/>
                  </a:lnTo>
                  <a:lnTo>
                    <a:pt x="7295388" y="633983"/>
                  </a:lnTo>
                </a:path>
              </a:pathLst>
            </a:custGeom>
            <a:ln w="6096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12876" y="2692908"/>
              <a:ext cx="7295515" cy="2135505"/>
            </a:xfrm>
            <a:custGeom>
              <a:avLst/>
              <a:gdLst/>
              <a:ahLst/>
              <a:cxnLst/>
              <a:rect l="l" t="t" r="r" b="b"/>
              <a:pathLst>
                <a:path w="7295515" h="2135504">
                  <a:moveTo>
                    <a:pt x="0" y="1260347"/>
                  </a:moveTo>
                  <a:lnTo>
                    <a:pt x="57912" y="1243583"/>
                  </a:lnTo>
                  <a:lnTo>
                    <a:pt x="114300" y="1197864"/>
                  </a:lnTo>
                  <a:lnTo>
                    <a:pt x="172212" y="1277111"/>
                  </a:lnTo>
                  <a:lnTo>
                    <a:pt x="228600" y="1283208"/>
                  </a:lnTo>
                  <a:lnTo>
                    <a:pt x="284988" y="1278635"/>
                  </a:lnTo>
                  <a:lnTo>
                    <a:pt x="342900" y="1286255"/>
                  </a:lnTo>
                  <a:lnTo>
                    <a:pt x="399288" y="1261871"/>
                  </a:lnTo>
                  <a:lnTo>
                    <a:pt x="457200" y="1269491"/>
                  </a:lnTo>
                  <a:lnTo>
                    <a:pt x="513588" y="1222247"/>
                  </a:lnTo>
                  <a:lnTo>
                    <a:pt x="569976" y="1495043"/>
                  </a:lnTo>
                  <a:lnTo>
                    <a:pt x="627888" y="1863852"/>
                  </a:lnTo>
                  <a:lnTo>
                    <a:pt x="684276" y="1917191"/>
                  </a:lnTo>
                  <a:lnTo>
                    <a:pt x="742188" y="2135123"/>
                  </a:lnTo>
                  <a:lnTo>
                    <a:pt x="798576" y="1926335"/>
                  </a:lnTo>
                  <a:lnTo>
                    <a:pt x="854963" y="1917191"/>
                  </a:lnTo>
                  <a:lnTo>
                    <a:pt x="912876" y="2033015"/>
                  </a:lnTo>
                  <a:lnTo>
                    <a:pt x="969263" y="1882139"/>
                  </a:lnTo>
                  <a:lnTo>
                    <a:pt x="1027176" y="1741931"/>
                  </a:lnTo>
                  <a:lnTo>
                    <a:pt x="1083564" y="1746503"/>
                  </a:lnTo>
                  <a:lnTo>
                    <a:pt x="1139952" y="1662683"/>
                  </a:lnTo>
                  <a:lnTo>
                    <a:pt x="1197864" y="1543811"/>
                  </a:lnTo>
                  <a:lnTo>
                    <a:pt x="1254252" y="1620011"/>
                  </a:lnTo>
                  <a:lnTo>
                    <a:pt x="1312164" y="1479803"/>
                  </a:lnTo>
                  <a:lnTo>
                    <a:pt x="1368552" y="1560575"/>
                  </a:lnTo>
                  <a:lnTo>
                    <a:pt x="1424940" y="1571243"/>
                  </a:lnTo>
                  <a:lnTo>
                    <a:pt x="1482852" y="1470659"/>
                  </a:lnTo>
                  <a:lnTo>
                    <a:pt x="1539240" y="1383791"/>
                  </a:lnTo>
                  <a:lnTo>
                    <a:pt x="1597152" y="1316735"/>
                  </a:lnTo>
                  <a:lnTo>
                    <a:pt x="1653540" y="1266443"/>
                  </a:lnTo>
                  <a:lnTo>
                    <a:pt x="1709928" y="1210055"/>
                  </a:lnTo>
                  <a:lnTo>
                    <a:pt x="1767840" y="1278635"/>
                  </a:lnTo>
                  <a:lnTo>
                    <a:pt x="1824228" y="1328927"/>
                  </a:lnTo>
                  <a:lnTo>
                    <a:pt x="1880616" y="1476755"/>
                  </a:lnTo>
                  <a:lnTo>
                    <a:pt x="1938528" y="1408175"/>
                  </a:lnTo>
                  <a:lnTo>
                    <a:pt x="1994916" y="1411223"/>
                  </a:lnTo>
                  <a:lnTo>
                    <a:pt x="2052828" y="1350264"/>
                  </a:lnTo>
                  <a:lnTo>
                    <a:pt x="2109216" y="1194815"/>
                  </a:lnTo>
                  <a:lnTo>
                    <a:pt x="2165604" y="1234439"/>
                  </a:lnTo>
                  <a:lnTo>
                    <a:pt x="2223516" y="1260347"/>
                  </a:lnTo>
                  <a:lnTo>
                    <a:pt x="2279904" y="1287779"/>
                  </a:lnTo>
                  <a:lnTo>
                    <a:pt x="2337816" y="1321308"/>
                  </a:lnTo>
                  <a:lnTo>
                    <a:pt x="2394204" y="1182623"/>
                  </a:lnTo>
                  <a:lnTo>
                    <a:pt x="2450591" y="1261871"/>
                  </a:lnTo>
                  <a:lnTo>
                    <a:pt x="2508504" y="1200911"/>
                  </a:lnTo>
                  <a:lnTo>
                    <a:pt x="2564891" y="1353311"/>
                  </a:lnTo>
                  <a:lnTo>
                    <a:pt x="2622804" y="1208531"/>
                  </a:lnTo>
                  <a:lnTo>
                    <a:pt x="2679191" y="1269491"/>
                  </a:lnTo>
                  <a:lnTo>
                    <a:pt x="2735579" y="1324355"/>
                  </a:lnTo>
                  <a:lnTo>
                    <a:pt x="2793491" y="1309115"/>
                  </a:lnTo>
                  <a:lnTo>
                    <a:pt x="2849879" y="1380743"/>
                  </a:lnTo>
                  <a:lnTo>
                    <a:pt x="2907791" y="1424939"/>
                  </a:lnTo>
                  <a:lnTo>
                    <a:pt x="2964179" y="1310639"/>
                  </a:lnTo>
                  <a:lnTo>
                    <a:pt x="3020568" y="1367027"/>
                  </a:lnTo>
                  <a:lnTo>
                    <a:pt x="3078479" y="1295399"/>
                  </a:lnTo>
                  <a:lnTo>
                    <a:pt x="3134868" y="1499615"/>
                  </a:lnTo>
                  <a:lnTo>
                    <a:pt x="3192779" y="1351787"/>
                  </a:lnTo>
                  <a:lnTo>
                    <a:pt x="3249168" y="1357883"/>
                  </a:lnTo>
                  <a:lnTo>
                    <a:pt x="3305556" y="1147571"/>
                  </a:lnTo>
                  <a:lnTo>
                    <a:pt x="3363468" y="1223771"/>
                  </a:lnTo>
                  <a:lnTo>
                    <a:pt x="3419856" y="1290827"/>
                  </a:lnTo>
                  <a:lnTo>
                    <a:pt x="3477768" y="1324355"/>
                  </a:lnTo>
                  <a:lnTo>
                    <a:pt x="3534156" y="1005839"/>
                  </a:lnTo>
                  <a:lnTo>
                    <a:pt x="3590544" y="387095"/>
                  </a:lnTo>
                  <a:lnTo>
                    <a:pt x="3648456" y="147827"/>
                  </a:lnTo>
                  <a:lnTo>
                    <a:pt x="3704844" y="48767"/>
                  </a:lnTo>
                  <a:lnTo>
                    <a:pt x="3761232" y="0"/>
                  </a:lnTo>
                  <a:lnTo>
                    <a:pt x="3819144" y="51815"/>
                  </a:lnTo>
                  <a:lnTo>
                    <a:pt x="3875532" y="131063"/>
                  </a:lnTo>
                  <a:lnTo>
                    <a:pt x="3933444" y="536447"/>
                  </a:lnTo>
                  <a:lnTo>
                    <a:pt x="3989832" y="470915"/>
                  </a:lnTo>
                  <a:lnTo>
                    <a:pt x="4046220" y="129539"/>
                  </a:lnTo>
                  <a:lnTo>
                    <a:pt x="4104132" y="327659"/>
                  </a:lnTo>
                  <a:lnTo>
                    <a:pt x="4160520" y="627888"/>
                  </a:lnTo>
                  <a:lnTo>
                    <a:pt x="4218432" y="800100"/>
                  </a:lnTo>
                  <a:lnTo>
                    <a:pt x="4274820" y="729995"/>
                  </a:lnTo>
                  <a:lnTo>
                    <a:pt x="4331208" y="769619"/>
                  </a:lnTo>
                  <a:lnTo>
                    <a:pt x="4389120" y="879347"/>
                  </a:lnTo>
                  <a:lnTo>
                    <a:pt x="4445508" y="1100327"/>
                  </a:lnTo>
                  <a:lnTo>
                    <a:pt x="4503420" y="1164335"/>
                  </a:lnTo>
                  <a:lnTo>
                    <a:pt x="4559808" y="995171"/>
                  </a:lnTo>
                  <a:lnTo>
                    <a:pt x="4616196" y="1197864"/>
                  </a:lnTo>
                  <a:lnTo>
                    <a:pt x="4674108" y="1235964"/>
                  </a:lnTo>
                  <a:lnTo>
                    <a:pt x="4730496" y="1142999"/>
                  </a:lnTo>
                  <a:lnTo>
                    <a:pt x="4788408" y="1088135"/>
                  </a:lnTo>
                  <a:lnTo>
                    <a:pt x="4844796" y="1190243"/>
                  </a:lnTo>
                  <a:lnTo>
                    <a:pt x="4901184" y="1075943"/>
                  </a:lnTo>
                  <a:lnTo>
                    <a:pt x="4959096" y="1124711"/>
                  </a:lnTo>
                  <a:lnTo>
                    <a:pt x="5015484" y="1092708"/>
                  </a:lnTo>
                  <a:lnTo>
                    <a:pt x="5073396" y="1114043"/>
                  </a:lnTo>
                  <a:lnTo>
                    <a:pt x="5129784" y="1226819"/>
                  </a:lnTo>
                  <a:lnTo>
                    <a:pt x="5186172" y="1277111"/>
                  </a:lnTo>
                  <a:lnTo>
                    <a:pt x="5244084" y="1162811"/>
                  </a:lnTo>
                  <a:lnTo>
                    <a:pt x="5300472" y="1027175"/>
                  </a:lnTo>
                  <a:lnTo>
                    <a:pt x="5358384" y="1118615"/>
                  </a:lnTo>
                  <a:lnTo>
                    <a:pt x="5414772" y="1254252"/>
                  </a:lnTo>
                  <a:lnTo>
                    <a:pt x="5471160" y="1098803"/>
                  </a:lnTo>
                  <a:lnTo>
                    <a:pt x="5529072" y="893063"/>
                  </a:lnTo>
                  <a:lnTo>
                    <a:pt x="5585460" y="690371"/>
                  </a:lnTo>
                  <a:lnTo>
                    <a:pt x="5641848" y="699515"/>
                  </a:lnTo>
                  <a:lnTo>
                    <a:pt x="5699759" y="679703"/>
                  </a:lnTo>
                  <a:lnTo>
                    <a:pt x="5756148" y="477012"/>
                  </a:lnTo>
                  <a:lnTo>
                    <a:pt x="5814059" y="406907"/>
                  </a:lnTo>
                  <a:lnTo>
                    <a:pt x="5870448" y="682751"/>
                  </a:lnTo>
                  <a:lnTo>
                    <a:pt x="5926835" y="903731"/>
                  </a:lnTo>
                  <a:lnTo>
                    <a:pt x="5984748" y="940307"/>
                  </a:lnTo>
                  <a:lnTo>
                    <a:pt x="6041135" y="1011935"/>
                  </a:lnTo>
                  <a:lnTo>
                    <a:pt x="6099048" y="1110995"/>
                  </a:lnTo>
                  <a:lnTo>
                    <a:pt x="6155435" y="1197864"/>
                  </a:lnTo>
                  <a:lnTo>
                    <a:pt x="6211824" y="1287779"/>
                  </a:lnTo>
                  <a:lnTo>
                    <a:pt x="6269735" y="1196339"/>
                  </a:lnTo>
                  <a:lnTo>
                    <a:pt x="6326124" y="1065275"/>
                  </a:lnTo>
                  <a:lnTo>
                    <a:pt x="6384035" y="1274064"/>
                  </a:lnTo>
                  <a:lnTo>
                    <a:pt x="6440424" y="1136903"/>
                  </a:lnTo>
                  <a:lnTo>
                    <a:pt x="6496812" y="1136903"/>
                  </a:lnTo>
                  <a:lnTo>
                    <a:pt x="6554724" y="1255775"/>
                  </a:lnTo>
                  <a:lnTo>
                    <a:pt x="6611112" y="1187195"/>
                  </a:lnTo>
                  <a:lnTo>
                    <a:pt x="6669024" y="1173479"/>
                  </a:lnTo>
                  <a:lnTo>
                    <a:pt x="6725412" y="1171955"/>
                  </a:lnTo>
                  <a:lnTo>
                    <a:pt x="6781800" y="1068323"/>
                  </a:lnTo>
                  <a:lnTo>
                    <a:pt x="6839712" y="961643"/>
                  </a:lnTo>
                  <a:lnTo>
                    <a:pt x="6896100" y="313943"/>
                  </a:lnTo>
                  <a:lnTo>
                    <a:pt x="6954012" y="789431"/>
                  </a:lnTo>
                  <a:lnTo>
                    <a:pt x="7010400" y="1075943"/>
                  </a:lnTo>
                  <a:lnTo>
                    <a:pt x="7066788" y="1112519"/>
                  </a:lnTo>
                  <a:lnTo>
                    <a:pt x="7124700" y="1367027"/>
                  </a:lnTo>
                  <a:lnTo>
                    <a:pt x="7181088" y="1225295"/>
                  </a:lnTo>
                  <a:lnTo>
                    <a:pt x="7239000" y="1336547"/>
                  </a:lnTo>
                  <a:lnTo>
                    <a:pt x="7295388" y="1351787"/>
                  </a:lnTo>
                </a:path>
              </a:pathLst>
            </a:custGeom>
            <a:ln w="3175">
              <a:solidFill>
                <a:srgbClr val="80808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67639" y="2262378"/>
            <a:ext cx="196215" cy="2226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039" y="4481017"/>
            <a:ext cx="8990330" cy="239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>
              <a:spcBef>
                <a:spcPts val="100"/>
              </a:spcBef>
              <a:tabLst>
                <a:tab pos="1259205" algn="l"/>
                <a:tab pos="1998980" algn="l"/>
                <a:tab pos="4231640" algn="l"/>
                <a:tab pos="4971415" algn="l"/>
                <a:tab pos="7202170" algn="l"/>
                <a:tab pos="7943850" algn="l"/>
              </a:tabLst>
            </a:pPr>
            <a:r>
              <a:rPr sz="1200" spc="-11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pc="-165" baseline="-27777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r>
              <a:rPr sz="1200" spc="-110" dirty="0">
                <a:solidFill>
                  <a:prstClr val="black"/>
                </a:solidFill>
                <a:latin typeface="Arial"/>
                <a:cs typeface="Arial"/>
              </a:rPr>
              <a:t>/1/2020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4/1/2020	7/1/2020 </a:t>
            </a:r>
            <a:r>
              <a:rPr sz="1200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10/1/2020 </a:t>
            </a:r>
            <a:r>
              <a:rPr sz="1200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1/1/2021	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4/1/2021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7/1/2021 </a:t>
            </a:r>
            <a:r>
              <a:rPr sz="1200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10/1/2021 </a:t>
            </a:r>
            <a:r>
              <a:rPr sz="1200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1/1/2022	4/1/2022	7/1/2022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13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254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OECD,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25400" marR="177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 Göstergesi,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makine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öğrenmesi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Google eğilim verilerini kullanarak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faaliyetin gerçek zamanlı,  yüksek frekanslı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ölçümüdür.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Tüketim,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işgücü piyasaları,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konut, ticaret,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endüstriyel faaliyetler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belirsizlikle ilgili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arama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davranışı hakkındaki bilgileri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derlemektedir.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G20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ülkelerini kapsayan 46 ülke için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üretilmekte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yayınlanmaktadır.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Alt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üst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bantlar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yüzde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 güven aralığını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temsil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etmektedir.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75446" y="409994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11174" y="2572511"/>
            <a:ext cx="281305" cy="295910"/>
            <a:chOff x="1011174" y="2572511"/>
            <a:chExt cx="281305" cy="295910"/>
          </a:xfrm>
        </p:grpSpPr>
        <p:sp>
          <p:nvSpPr>
            <p:cNvPr id="26" name="object 26"/>
            <p:cNvSpPr/>
            <p:nvPr/>
          </p:nvSpPr>
          <p:spPr>
            <a:xfrm>
              <a:off x="1011174" y="2615945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5">
                  <a:moveTo>
                    <a:pt x="0" y="0"/>
                  </a:moveTo>
                  <a:lnTo>
                    <a:pt x="281050" y="0"/>
                  </a:lnTo>
                </a:path>
              </a:pathLst>
            </a:custGeom>
            <a:ln w="1981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020318" y="2849117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5">
                  <a:moveTo>
                    <a:pt x="0" y="0"/>
                  </a:moveTo>
                  <a:lnTo>
                    <a:pt x="2620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106424" y="2572511"/>
              <a:ext cx="85343" cy="853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38452" y="2463950"/>
            <a:ext cx="240347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GSYİH büyüme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Göstergesi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875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38883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5959" y="1772792"/>
            <a:ext cx="77476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Ekonomik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Güven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Endeksi 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4527" y="2750820"/>
            <a:ext cx="3215640" cy="2914015"/>
            <a:chOff x="414527" y="2750820"/>
            <a:chExt cx="3215640" cy="2914015"/>
          </a:xfrm>
        </p:grpSpPr>
        <p:sp>
          <p:nvSpPr>
            <p:cNvPr id="5" name="object 5"/>
            <p:cNvSpPr/>
            <p:nvPr/>
          </p:nvSpPr>
          <p:spPr>
            <a:xfrm>
              <a:off x="414527" y="2755392"/>
              <a:ext cx="3197860" cy="2905125"/>
            </a:xfrm>
            <a:custGeom>
              <a:avLst/>
              <a:gdLst/>
              <a:ahLst/>
              <a:cxnLst/>
              <a:rect l="l" t="t" r="r" b="b"/>
              <a:pathLst>
                <a:path w="3197860" h="2905125">
                  <a:moveTo>
                    <a:pt x="50292" y="2904744"/>
                  </a:moveTo>
                  <a:lnTo>
                    <a:pt x="50292" y="0"/>
                  </a:lnTo>
                </a:path>
                <a:path w="3197860" h="2905125">
                  <a:moveTo>
                    <a:pt x="0" y="2904744"/>
                  </a:moveTo>
                  <a:lnTo>
                    <a:pt x="50292" y="2904744"/>
                  </a:lnTo>
                </a:path>
                <a:path w="3197860" h="2905125">
                  <a:moveTo>
                    <a:pt x="0" y="2613660"/>
                  </a:moveTo>
                  <a:lnTo>
                    <a:pt x="50292" y="2613660"/>
                  </a:lnTo>
                </a:path>
                <a:path w="3197860" h="2905125">
                  <a:moveTo>
                    <a:pt x="0" y="2324100"/>
                  </a:moveTo>
                  <a:lnTo>
                    <a:pt x="50292" y="2324100"/>
                  </a:lnTo>
                </a:path>
                <a:path w="3197860" h="2905125">
                  <a:moveTo>
                    <a:pt x="0" y="2033016"/>
                  </a:moveTo>
                  <a:lnTo>
                    <a:pt x="50292" y="2033016"/>
                  </a:lnTo>
                </a:path>
                <a:path w="3197860" h="2905125">
                  <a:moveTo>
                    <a:pt x="0" y="1741932"/>
                  </a:moveTo>
                  <a:lnTo>
                    <a:pt x="50292" y="1741932"/>
                  </a:lnTo>
                </a:path>
                <a:path w="3197860" h="2905125">
                  <a:moveTo>
                    <a:pt x="0" y="1452372"/>
                  </a:moveTo>
                  <a:lnTo>
                    <a:pt x="50292" y="1452372"/>
                  </a:lnTo>
                </a:path>
                <a:path w="3197860" h="2905125">
                  <a:moveTo>
                    <a:pt x="0" y="1161288"/>
                  </a:moveTo>
                  <a:lnTo>
                    <a:pt x="50292" y="1161288"/>
                  </a:lnTo>
                </a:path>
                <a:path w="3197860" h="2905125">
                  <a:moveTo>
                    <a:pt x="0" y="871728"/>
                  </a:moveTo>
                  <a:lnTo>
                    <a:pt x="50292" y="871728"/>
                  </a:lnTo>
                </a:path>
                <a:path w="3197860" h="2905125">
                  <a:moveTo>
                    <a:pt x="0" y="580644"/>
                  </a:moveTo>
                  <a:lnTo>
                    <a:pt x="50292" y="580644"/>
                  </a:lnTo>
                </a:path>
                <a:path w="3197860" h="2905125">
                  <a:moveTo>
                    <a:pt x="0" y="291084"/>
                  </a:moveTo>
                  <a:lnTo>
                    <a:pt x="50292" y="291084"/>
                  </a:lnTo>
                </a:path>
                <a:path w="3197860" h="2905125">
                  <a:moveTo>
                    <a:pt x="0" y="0"/>
                  </a:moveTo>
                  <a:lnTo>
                    <a:pt x="50292" y="0"/>
                  </a:lnTo>
                </a:path>
                <a:path w="3197860" h="2905125">
                  <a:moveTo>
                    <a:pt x="50292" y="2904744"/>
                  </a:moveTo>
                  <a:lnTo>
                    <a:pt x="3197352" y="2904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65581" y="2871978"/>
              <a:ext cx="3145790" cy="2672080"/>
            </a:xfrm>
            <a:custGeom>
              <a:avLst/>
              <a:gdLst/>
              <a:ahLst/>
              <a:cxnLst/>
              <a:rect l="l" t="t" r="r" b="b"/>
              <a:pathLst>
                <a:path w="3145790" h="2672079">
                  <a:moveTo>
                    <a:pt x="0" y="192024"/>
                  </a:moveTo>
                  <a:lnTo>
                    <a:pt x="108204" y="243839"/>
                  </a:lnTo>
                  <a:lnTo>
                    <a:pt x="216408" y="470916"/>
                  </a:lnTo>
                  <a:lnTo>
                    <a:pt x="324612" y="2671572"/>
                  </a:lnTo>
                  <a:lnTo>
                    <a:pt x="432816" y="2043684"/>
                  </a:lnTo>
                  <a:lnTo>
                    <a:pt x="542544" y="1301496"/>
                  </a:lnTo>
                  <a:lnTo>
                    <a:pt x="650748" y="754380"/>
                  </a:lnTo>
                  <a:lnTo>
                    <a:pt x="758952" y="615696"/>
                  </a:lnTo>
                  <a:lnTo>
                    <a:pt x="867156" y="499872"/>
                  </a:lnTo>
                  <a:lnTo>
                    <a:pt x="975360" y="324612"/>
                  </a:lnTo>
                  <a:lnTo>
                    <a:pt x="1085088" y="400812"/>
                  </a:lnTo>
                  <a:lnTo>
                    <a:pt x="1193292" y="470916"/>
                  </a:lnTo>
                  <a:lnTo>
                    <a:pt x="1301495" y="377951"/>
                  </a:lnTo>
                  <a:lnTo>
                    <a:pt x="1409700" y="406908"/>
                  </a:lnTo>
                  <a:lnTo>
                    <a:pt x="1517904" y="220980"/>
                  </a:lnTo>
                  <a:lnTo>
                    <a:pt x="1627632" y="516636"/>
                  </a:lnTo>
                  <a:lnTo>
                    <a:pt x="1735836" y="592836"/>
                  </a:lnTo>
                  <a:lnTo>
                    <a:pt x="1844040" y="278892"/>
                  </a:lnTo>
                  <a:lnTo>
                    <a:pt x="1952244" y="138684"/>
                  </a:lnTo>
                  <a:lnTo>
                    <a:pt x="2060448" y="92963"/>
                  </a:lnTo>
                  <a:lnTo>
                    <a:pt x="2170176" y="0"/>
                  </a:lnTo>
                  <a:lnTo>
                    <a:pt x="2278380" y="57912"/>
                  </a:lnTo>
                  <a:lnTo>
                    <a:pt x="2386584" y="173736"/>
                  </a:lnTo>
                  <a:lnTo>
                    <a:pt x="2494788" y="278892"/>
                  </a:lnTo>
                  <a:lnTo>
                    <a:pt x="2602992" y="128016"/>
                  </a:lnTo>
                  <a:lnTo>
                    <a:pt x="2712720" y="278892"/>
                  </a:lnTo>
                  <a:lnTo>
                    <a:pt x="2820923" y="423672"/>
                  </a:lnTo>
                  <a:lnTo>
                    <a:pt x="2929128" y="481584"/>
                  </a:lnTo>
                  <a:lnTo>
                    <a:pt x="3037332" y="365760"/>
                  </a:lnTo>
                  <a:lnTo>
                    <a:pt x="3145535" y="545592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147" y="2536189"/>
            <a:ext cx="3608704" cy="322072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spcBef>
                <a:spcPts val="94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 marR="5080" indent="-83820">
              <a:lnSpc>
                <a:spcPct val="158800"/>
              </a:lnSpc>
              <a:spcBef>
                <a:spcPts val="5"/>
              </a:spcBef>
              <a:tabLst>
                <a:tab pos="404495" algn="l"/>
                <a:tab pos="359473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100 	</a:t>
            </a:r>
            <a:r>
              <a:rPr sz="1200" u="dash" spc="-5" dirty="0">
                <a:solidFill>
                  <a:prstClr val="black"/>
                </a:solidFill>
                <a:uFill>
                  <a:solidFill>
                    <a:srgbClr val="A30000"/>
                  </a:solidFill>
                </a:uFill>
                <a:latin typeface="Tahoma"/>
                <a:cs typeface="Tahoma"/>
              </a:rPr>
              <a:t>	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95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0300" y="5699556"/>
            <a:ext cx="324866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1285" y="346176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6649313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072" y="626490"/>
            <a:ext cx="88080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7135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Ekonomik Güven Endeksi yılın en düşük seviyesine  gerilemiştir.</a:t>
            </a:r>
          </a:p>
          <a:p>
            <a:pPr marL="12700" marR="508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Geçen </a:t>
            </a:r>
            <a:r>
              <a:rPr b="0" spc="-15" dirty="0">
                <a:latin typeface="Tahoma"/>
                <a:cs typeface="Tahoma"/>
              </a:rPr>
              <a:t>aya </a:t>
            </a:r>
            <a:r>
              <a:rPr b="0" spc="-5" dirty="0">
                <a:latin typeface="Tahoma"/>
                <a:cs typeface="Tahoma"/>
              </a:rPr>
              <a:t>göre </a:t>
            </a:r>
            <a:r>
              <a:rPr b="0" dirty="0">
                <a:latin typeface="Tahoma"/>
                <a:cs typeface="Tahoma"/>
              </a:rPr>
              <a:t>inşaat </a:t>
            </a:r>
            <a:r>
              <a:rPr b="0" spc="-5" dirty="0">
                <a:latin typeface="Tahoma"/>
                <a:cs typeface="Tahoma"/>
              </a:rPr>
              <a:t>dışında tüm sektörlerde güven </a:t>
            </a:r>
            <a:r>
              <a:rPr b="0" spc="-25" dirty="0">
                <a:latin typeface="Tahoma"/>
                <a:cs typeface="Tahoma"/>
              </a:rPr>
              <a:t>azalmıştır. </a:t>
            </a:r>
            <a:r>
              <a:rPr b="0" spc="-5" dirty="0">
                <a:latin typeface="Tahoma"/>
                <a:cs typeface="Tahoma"/>
              </a:rPr>
              <a:t>Tüketici güveni yüksek  yıllık </a:t>
            </a:r>
            <a:r>
              <a:rPr b="0" dirty="0">
                <a:latin typeface="Tahoma"/>
                <a:cs typeface="Tahoma"/>
              </a:rPr>
              <a:t>değişimi </a:t>
            </a:r>
            <a:r>
              <a:rPr b="0" spc="-5" dirty="0">
                <a:latin typeface="Tahoma"/>
                <a:cs typeface="Tahoma"/>
              </a:rPr>
              <a:t>ile diğer sektörlerden olumsuz yönde</a:t>
            </a:r>
            <a:r>
              <a:rPr b="0" spc="95" dirty="0">
                <a:latin typeface="Tahoma"/>
                <a:cs typeface="Tahoma"/>
              </a:rPr>
              <a:t> </a:t>
            </a:r>
            <a:r>
              <a:rPr b="0" spc="-25" dirty="0">
                <a:latin typeface="Tahoma"/>
                <a:cs typeface="Tahoma"/>
              </a:rPr>
              <a:t>ayrışmaktadır.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4463" y="2484501"/>
            <a:ext cx="19939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Ekonomik Güven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89601" y="2468372"/>
            <a:ext cx="32950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Sektörel Güven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Endeksleri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(Haziran</a:t>
            </a:r>
            <a:r>
              <a:rPr sz="1400" spc="-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327647" y="2875597"/>
            <a:ext cx="2329180" cy="3217545"/>
            <a:chOff x="6327647" y="2875597"/>
            <a:chExt cx="2329180" cy="3217545"/>
          </a:xfrm>
        </p:grpSpPr>
        <p:sp>
          <p:nvSpPr>
            <p:cNvPr id="15" name="object 15"/>
            <p:cNvSpPr/>
            <p:nvPr/>
          </p:nvSpPr>
          <p:spPr>
            <a:xfrm>
              <a:off x="7612379" y="2945892"/>
              <a:ext cx="220979" cy="163195"/>
            </a:xfrm>
            <a:custGeom>
              <a:avLst/>
              <a:gdLst/>
              <a:ahLst/>
              <a:cxnLst/>
              <a:rect l="l" t="t" r="r" b="b"/>
              <a:pathLst>
                <a:path w="220979" h="163194">
                  <a:moveTo>
                    <a:pt x="220979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220979" y="163068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7519415" y="3108960"/>
              <a:ext cx="314325" cy="163195"/>
            </a:xfrm>
            <a:custGeom>
              <a:avLst/>
              <a:gdLst/>
              <a:ahLst/>
              <a:cxnLst/>
              <a:rect l="l" t="t" r="r" b="b"/>
              <a:pathLst>
                <a:path w="314325" h="163195">
                  <a:moveTo>
                    <a:pt x="313943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313943" y="163067"/>
                  </a:lnTo>
                  <a:lnTo>
                    <a:pt x="31394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418831" y="3861816"/>
              <a:ext cx="414655" cy="163195"/>
            </a:xfrm>
            <a:custGeom>
              <a:avLst/>
              <a:gdLst/>
              <a:ahLst/>
              <a:cxnLst/>
              <a:rect l="l" t="t" r="r" b="b"/>
              <a:pathLst>
                <a:path w="414654" h="163195">
                  <a:moveTo>
                    <a:pt x="414527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414527" y="163067"/>
                  </a:lnTo>
                  <a:lnTo>
                    <a:pt x="41452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327647" y="4024884"/>
              <a:ext cx="1506220" cy="165100"/>
            </a:xfrm>
            <a:custGeom>
              <a:avLst/>
              <a:gdLst/>
              <a:ahLst/>
              <a:cxnLst/>
              <a:rect l="l" t="t" r="r" b="b"/>
              <a:pathLst>
                <a:path w="1506220" h="165100">
                  <a:moveTo>
                    <a:pt x="1505711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505711" y="164592"/>
                  </a:lnTo>
                  <a:lnTo>
                    <a:pt x="15057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684007" y="4320540"/>
              <a:ext cx="149860" cy="163195"/>
            </a:xfrm>
            <a:custGeom>
              <a:avLst/>
              <a:gdLst/>
              <a:ahLst/>
              <a:cxnLst/>
              <a:rect l="l" t="t" r="r" b="b"/>
              <a:pathLst>
                <a:path w="149859" h="163195">
                  <a:moveTo>
                    <a:pt x="149351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49351" y="16306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7516367" y="4483608"/>
              <a:ext cx="317500" cy="165100"/>
            </a:xfrm>
            <a:custGeom>
              <a:avLst/>
              <a:gdLst/>
              <a:ahLst/>
              <a:cxnLst/>
              <a:rect l="l" t="t" r="r" b="b"/>
              <a:pathLst>
                <a:path w="317500" h="165100">
                  <a:moveTo>
                    <a:pt x="316991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316991" y="164592"/>
                  </a:lnTo>
                  <a:lnTo>
                    <a:pt x="3169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7719059" y="4779264"/>
              <a:ext cx="114300" cy="163195"/>
            </a:xfrm>
            <a:custGeom>
              <a:avLst/>
              <a:gdLst/>
              <a:ahLst/>
              <a:cxnLst/>
              <a:rect l="l" t="t" r="r" b="b"/>
              <a:pathLst>
                <a:path w="114300" h="163195">
                  <a:moveTo>
                    <a:pt x="11430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14300" y="163068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833359" y="4942332"/>
              <a:ext cx="687705" cy="163195"/>
            </a:xfrm>
            <a:custGeom>
              <a:avLst/>
              <a:gdLst/>
              <a:ahLst/>
              <a:cxnLst/>
              <a:rect l="l" t="t" r="r" b="b"/>
              <a:pathLst>
                <a:path w="687704" h="163195">
                  <a:moveTo>
                    <a:pt x="687324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687324" y="163068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679435" y="5236464"/>
              <a:ext cx="154305" cy="165100"/>
            </a:xfrm>
            <a:custGeom>
              <a:avLst/>
              <a:gdLst/>
              <a:ahLst/>
              <a:cxnLst/>
              <a:rect l="l" t="t" r="r" b="b"/>
              <a:pathLst>
                <a:path w="154304" h="165100">
                  <a:moveTo>
                    <a:pt x="153924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53924" y="16459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33359" y="5401055"/>
              <a:ext cx="822960" cy="163195"/>
            </a:xfrm>
            <a:custGeom>
              <a:avLst/>
              <a:gdLst/>
              <a:ahLst/>
              <a:cxnLst/>
              <a:rect l="l" t="t" r="r" b="b"/>
              <a:pathLst>
                <a:path w="822959" h="163195">
                  <a:moveTo>
                    <a:pt x="82296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822960" y="163068"/>
                  </a:lnTo>
                  <a:lnTo>
                    <a:pt x="8229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833359" y="5695188"/>
              <a:ext cx="114300" cy="163195"/>
            </a:xfrm>
            <a:custGeom>
              <a:avLst/>
              <a:gdLst/>
              <a:ahLst/>
              <a:cxnLst/>
              <a:rect l="l" t="t" r="r" b="b"/>
              <a:pathLst>
                <a:path w="114300" h="163195">
                  <a:moveTo>
                    <a:pt x="11430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14300" y="163068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33359" y="5858255"/>
              <a:ext cx="48895" cy="165100"/>
            </a:xfrm>
            <a:custGeom>
              <a:avLst/>
              <a:gdLst/>
              <a:ahLst/>
              <a:cxnLst/>
              <a:rect l="l" t="t" r="r" b="b"/>
              <a:pathLst>
                <a:path w="48895" h="165100">
                  <a:moveTo>
                    <a:pt x="4876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48768" y="164592"/>
                  </a:lnTo>
                  <a:lnTo>
                    <a:pt x="4876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833359" y="2880360"/>
              <a:ext cx="0" cy="3208020"/>
            </a:xfrm>
            <a:custGeom>
              <a:avLst/>
              <a:gdLst/>
              <a:ahLst/>
              <a:cxnLst/>
              <a:rect l="l" t="t" r="r" b="b"/>
              <a:pathLst>
                <a:path h="3208020">
                  <a:moveTo>
                    <a:pt x="0" y="0"/>
                  </a:moveTo>
                  <a:lnTo>
                    <a:pt x="0" y="32080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266435" y="4838192"/>
            <a:ext cx="490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09084" y="3004184"/>
            <a:ext cx="1695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9413" y="3920490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89418" y="292011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03038" y="4379214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Reel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kesim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53839" y="5296611"/>
            <a:ext cx="12026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Perakende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ticaret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2194" y="5751372"/>
            <a:ext cx="442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şaat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195819" y="3083814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95870" y="3836289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19342" y="399999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361046" y="4295394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92518" y="4458716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97242" y="4754117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56497" y="491769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356093" y="5211571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93022" y="537489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918195" y="5670296"/>
            <a:ext cx="302895" cy="372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>
              <a:lnSpc>
                <a:spcPts val="1365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136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294376" y="615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94376" y="6387084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47740" y="6081776"/>
            <a:ext cx="12007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621273" y="3445002"/>
            <a:ext cx="3118485" cy="1270"/>
          </a:xfrm>
          <a:custGeom>
            <a:avLst/>
            <a:gdLst/>
            <a:ahLst/>
            <a:cxnLst/>
            <a:rect l="l" t="t" r="r" b="b"/>
            <a:pathLst>
              <a:path w="3118484" h="1270">
                <a:moveTo>
                  <a:pt x="3117977" y="1015"/>
                </a:moveTo>
                <a:lnTo>
                  <a:pt x="0" y="0"/>
                </a:lnTo>
              </a:path>
            </a:pathLst>
          </a:custGeom>
          <a:ln w="19812">
            <a:solidFill>
              <a:srgbClr val="585858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996690" y="2728722"/>
            <a:ext cx="10160" cy="2959735"/>
          </a:xfrm>
          <a:custGeom>
            <a:avLst/>
            <a:gdLst/>
            <a:ahLst/>
            <a:cxnLst/>
            <a:rect l="l" t="t" r="r" b="b"/>
            <a:pathLst>
              <a:path w="10160" h="2959735">
                <a:moveTo>
                  <a:pt x="0" y="0"/>
                </a:moveTo>
                <a:lnTo>
                  <a:pt x="9651" y="2959608"/>
                </a:lnTo>
              </a:path>
            </a:pathLst>
          </a:custGeom>
          <a:ln w="19812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0873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6649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Dış </a:t>
            </a:r>
            <a:r>
              <a:rPr sz="3200" dirty="0"/>
              <a:t>Ticaret ve </a:t>
            </a:r>
            <a:r>
              <a:rPr sz="3200" spc="-5" dirty="0"/>
              <a:t>Ödemeler</a:t>
            </a:r>
            <a:r>
              <a:rPr sz="3200" spc="-125" dirty="0"/>
              <a:t> </a:t>
            </a:r>
            <a:r>
              <a:rPr sz="3200" dirty="0"/>
              <a:t>Dengesi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5250815" cy="354901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ticaret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İhracat ve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ithalat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Karşılama</a:t>
            </a:r>
            <a:r>
              <a:rPr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Turizm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Cari denge ve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finansmanı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dengesi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ve finansman</a:t>
            </a:r>
            <a:r>
              <a:rPr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1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rezervleri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15708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92" y="866394"/>
            <a:ext cx="8349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Ocak-Nisan döneminde dış ticaret açığı </a:t>
            </a:r>
            <a:r>
              <a:rPr dirty="0"/>
              <a:t>%130 artarak 14,2 </a:t>
            </a:r>
            <a:r>
              <a:rPr spc="-5" dirty="0"/>
              <a:t>milyar</a:t>
            </a:r>
            <a:r>
              <a:rPr spc="-25" dirty="0"/>
              <a:t> </a:t>
            </a:r>
            <a:r>
              <a:rPr spc="-5" dirty="0"/>
              <a:t>dolara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yükselmiştir</a:t>
            </a:r>
            <a:r>
              <a:rPr b="0" spc="-5" dirty="0">
                <a:latin typeface="Tahoma"/>
                <a:cs typeface="Tahoma"/>
              </a:rPr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973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892" y="1415288"/>
            <a:ext cx="7825105" cy="781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Nisan ayında yıllık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ihracatta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%24,6,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ithalatta ise</a:t>
            </a:r>
            <a:r>
              <a:rPr spc="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%35’tir.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020444">
              <a:spcBef>
                <a:spcPts val="1864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İhracat, ithalat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ticaret dengesi (milyar dolar)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Nisan</a:t>
            </a:r>
            <a:r>
              <a:rPr sz="16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7783" y="2866644"/>
            <a:ext cx="7748270" cy="2524125"/>
            <a:chOff x="557783" y="2866644"/>
            <a:chExt cx="7748270" cy="2524125"/>
          </a:xfrm>
        </p:grpSpPr>
        <p:sp>
          <p:nvSpPr>
            <p:cNvPr id="6" name="object 6"/>
            <p:cNvSpPr/>
            <p:nvPr/>
          </p:nvSpPr>
          <p:spPr>
            <a:xfrm>
              <a:off x="664464" y="4631435"/>
              <a:ext cx="7305040" cy="518159"/>
            </a:xfrm>
            <a:custGeom>
              <a:avLst/>
              <a:gdLst/>
              <a:ahLst/>
              <a:cxnLst/>
              <a:rect l="l" t="t" r="r" b="b"/>
              <a:pathLst>
                <a:path w="7305040" h="518160">
                  <a:moveTo>
                    <a:pt x="152387" y="0"/>
                  </a:moveTo>
                  <a:lnTo>
                    <a:pt x="0" y="0"/>
                  </a:lnTo>
                  <a:lnTo>
                    <a:pt x="0" y="227076"/>
                  </a:lnTo>
                  <a:lnTo>
                    <a:pt x="152387" y="227076"/>
                  </a:lnTo>
                  <a:lnTo>
                    <a:pt x="152387" y="0"/>
                  </a:lnTo>
                  <a:close/>
                </a:path>
                <a:path w="7305040" h="518160">
                  <a:moveTo>
                    <a:pt x="428244" y="0"/>
                  </a:moveTo>
                  <a:lnTo>
                    <a:pt x="274320" y="0"/>
                  </a:lnTo>
                  <a:lnTo>
                    <a:pt x="274320" y="153924"/>
                  </a:lnTo>
                  <a:lnTo>
                    <a:pt x="428244" y="153924"/>
                  </a:lnTo>
                  <a:lnTo>
                    <a:pt x="428244" y="0"/>
                  </a:lnTo>
                  <a:close/>
                </a:path>
                <a:path w="7305040" h="518160">
                  <a:moveTo>
                    <a:pt x="702564" y="0"/>
                  </a:moveTo>
                  <a:lnTo>
                    <a:pt x="550164" y="0"/>
                  </a:lnTo>
                  <a:lnTo>
                    <a:pt x="550164" y="275844"/>
                  </a:lnTo>
                  <a:lnTo>
                    <a:pt x="702564" y="275844"/>
                  </a:lnTo>
                  <a:lnTo>
                    <a:pt x="702564" y="0"/>
                  </a:lnTo>
                  <a:close/>
                </a:path>
                <a:path w="7305040" h="518160">
                  <a:moveTo>
                    <a:pt x="978408" y="0"/>
                  </a:moveTo>
                  <a:lnTo>
                    <a:pt x="824484" y="0"/>
                  </a:lnTo>
                  <a:lnTo>
                    <a:pt x="824484" y="231648"/>
                  </a:lnTo>
                  <a:lnTo>
                    <a:pt x="978408" y="231648"/>
                  </a:lnTo>
                  <a:lnTo>
                    <a:pt x="978408" y="0"/>
                  </a:lnTo>
                  <a:close/>
                </a:path>
                <a:path w="7305040" h="518160">
                  <a:moveTo>
                    <a:pt x="1252728" y="0"/>
                  </a:moveTo>
                  <a:lnTo>
                    <a:pt x="1100328" y="0"/>
                  </a:lnTo>
                  <a:lnTo>
                    <a:pt x="1100328" y="173736"/>
                  </a:lnTo>
                  <a:lnTo>
                    <a:pt x="1252728" y="173736"/>
                  </a:lnTo>
                  <a:lnTo>
                    <a:pt x="1252728" y="0"/>
                  </a:lnTo>
                  <a:close/>
                </a:path>
                <a:path w="7305040" h="518160">
                  <a:moveTo>
                    <a:pt x="1528572" y="0"/>
                  </a:moveTo>
                  <a:lnTo>
                    <a:pt x="1374648" y="0"/>
                  </a:lnTo>
                  <a:lnTo>
                    <a:pt x="1374648" y="144780"/>
                  </a:lnTo>
                  <a:lnTo>
                    <a:pt x="1528572" y="144780"/>
                  </a:lnTo>
                  <a:lnTo>
                    <a:pt x="1528572" y="0"/>
                  </a:lnTo>
                  <a:close/>
                </a:path>
                <a:path w="7305040" h="518160">
                  <a:moveTo>
                    <a:pt x="1802892" y="0"/>
                  </a:moveTo>
                  <a:lnTo>
                    <a:pt x="1650492" y="0"/>
                  </a:lnTo>
                  <a:lnTo>
                    <a:pt x="1650492" y="143256"/>
                  </a:lnTo>
                  <a:lnTo>
                    <a:pt x="1802892" y="143256"/>
                  </a:lnTo>
                  <a:lnTo>
                    <a:pt x="1802892" y="0"/>
                  </a:lnTo>
                  <a:close/>
                </a:path>
                <a:path w="7305040" h="518160">
                  <a:moveTo>
                    <a:pt x="2078736" y="0"/>
                  </a:moveTo>
                  <a:lnTo>
                    <a:pt x="1924812" y="0"/>
                  </a:lnTo>
                  <a:lnTo>
                    <a:pt x="1924812" y="316992"/>
                  </a:lnTo>
                  <a:lnTo>
                    <a:pt x="2078736" y="316992"/>
                  </a:lnTo>
                  <a:lnTo>
                    <a:pt x="2078736" y="0"/>
                  </a:lnTo>
                  <a:close/>
                </a:path>
                <a:path w="7305040" h="518160">
                  <a:moveTo>
                    <a:pt x="2353056" y="0"/>
                  </a:moveTo>
                  <a:lnTo>
                    <a:pt x="2200656" y="0"/>
                  </a:lnTo>
                  <a:lnTo>
                    <a:pt x="2200656" y="245364"/>
                  </a:lnTo>
                  <a:lnTo>
                    <a:pt x="2353056" y="245364"/>
                  </a:lnTo>
                  <a:lnTo>
                    <a:pt x="2353056" y="0"/>
                  </a:lnTo>
                  <a:close/>
                </a:path>
                <a:path w="7305040" h="518160">
                  <a:moveTo>
                    <a:pt x="2628900" y="0"/>
                  </a:moveTo>
                  <a:lnTo>
                    <a:pt x="2474976" y="0"/>
                  </a:lnTo>
                  <a:lnTo>
                    <a:pt x="2474976" y="121920"/>
                  </a:lnTo>
                  <a:lnTo>
                    <a:pt x="2628900" y="121920"/>
                  </a:lnTo>
                  <a:lnTo>
                    <a:pt x="2628900" y="0"/>
                  </a:lnTo>
                  <a:close/>
                </a:path>
                <a:path w="7305040" h="518160">
                  <a:moveTo>
                    <a:pt x="2903220" y="0"/>
                  </a:moveTo>
                  <a:lnTo>
                    <a:pt x="2750820" y="0"/>
                  </a:lnTo>
                  <a:lnTo>
                    <a:pt x="2750820" y="254508"/>
                  </a:lnTo>
                  <a:lnTo>
                    <a:pt x="2903220" y="254508"/>
                  </a:lnTo>
                  <a:lnTo>
                    <a:pt x="2903220" y="0"/>
                  </a:lnTo>
                  <a:close/>
                </a:path>
                <a:path w="7305040" h="518160">
                  <a:moveTo>
                    <a:pt x="3179064" y="0"/>
                  </a:moveTo>
                  <a:lnTo>
                    <a:pt x="3026664" y="0"/>
                  </a:lnTo>
                  <a:lnTo>
                    <a:pt x="3026664" y="230124"/>
                  </a:lnTo>
                  <a:lnTo>
                    <a:pt x="3179064" y="230124"/>
                  </a:lnTo>
                  <a:lnTo>
                    <a:pt x="3179064" y="0"/>
                  </a:lnTo>
                  <a:close/>
                </a:path>
                <a:path w="7305040" h="518160">
                  <a:moveTo>
                    <a:pt x="3453384" y="0"/>
                  </a:moveTo>
                  <a:lnTo>
                    <a:pt x="3300984" y="0"/>
                  </a:lnTo>
                  <a:lnTo>
                    <a:pt x="3300984" y="153924"/>
                  </a:lnTo>
                  <a:lnTo>
                    <a:pt x="3453384" y="153924"/>
                  </a:lnTo>
                  <a:lnTo>
                    <a:pt x="3453384" y="0"/>
                  </a:lnTo>
                  <a:close/>
                </a:path>
                <a:path w="7305040" h="518160">
                  <a:moveTo>
                    <a:pt x="3729228" y="0"/>
                  </a:moveTo>
                  <a:lnTo>
                    <a:pt x="3576828" y="0"/>
                  </a:lnTo>
                  <a:lnTo>
                    <a:pt x="3576828" y="169164"/>
                  </a:lnTo>
                  <a:lnTo>
                    <a:pt x="3729228" y="169164"/>
                  </a:lnTo>
                  <a:lnTo>
                    <a:pt x="3729228" y="0"/>
                  </a:lnTo>
                  <a:close/>
                </a:path>
                <a:path w="7305040" h="518160">
                  <a:moveTo>
                    <a:pt x="4003548" y="0"/>
                  </a:moveTo>
                  <a:lnTo>
                    <a:pt x="3851148" y="0"/>
                  </a:lnTo>
                  <a:lnTo>
                    <a:pt x="3851148" y="234696"/>
                  </a:lnTo>
                  <a:lnTo>
                    <a:pt x="4003548" y="234696"/>
                  </a:lnTo>
                  <a:lnTo>
                    <a:pt x="4003548" y="0"/>
                  </a:lnTo>
                  <a:close/>
                </a:path>
                <a:path w="7305040" h="518160">
                  <a:moveTo>
                    <a:pt x="4279392" y="0"/>
                  </a:moveTo>
                  <a:lnTo>
                    <a:pt x="4126992" y="0"/>
                  </a:lnTo>
                  <a:lnTo>
                    <a:pt x="4126992" y="155448"/>
                  </a:lnTo>
                  <a:lnTo>
                    <a:pt x="4279392" y="155448"/>
                  </a:lnTo>
                  <a:lnTo>
                    <a:pt x="4279392" y="0"/>
                  </a:lnTo>
                  <a:close/>
                </a:path>
                <a:path w="7305040" h="518160">
                  <a:moveTo>
                    <a:pt x="4553712" y="0"/>
                  </a:moveTo>
                  <a:lnTo>
                    <a:pt x="4401312" y="0"/>
                  </a:lnTo>
                  <a:lnTo>
                    <a:pt x="4401312" y="210312"/>
                  </a:lnTo>
                  <a:lnTo>
                    <a:pt x="4553712" y="210312"/>
                  </a:lnTo>
                  <a:lnTo>
                    <a:pt x="4553712" y="0"/>
                  </a:lnTo>
                  <a:close/>
                </a:path>
                <a:path w="7305040" h="518160">
                  <a:moveTo>
                    <a:pt x="4829556" y="0"/>
                  </a:moveTo>
                  <a:lnTo>
                    <a:pt x="4677156" y="0"/>
                  </a:lnTo>
                  <a:lnTo>
                    <a:pt x="4677156" y="144780"/>
                  </a:lnTo>
                  <a:lnTo>
                    <a:pt x="4829556" y="144780"/>
                  </a:lnTo>
                  <a:lnTo>
                    <a:pt x="4829556" y="0"/>
                  </a:lnTo>
                  <a:close/>
                </a:path>
                <a:path w="7305040" h="518160">
                  <a:moveTo>
                    <a:pt x="5103876" y="0"/>
                  </a:moveTo>
                  <a:lnTo>
                    <a:pt x="4951476" y="0"/>
                  </a:lnTo>
                  <a:lnTo>
                    <a:pt x="4951476" y="217932"/>
                  </a:lnTo>
                  <a:lnTo>
                    <a:pt x="5103876" y="217932"/>
                  </a:lnTo>
                  <a:lnTo>
                    <a:pt x="5103876" y="0"/>
                  </a:lnTo>
                  <a:close/>
                </a:path>
                <a:path w="7305040" h="518160">
                  <a:moveTo>
                    <a:pt x="5379720" y="0"/>
                  </a:moveTo>
                  <a:lnTo>
                    <a:pt x="5227320" y="0"/>
                  </a:lnTo>
                  <a:lnTo>
                    <a:pt x="5227320" y="217932"/>
                  </a:lnTo>
                  <a:lnTo>
                    <a:pt x="5379720" y="217932"/>
                  </a:lnTo>
                  <a:lnTo>
                    <a:pt x="5379720" y="0"/>
                  </a:lnTo>
                  <a:close/>
                </a:path>
                <a:path w="7305040" h="518160">
                  <a:moveTo>
                    <a:pt x="5654040" y="0"/>
                  </a:moveTo>
                  <a:lnTo>
                    <a:pt x="5501640" y="0"/>
                  </a:lnTo>
                  <a:lnTo>
                    <a:pt x="5501640" y="131064"/>
                  </a:lnTo>
                  <a:lnTo>
                    <a:pt x="5654040" y="131064"/>
                  </a:lnTo>
                  <a:lnTo>
                    <a:pt x="5654040" y="0"/>
                  </a:lnTo>
                  <a:close/>
                </a:path>
                <a:path w="7305040" h="518160">
                  <a:moveTo>
                    <a:pt x="5929884" y="0"/>
                  </a:moveTo>
                  <a:lnTo>
                    <a:pt x="5777484" y="0"/>
                  </a:lnTo>
                  <a:lnTo>
                    <a:pt x="5777484" y="76200"/>
                  </a:lnTo>
                  <a:lnTo>
                    <a:pt x="5929884" y="76200"/>
                  </a:lnTo>
                  <a:lnTo>
                    <a:pt x="5929884" y="0"/>
                  </a:lnTo>
                  <a:close/>
                </a:path>
                <a:path w="7305040" h="518160">
                  <a:moveTo>
                    <a:pt x="6204204" y="0"/>
                  </a:moveTo>
                  <a:lnTo>
                    <a:pt x="6051804" y="0"/>
                  </a:lnTo>
                  <a:lnTo>
                    <a:pt x="6051804" y="274320"/>
                  </a:lnTo>
                  <a:lnTo>
                    <a:pt x="6204204" y="274320"/>
                  </a:lnTo>
                  <a:lnTo>
                    <a:pt x="6204204" y="0"/>
                  </a:lnTo>
                  <a:close/>
                </a:path>
                <a:path w="7305040" h="518160">
                  <a:moveTo>
                    <a:pt x="6480048" y="0"/>
                  </a:moveTo>
                  <a:lnTo>
                    <a:pt x="6327648" y="0"/>
                  </a:lnTo>
                  <a:lnTo>
                    <a:pt x="6327648" y="344424"/>
                  </a:lnTo>
                  <a:lnTo>
                    <a:pt x="6480048" y="344424"/>
                  </a:lnTo>
                  <a:lnTo>
                    <a:pt x="6480048" y="0"/>
                  </a:lnTo>
                  <a:close/>
                </a:path>
                <a:path w="7305040" h="518160">
                  <a:moveTo>
                    <a:pt x="6754368" y="0"/>
                  </a:moveTo>
                  <a:lnTo>
                    <a:pt x="6601968" y="0"/>
                  </a:lnTo>
                  <a:lnTo>
                    <a:pt x="6601968" y="518160"/>
                  </a:lnTo>
                  <a:lnTo>
                    <a:pt x="6754368" y="518160"/>
                  </a:lnTo>
                  <a:lnTo>
                    <a:pt x="6754368" y="0"/>
                  </a:lnTo>
                  <a:close/>
                </a:path>
                <a:path w="7305040" h="518160">
                  <a:moveTo>
                    <a:pt x="7030212" y="0"/>
                  </a:moveTo>
                  <a:lnTo>
                    <a:pt x="6877812" y="0"/>
                  </a:lnTo>
                  <a:lnTo>
                    <a:pt x="6877812" y="400812"/>
                  </a:lnTo>
                  <a:lnTo>
                    <a:pt x="7030212" y="400812"/>
                  </a:lnTo>
                  <a:lnTo>
                    <a:pt x="7030212" y="0"/>
                  </a:lnTo>
                  <a:close/>
                </a:path>
                <a:path w="7305040" h="518160">
                  <a:moveTo>
                    <a:pt x="7304532" y="0"/>
                  </a:moveTo>
                  <a:lnTo>
                    <a:pt x="7152132" y="0"/>
                  </a:lnTo>
                  <a:lnTo>
                    <a:pt x="7152132" y="413004"/>
                  </a:lnTo>
                  <a:lnTo>
                    <a:pt x="7304532" y="413004"/>
                  </a:lnTo>
                  <a:lnTo>
                    <a:pt x="730453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7783" y="2871216"/>
              <a:ext cx="7748270" cy="2514600"/>
            </a:xfrm>
            <a:custGeom>
              <a:avLst/>
              <a:gdLst/>
              <a:ahLst/>
              <a:cxnLst/>
              <a:rect l="l" t="t" r="r" b="b"/>
              <a:pathLst>
                <a:path w="7748270" h="2514600">
                  <a:moveTo>
                    <a:pt x="45720" y="2514600"/>
                  </a:moveTo>
                  <a:lnTo>
                    <a:pt x="45720" y="0"/>
                  </a:lnTo>
                </a:path>
                <a:path w="7748270" h="2514600">
                  <a:moveTo>
                    <a:pt x="0" y="2514600"/>
                  </a:moveTo>
                  <a:lnTo>
                    <a:pt x="45720" y="2514600"/>
                  </a:lnTo>
                </a:path>
                <a:path w="7748270" h="2514600">
                  <a:moveTo>
                    <a:pt x="0" y="2263140"/>
                  </a:moveTo>
                  <a:lnTo>
                    <a:pt x="45720" y="2263140"/>
                  </a:lnTo>
                </a:path>
                <a:path w="7748270" h="2514600">
                  <a:moveTo>
                    <a:pt x="0" y="2011680"/>
                  </a:moveTo>
                  <a:lnTo>
                    <a:pt x="45720" y="2011680"/>
                  </a:lnTo>
                </a:path>
                <a:path w="7748270" h="2514600">
                  <a:moveTo>
                    <a:pt x="0" y="1760220"/>
                  </a:moveTo>
                  <a:lnTo>
                    <a:pt x="45720" y="1760220"/>
                  </a:lnTo>
                </a:path>
                <a:path w="7748270" h="2514600">
                  <a:moveTo>
                    <a:pt x="0" y="1508760"/>
                  </a:moveTo>
                  <a:lnTo>
                    <a:pt x="45720" y="1508760"/>
                  </a:lnTo>
                </a:path>
                <a:path w="7748270" h="2514600">
                  <a:moveTo>
                    <a:pt x="0" y="1257300"/>
                  </a:moveTo>
                  <a:lnTo>
                    <a:pt x="45720" y="1257300"/>
                  </a:lnTo>
                </a:path>
                <a:path w="7748270" h="2514600">
                  <a:moveTo>
                    <a:pt x="0" y="1005840"/>
                  </a:moveTo>
                  <a:lnTo>
                    <a:pt x="45720" y="1005840"/>
                  </a:lnTo>
                </a:path>
                <a:path w="7748270" h="2514600">
                  <a:moveTo>
                    <a:pt x="0" y="754380"/>
                  </a:moveTo>
                  <a:lnTo>
                    <a:pt x="45720" y="754380"/>
                  </a:lnTo>
                </a:path>
                <a:path w="7748270" h="2514600">
                  <a:moveTo>
                    <a:pt x="0" y="502920"/>
                  </a:moveTo>
                  <a:lnTo>
                    <a:pt x="45720" y="502920"/>
                  </a:lnTo>
                </a:path>
                <a:path w="7748270" h="2514600">
                  <a:moveTo>
                    <a:pt x="0" y="251460"/>
                  </a:moveTo>
                  <a:lnTo>
                    <a:pt x="45720" y="251460"/>
                  </a:lnTo>
                </a:path>
                <a:path w="7748270" h="2514600">
                  <a:moveTo>
                    <a:pt x="0" y="0"/>
                  </a:moveTo>
                  <a:lnTo>
                    <a:pt x="45720" y="0"/>
                  </a:lnTo>
                </a:path>
                <a:path w="7748270" h="2514600">
                  <a:moveTo>
                    <a:pt x="45720" y="1760220"/>
                  </a:moveTo>
                  <a:lnTo>
                    <a:pt x="7748016" y="17602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1425" y="3457194"/>
              <a:ext cx="7426959" cy="723900"/>
            </a:xfrm>
            <a:custGeom>
              <a:avLst/>
              <a:gdLst/>
              <a:ahLst/>
              <a:cxnLst/>
              <a:rect l="l" t="t" r="r" b="b"/>
              <a:pathLst>
                <a:path w="7426959" h="723900">
                  <a:moveTo>
                    <a:pt x="0" y="435863"/>
                  </a:moveTo>
                  <a:lnTo>
                    <a:pt x="274320" y="440435"/>
                  </a:lnTo>
                  <a:lnTo>
                    <a:pt x="550164" y="502919"/>
                  </a:lnTo>
                  <a:lnTo>
                    <a:pt x="824483" y="723899"/>
                  </a:lnTo>
                  <a:lnTo>
                    <a:pt x="1100328" y="673607"/>
                  </a:lnTo>
                  <a:lnTo>
                    <a:pt x="1374648" y="498347"/>
                  </a:lnTo>
                  <a:lnTo>
                    <a:pt x="1650492" y="426719"/>
                  </a:lnTo>
                  <a:lnTo>
                    <a:pt x="1924812" y="548639"/>
                  </a:lnTo>
                  <a:lnTo>
                    <a:pt x="2200656" y="370331"/>
                  </a:lnTo>
                  <a:lnTo>
                    <a:pt x="2474976" y="303275"/>
                  </a:lnTo>
                  <a:lnTo>
                    <a:pt x="2750820" y="365759"/>
                  </a:lnTo>
                  <a:lnTo>
                    <a:pt x="3025140" y="277367"/>
                  </a:lnTo>
                  <a:lnTo>
                    <a:pt x="3300984" y="420623"/>
                  </a:lnTo>
                  <a:lnTo>
                    <a:pt x="3575304" y="373379"/>
                  </a:lnTo>
                  <a:lnTo>
                    <a:pt x="3851148" y="220979"/>
                  </a:lnTo>
                  <a:lnTo>
                    <a:pt x="4125468" y="231647"/>
                  </a:lnTo>
                  <a:lnTo>
                    <a:pt x="4401312" y="345947"/>
                  </a:lnTo>
                  <a:lnTo>
                    <a:pt x="4675632" y="181355"/>
                  </a:lnTo>
                  <a:lnTo>
                    <a:pt x="4951476" y="352043"/>
                  </a:lnTo>
                  <a:lnTo>
                    <a:pt x="5225796" y="225551"/>
                  </a:lnTo>
                  <a:lnTo>
                    <a:pt x="5501640" y="132587"/>
                  </a:lnTo>
                  <a:lnTo>
                    <a:pt x="5775959" y="132587"/>
                  </a:lnTo>
                  <a:lnTo>
                    <a:pt x="6051804" y="96011"/>
                  </a:lnTo>
                  <a:lnTo>
                    <a:pt x="6326124" y="56387"/>
                  </a:lnTo>
                  <a:lnTo>
                    <a:pt x="6601968" y="291083"/>
                  </a:lnTo>
                  <a:lnTo>
                    <a:pt x="6876288" y="173735"/>
                  </a:lnTo>
                  <a:lnTo>
                    <a:pt x="7152132" y="33527"/>
                  </a:lnTo>
                  <a:lnTo>
                    <a:pt x="742645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1425" y="3079242"/>
              <a:ext cx="7426959" cy="879475"/>
            </a:xfrm>
            <a:custGeom>
              <a:avLst/>
              <a:gdLst/>
              <a:ahLst/>
              <a:cxnLst/>
              <a:rect l="l" t="t" r="r" b="b"/>
              <a:pathLst>
                <a:path w="7426959" h="879475">
                  <a:moveTo>
                    <a:pt x="0" y="586740"/>
                  </a:moveTo>
                  <a:lnTo>
                    <a:pt x="274320" y="665988"/>
                  </a:lnTo>
                  <a:lnTo>
                    <a:pt x="550164" y="606552"/>
                  </a:lnTo>
                  <a:lnTo>
                    <a:pt x="824483" y="870204"/>
                  </a:lnTo>
                  <a:lnTo>
                    <a:pt x="1100328" y="879348"/>
                  </a:lnTo>
                  <a:lnTo>
                    <a:pt x="1374648" y="731520"/>
                  </a:lnTo>
                  <a:lnTo>
                    <a:pt x="1650492" y="661416"/>
                  </a:lnTo>
                  <a:lnTo>
                    <a:pt x="1924812" y="609600"/>
                  </a:lnTo>
                  <a:lnTo>
                    <a:pt x="2200656" y="504444"/>
                  </a:lnTo>
                  <a:lnTo>
                    <a:pt x="2474976" y="560832"/>
                  </a:lnTo>
                  <a:lnTo>
                    <a:pt x="2750820" y="489204"/>
                  </a:lnTo>
                  <a:lnTo>
                    <a:pt x="3025140" y="426720"/>
                  </a:lnTo>
                  <a:lnTo>
                    <a:pt x="3300984" y="644652"/>
                  </a:lnTo>
                  <a:lnTo>
                    <a:pt x="3575304" y="582168"/>
                  </a:lnTo>
                  <a:lnTo>
                    <a:pt x="3851148" y="364236"/>
                  </a:lnTo>
                  <a:lnTo>
                    <a:pt x="4125468" y="454152"/>
                  </a:lnTo>
                  <a:lnTo>
                    <a:pt x="4401312" y="515112"/>
                  </a:lnTo>
                  <a:lnTo>
                    <a:pt x="4675632" y="416052"/>
                  </a:lnTo>
                  <a:lnTo>
                    <a:pt x="4951476" y="512063"/>
                  </a:lnTo>
                  <a:lnTo>
                    <a:pt x="5225796" y="387096"/>
                  </a:lnTo>
                  <a:lnTo>
                    <a:pt x="5501640" y="379475"/>
                  </a:lnTo>
                  <a:lnTo>
                    <a:pt x="5775959" y="435863"/>
                  </a:lnTo>
                  <a:lnTo>
                    <a:pt x="6051804" y="199644"/>
                  </a:lnTo>
                  <a:lnTo>
                    <a:pt x="6326124" y="91440"/>
                  </a:lnTo>
                  <a:lnTo>
                    <a:pt x="6601968" y="152400"/>
                  </a:lnTo>
                  <a:lnTo>
                    <a:pt x="6876288" y="150875"/>
                  </a:lnTo>
                  <a:lnTo>
                    <a:pt x="7152132" y="0"/>
                  </a:lnTo>
                  <a:lnTo>
                    <a:pt x="7426452" y="7010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39064" y="2687828"/>
            <a:ext cx="247015" cy="279209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635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35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45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6388" y="5426759"/>
            <a:ext cx="762508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7222" y="2894457"/>
            <a:ext cx="323215" cy="514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13306C"/>
                </a:solidFill>
                <a:latin typeface="Arial"/>
                <a:cs typeface="Arial"/>
              </a:rPr>
              <a:t>29</a:t>
            </a:r>
            <a:r>
              <a:rPr sz="1200" b="1" dirty="0">
                <a:solidFill>
                  <a:srgbClr val="13306C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975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23</a:t>
            </a:r>
            <a:r>
              <a:rPr sz="1200" b="1" dirty="0">
                <a:solidFill>
                  <a:srgbClr val="A3000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14716" y="4631435"/>
            <a:ext cx="306705" cy="307975"/>
          </a:xfrm>
          <a:prstGeom prst="rect">
            <a:avLst/>
          </a:prstGeom>
          <a:solidFill>
            <a:srgbClr val="808080"/>
          </a:solidFill>
        </p:spPr>
        <p:txBody>
          <a:bodyPr vert="horz" wrap="square" lIns="0" tIns="59055" rIns="0" bIns="0" rtlCol="0">
            <a:spAutoFit/>
          </a:bodyPr>
          <a:lstStyle/>
          <a:p>
            <a:pPr marL="23495">
              <a:spcBef>
                <a:spcPts val="46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-6,1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69870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601973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63211" y="62910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2407" y="6270447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02" y="6613882"/>
            <a:ext cx="25603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34510" y="6270447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15688" y="6270447"/>
            <a:ext cx="136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Dış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16901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2289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Mevsim </a:t>
            </a:r>
            <a:r>
              <a:rPr dirty="0"/>
              <a:t>ve </a:t>
            </a:r>
            <a:r>
              <a:rPr spc="-5" dirty="0"/>
              <a:t>takvim etkilerinden arındırılmış verilerde </a:t>
            </a:r>
            <a:r>
              <a:rPr dirty="0"/>
              <a:t>son </a:t>
            </a:r>
            <a:r>
              <a:rPr spc="-5" dirty="0"/>
              <a:t>üç ayda ithalat  gerilerken, </a:t>
            </a:r>
            <a:r>
              <a:rPr dirty="0"/>
              <a:t>ihracat</a:t>
            </a:r>
            <a:r>
              <a:rPr spc="-10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Ancak, </a:t>
            </a:r>
            <a:r>
              <a:rPr b="0" spc="-5" dirty="0">
                <a:latin typeface="Tahoma"/>
                <a:cs typeface="Tahoma"/>
              </a:rPr>
              <a:t>Ocak-Nisan döneminde dış ticaret açığındaki </a:t>
            </a:r>
            <a:r>
              <a:rPr b="0" dirty="0">
                <a:latin typeface="Tahoma"/>
                <a:cs typeface="Tahoma"/>
              </a:rPr>
              <a:t>artış</a:t>
            </a:r>
            <a:r>
              <a:rPr b="0" spc="7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%130,9’dur.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918" y="1866137"/>
            <a:ext cx="7040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5380" marR="5080" indent="-239331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etkisinden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milyar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dolar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%)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Nisan</a:t>
            </a:r>
            <a:r>
              <a:rPr sz="1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9223" y="2787395"/>
            <a:ext cx="3584575" cy="2676525"/>
            <a:chOff x="649223" y="2787395"/>
            <a:chExt cx="3584575" cy="2676525"/>
          </a:xfrm>
        </p:grpSpPr>
        <p:sp>
          <p:nvSpPr>
            <p:cNvPr id="6" name="object 6"/>
            <p:cNvSpPr/>
            <p:nvPr/>
          </p:nvSpPr>
          <p:spPr>
            <a:xfrm>
              <a:off x="649223" y="2798063"/>
              <a:ext cx="3566160" cy="2661285"/>
            </a:xfrm>
            <a:custGeom>
              <a:avLst/>
              <a:gdLst/>
              <a:ahLst/>
              <a:cxnLst/>
              <a:rect l="l" t="t" r="r" b="b"/>
              <a:pathLst>
                <a:path w="3566160" h="2661285">
                  <a:moveTo>
                    <a:pt x="45720" y="2660904"/>
                  </a:moveTo>
                  <a:lnTo>
                    <a:pt x="45720" y="0"/>
                  </a:lnTo>
                </a:path>
                <a:path w="3566160" h="2661285">
                  <a:moveTo>
                    <a:pt x="0" y="2660904"/>
                  </a:moveTo>
                  <a:lnTo>
                    <a:pt x="45720" y="2660904"/>
                  </a:lnTo>
                </a:path>
                <a:path w="3566160" h="2661285">
                  <a:moveTo>
                    <a:pt x="0" y="2129028"/>
                  </a:moveTo>
                  <a:lnTo>
                    <a:pt x="45720" y="2129028"/>
                  </a:lnTo>
                </a:path>
                <a:path w="3566160" h="2661285">
                  <a:moveTo>
                    <a:pt x="0" y="1597152"/>
                  </a:moveTo>
                  <a:lnTo>
                    <a:pt x="45720" y="1597152"/>
                  </a:lnTo>
                </a:path>
                <a:path w="3566160" h="2661285">
                  <a:moveTo>
                    <a:pt x="0" y="1065276"/>
                  </a:moveTo>
                  <a:lnTo>
                    <a:pt x="45720" y="1065276"/>
                  </a:lnTo>
                </a:path>
                <a:path w="3566160" h="2661285">
                  <a:moveTo>
                    <a:pt x="0" y="533400"/>
                  </a:moveTo>
                  <a:lnTo>
                    <a:pt x="45720" y="533400"/>
                  </a:lnTo>
                </a:path>
                <a:path w="3566160" h="2661285">
                  <a:moveTo>
                    <a:pt x="0" y="0"/>
                  </a:moveTo>
                  <a:lnTo>
                    <a:pt x="45720" y="0"/>
                  </a:lnTo>
                </a:path>
                <a:path w="3566160" h="2661285">
                  <a:moveTo>
                    <a:pt x="45720" y="2660904"/>
                  </a:moveTo>
                  <a:lnTo>
                    <a:pt x="3566160" y="26609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5705" y="3551681"/>
              <a:ext cx="3519170" cy="1534795"/>
            </a:xfrm>
            <a:custGeom>
              <a:avLst/>
              <a:gdLst/>
              <a:ahLst/>
              <a:cxnLst/>
              <a:rect l="l" t="t" r="r" b="b"/>
              <a:pathLst>
                <a:path w="3519170" h="1534795">
                  <a:moveTo>
                    <a:pt x="0" y="758951"/>
                  </a:moveTo>
                  <a:lnTo>
                    <a:pt x="129540" y="815339"/>
                  </a:lnTo>
                  <a:lnTo>
                    <a:pt x="260603" y="1101851"/>
                  </a:lnTo>
                  <a:lnTo>
                    <a:pt x="390144" y="1534667"/>
                  </a:lnTo>
                  <a:lnTo>
                    <a:pt x="521207" y="1243583"/>
                  </a:lnTo>
                  <a:lnTo>
                    <a:pt x="650747" y="1092707"/>
                  </a:lnTo>
                  <a:lnTo>
                    <a:pt x="781812" y="894587"/>
                  </a:lnTo>
                  <a:lnTo>
                    <a:pt x="911352" y="944879"/>
                  </a:lnTo>
                  <a:lnTo>
                    <a:pt x="1042416" y="838199"/>
                  </a:lnTo>
                  <a:lnTo>
                    <a:pt x="1173480" y="719327"/>
                  </a:lnTo>
                  <a:lnTo>
                    <a:pt x="1303020" y="777239"/>
                  </a:lnTo>
                  <a:lnTo>
                    <a:pt x="1434083" y="652271"/>
                  </a:lnTo>
                  <a:lnTo>
                    <a:pt x="1563624" y="606551"/>
                  </a:lnTo>
                  <a:lnTo>
                    <a:pt x="1694688" y="650747"/>
                  </a:lnTo>
                  <a:lnTo>
                    <a:pt x="1824227" y="571499"/>
                  </a:lnTo>
                  <a:lnTo>
                    <a:pt x="1955292" y="521207"/>
                  </a:lnTo>
                  <a:lnTo>
                    <a:pt x="2084832" y="487679"/>
                  </a:lnTo>
                  <a:lnTo>
                    <a:pt x="2215896" y="452627"/>
                  </a:lnTo>
                  <a:lnTo>
                    <a:pt x="2345436" y="480059"/>
                  </a:lnTo>
                  <a:lnTo>
                    <a:pt x="2476500" y="367283"/>
                  </a:lnTo>
                  <a:lnTo>
                    <a:pt x="2606040" y="359663"/>
                  </a:lnTo>
                  <a:lnTo>
                    <a:pt x="2737104" y="307847"/>
                  </a:lnTo>
                  <a:lnTo>
                    <a:pt x="2866644" y="275843"/>
                  </a:lnTo>
                  <a:lnTo>
                    <a:pt x="2997708" y="198119"/>
                  </a:lnTo>
                  <a:lnTo>
                    <a:pt x="3128772" y="303275"/>
                  </a:lnTo>
                  <a:lnTo>
                    <a:pt x="3258311" y="219455"/>
                  </a:lnTo>
                  <a:lnTo>
                    <a:pt x="3389376" y="188975"/>
                  </a:lnTo>
                  <a:lnTo>
                    <a:pt x="3518916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95705" y="2806445"/>
              <a:ext cx="3519170" cy="1809114"/>
            </a:xfrm>
            <a:custGeom>
              <a:avLst/>
              <a:gdLst/>
              <a:ahLst/>
              <a:cxnLst/>
              <a:rect l="l" t="t" r="r" b="b"/>
              <a:pathLst>
                <a:path w="3519170" h="1809114">
                  <a:moveTo>
                    <a:pt x="0" y="1042415"/>
                  </a:moveTo>
                  <a:lnTo>
                    <a:pt x="129540" y="1203959"/>
                  </a:lnTo>
                  <a:lnTo>
                    <a:pt x="260603" y="1284731"/>
                  </a:lnTo>
                  <a:lnTo>
                    <a:pt x="390144" y="1808987"/>
                  </a:lnTo>
                  <a:lnTo>
                    <a:pt x="521207" y="1667255"/>
                  </a:lnTo>
                  <a:lnTo>
                    <a:pt x="650747" y="1540764"/>
                  </a:lnTo>
                  <a:lnTo>
                    <a:pt x="781812" y="1370076"/>
                  </a:lnTo>
                  <a:lnTo>
                    <a:pt x="911352" y="1031747"/>
                  </a:lnTo>
                  <a:lnTo>
                    <a:pt x="1042416" y="1028699"/>
                  </a:lnTo>
                  <a:lnTo>
                    <a:pt x="1173480" y="1080515"/>
                  </a:lnTo>
                  <a:lnTo>
                    <a:pt x="1303020" y="937259"/>
                  </a:lnTo>
                  <a:lnTo>
                    <a:pt x="1434083" y="978407"/>
                  </a:lnTo>
                  <a:lnTo>
                    <a:pt x="1563624" y="1040891"/>
                  </a:lnTo>
                  <a:lnTo>
                    <a:pt x="1694688" y="1016507"/>
                  </a:lnTo>
                  <a:lnTo>
                    <a:pt x="1824227" y="865631"/>
                  </a:lnTo>
                  <a:lnTo>
                    <a:pt x="1955292" y="960119"/>
                  </a:lnTo>
                  <a:lnTo>
                    <a:pt x="2084832" y="896111"/>
                  </a:lnTo>
                  <a:lnTo>
                    <a:pt x="2215896" y="894587"/>
                  </a:lnTo>
                  <a:lnTo>
                    <a:pt x="2345436" y="783336"/>
                  </a:lnTo>
                  <a:lnTo>
                    <a:pt x="2476500" y="679703"/>
                  </a:lnTo>
                  <a:lnTo>
                    <a:pt x="2606040" y="766571"/>
                  </a:lnTo>
                  <a:lnTo>
                    <a:pt x="2737104" y="725424"/>
                  </a:lnTo>
                  <a:lnTo>
                    <a:pt x="2866644" y="388619"/>
                  </a:lnTo>
                  <a:lnTo>
                    <a:pt x="2997708" y="288036"/>
                  </a:lnTo>
                  <a:lnTo>
                    <a:pt x="3128772" y="0"/>
                  </a:lnTo>
                  <a:lnTo>
                    <a:pt x="3258311" y="94487"/>
                  </a:lnTo>
                  <a:lnTo>
                    <a:pt x="3389376" y="123443"/>
                  </a:lnTo>
                  <a:lnTo>
                    <a:pt x="3518916" y="12496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6750" y="53447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15" y="481228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2015" y="428015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015" y="374789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015" y="321576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015" y="268295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1887" y="5499606"/>
            <a:ext cx="358584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53585" y="3296158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3585" y="2675077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62202" y="6270447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94305" y="6270447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727447" y="2793492"/>
            <a:ext cx="3598545" cy="2670175"/>
            <a:chOff x="4727447" y="2793492"/>
            <a:chExt cx="3598545" cy="2670175"/>
          </a:xfrm>
        </p:grpSpPr>
        <p:sp>
          <p:nvSpPr>
            <p:cNvPr id="23" name="object 23"/>
            <p:cNvSpPr/>
            <p:nvPr/>
          </p:nvSpPr>
          <p:spPr>
            <a:xfrm>
              <a:off x="4727447" y="2798064"/>
              <a:ext cx="3578860" cy="2661285"/>
            </a:xfrm>
            <a:custGeom>
              <a:avLst/>
              <a:gdLst/>
              <a:ahLst/>
              <a:cxnLst/>
              <a:rect l="l" t="t" r="r" b="b"/>
              <a:pathLst>
                <a:path w="3578859" h="2661285">
                  <a:moveTo>
                    <a:pt x="45719" y="2660904"/>
                  </a:moveTo>
                  <a:lnTo>
                    <a:pt x="45719" y="0"/>
                  </a:lnTo>
                </a:path>
                <a:path w="3578859" h="2661285">
                  <a:moveTo>
                    <a:pt x="0" y="2660904"/>
                  </a:moveTo>
                  <a:lnTo>
                    <a:pt x="45719" y="2660904"/>
                  </a:lnTo>
                </a:path>
                <a:path w="3578859" h="2661285">
                  <a:moveTo>
                    <a:pt x="0" y="2328672"/>
                  </a:moveTo>
                  <a:lnTo>
                    <a:pt x="45719" y="2328672"/>
                  </a:lnTo>
                </a:path>
                <a:path w="3578859" h="2661285">
                  <a:moveTo>
                    <a:pt x="0" y="1996440"/>
                  </a:moveTo>
                  <a:lnTo>
                    <a:pt x="45719" y="1996440"/>
                  </a:lnTo>
                </a:path>
                <a:path w="3578859" h="2661285">
                  <a:moveTo>
                    <a:pt x="0" y="1664208"/>
                  </a:moveTo>
                  <a:lnTo>
                    <a:pt x="45719" y="1664208"/>
                  </a:lnTo>
                </a:path>
                <a:path w="3578859" h="2661285">
                  <a:moveTo>
                    <a:pt x="0" y="1330452"/>
                  </a:moveTo>
                  <a:lnTo>
                    <a:pt x="45719" y="1330452"/>
                  </a:lnTo>
                </a:path>
                <a:path w="3578859" h="2661285">
                  <a:moveTo>
                    <a:pt x="0" y="998219"/>
                  </a:moveTo>
                  <a:lnTo>
                    <a:pt x="45719" y="998219"/>
                  </a:lnTo>
                </a:path>
                <a:path w="3578859" h="2661285">
                  <a:moveTo>
                    <a:pt x="0" y="665988"/>
                  </a:moveTo>
                  <a:lnTo>
                    <a:pt x="45719" y="665988"/>
                  </a:lnTo>
                </a:path>
                <a:path w="3578859" h="2661285">
                  <a:moveTo>
                    <a:pt x="0" y="333756"/>
                  </a:moveTo>
                  <a:lnTo>
                    <a:pt x="45719" y="333756"/>
                  </a:lnTo>
                </a:path>
                <a:path w="3578859" h="2661285">
                  <a:moveTo>
                    <a:pt x="0" y="0"/>
                  </a:moveTo>
                  <a:lnTo>
                    <a:pt x="45719" y="0"/>
                  </a:lnTo>
                </a:path>
                <a:path w="3578859" h="2661285">
                  <a:moveTo>
                    <a:pt x="45719" y="1330452"/>
                  </a:moveTo>
                  <a:lnTo>
                    <a:pt x="3578352" y="133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773929" y="3060954"/>
              <a:ext cx="3533140" cy="2143125"/>
            </a:xfrm>
            <a:custGeom>
              <a:avLst/>
              <a:gdLst/>
              <a:ahLst/>
              <a:cxnLst/>
              <a:rect l="l" t="t" r="r" b="b"/>
              <a:pathLst>
                <a:path w="3533140" h="2143125">
                  <a:moveTo>
                    <a:pt x="0" y="902208"/>
                  </a:moveTo>
                  <a:lnTo>
                    <a:pt x="131064" y="1178052"/>
                  </a:lnTo>
                  <a:lnTo>
                    <a:pt x="260604" y="1656588"/>
                  </a:lnTo>
                  <a:lnTo>
                    <a:pt x="391668" y="2142744"/>
                  </a:lnTo>
                  <a:lnTo>
                    <a:pt x="522732" y="0"/>
                  </a:lnTo>
                  <a:lnTo>
                    <a:pt x="653796" y="649224"/>
                  </a:lnTo>
                  <a:lnTo>
                    <a:pt x="784860" y="579120"/>
                  </a:lnTo>
                  <a:lnTo>
                    <a:pt x="915924" y="1178052"/>
                  </a:lnTo>
                  <a:lnTo>
                    <a:pt x="1046988" y="829056"/>
                  </a:lnTo>
                  <a:lnTo>
                    <a:pt x="1176528" y="826008"/>
                  </a:lnTo>
                  <a:lnTo>
                    <a:pt x="1307592" y="1178052"/>
                  </a:lnTo>
                  <a:lnTo>
                    <a:pt x="1438656" y="818388"/>
                  </a:lnTo>
                  <a:lnTo>
                    <a:pt x="1569720" y="984504"/>
                  </a:lnTo>
                  <a:lnTo>
                    <a:pt x="1700784" y="1147572"/>
                  </a:lnTo>
                  <a:lnTo>
                    <a:pt x="1831848" y="922020"/>
                  </a:lnTo>
                  <a:lnTo>
                    <a:pt x="1961388" y="978408"/>
                  </a:lnTo>
                  <a:lnTo>
                    <a:pt x="2092452" y="1008888"/>
                  </a:lnTo>
                  <a:lnTo>
                    <a:pt x="2223516" y="1008888"/>
                  </a:lnTo>
                  <a:lnTo>
                    <a:pt x="2354579" y="1114044"/>
                  </a:lnTo>
                  <a:lnTo>
                    <a:pt x="2485644" y="874776"/>
                  </a:lnTo>
                  <a:lnTo>
                    <a:pt x="2616708" y="1054608"/>
                  </a:lnTo>
                  <a:lnTo>
                    <a:pt x="2746248" y="984504"/>
                  </a:lnTo>
                  <a:lnTo>
                    <a:pt x="2877312" y="1018032"/>
                  </a:lnTo>
                  <a:lnTo>
                    <a:pt x="3008376" y="944880"/>
                  </a:lnTo>
                  <a:lnTo>
                    <a:pt x="3139440" y="1223772"/>
                  </a:lnTo>
                  <a:lnTo>
                    <a:pt x="3270504" y="938784"/>
                  </a:lnTo>
                  <a:lnTo>
                    <a:pt x="3401568" y="1025652"/>
                  </a:lnTo>
                  <a:lnTo>
                    <a:pt x="3532631" y="78943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773929" y="3507486"/>
              <a:ext cx="3533140" cy="1536700"/>
            </a:xfrm>
            <a:custGeom>
              <a:avLst/>
              <a:gdLst/>
              <a:ahLst/>
              <a:cxnLst/>
              <a:rect l="l" t="t" r="r" b="b"/>
              <a:pathLst>
                <a:path w="3533140" h="1536700">
                  <a:moveTo>
                    <a:pt x="0" y="425195"/>
                  </a:moveTo>
                  <a:lnTo>
                    <a:pt x="131064" y="874776"/>
                  </a:lnTo>
                  <a:lnTo>
                    <a:pt x="260604" y="757427"/>
                  </a:lnTo>
                  <a:lnTo>
                    <a:pt x="391668" y="1536191"/>
                  </a:lnTo>
                  <a:lnTo>
                    <a:pt x="522732" y="281939"/>
                  </a:lnTo>
                  <a:lnTo>
                    <a:pt x="653796" y="342900"/>
                  </a:lnTo>
                  <a:lnTo>
                    <a:pt x="784860" y="275844"/>
                  </a:lnTo>
                  <a:lnTo>
                    <a:pt x="915924" y="0"/>
                  </a:lnTo>
                  <a:lnTo>
                    <a:pt x="1046988" y="618744"/>
                  </a:lnTo>
                  <a:lnTo>
                    <a:pt x="1176528" y="697991"/>
                  </a:lnTo>
                  <a:lnTo>
                    <a:pt x="1307592" y="399288"/>
                  </a:lnTo>
                  <a:lnTo>
                    <a:pt x="1438656" y="681227"/>
                  </a:lnTo>
                  <a:lnTo>
                    <a:pt x="1569720" y="714756"/>
                  </a:lnTo>
                  <a:lnTo>
                    <a:pt x="1700784" y="585215"/>
                  </a:lnTo>
                  <a:lnTo>
                    <a:pt x="1831848" y="391668"/>
                  </a:lnTo>
                  <a:lnTo>
                    <a:pt x="1961388" y="754380"/>
                  </a:lnTo>
                  <a:lnTo>
                    <a:pt x="2092452" y="528827"/>
                  </a:lnTo>
                  <a:lnTo>
                    <a:pt x="2223516" y="621791"/>
                  </a:lnTo>
                  <a:lnTo>
                    <a:pt x="2354579" y="458724"/>
                  </a:lnTo>
                  <a:lnTo>
                    <a:pt x="2485644" y="478536"/>
                  </a:lnTo>
                  <a:lnTo>
                    <a:pt x="2616708" y="737615"/>
                  </a:lnTo>
                  <a:lnTo>
                    <a:pt x="2746248" y="565403"/>
                  </a:lnTo>
                  <a:lnTo>
                    <a:pt x="2877312" y="166115"/>
                  </a:lnTo>
                  <a:lnTo>
                    <a:pt x="3008376" y="501395"/>
                  </a:lnTo>
                  <a:lnTo>
                    <a:pt x="3139440" y="292607"/>
                  </a:lnTo>
                  <a:lnTo>
                    <a:pt x="3270504" y="720851"/>
                  </a:lnTo>
                  <a:lnTo>
                    <a:pt x="3401568" y="652271"/>
                  </a:lnTo>
                  <a:lnTo>
                    <a:pt x="3532631" y="62179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410202" y="534479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0202" y="5011928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0202" y="467944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0202" y="4346270"/>
            <a:ext cx="245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45838" y="40139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0875" y="368147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60875" y="33486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60875" y="301612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875" y="268295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81051" y="5499608"/>
            <a:ext cx="359854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73871" y="402221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0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89721" y="359486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72278" y="65250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6339" y="6140602"/>
            <a:ext cx="254762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 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602" y="6613882"/>
            <a:ext cx="256032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6835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4494"/>
            <a:ext cx="8051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İhracatın ithalatı karşılama oranı yükselmekle birlikte, düşük</a:t>
            </a:r>
            <a:r>
              <a:rPr spc="-20" dirty="0"/>
              <a:t> </a:t>
            </a:r>
            <a:r>
              <a:rPr dirty="0"/>
              <a:t>düzeyini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korumaktadır.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830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53692"/>
            <a:ext cx="7356475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Enerji hariç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kalemlerde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karşılama oranı tekrar %100’ün üzerine</a:t>
            </a:r>
            <a:r>
              <a:rPr spc="1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çıkmıştır.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705610">
              <a:spcBef>
                <a:spcPts val="145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İhracatın ithalatı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karşılama oranı (%)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Nisan</a:t>
            </a:r>
            <a:r>
              <a:rPr sz="1600" spc="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02" y="6613956"/>
            <a:ext cx="3197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2769" y="2573845"/>
            <a:ext cx="7503159" cy="2981325"/>
            <a:chOff x="822769" y="2573845"/>
            <a:chExt cx="7503159" cy="2981325"/>
          </a:xfrm>
        </p:grpSpPr>
        <p:sp>
          <p:nvSpPr>
            <p:cNvPr id="7" name="object 7"/>
            <p:cNvSpPr/>
            <p:nvPr/>
          </p:nvSpPr>
          <p:spPr>
            <a:xfrm>
              <a:off x="827532" y="2578607"/>
              <a:ext cx="7478395" cy="2971800"/>
            </a:xfrm>
            <a:custGeom>
              <a:avLst/>
              <a:gdLst/>
              <a:ahLst/>
              <a:cxnLst/>
              <a:rect l="l" t="t" r="r" b="b"/>
              <a:pathLst>
                <a:path w="7478395" h="2971800">
                  <a:moveTo>
                    <a:pt x="50800" y="2971800"/>
                  </a:moveTo>
                  <a:lnTo>
                    <a:pt x="0" y="2971800"/>
                  </a:lnTo>
                </a:path>
                <a:path w="7478395" h="2971800">
                  <a:moveTo>
                    <a:pt x="50800" y="1981199"/>
                  </a:moveTo>
                  <a:lnTo>
                    <a:pt x="0" y="1981199"/>
                  </a:lnTo>
                </a:path>
                <a:path w="7478395" h="2971800">
                  <a:moveTo>
                    <a:pt x="50800" y="495300"/>
                  </a:moveTo>
                  <a:lnTo>
                    <a:pt x="0" y="495300"/>
                  </a:lnTo>
                </a:path>
                <a:path w="7478395" h="2971800">
                  <a:moveTo>
                    <a:pt x="50800" y="0"/>
                  </a:moveTo>
                  <a:lnTo>
                    <a:pt x="0" y="0"/>
                  </a:lnTo>
                </a:path>
                <a:path w="7478395" h="2971800">
                  <a:moveTo>
                    <a:pt x="50800" y="1485899"/>
                  </a:moveTo>
                  <a:lnTo>
                    <a:pt x="0" y="1485899"/>
                  </a:lnTo>
                </a:path>
                <a:path w="7478395" h="2971800">
                  <a:moveTo>
                    <a:pt x="50800" y="2476499"/>
                  </a:moveTo>
                  <a:lnTo>
                    <a:pt x="0" y="2476499"/>
                  </a:lnTo>
                </a:path>
                <a:path w="7478395" h="2971800">
                  <a:moveTo>
                    <a:pt x="50292" y="2971800"/>
                  </a:moveTo>
                  <a:lnTo>
                    <a:pt x="50292" y="0"/>
                  </a:lnTo>
                </a:path>
                <a:path w="7478395" h="2971800">
                  <a:moveTo>
                    <a:pt x="50292" y="2971800"/>
                  </a:moveTo>
                  <a:lnTo>
                    <a:pt x="7478268" y="2971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78586" y="3905249"/>
              <a:ext cx="7428230" cy="1490980"/>
            </a:xfrm>
            <a:custGeom>
              <a:avLst/>
              <a:gdLst/>
              <a:ahLst/>
              <a:cxnLst/>
              <a:rect l="l" t="t" r="r" b="b"/>
              <a:pathLst>
                <a:path w="7428230" h="1490979">
                  <a:moveTo>
                    <a:pt x="0" y="827532"/>
                  </a:moveTo>
                  <a:lnTo>
                    <a:pt x="274319" y="515112"/>
                  </a:lnTo>
                  <a:lnTo>
                    <a:pt x="550163" y="1104900"/>
                  </a:lnTo>
                  <a:lnTo>
                    <a:pt x="824483" y="1338072"/>
                  </a:lnTo>
                  <a:lnTo>
                    <a:pt x="1100327" y="935736"/>
                  </a:lnTo>
                  <a:lnTo>
                    <a:pt x="1374647" y="530351"/>
                  </a:lnTo>
                  <a:lnTo>
                    <a:pt x="1650491" y="455675"/>
                  </a:lnTo>
                  <a:lnTo>
                    <a:pt x="1924812" y="1327404"/>
                  </a:lnTo>
                  <a:lnTo>
                    <a:pt x="2200656" y="816863"/>
                  </a:lnTo>
                  <a:lnTo>
                    <a:pt x="2474976" y="268224"/>
                  </a:lnTo>
                  <a:lnTo>
                    <a:pt x="2750819" y="847344"/>
                  </a:lnTo>
                  <a:lnTo>
                    <a:pt x="3025140" y="669036"/>
                  </a:lnTo>
                  <a:lnTo>
                    <a:pt x="3300984" y="499872"/>
                  </a:lnTo>
                  <a:lnTo>
                    <a:pt x="3575304" y="519683"/>
                  </a:lnTo>
                  <a:lnTo>
                    <a:pt x="3851148" y="644651"/>
                  </a:lnTo>
                  <a:lnTo>
                    <a:pt x="4125467" y="361188"/>
                  </a:lnTo>
                  <a:lnTo>
                    <a:pt x="4401312" y="658368"/>
                  </a:lnTo>
                  <a:lnTo>
                    <a:pt x="4675632" y="292607"/>
                  </a:lnTo>
                  <a:lnTo>
                    <a:pt x="4951476" y="697992"/>
                  </a:lnTo>
                  <a:lnTo>
                    <a:pt x="5225796" y="585216"/>
                  </a:lnTo>
                  <a:lnTo>
                    <a:pt x="5501640" y="217931"/>
                  </a:lnTo>
                  <a:lnTo>
                    <a:pt x="5775960" y="0"/>
                  </a:lnTo>
                  <a:lnTo>
                    <a:pt x="6051804" y="664463"/>
                  </a:lnTo>
                  <a:lnTo>
                    <a:pt x="6326123" y="827532"/>
                  </a:lnTo>
                  <a:lnTo>
                    <a:pt x="6601967" y="1490472"/>
                  </a:lnTo>
                  <a:lnTo>
                    <a:pt x="6876288" y="1080516"/>
                  </a:lnTo>
                  <a:lnTo>
                    <a:pt x="7152132" y="975360"/>
                  </a:lnTo>
                  <a:lnTo>
                    <a:pt x="7427975" y="68884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8586" y="2661665"/>
              <a:ext cx="7428230" cy="2298700"/>
            </a:xfrm>
            <a:custGeom>
              <a:avLst/>
              <a:gdLst/>
              <a:ahLst/>
              <a:cxnLst/>
              <a:rect l="l" t="t" r="r" b="b"/>
              <a:pathLst>
                <a:path w="7428230" h="2298700">
                  <a:moveTo>
                    <a:pt x="0" y="1263396"/>
                  </a:moveTo>
                  <a:lnTo>
                    <a:pt x="274319" y="1040892"/>
                  </a:lnTo>
                  <a:lnTo>
                    <a:pt x="550163" y="1877568"/>
                  </a:lnTo>
                  <a:lnTo>
                    <a:pt x="824483" y="2298192"/>
                  </a:lnTo>
                  <a:lnTo>
                    <a:pt x="1100327" y="1888236"/>
                  </a:lnTo>
                  <a:lnTo>
                    <a:pt x="1374647" y="1432560"/>
                  </a:lnTo>
                  <a:lnTo>
                    <a:pt x="1650491" y="1129284"/>
                  </a:lnTo>
                  <a:lnTo>
                    <a:pt x="1924812" y="2249424"/>
                  </a:lnTo>
                  <a:lnTo>
                    <a:pt x="2200656" y="1595628"/>
                  </a:lnTo>
                  <a:lnTo>
                    <a:pt x="2474976" y="1124712"/>
                  </a:lnTo>
                  <a:lnTo>
                    <a:pt x="2750819" y="1679448"/>
                  </a:lnTo>
                  <a:lnTo>
                    <a:pt x="3025140" y="1481328"/>
                  </a:lnTo>
                  <a:lnTo>
                    <a:pt x="3300984" y="1208532"/>
                  </a:lnTo>
                  <a:lnTo>
                    <a:pt x="3575304" y="1248156"/>
                  </a:lnTo>
                  <a:lnTo>
                    <a:pt x="3851148" y="1377696"/>
                  </a:lnTo>
                  <a:lnTo>
                    <a:pt x="4125467" y="1021080"/>
                  </a:lnTo>
                  <a:lnTo>
                    <a:pt x="4401312" y="1421892"/>
                  </a:lnTo>
                  <a:lnTo>
                    <a:pt x="4675632" y="886968"/>
                  </a:lnTo>
                  <a:lnTo>
                    <a:pt x="4951476" y="1203960"/>
                  </a:lnTo>
                  <a:lnTo>
                    <a:pt x="5225796" y="1075944"/>
                  </a:lnTo>
                  <a:lnTo>
                    <a:pt x="5501640" y="624839"/>
                  </a:lnTo>
                  <a:lnTo>
                    <a:pt x="5775960" y="0"/>
                  </a:lnTo>
                  <a:lnTo>
                    <a:pt x="6051804" y="842772"/>
                  </a:lnTo>
                  <a:lnTo>
                    <a:pt x="6326123" y="1050036"/>
                  </a:lnTo>
                  <a:lnTo>
                    <a:pt x="6601967" y="1485900"/>
                  </a:lnTo>
                  <a:lnTo>
                    <a:pt x="6876288" y="1155192"/>
                  </a:lnTo>
                  <a:lnTo>
                    <a:pt x="7152132" y="1155192"/>
                  </a:lnTo>
                  <a:lnTo>
                    <a:pt x="7427975" y="85801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8586" y="3568445"/>
              <a:ext cx="7428230" cy="0"/>
            </a:xfrm>
            <a:custGeom>
              <a:avLst/>
              <a:gdLst/>
              <a:ahLst/>
              <a:cxnLst/>
              <a:rect l="l" t="t" r="r" b="b"/>
              <a:pathLst>
                <a:path w="7428230">
                  <a:moveTo>
                    <a:pt x="0" y="0"/>
                  </a:moveTo>
                  <a:lnTo>
                    <a:pt x="0" y="0"/>
                  </a:lnTo>
                  <a:lnTo>
                    <a:pt x="7152132" y="0"/>
                  </a:lnTo>
                  <a:lnTo>
                    <a:pt x="7427975" y="0"/>
                  </a:lnTo>
                </a:path>
              </a:pathLst>
            </a:custGeom>
            <a:ln w="19812">
              <a:solidFill>
                <a:srgbClr val="A3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4591" y="4939665"/>
            <a:ext cx="19621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4591" y="44443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856" y="3453510"/>
            <a:ext cx="28130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9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856" y="2958210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9856" y="246252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462" y="5590132"/>
            <a:ext cx="7625080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45271" y="433959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79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04123" y="3264534"/>
            <a:ext cx="40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101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67205" y="2703576"/>
            <a:ext cx="176530" cy="273050"/>
            <a:chOff x="1267205" y="2703576"/>
            <a:chExt cx="176530" cy="273050"/>
          </a:xfrm>
        </p:grpSpPr>
        <p:sp>
          <p:nvSpPr>
            <p:cNvPr id="20" name="object 20"/>
            <p:cNvSpPr/>
            <p:nvPr/>
          </p:nvSpPr>
          <p:spPr>
            <a:xfrm>
              <a:off x="1267205" y="272262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267205" y="29573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00377" y="2570987"/>
            <a:ext cx="201930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(enerji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70573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8468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 miktar </a:t>
            </a:r>
            <a:r>
              <a:rPr dirty="0"/>
              <a:t>olarak </a:t>
            </a:r>
            <a:r>
              <a:rPr spc="-5" dirty="0"/>
              <a:t>daha </a:t>
            </a:r>
            <a:r>
              <a:rPr dirty="0"/>
              <a:t>hızlı </a:t>
            </a:r>
            <a:r>
              <a:rPr spc="-5" dirty="0"/>
              <a:t>artarken, dış ticaret fiyatları </a:t>
            </a:r>
            <a:r>
              <a:rPr dirty="0"/>
              <a:t>ihracat </a:t>
            </a:r>
            <a:r>
              <a:rPr spc="-5" dirty="0"/>
              <a:t>aleyhine  gelişmektedir.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Dış ticaret </a:t>
            </a:r>
            <a:r>
              <a:rPr b="0" dirty="0">
                <a:latin typeface="Tahoma"/>
                <a:cs typeface="Tahoma"/>
              </a:rPr>
              <a:t>hadleri 2022 </a:t>
            </a:r>
            <a:r>
              <a:rPr b="0" spc="-5" dirty="0">
                <a:latin typeface="Tahoma"/>
                <a:cs typeface="Tahoma"/>
              </a:rPr>
              <a:t>yılında tarihi </a:t>
            </a:r>
            <a:r>
              <a:rPr b="0" dirty="0">
                <a:latin typeface="Tahoma"/>
                <a:cs typeface="Tahoma"/>
              </a:rPr>
              <a:t>en düşük</a:t>
            </a:r>
            <a:r>
              <a:rPr b="0" spc="5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seviyelerdedir.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2791" y="2930651"/>
            <a:ext cx="3360420" cy="2533015"/>
            <a:chOff x="1002791" y="2930651"/>
            <a:chExt cx="3360420" cy="2533015"/>
          </a:xfrm>
        </p:grpSpPr>
        <p:sp>
          <p:nvSpPr>
            <p:cNvPr id="5" name="object 5"/>
            <p:cNvSpPr/>
            <p:nvPr/>
          </p:nvSpPr>
          <p:spPr>
            <a:xfrm>
              <a:off x="1002791" y="2935223"/>
              <a:ext cx="3340735" cy="2524125"/>
            </a:xfrm>
            <a:custGeom>
              <a:avLst/>
              <a:gdLst/>
              <a:ahLst/>
              <a:cxnLst/>
              <a:rect l="l" t="t" r="r" b="b"/>
              <a:pathLst>
                <a:path w="3340735" h="2524125">
                  <a:moveTo>
                    <a:pt x="47244" y="2523744"/>
                  </a:moveTo>
                  <a:lnTo>
                    <a:pt x="47244" y="0"/>
                  </a:lnTo>
                </a:path>
                <a:path w="3340735" h="2524125">
                  <a:moveTo>
                    <a:pt x="0" y="2523744"/>
                  </a:moveTo>
                  <a:lnTo>
                    <a:pt x="47244" y="2523744"/>
                  </a:lnTo>
                </a:path>
                <a:path w="3340735" h="2524125">
                  <a:moveTo>
                    <a:pt x="0" y="2019300"/>
                  </a:moveTo>
                  <a:lnTo>
                    <a:pt x="47244" y="2019300"/>
                  </a:lnTo>
                </a:path>
                <a:path w="3340735" h="2524125">
                  <a:moveTo>
                    <a:pt x="0" y="1514856"/>
                  </a:moveTo>
                  <a:lnTo>
                    <a:pt x="47244" y="1514856"/>
                  </a:lnTo>
                </a:path>
                <a:path w="3340735" h="2524125">
                  <a:moveTo>
                    <a:pt x="0" y="1010412"/>
                  </a:moveTo>
                  <a:lnTo>
                    <a:pt x="47244" y="1010412"/>
                  </a:lnTo>
                </a:path>
                <a:path w="3340735" h="2524125">
                  <a:moveTo>
                    <a:pt x="0" y="504443"/>
                  </a:moveTo>
                  <a:lnTo>
                    <a:pt x="47244" y="504443"/>
                  </a:lnTo>
                </a:path>
                <a:path w="3340735" h="2524125">
                  <a:moveTo>
                    <a:pt x="0" y="0"/>
                  </a:moveTo>
                  <a:lnTo>
                    <a:pt x="47244" y="0"/>
                  </a:lnTo>
                </a:path>
                <a:path w="3340735" h="2524125">
                  <a:moveTo>
                    <a:pt x="47244" y="2523744"/>
                  </a:moveTo>
                  <a:lnTo>
                    <a:pt x="3340608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3" y="3352037"/>
              <a:ext cx="3295015" cy="1781810"/>
            </a:xfrm>
            <a:custGeom>
              <a:avLst/>
              <a:gdLst/>
              <a:ahLst/>
              <a:cxnLst/>
              <a:rect l="l" t="t" r="r" b="b"/>
              <a:pathLst>
                <a:path w="3295015" h="1781810">
                  <a:moveTo>
                    <a:pt x="0" y="870204"/>
                  </a:moveTo>
                  <a:lnTo>
                    <a:pt x="121919" y="981456"/>
                  </a:lnTo>
                  <a:lnTo>
                    <a:pt x="243839" y="1103376"/>
                  </a:lnTo>
                  <a:lnTo>
                    <a:pt x="365759" y="1476756"/>
                  </a:lnTo>
                  <a:lnTo>
                    <a:pt x="487679" y="1781556"/>
                  </a:lnTo>
                  <a:lnTo>
                    <a:pt x="609600" y="1773936"/>
                  </a:lnTo>
                  <a:lnTo>
                    <a:pt x="731519" y="1365504"/>
                  </a:lnTo>
                  <a:lnTo>
                    <a:pt x="853439" y="1223772"/>
                  </a:lnTo>
                  <a:lnTo>
                    <a:pt x="975359" y="1057656"/>
                  </a:lnTo>
                  <a:lnTo>
                    <a:pt x="1098803" y="883919"/>
                  </a:lnTo>
                  <a:lnTo>
                    <a:pt x="1220724" y="620268"/>
                  </a:lnTo>
                  <a:lnTo>
                    <a:pt x="1342644" y="534924"/>
                  </a:lnTo>
                  <a:lnTo>
                    <a:pt x="1464564" y="758951"/>
                  </a:lnTo>
                  <a:lnTo>
                    <a:pt x="1586483" y="832104"/>
                  </a:lnTo>
                  <a:lnTo>
                    <a:pt x="1708403" y="787907"/>
                  </a:lnTo>
                  <a:lnTo>
                    <a:pt x="1830324" y="550163"/>
                  </a:lnTo>
                  <a:lnTo>
                    <a:pt x="1952244" y="537972"/>
                  </a:lnTo>
                  <a:lnTo>
                    <a:pt x="2074164" y="530351"/>
                  </a:lnTo>
                  <a:lnTo>
                    <a:pt x="2196084" y="757428"/>
                  </a:lnTo>
                  <a:lnTo>
                    <a:pt x="2318004" y="627888"/>
                  </a:lnTo>
                  <a:lnTo>
                    <a:pt x="2439924" y="588263"/>
                  </a:lnTo>
                  <a:lnTo>
                    <a:pt x="2561843" y="288036"/>
                  </a:lnTo>
                  <a:lnTo>
                    <a:pt x="2683764" y="108203"/>
                  </a:lnTo>
                  <a:lnTo>
                    <a:pt x="2805684" y="0"/>
                  </a:lnTo>
                  <a:lnTo>
                    <a:pt x="2927604" y="207263"/>
                  </a:lnTo>
                  <a:lnTo>
                    <a:pt x="3049524" y="370331"/>
                  </a:lnTo>
                  <a:lnTo>
                    <a:pt x="3171443" y="426719"/>
                  </a:lnTo>
                  <a:lnTo>
                    <a:pt x="3294888" y="169163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9273" y="4432553"/>
              <a:ext cx="3295015" cy="746760"/>
            </a:xfrm>
            <a:custGeom>
              <a:avLst/>
              <a:gdLst/>
              <a:ahLst/>
              <a:cxnLst/>
              <a:rect l="l" t="t" r="r" b="b"/>
              <a:pathLst>
                <a:path w="3295015" h="746760">
                  <a:moveTo>
                    <a:pt x="0" y="277368"/>
                  </a:moveTo>
                  <a:lnTo>
                    <a:pt x="121919" y="284988"/>
                  </a:lnTo>
                  <a:lnTo>
                    <a:pt x="243839" y="327660"/>
                  </a:lnTo>
                  <a:lnTo>
                    <a:pt x="365759" y="531876"/>
                  </a:lnTo>
                  <a:lnTo>
                    <a:pt x="487679" y="670560"/>
                  </a:lnTo>
                  <a:lnTo>
                    <a:pt x="609600" y="746760"/>
                  </a:lnTo>
                  <a:lnTo>
                    <a:pt x="731519" y="539496"/>
                  </a:lnTo>
                  <a:lnTo>
                    <a:pt x="853439" y="335280"/>
                  </a:lnTo>
                  <a:lnTo>
                    <a:pt x="975359" y="163068"/>
                  </a:lnTo>
                  <a:lnTo>
                    <a:pt x="1098803" y="115824"/>
                  </a:lnTo>
                  <a:lnTo>
                    <a:pt x="1220724" y="35052"/>
                  </a:lnTo>
                  <a:lnTo>
                    <a:pt x="1342644" y="0"/>
                  </a:lnTo>
                  <a:lnTo>
                    <a:pt x="1464564" y="135636"/>
                  </a:lnTo>
                  <a:lnTo>
                    <a:pt x="1586483" y="288036"/>
                  </a:lnTo>
                  <a:lnTo>
                    <a:pt x="1708403" y="327660"/>
                  </a:lnTo>
                  <a:lnTo>
                    <a:pt x="1830324" y="231648"/>
                  </a:lnTo>
                  <a:lnTo>
                    <a:pt x="1952244" y="224028"/>
                  </a:lnTo>
                  <a:lnTo>
                    <a:pt x="2074164" y="292608"/>
                  </a:lnTo>
                  <a:lnTo>
                    <a:pt x="2196084" y="396240"/>
                  </a:lnTo>
                  <a:lnTo>
                    <a:pt x="2318004" y="358140"/>
                  </a:lnTo>
                  <a:lnTo>
                    <a:pt x="2439924" y="381000"/>
                  </a:lnTo>
                  <a:lnTo>
                    <a:pt x="2561843" y="420624"/>
                  </a:lnTo>
                  <a:lnTo>
                    <a:pt x="2683764" y="330708"/>
                  </a:lnTo>
                  <a:lnTo>
                    <a:pt x="2805684" y="163068"/>
                  </a:lnTo>
                  <a:lnTo>
                    <a:pt x="2927604" y="50292"/>
                  </a:lnTo>
                  <a:lnTo>
                    <a:pt x="3049524" y="135636"/>
                  </a:lnTo>
                  <a:lnTo>
                    <a:pt x="3171443" y="231648"/>
                  </a:lnTo>
                  <a:lnTo>
                    <a:pt x="3294888" y="231648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50035" y="4954523"/>
              <a:ext cx="3293745" cy="0"/>
            </a:xfrm>
            <a:custGeom>
              <a:avLst/>
              <a:gdLst/>
              <a:ahLst/>
              <a:cxnLst/>
              <a:rect l="l" t="t" r="r" b="b"/>
              <a:pathLst>
                <a:path w="3293745">
                  <a:moveTo>
                    <a:pt x="0" y="0"/>
                  </a:moveTo>
                  <a:lnTo>
                    <a:pt x="0" y="0"/>
                  </a:lnTo>
                  <a:lnTo>
                    <a:pt x="3171443" y="0"/>
                  </a:lnTo>
                  <a:lnTo>
                    <a:pt x="3293364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6193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154" y="4839716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154" y="4334636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154" y="382993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154" y="33248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1154" y="2819476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6065" y="5499608"/>
            <a:ext cx="336867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02" y="6270447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83479" y="2930651"/>
            <a:ext cx="3342640" cy="2533015"/>
            <a:chOff x="4983479" y="2930651"/>
            <a:chExt cx="3342640" cy="2533015"/>
          </a:xfrm>
        </p:grpSpPr>
        <p:sp>
          <p:nvSpPr>
            <p:cNvPr id="20" name="object 20"/>
            <p:cNvSpPr/>
            <p:nvPr/>
          </p:nvSpPr>
          <p:spPr>
            <a:xfrm>
              <a:off x="4983479" y="2935223"/>
              <a:ext cx="3322320" cy="2524125"/>
            </a:xfrm>
            <a:custGeom>
              <a:avLst/>
              <a:gdLst/>
              <a:ahLst/>
              <a:cxnLst/>
              <a:rect l="l" t="t" r="r" b="b"/>
              <a:pathLst>
                <a:path w="3322320" h="2524125">
                  <a:moveTo>
                    <a:pt x="45720" y="2523744"/>
                  </a:moveTo>
                  <a:lnTo>
                    <a:pt x="45720" y="0"/>
                  </a:lnTo>
                </a:path>
                <a:path w="3322320" h="2524125">
                  <a:moveTo>
                    <a:pt x="0" y="2523744"/>
                  </a:moveTo>
                  <a:lnTo>
                    <a:pt x="45720" y="2523744"/>
                  </a:lnTo>
                </a:path>
                <a:path w="3322320" h="2524125">
                  <a:moveTo>
                    <a:pt x="0" y="2164080"/>
                  </a:moveTo>
                  <a:lnTo>
                    <a:pt x="45720" y="2164080"/>
                  </a:lnTo>
                </a:path>
                <a:path w="3322320" h="2524125">
                  <a:moveTo>
                    <a:pt x="0" y="1802892"/>
                  </a:moveTo>
                  <a:lnTo>
                    <a:pt x="45720" y="1802892"/>
                  </a:lnTo>
                </a:path>
                <a:path w="3322320" h="2524125">
                  <a:moveTo>
                    <a:pt x="0" y="1441703"/>
                  </a:moveTo>
                  <a:lnTo>
                    <a:pt x="45720" y="1441703"/>
                  </a:lnTo>
                </a:path>
                <a:path w="3322320" h="2524125">
                  <a:moveTo>
                    <a:pt x="0" y="1082039"/>
                  </a:moveTo>
                  <a:lnTo>
                    <a:pt x="45720" y="1082039"/>
                  </a:lnTo>
                </a:path>
                <a:path w="3322320" h="2524125">
                  <a:moveTo>
                    <a:pt x="0" y="720851"/>
                  </a:moveTo>
                  <a:lnTo>
                    <a:pt x="45720" y="720851"/>
                  </a:lnTo>
                </a:path>
                <a:path w="3322320" h="2524125">
                  <a:moveTo>
                    <a:pt x="0" y="361188"/>
                  </a:moveTo>
                  <a:lnTo>
                    <a:pt x="45720" y="361188"/>
                  </a:lnTo>
                </a:path>
                <a:path w="3322320" h="2524125">
                  <a:moveTo>
                    <a:pt x="0" y="0"/>
                  </a:moveTo>
                  <a:lnTo>
                    <a:pt x="45720" y="0"/>
                  </a:lnTo>
                </a:path>
                <a:path w="3322320" h="2524125">
                  <a:moveTo>
                    <a:pt x="45720" y="2523744"/>
                  </a:moveTo>
                  <a:lnTo>
                    <a:pt x="3322320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029961" y="3028949"/>
              <a:ext cx="3276600" cy="2085339"/>
            </a:xfrm>
            <a:custGeom>
              <a:avLst/>
              <a:gdLst/>
              <a:ahLst/>
              <a:cxnLst/>
              <a:rect l="l" t="t" r="r" b="b"/>
              <a:pathLst>
                <a:path w="3276600" h="2085339">
                  <a:moveTo>
                    <a:pt x="0" y="490727"/>
                  </a:moveTo>
                  <a:lnTo>
                    <a:pt x="120396" y="440436"/>
                  </a:lnTo>
                  <a:lnTo>
                    <a:pt x="242315" y="454151"/>
                  </a:lnTo>
                  <a:lnTo>
                    <a:pt x="362712" y="310896"/>
                  </a:lnTo>
                  <a:lnTo>
                    <a:pt x="484632" y="150875"/>
                  </a:lnTo>
                  <a:lnTo>
                    <a:pt x="606551" y="15239"/>
                  </a:lnTo>
                  <a:lnTo>
                    <a:pt x="726948" y="0"/>
                  </a:lnTo>
                  <a:lnTo>
                    <a:pt x="848867" y="100584"/>
                  </a:lnTo>
                  <a:lnTo>
                    <a:pt x="970788" y="216408"/>
                  </a:lnTo>
                  <a:lnTo>
                    <a:pt x="1091184" y="361188"/>
                  </a:lnTo>
                  <a:lnTo>
                    <a:pt x="1213103" y="461772"/>
                  </a:lnTo>
                  <a:lnTo>
                    <a:pt x="1333500" y="454151"/>
                  </a:lnTo>
                  <a:lnTo>
                    <a:pt x="1455420" y="475488"/>
                  </a:lnTo>
                  <a:lnTo>
                    <a:pt x="1577339" y="504444"/>
                  </a:lnTo>
                  <a:lnTo>
                    <a:pt x="1697736" y="662939"/>
                  </a:lnTo>
                  <a:lnTo>
                    <a:pt x="1819656" y="815339"/>
                  </a:lnTo>
                  <a:lnTo>
                    <a:pt x="1941576" y="894588"/>
                  </a:lnTo>
                  <a:lnTo>
                    <a:pt x="2061971" y="879348"/>
                  </a:lnTo>
                  <a:lnTo>
                    <a:pt x="2183891" y="873251"/>
                  </a:lnTo>
                  <a:lnTo>
                    <a:pt x="2304288" y="987551"/>
                  </a:lnTo>
                  <a:lnTo>
                    <a:pt x="2426208" y="1066800"/>
                  </a:lnTo>
                  <a:lnTo>
                    <a:pt x="2548128" y="1362456"/>
                  </a:lnTo>
                  <a:lnTo>
                    <a:pt x="2668523" y="1485900"/>
                  </a:lnTo>
                  <a:lnTo>
                    <a:pt x="2790443" y="1623060"/>
                  </a:lnTo>
                  <a:lnTo>
                    <a:pt x="2912364" y="1773936"/>
                  </a:lnTo>
                  <a:lnTo>
                    <a:pt x="3032760" y="1903476"/>
                  </a:lnTo>
                  <a:lnTo>
                    <a:pt x="3154680" y="2084832"/>
                  </a:lnTo>
                  <a:lnTo>
                    <a:pt x="3276599" y="204825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029199" y="3296411"/>
              <a:ext cx="3276600" cy="0"/>
            </a:xfrm>
            <a:custGeom>
              <a:avLst/>
              <a:gdLst/>
              <a:ahLst/>
              <a:cxnLst/>
              <a:rect l="l" t="t" r="r" b="b"/>
              <a:pathLst>
                <a:path w="3276600">
                  <a:moveTo>
                    <a:pt x="0" y="0"/>
                  </a:moveTo>
                  <a:lnTo>
                    <a:pt x="0" y="0"/>
                  </a:lnTo>
                  <a:lnTo>
                    <a:pt x="3154679" y="0"/>
                  </a:lnTo>
                  <a:lnTo>
                    <a:pt x="3276600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716526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6526" y="498386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6526" y="46233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6526" y="426275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16526" y="390182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16526" y="35412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31816" y="3180715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31816" y="2819476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8482" y="1866137"/>
            <a:ext cx="7929245" cy="986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46070" marR="5080" indent="-283400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miktar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birim değer endeksleri (2015=100, 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hareketli ortalama)  Ocak 2020 – Nisan</a:t>
            </a:r>
            <a:r>
              <a:rPr sz="16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750">
              <a:solidFill>
                <a:prstClr val="black"/>
              </a:solidFill>
              <a:latin typeface="Arial"/>
              <a:cs typeface="Arial"/>
            </a:endParaRPr>
          </a:p>
          <a:p>
            <a:pPr marL="1616075">
              <a:tabLst>
                <a:tab pos="5500370" algn="l"/>
              </a:tabLst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Miktar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	Dış Ticaret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Haddi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36448" y="5499608"/>
            <a:ext cx="335216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73871" y="497014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75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06339" y="6191199"/>
            <a:ext cx="2479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Birim Değer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Endeksi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(İhracat/İthalat)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19542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6701"/>
            <a:ext cx="875665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Ocak-Nisan </a:t>
            </a:r>
            <a:r>
              <a:rPr spc="-5" dirty="0"/>
              <a:t>döneminde </a:t>
            </a:r>
            <a:r>
              <a:rPr dirty="0"/>
              <a:t>turizm </a:t>
            </a:r>
            <a:r>
              <a:rPr spc="-5" dirty="0"/>
              <a:t>gelirleri </a:t>
            </a:r>
            <a:r>
              <a:rPr dirty="0"/>
              <a:t>son </a:t>
            </a:r>
            <a:r>
              <a:rPr spc="-5" dirty="0"/>
              <a:t>üç yılın </a:t>
            </a:r>
            <a:r>
              <a:rPr dirty="0"/>
              <a:t>üzerinde</a:t>
            </a:r>
            <a:r>
              <a:rPr spc="-30" dirty="0"/>
              <a:t> </a:t>
            </a:r>
            <a:r>
              <a:rPr spc="-5" dirty="0"/>
              <a:t>seyretmektedir.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Yabancı ziyaretçi sayıları </a:t>
            </a:r>
            <a:r>
              <a:rPr b="0" dirty="0">
                <a:latin typeface="Tahoma"/>
                <a:cs typeface="Tahoma"/>
              </a:rPr>
              <a:t>ise 2019 </a:t>
            </a:r>
            <a:r>
              <a:rPr b="0" spc="-5" dirty="0">
                <a:latin typeface="Tahoma"/>
                <a:cs typeface="Tahoma"/>
              </a:rPr>
              <a:t>yılı düzeyinin</a:t>
            </a:r>
            <a:r>
              <a:rPr b="0" spc="7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altındadır.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6082" y="1833117"/>
            <a:ext cx="52939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Turizm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geliri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ziyaretçi sayısı* (Ocak 2019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Nisan</a:t>
            </a:r>
            <a:r>
              <a:rPr sz="16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667125" cy="2882265"/>
            <a:chOff x="605027" y="2662427"/>
            <a:chExt cx="3667125" cy="288226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648710" cy="2857500"/>
            </a:xfrm>
            <a:custGeom>
              <a:avLst/>
              <a:gdLst/>
              <a:ahLst/>
              <a:cxnLst/>
              <a:rect l="l" t="t" r="r" b="b"/>
              <a:pathLst>
                <a:path w="3648710" h="2857500">
                  <a:moveTo>
                    <a:pt x="50292" y="2857500"/>
                  </a:moveTo>
                  <a:lnTo>
                    <a:pt x="50292" y="0"/>
                  </a:lnTo>
                </a:path>
                <a:path w="3648710" h="2857500">
                  <a:moveTo>
                    <a:pt x="0" y="2857500"/>
                  </a:moveTo>
                  <a:lnTo>
                    <a:pt x="50292" y="2857500"/>
                  </a:lnTo>
                </a:path>
                <a:path w="3648710" h="2857500">
                  <a:moveTo>
                    <a:pt x="0" y="2572512"/>
                  </a:moveTo>
                  <a:lnTo>
                    <a:pt x="50292" y="2572512"/>
                  </a:lnTo>
                </a:path>
                <a:path w="3648710" h="2857500">
                  <a:moveTo>
                    <a:pt x="0" y="2286000"/>
                  </a:moveTo>
                  <a:lnTo>
                    <a:pt x="50292" y="2286000"/>
                  </a:lnTo>
                </a:path>
                <a:path w="3648710" h="2857500">
                  <a:moveTo>
                    <a:pt x="0" y="2001012"/>
                  </a:moveTo>
                  <a:lnTo>
                    <a:pt x="50292" y="2001012"/>
                  </a:lnTo>
                </a:path>
                <a:path w="3648710" h="2857500">
                  <a:moveTo>
                    <a:pt x="0" y="1714500"/>
                  </a:moveTo>
                  <a:lnTo>
                    <a:pt x="50292" y="1714500"/>
                  </a:lnTo>
                </a:path>
                <a:path w="3648710" h="2857500">
                  <a:moveTo>
                    <a:pt x="0" y="1429512"/>
                  </a:moveTo>
                  <a:lnTo>
                    <a:pt x="50292" y="1429512"/>
                  </a:lnTo>
                </a:path>
                <a:path w="3648710" h="2857500">
                  <a:moveTo>
                    <a:pt x="0" y="1143000"/>
                  </a:moveTo>
                  <a:lnTo>
                    <a:pt x="50292" y="1143000"/>
                  </a:lnTo>
                </a:path>
                <a:path w="3648710" h="2857500">
                  <a:moveTo>
                    <a:pt x="0" y="858012"/>
                  </a:moveTo>
                  <a:lnTo>
                    <a:pt x="50292" y="858012"/>
                  </a:lnTo>
                </a:path>
                <a:path w="3648710" h="2857500">
                  <a:moveTo>
                    <a:pt x="0" y="571500"/>
                  </a:moveTo>
                  <a:lnTo>
                    <a:pt x="50292" y="571500"/>
                  </a:lnTo>
                </a:path>
                <a:path w="3648710" h="2857500">
                  <a:moveTo>
                    <a:pt x="0" y="286512"/>
                  </a:moveTo>
                  <a:lnTo>
                    <a:pt x="50292" y="286512"/>
                  </a:lnTo>
                </a:path>
                <a:path w="3648710" h="2857500">
                  <a:moveTo>
                    <a:pt x="0" y="0"/>
                  </a:moveTo>
                  <a:lnTo>
                    <a:pt x="50292" y="0"/>
                  </a:lnTo>
                </a:path>
                <a:path w="3648710" h="2857500">
                  <a:moveTo>
                    <a:pt x="50292" y="2857500"/>
                  </a:moveTo>
                  <a:lnTo>
                    <a:pt x="3648456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2919221"/>
              <a:ext cx="3596640" cy="1961514"/>
            </a:xfrm>
            <a:custGeom>
              <a:avLst/>
              <a:gdLst/>
              <a:ahLst/>
              <a:cxnLst/>
              <a:rect l="l" t="t" r="r" b="b"/>
              <a:pathLst>
                <a:path w="3596640" h="1961514">
                  <a:moveTo>
                    <a:pt x="0" y="1856232"/>
                  </a:moveTo>
                  <a:lnTo>
                    <a:pt x="326136" y="1961388"/>
                  </a:lnTo>
                  <a:lnTo>
                    <a:pt x="653796" y="1802891"/>
                  </a:lnTo>
                  <a:lnTo>
                    <a:pt x="979932" y="1615439"/>
                  </a:lnTo>
                  <a:lnTo>
                    <a:pt x="1307592" y="1286255"/>
                  </a:lnTo>
                  <a:lnTo>
                    <a:pt x="1635252" y="934211"/>
                  </a:lnTo>
                  <a:lnTo>
                    <a:pt x="1961388" y="432815"/>
                  </a:lnTo>
                  <a:lnTo>
                    <a:pt x="2289048" y="0"/>
                  </a:lnTo>
                  <a:lnTo>
                    <a:pt x="2615184" y="431291"/>
                  </a:lnTo>
                  <a:lnTo>
                    <a:pt x="2942844" y="556260"/>
                  </a:lnTo>
                  <a:lnTo>
                    <a:pt x="3270504" y="1548383"/>
                  </a:lnTo>
                  <a:lnTo>
                    <a:pt x="3596640" y="179374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4527042"/>
              <a:ext cx="3596640" cy="998219"/>
            </a:xfrm>
            <a:custGeom>
              <a:avLst/>
              <a:gdLst/>
              <a:ahLst/>
              <a:cxnLst/>
              <a:rect l="l" t="t" r="r" b="b"/>
              <a:pathLst>
                <a:path w="3596640" h="998220">
                  <a:moveTo>
                    <a:pt x="0" y="126491"/>
                  </a:moveTo>
                  <a:lnTo>
                    <a:pt x="326136" y="295655"/>
                  </a:lnTo>
                  <a:lnTo>
                    <a:pt x="653796" y="623315"/>
                  </a:lnTo>
                  <a:lnTo>
                    <a:pt x="979932" y="998219"/>
                  </a:lnTo>
                  <a:lnTo>
                    <a:pt x="1307592" y="998219"/>
                  </a:lnTo>
                  <a:lnTo>
                    <a:pt x="1635252" y="944879"/>
                  </a:lnTo>
                  <a:lnTo>
                    <a:pt x="1961388" y="729995"/>
                  </a:lnTo>
                  <a:lnTo>
                    <a:pt x="2289048" y="216407"/>
                  </a:lnTo>
                  <a:lnTo>
                    <a:pt x="2615184" y="94487"/>
                  </a:lnTo>
                  <a:lnTo>
                    <a:pt x="2942844" y="0"/>
                  </a:lnTo>
                  <a:lnTo>
                    <a:pt x="3270504" y="490727"/>
                  </a:lnTo>
                  <a:lnTo>
                    <a:pt x="3596640" y="614171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56081" y="3303269"/>
              <a:ext cx="3596640" cy="1902460"/>
            </a:xfrm>
            <a:custGeom>
              <a:avLst/>
              <a:gdLst/>
              <a:ahLst/>
              <a:cxnLst/>
              <a:rect l="l" t="t" r="r" b="b"/>
              <a:pathLst>
                <a:path w="3596640" h="1902460">
                  <a:moveTo>
                    <a:pt x="0" y="1842515"/>
                  </a:moveTo>
                  <a:lnTo>
                    <a:pt x="326136" y="1901952"/>
                  </a:lnTo>
                  <a:lnTo>
                    <a:pt x="653796" y="1749552"/>
                  </a:lnTo>
                  <a:lnTo>
                    <a:pt x="979932" y="1801367"/>
                  </a:lnTo>
                  <a:lnTo>
                    <a:pt x="1307592" y="1859279"/>
                  </a:lnTo>
                  <a:lnTo>
                    <a:pt x="1635252" y="1557527"/>
                  </a:lnTo>
                  <a:lnTo>
                    <a:pt x="1961388" y="705611"/>
                  </a:lnTo>
                  <a:lnTo>
                    <a:pt x="2289048" y="0"/>
                  </a:lnTo>
                  <a:lnTo>
                    <a:pt x="2615184" y="406907"/>
                  </a:lnTo>
                  <a:lnTo>
                    <a:pt x="2942844" y="339851"/>
                  </a:lnTo>
                  <a:lnTo>
                    <a:pt x="3270504" y="1211579"/>
                  </a:lnTo>
                  <a:lnTo>
                    <a:pt x="3596640" y="137921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56081" y="4501133"/>
              <a:ext cx="980440" cy="289560"/>
            </a:xfrm>
            <a:custGeom>
              <a:avLst/>
              <a:gdLst/>
              <a:ahLst/>
              <a:cxnLst/>
              <a:rect l="l" t="t" r="r" b="b"/>
              <a:pathLst>
                <a:path w="980439" h="289560">
                  <a:moveTo>
                    <a:pt x="0" y="141732"/>
                  </a:moveTo>
                  <a:lnTo>
                    <a:pt x="326136" y="289560"/>
                  </a:lnTo>
                  <a:lnTo>
                    <a:pt x="653796" y="62484"/>
                  </a:lnTo>
                  <a:lnTo>
                    <a:pt x="97993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53845" y="28125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53845" y="327888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5" y="351205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053845" y="30457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7527" y="2451539"/>
            <a:ext cx="238760" cy="317055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spcBef>
                <a:spcPts val="9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00" y="5562603"/>
            <a:ext cx="3807460" cy="6051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93675" algn="r">
              <a:lnSpc>
                <a:spcPct val="1789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Mayıs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Temmuz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90500" marR="5715" indent="82550" algn="just">
              <a:lnSpc>
                <a:spcPct val="1788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Kasım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061203" y="2773679"/>
            <a:ext cx="3712845" cy="2771140"/>
            <a:chOff x="5061203" y="2773679"/>
            <a:chExt cx="3712845" cy="2771140"/>
          </a:xfrm>
        </p:grpSpPr>
        <p:sp>
          <p:nvSpPr>
            <p:cNvPr id="18" name="object 18"/>
            <p:cNvSpPr/>
            <p:nvPr/>
          </p:nvSpPr>
          <p:spPr>
            <a:xfrm>
              <a:off x="5061203" y="2778251"/>
              <a:ext cx="3694429" cy="2746375"/>
            </a:xfrm>
            <a:custGeom>
              <a:avLst/>
              <a:gdLst/>
              <a:ahLst/>
              <a:cxnLst/>
              <a:rect l="l" t="t" r="r" b="b"/>
              <a:pathLst>
                <a:path w="3694429" h="2746375">
                  <a:moveTo>
                    <a:pt x="50292" y="2746248"/>
                  </a:moveTo>
                  <a:lnTo>
                    <a:pt x="50292" y="0"/>
                  </a:lnTo>
                </a:path>
                <a:path w="3694429" h="2746375">
                  <a:moveTo>
                    <a:pt x="0" y="2746248"/>
                  </a:moveTo>
                  <a:lnTo>
                    <a:pt x="50292" y="2746248"/>
                  </a:lnTo>
                </a:path>
                <a:path w="3694429" h="2746375">
                  <a:moveTo>
                    <a:pt x="0" y="2403348"/>
                  </a:moveTo>
                  <a:lnTo>
                    <a:pt x="50292" y="2403348"/>
                  </a:lnTo>
                </a:path>
                <a:path w="3694429" h="2746375">
                  <a:moveTo>
                    <a:pt x="0" y="2058924"/>
                  </a:moveTo>
                  <a:lnTo>
                    <a:pt x="50292" y="2058924"/>
                  </a:lnTo>
                </a:path>
                <a:path w="3694429" h="2746375">
                  <a:moveTo>
                    <a:pt x="0" y="1716024"/>
                  </a:moveTo>
                  <a:lnTo>
                    <a:pt x="50292" y="1716024"/>
                  </a:lnTo>
                </a:path>
                <a:path w="3694429" h="2746375">
                  <a:moveTo>
                    <a:pt x="0" y="1373124"/>
                  </a:moveTo>
                  <a:lnTo>
                    <a:pt x="50292" y="1373124"/>
                  </a:lnTo>
                </a:path>
                <a:path w="3694429" h="2746375">
                  <a:moveTo>
                    <a:pt x="0" y="1030224"/>
                  </a:moveTo>
                  <a:lnTo>
                    <a:pt x="50292" y="1030224"/>
                  </a:lnTo>
                </a:path>
                <a:path w="3694429" h="2746375">
                  <a:moveTo>
                    <a:pt x="0" y="685800"/>
                  </a:moveTo>
                  <a:lnTo>
                    <a:pt x="50292" y="685800"/>
                  </a:lnTo>
                </a:path>
                <a:path w="3694429" h="2746375">
                  <a:moveTo>
                    <a:pt x="0" y="342900"/>
                  </a:moveTo>
                  <a:lnTo>
                    <a:pt x="50292" y="342900"/>
                  </a:lnTo>
                </a:path>
                <a:path w="3694429" h="2746375">
                  <a:moveTo>
                    <a:pt x="0" y="0"/>
                  </a:moveTo>
                  <a:lnTo>
                    <a:pt x="50292" y="0"/>
                  </a:lnTo>
                </a:path>
                <a:path w="3694429" h="2746375">
                  <a:moveTo>
                    <a:pt x="50292" y="2746248"/>
                  </a:moveTo>
                  <a:lnTo>
                    <a:pt x="3694176" y="27462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12257" y="3114293"/>
              <a:ext cx="3642360" cy="1871980"/>
            </a:xfrm>
            <a:custGeom>
              <a:avLst/>
              <a:gdLst/>
              <a:ahLst/>
              <a:cxnLst/>
              <a:rect l="l" t="t" r="r" b="b"/>
              <a:pathLst>
                <a:path w="3642359" h="1871979">
                  <a:moveTo>
                    <a:pt x="0" y="1792223"/>
                  </a:moveTo>
                  <a:lnTo>
                    <a:pt x="330707" y="1871471"/>
                  </a:lnTo>
                  <a:lnTo>
                    <a:pt x="661415" y="1696211"/>
                  </a:lnTo>
                  <a:lnTo>
                    <a:pt x="993647" y="1432559"/>
                  </a:lnTo>
                  <a:lnTo>
                    <a:pt x="1324355" y="1095755"/>
                  </a:lnTo>
                  <a:lnTo>
                    <a:pt x="1655064" y="755903"/>
                  </a:lnTo>
                  <a:lnTo>
                    <a:pt x="1987295" y="446531"/>
                  </a:lnTo>
                  <a:lnTo>
                    <a:pt x="2318003" y="0"/>
                  </a:lnTo>
                  <a:lnTo>
                    <a:pt x="2648712" y="454151"/>
                  </a:lnTo>
                  <a:lnTo>
                    <a:pt x="2980943" y="734567"/>
                  </a:lnTo>
                  <a:lnTo>
                    <a:pt x="3311651" y="1551431"/>
                  </a:lnTo>
                  <a:lnTo>
                    <a:pt x="3642360" y="174345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12257" y="4772405"/>
              <a:ext cx="3642360" cy="753110"/>
            </a:xfrm>
            <a:custGeom>
              <a:avLst/>
              <a:gdLst/>
              <a:ahLst/>
              <a:cxnLst/>
              <a:rect l="l" t="t" r="r" b="b"/>
              <a:pathLst>
                <a:path w="3642359" h="753110">
                  <a:moveTo>
                    <a:pt x="0" y="41148"/>
                  </a:moveTo>
                  <a:lnTo>
                    <a:pt x="330707" y="182880"/>
                  </a:lnTo>
                  <a:lnTo>
                    <a:pt x="661415" y="440436"/>
                  </a:lnTo>
                  <a:lnTo>
                    <a:pt x="993647" y="752856"/>
                  </a:lnTo>
                  <a:lnTo>
                    <a:pt x="1324355" y="752856"/>
                  </a:lnTo>
                  <a:lnTo>
                    <a:pt x="1655064" y="752856"/>
                  </a:lnTo>
                  <a:lnTo>
                    <a:pt x="1987295" y="569976"/>
                  </a:lnTo>
                  <a:lnTo>
                    <a:pt x="2318003" y="164592"/>
                  </a:lnTo>
                  <a:lnTo>
                    <a:pt x="2648712" y="0"/>
                  </a:lnTo>
                  <a:lnTo>
                    <a:pt x="2980943" y="65532"/>
                  </a:lnTo>
                  <a:lnTo>
                    <a:pt x="3311651" y="422148"/>
                  </a:lnTo>
                  <a:lnTo>
                    <a:pt x="3642360" y="51816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112257" y="3952493"/>
              <a:ext cx="3642360" cy="1403985"/>
            </a:xfrm>
            <a:custGeom>
              <a:avLst/>
              <a:gdLst/>
              <a:ahLst/>
              <a:cxnLst/>
              <a:rect l="l" t="t" r="r" b="b"/>
              <a:pathLst>
                <a:path w="3642359" h="1403985">
                  <a:moveTo>
                    <a:pt x="0" y="1376171"/>
                  </a:moveTo>
                  <a:lnTo>
                    <a:pt x="330707" y="1403603"/>
                  </a:lnTo>
                  <a:lnTo>
                    <a:pt x="661415" y="1310639"/>
                  </a:lnTo>
                  <a:lnTo>
                    <a:pt x="993647" y="1263395"/>
                  </a:lnTo>
                  <a:lnTo>
                    <a:pt x="1324355" y="1310639"/>
                  </a:lnTo>
                  <a:lnTo>
                    <a:pt x="1655064" y="1060703"/>
                  </a:lnTo>
                  <a:lnTo>
                    <a:pt x="1987295" y="463295"/>
                  </a:lnTo>
                  <a:lnTo>
                    <a:pt x="2318003" y="0"/>
                  </a:lnTo>
                  <a:lnTo>
                    <a:pt x="2648712" y="318515"/>
                  </a:lnTo>
                  <a:lnTo>
                    <a:pt x="2980943" y="274319"/>
                  </a:lnTo>
                  <a:lnTo>
                    <a:pt x="3311651" y="858011"/>
                  </a:lnTo>
                  <a:lnTo>
                    <a:pt x="3642360" y="100583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112257" y="4706873"/>
              <a:ext cx="993775" cy="337185"/>
            </a:xfrm>
            <a:custGeom>
              <a:avLst/>
              <a:gdLst/>
              <a:ahLst/>
              <a:cxnLst/>
              <a:rect l="l" t="t" r="r" b="b"/>
              <a:pathLst>
                <a:path w="993775" h="337185">
                  <a:moveTo>
                    <a:pt x="0" y="271271"/>
                  </a:moveTo>
                  <a:lnTo>
                    <a:pt x="330707" y="336803"/>
                  </a:lnTo>
                  <a:lnTo>
                    <a:pt x="661415" y="147827"/>
                  </a:lnTo>
                  <a:lnTo>
                    <a:pt x="993647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81065" y="28079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81065" y="35074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481065" y="30411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481065" y="32743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34814" y="370433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34814" y="507809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34814" y="542099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34814" y="47348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34814" y="43903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34814" y="40474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34814" y="336143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34814" y="30170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34814" y="267385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07535" y="5562603"/>
            <a:ext cx="3853815" cy="58928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77165" algn="r">
              <a:lnSpc>
                <a:spcPct val="1810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75895" marR="5715" indent="80645" algn="just">
              <a:lnSpc>
                <a:spcPct val="1812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sım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93841" y="2344293"/>
            <a:ext cx="3044190" cy="1273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Ziyaretçi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Sayısı** (milyon</a:t>
            </a:r>
            <a:r>
              <a:rPr sz="14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kişi)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33350">
              <a:spcBef>
                <a:spcPts val="11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3350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3350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3350">
              <a:spcBef>
                <a:spcPts val="395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17828" y="2347087"/>
            <a:ext cx="3040380" cy="1275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Seyahat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Gelirleri (milyar</a:t>
            </a:r>
            <a:r>
              <a:rPr sz="14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dolar)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12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6146" y="6252159"/>
            <a:ext cx="664083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1190"/>
              </a:lnSpc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2020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yılı Nisan-Haziran döneminde salgının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kontrolüne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yönelik seyahat kısıtlamaları nedeniyle turist</a:t>
            </a:r>
            <a:r>
              <a:rPr sz="1000"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girişi olmamıştır.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190"/>
              </a:lnSpc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** Yurt dışı ikametli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Türk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vatandaşlarını</a:t>
            </a:r>
            <a:r>
              <a:rPr sz="10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kapsamamaktadır.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98971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66" y="694182"/>
            <a:ext cx="87115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3825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yılında cari işlemler açığı artmaktadır; </a:t>
            </a:r>
            <a:r>
              <a:rPr dirty="0"/>
              <a:t>Nisan ayı </a:t>
            </a:r>
            <a:r>
              <a:rPr spc="-5" dirty="0"/>
              <a:t>itibarıyla </a:t>
            </a:r>
            <a:r>
              <a:rPr dirty="0"/>
              <a:t>25,7 </a:t>
            </a:r>
            <a:r>
              <a:rPr spc="-5" dirty="0"/>
              <a:t>milyar  dolara</a:t>
            </a:r>
            <a:r>
              <a:rPr spc="-15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altın dışı tanımlı çekirdek göstergeler cari </a:t>
            </a:r>
            <a:r>
              <a:rPr b="0" dirty="0">
                <a:latin typeface="Tahoma"/>
                <a:cs typeface="Tahoma"/>
              </a:rPr>
              <a:t>fazlaya işaret </a:t>
            </a:r>
            <a:r>
              <a:rPr b="0" spc="-5" dirty="0">
                <a:latin typeface="Tahoma"/>
                <a:cs typeface="Tahoma"/>
              </a:rPr>
              <a:t>etmekte olup</a:t>
            </a:r>
            <a:r>
              <a:rPr b="0" spc="1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artışları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66" y="1424867"/>
            <a:ext cx="7956550" cy="71755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spcBef>
                <a:spcPts val="82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sınırlıdır.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005205">
              <a:spcBef>
                <a:spcPts val="64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dengesi (12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aylık birikimli,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dolar)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81" y="6644741"/>
            <a:ext cx="2609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3773" y="2619565"/>
            <a:ext cx="7852409" cy="2905125"/>
            <a:chOff x="473773" y="2619565"/>
            <a:chExt cx="7852409" cy="2905125"/>
          </a:xfrm>
        </p:grpSpPr>
        <p:sp>
          <p:nvSpPr>
            <p:cNvPr id="7" name="object 7"/>
            <p:cNvSpPr/>
            <p:nvPr/>
          </p:nvSpPr>
          <p:spPr>
            <a:xfrm>
              <a:off x="478536" y="2624327"/>
              <a:ext cx="7827645" cy="2895600"/>
            </a:xfrm>
            <a:custGeom>
              <a:avLst/>
              <a:gdLst/>
              <a:ahLst/>
              <a:cxnLst/>
              <a:rect l="l" t="t" r="r" b="b"/>
              <a:pathLst>
                <a:path w="7827645" h="2895600">
                  <a:moveTo>
                    <a:pt x="50292" y="2895600"/>
                  </a:moveTo>
                  <a:lnTo>
                    <a:pt x="50292" y="0"/>
                  </a:lnTo>
                </a:path>
                <a:path w="7827645" h="2895600">
                  <a:moveTo>
                    <a:pt x="0" y="2895600"/>
                  </a:moveTo>
                  <a:lnTo>
                    <a:pt x="50292" y="2895600"/>
                  </a:lnTo>
                </a:path>
                <a:path w="7827645" h="2895600">
                  <a:moveTo>
                    <a:pt x="0" y="2316480"/>
                  </a:moveTo>
                  <a:lnTo>
                    <a:pt x="50292" y="2316480"/>
                  </a:lnTo>
                </a:path>
                <a:path w="7827645" h="2895600">
                  <a:moveTo>
                    <a:pt x="0" y="1737360"/>
                  </a:moveTo>
                  <a:lnTo>
                    <a:pt x="50292" y="1737360"/>
                  </a:lnTo>
                </a:path>
                <a:path w="7827645" h="2895600">
                  <a:moveTo>
                    <a:pt x="0" y="1158240"/>
                  </a:moveTo>
                  <a:lnTo>
                    <a:pt x="50292" y="1158240"/>
                  </a:lnTo>
                </a:path>
                <a:path w="7827645" h="2895600">
                  <a:moveTo>
                    <a:pt x="0" y="579120"/>
                  </a:moveTo>
                  <a:lnTo>
                    <a:pt x="50292" y="579120"/>
                  </a:lnTo>
                </a:path>
                <a:path w="7827645" h="2895600">
                  <a:moveTo>
                    <a:pt x="0" y="0"/>
                  </a:moveTo>
                  <a:lnTo>
                    <a:pt x="50292" y="0"/>
                  </a:lnTo>
                </a:path>
                <a:path w="7827645" h="2895600">
                  <a:moveTo>
                    <a:pt x="50292" y="1737360"/>
                  </a:moveTo>
                  <a:lnTo>
                    <a:pt x="7827264" y="17373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8637" y="4248530"/>
              <a:ext cx="7777480" cy="1181735"/>
            </a:xfrm>
            <a:custGeom>
              <a:avLst/>
              <a:gdLst/>
              <a:ahLst/>
              <a:cxnLst/>
              <a:rect l="l" t="t" r="r" b="b"/>
              <a:pathLst>
                <a:path w="7777480" h="1181735">
                  <a:moveTo>
                    <a:pt x="0" y="0"/>
                  </a:moveTo>
                  <a:lnTo>
                    <a:pt x="48006" y="2532"/>
                  </a:lnTo>
                  <a:lnTo>
                    <a:pt x="96012" y="3457"/>
                  </a:lnTo>
                  <a:lnTo>
                    <a:pt x="144019" y="4381"/>
                  </a:lnTo>
                  <a:lnTo>
                    <a:pt x="192027" y="6914"/>
                  </a:lnTo>
                  <a:lnTo>
                    <a:pt x="240037" y="12664"/>
                  </a:lnTo>
                  <a:lnTo>
                    <a:pt x="288048" y="23241"/>
                  </a:lnTo>
                  <a:lnTo>
                    <a:pt x="336054" y="39794"/>
                  </a:lnTo>
                  <a:lnTo>
                    <a:pt x="384060" y="61350"/>
                  </a:lnTo>
                  <a:lnTo>
                    <a:pt x="432066" y="86137"/>
                  </a:lnTo>
                  <a:lnTo>
                    <a:pt x="480072" y="112385"/>
                  </a:lnTo>
                  <a:lnTo>
                    <a:pt x="528078" y="138322"/>
                  </a:lnTo>
                  <a:lnTo>
                    <a:pt x="576084" y="162179"/>
                  </a:lnTo>
                  <a:lnTo>
                    <a:pt x="624094" y="184005"/>
                  </a:lnTo>
                  <a:lnTo>
                    <a:pt x="672109" y="205222"/>
                  </a:lnTo>
                  <a:lnTo>
                    <a:pt x="720128" y="226107"/>
                  </a:lnTo>
                  <a:lnTo>
                    <a:pt x="768146" y="246939"/>
                  </a:lnTo>
                  <a:lnTo>
                    <a:pt x="816161" y="267997"/>
                  </a:lnTo>
                  <a:lnTo>
                    <a:pt x="864171" y="289560"/>
                  </a:lnTo>
                  <a:lnTo>
                    <a:pt x="912177" y="312485"/>
                  </a:lnTo>
                  <a:lnTo>
                    <a:pt x="960183" y="336653"/>
                  </a:lnTo>
                  <a:lnTo>
                    <a:pt x="1008189" y="361061"/>
                  </a:lnTo>
                  <a:lnTo>
                    <a:pt x="1056195" y="384706"/>
                  </a:lnTo>
                  <a:lnTo>
                    <a:pt x="1104201" y="406588"/>
                  </a:lnTo>
                  <a:lnTo>
                    <a:pt x="1152207" y="425704"/>
                  </a:lnTo>
                  <a:lnTo>
                    <a:pt x="1200213" y="441102"/>
                  </a:lnTo>
                  <a:lnTo>
                    <a:pt x="1248219" y="453390"/>
                  </a:lnTo>
                  <a:lnTo>
                    <a:pt x="1296225" y="463899"/>
                  </a:lnTo>
                  <a:lnTo>
                    <a:pt x="1344231" y="473964"/>
                  </a:lnTo>
                  <a:lnTo>
                    <a:pt x="1392237" y="484917"/>
                  </a:lnTo>
                  <a:lnTo>
                    <a:pt x="1440243" y="498094"/>
                  </a:lnTo>
                  <a:lnTo>
                    <a:pt x="1488249" y="512458"/>
                  </a:lnTo>
                  <a:lnTo>
                    <a:pt x="1536255" y="526734"/>
                  </a:lnTo>
                  <a:lnTo>
                    <a:pt x="1584261" y="541893"/>
                  </a:lnTo>
                  <a:lnTo>
                    <a:pt x="1632267" y="558903"/>
                  </a:lnTo>
                  <a:lnTo>
                    <a:pt x="1680273" y="578736"/>
                  </a:lnTo>
                  <a:lnTo>
                    <a:pt x="1728279" y="602361"/>
                  </a:lnTo>
                  <a:lnTo>
                    <a:pt x="1769427" y="626920"/>
                  </a:lnTo>
                  <a:lnTo>
                    <a:pt x="1810575" y="655453"/>
                  </a:lnTo>
                  <a:lnTo>
                    <a:pt x="1851723" y="686539"/>
                  </a:lnTo>
                  <a:lnTo>
                    <a:pt x="1892871" y="718756"/>
                  </a:lnTo>
                  <a:lnTo>
                    <a:pt x="1934019" y="750682"/>
                  </a:lnTo>
                  <a:lnTo>
                    <a:pt x="1975167" y="780895"/>
                  </a:lnTo>
                  <a:lnTo>
                    <a:pt x="2016315" y="807974"/>
                  </a:lnTo>
                  <a:lnTo>
                    <a:pt x="2064321" y="836354"/>
                  </a:lnTo>
                  <a:lnTo>
                    <a:pt x="2112327" y="863148"/>
                  </a:lnTo>
                  <a:lnTo>
                    <a:pt x="2160333" y="888269"/>
                  </a:lnTo>
                  <a:lnTo>
                    <a:pt x="2208339" y="911634"/>
                  </a:lnTo>
                  <a:lnTo>
                    <a:pt x="2256345" y="933157"/>
                  </a:lnTo>
                  <a:lnTo>
                    <a:pt x="2304351" y="952754"/>
                  </a:lnTo>
                  <a:lnTo>
                    <a:pt x="2352357" y="969405"/>
                  </a:lnTo>
                  <a:lnTo>
                    <a:pt x="2400363" y="983050"/>
                  </a:lnTo>
                  <a:lnTo>
                    <a:pt x="2448369" y="994854"/>
                  </a:lnTo>
                  <a:lnTo>
                    <a:pt x="2496375" y="1005981"/>
                  </a:lnTo>
                  <a:lnTo>
                    <a:pt x="2544381" y="1017594"/>
                  </a:lnTo>
                  <a:lnTo>
                    <a:pt x="2592387" y="1030859"/>
                  </a:lnTo>
                  <a:lnTo>
                    <a:pt x="2640393" y="1046718"/>
                  </a:lnTo>
                  <a:lnTo>
                    <a:pt x="2688399" y="1064429"/>
                  </a:lnTo>
                  <a:lnTo>
                    <a:pt x="2736405" y="1082627"/>
                  </a:lnTo>
                  <a:lnTo>
                    <a:pt x="2784411" y="1099947"/>
                  </a:lnTo>
                  <a:lnTo>
                    <a:pt x="2832417" y="1115022"/>
                  </a:lnTo>
                  <a:lnTo>
                    <a:pt x="2880423" y="1126490"/>
                  </a:lnTo>
                  <a:lnTo>
                    <a:pt x="2928429" y="1133709"/>
                  </a:lnTo>
                  <a:lnTo>
                    <a:pt x="2976435" y="1137722"/>
                  </a:lnTo>
                  <a:lnTo>
                    <a:pt x="3024441" y="1139491"/>
                  </a:lnTo>
                  <a:lnTo>
                    <a:pt x="3072447" y="1139980"/>
                  </a:lnTo>
                  <a:lnTo>
                    <a:pt x="3120453" y="1140151"/>
                  </a:lnTo>
                  <a:lnTo>
                    <a:pt x="3168459" y="1140968"/>
                  </a:lnTo>
                  <a:lnTo>
                    <a:pt x="3216465" y="1141677"/>
                  </a:lnTo>
                  <a:lnTo>
                    <a:pt x="3264471" y="1141438"/>
                  </a:lnTo>
                  <a:lnTo>
                    <a:pt x="3312477" y="1140888"/>
                  </a:lnTo>
                  <a:lnTo>
                    <a:pt x="3360483" y="1140666"/>
                  </a:lnTo>
                  <a:lnTo>
                    <a:pt x="3408489" y="1141411"/>
                  </a:lnTo>
                  <a:lnTo>
                    <a:pt x="3456495" y="1143762"/>
                  </a:lnTo>
                  <a:lnTo>
                    <a:pt x="3504501" y="1149131"/>
                  </a:lnTo>
                  <a:lnTo>
                    <a:pt x="3552507" y="1157209"/>
                  </a:lnTo>
                  <a:lnTo>
                    <a:pt x="3600513" y="1166241"/>
                  </a:lnTo>
                  <a:lnTo>
                    <a:pt x="3648519" y="1174467"/>
                  </a:lnTo>
                  <a:lnTo>
                    <a:pt x="3696525" y="1180133"/>
                  </a:lnTo>
                  <a:lnTo>
                    <a:pt x="3744531" y="1181481"/>
                  </a:lnTo>
                  <a:lnTo>
                    <a:pt x="3792537" y="1178236"/>
                  </a:lnTo>
                  <a:lnTo>
                    <a:pt x="3840543" y="1171824"/>
                  </a:lnTo>
                  <a:lnTo>
                    <a:pt x="3888549" y="1162843"/>
                  </a:lnTo>
                  <a:lnTo>
                    <a:pt x="3936555" y="1151894"/>
                  </a:lnTo>
                  <a:lnTo>
                    <a:pt x="3984561" y="1139576"/>
                  </a:lnTo>
                  <a:lnTo>
                    <a:pt x="4032567" y="1126490"/>
                  </a:lnTo>
                  <a:lnTo>
                    <a:pt x="4080573" y="1110917"/>
                  </a:lnTo>
                  <a:lnTo>
                    <a:pt x="4128579" y="1092035"/>
                  </a:lnTo>
                  <a:lnTo>
                    <a:pt x="4176585" y="1071784"/>
                  </a:lnTo>
                  <a:lnTo>
                    <a:pt x="4224591" y="1052105"/>
                  </a:lnTo>
                  <a:lnTo>
                    <a:pt x="4272597" y="1034938"/>
                  </a:lnTo>
                  <a:lnTo>
                    <a:pt x="4320603" y="1022223"/>
                  </a:lnTo>
                  <a:lnTo>
                    <a:pt x="4368609" y="1015073"/>
                  </a:lnTo>
                  <a:lnTo>
                    <a:pt x="4416615" y="1012232"/>
                  </a:lnTo>
                  <a:lnTo>
                    <a:pt x="4464621" y="1011888"/>
                  </a:lnTo>
                  <a:lnTo>
                    <a:pt x="4512627" y="1012232"/>
                  </a:lnTo>
                  <a:lnTo>
                    <a:pt x="4560633" y="1011454"/>
                  </a:lnTo>
                  <a:lnTo>
                    <a:pt x="4608639" y="1007745"/>
                  </a:lnTo>
                  <a:lnTo>
                    <a:pt x="4656645" y="1000752"/>
                  </a:lnTo>
                  <a:lnTo>
                    <a:pt x="4704651" y="991935"/>
                  </a:lnTo>
                  <a:lnTo>
                    <a:pt x="4752657" y="982011"/>
                  </a:lnTo>
                  <a:lnTo>
                    <a:pt x="4800663" y="971695"/>
                  </a:lnTo>
                  <a:lnTo>
                    <a:pt x="4848669" y="961704"/>
                  </a:lnTo>
                  <a:lnTo>
                    <a:pt x="4896675" y="952754"/>
                  </a:lnTo>
                  <a:lnTo>
                    <a:pt x="4944682" y="946044"/>
                  </a:lnTo>
                  <a:lnTo>
                    <a:pt x="4992692" y="941324"/>
                  </a:lnTo>
                  <a:lnTo>
                    <a:pt x="5040709" y="936942"/>
                  </a:lnTo>
                  <a:lnTo>
                    <a:pt x="5088737" y="931248"/>
                  </a:lnTo>
                  <a:lnTo>
                    <a:pt x="5136778" y="922591"/>
                  </a:lnTo>
                  <a:lnTo>
                    <a:pt x="5184838" y="909320"/>
                  </a:lnTo>
                  <a:lnTo>
                    <a:pt x="5232844" y="890137"/>
                  </a:lnTo>
                  <a:lnTo>
                    <a:pt x="5280850" y="866177"/>
                  </a:lnTo>
                  <a:lnTo>
                    <a:pt x="5328856" y="839247"/>
                  </a:lnTo>
                  <a:lnTo>
                    <a:pt x="5376862" y="811153"/>
                  </a:lnTo>
                  <a:lnTo>
                    <a:pt x="5424868" y="783701"/>
                  </a:lnTo>
                  <a:lnTo>
                    <a:pt x="5472874" y="758698"/>
                  </a:lnTo>
                  <a:lnTo>
                    <a:pt x="5520880" y="735742"/>
                  </a:lnTo>
                  <a:lnTo>
                    <a:pt x="5568886" y="713311"/>
                  </a:lnTo>
                  <a:lnTo>
                    <a:pt x="5616892" y="691530"/>
                  </a:lnTo>
                  <a:lnTo>
                    <a:pt x="5664898" y="670522"/>
                  </a:lnTo>
                  <a:lnTo>
                    <a:pt x="5712904" y="650409"/>
                  </a:lnTo>
                  <a:lnTo>
                    <a:pt x="5760910" y="631317"/>
                  </a:lnTo>
                  <a:lnTo>
                    <a:pt x="5808916" y="612723"/>
                  </a:lnTo>
                  <a:lnTo>
                    <a:pt x="5856922" y="594501"/>
                  </a:lnTo>
                  <a:lnTo>
                    <a:pt x="5904928" y="577167"/>
                  </a:lnTo>
                  <a:lnTo>
                    <a:pt x="5952934" y="561241"/>
                  </a:lnTo>
                  <a:lnTo>
                    <a:pt x="6000940" y="547241"/>
                  </a:lnTo>
                  <a:lnTo>
                    <a:pt x="6048946" y="535686"/>
                  </a:lnTo>
                  <a:lnTo>
                    <a:pt x="6096952" y="527045"/>
                  </a:lnTo>
                  <a:lnTo>
                    <a:pt x="6144958" y="520921"/>
                  </a:lnTo>
                  <a:lnTo>
                    <a:pt x="6192964" y="516715"/>
                  </a:lnTo>
                  <a:lnTo>
                    <a:pt x="6240970" y="513832"/>
                  </a:lnTo>
                  <a:lnTo>
                    <a:pt x="6288976" y="511676"/>
                  </a:lnTo>
                  <a:lnTo>
                    <a:pt x="6336982" y="509651"/>
                  </a:lnTo>
                  <a:lnTo>
                    <a:pt x="6384988" y="506378"/>
                  </a:lnTo>
                  <a:lnTo>
                    <a:pt x="6432994" y="502059"/>
                  </a:lnTo>
                  <a:lnTo>
                    <a:pt x="6481000" y="498459"/>
                  </a:lnTo>
                  <a:lnTo>
                    <a:pt x="6529006" y="497346"/>
                  </a:lnTo>
                  <a:lnTo>
                    <a:pt x="6577012" y="500487"/>
                  </a:lnTo>
                  <a:lnTo>
                    <a:pt x="6625018" y="509651"/>
                  </a:lnTo>
                  <a:lnTo>
                    <a:pt x="6666166" y="524087"/>
                  </a:lnTo>
                  <a:lnTo>
                    <a:pt x="6707314" y="544234"/>
                  </a:lnTo>
                  <a:lnTo>
                    <a:pt x="6748462" y="568163"/>
                  </a:lnTo>
                  <a:lnTo>
                    <a:pt x="6789610" y="593950"/>
                  </a:lnTo>
                  <a:lnTo>
                    <a:pt x="6830758" y="619668"/>
                  </a:lnTo>
                  <a:lnTo>
                    <a:pt x="6871906" y="643391"/>
                  </a:lnTo>
                  <a:lnTo>
                    <a:pt x="6913054" y="663194"/>
                  </a:lnTo>
                  <a:lnTo>
                    <a:pt x="6961060" y="681676"/>
                  </a:lnTo>
                  <a:lnTo>
                    <a:pt x="7009066" y="697596"/>
                  </a:lnTo>
                  <a:lnTo>
                    <a:pt x="7057072" y="711676"/>
                  </a:lnTo>
                  <a:lnTo>
                    <a:pt x="7105078" y="724633"/>
                  </a:lnTo>
                  <a:lnTo>
                    <a:pt x="7153084" y="737189"/>
                  </a:lnTo>
                  <a:lnTo>
                    <a:pt x="7201090" y="750062"/>
                  </a:lnTo>
                  <a:lnTo>
                    <a:pt x="7249096" y="763397"/>
                  </a:lnTo>
                  <a:lnTo>
                    <a:pt x="7297102" y="776647"/>
                  </a:lnTo>
                  <a:lnTo>
                    <a:pt x="7345108" y="789495"/>
                  </a:lnTo>
                  <a:lnTo>
                    <a:pt x="7393114" y="801624"/>
                  </a:lnTo>
                  <a:lnTo>
                    <a:pt x="7441120" y="812715"/>
                  </a:lnTo>
                  <a:lnTo>
                    <a:pt x="7489126" y="822452"/>
                  </a:lnTo>
                  <a:lnTo>
                    <a:pt x="7537132" y="830391"/>
                  </a:lnTo>
                  <a:lnTo>
                    <a:pt x="7585138" y="836774"/>
                  </a:lnTo>
                  <a:lnTo>
                    <a:pt x="7633144" y="842121"/>
                  </a:lnTo>
                  <a:lnTo>
                    <a:pt x="7681150" y="846948"/>
                  </a:lnTo>
                  <a:lnTo>
                    <a:pt x="7729156" y="851776"/>
                  </a:lnTo>
                  <a:lnTo>
                    <a:pt x="7777162" y="85712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8637" y="3278504"/>
              <a:ext cx="7777480" cy="1500505"/>
            </a:xfrm>
            <a:custGeom>
              <a:avLst/>
              <a:gdLst/>
              <a:ahLst/>
              <a:cxnLst/>
              <a:rect l="l" t="t" r="r" b="b"/>
              <a:pathLst>
                <a:path w="7777480" h="1500504">
                  <a:moveTo>
                    <a:pt x="0" y="0"/>
                  </a:moveTo>
                  <a:lnTo>
                    <a:pt x="48006" y="3317"/>
                  </a:lnTo>
                  <a:lnTo>
                    <a:pt x="96012" y="4826"/>
                  </a:lnTo>
                  <a:lnTo>
                    <a:pt x="144019" y="6334"/>
                  </a:lnTo>
                  <a:lnTo>
                    <a:pt x="192027" y="9652"/>
                  </a:lnTo>
                  <a:lnTo>
                    <a:pt x="240037" y="16589"/>
                  </a:lnTo>
                  <a:lnTo>
                    <a:pt x="288048" y="28956"/>
                  </a:lnTo>
                  <a:lnTo>
                    <a:pt x="329196" y="44722"/>
                  </a:lnTo>
                  <a:lnTo>
                    <a:pt x="370344" y="64472"/>
                  </a:lnTo>
                  <a:lnTo>
                    <a:pt x="411492" y="87212"/>
                  </a:lnTo>
                  <a:lnTo>
                    <a:pt x="452640" y="111949"/>
                  </a:lnTo>
                  <a:lnTo>
                    <a:pt x="493788" y="137690"/>
                  </a:lnTo>
                  <a:lnTo>
                    <a:pt x="534936" y="163443"/>
                  </a:lnTo>
                  <a:lnTo>
                    <a:pt x="576084" y="188214"/>
                  </a:lnTo>
                  <a:lnTo>
                    <a:pt x="617235" y="212415"/>
                  </a:lnTo>
                  <a:lnTo>
                    <a:pt x="658390" y="236999"/>
                  </a:lnTo>
                  <a:lnTo>
                    <a:pt x="699548" y="261942"/>
                  </a:lnTo>
                  <a:lnTo>
                    <a:pt x="740707" y="287223"/>
                  </a:lnTo>
                  <a:lnTo>
                    <a:pt x="781865" y="312820"/>
                  </a:lnTo>
                  <a:lnTo>
                    <a:pt x="823020" y="338710"/>
                  </a:lnTo>
                  <a:lnTo>
                    <a:pt x="864171" y="364871"/>
                  </a:lnTo>
                  <a:lnTo>
                    <a:pt x="905319" y="392187"/>
                  </a:lnTo>
                  <a:lnTo>
                    <a:pt x="946467" y="420969"/>
                  </a:lnTo>
                  <a:lnTo>
                    <a:pt x="987615" y="450336"/>
                  </a:lnTo>
                  <a:lnTo>
                    <a:pt x="1028763" y="479405"/>
                  </a:lnTo>
                  <a:lnTo>
                    <a:pt x="1069911" y="507294"/>
                  </a:lnTo>
                  <a:lnTo>
                    <a:pt x="1111059" y="533121"/>
                  </a:lnTo>
                  <a:lnTo>
                    <a:pt x="1152207" y="556006"/>
                  </a:lnTo>
                  <a:lnTo>
                    <a:pt x="1200213" y="578219"/>
                  </a:lnTo>
                  <a:lnTo>
                    <a:pt x="1248219" y="596556"/>
                  </a:lnTo>
                  <a:lnTo>
                    <a:pt x="1296225" y="612473"/>
                  </a:lnTo>
                  <a:lnTo>
                    <a:pt x="1344231" y="627427"/>
                  </a:lnTo>
                  <a:lnTo>
                    <a:pt x="1392237" y="642874"/>
                  </a:lnTo>
                  <a:lnTo>
                    <a:pt x="1440243" y="660273"/>
                  </a:lnTo>
                  <a:lnTo>
                    <a:pt x="1488249" y="678307"/>
                  </a:lnTo>
                  <a:lnTo>
                    <a:pt x="1536255" y="695621"/>
                  </a:lnTo>
                  <a:lnTo>
                    <a:pt x="1584261" y="713422"/>
                  </a:lnTo>
                  <a:lnTo>
                    <a:pt x="1632267" y="732917"/>
                  </a:lnTo>
                  <a:lnTo>
                    <a:pt x="1680273" y="755311"/>
                  </a:lnTo>
                  <a:lnTo>
                    <a:pt x="1728279" y="781812"/>
                  </a:lnTo>
                  <a:lnTo>
                    <a:pt x="1769427" y="809242"/>
                  </a:lnTo>
                  <a:lnTo>
                    <a:pt x="1810575" y="840865"/>
                  </a:lnTo>
                  <a:lnTo>
                    <a:pt x="1851723" y="875134"/>
                  </a:lnTo>
                  <a:lnTo>
                    <a:pt x="1892871" y="910503"/>
                  </a:lnTo>
                  <a:lnTo>
                    <a:pt x="1934019" y="945425"/>
                  </a:lnTo>
                  <a:lnTo>
                    <a:pt x="1975167" y="978354"/>
                  </a:lnTo>
                  <a:lnTo>
                    <a:pt x="2016315" y="1007745"/>
                  </a:lnTo>
                  <a:lnTo>
                    <a:pt x="2064321" y="1038079"/>
                  </a:lnTo>
                  <a:lnTo>
                    <a:pt x="2112327" y="1066146"/>
                  </a:lnTo>
                  <a:lnTo>
                    <a:pt x="2160333" y="1092215"/>
                  </a:lnTo>
                  <a:lnTo>
                    <a:pt x="2208339" y="1116560"/>
                  </a:lnTo>
                  <a:lnTo>
                    <a:pt x="2256345" y="1139451"/>
                  </a:lnTo>
                  <a:lnTo>
                    <a:pt x="2304351" y="1161161"/>
                  </a:lnTo>
                  <a:lnTo>
                    <a:pt x="2352357" y="1180918"/>
                  </a:lnTo>
                  <a:lnTo>
                    <a:pt x="2400363" y="1198357"/>
                  </a:lnTo>
                  <a:lnTo>
                    <a:pt x="2448369" y="1214358"/>
                  </a:lnTo>
                  <a:lnTo>
                    <a:pt x="2496375" y="1229797"/>
                  </a:lnTo>
                  <a:lnTo>
                    <a:pt x="2544381" y="1245554"/>
                  </a:lnTo>
                  <a:lnTo>
                    <a:pt x="2592387" y="1262507"/>
                  </a:lnTo>
                  <a:lnTo>
                    <a:pt x="2640393" y="1281559"/>
                  </a:lnTo>
                  <a:lnTo>
                    <a:pt x="2688399" y="1302192"/>
                  </a:lnTo>
                  <a:lnTo>
                    <a:pt x="2736405" y="1323149"/>
                  </a:lnTo>
                  <a:lnTo>
                    <a:pt x="2784411" y="1343175"/>
                  </a:lnTo>
                  <a:lnTo>
                    <a:pt x="2832417" y="1361014"/>
                  </a:lnTo>
                  <a:lnTo>
                    <a:pt x="2880423" y="1375410"/>
                  </a:lnTo>
                  <a:lnTo>
                    <a:pt x="2928429" y="1385669"/>
                  </a:lnTo>
                  <a:lnTo>
                    <a:pt x="2976435" y="1392587"/>
                  </a:lnTo>
                  <a:lnTo>
                    <a:pt x="3024441" y="1397333"/>
                  </a:lnTo>
                  <a:lnTo>
                    <a:pt x="3072447" y="1401073"/>
                  </a:lnTo>
                  <a:lnTo>
                    <a:pt x="3120453" y="1404975"/>
                  </a:lnTo>
                  <a:lnTo>
                    <a:pt x="3168459" y="1410208"/>
                  </a:lnTo>
                  <a:lnTo>
                    <a:pt x="3216465" y="1416533"/>
                  </a:lnTo>
                  <a:lnTo>
                    <a:pt x="3264471" y="1422969"/>
                  </a:lnTo>
                  <a:lnTo>
                    <a:pt x="3312477" y="1429559"/>
                  </a:lnTo>
                  <a:lnTo>
                    <a:pt x="3360483" y="1436351"/>
                  </a:lnTo>
                  <a:lnTo>
                    <a:pt x="3408489" y="1443389"/>
                  </a:lnTo>
                  <a:lnTo>
                    <a:pt x="3456495" y="1450721"/>
                  </a:lnTo>
                  <a:lnTo>
                    <a:pt x="3504501" y="1459768"/>
                  </a:lnTo>
                  <a:lnTo>
                    <a:pt x="3552507" y="1470777"/>
                  </a:lnTo>
                  <a:lnTo>
                    <a:pt x="3600513" y="1482026"/>
                  </a:lnTo>
                  <a:lnTo>
                    <a:pt x="3648519" y="1491793"/>
                  </a:lnTo>
                  <a:lnTo>
                    <a:pt x="3696525" y="1498357"/>
                  </a:lnTo>
                  <a:lnTo>
                    <a:pt x="3744531" y="1499997"/>
                  </a:lnTo>
                  <a:lnTo>
                    <a:pt x="3792537" y="1496530"/>
                  </a:lnTo>
                  <a:lnTo>
                    <a:pt x="3840543" y="1489371"/>
                  </a:lnTo>
                  <a:lnTo>
                    <a:pt x="3888549" y="1478994"/>
                  </a:lnTo>
                  <a:lnTo>
                    <a:pt x="3936555" y="1465876"/>
                  </a:lnTo>
                  <a:lnTo>
                    <a:pt x="3984561" y="1450493"/>
                  </a:lnTo>
                  <a:lnTo>
                    <a:pt x="4032567" y="1433322"/>
                  </a:lnTo>
                  <a:lnTo>
                    <a:pt x="4080573" y="1412309"/>
                  </a:lnTo>
                  <a:lnTo>
                    <a:pt x="4128579" y="1386595"/>
                  </a:lnTo>
                  <a:lnTo>
                    <a:pt x="4176585" y="1358630"/>
                  </a:lnTo>
                  <a:lnTo>
                    <a:pt x="4224591" y="1330865"/>
                  </a:lnTo>
                  <a:lnTo>
                    <a:pt x="4272597" y="1305754"/>
                  </a:lnTo>
                  <a:lnTo>
                    <a:pt x="4320603" y="1285748"/>
                  </a:lnTo>
                  <a:lnTo>
                    <a:pt x="4368609" y="1272056"/>
                  </a:lnTo>
                  <a:lnTo>
                    <a:pt x="4416615" y="1263043"/>
                  </a:lnTo>
                  <a:lnTo>
                    <a:pt x="4464621" y="1256696"/>
                  </a:lnTo>
                  <a:lnTo>
                    <a:pt x="4512627" y="1251006"/>
                  </a:lnTo>
                  <a:lnTo>
                    <a:pt x="4560633" y="1243961"/>
                  </a:lnTo>
                  <a:lnTo>
                    <a:pt x="4608639" y="1233551"/>
                  </a:lnTo>
                  <a:lnTo>
                    <a:pt x="4656645" y="1219288"/>
                  </a:lnTo>
                  <a:lnTo>
                    <a:pt x="4704651" y="1202675"/>
                  </a:lnTo>
                  <a:lnTo>
                    <a:pt x="4752657" y="1184687"/>
                  </a:lnTo>
                  <a:lnTo>
                    <a:pt x="4800663" y="1166297"/>
                  </a:lnTo>
                  <a:lnTo>
                    <a:pt x="4848669" y="1148478"/>
                  </a:lnTo>
                  <a:lnTo>
                    <a:pt x="4896675" y="1132205"/>
                  </a:lnTo>
                  <a:lnTo>
                    <a:pt x="4944682" y="1118944"/>
                  </a:lnTo>
                  <a:lnTo>
                    <a:pt x="4992692" y="1108206"/>
                  </a:lnTo>
                  <a:lnTo>
                    <a:pt x="5040709" y="1098026"/>
                  </a:lnTo>
                  <a:lnTo>
                    <a:pt x="5088737" y="1086437"/>
                  </a:lnTo>
                  <a:lnTo>
                    <a:pt x="5136778" y="1071477"/>
                  </a:lnTo>
                  <a:lnTo>
                    <a:pt x="5184838" y="1051179"/>
                  </a:lnTo>
                  <a:lnTo>
                    <a:pt x="5225986" y="1028274"/>
                  </a:lnTo>
                  <a:lnTo>
                    <a:pt x="5267134" y="1001075"/>
                  </a:lnTo>
                  <a:lnTo>
                    <a:pt x="5308282" y="970949"/>
                  </a:lnTo>
                  <a:lnTo>
                    <a:pt x="5349430" y="939260"/>
                  </a:lnTo>
                  <a:lnTo>
                    <a:pt x="5390578" y="907376"/>
                  </a:lnTo>
                  <a:lnTo>
                    <a:pt x="5431726" y="876663"/>
                  </a:lnTo>
                  <a:lnTo>
                    <a:pt x="5472874" y="848487"/>
                  </a:lnTo>
                  <a:lnTo>
                    <a:pt x="5514022" y="822744"/>
                  </a:lnTo>
                  <a:lnTo>
                    <a:pt x="5555170" y="798259"/>
                  </a:lnTo>
                  <a:lnTo>
                    <a:pt x="5596318" y="774625"/>
                  </a:lnTo>
                  <a:lnTo>
                    <a:pt x="5637466" y="751435"/>
                  </a:lnTo>
                  <a:lnTo>
                    <a:pt x="5678614" y="728283"/>
                  </a:lnTo>
                  <a:lnTo>
                    <a:pt x="5719762" y="704762"/>
                  </a:lnTo>
                  <a:lnTo>
                    <a:pt x="5760910" y="680466"/>
                  </a:lnTo>
                  <a:lnTo>
                    <a:pt x="5802058" y="654970"/>
                  </a:lnTo>
                  <a:lnTo>
                    <a:pt x="5843206" y="628494"/>
                  </a:lnTo>
                  <a:lnTo>
                    <a:pt x="5884354" y="601599"/>
                  </a:lnTo>
                  <a:lnTo>
                    <a:pt x="5925502" y="574843"/>
                  </a:lnTo>
                  <a:lnTo>
                    <a:pt x="5966650" y="548787"/>
                  </a:lnTo>
                  <a:lnTo>
                    <a:pt x="6007798" y="523991"/>
                  </a:lnTo>
                  <a:lnTo>
                    <a:pt x="6048946" y="501015"/>
                  </a:lnTo>
                  <a:lnTo>
                    <a:pt x="6096952" y="476621"/>
                  </a:lnTo>
                  <a:lnTo>
                    <a:pt x="6144958" y="454246"/>
                  </a:lnTo>
                  <a:lnTo>
                    <a:pt x="6192964" y="433324"/>
                  </a:lnTo>
                  <a:lnTo>
                    <a:pt x="6240970" y="413290"/>
                  </a:lnTo>
                  <a:lnTo>
                    <a:pt x="6288976" y="393582"/>
                  </a:lnTo>
                  <a:lnTo>
                    <a:pt x="6336982" y="373634"/>
                  </a:lnTo>
                  <a:lnTo>
                    <a:pt x="6384988" y="352477"/>
                  </a:lnTo>
                  <a:lnTo>
                    <a:pt x="6432994" y="330454"/>
                  </a:lnTo>
                  <a:lnTo>
                    <a:pt x="6481000" y="308768"/>
                  </a:lnTo>
                  <a:lnTo>
                    <a:pt x="6529006" y="288628"/>
                  </a:lnTo>
                  <a:lnTo>
                    <a:pt x="6577012" y="271240"/>
                  </a:lnTo>
                  <a:lnTo>
                    <a:pt x="6625018" y="257810"/>
                  </a:lnTo>
                  <a:lnTo>
                    <a:pt x="6673024" y="249606"/>
                  </a:lnTo>
                  <a:lnTo>
                    <a:pt x="6721030" y="245989"/>
                  </a:lnTo>
                  <a:lnTo>
                    <a:pt x="6769036" y="245110"/>
                  </a:lnTo>
                  <a:lnTo>
                    <a:pt x="6817042" y="245119"/>
                  </a:lnTo>
                  <a:lnTo>
                    <a:pt x="6865048" y="244169"/>
                  </a:lnTo>
                  <a:lnTo>
                    <a:pt x="6913054" y="240411"/>
                  </a:lnTo>
                  <a:lnTo>
                    <a:pt x="6961060" y="233695"/>
                  </a:lnTo>
                  <a:lnTo>
                    <a:pt x="7009066" y="225551"/>
                  </a:lnTo>
                  <a:lnTo>
                    <a:pt x="7057072" y="216455"/>
                  </a:lnTo>
                  <a:lnTo>
                    <a:pt x="7105078" y="206882"/>
                  </a:lnTo>
                  <a:lnTo>
                    <a:pt x="7153084" y="197310"/>
                  </a:lnTo>
                  <a:lnTo>
                    <a:pt x="7201090" y="188214"/>
                  </a:lnTo>
                  <a:lnTo>
                    <a:pt x="7249096" y="179797"/>
                  </a:lnTo>
                  <a:lnTo>
                    <a:pt x="7297102" y="171638"/>
                  </a:lnTo>
                  <a:lnTo>
                    <a:pt x="7345108" y="163464"/>
                  </a:lnTo>
                  <a:lnTo>
                    <a:pt x="7393114" y="155005"/>
                  </a:lnTo>
                  <a:lnTo>
                    <a:pt x="7441120" y="145989"/>
                  </a:lnTo>
                  <a:lnTo>
                    <a:pt x="7489126" y="136144"/>
                  </a:lnTo>
                  <a:lnTo>
                    <a:pt x="7537132" y="125269"/>
                  </a:lnTo>
                  <a:lnTo>
                    <a:pt x="7585138" y="113538"/>
                  </a:lnTo>
                  <a:lnTo>
                    <a:pt x="7633144" y="101234"/>
                  </a:lnTo>
                  <a:lnTo>
                    <a:pt x="7681150" y="88646"/>
                  </a:lnTo>
                  <a:lnTo>
                    <a:pt x="7729156" y="76057"/>
                  </a:lnTo>
                  <a:lnTo>
                    <a:pt x="7777162" y="6375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8066" y="3067050"/>
              <a:ext cx="7778750" cy="1112520"/>
            </a:xfrm>
            <a:custGeom>
              <a:avLst/>
              <a:gdLst/>
              <a:ahLst/>
              <a:cxnLst/>
              <a:rect l="l" t="t" r="r" b="b"/>
              <a:pathLst>
                <a:path w="7778750" h="1112520">
                  <a:moveTo>
                    <a:pt x="0" y="3048"/>
                  </a:moveTo>
                  <a:lnTo>
                    <a:pt x="288036" y="0"/>
                  </a:lnTo>
                  <a:lnTo>
                    <a:pt x="576072" y="22860"/>
                  </a:lnTo>
                  <a:lnTo>
                    <a:pt x="864108" y="150875"/>
                  </a:lnTo>
                  <a:lnTo>
                    <a:pt x="1152144" y="367284"/>
                  </a:lnTo>
                  <a:lnTo>
                    <a:pt x="1440180" y="492251"/>
                  </a:lnTo>
                  <a:lnTo>
                    <a:pt x="1728215" y="633983"/>
                  </a:lnTo>
                  <a:lnTo>
                    <a:pt x="2016252" y="746760"/>
                  </a:lnTo>
                  <a:lnTo>
                    <a:pt x="2304288" y="865632"/>
                  </a:lnTo>
                  <a:lnTo>
                    <a:pt x="2592324" y="961644"/>
                  </a:lnTo>
                  <a:lnTo>
                    <a:pt x="2880360" y="987551"/>
                  </a:lnTo>
                  <a:lnTo>
                    <a:pt x="3168396" y="993648"/>
                  </a:lnTo>
                  <a:lnTo>
                    <a:pt x="3456432" y="1068324"/>
                  </a:lnTo>
                  <a:lnTo>
                    <a:pt x="3744468" y="1112520"/>
                  </a:lnTo>
                  <a:lnTo>
                    <a:pt x="4032504" y="1051560"/>
                  </a:lnTo>
                  <a:lnTo>
                    <a:pt x="4320540" y="964692"/>
                  </a:lnTo>
                  <a:lnTo>
                    <a:pt x="4608576" y="874776"/>
                  </a:lnTo>
                  <a:lnTo>
                    <a:pt x="4896612" y="909827"/>
                  </a:lnTo>
                  <a:lnTo>
                    <a:pt x="5184648" y="912876"/>
                  </a:lnTo>
                  <a:lnTo>
                    <a:pt x="5472684" y="865632"/>
                  </a:lnTo>
                  <a:lnTo>
                    <a:pt x="5760720" y="810768"/>
                  </a:lnTo>
                  <a:lnTo>
                    <a:pt x="6048756" y="729995"/>
                  </a:lnTo>
                  <a:lnTo>
                    <a:pt x="6336792" y="541019"/>
                  </a:lnTo>
                  <a:lnTo>
                    <a:pt x="6624828" y="489203"/>
                  </a:lnTo>
                  <a:lnTo>
                    <a:pt x="6912863" y="446532"/>
                  </a:lnTo>
                  <a:lnTo>
                    <a:pt x="7200900" y="422148"/>
                  </a:lnTo>
                  <a:lnTo>
                    <a:pt x="7488935" y="359663"/>
                  </a:lnTo>
                  <a:lnTo>
                    <a:pt x="7778495" y="32766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1282" y="5408421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282" y="4828743"/>
            <a:ext cx="2476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756" y="3670807"/>
            <a:ext cx="19304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756" y="30914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756" y="25123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3699" y="5559958"/>
            <a:ext cx="79883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92820" y="4853381"/>
            <a:ext cx="4305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25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6094" y="3220465"/>
            <a:ext cx="612775" cy="42608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60350">
              <a:spcBef>
                <a:spcPts val="23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35,2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35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33,4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64229" y="2750820"/>
            <a:ext cx="176530" cy="504825"/>
            <a:chOff x="3364229" y="2750820"/>
            <a:chExt cx="176530" cy="504825"/>
          </a:xfrm>
        </p:grpSpPr>
        <p:sp>
          <p:nvSpPr>
            <p:cNvPr id="20" name="object 20"/>
            <p:cNvSpPr/>
            <p:nvPr/>
          </p:nvSpPr>
          <p:spPr>
            <a:xfrm>
              <a:off x="3364229" y="27698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364229" y="3236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364229" y="30030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597909" y="2620263"/>
            <a:ext cx="287591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 ve altın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32364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ayında </a:t>
            </a:r>
            <a:r>
              <a:rPr spc="-5" dirty="0"/>
              <a:t>portföy yatırımları kaynaklı sermaye çıkışları devam etmektedir.  </a:t>
            </a:r>
            <a:r>
              <a:rPr b="0" dirty="0">
                <a:latin typeface="Tahoma"/>
                <a:cs typeface="Tahoma"/>
              </a:rPr>
              <a:t>Kaynağı henüz </a:t>
            </a:r>
            <a:r>
              <a:rPr b="0" spc="-5" dirty="0">
                <a:latin typeface="Tahoma"/>
                <a:cs typeface="Tahoma"/>
              </a:rPr>
              <a:t>tespit edilemeyen sermaye girişleri (Net Hata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Noksan) 16,2 milyar  dolara</a:t>
            </a:r>
            <a:r>
              <a:rPr b="0" spc="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68779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9144000" y="0"/>
                </a:moveTo>
                <a:lnTo>
                  <a:pt x="0" y="0"/>
                </a:lnTo>
                <a:lnTo>
                  <a:pt x="0" y="585215"/>
                </a:lnTo>
                <a:lnTo>
                  <a:pt x="9144000" y="58521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1026" y="1698117"/>
            <a:ext cx="6837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24735" marR="5080" indent="-231267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Cari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işlemler dengesi ve finansman kalemleri (12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birikimli,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milyar dolar)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2020 - Nisan</a:t>
            </a:r>
            <a:r>
              <a:rPr sz="16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1309" y="2509837"/>
            <a:ext cx="7864475" cy="3164205"/>
            <a:chOff x="571309" y="2509837"/>
            <a:chExt cx="7864475" cy="3164205"/>
          </a:xfrm>
        </p:grpSpPr>
        <p:sp>
          <p:nvSpPr>
            <p:cNvPr id="6" name="object 6"/>
            <p:cNvSpPr/>
            <p:nvPr/>
          </p:nvSpPr>
          <p:spPr>
            <a:xfrm>
              <a:off x="1242059" y="4498848"/>
              <a:ext cx="155575" cy="22860"/>
            </a:xfrm>
            <a:custGeom>
              <a:avLst/>
              <a:gdLst/>
              <a:ahLst/>
              <a:cxnLst/>
              <a:rect l="l" t="t" r="r" b="b"/>
              <a:pathLst>
                <a:path w="155575" h="22860">
                  <a:moveTo>
                    <a:pt x="155447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155447" y="22859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242059" y="4320539"/>
              <a:ext cx="155575" cy="178435"/>
            </a:xfrm>
            <a:custGeom>
              <a:avLst/>
              <a:gdLst/>
              <a:ahLst/>
              <a:cxnLst/>
              <a:rect l="l" t="t" r="r" b="b"/>
              <a:pathLst>
                <a:path w="155575" h="178435">
                  <a:moveTo>
                    <a:pt x="155447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155447" y="178307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42059" y="4521707"/>
              <a:ext cx="155575" cy="428625"/>
            </a:xfrm>
            <a:custGeom>
              <a:avLst/>
              <a:gdLst/>
              <a:ahLst/>
              <a:cxnLst/>
              <a:rect l="l" t="t" r="r" b="b"/>
              <a:pathLst>
                <a:path w="155575" h="428625">
                  <a:moveTo>
                    <a:pt x="155448" y="0"/>
                  </a:moveTo>
                  <a:lnTo>
                    <a:pt x="0" y="0"/>
                  </a:lnTo>
                  <a:lnTo>
                    <a:pt x="0" y="428244"/>
                  </a:lnTo>
                  <a:lnTo>
                    <a:pt x="155448" y="42824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242059" y="4949951"/>
              <a:ext cx="155575" cy="102235"/>
            </a:xfrm>
            <a:custGeom>
              <a:avLst/>
              <a:gdLst/>
              <a:ahLst/>
              <a:cxnLst/>
              <a:rect l="l" t="t" r="r" b="b"/>
              <a:pathLst>
                <a:path w="155575" h="102235">
                  <a:moveTo>
                    <a:pt x="155448" y="0"/>
                  </a:moveTo>
                  <a:lnTo>
                    <a:pt x="0" y="0"/>
                  </a:lnTo>
                  <a:lnTo>
                    <a:pt x="0" y="102108"/>
                  </a:lnTo>
                  <a:lnTo>
                    <a:pt x="155448" y="10210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20952" y="4418076"/>
              <a:ext cx="155575" cy="104139"/>
            </a:xfrm>
            <a:custGeom>
              <a:avLst/>
              <a:gdLst/>
              <a:ahLst/>
              <a:cxnLst/>
              <a:rect l="l" t="t" r="r" b="b"/>
              <a:pathLst>
                <a:path w="155575" h="104139">
                  <a:moveTo>
                    <a:pt x="155447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55447" y="103631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520952" y="4248911"/>
              <a:ext cx="155575" cy="169545"/>
            </a:xfrm>
            <a:custGeom>
              <a:avLst/>
              <a:gdLst/>
              <a:ahLst/>
              <a:cxnLst/>
              <a:rect l="l" t="t" r="r" b="b"/>
              <a:pathLst>
                <a:path w="155575" h="169545">
                  <a:moveTo>
                    <a:pt x="155447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155447" y="169163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520952" y="4521707"/>
              <a:ext cx="155575" cy="403860"/>
            </a:xfrm>
            <a:custGeom>
              <a:avLst/>
              <a:gdLst/>
              <a:ahLst/>
              <a:cxnLst/>
              <a:rect l="l" t="t" r="r" b="b"/>
              <a:pathLst>
                <a:path w="155575" h="403860">
                  <a:moveTo>
                    <a:pt x="155447" y="0"/>
                  </a:moveTo>
                  <a:lnTo>
                    <a:pt x="0" y="0"/>
                  </a:lnTo>
                  <a:lnTo>
                    <a:pt x="0" y="403860"/>
                  </a:lnTo>
                  <a:lnTo>
                    <a:pt x="155447" y="403860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520952" y="4925567"/>
              <a:ext cx="155575" cy="243840"/>
            </a:xfrm>
            <a:custGeom>
              <a:avLst/>
              <a:gdLst/>
              <a:ahLst/>
              <a:cxnLst/>
              <a:rect l="l" t="t" r="r" b="b"/>
              <a:pathLst>
                <a:path w="155575" h="243839">
                  <a:moveTo>
                    <a:pt x="155447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155447" y="243839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799844" y="4076700"/>
              <a:ext cx="155575" cy="445134"/>
            </a:xfrm>
            <a:custGeom>
              <a:avLst/>
              <a:gdLst/>
              <a:ahLst/>
              <a:cxnLst/>
              <a:rect l="l" t="t" r="r" b="b"/>
              <a:pathLst>
                <a:path w="155575" h="445135">
                  <a:moveTo>
                    <a:pt x="155448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155448" y="4450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799844" y="3906011"/>
              <a:ext cx="155575" cy="170815"/>
            </a:xfrm>
            <a:custGeom>
              <a:avLst/>
              <a:gdLst/>
              <a:ahLst/>
              <a:cxnLst/>
              <a:rect l="l" t="t" r="r" b="b"/>
              <a:pathLst>
                <a:path w="155575" h="170814">
                  <a:moveTo>
                    <a:pt x="155448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55448" y="17068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799844" y="4521707"/>
              <a:ext cx="155575" cy="487680"/>
            </a:xfrm>
            <a:custGeom>
              <a:avLst/>
              <a:gdLst/>
              <a:ahLst/>
              <a:cxnLst/>
              <a:rect l="l" t="t" r="r" b="b"/>
              <a:pathLst>
                <a:path w="155575" h="487679">
                  <a:moveTo>
                    <a:pt x="155448" y="0"/>
                  </a:moveTo>
                  <a:lnTo>
                    <a:pt x="0" y="0"/>
                  </a:lnTo>
                  <a:lnTo>
                    <a:pt x="0" y="487680"/>
                  </a:lnTo>
                  <a:lnTo>
                    <a:pt x="155448" y="48768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799844" y="5009388"/>
              <a:ext cx="155575" cy="378460"/>
            </a:xfrm>
            <a:custGeom>
              <a:avLst/>
              <a:gdLst/>
              <a:ahLst/>
              <a:cxnLst/>
              <a:rect l="l" t="t" r="r" b="b"/>
              <a:pathLst>
                <a:path w="155575" h="378460">
                  <a:moveTo>
                    <a:pt x="155448" y="0"/>
                  </a:moveTo>
                  <a:lnTo>
                    <a:pt x="0" y="0"/>
                  </a:lnTo>
                  <a:lnTo>
                    <a:pt x="0" y="377952"/>
                  </a:lnTo>
                  <a:lnTo>
                    <a:pt x="155448" y="37795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78736" y="4367783"/>
              <a:ext cx="155575" cy="154305"/>
            </a:xfrm>
            <a:custGeom>
              <a:avLst/>
              <a:gdLst/>
              <a:ahLst/>
              <a:cxnLst/>
              <a:rect l="l" t="t" r="r" b="b"/>
              <a:pathLst>
                <a:path w="155575" h="154304">
                  <a:moveTo>
                    <a:pt x="155448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55448" y="153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078736" y="4215383"/>
              <a:ext cx="155575" cy="152400"/>
            </a:xfrm>
            <a:custGeom>
              <a:avLst/>
              <a:gdLst/>
              <a:ahLst/>
              <a:cxnLst/>
              <a:rect l="l" t="t" r="r" b="b"/>
              <a:pathLst>
                <a:path w="155575" h="152400">
                  <a:moveTo>
                    <a:pt x="155448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55448" y="15240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078736" y="4521707"/>
              <a:ext cx="155575" cy="462280"/>
            </a:xfrm>
            <a:custGeom>
              <a:avLst/>
              <a:gdLst/>
              <a:ahLst/>
              <a:cxnLst/>
              <a:rect l="l" t="t" r="r" b="b"/>
              <a:pathLst>
                <a:path w="155575" h="462279">
                  <a:moveTo>
                    <a:pt x="155447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155447" y="461772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078736" y="4983479"/>
              <a:ext cx="155575" cy="169545"/>
            </a:xfrm>
            <a:custGeom>
              <a:avLst/>
              <a:gdLst/>
              <a:ahLst/>
              <a:cxnLst/>
              <a:rect l="l" t="t" r="r" b="b"/>
              <a:pathLst>
                <a:path w="155575" h="169545">
                  <a:moveTo>
                    <a:pt x="155447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155447" y="169164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357627" y="4329683"/>
              <a:ext cx="155575" cy="192405"/>
            </a:xfrm>
            <a:custGeom>
              <a:avLst/>
              <a:gdLst/>
              <a:ahLst/>
              <a:cxnLst/>
              <a:rect l="l" t="t" r="r" b="b"/>
              <a:pathLst>
                <a:path w="155575" h="192404">
                  <a:moveTo>
                    <a:pt x="155448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5448" y="1920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357627" y="4186427"/>
              <a:ext cx="155575" cy="143510"/>
            </a:xfrm>
            <a:custGeom>
              <a:avLst/>
              <a:gdLst/>
              <a:ahLst/>
              <a:cxnLst/>
              <a:rect l="l" t="t" r="r" b="b"/>
              <a:pathLst>
                <a:path w="155575" h="143510">
                  <a:moveTo>
                    <a:pt x="155448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155448" y="14325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357627" y="4521707"/>
              <a:ext cx="155575" cy="504825"/>
            </a:xfrm>
            <a:custGeom>
              <a:avLst/>
              <a:gdLst/>
              <a:ahLst/>
              <a:cxnLst/>
              <a:rect l="l" t="t" r="r" b="b"/>
              <a:pathLst>
                <a:path w="155575" h="504825">
                  <a:moveTo>
                    <a:pt x="155448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55448" y="50444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357627" y="5026151"/>
              <a:ext cx="155575" cy="178435"/>
            </a:xfrm>
            <a:custGeom>
              <a:avLst/>
              <a:gdLst/>
              <a:ahLst/>
              <a:cxnLst/>
              <a:rect l="l" t="t" r="r" b="b"/>
              <a:pathLst>
                <a:path w="155575" h="178435">
                  <a:moveTo>
                    <a:pt x="155448" y="0"/>
                  </a:moveTo>
                  <a:lnTo>
                    <a:pt x="0" y="0"/>
                  </a:lnTo>
                  <a:lnTo>
                    <a:pt x="0" y="178308"/>
                  </a:lnTo>
                  <a:lnTo>
                    <a:pt x="155448" y="17830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636520" y="4306823"/>
              <a:ext cx="155575" cy="215265"/>
            </a:xfrm>
            <a:custGeom>
              <a:avLst/>
              <a:gdLst/>
              <a:ahLst/>
              <a:cxnLst/>
              <a:rect l="l" t="t" r="r" b="b"/>
              <a:pathLst>
                <a:path w="155575" h="215264">
                  <a:moveTo>
                    <a:pt x="155448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55448" y="214883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636520" y="4172711"/>
              <a:ext cx="155575" cy="134620"/>
            </a:xfrm>
            <a:custGeom>
              <a:avLst/>
              <a:gdLst/>
              <a:ahLst/>
              <a:cxnLst/>
              <a:rect l="l" t="t" r="r" b="b"/>
              <a:pathLst>
                <a:path w="155575" h="134620">
                  <a:moveTo>
                    <a:pt x="155448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155448" y="13411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636520" y="4521707"/>
              <a:ext cx="155575" cy="533400"/>
            </a:xfrm>
            <a:custGeom>
              <a:avLst/>
              <a:gdLst/>
              <a:ahLst/>
              <a:cxnLst/>
              <a:rect l="l" t="t" r="r" b="b"/>
              <a:pathLst>
                <a:path w="155575" h="533400">
                  <a:moveTo>
                    <a:pt x="155448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55448" y="53340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636520" y="5055107"/>
              <a:ext cx="155575" cy="184785"/>
            </a:xfrm>
            <a:custGeom>
              <a:avLst/>
              <a:gdLst/>
              <a:ahLst/>
              <a:cxnLst/>
              <a:rect l="l" t="t" r="r" b="b"/>
              <a:pathLst>
                <a:path w="155575" h="184785">
                  <a:moveTo>
                    <a:pt x="155448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155448" y="18440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915411" y="4277867"/>
              <a:ext cx="155575" cy="243840"/>
            </a:xfrm>
            <a:custGeom>
              <a:avLst/>
              <a:gdLst/>
              <a:ahLst/>
              <a:cxnLst/>
              <a:rect l="l" t="t" r="r" b="b"/>
              <a:pathLst>
                <a:path w="155575" h="243839">
                  <a:moveTo>
                    <a:pt x="155448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155448" y="24383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915411" y="4137660"/>
              <a:ext cx="155575" cy="140335"/>
            </a:xfrm>
            <a:custGeom>
              <a:avLst/>
              <a:gdLst/>
              <a:ahLst/>
              <a:cxnLst/>
              <a:rect l="l" t="t" r="r" b="b"/>
              <a:pathLst>
                <a:path w="155575" h="140335">
                  <a:moveTo>
                    <a:pt x="15544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55448" y="1402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915411" y="4521707"/>
              <a:ext cx="155575" cy="520065"/>
            </a:xfrm>
            <a:custGeom>
              <a:avLst/>
              <a:gdLst/>
              <a:ahLst/>
              <a:cxnLst/>
              <a:rect l="l" t="t" r="r" b="b"/>
              <a:pathLst>
                <a:path w="155575" h="520064">
                  <a:moveTo>
                    <a:pt x="155448" y="0"/>
                  </a:moveTo>
                  <a:lnTo>
                    <a:pt x="0" y="0"/>
                  </a:lnTo>
                  <a:lnTo>
                    <a:pt x="0" y="519684"/>
                  </a:lnTo>
                  <a:lnTo>
                    <a:pt x="155448" y="51968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915411" y="5041392"/>
              <a:ext cx="155575" cy="200025"/>
            </a:xfrm>
            <a:custGeom>
              <a:avLst/>
              <a:gdLst/>
              <a:ahLst/>
              <a:cxnLst/>
              <a:rect l="l" t="t" r="r" b="b"/>
              <a:pathLst>
                <a:path w="155575" h="200025">
                  <a:moveTo>
                    <a:pt x="155448" y="0"/>
                  </a:moveTo>
                  <a:lnTo>
                    <a:pt x="0" y="0"/>
                  </a:lnTo>
                  <a:lnTo>
                    <a:pt x="0" y="199643"/>
                  </a:lnTo>
                  <a:lnTo>
                    <a:pt x="155448" y="199643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194304" y="4232148"/>
              <a:ext cx="155575" cy="289560"/>
            </a:xfrm>
            <a:custGeom>
              <a:avLst/>
              <a:gdLst/>
              <a:ahLst/>
              <a:cxnLst/>
              <a:rect l="l" t="t" r="r" b="b"/>
              <a:pathLst>
                <a:path w="155575" h="289560">
                  <a:moveTo>
                    <a:pt x="155447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155447" y="289559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194304" y="4108703"/>
              <a:ext cx="155575" cy="123825"/>
            </a:xfrm>
            <a:custGeom>
              <a:avLst/>
              <a:gdLst/>
              <a:ahLst/>
              <a:cxnLst/>
              <a:rect l="l" t="t" r="r" b="b"/>
              <a:pathLst>
                <a:path w="155575" h="123825">
                  <a:moveTo>
                    <a:pt x="155447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155447" y="123444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194304" y="4521707"/>
              <a:ext cx="155575" cy="358140"/>
            </a:xfrm>
            <a:custGeom>
              <a:avLst/>
              <a:gdLst/>
              <a:ahLst/>
              <a:cxnLst/>
              <a:rect l="l" t="t" r="r" b="b"/>
              <a:pathLst>
                <a:path w="155575" h="358139">
                  <a:moveTo>
                    <a:pt x="155447" y="0"/>
                  </a:moveTo>
                  <a:lnTo>
                    <a:pt x="0" y="0"/>
                  </a:lnTo>
                  <a:lnTo>
                    <a:pt x="0" y="358140"/>
                  </a:lnTo>
                  <a:lnTo>
                    <a:pt x="155447" y="358140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194304" y="4879848"/>
              <a:ext cx="155575" cy="241300"/>
            </a:xfrm>
            <a:custGeom>
              <a:avLst/>
              <a:gdLst/>
              <a:ahLst/>
              <a:cxnLst/>
              <a:rect l="l" t="t" r="r" b="b"/>
              <a:pathLst>
                <a:path w="155575" h="241300">
                  <a:moveTo>
                    <a:pt x="155447" y="0"/>
                  </a:moveTo>
                  <a:lnTo>
                    <a:pt x="0" y="0"/>
                  </a:lnTo>
                  <a:lnTo>
                    <a:pt x="0" y="240791"/>
                  </a:lnTo>
                  <a:lnTo>
                    <a:pt x="155447" y="240791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473195" y="4306823"/>
              <a:ext cx="155575" cy="215265"/>
            </a:xfrm>
            <a:custGeom>
              <a:avLst/>
              <a:gdLst/>
              <a:ahLst/>
              <a:cxnLst/>
              <a:rect l="l" t="t" r="r" b="b"/>
              <a:pathLst>
                <a:path w="155575" h="215264">
                  <a:moveTo>
                    <a:pt x="155448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55448" y="214883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3473195" y="4183379"/>
              <a:ext cx="155575" cy="123825"/>
            </a:xfrm>
            <a:custGeom>
              <a:avLst/>
              <a:gdLst/>
              <a:ahLst/>
              <a:cxnLst/>
              <a:rect l="l" t="t" r="r" b="b"/>
              <a:pathLst>
                <a:path w="155575" h="123825">
                  <a:moveTo>
                    <a:pt x="155448" y="0"/>
                  </a:moveTo>
                  <a:lnTo>
                    <a:pt x="0" y="0"/>
                  </a:lnTo>
                  <a:lnTo>
                    <a:pt x="0" y="123444"/>
                  </a:lnTo>
                  <a:lnTo>
                    <a:pt x="155448" y="12344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473195" y="4521707"/>
              <a:ext cx="155575" cy="384175"/>
            </a:xfrm>
            <a:custGeom>
              <a:avLst/>
              <a:gdLst/>
              <a:ahLst/>
              <a:cxnLst/>
              <a:rect l="l" t="t" r="r" b="b"/>
              <a:pathLst>
                <a:path w="155575" h="384175">
                  <a:moveTo>
                    <a:pt x="155448" y="0"/>
                  </a:moveTo>
                  <a:lnTo>
                    <a:pt x="0" y="0"/>
                  </a:lnTo>
                  <a:lnTo>
                    <a:pt x="0" y="384048"/>
                  </a:lnTo>
                  <a:lnTo>
                    <a:pt x="155448" y="38404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473195" y="4905755"/>
              <a:ext cx="155575" cy="68580"/>
            </a:xfrm>
            <a:custGeom>
              <a:avLst/>
              <a:gdLst/>
              <a:ahLst/>
              <a:cxnLst/>
              <a:rect l="l" t="t" r="r" b="b"/>
              <a:pathLst>
                <a:path w="155575" h="68579">
                  <a:moveTo>
                    <a:pt x="155448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55448" y="6858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752088" y="4160520"/>
              <a:ext cx="155575" cy="361315"/>
            </a:xfrm>
            <a:custGeom>
              <a:avLst/>
              <a:gdLst/>
              <a:ahLst/>
              <a:cxnLst/>
              <a:rect l="l" t="t" r="r" b="b"/>
              <a:pathLst>
                <a:path w="155575" h="361314">
                  <a:moveTo>
                    <a:pt x="155448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155448" y="36118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752088" y="4029455"/>
              <a:ext cx="155575" cy="131445"/>
            </a:xfrm>
            <a:custGeom>
              <a:avLst/>
              <a:gdLst/>
              <a:ahLst/>
              <a:cxnLst/>
              <a:rect l="l" t="t" r="r" b="b"/>
              <a:pathLst>
                <a:path w="155575" h="131445">
                  <a:moveTo>
                    <a:pt x="155448" y="0"/>
                  </a:moveTo>
                  <a:lnTo>
                    <a:pt x="0" y="0"/>
                  </a:lnTo>
                  <a:lnTo>
                    <a:pt x="0" y="131064"/>
                  </a:lnTo>
                  <a:lnTo>
                    <a:pt x="155448" y="13106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752088" y="4521707"/>
              <a:ext cx="155575" cy="276225"/>
            </a:xfrm>
            <a:custGeom>
              <a:avLst/>
              <a:gdLst/>
              <a:ahLst/>
              <a:cxnLst/>
              <a:rect l="l" t="t" r="r" b="b"/>
              <a:pathLst>
                <a:path w="155575" h="276225">
                  <a:moveTo>
                    <a:pt x="155448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155448" y="27584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752088" y="4797551"/>
              <a:ext cx="155575" cy="111760"/>
            </a:xfrm>
            <a:custGeom>
              <a:avLst/>
              <a:gdLst/>
              <a:ahLst/>
              <a:cxnLst/>
              <a:rect l="l" t="t" r="r" b="b"/>
              <a:pathLst>
                <a:path w="155575" h="111760">
                  <a:moveTo>
                    <a:pt x="155448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55448" y="11125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4030980" y="4180332"/>
              <a:ext cx="155575" cy="341630"/>
            </a:xfrm>
            <a:custGeom>
              <a:avLst/>
              <a:gdLst/>
              <a:ahLst/>
              <a:cxnLst/>
              <a:rect l="l" t="t" r="r" b="b"/>
              <a:pathLst>
                <a:path w="155575" h="341629">
                  <a:moveTo>
                    <a:pt x="155448" y="0"/>
                  </a:moveTo>
                  <a:lnTo>
                    <a:pt x="0" y="0"/>
                  </a:lnTo>
                  <a:lnTo>
                    <a:pt x="0" y="341376"/>
                  </a:lnTo>
                  <a:lnTo>
                    <a:pt x="155448" y="34137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4030980" y="4066032"/>
              <a:ext cx="155575" cy="114300"/>
            </a:xfrm>
            <a:custGeom>
              <a:avLst/>
              <a:gdLst/>
              <a:ahLst/>
              <a:cxnLst/>
              <a:rect l="l" t="t" r="r" b="b"/>
              <a:pathLst>
                <a:path w="155575" h="114300">
                  <a:moveTo>
                    <a:pt x="15544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5448" y="11430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4030980" y="4521707"/>
              <a:ext cx="155575" cy="86995"/>
            </a:xfrm>
            <a:custGeom>
              <a:avLst/>
              <a:gdLst/>
              <a:ahLst/>
              <a:cxnLst/>
              <a:rect l="l" t="t" r="r" b="b"/>
              <a:pathLst>
                <a:path w="155575" h="86995">
                  <a:moveTo>
                    <a:pt x="155448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55448" y="8686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4030980" y="4608576"/>
              <a:ext cx="155575" cy="79375"/>
            </a:xfrm>
            <a:custGeom>
              <a:avLst/>
              <a:gdLst/>
              <a:ahLst/>
              <a:cxnLst/>
              <a:rect l="l" t="t" r="r" b="b"/>
              <a:pathLst>
                <a:path w="155575" h="79375">
                  <a:moveTo>
                    <a:pt x="155448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55448" y="7924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309872" y="4241292"/>
              <a:ext cx="155575" cy="280670"/>
            </a:xfrm>
            <a:custGeom>
              <a:avLst/>
              <a:gdLst/>
              <a:ahLst/>
              <a:cxnLst/>
              <a:rect l="l" t="t" r="r" b="b"/>
              <a:pathLst>
                <a:path w="155575" h="280670">
                  <a:moveTo>
                    <a:pt x="155448" y="0"/>
                  </a:moveTo>
                  <a:lnTo>
                    <a:pt x="0" y="0"/>
                  </a:lnTo>
                  <a:lnTo>
                    <a:pt x="0" y="280416"/>
                  </a:lnTo>
                  <a:lnTo>
                    <a:pt x="155448" y="28041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4309872" y="4114800"/>
              <a:ext cx="155575" cy="127000"/>
            </a:xfrm>
            <a:custGeom>
              <a:avLst/>
              <a:gdLst/>
              <a:ahLst/>
              <a:cxnLst/>
              <a:rect l="l" t="t" r="r" b="b"/>
              <a:pathLst>
                <a:path w="155575" h="127000">
                  <a:moveTo>
                    <a:pt x="155448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155448" y="12649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4309872" y="4521707"/>
              <a:ext cx="155575" cy="106680"/>
            </a:xfrm>
            <a:custGeom>
              <a:avLst/>
              <a:gdLst/>
              <a:ahLst/>
              <a:cxnLst/>
              <a:rect l="l" t="t" r="r" b="b"/>
              <a:pathLst>
                <a:path w="155575" h="106679">
                  <a:moveTo>
                    <a:pt x="155448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55448" y="10668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84276" y="4479035"/>
              <a:ext cx="3781425" cy="180340"/>
            </a:xfrm>
            <a:custGeom>
              <a:avLst/>
              <a:gdLst/>
              <a:ahLst/>
              <a:cxnLst/>
              <a:rect l="l" t="t" r="r" b="b"/>
              <a:pathLst>
                <a:path w="3781425" h="180339">
                  <a:moveTo>
                    <a:pt x="155448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55448" y="42672"/>
                  </a:lnTo>
                  <a:lnTo>
                    <a:pt x="155448" y="0"/>
                  </a:lnTo>
                  <a:close/>
                </a:path>
                <a:path w="3781425" h="180339">
                  <a:moveTo>
                    <a:pt x="3781044" y="149352"/>
                  </a:moveTo>
                  <a:lnTo>
                    <a:pt x="3625596" y="149352"/>
                  </a:lnTo>
                  <a:lnTo>
                    <a:pt x="3625596" y="179832"/>
                  </a:lnTo>
                  <a:lnTo>
                    <a:pt x="3781044" y="179832"/>
                  </a:lnTo>
                  <a:lnTo>
                    <a:pt x="3781044" y="14935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84276" y="4293107"/>
              <a:ext cx="155575" cy="186055"/>
            </a:xfrm>
            <a:custGeom>
              <a:avLst/>
              <a:gdLst/>
              <a:ahLst/>
              <a:cxnLst/>
              <a:rect l="l" t="t" r="r" b="b"/>
              <a:pathLst>
                <a:path w="155575" h="186054">
                  <a:moveTo>
                    <a:pt x="155448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55448" y="18592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84276" y="4521707"/>
              <a:ext cx="155575" cy="273050"/>
            </a:xfrm>
            <a:custGeom>
              <a:avLst/>
              <a:gdLst/>
              <a:ahLst/>
              <a:cxnLst/>
              <a:rect l="l" t="t" r="r" b="b"/>
              <a:pathLst>
                <a:path w="155575" h="273050">
                  <a:moveTo>
                    <a:pt x="155448" y="0"/>
                  </a:moveTo>
                  <a:lnTo>
                    <a:pt x="0" y="0"/>
                  </a:lnTo>
                  <a:lnTo>
                    <a:pt x="0" y="272796"/>
                  </a:lnTo>
                  <a:lnTo>
                    <a:pt x="155448" y="27279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84276" y="4794504"/>
              <a:ext cx="155575" cy="68580"/>
            </a:xfrm>
            <a:custGeom>
              <a:avLst/>
              <a:gdLst/>
              <a:ahLst/>
              <a:cxnLst/>
              <a:rect l="l" t="t" r="r" b="b"/>
              <a:pathLst>
                <a:path w="155575" h="68579">
                  <a:moveTo>
                    <a:pt x="155448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55448" y="6858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63168" y="4485132"/>
              <a:ext cx="155575" cy="36830"/>
            </a:xfrm>
            <a:custGeom>
              <a:avLst/>
              <a:gdLst/>
              <a:ahLst/>
              <a:cxnLst/>
              <a:rect l="l" t="t" r="r" b="b"/>
              <a:pathLst>
                <a:path w="155575" h="36829">
                  <a:moveTo>
                    <a:pt x="155447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55447" y="36576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63168" y="4300727"/>
              <a:ext cx="155575" cy="184785"/>
            </a:xfrm>
            <a:custGeom>
              <a:avLst/>
              <a:gdLst/>
              <a:ahLst/>
              <a:cxnLst/>
              <a:rect l="l" t="t" r="r" b="b"/>
              <a:pathLst>
                <a:path w="155575" h="184785">
                  <a:moveTo>
                    <a:pt x="155447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155447" y="184404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963168" y="4521707"/>
              <a:ext cx="155575" cy="292735"/>
            </a:xfrm>
            <a:custGeom>
              <a:avLst/>
              <a:gdLst/>
              <a:ahLst/>
              <a:cxnLst/>
              <a:rect l="l" t="t" r="r" b="b"/>
              <a:pathLst>
                <a:path w="155575" h="292735">
                  <a:moveTo>
                    <a:pt x="155447" y="0"/>
                  </a:moveTo>
                  <a:lnTo>
                    <a:pt x="0" y="0"/>
                  </a:lnTo>
                  <a:lnTo>
                    <a:pt x="0" y="292608"/>
                  </a:lnTo>
                  <a:lnTo>
                    <a:pt x="155447" y="292608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963168" y="4814316"/>
              <a:ext cx="155575" cy="9525"/>
            </a:xfrm>
            <a:custGeom>
              <a:avLst/>
              <a:gdLst/>
              <a:ahLst/>
              <a:cxnLst/>
              <a:rect l="l" t="t" r="r" b="b"/>
              <a:pathLst>
                <a:path w="155575" h="9525">
                  <a:moveTo>
                    <a:pt x="155447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55447" y="9143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588763" y="4372355"/>
              <a:ext cx="155575" cy="149860"/>
            </a:xfrm>
            <a:custGeom>
              <a:avLst/>
              <a:gdLst/>
              <a:ahLst/>
              <a:cxnLst/>
              <a:rect l="l" t="t" r="r" b="b"/>
              <a:pathLst>
                <a:path w="155575" h="149860">
                  <a:moveTo>
                    <a:pt x="155448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155448" y="14935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4588763" y="4003547"/>
              <a:ext cx="155575" cy="368935"/>
            </a:xfrm>
            <a:custGeom>
              <a:avLst/>
              <a:gdLst/>
              <a:ahLst/>
              <a:cxnLst/>
              <a:rect l="l" t="t" r="r" b="b"/>
              <a:pathLst>
                <a:path w="155575" h="368935">
                  <a:moveTo>
                    <a:pt x="15544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55448" y="3688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4588763" y="3887724"/>
              <a:ext cx="155575" cy="116205"/>
            </a:xfrm>
            <a:custGeom>
              <a:avLst/>
              <a:gdLst/>
              <a:ahLst/>
              <a:cxnLst/>
              <a:rect l="l" t="t" r="r" b="b"/>
              <a:pathLst>
                <a:path w="155575" h="116204">
                  <a:moveTo>
                    <a:pt x="155448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5448" y="1158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4588763" y="4521707"/>
              <a:ext cx="155575" cy="120650"/>
            </a:xfrm>
            <a:custGeom>
              <a:avLst/>
              <a:gdLst/>
              <a:ahLst/>
              <a:cxnLst/>
              <a:rect l="l" t="t" r="r" b="b"/>
              <a:pathLst>
                <a:path w="155575" h="120650">
                  <a:moveTo>
                    <a:pt x="155448" y="0"/>
                  </a:moveTo>
                  <a:lnTo>
                    <a:pt x="0" y="0"/>
                  </a:lnTo>
                  <a:lnTo>
                    <a:pt x="0" y="120395"/>
                  </a:lnTo>
                  <a:lnTo>
                    <a:pt x="155448" y="120395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4867656" y="4372355"/>
              <a:ext cx="155575" cy="149860"/>
            </a:xfrm>
            <a:custGeom>
              <a:avLst/>
              <a:gdLst/>
              <a:ahLst/>
              <a:cxnLst/>
              <a:rect l="l" t="t" r="r" b="b"/>
              <a:pathLst>
                <a:path w="155575" h="149860">
                  <a:moveTo>
                    <a:pt x="155448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155448" y="14935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4867656" y="3965447"/>
              <a:ext cx="155575" cy="407034"/>
            </a:xfrm>
            <a:custGeom>
              <a:avLst/>
              <a:gdLst/>
              <a:ahLst/>
              <a:cxnLst/>
              <a:rect l="l" t="t" r="r" b="b"/>
              <a:pathLst>
                <a:path w="155575" h="407035">
                  <a:moveTo>
                    <a:pt x="155448" y="0"/>
                  </a:moveTo>
                  <a:lnTo>
                    <a:pt x="0" y="0"/>
                  </a:lnTo>
                  <a:lnTo>
                    <a:pt x="0" y="406907"/>
                  </a:lnTo>
                  <a:lnTo>
                    <a:pt x="155448" y="4069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4867656" y="3851147"/>
              <a:ext cx="155575" cy="114300"/>
            </a:xfrm>
            <a:custGeom>
              <a:avLst/>
              <a:gdLst/>
              <a:ahLst/>
              <a:cxnLst/>
              <a:rect l="l" t="t" r="r" b="b"/>
              <a:pathLst>
                <a:path w="155575" h="114300">
                  <a:moveTo>
                    <a:pt x="15544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55448" y="11430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867656" y="4521707"/>
              <a:ext cx="155575" cy="43180"/>
            </a:xfrm>
            <a:custGeom>
              <a:avLst/>
              <a:gdLst/>
              <a:ahLst/>
              <a:cxnLst/>
              <a:rect l="l" t="t" r="r" b="b"/>
              <a:pathLst>
                <a:path w="155575" h="43179">
                  <a:moveTo>
                    <a:pt x="155448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55448" y="4267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5146548" y="4277867"/>
              <a:ext cx="155575" cy="243840"/>
            </a:xfrm>
            <a:custGeom>
              <a:avLst/>
              <a:gdLst/>
              <a:ahLst/>
              <a:cxnLst/>
              <a:rect l="l" t="t" r="r" b="b"/>
              <a:pathLst>
                <a:path w="155575" h="243839">
                  <a:moveTo>
                    <a:pt x="155448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155448" y="24383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5146548" y="4131563"/>
              <a:ext cx="155575" cy="146685"/>
            </a:xfrm>
            <a:custGeom>
              <a:avLst/>
              <a:gdLst/>
              <a:ahLst/>
              <a:cxnLst/>
              <a:rect l="l" t="t" r="r" b="b"/>
              <a:pathLst>
                <a:path w="155575" h="146685">
                  <a:moveTo>
                    <a:pt x="155448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55448" y="14630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146548" y="4072127"/>
              <a:ext cx="155575" cy="59690"/>
            </a:xfrm>
            <a:custGeom>
              <a:avLst/>
              <a:gdLst/>
              <a:ahLst/>
              <a:cxnLst/>
              <a:rect l="l" t="t" r="r" b="b"/>
              <a:pathLst>
                <a:path w="155575" h="59689">
                  <a:moveTo>
                    <a:pt x="155448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155448" y="5943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5146548" y="3954780"/>
              <a:ext cx="155575" cy="117475"/>
            </a:xfrm>
            <a:custGeom>
              <a:avLst/>
              <a:gdLst/>
              <a:ahLst/>
              <a:cxnLst/>
              <a:rect l="l" t="t" r="r" b="b"/>
              <a:pathLst>
                <a:path w="155575" h="117475">
                  <a:moveTo>
                    <a:pt x="155448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155448" y="11734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5425439" y="4247388"/>
              <a:ext cx="155575" cy="274320"/>
            </a:xfrm>
            <a:custGeom>
              <a:avLst/>
              <a:gdLst/>
              <a:ahLst/>
              <a:cxnLst/>
              <a:rect l="l" t="t" r="r" b="b"/>
              <a:pathLst>
                <a:path w="155575" h="274320">
                  <a:moveTo>
                    <a:pt x="155448" y="0"/>
                  </a:moveTo>
                  <a:lnTo>
                    <a:pt x="0" y="0"/>
                  </a:lnTo>
                  <a:lnTo>
                    <a:pt x="0" y="274319"/>
                  </a:lnTo>
                  <a:lnTo>
                    <a:pt x="155448" y="27431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5425439" y="3864863"/>
              <a:ext cx="155575" cy="382905"/>
            </a:xfrm>
            <a:custGeom>
              <a:avLst/>
              <a:gdLst/>
              <a:ahLst/>
              <a:cxnLst/>
              <a:rect l="l" t="t" r="r" b="b"/>
              <a:pathLst>
                <a:path w="155575" h="382904">
                  <a:moveTo>
                    <a:pt x="155448" y="0"/>
                  </a:moveTo>
                  <a:lnTo>
                    <a:pt x="0" y="0"/>
                  </a:lnTo>
                  <a:lnTo>
                    <a:pt x="0" y="382524"/>
                  </a:lnTo>
                  <a:lnTo>
                    <a:pt x="155448" y="3825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5425439" y="3672839"/>
              <a:ext cx="155575" cy="192405"/>
            </a:xfrm>
            <a:custGeom>
              <a:avLst/>
              <a:gdLst/>
              <a:ahLst/>
              <a:cxnLst/>
              <a:rect l="l" t="t" r="r" b="b"/>
              <a:pathLst>
                <a:path w="155575" h="192404">
                  <a:moveTo>
                    <a:pt x="155448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5448" y="1920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425439" y="3529583"/>
              <a:ext cx="155575" cy="143510"/>
            </a:xfrm>
            <a:custGeom>
              <a:avLst/>
              <a:gdLst/>
              <a:ahLst/>
              <a:cxnLst/>
              <a:rect l="l" t="t" r="r" b="b"/>
              <a:pathLst>
                <a:path w="155575" h="143510">
                  <a:moveTo>
                    <a:pt x="155448" y="0"/>
                  </a:moveTo>
                  <a:lnTo>
                    <a:pt x="0" y="0"/>
                  </a:lnTo>
                  <a:lnTo>
                    <a:pt x="0" y="143255"/>
                  </a:lnTo>
                  <a:lnTo>
                    <a:pt x="155448" y="143255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704331" y="4146804"/>
              <a:ext cx="155575" cy="375285"/>
            </a:xfrm>
            <a:custGeom>
              <a:avLst/>
              <a:gdLst/>
              <a:ahLst/>
              <a:cxnLst/>
              <a:rect l="l" t="t" r="r" b="b"/>
              <a:pathLst>
                <a:path w="155575" h="375285">
                  <a:moveTo>
                    <a:pt x="155447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155447" y="374904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704331" y="3779519"/>
              <a:ext cx="155575" cy="367665"/>
            </a:xfrm>
            <a:custGeom>
              <a:avLst/>
              <a:gdLst/>
              <a:ahLst/>
              <a:cxnLst/>
              <a:rect l="l" t="t" r="r" b="b"/>
              <a:pathLst>
                <a:path w="155575" h="367664">
                  <a:moveTo>
                    <a:pt x="155447" y="0"/>
                  </a:moveTo>
                  <a:lnTo>
                    <a:pt x="0" y="0"/>
                  </a:lnTo>
                  <a:lnTo>
                    <a:pt x="0" y="367283"/>
                  </a:lnTo>
                  <a:lnTo>
                    <a:pt x="155447" y="367283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704331" y="3515867"/>
              <a:ext cx="155575" cy="264160"/>
            </a:xfrm>
            <a:custGeom>
              <a:avLst/>
              <a:gdLst/>
              <a:ahLst/>
              <a:cxnLst/>
              <a:rect l="l" t="t" r="r" b="b"/>
              <a:pathLst>
                <a:path w="155575" h="264160">
                  <a:moveTo>
                    <a:pt x="155447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155447" y="263652"/>
                  </a:lnTo>
                  <a:lnTo>
                    <a:pt x="15544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704331" y="3343655"/>
              <a:ext cx="155575" cy="172720"/>
            </a:xfrm>
            <a:custGeom>
              <a:avLst/>
              <a:gdLst/>
              <a:ahLst/>
              <a:cxnLst/>
              <a:rect l="l" t="t" r="r" b="b"/>
              <a:pathLst>
                <a:path w="155575" h="172720">
                  <a:moveTo>
                    <a:pt x="155448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55448" y="17221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983224" y="4023360"/>
              <a:ext cx="155575" cy="498475"/>
            </a:xfrm>
            <a:custGeom>
              <a:avLst/>
              <a:gdLst/>
              <a:ahLst/>
              <a:cxnLst/>
              <a:rect l="l" t="t" r="r" b="b"/>
              <a:pathLst>
                <a:path w="155575" h="498475">
                  <a:moveTo>
                    <a:pt x="155448" y="0"/>
                  </a:moveTo>
                  <a:lnTo>
                    <a:pt x="0" y="0"/>
                  </a:lnTo>
                  <a:lnTo>
                    <a:pt x="0" y="498347"/>
                  </a:lnTo>
                  <a:lnTo>
                    <a:pt x="155448" y="49834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5983224" y="3448811"/>
              <a:ext cx="155575" cy="574675"/>
            </a:xfrm>
            <a:custGeom>
              <a:avLst/>
              <a:gdLst/>
              <a:ahLst/>
              <a:cxnLst/>
              <a:rect l="l" t="t" r="r" b="b"/>
              <a:pathLst>
                <a:path w="155575" h="574675">
                  <a:moveTo>
                    <a:pt x="155448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155448" y="57454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983224" y="3087623"/>
              <a:ext cx="155575" cy="361315"/>
            </a:xfrm>
            <a:custGeom>
              <a:avLst/>
              <a:gdLst/>
              <a:ahLst/>
              <a:cxnLst/>
              <a:rect l="l" t="t" r="r" b="b"/>
              <a:pathLst>
                <a:path w="155575" h="361314">
                  <a:moveTo>
                    <a:pt x="155448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155448" y="36118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5983224" y="2895600"/>
              <a:ext cx="155575" cy="192405"/>
            </a:xfrm>
            <a:custGeom>
              <a:avLst/>
              <a:gdLst/>
              <a:ahLst/>
              <a:cxnLst/>
              <a:rect l="l" t="t" r="r" b="b"/>
              <a:pathLst>
                <a:path w="155575" h="192405">
                  <a:moveTo>
                    <a:pt x="155448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5448" y="1920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6262116" y="3985260"/>
              <a:ext cx="155575" cy="536575"/>
            </a:xfrm>
            <a:custGeom>
              <a:avLst/>
              <a:gdLst/>
              <a:ahLst/>
              <a:cxnLst/>
              <a:rect l="l" t="t" r="r" b="b"/>
              <a:pathLst>
                <a:path w="155575" h="536575">
                  <a:moveTo>
                    <a:pt x="155448" y="0"/>
                  </a:moveTo>
                  <a:lnTo>
                    <a:pt x="0" y="0"/>
                  </a:lnTo>
                  <a:lnTo>
                    <a:pt x="0" y="536447"/>
                  </a:lnTo>
                  <a:lnTo>
                    <a:pt x="155448" y="53644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6262116" y="3360419"/>
              <a:ext cx="155575" cy="624840"/>
            </a:xfrm>
            <a:custGeom>
              <a:avLst/>
              <a:gdLst/>
              <a:ahLst/>
              <a:cxnLst/>
              <a:rect l="l" t="t" r="r" b="b"/>
              <a:pathLst>
                <a:path w="155575" h="624839">
                  <a:moveTo>
                    <a:pt x="155448" y="0"/>
                  </a:moveTo>
                  <a:lnTo>
                    <a:pt x="0" y="0"/>
                  </a:lnTo>
                  <a:lnTo>
                    <a:pt x="0" y="624839"/>
                  </a:lnTo>
                  <a:lnTo>
                    <a:pt x="155448" y="62483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6262116" y="2967227"/>
              <a:ext cx="155575" cy="393700"/>
            </a:xfrm>
            <a:custGeom>
              <a:avLst/>
              <a:gdLst/>
              <a:ahLst/>
              <a:cxnLst/>
              <a:rect l="l" t="t" r="r" b="b"/>
              <a:pathLst>
                <a:path w="155575" h="393700">
                  <a:moveTo>
                    <a:pt x="155448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155448" y="393192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6262116" y="2758440"/>
              <a:ext cx="155575" cy="208915"/>
            </a:xfrm>
            <a:custGeom>
              <a:avLst/>
              <a:gdLst/>
              <a:ahLst/>
              <a:cxnLst/>
              <a:rect l="l" t="t" r="r" b="b"/>
              <a:pathLst>
                <a:path w="155575" h="208914">
                  <a:moveTo>
                    <a:pt x="155448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155448" y="20878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6541007" y="3942588"/>
              <a:ext cx="155575" cy="579120"/>
            </a:xfrm>
            <a:custGeom>
              <a:avLst/>
              <a:gdLst/>
              <a:ahLst/>
              <a:cxnLst/>
              <a:rect l="l" t="t" r="r" b="b"/>
              <a:pathLst>
                <a:path w="155575" h="579120">
                  <a:moveTo>
                    <a:pt x="155448" y="0"/>
                  </a:moveTo>
                  <a:lnTo>
                    <a:pt x="0" y="0"/>
                  </a:lnTo>
                  <a:lnTo>
                    <a:pt x="0" y="579119"/>
                  </a:lnTo>
                  <a:lnTo>
                    <a:pt x="155448" y="57911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6541007" y="3406139"/>
              <a:ext cx="155575" cy="536575"/>
            </a:xfrm>
            <a:custGeom>
              <a:avLst/>
              <a:gdLst/>
              <a:ahLst/>
              <a:cxnLst/>
              <a:rect l="l" t="t" r="r" b="b"/>
              <a:pathLst>
                <a:path w="155575" h="536575">
                  <a:moveTo>
                    <a:pt x="155448" y="0"/>
                  </a:moveTo>
                  <a:lnTo>
                    <a:pt x="0" y="0"/>
                  </a:lnTo>
                  <a:lnTo>
                    <a:pt x="0" y="536448"/>
                  </a:lnTo>
                  <a:lnTo>
                    <a:pt x="155448" y="53644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6541007" y="3151631"/>
              <a:ext cx="155575" cy="254635"/>
            </a:xfrm>
            <a:custGeom>
              <a:avLst/>
              <a:gdLst/>
              <a:ahLst/>
              <a:cxnLst/>
              <a:rect l="l" t="t" r="r" b="b"/>
              <a:pathLst>
                <a:path w="155575" h="254635">
                  <a:moveTo>
                    <a:pt x="155448" y="0"/>
                  </a:moveTo>
                  <a:lnTo>
                    <a:pt x="0" y="0"/>
                  </a:lnTo>
                  <a:lnTo>
                    <a:pt x="0" y="254507"/>
                  </a:lnTo>
                  <a:lnTo>
                    <a:pt x="155448" y="2545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6541007" y="2927604"/>
              <a:ext cx="155575" cy="224154"/>
            </a:xfrm>
            <a:custGeom>
              <a:avLst/>
              <a:gdLst/>
              <a:ahLst/>
              <a:cxnLst/>
              <a:rect l="l" t="t" r="r" b="b"/>
              <a:pathLst>
                <a:path w="155575" h="224155">
                  <a:moveTo>
                    <a:pt x="155448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155448" y="22402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6819900" y="3997452"/>
              <a:ext cx="155575" cy="524510"/>
            </a:xfrm>
            <a:custGeom>
              <a:avLst/>
              <a:gdLst/>
              <a:ahLst/>
              <a:cxnLst/>
              <a:rect l="l" t="t" r="r" b="b"/>
              <a:pathLst>
                <a:path w="155575" h="524510">
                  <a:moveTo>
                    <a:pt x="155448" y="0"/>
                  </a:moveTo>
                  <a:lnTo>
                    <a:pt x="0" y="0"/>
                  </a:lnTo>
                  <a:lnTo>
                    <a:pt x="0" y="524256"/>
                  </a:lnTo>
                  <a:lnTo>
                    <a:pt x="155448" y="52425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6819900" y="3265931"/>
              <a:ext cx="155575" cy="731520"/>
            </a:xfrm>
            <a:custGeom>
              <a:avLst/>
              <a:gdLst/>
              <a:ahLst/>
              <a:cxnLst/>
              <a:rect l="l" t="t" r="r" b="b"/>
              <a:pathLst>
                <a:path w="155575" h="731520">
                  <a:moveTo>
                    <a:pt x="155448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155448" y="73151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819900" y="3090672"/>
              <a:ext cx="155575" cy="175260"/>
            </a:xfrm>
            <a:custGeom>
              <a:avLst/>
              <a:gdLst/>
              <a:ahLst/>
              <a:cxnLst/>
              <a:rect l="l" t="t" r="r" b="b"/>
              <a:pathLst>
                <a:path w="155575" h="175260">
                  <a:moveTo>
                    <a:pt x="155448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55448" y="17526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6819900" y="2869691"/>
              <a:ext cx="155575" cy="220979"/>
            </a:xfrm>
            <a:custGeom>
              <a:avLst/>
              <a:gdLst/>
              <a:ahLst/>
              <a:cxnLst/>
              <a:rect l="l" t="t" r="r" b="b"/>
              <a:pathLst>
                <a:path w="155575" h="220980">
                  <a:moveTo>
                    <a:pt x="155448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155448" y="22097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7098791" y="4290060"/>
              <a:ext cx="155575" cy="231775"/>
            </a:xfrm>
            <a:custGeom>
              <a:avLst/>
              <a:gdLst/>
              <a:ahLst/>
              <a:cxnLst/>
              <a:rect l="l" t="t" r="r" b="b"/>
              <a:pathLst>
                <a:path w="155575" h="231775">
                  <a:moveTo>
                    <a:pt x="155448" y="0"/>
                  </a:moveTo>
                  <a:lnTo>
                    <a:pt x="0" y="0"/>
                  </a:lnTo>
                  <a:lnTo>
                    <a:pt x="0" y="231647"/>
                  </a:lnTo>
                  <a:lnTo>
                    <a:pt x="155448" y="23164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7098791" y="3692652"/>
              <a:ext cx="155575" cy="597535"/>
            </a:xfrm>
            <a:custGeom>
              <a:avLst/>
              <a:gdLst/>
              <a:ahLst/>
              <a:cxnLst/>
              <a:rect l="l" t="t" r="r" b="b"/>
              <a:pathLst>
                <a:path w="155575" h="597535">
                  <a:moveTo>
                    <a:pt x="155448" y="0"/>
                  </a:moveTo>
                  <a:lnTo>
                    <a:pt x="0" y="0"/>
                  </a:lnTo>
                  <a:lnTo>
                    <a:pt x="0" y="597408"/>
                  </a:lnTo>
                  <a:lnTo>
                    <a:pt x="155448" y="59740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7098791" y="3669791"/>
              <a:ext cx="155575" cy="22860"/>
            </a:xfrm>
            <a:custGeom>
              <a:avLst/>
              <a:gdLst/>
              <a:ahLst/>
              <a:cxnLst/>
              <a:rect l="l" t="t" r="r" b="b"/>
              <a:pathLst>
                <a:path w="155575" h="22860">
                  <a:moveTo>
                    <a:pt x="155448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155448" y="2285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7098791" y="3457955"/>
              <a:ext cx="155575" cy="212090"/>
            </a:xfrm>
            <a:custGeom>
              <a:avLst/>
              <a:gdLst/>
              <a:ahLst/>
              <a:cxnLst/>
              <a:rect l="l" t="t" r="r" b="b"/>
              <a:pathLst>
                <a:path w="155575" h="212089">
                  <a:moveTo>
                    <a:pt x="155448" y="0"/>
                  </a:moveTo>
                  <a:lnTo>
                    <a:pt x="0" y="0"/>
                  </a:lnTo>
                  <a:lnTo>
                    <a:pt x="0" y="211835"/>
                  </a:lnTo>
                  <a:lnTo>
                    <a:pt x="155448" y="211835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7377683" y="4229100"/>
              <a:ext cx="155575" cy="292735"/>
            </a:xfrm>
            <a:custGeom>
              <a:avLst/>
              <a:gdLst/>
              <a:ahLst/>
              <a:cxnLst/>
              <a:rect l="l" t="t" r="r" b="b"/>
              <a:pathLst>
                <a:path w="155575" h="292735">
                  <a:moveTo>
                    <a:pt x="155448" y="0"/>
                  </a:moveTo>
                  <a:lnTo>
                    <a:pt x="0" y="0"/>
                  </a:lnTo>
                  <a:lnTo>
                    <a:pt x="0" y="292607"/>
                  </a:lnTo>
                  <a:lnTo>
                    <a:pt x="155448" y="29260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7377683" y="3503675"/>
              <a:ext cx="155575" cy="725805"/>
            </a:xfrm>
            <a:custGeom>
              <a:avLst/>
              <a:gdLst/>
              <a:ahLst/>
              <a:cxnLst/>
              <a:rect l="l" t="t" r="r" b="b"/>
              <a:pathLst>
                <a:path w="155575" h="725804">
                  <a:moveTo>
                    <a:pt x="155448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55448" y="7254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77683" y="3282695"/>
              <a:ext cx="155575" cy="220979"/>
            </a:xfrm>
            <a:custGeom>
              <a:avLst/>
              <a:gdLst/>
              <a:ahLst/>
              <a:cxnLst/>
              <a:rect l="l" t="t" r="r" b="b"/>
              <a:pathLst>
                <a:path w="155575" h="220979">
                  <a:moveTo>
                    <a:pt x="155448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155448" y="22097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7377683" y="4521707"/>
              <a:ext cx="155575" cy="149860"/>
            </a:xfrm>
            <a:custGeom>
              <a:avLst/>
              <a:gdLst/>
              <a:ahLst/>
              <a:cxnLst/>
              <a:rect l="l" t="t" r="r" b="b"/>
              <a:pathLst>
                <a:path w="155575" h="149860">
                  <a:moveTo>
                    <a:pt x="155448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55448" y="149351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7656576" y="4235195"/>
              <a:ext cx="155575" cy="287020"/>
            </a:xfrm>
            <a:custGeom>
              <a:avLst/>
              <a:gdLst/>
              <a:ahLst/>
              <a:cxnLst/>
              <a:rect l="l" t="t" r="r" b="b"/>
              <a:pathLst>
                <a:path w="155575" h="287020">
                  <a:moveTo>
                    <a:pt x="155448" y="0"/>
                  </a:moveTo>
                  <a:lnTo>
                    <a:pt x="0" y="0"/>
                  </a:lnTo>
                  <a:lnTo>
                    <a:pt x="0" y="286511"/>
                  </a:lnTo>
                  <a:lnTo>
                    <a:pt x="155448" y="286511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7656576" y="3457955"/>
              <a:ext cx="155575" cy="777240"/>
            </a:xfrm>
            <a:custGeom>
              <a:avLst/>
              <a:gdLst/>
              <a:ahLst/>
              <a:cxnLst/>
              <a:rect l="l" t="t" r="r" b="b"/>
              <a:pathLst>
                <a:path w="155575" h="777239">
                  <a:moveTo>
                    <a:pt x="155448" y="0"/>
                  </a:moveTo>
                  <a:lnTo>
                    <a:pt x="0" y="0"/>
                  </a:lnTo>
                  <a:lnTo>
                    <a:pt x="0" y="777240"/>
                  </a:lnTo>
                  <a:lnTo>
                    <a:pt x="155448" y="77724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7656576" y="3259836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20">
                  <a:moveTo>
                    <a:pt x="155448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55448" y="19812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7656576" y="4521707"/>
              <a:ext cx="155575" cy="181610"/>
            </a:xfrm>
            <a:custGeom>
              <a:avLst/>
              <a:gdLst/>
              <a:ahLst/>
              <a:cxnLst/>
              <a:rect l="l" t="t" r="r" b="b"/>
              <a:pathLst>
                <a:path w="155575" h="181610">
                  <a:moveTo>
                    <a:pt x="15544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155448" y="181356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7935467" y="4215383"/>
              <a:ext cx="155575" cy="306705"/>
            </a:xfrm>
            <a:custGeom>
              <a:avLst/>
              <a:gdLst/>
              <a:ahLst/>
              <a:cxnLst/>
              <a:rect l="l" t="t" r="r" b="b"/>
              <a:pathLst>
                <a:path w="155575" h="306704">
                  <a:moveTo>
                    <a:pt x="155448" y="0"/>
                  </a:moveTo>
                  <a:lnTo>
                    <a:pt x="0" y="0"/>
                  </a:lnTo>
                  <a:lnTo>
                    <a:pt x="0" y="306324"/>
                  </a:lnTo>
                  <a:lnTo>
                    <a:pt x="155448" y="3063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7935467" y="3406139"/>
              <a:ext cx="155575" cy="809625"/>
            </a:xfrm>
            <a:custGeom>
              <a:avLst/>
              <a:gdLst/>
              <a:ahLst/>
              <a:cxnLst/>
              <a:rect l="l" t="t" r="r" b="b"/>
              <a:pathLst>
                <a:path w="155575" h="809625">
                  <a:moveTo>
                    <a:pt x="155448" y="0"/>
                  </a:moveTo>
                  <a:lnTo>
                    <a:pt x="0" y="0"/>
                  </a:lnTo>
                  <a:lnTo>
                    <a:pt x="0" y="809244"/>
                  </a:lnTo>
                  <a:lnTo>
                    <a:pt x="155448" y="80924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7935467" y="3214116"/>
              <a:ext cx="155575" cy="192405"/>
            </a:xfrm>
            <a:custGeom>
              <a:avLst/>
              <a:gdLst/>
              <a:ahLst/>
              <a:cxnLst/>
              <a:rect l="l" t="t" r="r" b="b"/>
              <a:pathLst>
                <a:path w="155575" h="192404">
                  <a:moveTo>
                    <a:pt x="155448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5448" y="1920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7935467" y="4521707"/>
              <a:ext cx="155575" cy="106680"/>
            </a:xfrm>
            <a:custGeom>
              <a:avLst/>
              <a:gdLst/>
              <a:ahLst/>
              <a:cxnLst/>
              <a:rect l="l" t="t" r="r" b="b"/>
              <a:pathLst>
                <a:path w="155575" h="106679">
                  <a:moveTo>
                    <a:pt x="155448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55448" y="10668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8214360" y="4056888"/>
              <a:ext cx="155575" cy="464820"/>
            </a:xfrm>
            <a:custGeom>
              <a:avLst/>
              <a:gdLst/>
              <a:ahLst/>
              <a:cxnLst/>
              <a:rect l="l" t="t" r="r" b="b"/>
              <a:pathLst>
                <a:path w="155575" h="464820">
                  <a:moveTo>
                    <a:pt x="155448" y="0"/>
                  </a:moveTo>
                  <a:lnTo>
                    <a:pt x="0" y="0"/>
                  </a:lnTo>
                  <a:lnTo>
                    <a:pt x="0" y="464819"/>
                  </a:lnTo>
                  <a:lnTo>
                    <a:pt x="155448" y="464819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8214360" y="3265931"/>
              <a:ext cx="155575" cy="791210"/>
            </a:xfrm>
            <a:custGeom>
              <a:avLst/>
              <a:gdLst/>
              <a:ahLst/>
              <a:cxnLst/>
              <a:rect l="l" t="t" r="r" b="b"/>
              <a:pathLst>
                <a:path w="155575" h="791210">
                  <a:moveTo>
                    <a:pt x="155448" y="0"/>
                  </a:moveTo>
                  <a:lnTo>
                    <a:pt x="0" y="0"/>
                  </a:lnTo>
                  <a:lnTo>
                    <a:pt x="0" y="790955"/>
                  </a:lnTo>
                  <a:lnTo>
                    <a:pt x="155448" y="790955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8214360" y="3067812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20">
                  <a:moveTo>
                    <a:pt x="155448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55448" y="19812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8214360" y="4521707"/>
              <a:ext cx="155575" cy="94615"/>
            </a:xfrm>
            <a:custGeom>
              <a:avLst/>
              <a:gdLst/>
              <a:ahLst/>
              <a:cxnLst/>
              <a:rect l="l" t="t" r="r" b="b"/>
              <a:pathLst>
                <a:path w="155575" h="94614">
                  <a:moveTo>
                    <a:pt x="155448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55448" y="9448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576072" y="2514600"/>
              <a:ext cx="7854950" cy="3154680"/>
            </a:xfrm>
            <a:custGeom>
              <a:avLst/>
              <a:gdLst/>
              <a:ahLst/>
              <a:cxnLst/>
              <a:rect l="l" t="t" r="r" b="b"/>
              <a:pathLst>
                <a:path w="7854950" h="3154679">
                  <a:moveTo>
                    <a:pt x="45720" y="3154680"/>
                  </a:moveTo>
                  <a:lnTo>
                    <a:pt x="45720" y="0"/>
                  </a:lnTo>
                </a:path>
                <a:path w="7854950" h="3154679">
                  <a:moveTo>
                    <a:pt x="0" y="3154680"/>
                  </a:moveTo>
                  <a:lnTo>
                    <a:pt x="45720" y="3154680"/>
                  </a:lnTo>
                </a:path>
                <a:path w="7854950" h="3154679">
                  <a:moveTo>
                    <a:pt x="0" y="2868168"/>
                  </a:moveTo>
                  <a:lnTo>
                    <a:pt x="45720" y="2868168"/>
                  </a:lnTo>
                </a:path>
                <a:path w="7854950" h="3154679">
                  <a:moveTo>
                    <a:pt x="0" y="2580132"/>
                  </a:moveTo>
                  <a:lnTo>
                    <a:pt x="45720" y="2580132"/>
                  </a:lnTo>
                </a:path>
                <a:path w="7854950" h="3154679">
                  <a:moveTo>
                    <a:pt x="0" y="2293620"/>
                  </a:moveTo>
                  <a:lnTo>
                    <a:pt x="45720" y="2293620"/>
                  </a:lnTo>
                </a:path>
                <a:path w="7854950" h="3154679">
                  <a:moveTo>
                    <a:pt x="0" y="2007108"/>
                  </a:moveTo>
                  <a:lnTo>
                    <a:pt x="45720" y="2007108"/>
                  </a:lnTo>
                </a:path>
                <a:path w="7854950" h="3154679">
                  <a:moveTo>
                    <a:pt x="0" y="1720595"/>
                  </a:moveTo>
                  <a:lnTo>
                    <a:pt x="45720" y="1720595"/>
                  </a:lnTo>
                </a:path>
                <a:path w="7854950" h="3154679">
                  <a:moveTo>
                    <a:pt x="0" y="1434083"/>
                  </a:moveTo>
                  <a:lnTo>
                    <a:pt x="45720" y="1434083"/>
                  </a:lnTo>
                </a:path>
                <a:path w="7854950" h="3154679">
                  <a:moveTo>
                    <a:pt x="0" y="1147572"/>
                  </a:moveTo>
                  <a:lnTo>
                    <a:pt x="45720" y="1147572"/>
                  </a:lnTo>
                </a:path>
                <a:path w="7854950" h="3154679">
                  <a:moveTo>
                    <a:pt x="0" y="859536"/>
                  </a:moveTo>
                  <a:lnTo>
                    <a:pt x="45720" y="859536"/>
                  </a:lnTo>
                </a:path>
                <a:path w="7854950" h="3154679">
                  <a:moveTo>
                    <a:pt x="0" y="573024"/>
                  </a:moveTo>
                  <a:lnTo>
                    <a:pt x="45720" y="573024"/>
                  </a:lnTo>
                </a:path>
                <a:path w="7854950" h="3154679">
                  <a:moveTo>
                    <a:pt x="0" y="286512"/>
                  </a:moveTo>
                  <a:lnTo>
                    <a:pt x="45720" y="286512"/>
                  </a:lnTo>
                </a:path>
                <a:path w="7854950" h="3154679">
                  <a:moveTo>
                    <a:pt x="0" y="0"/>
                  </a:moveTo>
                  <a:lnTo>
                    <a:pt x="45720" y="0"/>
                  </a:lnTo>
                </a:path>
                <a:path w="7854950" h="3154679">
                  <a:moveTo>
                    <a:pt x="45720" y="2007108"/>
                  </a:moveTo>
                  <a:lnTo>
                    <a:pt x="7854696" y="20071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761238" y="4409694"/>
              <a:ext cx="7530465" cy="1170940"/>
            </a:xfrm>
            <a:custGeom>
              <a:avLst/>
              <a:gdLst/>
              <a:ahLst/>
              <a:cxnLst/>
              <a:rect l="l" t="t" r="r" b="b"/>
              <a:pathLst>
                <a:path w="7530465" h="1170939">
                  <a:moveTo>
                    <a:pt x="0" y="0"/>
                  </a:moveTo>
                  <a:lnTo>
                    <a:pt x="278892" y="22859"/>
                  </a:lnTo>
                  <a:lnTo>
                    <a:pt x="557784" y="161543"/>
                  </a:lnTo>
                  <a:lnTo>
                    <a:pt x="836676" y="286511"/>
                  </a:lnTo>
                  <a:lnTo>
                    <a:pt x="1115568" y="422147"/>
                  </a:lnTo>
                  <a:lnTo>
                    <a:pt x="1394460" y="493775"/>
                  </a:lnTo>
                  <a:lnTo>
                    <a:pt x="1673352" y="597407"/>
                  </a:lnTo>
                  <a:lnTo>
                    <a:pt x="1952244" y="800099"/>
                  </a:lnTo>
                  <a:lnTo>
                    <a:pt x="2231136" y="943355"/>
                  </a:lnTo>
                  <a:lnTo>
                    <a:pt x="2510028" y="1021079"/>
                  </a:lnTo>
                  <a:lnTo>
                    <a:pt x="2788920" y="1115567"/>
                  </a:lnTo>
                  <a:lnTo>
                    <a:pt x="3067812" y="1130807"/>
                  </a:lnTo>
                  <a:lnTo>
                    <a:pt x="3346704" y="1133855"/>
                  </a:lnTo>
                  <a:lnTo>
                    <a:pt x="3625596" y="1170431"/>
                  </a:lnTo>
                  <a:lnTo>
                    <a:pt x="3904488" y="1115567"/>
                  </a:lnTo>
                  <a:lnTo>
                    <a:pt x="4183379" y="1011935"/>
                  </a:lnTo>
                  <a:lnTo>
                    <a:pt x="4462272" y="998219"/>
                  </a:lnTo>
                  <a:lnTo>
                    <a:pt x="4741164" y="943355"/>
                  </a:lnTo>
                  <a:lnTo>
                    <a:pt x="5020056" y="900683"/>
                  </a:lnTo>
                  <a:lnTo>
                    <a:pt x="5298948" y="751331"/>
                  </a:lnTo>
                  <a:lnTo>
                    <a:pt x="5577840" y="624839"/>
                  </a:lnTo>
                  <a:lnTo>
                    <a:pt x="5856732" y="530351"/>
                  </a:lnTo>
                  <a:lnTo>
                    <a:pt x="6135623" y="504443"/>
                  </a:lnTo>
                  <a:lnTo>
                    <a:pt x="6414516" y="504443"/>
                  </a:lnTo>
                  <a:lnTo>
                    <a:pt x="6693408" y="656843"/>
                  </a:lnTo>
                  <a:lnTo>
                    <a:pt x="6972300" y="743711"/>
                  </a:lnTo>
                  <a:lnTo>
                    <a:pt x="7251192" y="815339"/>
                  </a:lnTo>
                  <a:lnTo>
                    <a:pt x="7530084" y="848867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258267" y="2295144"/>
            <a:ext cx="247015" cy="346773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62865">
              <a:spcBef>
                <a:spcPts val="9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68638" y="5709309"/>
            <a:ext cx="772668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105647" y="500494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-25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682751" y="2520695"/>
            <a:ext cx="215265" cy="1031875"/>
            <a:chOff x="682751" y="2520695"/>
            <a:chExt cx="215265" cy="1031875"/>
          </a:xfrm>
        </p:grpSpPr>
        <p:sp>
          <p:nvSpPr>
            <p:cNvPr id="123" name="object 123"/>
            <p:cNvSpPr/>
            <p:nvPr/>
          </p:nvSpPr>
          <p:spPr>
            <a:xfrm>
              <a:off x="682751" y="2926079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701801" y="25397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682751" y="2692907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6" name="object 126"/>
            <p:cNvSpPr/>
            <p:nvPr/>
          </p:nvSpPr>
          <p:spPr>
            <a:xfrm>
              <a:off x="682751" y="3159251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682751" y="339242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935227" y="3371215"/>
            <a:ext cx="1388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Hata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Noksan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935227" y="2853689"/>
            <a:ext cx="160972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</a:t>
            </a:r>
            <a:r>
              <a:rPr sz="1200" spc="-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Diğer Yatırımlar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(net)*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935227" y="2387346"/>
            <a:ext cx="1750060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Cari İşlemler Dengesi  Doğrudan Yatırımlar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58292" y="6304889"/>
            <a:ext cx="8732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Diğer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yatırımlar,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doğrudan yatırım,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 rezerv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varlık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dışında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kalan tüm finansal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işlemleri içermektedir.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Efektif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mevduatlar,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ana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kalemlerdir.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45993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838961"/>
            <a:ext cx="89681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 </a:t>
            </a:r>
            <a:r>
              <a:rPr spc="-5" dirty="0"/>
              <a:t>Bankası </a:t>
            </a:r>
            <a:r>
              <a:rPr dirty="0"/>
              <a:t>brüt rezervleri son </a:t>
            </a:r>
            <a:r>
              <a:rPr spc="-5" dirty="0"/>
              <a:t>üç ayda </a:t>
            </a:r>
            <a:r>
              <a:rPr dirty="0"/>
              <a:t>10,2 </a:t>
            </a:r>
            <a:r>
              <a:rPr spc="-5" dirty="0"/>
              <a:t>milyar dolar gerilemiştir.  </a:t>
            </a:r>
            <a:r>
              <a:rPr b="0" dirty="0">
                <a:latin typeface="Tahoma"/>
                <a:cs typeface="Tahoma"/>
              </a:rPr>
              <a:t>Mayıs ayı </a:t>
            </a:r>
            <a:r>
              <a:rPr b="0" spc="-5" dirty="0">
                <a:latin typeface="Tahoma"/>
                <a:cs typeface="Tahoma"/>
              </a:rPr>
              <a:t>itibarıyla </a:t>
            </a:r>
            <a:r>
              <a:rPr b="0" dirty="0">
                <a:latin typeface="Tahoma"/>
                <a:cs typeface="Tahoma"/>
              </a:rPr>
              <a:t>brüt </a:t>
            </a:r>
            <a:r>
              <a:rPr b="0" spc="-5" dirty="0">
                <a:latin typeface="Tahoma"/>
                <a:cs typeface="Tahoma"/>
              </a:rPr>
              <a:t>rezervler 102,9 milyar dolar, swaplar </a:t>
            </a:r>
            <a:r>
              <a:rPr b="0" dirty="0">
                <a:latin typeface="Tahoma"/>
                <a:cs typeface="Tahoma"/>
              </a:rPr>
              <a:t>dahil net </a:t>
            </a:r>
            <a:r>
              <a:rPr b="0" spc="-5" dirty="0">
                <a:latin typeface="Tahoma"/>
                <a:cs typeface="Tahoma"/>
              </a:rPr>
              <a:t>rezervler ise -51,8  milyar dolar</a:t>
            </a:r>
            <a:r>
              <a:rPr b="0" spc="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düzeyindedir.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4517" y="1988947"/>
            <a:ext cx="59366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 Bankası rezervleri (milyar dolar) 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6361" y="2582989"/>
            <a:ext cx="7704455" cy="2769870"/>
            <a:chOff x="606361" y="2582989"/>
            <a:chExt cx="7704455" cy="2769870"/>
          </a:xfrm>
        </p:grpSpPr>
        <p:sp>
          <p:nvSpPr>
            <p:cNvPr id="6" name="object 6"/>
            <p:cNvSpPr/>
            <p:nvPr/>
          </p:nvSpPr>
          <p:spPr>
            <a:xfrm>
              <a:off x="694943" y="3105911"/>
              <a:ext cx="94615" cy="1414780"/>
            </a:xfrm>
            <a:custGeom>
              <a:avLst/>
              <a:gdLst/>
              <a:ahLst/>
              <a:cxnLst/>
              <a:rect l="l" t="t" r="r" b="b"/>
              <a:pathLst>
                <a:path w="94615" h="1414779">
                  <a:moveTo>
                    <a:pt x="94487" y="0"/>
                  </a:moveTo>
                  <a:lnTo>
                    <a:pt x="0" y="0"/>
                  </a:lnTo>
                  <a:lnTo>
                    <a:pt x="0" y="1414271"/>
                  </a:lnTo>
                  <a:lnTo>
                    <a:pt x="94487" y="141427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89431" y="4008119"/>
              <a:ext cx="94615" cy="512445"/>
            </a:xfrm>
            <a:custGeom>
              <a:avLst/>
              <a:gdLst/>
              <a:ahLst/>
              <a:cxnLst/>
              <a:rect l="l" t="t" r="r" b="b"/>
              <a:pathLst>
                <a:path w="94615" h="512445">
                  <a:moveTo>
                    <a:pt x="94487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94487" y="51206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11123" y="2587751"/>
              <a:ext cx="45720" cy="2760345"/>
            </a:xfrm>
            <a:custGeom>
              <a:avLst/>
              <a:gdLst/>
              <a:ahLst/>
              <a:cxnLst/>
              <a:rect l="l" t="t" r="r" b="b"/>
              <a:pathLst>
                <a:path w="45720" h="2760345">
                  <a:moveTo>
                    <a:pt x="45720" y="2759964"/>
                  </a:moveTo>
                  <a:lnTo>
                    <a:pt x="45720" y="0"/>
                  </a:lnTo>
                </a:path>
                <a:path w="45720" h="2760345">
                  <a:moveTo>
                    <a:pt x="0" y="2759964"/>
                  </a:moveTo>
                  <a:lnTo>
                    <a:pt x="45720" y="2759964"/>
                  </a:lnTo>
                </a:path>
                <a:path w="45720" h="2760345">
                  <a:moveTo>
                    <a:pt x="0" y="2484120"/>
                  </a:moveTo>
                  <a:lnTo>
                    <a:pt x="45720" y="2484120"/>
                  </a:lnTo>
                </a:path>
                <a:path w="45720" h="2760345">
                  <a:moveTo>
                    <a:pt x="0" y="2208276"/>
                  </a:moveTo>
                  <a:lnTo>
                    <a:pt x="45720" y="2208276"/>
                  </a:lnTo>
                </a:path>
                <a:path w="45720" h="2760345">
                  <a:moveTo>
                    <a:pt x="0" y="1932432"/>
                  </a:moveTo>
                  <a:lnTo>
                    <a:pt x="45720" y="1932432"/>
                  </a:lnTo>
                </a:path>
                <a:path w="45720" h="2760345">
                  <a:moveTo>
                    <a:pt x="0" y="1656588"/>
                  </a:moveTo>
                  <a:lnTo>
                    <a:pt x="45720" y="1656588"/>
                  </a:lnTo>
                </a:path>
                <a:path w="45720" h="2760345">
                  <a:moveTo>
                    <a:pt x="0" y="1380744"/>
                  </a:moveTo>
                  <a:lnTo>
                    <a:pt x="45720" y="1380744"/>
                  </a:lnTo>
                </a:path>
                <a:path w="45720" h="2760345">
                  <a:moveTo>
                    <a:pt x="0" y="1104900"/>
                  </a:moveTo>
                  <a:lnTo>
                    <a:pt x="45720" y="1104900"/>
                  </a:lnTo>
                </a:path>
                <a:path w="45720" h="2760345">
                  <a:moveTo>
                    <a:pt x="0" y="827532"/>
                  </a:moveTo>
                  <a:lnTo>
                    <a:pt x="45720" y="827532"/>
                  </a:lnTo>
                </a:path>
                <a:path w="45720" h="2760345">
                  <a:moveTo>
                    <a:pt x="0" y="551688"/>
                  </a:moveTo>
                  <a:lnTo>
                    <a:pt x="45720" y="551688"/>
                  </a:lnTo>
                </a:path>
                <a:path w="45720" h="2760345">
                  <a:moveTo>
                    <a:pt x="0" y="275844"/>
                  </a:moveTo>
                  <a:lnTo>
                    <a:pt x="45720" y="275844"/>
                  </a:lnTo>
                </a:path>
                <a:path w="45720" h="2760345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58595" y="3032759"/>
              <a:ext cx="94615" cy="1487805"/>
            </a:xfrm>
            <a:custGeom>
              <a:avLst/>
              <a:gdLst/>
              <a:ahLst/>
              <a:cxnLst/>
              <a:rect l="l" t="t" r="r" b="b"/>
              <a:pathLst>
                <a:path w="94615" h="1487804">
                  <a:moveTo>
                    <a:pt x="94487" y="0"/>
                  </a:moveTo>
                  <a:lnTo>
                    <a:pt x="0" y="0"/>
                  </a:lnTo>
                  <a:lnTo>
                    <a:pt x="0" y="1487423"/>
                  </a:lnTo>
                  <a:lnTo>
                    <a:pt x="94487" y="148742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53083" y="3985259"/>
              <a:ext cx="94615" cy="535305"/>
            </a:xfrm>
            <a:custGeom>
              <a:avLst/>
              <a:gdLst/>
              <a:ahLst/>
              <a:cxnLst/>
              <a:rect l="l" t="t" r="r" b="b"/>
              <a:pathLst>
                <a:path w="94615" h="535304">
                  <a:moveTo>
                    <a:pt x="94487" y="0"/>
                  </a:moveTo>
                  <a:lnTo>
                    <a:pt x="0" y="0"/>
                  </a:lnTo>
                  <a:lnTo>
                    <a:pt x="0" y="534923"/>
                  </a:lnTo>
                  <a:lnTo>
                    <a:pt x="94487" y="53492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222247" y="3203447"/>
              <a:ext cx="94615" cy="1316990"/>
            </a:xfrm>
            <a:custGeom>
              <a:avLst/>
              <a:gdLst/>
              <a:ahLst/>
              <a:cxnLst/>
              <a:rect l="l" t="t" r="r" b="b"/>
              <a:pathLst>
                <a:path w="94615" h="1316989">
                  <a:moveTo>
                    <a:pt x="94488" y="0"/>
                  </a:moveTo>
                  <a:lnTo>
                    <a:pt x="0" y="0"/>
                  </a:lnTo>
                  <a:lnTo>
                    <a:pt x="0" y="1316735"/>
                  </a:lnTo>
                  <a:lnTo>
                    <a:pt x="94488" y="1316735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316736" y="4059935"/>
              <a:ext cx="94615" cy="460375"/>
            </a:xfrm>
            <a:custGeom>
              <a:avLst/>
              <a:gdLst/>
              <a:ahLst/>
              <a:cxnLst/>
              <a:rect l="l" t="t" r="r" b="b"/>
              <a:pathLst>
                <a:path w="94615" h="460375">
                  <a:moveTo>
                    <a:pt x="94487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94487" y="46024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485899" y="3329939"/>
              <a:ext cx="94615" cy="1190625"/>
            </a:xfrm>
            <a:custGeom>
              <a:avLst/>
              <a:gdLst/>
              <a:ahLst/>
              <a:cxnLst/>
              <a:rect l="l" t="t" r="r" b="b"/>
              <a:pathLst>
                <a:path w="94615" h="1190625">
                  <a:moveTo>
                    <a:pt x="94487" y="0"/>
                  </a:moveTo>
                  <a:lnTo>
                    <a:pt x="0" y="0"/>
                  </a:lnTo>
                  <a:lnTo>
                    <a:pt x="0" y="1190244"/>
                  </a:lnTo>
                  <a:lnTo>
                    <a:pt x="94487" y="11902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580387" y="4125467"/>
              <a:ext cx="94615" cy="394970"/>
            </a:xfrm>
            <a:custGeom>
              <a:avLst/>
              <a:gdLst/>
              <a:ahLst/>
              <a:cxnLst/>
              <a:rect l="l" t="t" r="r" b="b"/>
              <a:pathLst>
                <a:path w="94614" h="394970">
                  <a:moveTo>
                    <a:pt x="94487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4487" y="39471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749551" y="3264407"/>
              <a:ext cx="94615" cy="1256030"/>
            </a:xfrm>
            <a:custGeom>
              <a:avLst/>
              <a:gdLst/>
              <a:ahLst/>
              <a:cxnLst/>
              <a:rect l="l" t="t" r="r" b="b"/>
              <a:pathLst>
                <a:path w="94614" h="1256029">
                  <a:moveTo>
                    <a:pt x="94487" y="0"/>
                  </a:moveTo>
                  <a:lnTo>
                    <a:pt x="0" y="0"/>
                  </a:lnTo>
                  <a:lnTo>
                    <a:pt x="0" y="1255775"/>
                  </a:lnTo>
                  <a:lnTo>
                    <a:pt x="94487" y="125577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844040" y="4073651"/>
              <a:ext cx="94615" cy="447040"/>
            </a:xfrm>
            <a:custGeom>
              <a:avLst/>
              <a:gdLst/>
              <a:ahLst/>
              <a:cxnLst/>
              <a:rect l="l" t="t" r="r" b="b"/>
              <a:pathLst>
                <a:path w="94614" h="447039">
                  <a:moveTo>
                    <a:pt x="94487" y="0"/>
                  </a:moveTo>
                  <a:lnTo>
                    <a:pt x="0" y="0"/>
                  </a:lnTo>
                  <a:lnTo>
                    <a:pt x="0" y="446531"/>
                  </a:lnTo>
                  <a:lnTo>
                    <a:pt x="94487" y="4465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013204" y="3275075"/>
              <a:ext cx="94615" cy="1245235"/>
            </a:xfrm>
            <a:custGeom>
              <a:avLst/>
              <a:gdLst/>
              <a:ahLst/>
              <a:cxnLst/>
              <a:rect l="l" t="t" r="r" b="b"/>
              <a:pathLst>
                <a:path w="94614" h="1245235">
                  <a:moveTo>
                    <a:pt x="94487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4487" y="12451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107691" y="4116323"/>
              <a:ext cx="94615" cy="403860"/>
            </a:xfrm>
            <a:custGeom>
              <a:avLst/>
              <a:gdLst/>
              <a:ahLst/>
              <a:cxnLst/>
              <a:rect l="l" t="t" r="r" b="b"/>
              <a:pathLst>
                <a:path w="94614" h="403860">
                  <a:moveTo>
                    <a:pt x="94487" y="0"/>
                  </a:moveTo>
                  <a:lnTo>
                    <a:pt x="0" y="0"/>
                  </a:lnTo>
                  <a:lnTo>
                    <a:pt x="0" y="403859"/>
                  </a:lnTo>
                  <a:lnTo>
                    <a:pt x="94487" y="40385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76856" y="3275075"/>
              <a:ext cx="94615" cy="1245235"/>
            </a:xfrm>
            <a:custGeom>
              <a:avLst/>
              <a:gdLst/>
              <a:ahLst/>
              <a:cxnLst/>
              <a:rect l="l" t="t" r="r" b="b"/>
              <a:pathLst>
                <a:path w="94614" h="1245235">
                  <a:moveTo>
                    <a:pt x="94487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4487" y="12451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371344" y="4149851"/>
              <a:ext cx="94615" cy="370840"/>
            </a:xfrm>
            <a:custGeom>
              <a:avLst/>
              <a:gdLst/>
              <a:ahLst/>
              <a:cxnLst/>
              <a:rect l="l" t="t" r="r" b="b"/>
              <a:pathLst>
                <a:path w="94614" h="370839">
                  <a:moveTo>
                    <a:pt x="94487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94487" y="3703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540507" y="3352799"/>
              <a:ext cx="94615" cy="1167765"/>
            </a:xfrm>
            <a:custGeom>
              <a:avLst/>
              <a:gdLst/>
              <a:ahLst/>
              <a:cxnLst/>
              <a:rect l="l" t="t" r="r" b="b"/>
              <a:pathLst>
                <a:path w="94614" h="1167764">
                  <a:moveTo>
                    <a:pt x="94487" y="0"/>
                  </a:moveTo>
                  <a:lnTo>
                    <a:pt x="0" y="0"/>
                  </a:lnTo>
                  <a:lnTo>
                    <a:pt x="0" y="1167383"/>
                  </a:lnTo>
                  <a:lnTo>
                    <a:pt x="94487" y="116738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34995" y="4197095"/>
              <a:ext cx="94615" cy="323215"/>
            </a:xfrm>
            <a:custGeom>
              <a:avLst/>
              <a:gdLst/>
              <a:ahLst/>
              <a:cxnLst/>
              <a:rect l="l" t="t" r="r" b="b"/>
              <a:pathLst>
                <a:path w="94614" h="323214">
                  <a:moveTo>
                    <a:pt x="94487" y="0"/>
                  </a:moveTo>
                  <a:lnTo>
                    <a:pt x="0" y="0"/>
                  </a:lnTo>
                  <a:lnTo>
                    <a:pt x="0" y="323087"/>
                  </a:lnTo>
                  <a:lnTo>
                    <a:pt x="94487" y="32308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804159" y="3368039"/>
              <a:ext cx="94615" cy="1152525"/>
            </a:xfrm>
            <a:custGeom>
              <a:avLst/>
              <a:gdLst/>
              <a:ahLst/>
              <a:cxnLst/>
              <a:rect l="l" t="t" r="r" b="b"/>
              <a:pathLst>
                <a:path w="94614" h="1152525">
                  <a:moveTo>
                    <a:pt x="94487" y="0"/>
                  </a:moveTo>
                  <a:lnTo>
                    <a:pt x="0" y="0"/>
                  </a:lnTo>
                  <a:lnTo>
                    <a:pt x="0" y="1152144"/>
                  </a:lnTo>
                  <a:lnTo>
                    <a:pt x="94487" y="11521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98647" y="4280916"/>
              <a:ext cx="94615" cy="239395"/>
            </a:xfrm>
            <a:custGeom>
              <a:avLst/>
              <a:gdLst/>
              <a:ahLst/>
              <a:cxnLst/>
              <a:rect l="l" t="t" r="r" b="b"/>
              <a:pathLst>
                <a:path w="94614" h="239395">
                  <a:moveTo>
                    <a:pt x="94487" y="0"/>
                  </a:moveTo>
                  <a:lnTo>
                    <a:pt x="0" y="0"/>
                  </a:lnTo>
                  <a:lnTo>
                    <a:pt x="0" y="239267"/>
                  </a:lnTo>
                  <a:lnTo>
                    <a:pt x="94487" y="23926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069335" y="3355847"/>
              <a:ext cx="93345" cy="1164590"/>
            </a:xfrm>
            <a:custGeom>
              <a:avLst/>
              <a:gdLst/>
              <a:ahLst/>
              <a:cxnLst/>
              <a:rect l="l" t="t" r="r" b="b"/>
              <a:pathLst>
                <a:path w="93344" h="1164589">
                  <a:moveTo>
                    <a:pt x="92963" y="0"/>
                  </a:moveTo>
                  <a:lnTo>
                    <a:pt x="0" y="0"/>
                  </a:lnTo>
                  <a:lnTo>
                    <a:pt x="0" y="1164335"/>
                  </a:lnTo>
                  <a:lnTo>
                    <a:pt x="92963" y="1164335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62300" y="4250435"/>
              <a:ext cx="94615" cy="269875"/>
            </a:xfrm>
            <a:custGeom>
              <a:avLst/>
              <a:gdLst/>
              <a:ahLst/>
              <a:cxnLst/>
              <a:rect l="l" t="t" r="r" b="b"/>
              <a:pathLst>
                <a:path w="94614" h="269875">
                  <a:moveTo>
                    <a:pt x="94487" y="0"/>
                  </a:moveTo>
                  <a:lnTo>
                    <a:pt x="0" y="0"/>
                  </a:lnTo>
                  <a:lnTo>
                    <a:pt x="0" y="269747"/>
                  </a:lnTo>
                  <a:lnTo>
                    <a:pt x="94487" y="26974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332988" y="3357371"/>
              <a:ext cx="93345" cy="1163320"/>
            </a:xfrm>
            <a:custGeom>
              <a:avLst/>
              <a:gdLst/>
              <a:ahLst/>
              <a:cxnLst/>
              <a:rect l="l" t="t" r="r" b="b"/>
              <a:pathLst>
                <a:path w="93345" h="1163320">
                  <a:moveTo>
                    <a:pt x="92963" y="0"/>
                  </a:moveTo>
                  <a:lnTo>
                    <a:pt x="0" y="0"/>
                  </a:lnTo>
                  <a:lnTo>
                    <a:pt x="0" y="1162811"/>
                  </a:lnTo>
                  <a:lnTo>
                    <a:pt x="92963" y="1162811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425951" y="4334255"/>
              <a:ext cx="94615" cy="186055"/>
            </a:xfrm>
            <a:custGeom>
              <a:avLst/>
              <a:gdLst/>
              <a:ahLst/>
              <a:cxnLst/>
              <a:rect l="l" t="t" r="r" b="b"/>
              <a:pathLst>
                <a:path w="94614" h="186054">
                  <a:moveTo>
                    <a:pt x="94487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94487" y="18592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596640" y="3233927"/>
              <a:ext cx="93345" cy="1286510"/>
            </a:xfrm>
            <a:custGeom>
              <a:avLst/>
              <a:gdLst/>
              <a:ahLst/>
              <a:cxnLst/>
              <a:rect l="l" t="t" r="r" b="b"/>
              <a:pathLst>
                <a:path w="93345" h="1286510">
                  <a:moveTo>
                    <a:pt x="92963" y="0"/>
                  </a:moveTo>
                  <a:lnTo>
                    <a:pt x="0" y="0"/>
                  </a:lnTo>
                  <a:lnTo>
                    <a:pt x="0" y="1286256"/>
                  </a:lnTo>
                  <a:lnTo>
                    <a:pt x="92963" y="1286256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689603" y="4340351"/>
              <a:ext cx="94615" cy="180340"/>
            </a:xfrm>
            <a:custGeom>
              <a:avLst/>
              <a:gdLst/>
              <a:ahLst/>
              <a:cxnLst/>
              <a:rect l="l" t="t" r="r" b="b"/>
              <a:pathLst>
                <a:path w="94614" h="180339">
                  <a:moveTo>
                    <a:pt x="94487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94487" y="1798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860291" y="3201923"/>
              <a:ext cx="94615" cy="1318260"/>
            </a:xfrm>
            <a:custGeom>
              <a:avLst/>
              <a:gdLst/>
              <a:ahLst/>
              <a:cxnLst/>
              <a:rect l="l" t="t" r="r" b="b"/>
              <a:pathLst>
                <a:path w="94614" h="1318260">
                  <a:moveTo>
                    <a:pt x="94487" y="0"/>
                  </a:moveTo>
                  <a:lnTo>
                    <a:pt x="0" y="0"/>
                  </a:lnTo>
                  <a:lnTo>
                    <a:pt x="0" y="1318259"/>
                  </a:lnTo>
                  <a:lnTo>
                    <a:pt x="94487" y="131825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954779" y="4331207"/>
              <a:ext cx="93345" cy="189230"/>
            </a:xfrm>
            <a:custGeom>
              <a:avLst/>
              <a:gdLst/>
              <a:ahLst/>
              <a:cxnLst/>
              <a:rect l="l" t="t" r="r" b="b"/>
              <a:pathLst>
                <a:path w="93345" h="189229">
                  <a:moveTo>
                    <a:pt x="92964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92964" y="188976"/>
                  </a:lnTo>
                  <a:lnTo>
                    <a:pt x="9296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123944" y="3206495"/>
              <a:ext cx="94615" cy="1313815"/>
            </a:xfrm>
            <a:custGeom>
              <a:avLst/>
              <a:gdLst/>
              <a:ahLst/>
              <a:cxnLst/>
              <a:rect l="l" t="t" r="r" b="b"/>
              <a:pathLst>
                <a:path w="94614" h="1313814">
                  <a:moveTo>
                    <a:pt x="94487" y="0"/>
                  </a:moveTo>
                  <a:lnTo>
                    <a:pt x="0" y="0"/>
                  </a:lnTo>
                  <a:lnTo>
                    <a:pt x="0" y="1313687"/>
                  </a:lnTo>
                  <a:lnTo>
                    <a:pt x="94487" y="131368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218432" y="4325111"/>
              <a:ext cx="93345" cy="195580"/>
            </a:xfrm>
            <a:custGeom>
              <a:avLst/>
              <a:gdLst/>
              <a:ahLst/>
              <a:cxnLst/>
              <a:rect l="l" t="t" r="r" b="b"/>
              <a:pathLst>
                <a:path w="93345" h="195579">
                  <a:moveTo>
                    <a:pt x="92963" y="0"/>
                  </a:moveTo>
                  <a:lnTo>
                    <a:pt x="0" y="0"/>
                  </a:lnTo>
                  <a:lnTo>
                    <a:pt x="0" y="195071"/>
                  </a:lnTo>
                  <a:lnTo>
                    <a:pt x="92963" y="195071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387595" y="3268979"/>
              <a:ext cx="94615" cy="1251585"/>
            </a:xfrm>
            <a:custGeom>
              <a:avLst/>
              <a:gdLst/>
              <a:ahLst/>
              <a:cxnLst/>
              <a:rect l="l" t="t" r="r" b="b"/>
              <a:pathLst>
                <a:path w="94614" h="1251585">
                  <a:moveTo>
                    <a:pt x="94487" y="0"/>
                  </a:moveTo>
                  <a:lnTo>
                    <a:pt x="0" y="0"/>
                  </a:lnTo>
                  <a:lnTo>
                    <a:pt x="0" y="1251204"/>
                  </a:lnTo>
                  <a:lnTo>
                    <a:pt x="94487" y="12512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82083" y="4335779"/>
              <a:ext cx="93345" cy="184785"/>
            </a:xfrm>
            <a:custGeom>
              <a:avLst/>
              <a:gdLst/>
              <a:ahLst/>
              <a:cxnLst/>
              <a:rect l="l" t="t" r="r" b="b"/>
              <a:pathLst>
                <a:path w="93345" h="184785">
                  <a:moveTo>
                    <a:pt x="92963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92963" y="184404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651247" y="3307079"/>
              <a:ext cx="94615" cy="1213485"/>
            </a:xfrm>
            <a:custGeom>
              <a:avLst/>
              <a:gdLst/>
              <a:ahLst/>
              <a:cxnLst/>
              <a:rect l="l" t="t" r="r" b="b"/>
              <a:pathLst>
                <a:path w="94614" h="1213485">
                  <a:moveTo>
                    <a:pt x="94487" y="0"/>
                  </a:moveTo>
                  <a:lnTo>
                    <a:pt x="0" y="0"/>
                  </a:lnTo>
                  <a:lnTo>
                    <a:pt x="0" y="1213104"/>
                  </a:lnTo>
                  <a:lnTo>
                    <a:pt x="94487" y="12131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745735" y="4354067"/>
              <a:ext cx="93345" cy="166370"/>
            </a:xfrm>
            <a:custGeom>
              <a:avLst/>
              <a:gdLst/>
              <a:ahLst/>
              <a:cxnLst/>
              <a:rect l="l" t="t" r="r" b="b"/>
              <a:pathLst>
                <a:path w="93345" h="166370">
                  <a:moveTo>
                    <a:pt x="92963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92963" y="166115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914900" y="3241547"/>
              <a:ext cx="94615" cy="1278890"/>
            </a:xfrm>
            <a:custGeom>
              <a:avLst/>
              <a:gdLst/>
              <a:ahLst/>
              <a:cxnLst/>
              <a:rect l="l" t="t" r="r" b="b"/>
              <a:pathLst>
                <a:path w="94614" h="1278889">
                  <a:moveTo>
                    <a:pt x="94487" y="0"/>
                  </a:moveTo>
                  <a:lnTo>
                    <a:pt x="0" y="0"/>
                  </a:lnTo>
                  <a:lnTo>
                    <a:pt x="0" y="1278635"/>
                  </a:lnTo>
                  <a:lnTo>
                    <a:pt x="94487" y="127863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009388" y="4346447"/>
              <a:ext cx="94615" cy="173990"/>
            </a:xfrm>
            <a:custGeom>
              <a:avLst/>
              <a:gdLst/>
              <a:ahLst/>
              <a:cxnLst/>
              <a:rect l="l" t="t" r="r" b="b"/>
              <a:pathLst>
                <a:path w="94614" h="173989">
                  <a:moveTo>
                    <a:pt x="94487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94487" y="17373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178552" y="3136391"/>
              <a:ext cx="94615" cy="1384300"/>
            </a:xfrm>
            <a:custGeom>
              <a:avLst/>
              <a:gdLst/>
              <a:ahLst/>
              <a:cxnLst/>
              <a:rect l="l" t="t" r="r" b="b"/>
              <a:pathLst>
                <a:path w="94614" h="1384300">
                  <a:moveTo>
                    <a:pt x="94487" y="0"/>
                  </a:moveTo>
                  <a:lnTo>
                    <a:pt x="0" y="0"/>
                  </a:lnTo>
                  <a:lnTo>
                    <a:pt x="0" y="1383792"/>
                  </a:lnTo>
                  <a:lnTo>
                    <a:pt x="94487" y="138379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5273039" y="4230623"/>
              <a:ext cx="94615" cy="289560"/>
            </a:xfrm>
            <a:custGeom>
              <a:avLst/>
              <a:gdLst/>
              <a:ahLst/>
              <a:cxnLst/>
              <a:rect l="l" t="t" r="r" b="b"/>
              <a:pathLst>
                <a:path w="94614" h="289560">
                  <a:moveTo>
                    <a:pt x="94487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94487" y="28955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442203" y="3061715"/>
              <a:ext cx="94615" cy="1458595"/>
            </a:xfrm>
            <a:custGeom>
              <a:avLst/>
              <a:gdLst/>
              <a:ahLst/>
              <a:cxnLst/>
              <a:rect l="l" t="t" r="r" b="b"/>
              <a:pathLst>
                <a:path w="94614" h="1458595">
                  <a:moveTo>
                    <a:pt x="94487" y="0"/>
                  </a:moveTo>
                  <a:lnTo>
                    <a:pt x="0" y="0"/>
                  </a:lnTo>
                  <a:lnTo>
                    <a:pt x="0" y="1458468"/>
                  </a:lnTo>
                  <a:lnTo>
                    <a:pt x="94487" y="145846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536691" y="4184903"/>
              <a:ext cx="94615" cy="335280"/>
            </a:xfrm>
            <a:custGeom>
              <a:avLst/>
              <a:gdLst/>
              <a:ahLst/>
              <a:cxnLst/>
              <a:rect l="l" t="t" r="r" b="b"/>
              <a:pathLst>
                <a:path w="94614" h="335279">
                  <a:moveTo>
                    <a:pt x="94487" y="0"/>
                  </a:moveTo>
                  <a:lnTo>
                    <a:pt x="0" y="0"/>
                  </a:lnTo>
                  <a:lnTo>
                    <a:pt x="0" y="335280"/>
                  </a:lnTo>
                  <a:lnTo>
                    <a:pt x="94487" y="33528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705856" y="2886455"/>
              <a:ext cx="94615" cy="1633855"/>
            </a:xfrm>
            <a:custGeom>
              <a:avLst/>
              <a:gdLst/>
              <a:ahLst/>
              <a:cxnLst/>
              <a:rect l="l" t="t" r="r" b="b"/>
              <a:pathLst>
                <a:path w="94614" h="1633854">
                  <a:moveTo>
                    <a:pt x="94488" y="0"/>
                  </a:moveTo>
                  <a:lnTo>
                    <a:pt x="0" y="0"/>
                  </a:lnTo>
                  <a:lnTo>
                    <a:pt x="0" y="1633728"/>
                  </a:lnTo>
                  <a:lnTo>
                    <a:pt x="94488" y="16337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800344" y="4160519"/>
              <a:ext cx="94615" cy="360045"/>
            </a:xfrm>
            <a:custGeom>
              <a:avLst/>
              <a:gdLst/>
              <a:ahLst/>
              <a:cxnLst/>
              <a:rect l="l" t="t" r="r" b="b"/>
              <a:pathLst>
                <a:path w="94614" h="360045">
                  <a:moveTo>
                    <a:pt x="94487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94487" y="35966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969508" y="2836163"/>
              <a:ext cx="94615" cy="1684020"/>
            </a:xfrm>
            <a:custGeom>
              <a:avLst/>
              <a:gdLst/>
              <a:ahLst/>
              <a:cxnLst/>
              <a:rect l="l" t="t" r="r" b="b"/>
              <a:pathLst>
                <a:path w="94614" h="1684020">
                  <a:moveTo>
                    <a:pt x="94487" y="0"/>
                  </a:moveTo>
                  <a:lnTo>
                    <a:pt x="0" y="0"/>
                  </a:lnTo>
                  <a:lnTo>
                    <a:pt x="0" y="1684020"/>
                  </a:lnTo>
                  <a:lnTo>
                    <a:pt x="94487" y="168402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6063995" y="4093463"/>
              <a:ext cx="94615" cy="426720"/>
            </a:xfrm>
            <a:custGeom>
              <a:avLst/>
              <a:gdLst/>
              <a:ahLst/>
              <a:cxnLst/>
              <a:rect l="l" t="t" r="r" b="b"/>
              <a:pathLst>
                <a:path w="94614" h="426720">
                  <a:moveTo>
                    <a:pt x="94487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94487" y="42671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233159" y="2811779"/>
              <a:ext cx="94615" cy="1708785"/>
            </a:xfrm>
            <a:custGeom>
              <a:avLst/>
              <a:gdLst/>
              <a:ahLst/>
              <a:cxnLst/>
              <a:rect l="l" t="t" r="r" b="b"/>
              <a:pathLst>
                <a:path w="94614" h="1708785">
                  <a:moveTo>
                    <a:pt x="94487" y="0"/>
                  </a:moveTo>
                  <a:lnTo>
                    <a:pt x="0" y="0"/>
                  </a:lnTo>
                  <a:lnTo>
                    <a:pt x="0" y="1708404"/>
                  </a:lnTo>
                  <a:lnTo>
                    <a:pt x="94487" y="17084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327647" y="4053839"/>
              <a:ext cx="94615" cy="466725"/>
            </a:xfrm>
            <a:custGeom>
              <a:avLst/>
              <a:gdLst/>
              <a:ahLst/>
              <a:cxnLst/>
              <a:rect l="l" t="t" r="r" b="b"/>
              <a:pathLst>
                <a:path w="94614" h="466725">
                  <a:moveTo>
                    <a:pt x="94487" y="0"/>
                  </a:moveTo>
                  <a:lnTo>
                    <a:pt x="0" y="0"/>
                  </a:lnTo>
                  <a:lnTo>
                    <a:pt x="0" y="466344"/>
                  </a:lnTo>
                  <a:lnTo>
                    <a:pt x="94487" y="4663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6496812" y="2779775"/>
              <a:ext cx="94615" cy="1740535"/>
            </a:xfrm>
            <a:custGeom>
              <a:avLst/>
              <a:gdLst/>
              <a:ahLst/>
              <a:cxnLst/>
              <a:rect l="l" t="t" r="r" b="b"/>
              <a:pathLst>
                <a:path w="94615" h="1740535">
                  <a:moveTo>
                    <a:pt x="94487" y="0"/>
                  </a:moveTo>
                  <a:lnTo>
                    <a:pt x="0" y="0"/>
                  </a:lnTo>
                  <a:lnTo>
                    <a:pt x="0" y="1740408"/>
                  </a:lnTo>
                  <a:lnTo>
                    <a:pt x="94487" y="17404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6591300" y="4131563"/>
              <a:ext cx="94615" cy="388620"/>
            </a:xfrm>
            <a:custGeom>
              <a:avLst/>
              <a:gdLst/>
              <a:ahLst/>
              <a:cxnLst/>
              <a:rect l="l" t="t" r="r" b="b"/>
              <a:pathLst>
                <a:path w="94615" h="388620">
                  <a:moveTo>
                    <a:pt x="94488" y="0"/>
                  </a:moveTo>
                  <a:lnTo>
                    <a:pt x="0" y="0"/>
                  </a:lnTo>
                  <a:lnTo>
                    <a:pt x="0" y="388619"/>
                  </a:lnTo>
                  <a:lnTo>
                    <a:pt x="94488" y="388619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760464" y="2987039"/>
              <a:ext cx="94615" cy="1533525"/>
            </a:xfrm>
            <a:custGeom>
              <a:avLst/>
              <a:gdLst/>
              <a:ahLst/>
              <a:cxnLst/>
              <a:rect l="l" t="t" r="r" b="b"/>
              <a:pathLst>
                <a:path w="94615" h="1533525">
                  <a:moveTo>
                    <a:pt x="94487" y="0"/>
                  </a:moveTo>
                  <a:lnTo>
                    <a:pt x="0" y="0"/>
                  </a:lnTo>
                  <a:lnTo>
                    <a:pt x="0" y="1533144"/>
                  </a:lnTo>
                  <a:lnTo>
                    <a:pt x="94487" y="15331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854952" y="4408931"/>
              <a:ext cx="94615" cy="111760"/>
            </a:xfrm>
            <a:custGeom>
              <a:avLst/>
              <a:gdLst/>
              <a:ahLst/>
              <a:cxnLst/>
              <a:rect l="l" t="t" r="r" b="b"/>
              <a:pathLst>
                <a:path w="94615" h="111760">
                  <a:moveTo>
                    <a:pt x="94488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94488" y="111252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024115" y="2999231"/>
              <a:ext cx="94615" cy="1521460"/>
            </a:xfrm>
            <a:custGeom>
              <a:avLst/>
              <a:gdLst/>
              <a:ahLst/>
              <a:cxnLst/>
              <a:rect l="l" t="t" r="r" b="b"/>
              <a:pathLst>
                <a:path w="94615" h="1521460">
                  <a:moveTo>
                    <a:pt x="94487" y="0"/>
                  </a:moveTo>
                  <a:lnTo>
                    <a:pt x="0" y="0"/>
                  </a:lnTo>
                  <a:lnTo>
                    <a:pt x="0" y="1520951"/>
                  </a:lnTo>
                  <a:lnTo>
                    <a:pt x="94487" y="152095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118604" y="4373879"/>
              <a:ext cx="94615" cy="146685"/>
            </a:xfrm>
            <a:custGeom>
              <a:avLst/>
              <a:gdLst/>
              <a:ahLst/>
              <a:cxnLst/>
              <a:rect l="l" t="t" r="r" b="b"/>
              <a:pathLst>
                <a:path w="94615" h="146685">
                  <a:moveTo>
                    <a:pt x="94488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94488" y="146304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7287767" y="2959607"/>
              <a:ext cx="94615" cy="1560830"/>
            </a:xfrm>
            <a:custGeom>
              <a:avLst/>
              <a:gdLst/>
              <a:ahLst/>
              <a:cxnLst/>
              <a:rect l="l" t="t" r="r" b="b"/>
              <a:pathLst>
                <a:path w="94615" h="1560829">
                  <a:moveTo>
                    <a:pt x="94487" y="0"/>
                  </a:moveTo>
                  <a:lnTo>
                    <a:pt x="0" y="0"/>
                  </a:lnTo>
                  <a:lnTo>
                    <a:pt x="0" y="1560575"/>
                  </a:lnTo>
                  <a:lnTo>
                    <a:pt x="94487" y="156057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7382255" y="4258055"/>
              <a:ext cx="94615" cy="262255"/>
            </a:xfrm>
            <a:custGeom>
              <a:avLst/>
              <a:gdLst/>
              <a:ahLst/>
              <a:cxnLst/>
              <a:rect l="l" t="t" r="r" b="b"/>
              <a:pathLst>
                <a:path w="94615" h="262254">
                  <a:moveTo>
                    <a:pt x="94488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4488" y="2621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7552943" y="3029711"/>
              <a:ext cx="93345" cy="1490980"/>
            </a:xfrm>
            <a:custGeom>
              <a:avLst/>
              <a:gdLst/>
              <a:ahLst/>
              <a:cxnLst/>
              <a:rect l="l" t="t" r="r" b="b"/>
              <a:pathLst>
                <a:path w="93345" h="1490979">
                  <a:moveTo>
                    <a:pt x="92963" y="0"/>
                  </a:moveTo>
                  <a:lnTo>
                    <a:pt x="0" y="0"/>
                  </a:lnTo>
                  <a:lnTo>
                    <a:pt x="0" y="1490471"/>
                  </a:lnTo>
                  <a:lnTo>
                    <a:pt x="92963" y="1490471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7645907" y="4296155"/>
              <a:ext cx="94615" cy="224154"/>
            </a:xfrm>
            <a:custGeom>
              <a:avLst/>
              <a:gdLst/>
              <a:ahLst/>
              <a:cxnLst/>
              <a:rect l="l" t="t" r="r" b="b"/>
              <a:pathLst>
                <a:path w="94615" h="224154">
                  <a:moveTo>
                    <a:pt x="94488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94488" y="2240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7816595" y="3044951"/>
              <a:ext cx="93345" cy="1475740"/>
            </a:xfrm>
            <a:custGeom>
              <a:avLst/>
              <a:gdLst/>
              <a:ahLst/>
              <a:cxnLst/>
              <a:rect l="l" t="t" r="r" b="b"/>
              <a:pathLst>
                <a:path w="93345" h="1475739">
                  <a:moveTo>
                    <a:pt x="92963" y="0"/>
                  </a:moveTo>
                  <a:lnTo>
                    <a:pt x="0" y="0"/>
                  </a:lnTo>
                  <a:lnTo>
                    <a:pt x="0" y="1475232"/>
                  </a:lnTo>
                  <a:lnTo>
                    <a:pt x="92963" y="1475232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7909559" y="4283963"/>
              <a:ext cx="94615" cy="236220"/>
            </a:xfrm>
            <a:custGeom>
              <a:avLst/>
              <a:gdLst/>
              <a:ahLst/>
              <a:cxnLst/>
              <a:rect l="l" t="t" r="r" b="b"/>
              <a:pathLst>
                <a:path w="94615" h="236220">
                  <a:moveTo>
                    <a:pt x="94488" y="0"/>
                  </a:moveTo>
                  <a:lnTo>
                    <a:pt x="0" y="0"/>
                  </a:lnTo>
                  <a:lnTo>
                    <a:pt x="0" y="236219"/>
                  </a:lnTo>
                  <a:lnTo>
                    <a:pt x="94488" y="236219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8080247" y="3099815"/>
              <a:ext cx="93345" cy="1420495"/>
            </a:xfrm>
            <a:custGeom>
              <a:avLst/>
              <a:gdLst/>
              <a:ahLst/>
              <a:cxnLst/>
              <a:rect l="l" t="t" r="r" b="b"/>
              <a:pathLst>
                <a:path w="93345" h="1420495">
                  <a:moveTo>
                    <a:pt x="92963" y="0"/>
                  </a:moveTo>
                  <a:lnTo>
                    <a:pt x="0" y="0"/>
                  </a:lnTo>
                  <a:lnTo>
                    <a:pt x="0" y="1420368"/>
                  </a:lnTo>
                  <a:lnTo>
                    <a:pt x="92963" y="1420368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8173212" y="4343400"/>
              <a:ext cx="94615" cy="177165"/>
            </a:xfrm>
            <a:custGeom>
              <a:avLst/>
              <a:gdLst/>
              <a:ahLst/>
              <a:cxnLst/>
              <a:rect l="l" t="t" r="r" b="b"/>
              <a:pathLst>
                <a:path w="94615" h="177164">
                  <a:moveTo>
                    <a:pt x="94488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94488" y="176783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656843" y="4520183"/>
              <a:ext cx="7649209" cy="0"/>
            </a:xfrm>
            <a:custGeom>
              <a:avLst/>
              <a:gdLst/>
              <a:ahLst/>
              <a:cxnLst/>
              <a:rect l="l" t="t" r="r" b="b"/>
              <a:pathLst>
                <a:path w="7649209">
                  <a:moveTo>
                    <a:pt x="0" y="0"/>
                  </a:moveTo>
                  <a:lnTo>
                    <a:pt x="764895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788669" y="4281677"/>
              <a:ext cx="7385684" cy="1021080"/>
            </a:xfrm>
            <a:custGeom>
              <a:avLst/>
              <a:gdLst/>
              <a:ahLst/>
              <a:cxnLst/>
              <a:rect l="l" t="t" r="r" b="b"/>
              <a:pathLst>
                <a:path w="7385684" h="1021079">
                  <a:moveTo>
                    <a:pt x="0" y="0"/>
                  </a:moveTo>
                  <a:lnTo>
                    <a:pt x="263652" y="76200"/>
                  </a:lnTo>
                  <a:lnTo>
                    <a:pt x="527304" y="207264"/>
                  </a:lnTo>
                  <a:lnTo>
                    <a:pt x="790955" y="365760"/>
                  </a:lnTo>
                  <a:lnTo>
                    <a:pt x="1056132" y="556260"/>
                  </a:lnTo>
                  <a:lnTo>
                    <a:pt x="1319784" y="647700"/>
                  </a:lnTo>
                  <a:lnTo>
                    <a:pt x="1583436" y="673608"/>
                  </a:lnTo>
                  <a:lnTo>
                    <a:pt x="1847088" y="798576"/>
                  </a:lnTo>
                  <a:lnTo>
                    <a:pt x="2110740" y="867156"/>
                  </a:lnTo>
                  <a:lnTo>
                    <a:pt x="2374392" y="891540"/>
                  </a:lnTo>
                  <a:lnTo>
                    <a:pt x="2638044" y="926592"/>
                  </a:lnTo>
                  <a:lnTo>
                    <a:pt x="2901696" y="912876"/>
                  </a:lnTo>
                  <a:lnTo>
                    <a:pt x="3165347" y="867156"/>
                  </a:lnTo>
                  <a:lnTo>
                    <a:pt x="3429000" y="844296"/>
                  </a:lnTo>
                  <a:lnTo>
                    <a:pt x="3692652" y="880872"/>
                  </a:lnTo>
                  <a:lnTo>
                    <a:pt x="3956304" y="911352"/>
                  </a:lnTo>
                  <a:lnTo>
                    <a:pt x="4219956" y="894588"/>
                  </a:lnTo>
                  <a:lnTo>
                    <a:pt x="4483608" y="847344"/>
                  </a:lnTo>
                  <a:lnTo>
                    <a:pt x="4747259" y="813816"/>
                  </a:lnTo>
                  <a:lnTo>
                    <a:pt x="5010912" y="806196"/>
                  </a:lnTo>
                  <a:lnTo>
                    <a:pt x="5274564" y="757428"/>
                  </a:lnTo>
                  <a:lnTo>
                    <a:pt x="5539740" y="714756"/>
                  </a:lnTo>
                  <a:lnTo>
                    <a:pt x="5803391" y="687324"/>
                  </a:lnTo>
                  <a:lnTo>
                    <a:pt x="6067044" y="1021080"/>
                  </a:lnTo>
                  <a:lnTo>
                    <a:pt x="6330696" y="989076"/>
                  </a:lnTo>
                  <a:lnTo>
                    <a:pt x="6594348" y="816864"/>
                  </a:lnTo>
                  <a:lnTo>
                    <a:pt x="6858000" y="871728"/>
                  </a:lnTo>
                  <a:lnTo>
                    <a:pt x="7121652" y="894588"/>
                  </a:lnTo>
                  <a:lnTo>
                    <a:pt x="7385304" y="954024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8220455" y="4317491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0"/>
                  </a:moveTo>
                  <a:lnTo>
                    <a:pt x="0" y="101599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36626" y="2386837"/>
            <a:ext cx="281940" cy="278701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R="5080" algn="r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93937" y="5388609"/>
            <a:ext cx="7582534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170544" y="411886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915656" y="3720084"/>
            <a:ext cx="424180" cy="181610"/>
          </a:xfrm>
          <a:custGeom>
            <a:avLst/>
            <a:gdLst/>
            <a:ahLst/>
            <a:cxnLst/>
            <a:rect l="l" t="t" r="r" b="b"/>
            <a:pathLst>
              <a:path w="424179" h="181610">
                <a:moveTo>
                  <a:pt x="423672" y="0"/>
                </a:moveTo>
                <a:lnTo>
                  <a:pt x="0" y="0"/>
                </a:lnTo>
                <a:lnTo>
                  <a:pt x="0" y="181356"/>
                </a:lnTo>
                <a:lnTo>
                  <a:pt x="423672" y="181356"/>
                </a:lnTo>
                <a:lnTo>
                  <a:pt x="42367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915656" y="3720084"/>
            <a:ext cx="203200" cy="1816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ts val="1405"/>
              </a:lnSpc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80247" y="3720084"/>
            <a:ext cx="131445" cy="1816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27305">
              <a:lnSpc>
                <a:spcPts val="1405"/>
              </a:lnSpc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173211" y="3720084"/>
            <a:ext cx="166370" cy="1816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ts val="1405"/>
              </a:lnSpc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988045" y="4981194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808080"/>
                </a:solidFill>
                <a:latin typeface="Arial"/>
                <a:cs typeface="Arial"/>
              </a:rPr>
              <a:t>-51</a:t>
            </a:r>
            <a:r>
              <a:rPr sz="1200" b="1" dirty="0">
                <a:solidFill>
                  <a:srgbClr val="808080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697735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078479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392929" y="629945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949957" y="6199123"/>
            <a:ext cx="996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Brüt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331209" y="6199123"/>
            <a:ext cx="9537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626609" y="6199123"/>
            <a:ext cx="198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Rezervler (swaplar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dahil)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7027" y="6651142"/>
            <a:ext cx="2707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63471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700" spc="-5" dirty="0"/>
              <a:t>2022 </a:t>
            </a:r>
            <a:r>
              <a:rPr sz="1700" dirty="0"/>
              <a:t>yılında </a:t>
            </a:r>
            <a:r>
              <a:rPr sz="1700" spc="-5" dirty="0"/>
              <a:t>cari </a:t>
            </a:r>
            <a:r>
              <a:rPr sz="1700" dirty="0"/>
              <a:t>işlemler açığının </a:t>
            </a:r>
            <a:r>
              <a:rPr sz="1700" spc="-5" dirty="0"/>
              <a:t>önemli </a:t>
            </a:r>
            <a:r>
              <a:rPr sz="1700" dirty="0"/>
              <a:t>ölçüde artacağı tahmin edilmektedir.  </a:t>
            </a:r>
            <a:r>
              <a:rPr sz="1700" b="0" spc="-5" dirty="0">
                <a:latin typeface="Tahoma"/>
                <a:cs typeface="Tahoma"/>
              </a:rPr>
              <a:t>OECD, Haziran ayında </a:t>
            </a:r>
            <a:r>
              <a:rPr sz="1700" b="0" dirty="0">
                <a:latin typeface="Tahoma"/>
                <a:cs typeface="Tahoma"/>
              </a:rPr>
              <a:t>cari </a:t>
            </a:r>
            <a:r>
              <a:rPr sz="1700" b="0" spc="-5" dirty="0">
                <a:latin typeface="Tahoma"/>
                <a:cs typeface="Tahoma"/>
              </a:rPr>
              <a:t>işlemler açığının GSYİH payına </a:t>
            </a:r>
            <a:r>
              <a:rPr sz="1700" b="0" spc="-10" dirty="0">
                <a:latin typeface="Tahoma"/>
                <a:cs typeface="Tahoma"/>
              </a:rPr>
              <a:t>ilişkin </a:t>
            </a:r>
            <a:r>
              <a:rPr sz="1700" b="0" spc="-5" dirty="0">
                <a:latin typeface="Tahoma"/>
                <a:cs typeface="Tahoma"/>
              </a:rPr>
              <a:t>tahminini </a:t>
            </a:r>
            <a:r>
              <a:rPr sz="1700" b="0" dirty="0">
                <a:latin typeface="Tahoma"/>
                <a:cs typeface="Tahoma"/>
              </a:rPr>
              <a:t>%1,7’den %4,8’e  </a:t>
            </a:r>
            <a:r>
              <a:rPr sz="1700" b="0" spc="-5" dirty="0">
                <a:latin typeface="Tahoma"/>
                <a:cs typeface="Tahoma"/>
              </a:rPr>
              <a:t>revize etmiştir.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450" y="1649348"/>
            <a:ext cx="422910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dengesi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/ GSYİH 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635885">
              <a:spcBef>
                <a:spcPts val="1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13432"/>
            <a:ext cx="7912734" cy="3072765"/>
            <a:chOff x="393191" y="2313432"/>
            <a:chExt cx="7912734" cy="3072765"/>
          </a:xfrm>
        </p:grpSpPr>
        <p:sp>
          <p:nvSpPr>
            <p:cNvPr id="6" name="object 6"/>
            <p:cNvSpPr/>
            <p:nvPr/>
          </p:nvSpPr>
          <p:spPr>
            <a:xfrm>
              <a:off x="6736080" y="2538983"/>
              <a:ext cx="1445260" cy="2071370"/>
            </a:xfrm>
            <a:custGeom>
              <a:avLst/>
              <a:gdLst/>
              <a:ahLst/>
              <a:cxnLst/>
              <a:rect l="l" t="t" r="r" b="b"/>
              <a:pathLst>
                <a:path w="1445259" h="2071370">
                  <a:moveTo>
                    <a:pt x="313944" y="0"/>
                  </a:moveTo>
                  <a:lnTo>
                    <a:pt x="0" y="0"/>
                  </a:lnTo>
                  <a:lnTo>
                    <a:pt x="0" y="1552956"/>
                  </a:lnTo>
                  <a:lnTo>
                    <a:pt x="313944" y="1552956"/>
                  </a:lnTo>
                  <a:lnTo>
                    <a:pt x="313944" y="0"/>
                  </a:lnTo>
                  <a:close/>
                </a:path>
                <a:path w="1445259" h="2071370">
                  <a:moveTo>
                    <a:pt x="879348" y="0"/>
                  </a:moveTo>
                  <a:lnTo>
                    <a:pt x="565404" y="0"/>
                  </a:lnTo>
                  <a:lnTo>
                    <a:pt x="565404" y="1844040"/>
                  </a:lnTo>
                  <a:lnTo>
                    <a:pt x="879348" y="1844040"/>
                  </a:lnTo>
                  <a:lnTo>
                    <a:pt x="879348" y="0"/>
                  </a:lnTo>
                  <a:close/>
                </a:path>
                <a:path w="1445259" h="2071370">
                  <a:moveTo>
                    <a:pt x="1444752" y="0"/>
                  </a:moveTo>
                  <a:lnTo>
                    <a:pt x="1130808" y="0"/>
                  </a:lnTo>
                  <a:lnTo>
                    <a:pt x="1130808" y="2071116"/>
                  </a:lnTo>
                  <a:lnTo>
                    <a:pt x="1444752" y="2071116"/>
                  </a:lnTo>
                  <a:lnTo>
                    <a:pt x="144475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9684" y="2313431"/>
              <a:ext cx="5965190" cy="3072765"/>
            </a:xfrm>
            <a:custGeom>
              <a:avLst/>
              <a:gdLst/>
              <a:ahLst/>
              <a:cxnLst/>
              <a:rect l="l" t="t" r="r" b="b"/>
              <a:pathLst>
                <a:path w="5965190" h="3072765">
                  <a:moveTo>
                    <a:pt x="313944" y="225552"/>
                  </a:moveTo>
                  <a:lnTo>
                    <a:pt x="0" y="225552"/>
                  </a:lnTo>
                  <a:lnTo>
                    <a:pt x="0" y="3072384"/>
                  </a:lnTo>
                  <a:lnTo>
                    <a:pt x="313944" y="3072384"/>
                  </a:lnTo>
                  <a:lnTo>
                    <a:pt x="313944" y="225552"/>
                  </a:lnTo>
                  <a:close/>
                </a:path>
                <a:path w="5965190" h="3072765">
                  <a:moveTo>
                    <a:pt x="879348" y="225552"/>
                  </a:moveTo>
                  <a:lnTo>
                    <a:pt x="565404" y="225552"/>
                  </a:lnTo>
                  <a:lnTo>
                    <a:pt x="565404" y="1973580"/>
                  </a:lnTo>
                  <a:lnTo>
                    <a:pt x="879348" y="1973580"/>
                  </a:lnTo>
                  <a:lnTo>
                    <a:pt x="879348" y="225552"/>
                  </a:lnTo>
                  <a:close/>
                </a:path>
                <a:path w="5965190" h="3072765">
                  <a:moveTo>
                    <a:pt x="1443228" y="225552"/>
                  </a:moveTo>
                  <a:lnTo>
                    <a:pt x="1129284" y="225552"/>
                  </a:lnTo>
                  <a:lnTo>
                    <a:pt x="1129284" y="2103120"/>
                  </a:lnTo>
                  <a:lnTo>
                    <a:pt x="1443228" y="2103120"/>
                  </a:lnTo>
                  <a:lnTo>
                    <a:pt x="1443228" y="225552"/>
                  </a:lnTo>
                  <a:close/>
                </a:path>
                <a:path w="5965190" h="3072765">
                  <a:moveTo>
                    <a:pt x="2008632" y="225552"/>
                  </a:moveTo>
                  <a:lnTo>
                    <a:pt x="1694688" y="225552"/>
                  </a:lnTo>
                  <a:lnTo>
                    <a:pt x="1694688" y="1552956"/>
                  </a:lnTo>
                  <a:lnTo>
                    <a:pt x="2008632" y="1552956"/>
                  </a:lnTo>
                  <a:lnTo>
                    <a:pt x="2008632" y="225552"/>
                  </a:lnTo>
                  <a:close/>
                </a:path>
                <a:path w="5965190" h="3072765">
                  <a:moveTo>
                    <a:pt x="2574036" y="225552"/>
                  </a:moveTo>
                  <a:lnTo>
                    <a:pt x="2260092" y="225552"/>
                  </a:lnTo>
                  <a:lnTo>
                    <a:pt x="2260092" y="1261872"/>
                  </a:lnTo>
                  <a:lnTo>
                    <a:pt x="2574036" y="1261872"/>
                  </a:lnTo>
                  <a:lnTo>
                    <a:pt x="2574036" y="225552"/>
                  </a:lnTo>
                  <a:close/>
                </a:path>
                <a:path w="5965190" h="3072765">
                  <a:moveTo>
                    <a:pt x="3139440" y="225552"/>
                  </a:moveTo>
                  <a:lnTo>
                    <a:pt x="2825496" y="225552"/>
                  </a:lnTo>
                  <a:lnTo>
                    <a:pt x="2825496" y="1228344"/>
                  </a:lnTo>
                  <a:lnTo>
                    <a:pt x="3139440" y="1228344"/>
                  </a:lnTo>
                  <a:lnTo>
                    <a:pt x="3139440" y="225552"/>
                  </a:lnTo>
                  <a:close/>
                </a:path>
                <a:path w="5965190" h="3072765">
                  <a:moveTo>
                    <a:pt x="3704844" y="225552"/>
                  </a:moveTo>
                  <a:lnTo>
                    <a:pt x="3390900" y="225552"/>
                  </a:lnTo>
                  <a:lnTo>
                    <a:pt x="3390900" y="1778508"/>
                  </a:lnTo>
                  <a:lnTo>
                    <a:pt x="3704844" y="1778508"/>
                  </a:lnTo>
                  <a:lnTo>
                    <a:pt x="3704844" y="225552"/>
                  </a:lnTo>
                  <a:close/>
                </a:path>
                <a:path w="5965190" h="3072765">
                  <a:moveTo>
                    <a:pt x="4270248" y="225552"/>
                  </a:moveTo>
                  <a:lnTo>
                    <a:pt x="3956304" y="225552"/>
                  </a:lnTo>
                  <a:lnTo>
                    <a:pt x="3956304" y="1132332"/>
                  </a:lnTo>
                  <a:lnTo>
                    <a:pt x="4270248" y="1132332"/>
                  </a:lnTo>
                  <a:lnTo>
                    <a:pt x="4270248" y="225552"/>
                  </a:lnTo>
                  <a:close/>
                </a:path>
                <a:path w="5965190" h="3072765">
                  <a:moveTo>
                    <a:pt x="4834128" y="0"/>
                  </a:moveTo>
                  <a:lnTo>
                    <a:pt x="4520184" y="0"/>
                  </a:lnTo>
                  <a:lnTo>
                    <a:pt x="4520184" y="225552"/>
                  </a:lnTo>
                  <a:lnTo>
                    <a:pt x="4834128" y="225552"/>
                  </a:lnTo>
                  <a:lnTo>
                    <a:pt x="4834128" y="0"/>
                  </a:lnTo>
                  <a:close/>
                </a:path>
                <a:path w="5965190" h="3072765">
                  <a:moveTo>
                    <a:pt x="5399532" y="225552"/>
                  </a:moveTo>
                  <a:lnTo>
                    <a:pt x="5085588" y="225552"/>
                  </a:lnTo>
                  <a:lnTo>
                    <a:pt x="5085588" y="1810512"/>
                  </a:lnTo>
                  <a:lnTo>
                    <a:pt x="5399532" y="1810512"/>
                  </a:lnTo>
                  <a:lnTo>
                    <a:pt x="5399532" y="225552"/>
                  </a:lnTo>
                  <a:close/>
                </a:path>
                <a:path w="5965190" h="3072765">
                  <a:moveTo>
                    <a:pt x="5964936" y="225552"/>
                  </a:moveTo>
                  <a:lnTo>
                    <a:pt x="5650992" y="225552"/>
                  </a:lnTo>
                  <a:lnTo>
                    <a:pt x="5650992" y="775716"/>
                  </a:lnTo>
                  <a:lnTo>
                    <a:pt x="5964936" y="775716"/>
                  </a:lnTo>
                  <a:lnTo>
                    <a:pt x="5964936" y="2255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2538984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748018" y="410489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5552" y="42984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7036" y="3456813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0905" y="4428490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6055" y="3877817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1205" y="3586988"/>
            <a:ext cx="294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6609" y="355371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1633" y="410489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17590" y="4136517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2614" y="3101085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3168" y="43953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640" y="4622419"/>
            <a:ext cx="8740775" cy="210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4045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R="796925" algn="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02284">
              <a:spcBef>
                <a:spcPts val="7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67359">
              <a:spcBef>
                <a:spcPts val="400"/>
              </a:spcBef>
              <a:tabLst>
                <a:tab pos="1031875" algn="l"/>
                <a:tab pos="1597025" algn="l"/>
                <a:tab pos="2162810" algn="l"/>
                <a:tab pos="2727960" algn="l"/>
                <a:tab pos="3293110" algn="l"/>
                <a:tab pos="3858260" algn="l"/>
                <a:tab pos="4423410" algn="l"/>
                <a:tab pos="4988560" algn="l"/>
                <a:tab pos="5554345" algn="l"/>
                <a:tab pos="6119495" algn="l"/>
                <a:tab pos="6659245" algn="l"/>
                <a:tab pos="7291070" algn="l"/>
                <a:tab pos="776859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772604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2022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ve 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Güncelleme Bahar</a:t>
            </a:r>
            <a:r>
              <a:rPr sz="1200" spc="-1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5018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022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İstihdam </a:t>
            </a:r>
            <a:r>
              <a:rPr sz="3200" dirty="0"/>
              <a:t>ve</a:t>
            </a:r>
            <a:r>
              <a:rPr sz="3200" spc="-85" dirty="0"/>
              <a:t> </a:t>
            </a:r>
            <a:r>
              <a:rPr sz="3200" spc="5" dirty="0"/>
              <a:t>İşsizlik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6521450" cy="3134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Toplam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tarım dışı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istihdam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Geniş tanımlı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Zamana bağlı eksik istihdam ve işsizlerin bütünleşik</a:t>
            </a:r>
            <a:r>
              <a:rPr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İşsiz ve potansiyel işgücünün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Atıl işgücü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1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Kadın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06128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652" y="921511"/>
            <a:ext cx="69221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Nisan ayında istihdam artarken, </a:t>
            </a:r>
            <a:r>
              <a:rPr dirty="0"/>
              <a:t>işsiz </a:t>
            </a:r>
            <a:r>
              <a:rPr spc="-5" dirty="0"/>
              <a:t>sayısı da</a:t>
            </a:r>
            <a:r>
              <a:rPr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İstihdam bir </a:t>
            </a:r>
            <a:r>
              <a:rPr b="0" dirty="0">
                <a:latin typeface="Tahoma"/>
                <a:cs typeface="Tahoma"/>
              </a:rPr>
              <a:t>önceki aya göre 408 </a:t>
            </a:r>
            <a:r>
              <a:rPr b="0" spc="-5" dirty="0">
                <a:latin typeface="Tahoma"/>
                <a:cs typeface="Tahoma"/>
              </a:rPr>
              <a:t>bin, </a:t>
            </a:r>
            <a:r>
              <a:rPr b="0" dirty="0">
                <a:latin typeface="Tahoma"/>
                <a:cs typeface="Tahoma"/>
              </a:rPr>
              <a:t>işsiz </a:t>
            </a:r>
            <a:r>
              <a:rPr b="0" spc="-5" dirty="0">
                <a:latin typeface="Tahoma"/>
                <a:cs typeface="Tahoma"/>
              </a:rPr>
              <a:t>sayısı </a:t>
            </a:r>
            <a:r>
              <a:rPr b="0" dirty="0">
                <a:latin typeface="Tahoma"/>
                <a:cs typeface="Tahoma"/>
              </a:rPr>
              <a:t>ise 65 </a:t>
            </a:r>
            <a:r>
              <a:rPr b="0" spc="-5" dirty="0">
                <a:latin typeface="Tahoma"/>
                <a:cs typeface="Tahoma"/>
              </a:rPr>
              <a:t>bin</a:t>
            </a:r>
            <a:r>
              <a:rPr b="0" spc="5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artmıştır.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9144" y="1719072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0" y="338327"/>
                </a:moveTo>
                <a:lnTo>
                  <a:pt x="9134856" y="338327"/>
                </a:lnTo>
                <a:lnTo>
                  <a:pt x="9134856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095" y="1752092"/>
            <a:ext cx="83451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istihdam ve işsiz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milyon kişi)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2020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–Nisan</a:t>
            </a:r>
            <a:r>
              <a:rPr sz="1600" spc="3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3501" y="2482405"/>
            <a:ext cx="7777480" cy="3013710"/>
            <a:chOff x="583501" y="2482405"/>
            <a:chExt cx="7777480" cy="3013710"/>
          </a:xfrm>
        </p:grpSpPr>
        <p:sp>
          <p:nvSpPr>
            <p:cNvPr id="6" name="object 6"/>
            <p:cNvSpPr/>
            <p:nvPr/>
          </p:nvSpPr>
          <p:spPr>
            <a:xfrm>
              <a:off x="701040" y="3006851"/>
              <a:ext cx="7543800" cy="2484755"/>
            </a:xfrm>
            <a:custGeom>
              <a:avLst/>
              <a:gdLst/>
              <a:ahLst/>
              <a:cxnLst/>
              <a:rect l="l" t="t" r="r" b="b"/>
              <a:pathLst>
                <a:path w="7543800" h="2484754">
                  <a:moveTo>
                    <a:pt x="152400" y="1178052"/>
                  </a:moveTo>
                  <a:lnTo>
                    <a:pt x="0" y="1178052"/>
                  </a:lnTo>
                  <a:lnTo>
                    <a:pt x="0" y="2484120"/>
                  </a:lnTo>
                  <a:lnTo>
                    <a:pt x="152400" y="2484120"/>
                  </a:lnTo>
                  <a:lnTo>
                    <a:pt x="152400" y="1178052"/>
                  </a:lnTo>
                  <a:close/>
                </a:path>
                <a:path w="7543800" h="2484754">
                  <a:moveTo>
                    <a:pt x="425196" y="1175004"/>
                  </a:moveTo>
                  <a:lnTo>
                    <a:pt x="272796" y="1175004"/>
                  </a:lnTo>
                  <a:lnTo>
                    <a:pt x="272796" y="2484120"/>
                  </a:lnTo>
                  <a:lnTo>
                    <a:pt x="425196" y="2484120"/>
                  </a:lnTo>
                  <a:lnTo>
                    <a:pt x="425196" y="1175004"/>
                  </a:lnTo>
                  <a:close/>
                </a:path>
                <a:path w="7543800" h="2484754">
                  <a:moveTo>
                    <a:pt x="699516" y="1738884"/>
                  </a:moveTo>
                  <a:lnTo>
                    <a:pt x="547116" y="1738884"/>
                  </a:lnTo>
                  <a:lnTo>
                    <a:pt x="547116" y="2484120"/>
                  </a:lnTo>
                  <a:lnTo>
                    <a:pt x="699516" y="2484120"/>
                  </a:lnTo>
                  <a:lnTo>
                    <a:pt x="699516" y="1738884"/>
                  </a:lnTo>
                  <a:close/>
                </a:path>
                <a:path w="7543800" h="2484754">
                  <a:moveTo>
                    <a:pt x="972312" y="2319528"/>
                  </a:moveTo>
                  <a:lnTo>
                    <a:pt x="821436" y="2319528"/>
                  </a:lnTo>
                  <a:lnTo>
                    <a:pt x="821436" y="2484120"/>
                  </a:lnTo>
                  <a:lnTo>
                    <a:pt x="972312" y="2484120"/>
                  </a:lnTo>
                  <a:lnTo>
                    <a:pt x="972312" y="2319528"/>
                  </a:lnTo>
                  <a:close/>
                </a:path>
                <a:path w="7543800" h="2484754">
                  <a:moveTo>
                    <a:pt x="1246632" y="2100072"/>
                  </a:moveTo>
                  <a:lnTo>
                    <a:pt x="1094232" y="2100072"/>
                  </a:lnTo>
                  <a:lnTo>
                    <a:pt x="1094232" y="2484120"/>
                  </a:lnTo>
                  <a:lnTo>
                    <a:pt x="1246632" y="2484120"/>
                  </a:lnTo>
                  <a:lnTo>
                    <a:pt x="1246632" y="2100072"/>
                  </a:lnTo>
                  <a:close/>
                </a:path>
                <a:path w="7543800" h="2484754">
                  <a:moveTo>
                    <a:pt x="1520952" y="1740408"/>
                  </a:moveTo>
                  <a:lnTo>
                    <a:pt x="1368552" y="1740408"/>
                  </a:lnTo>
                  <a:lnTo>
                    <a:pt x="1368552" y="2484120"/>
                  </a:lnTo>
                  <a:lnTo>
                    <a:pt x="1520952" y="2484120"/>
                  </a:lnTo>
                  <a:lnTo>
                    <a:pt x="1520952" y="1740408"/>
                  </a:lnTo>
                  <a:close/>
                </a:path>
                <a:path w="7543800" h="2484754">
                  <a:moveTo>
                    <a:pt x="1793748" y="1882140"/>
                  </a:moveTo>
                  <a:lnTo>
                    <a:pt x="1642872" y="1882140"/>
                  </a:lnTo>
                  <a:lnTo>
                    <a:pt x="1642872" y="2484120"/>
                  </a:lnTo>
                  <a:lnTo>
                    <a:pt x="1793748" y="2484120"/>
                  </a:lnTo>
                  <a:lnTo>
                    <a:pt x="1793748" y="1882140"/>
                  </a:lnTo>
                  <a:close/>
                </a:path>
                <a:path w="7543800" h="2484754">
                  <a:moveTo>
                    <a:pt x="2068068" y="1525524"/>
                  </a:moveTo>
                  <a:lnTo>
                    <a:pt x="1915668" y="1525524"/>
                  </a:lnTo>
                  <a:lnTo>
                    <a:pt x="1915668" y="2484120"/>
                  </a:lnTo>
                  <a:lnTo>
                    <a:pt x="2068068" y="2484120"/>
                  </a:lnTo>
                  <a:lnTo>
                    <a:pt x="2068068" y="1525524"/>
                  </a:lnTo>
                  <a:close/>
                </a:path>
                <a:path w="7543800" h="2484754">
                  <a:moveTo>
                    <a:pt x="2342388" y="1437132"/>
                  </a:moveTo>
                  <a:lnTo>
                    <a:pt x="2189988" y="1437132"/>
                  </a:lnTo>
                  <a:lnTo>
                    <a:pt x="2189988" y="2484120"/>
                  </a:lnTo>
                  <a:lnTo>
                    <a:pt x="2342388" y="2484120"/>
                  </a:lnTo>
                  <a:lnTo>
                    <a:pt x="2342388" y="1437132"/>
                  </a:lnTo>
                  <a:close/>
                </a:path>
                <a:path w="7543800" h="2484754">
                  <a:moveTo>
                    <a:pt x="2615184" y="1455420"/>
                  </a:moveTo>
                  <a:lnTo>
                    <a:pt x="2464308" y="1455420"/>
                  </a:lnTo>
                  <a:lnTo>
                    <a:pt x="2464308" y="2484120"/>
                  </a:lnTo>
                  <a:lnTo>
                    <a:pt x="2615184" y="2484120"/>
                  </a:lnTo>
                  <a:lnTo>
                    <a:pt x="2615184" y="1455420"/>
                  </a:lnTo>
                  <a:close/>
                </a:path>
                <a:path w="7543800" h="2484754">
                  <a:moveTo>
                    <a:pt x="2889504" y="1386840"/>
                  </a:moveTo>
                  <a:lnTo>
                    <a:pt x="2737104" y="1386840"/>
                  </a:lnTo>
                  <a:lnTo>
                    <a:pt x="2737104" y="2484120"/>
                  </a:lnTo>
                  <a:lnTo>
                    <a:pt x="2889504" y="2484120"/>
                  </a:lnTo>
                  <a:lnTo>
                    <a:pt x="2889504" y="1386840"/>
                  </a:lnTo>
                  <a:close/>
                </a:path>
                <a:path w="7543800" h="2484754">
                  <a:moveTo>
                    <a:pt x="3163824" y="1466088"/>
                  </a:moveTo>
                  <a:lnTo>
                    <a:pt x="3011424" y="1466088"/>
                  </a:lnTo>
                  <a:lnTo>
                    <a:pt x="3011424" y="2484120"/>
                  </a:lnTo>
                  <a:lnTo>
                    <a:pt x="3163824" y="2484120"/>
                  </a:lnTo>
                  <a:lnTo>
                    <a:pt x="3163824" y="1466088"/>
                  </a:lnTo>
                  <a:close/>
                </a:path>
                <a:path w="7543800" h="2484754">
                  <a:moveTo>
                    <a:pt x="3436620" y="1232916"/>
                  </a:moveTo>
                  <a:lnTo>
                    <a:pt x="3285744" y="1232916"/>
                  </a:lnTo>
                  <a:lnTo>
                    <a:pt x="3285744" y="2484120"/>
                  </a:lnTo>
                  <a:lnTo>
                    <a:pt x="3436620" y="2484120"/>
                  </a:lnTo>
                  <a:lnTo>
                    <a:pt x="3436620" y="1232916"/>
                  </a:lnTo>
                  <a:close/>
                </a:path>
                <a:path w="7543800" h="2484754">
                  <a:moveTo>
                    <a:pt x="3710940" y="1191768"/>
                  </a:moveTo>
                  <a:lnTo>
                    <a:pt x="3558540" y="1191768"/>
                  </a:lnTo>
                  <a:lnTo>
                    <a:pt x="3558540" y="2484120"/>
                  </a:lnTo>
                  <a:lnTo>
                    <a:pt x="3710940" y="2484120"/>
                  </a:lnTo>
                  <a:lnTo>
                    <a:pt x="3710940" y="1191768"/>
                  </a:lnTo>
                  <a:close/>
                </a:path>
                <a:path w="7543800" h="2484754">
                  <a:moveTo>
                    <a:pt x="3985260" y="844296"/>
                  </a:moveTo>
                  <a:lnTo>
                    <a:pt x="3832860" y="844296"/>
                  </a:lnTo>
                  <a:lnTo>
                    <a:pt x="3832860" y="2484120"/>
                  </a:lnTo>
                  <a:lnTo>
                    <a:pt x="3985260" y="2484132"/>
                  </a:lnTo>
                  <a:lnTo>
                    <a:pt x="3985260" y="844296"/>
                  </a:lnTo>
                  <a:close/>
                </a:path>
                <a:path w="7543800" h="2484754">
                  <a:moveTo>
                    <a:pt x="4258056" y="877824"/>
                  </a:moveTo>
                  <a:lnTo>
                    <a:pt x="4105656" y="877824"/>
                  </a:lnTo>
                  <a:lnTo>
                    <a:pt x="4105656" y="2484120"/>
                  </a:lnTo>
                  <a:lnTo>
                    <a:pt x="4258056" y="2484120"/>
                  </a:lnTo>
                  <a:lnTo>
                    <a:pt x="4258056" y="877824"/>
                  </a:lnTo>
                  <a:close/>
                </a:path>
                <a:path w="7543800" h="2484754">
                  <a:moveTo>
                    <a:pt x="4532376" y="909828"/>
                  </a:moveTo>
                  <a:lnTo>
                    <a:pt x="4379976" y="909828"/>
                  </a:lnTo>
                  <a:lnTo>
                    <a:pt x="4379976" y="2484120"/>
                  </a:lnTo>
                  <a:lnTo>
                    <a:pt x="4532376" y="2484120"/>
                  </a:lnTo>
                  <a:lnTo>
                    <a:pt x="4532376" y="909828"/>
                  </a:lnTo>
                  <a:close/>
                </a:path>
                <a:path w="7543800" h="2484754">
                  <a:moveTo>
                    <a:pt x="4806696" y="582180"/>
                  </a:moveTo>
                  <a:lnTo>
                    <a:pt x="4654296" y="582180"/>
                  </a:lnTo>
                  <a:lnTo>
                    <a:pt x="4654296" y="2484120"/>
                  </a:lnTo>
                  <a:lnTo>
                    <a:pt x="4806696" y="2484132"/>
                  </a:lnTo>
                  <a:lnTo>
                    <a:pt x="4806696" y="582180"/>
                  </a:lnTo>
                  <a:close/>
                </a:path>
                <a:path w="7543800" h="2484754">
                  <a:moveTo>
                    <a:pt x="5079492" y="516636"/>
                  </a:moveTo>
                  <a:lnTo>
                    <a:pt x="4927092" y="516636"/>
                  </a:lnTo>
                  <a:lnTo>
                    <a:pt x="4927092" y="2484120"/>
                  </a:lnTo>
                  <a:lnTo>
                    <a:pt x="5079492" y="2484132"/>
                  </a:lnTo>
                  <a:lnTo>
                    <a:pt x="5079492" y="516636"/>
                  </a:lnTo>
                  <a:close/>
                </a:path>
                <a:path w="7543800" h="2484754">
                  <a:moveTo>
                    <a:pt x="5353812" y="486156"/>
                  </a:moveTo>
                  <a:lnTo>
                    <a:pt x="5201412" y="486156"/>
                  </a:lnTo>
                  <a:lnTo>
                    <a:pt x="5201412" y="2484120"/>
                  </a:lnTo>
                  <a:lnTo>
                    <a:pt x="5353812" y="2484132"/>
                  </a:lnTo>
                  <a:lnTo>
                    <a:pt x="5353812" y="486156"/>
                  </a:lnTo>
                  <a:close/>
                </a:path>
                <a:path w="7543800" h="2484754">
                  <a:moveTo>
                    <a:pt x="5628132" y="275844"/>
                  </a:moveTo>
                  <a:lnTo>
                    <a:pt x="5475732" y="275844"/>
                  </a:lnTo>
                  <a:lnTo>
                    <a:pt x="5475732" y="2484120"/>
                  </a:lnTo>
                  <a:lnTo>
                    <a:pt x="5628132" y="2484132"/>
                  </a:lnTo>
                  <a:lnTo>
                    <a:pt x="5628132" y="275844"/>
                  </a:lnTo>
                  <a:close/>
                </a:path>
                <a:path w="7543800" h="2484754">
                  <a:moveTo>
                    <a:pt x="5900928" y="201168"/>
                  </a:moveTo>
                  <a:lnTo>
                    <a:pt x="5748528" y="201168"/>
                  </a:lnTo>
                  <a:lnTo>
                    <a:pt x="5748528" y="2484120"/>
                  </a:lnTo>
                  <a:lnTo>
                    <a:pt x="5900928" y="2484132"/>
                  </a:lnTo>
                  <a:lnTo>
                    <a:pt x="5900928" y="201168"/>
                  </a:lnTo>
                  <a:close/>
                </a:path>
                <a:path w="7543800" h="2484754">
                  <a:moveTo>
                    <a:pt x="6175248" y="117348"/>
                  </a:moveTo>
                  <a:lnTo>
                    <a:pt x="6022848" y="117348"/>
                  </a:lnTo>
                  <a:lnTo>
                    <a:pt x="6022848" y="2484120"/>
                  </a:lnTo>
                  <a:lnTo>
                    <a:pt x="6175248" y="2484132"/>
                  </a:lnTo>
                  <a:lnTo>
                    <a:pt x="6175248" y="117348"/>
                  </a:lnTo>
                  <a:close/>
                </a:path>
                <a:path w="7543800" h="2484754">
                  <a:moveTo>
                    <a:pt x="6448044" y="10668"/>
                  </a:moveTo>
                  <a:lnTo>
                    <a:pt x="6297168" y="10668"/>
                  </a:lnTo>
                  <a:lnTo>
                    <a:pt x="6297168" y="2484120"/>
                  </a:lnTo>
                  <a:lnTo>
                    <a:pt x="6448044" y="2484132"/>
                  </a:lnTo>
                  <a:lnTo>
                    <a:pt x="6448044" y="10668"/>
                  </a:lnTo>
                  <a:close/>
                </a:path>
                <a:path w="7543800" h="2484754">
                  <a:moveTo>
                    <a:pt x="6722364" y="59436"/>
                  </a:moveTo>
                  <a:lnTo>
                    <a:pt x="6569964" y="59436"/>
                  </a:lnTo>
                  <a:lnTo>
                    <a:pt x="6569964" y="2484120"/>
                  </a:lnTo>
                  <a:lnTo>
                    <a:pt x="6722364" y="2484132"/>
                  </a:lnTo>
                  <a:lnTo>
                    <a:pt x="6722364" y="59436"/>
                  </a:lnTo>
                  <a:close/>
                </a:path>
                <a:path w="7543800" h="2484754">
                  <a:moveTo>
                    <a:pt x="6996684" y="15240"/>
                  </a:moveTo>
                  <a:lnTo>
                    <a:pt x="6844284" y="15240"/>
                  </a:lnTo>
                  <a:lnTo>
                    <a:pt x="6844284" y="2484120"/>
                  </a:lnTo>
                  <a:lnTo>
                    <a:pt x="6996684" y="2484132"/>
                  </a:lnTo>
                  <a:lnTo>
                    <a:pt x="6996684" y="15240"/>
                  </a:lnTo>
                  <a:close/>
                </a:path>
                <a:path w="7543800" h="2484754">
                  <a:moveTo>
                    <a:pt x="7269480" y="0"/>
                  </a:moveTo>
                  <a:lnTo>
                    <a:pt x="7118604" y="0"/>
                  </a:lnTo>
                  <a:lnTo>
                    <a:pt x="7118604" y="2484120"/>
                  </a:lnTo>
                  <a:lnTo>
                    <a:pt x="7269480" y="2484132"/>
                  </a:lnTo>
                  <a:lnTo>
                    <a:pt x="7269480" y="0"/>
                  </a:lnTo>
                  <a:close/>
                </a:path>
                <a:path w="7543800" h="2484754">
                  <a:moveTo>
                    <a:pt x="7543800" y="1498092"/>
                  </a:moveTo>
                  <a:lnTo>
                    <a:pt x="7391400" y="1498092"/>
                  </a:lnTo>
                  <a:lnTo>
                    <a:pt x="7391400" y="2484132"/>
                  </a:lnTo>
                  <a:lnTo>
                    <a:pt x="7543800" y="2484132"/>
                  </a:lnTo>
                  <a:lnTo>
                    <a:pt x="7543800" y="149809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88263" y="2487167"/>
              <a:ext cx="7767955" cy="3004185"/>
            </a:xfrm>
            <a:custGeom>
              <a:avLst/>
              <a:gdLst/>
              <a:ahLst/>
              <a:cxnLst/>
              <a:rect l="l" t="t" r="r" b="b"/>
              <a:pathLst>
                <a:path w="7767955" h="3004185">
                  <a:moveTo>
                    <a:pt x="7717535" y="3003804"/>
                  </a:moveTo>
                  <a:lnTo>
                    <a:pt x="7717535" y="0"/>
                  </a:lnTo>
                </a:path>
                <a:path w="7767955" h="3004185">
                  <a:moveTo>
                    <a:pt x="7717535" y="3003804"/>
                  </a:moveTo>
                  <a:lnTo>
                    <a:pt x="7767828" y="3003804"/>
                  </a:lnTo>
                </a:path>
                <a:path w="7767955" h="3004185">
                  <a:moveTo>
                    <a:pt x="7717535" y="2252472"/>
                  </a:moveTo>
                  <a:lnTo>
                    <a:pt x="7767828" y="2252472"/>
                  </a:lnTo>
                </a:path>
                <a:path w="7767955" h="3004185">
                  <a:moveTo>
                    <a:pt x="7717535" y="1502664"/>
                  </a:moveTo>
                  <a:lnTo>
                    <a:pt x="7767828" y="1502664"/>
                  </a:lnTo>
                </a:path>
                <a:path w="7767955" h="3004185">
                  <a:moveTo>
                    <a:pt x="7717535" y="751332"/>
                  </a:moveTo>
                  <a:lnTo>
                    <a:pt x="7767828" y="751332"/>
                  </a:lnTo>
                </a:path>
                <a:path w="7767955" h="3004185">
                  <a:moveTo>
                    <a:pt x="7717535" y="0"/>
                  </a:moveTo>
                  <a:lnTo>
                    <a:pt x="7767828" y="0"/>
                  </a:lnTo>
                </a:path>
                <a:path w="7767955" h="3004185">
                  <a:moveTo>
                    <a:pt x="51815" y="3003804"/>
                  </a:moveTo>
                  <a:lnTo>
                    <a:pt x="51815" y="0"/>
                  </a:lnTo>
                </a:path>
                <a:path w="7767955" h="3004185">
                  <a:moveTo>
                    <a:pt x="0" y="3003804"/>
                  </a:moveTo>
                  <a:lnTo>
                    <a:pt x="51815" y="3003804"/>
                  </a:lnTo>
                </a:path>
                <a:path w="7767955" h="3004185">
                  <a:moveTo>
                    <a:pt x="0" y="2503932"/>
                  </a:moveTo>
                  <a:lnTo>
                    <a:pt x="51815" y="2503932"/>
                  </a:lnTo>
                </a:path>
                <a:path w="7767955" h="3004185">
                  <a:moveTo>
                    <a:pt x="0" y="2002536"/>
                  </a:moveTo>
                  <a:lnTo>
                    <a:pt x="51815" y="2002536"/>
                  </a:lnTo>
                </a:path>
                <a:path w="7767955" h="3004185">
                  <a:moveTo>
                    <a:pt x="0" y="1502664"/>
                  </a:moveTo>
                  <a:lnTo>
                    <a:pt x="51815" y="1502664"/>
                  </a:lnTo>
                </a:path>
                <a:path w="7767955" h="3004185">
                  <a:moveTo>
                    <a:pt x="0" y="1001268"/>
                  </a:moveTo>
                  <a:lnTo>
                    <a:pt x="51815" y="1001268"/>
                  </a:lnTo>
                </a:path>
                <a:path w="7767955" h="3004185">
                  <a:moveTo>
                    <a:pt x="0" y="501396"/>
                  </a:moveTo>
                  <a:lnTo>
                    <a:pt x="51815" y="501396"/>
                  </a:lnTo>
                </a:path>
                <a:path w="7767955" h="3004185">
                  <a:moveTo>
                    <a:pt x="0" y="0"/>
                  </a:moveTo>
                  <a:lnTo>
                    <a:pt x="51815" y="0"/>
                  </a:lnTo>
                </a:path>
                <a:path w="7767955" h="3004185">
                  <a:moveTo>
                    <a:pt x="51815" y="3003804"/>
                  </a:moveTo>
                  <a:lnTo>
                    <a:pt x="7717535" y="30038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92440" y="2802635"/>
              <a:ext cx="152400" cy="1519555"/>
            </a:xfrm>
            <a:custGeom>
              <a:avLst/>
              <a:gdLst/>
              <a:ahLst/>
              <a:cxnLst/>
              <a:rect l="l" t="t" r="r" b="b"/>
              <a:pathLst>
                <a:path w="152400" h="1519554">
                  <a:moveTo>
                    <a:pt x="0" y="1519427"/>
                  </a:moveTo>
                  <a:lnTo>
                    <a:pt x="152400" y="1519427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51942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6477" y="3112769"/>
              <a:ext cx="7393305" cy="1971039"/>
            </a:xfrm>
            <a:custGeom>
              <a:avLst/>
              <a:gdLst/>
              <a:ahLst/>
              <a:cxnLst/>
              <a:rect l="l" t="t" r="r" b="b"/>
              <a:pathLst>
                <a:path w="7393305" h="1971039">
                  <a:moveTo>
                    <a:pt x="0" y="533399"/>
                  </a:moveTo>
                  <a:lnTo>
                    <a:pt x="274319" y="880871"/>
                  </a:lnTo>
                  <a:lnTo>
                    <a:pt x="547116" y="1004315"/>
                  </a:lnTo>
                  <a:lnTo>
                    <a:pt x="821435" y="957071"/>
                  </a:lnTo>
                  <a:lnTo>
                    <a:pt x="1095755" y="873251"/>
                  </a:lnTo>
                  <a:lnTo>
                    <a:pt x="1368552" y="742187"/>
                  </a:lnTo>
                  <a:lnTo>
                    <a:pt x="1642872" y="306324"/>
                  </a:lnTo>
                  <a:lnTo>
                    <a:pt x="1917191" y="1013459"/>
                  </a:lnTo>
                  <a:lnTo>
                    <a:pt x="2189988" y="1021079"/>
                  </a:lnTo>
                  <a:lnTo>
                    <a:pt x="2464308" y="728471"/>
                  </a:lnTo>
                  <a:lnTo>
                    <a:pt x="2738628" y="710183"/>
                  </a:lnTo>
                  <a:lnTo>
                    <a:pt x="3011424" y="867155"/>
                  </a:lnTo>
                  <a:lnTo>
                    <a:pt x="3285744" y="865631"/>
                  </a:lnTo>
                  <a:lnTo>
                    <a:pt x="3560064" y="414527"/>
                  </a:lnTo>
                  <a:lnTo>
                    <a:pt x="3832860" y="499871"/>
                  </a:lnTo>
                  <a:lnTo>
                    <a:pt x="4107180" y="0"/>
                  </a:lnTo>
                  <a:lnTo>
                    <a:pt x="4381500" y="348995"/>
                  </a:lnTo>
                  <a:lnTo>
                    <a:pt x="4654296" y="1970531"/>
                  </a:lnTo>
                  <a:lnTo>
                    <a:pt x="4928616" y="1488947"/>
                  </a:lnTo>
                  <a:lnTo>
                    <a:pt x="5201412" y="1266443"/>
                  </a:lnTo>
                  <a:lnTo>
                    <a:pt x="5475732" y="1309115"/>
                  </a:lnTo>
                  <a:lnTo>
                    <a:pt x="5750052" y="1409699"/>
                  </a:lnTo>
                  <a:lnTo>
                    <a:pt x="6022848" y="1301495"/>
                  </a:lnTo>
                  <a:lnTo>
                    <a:pt x="6297168" y="1234439"/>
                  </a:lnTo>
                  <a:lnTo>
                    <a:pt x="6571488" y="1197863"/>
                  </a:lnTo>
                  <a:lnTo>
                    <a:pt x="6844283" y="1513331"/>
                  </a:lnTo>
                  <a:lnTo>
                    <a:pt x="7118604" y="1274063"/>
                  </a:lnTo>
                  <a:lnTo>
                    <a:pt x="7392924" y="1152143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982711" y="4322063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8008" y="537984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8008" y="4878781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008" y="437857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008" y="387781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008" y="337692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008" y="2875864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8008" y="237566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47023" y="5387162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7023" y="238328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47023" y="388543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47023" y="463638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47023" y="313435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1501" y="5531306"/>
            <a:ext cx="760412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92871" y="4309617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3,9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31022" y="2579573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30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50391" y="2552700"/>
            <a:ext cx="215265" cy="332740"/>
            <a:chOff x="850391" y="2552700"/>
            <a:chExt cx="215265" cy="332740"/>
          </a:xfrm>
        </p:grpSpPr>
        <p:sp>
          <p:nvSpPr>
            <p:cNvPr id="27" name="object 27"/>
            <p:cNvSpPr/>
            <p:nvPr/>
          </p:nvSpPr>
          <p:spPr>
            <a:xfrm>
              <a:off x="850391" y="2552700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70965" y="286588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03477" y="2483485"/>
            <a:ext cx="115760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 İşsiz (sağ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579" y="6591327"/>
            <a:ext cx="256476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18940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" y="181356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454" y="1846021"/>
            <a:ext cx="8376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İşsizlik ve işgücüne katılım 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322" y="783463"/>
            <a:ext cx="74479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Nisan </a:t>
            </a:r>
            <a:r>
              <a:rPr spc="-5" dirty="0"/>
              <a:t>ayında </a:t>
            </a:r>
            <a:r>
              <a:rPr dirty="0"/>
              <a:t>işsizlik oranı 0,1 </a:t>
            </a:r>
            <a:r>
              <a:rPr spc="-5" dirty="0"/>
              <a:t>puan artmış </a:t>
            </a:r>
            <a:r>
              <a:rPr dirty="0"/>
              <a:t>ve %11,3 </a:t>
            </a:r>
            <a:r>
              <a:rPr spc="-5" dirty="0"/>
              <a:t>seviyesinde  gerçekleşmiştir.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İşgücüne katılım oranı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0,6 </a:t>
            </a:r>
            <a:r>
              <a:rPr b="0" dirty="0">
                <a:latin typeface="Tahoma"/>
                <a:cs typeface="Tahoma"/>
              </a:rPr>
              <a:t>puan artarak </a:t>
            </a:r>
            <a:r>
              <a:rPr b="0" spc="-5" dirty="0">
                <a:latin typeface="Tahoma"/>
                <a:cs typeface="Tahoma"/>
              </a:rPr>
              <a:t>%53,1’e</a:t>
            </a:r>
            <a:r>
              <a:rPr b="0" spc="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95109" y="2471737"/>
            <a:ext cx="7865745" cy="3039745"/>
            <a:chOff x="495109" y="2471737"/>
            <a:chExt cx="7865745" cy="3039745"/>
          </a:xfrm>
        </p:grpSpPr>
        <p:sp>
          <p:nvSpPr>
            <p:cNvPr id="6" name="object 6"/>
            <p:cNvSpPr/>
            <p:nvPr/>
          </p:nvSpPr>
          <p:spPr>
            <a:xfrm>
              <a:off x="612648" y="3006851"/>
              <a:ext cx="7632700" cy="2499360"/>
            </a:xfrm>
            <a:custGeom>
              <a:avLst/>
              <a:gdLst/>
              <a:ahLst/>
              <a:cxnLst/>
              <a:rect l="l" t="t" r="r" b="b"/>
              <a:pathLst>
                <a:path w="7632700" h="2499360">
                  <a:moveTo>
                    <a:pt x="153924" y="492252"/>
                  </a:moveTo>
                  <a:lnTo>
                    <a:pt x="0" y="492252"/>
                  </a:lnTo>
                  <a:lnTo>
                    <a:pt x="0" y="2499360"/>
                  </a:lnTo>
                  <a:lnTo>
                    <a:pt x="153924" y="2499360"/>
                  </a:lnTo>
                  <a:lnTo>
                    <a:pt x="153924" y="492252"/>
                  </a:lnTo>
                  <a:close/>
                </a:path>
                <a:path w="7632700" h="2499360">
                  <a:moveTo>
                    <a:pt x="431292" y="643128"/>
                  </a:moveTo>
                  <a:lnTo>
                    <a:pt x="277368" y="643128"/>
                  </a:lnTo>
                  <a:lnTo>
                    <a:pt x="277368" y="2499360"/>
                  </a:lnTo>
                  <a:lnTo>
                    <a:pt x="431292" y="2499360"/>
                  </a:lnTo>
                  <a:lnTo>
                    <a:pt x="431292" y="643128"/>
                  </a:lnTo>
                  <a:close/>
                </a:path>
                <a:path w="7632700" h="2499360">
                  <a:moveTo>
                    <a:pt x="707136" y="1400556"/>
                  </a:moveTo>
                  <a:lnTo>
                    <a:pt x="553212" y="1400556"/>
                  </a:lnTo>
                  <a:lnTo>
                    <a:pt x="553212" y="2499360"/>
                  </a:lnTo>
                  <a:lnTo>
                    <a:pt x="707136" y="2499360"/>
                  </a:lnTo>
                  <a:lnTo>
                    <a:pt x="707136" y="1400556"/>
                  </a:lnTo>
                  <a:close/>
                </a:path>
                <a:path w="7632700" h="2499360">
                  <a:moveTo>
                    <a:pt x="984504" y="2119884"/>
                  </a:moveTo>
                  <a:lnTo>
                    <a:pt x="830580" y="2119884"/>
                  </a:lnTo>
                  <a:lnTo>
                    <a:pt x="830580" y="2499360"/>
                  </a:lnTo>
                  <a:lnTo>
                    <a:pt x="984504" y="2499360"/>
                  </a:lnTo>
                  <a:lnTo>
                    <a:pt x="984504" y="2119884"/>
                  </a:lnTo>
                  <a:close/>
                </a:path>
                <a:path w="7632700" h="2499360">
                  <a:moveTo>
                    <a:pt x="1261872" y="1854708"/>
                  </a:moveTo>
                  <a:lnTo>
                    <a:pt x="1107948" y="1854708"/>
                  </a:lnTo>
                  <a:lnTo>
                    <a:pt x="1107948" y="2499360"/>
                  </a:lnTo>
                  <a:lnTo>
                    <a:pt x="1261872" y="2499360"/>
                  </a:lnTo>
                  <a:lnTo>
                    <a:pt x="1261872" y="1854708"/>
                  </a:lnTo>
                  <a:close/>
                </a:path>
                <a:path w="7632700" h="2499360">
                  <a:moveTo>
                    <a:pt x="1537716" y="1400556"/>
                  </a:moveTo>
                  <a:lnTo>
                    <a:pt x="1385316" y="1400556"/>
                  </a:lnTo>
                  <a:lnTo>
                    <a:pt x="1385316" y="2499360"/>
                  </a:lnTo>
                  <a:lnTo>
                    <a:pt x="1537716" y="2499360"/>
                  </a:lnTo>
                  <a:lnTo>
                    <a:pt x="1537716" y="1400556"/>
                  </a:lnTo>
                  <a:close/>
                </a:path>
                <a:path w="7632700" h="2499360">
                  <a:moveTo>
                    <a:pt x="1815084" y="1476756"/>
                  </a:moveTo>
                  <a:lnTo>
                    <a:pt x="1661160" y="1476756"/>
                  </a:lnTo>
                  <a:lnTo>
                    <a:pt x="1661160" y="2499360"/>
                  </a:lnTo>
                  <a:lnTo>
                    <a:pt x="1815084" y="2499360"/>
                  </a:lnTo>
                  <a:lnTo>
                    <a:pt x="1815084" y="1476756"/>
                  </a:lnTo>
                  <a:close/>
                </a:path>
                <a:path w="7632700" h="2499360">
                  <a:moveTo>
                    <a:pt x="2092452" y="1287780"/>
                  </a:moveTo>
                  <a:lnTo>
                    <a:pt x="1938528" y="1287780"/>
                  </a:lnTo>
                  <a:lnTo>
                    <a:pt x="1938528" y="2499360"/>
                  </a:lnTo>
                  <a:lnTo>
                    <a:pt x="2092452" y="2499360"/>
                  </a:lnTo>
                  <a:lnTo>
                    <a:pt x="2092452" y="1287780"/>
                  </a:lnTo>
                  <a:close/>
                </a:path>
                <a:path w="7632700" h="2499360">
                  <a:moveTo>
                    <a:pt x="2369820" y="1211580"/>
                  </a:moveTo>
                  <a:lnTo>
                    <a:pt x="2215896" y="1211580"/>
                  </a:lnTo>
                  <a:lnTo>
                    <a:pt x="2215896" y="2499360"/>
                  </a:lnTo>
                  <a:lnTo>
                    <a:pt x="2369820" y="2499360"/>
                  </a:lnTo>
                  <a:lnTo>
                    <a:pt x="2369820" y="1211580"/>
                  </a:lnTo>
                  <a:close/>
                </a:path>
                <a:path w="7632700" h="2499360">
                  <a:moveTo>
                    <a:pt x="2645664" y="1173480"/>
                  </a:moveTo>
                  <a:lnTo>
                    <a:pt x="2491740" y="1173480"/>
                  </a:lnTo>
                  <a:lnTo>
                    <a:pt x="2491740" y="2499360"/>
                  </a:lnTo>
                  <a:lnTo>
                    <a:pt x="2645664" y="2499360"/>
                  </a:lnTo>
                  <a:lnTo>
                    <a:pt x="2645664" y="1173480"/>
                  </a:lnTo>
                  <a:close/>
                </a:path>
                <a:path w="7632700" h="2499360">
                  <a:moveTo>
                    <a:pt x="2923032" y="1135380"/>
                  </a:moveTo>
                  <a:lnTo>
                    <a:pt x="2769108" y="1135380"/>
                  </a:lnTo>
                  <a:lnTo>
                    <a:pt x="2769108" y="2499360"/>
                  </a:lnTo>
                  <a:lnTo>
                    <a:pt x="2923032" y="2499360"/>
                  </a:lnTo>
                  <a:lnTo>
                    <a:pt x="2923032" y="1135380"/>
                  </a:lnTo>
                  <a:close/>
                </a:path>
                <a:path w="7632700" h="2499360">
                  <a:moveTo>
                    <a:pt x="3200400" y="1287780"/>
                  </a:moveTo>
                  <a:lnTo>
                    <a:pt x="3046476" y="1287780"/>
                  </a:lnTo>
                  <a:lnTo>
                    <a:pt x="3046476" y="2499360"/>
                  </a:lnTo>
                  <a:lnTo>
                    <a:pt x="3200400" y="2499360"/>
                  </a:lnTo>
                  <a:lnTo>
                    <a:pt x="3200400" y="1287780"/>
                  </a:lnTo>
                  <a:close/>
                </a:path>
                <a:path w="7632700" h="2499360">
                  <a:moveTo>
                    <a:pt x="3477768" y="1059180"/>
                  </a:moveTo>
                  <a:lnTo>
                    <a:pt x="3323844" y="1059180"/>
                  </a:lnTo>
                  <a:lnTo>
                    <a:pt x="3323844" y="2499360"/>
                  </a:lnTo>
                  <a:lnTo>
                    <a:pt x="3477768" y="2499360"/>
                  </a:lnTo>
                  <a:lnTo>
                    <a:pt x="3477768" y="1059180"/>
                  </a:lnTo>
                  <a:close/>
                </a:path>
                <a:path w="7632700" h="2499360">
                  <a:moveTo>
                    <a:pt x="3753612" y="870204"/>
                  </a:moveTo>
                  <a:lnTo>
                    <a:pt x="3599688" y="870204"/>
                  </a:lnTo>
                  <a:lnTo>
                    <a:pt x="3599688" y="2499360"/>
                  </a:lnTo>
                  <a:lnTo>
                    <a:pt x="3753612" y="2499360"/>
                  </a:lnTo>
                  <a:lnTo>
                    <a:pt x="3753612" y="870204"/>
                  </a:lnTo>
                  <a:close/>
                </a:path>
                <a:path w="7632700" h="2499360">
                  <a:moveTo>
                    <a:pt x="4030980" y="530352"/>
                  </a:moveTo>
                  <a:lnTo>
                    <a:pt x="3877056" y="530352"/>
                  </a:lnTo>
                  <a:lnTo>
                    <a:pt x="3877056" y="2499360"/>
                  </a:lnTo>
                  <a:lnTo>
                    <a:pt x="4030980" y="2499360"/>
                  </a:lnTo>
                  <a:lnTo>
                    <a:pt x="4030980" y="530352"/>
                  </a:lnTo>
                  <a:close/>
                </a:path>
                <a:path w="7632700" h="2499360">
                  <a:moveTo>
                    <a:pt x="4308348" y="416052"/>
                  </a:moveTo>
                  <a:lnTo>
                    <a:pt x="4154424" y="416052"/>
                  </a:lnTo>
                  <a:lnTo>
                    <a:pt x="4154424" y="2499360"/>
                  </a:lnTo>
                  <a:lnTo>
                    <a:pt x="4308348" y="2499360"/>
                  </a:lnTo>
                  <a:lnTo>
                    <a:pt x="4308348" y="416052"/>
                  </a:lnTo>
                  <a:close/>
                </a:path>
                <a:path w="7632700" h="2499360">
                  <a:moveTo>
                    <a:pt x="4585716" y="605028"/>
                  </a:moveTo>
                  <a:lnTo>
                    <a:pt x="4431792" y="605028"/>
                  </a:lnTo>
                  <a:lnTo>
                    <a:pt x="4431792" y="2499360"/>
                  </a:lnTo>
                  <a:lnTo>
                    <a:pt x="4585716" y="2499360"/>
                  </a:lnTo>
                  <a:lnTo>
                    <a:pt x="4585716" y="605028"/>
                  </a:lnTo>
                  <a:close/>
                </a:path>
                <a:path w="7632700" h="2499360">
                  <a:moveTo>
                    <a:pt x="4861560" y="757428"/>
                  </a:moveTo>
                  <a:lnTo>
                    <a:pt x="4707636" y="757428"/>
                  </a:lnTo>
                  <a:lnTo>
                    <a:pt x="4707636" y="2499360"/>
                  </a:lnTo>
                  <a:lnTo>
                    <a:pt x="4861560" y="2499360"/>
                  </a:lnTo>
                  <a:lnTo>
                    <a:pt x="4861560" y="757428"/>
                  </a:lnTo>
                  <a:close/>
                </a:path>
                <a:path w="7632700" h="2499360">
                  <a:moveTo>
                    <a:pt x="5138928" y="566928"/>
                  </a:moveTo>
                  <a:lnTo>
                    <a:pt x="4985004" y="566928"/>
                  </a:lnTo>
                  <a:lnTo>
                    <a:pt x="4985004" y="2499360"/>
                  </a:lnTo>
                  <a:lnTo>
                    <a:pt x="5138928" y="2499360"/>
                  </a:lnTo>
                  <a:lnTo>
                    <a:pt x="5138928" y="566928"/>
                  </a:lnTo>
                  <a:close/>
                </a:path>
                <a:path w="7632700" h="2499360">
                  <a:moveTo>
                    <a:pt x="5416296" y="454152"/>
                  </a:moveTo>
                  <a:lnTo>
                    <a:pt x="5262372" y="454152"/>
                  </a:lnTo>
                  <a:lnTo>
                    <a:pt x="5262372" y="2499360"/>
                  </a:lnTo>
                  <a:lnTo>
                    <a:pt x="5416296" y="2499360"/>
                  </a:lnTo>
                  <a:lnTo>
                    <a:pt x="5416296" y="454152"/>
                  </a:lnTo>
                  <a:close/>
                </a:path>
                <a:path w="7632700" h="2499360">
                  <a:moveTo>
                    <a:pt x="5692140" y="265176"/>
                  </a:moveTo>
                  <a:lnTo>
                    <a:pt x="5539740" y="265176"/>
                  </a:lnTo>
                  <a:lnTo>
                    <a:pt x="5539740" y="2499360"/>
                  </a:lnTo>
                  <a:lnTo>
                    <a:pt x="5692140" y="2499360"/>
                  </a:lnTo>
                  <a:lnTo>
                    <a:pt x="5692140" y="265176"/>
                  </a:lnTo>
                  <a:close/>
                </a:path>
                <a:path w="7632700" h="2499360">
                  <a:moveTo>
                    <a:pt x="5969508" y="227076"/>
                  </a:moveTo>
                  <a:lnTo>
                    <a:pt x="5815584" y="227076"/>
                  </a:lnTo>
                  <a:lnTo>
                    <a:pt x="5815584" y="2499360"/>
                  </a:lnTo>
                  <a:lnTo>
                    <a:pt x="5969508" y="2499360"/>
                  </a:lnTo>
                  <a:lnTo>
                    <a:pt x="5969508" y="227076"/>
                  </a:lnTo>
                  <a:close/>
                </a:path>
                <a:path w="7632700" h="2499360">
                  <a:moveTo>
                    <a:pt x="6246876" y="112776"/>
                  </a:moveTo>
                  <a:lnTo>
                    <a:pt x="6092952" y="112776"/>
                  </a:lnTo>
                  <a:lnTo>
                    <a:pt x="6092952" y="2499360"/>
                  </a:lnTo>
                  <a:lnTo>
                    <a:pt x="6246876" y="2499360"/>
                  </a:lnTo>
                  <a:lnTo>
                    <a:pt x="6246876" y="112776"/>
                  </a:lnTo>
                  <a:close/>
                </a:path>
                <a:path w="7632700" h="2499360">
                  <a:moveTo>
                    <a:pt x="6524244" y="0"/>
                  </a:moveTo>
                  <a:lnTo>
                    <a:pt x="6370320" y="0"/>
                  </a:lnTo>
                  <a:lnTo>
                    <a:pt x="6370320" y="2499360"/>
                  </a:lnTo>
                  <a:lnTo>
                    <a:pt x="6524244" y="2499360"/>
                  </a:lnTo>
                  <a:lnTo>
                    <a:pt x="6524244" y="0"/>
                  </a:lnTo>
                  <a:close/>
                </a:path>
                <a:path w="7632700" h="2499360">
                  <a:moveTo>
                    <a:pt x="6800088" y="76200"/>
                  </a:moveTo>
                  <a:lnTo>
                    <a:pt x="6646164" y="76200"/>
                  </a:lnTo>
                  <a:lnTo>
                    <a:pt x="6646164" y="2499360"/>
                  </a:lnTo>
                  <a:lnTo>
                    <a:pt x="6800088" y="2499360"/>
                  </a:lnTo>
                  <a:lnTo>
                    <a:pt x="6800088" y="76200"/>
                  </a:lnTo>
                  <a:close/>
                </a:path>
                <a:path w="7632700" h="2499360">
                  <a:moveTo>
                    <a:pt x="7077456" y="150876"/>
                  </a:moveTo>
                  <a:lnTo>
                    <a:pt x="6923532" y="150876"/>
                  </a:lnTo>
                  <a:lnTo>
                    <a:pt x="6923532" y="2499360"/>
                  </a:lnTo>
                  <a:lnTo>
                    <a:pt x="7077456" y="2499360"/>
                  </a:lnTo>
                  <a:lnTo>
                    <a:pt x="7077456" y="150876"/>
                  </a:lnTo>
                  <a:close/>
                </a:path>
                <a:path w="7632700" h="2499360">
                  <a:moveTo>
                    <a:pt x="7354824" y="76200"/>
                  </a:moveTo>
                  <a:lnTo>
                    <a:pt x="7200900" y="76200"/>
                  </a:lnTo>
                  <a:lnTo>
                    <a:pt x="7200900" y="2499360"/>
                  </a:lnTo>
                  <a:lnTo>
                    <a:pt x="7354824" y="2499360"/>
                  </a:lnTo>
                  <a:lnTo>
                    <a:pt x="7354824" y="76200"/>
                  </a:lnTo>
                  <a:close/>
                </a:path>
                <a:path w="7632700" h="2499360">
                  <a:moveTo>
                    <a:pt x="7632192" y="1193292"/>
                  </a:moveTo>
                  <a:lnTo>
                    <a:pt x="7478268" y="1193292"/>
                  </a:lnTo>
                  <a:lnTo>
                    <a:pt x="7478268" y="2499360"/>
                  </a:lnTo>
                  <a:lnTo>
                    <a:pt x="7632192" y="2499360"/>
                  </a:lnTo>
                  <a:lnTo>
                    <a:pt x="7632192" y="119329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99872" y="2476500"/>
              <a:ext cx="7856220" cy="3030220"/>
            </a:xfrm>
            <a:custGeom>
              <a:avLst/>
              <a:gdLst/>
              <a:ahLst/>
              <a:cxnLst/>
              <a:rect l="l" t="t" r="r" b="b"/>
              <a:pathLst>
                <a:path w="7856220" h="3030220">
                  <a:moveTo>
                    <a:pt x="7805928" y="3029712"/>
                  </a:moveTo>
                  <a:lnTo>
                    <a:pt x="7805928" y="0"/>
                  </a:lnTo>
                </a:path>
                <a:path w="7856220" h="3030220">
                  <a:moveTo>
                    <a:pt x="7805928" y="3029712"/>
                  </a:moveTo>
                  <a:lnTo>
                    <a:pt x="7856220" y="3029712"/>
                  </a:lnTo>
                </a:path>
                <a:path w="7856220" h="3030220">
                  <a:moveTo>
                    <a:pt x="7805928" y="2272284"/>
                  </a:moveTo>
                  <a:lnTo>
                    <a:pt x="7856220" y="2272284"/>
                  </a:lnTo>
                </a:path>
                <a:path w="7856220" h="3030220">
                  <a:moveTo>
                    <a:pt x="7805928" y="1514856"/>
                  </a:moveTo>
                  <a:lnTo>
                    <a:pt x="7856220" y="1514856"/>
                  </a:lnTo>
                </a:path>
                <a:path w="7856220" h="3030220">
                  <a:moveTo>
                    <a:pt x="7805928" y="757427"/>
                  </a:moveTo>
                  <a:lnTo>
                    <a:pt x="7856220" y="757427"/>
                  </a:lnTo>
                </a:path>
                <a:path w="7856220" h="3030220">
                  <a:moveTo>
                    <a:pt x="7805928" y="0"/>
                  </a:moveTo>
                  <a:lnTo>
                    <a:pt x="7856220" y="0"/>
                  </a:lnTo>
                </a:path>
                <a:path w="7856220" h="3030220">
                  <a:moveTo>
                    <a:pt x="50292" y="3029712"/>
                  </a:moveTo>
                  <a:lnTo>
                    <a:pt x="50292" y="0"/>
                  </a:lnTo>
                </a:path>
                <a:path w="7856220" h="3030220">
                  <a:moveTo>
                    <a:pt x="0" y="3029712"/>
                  </a:moveTo>
                  <a:lnTo>
                    <a:pt x="50292" y="3029712"/>
                  </a:lnTo>
                </a:path>
                <a:path w="7856220" h="3030220">
                  <a:moveTo>
                    <a:pt x="0" y="2650236"/>
                  </a:moveTo>
                  <a:lnTo>
                    <a:pt x="50292" y="2650236"/>
                  </a:lnTo>
                </a:path>
                <a:path w="7856220" h="3030220">
                  <a:moveTo>
                    <a:pt x="0" y="2272284"/>
                  </a:moveTo>
                  <a:lnTo>
                    <a:pt x="50292" y="2272284"/>
                  </a:lnTo>
                </a:path>
                <a:path w="7856220" h="3030220">
                  <a:moveTo>
                    <a:pt x="0" y="1892808"/>
                  </a:moveTo>
                  <a:lnTo>
                    <a:pt x="50292" y="1892808"/>
                  </a:lnTo>
                </a:path>
                <a:path w="7856220" h="3030220">
                  <a:moveTo>
                    <a:pt x="0" y="1514856"/>
                  </a:moveTo>
                  <a:lnTo>
                    <a:pt x="50292" y="1514856"/>
                  </a:lnTo>
                </a:path>
                <a:path w="7856220" h="3030220">
                  <a:moveTo>
                    <a:pt x="0" y="1135380"/>
                  </a:moveTo>
                  <a:lnTo>
                    <a:pt x="50292" y="1135380"/>
                  </a:lnTo>
                </a:path>
                <a:path w="7856220" h="3030220">
                  <a:moveTo>
                    <a:pt x="0" y="757427"/>
                  </a:moveTo>
                  <a:lnTo>
                    <a:pt x="50292" y="757427"/>
                  </a:lnTo>
                </a:path>
                <a:path w="7856220" h="3030220">
                  <a:moveTo>
                    <a:pt x="0" y="377951"/>
                  </a:moveTo>
                  <a:lnTo>
                    <a:pt x="50292" y="377951"/>
                  </a:lnTo>
                </a:path>
                <a:path w="7856220" h="3030220">
                  <a:moveTo>
                    <a:pt x="0" y="0"/>
                  </a:moveTo>
                  <a:lnTo>
                    <a:pt x="50292" y="0"/>
                  </a:lnTo>
                </a:path>
                <a:path w="7856220" h="3030220">
                  <a:moveTo>
                    <a:pt x="50292" y="3029712"/>
                  </a:moveTo>
                  <a:lnTo>
                    <a:pt x="7805928" y="30297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90915" y="2817875"/>
              <a:ext cx="154305" cy="1199515"/>
            </a:xfrm>
            <a:custGeom>
              <a:avLst/>
              <a:gdLst/>
              <a:ahLst/>
              <a:cxnLst/>
              <a:rect l="l" t="t" r="r" b="b"/>
              <a:pathLst>
                <a:path w="154304" h="1199514">
                  <a:moveTo>
                    <a:pt x="0" y="1199388"/>
                  </a:moveTo>
                  <a:lnTo>
                    <a:pt x="153924" y="1199388"/>
                  </a:lnTo>
                  <a:lnTo>
                    <a:pt x="153924" y="0"/>
                  </a:lnTo>
                  <a:lnTo>
                    <a:pt x="0" y="0"/>
                  </a:lnTo>
                  <a:lnTo>
                    <a:pt x="0" y="119938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89610" y="3196590"/>
              <a:ext cx="7478395" cy="1324610"/>
            </a:xfrm>
            <a:custGeom>
              <a:avLst/>
              <a:gdLst/>
              <a:ahLst/>
              <a:cxnLst/>
              <a:rect l="l" t="t" r="r" b="b"/>
              <a:pathLst>
                <a:path w="7478395" h="1324610">
                  <a:moveTo>
                    <a:pt x="0" y="339851"/>
                  </a:moveTo>
                  <a:lnTo>
                    <a:pt x="277368" y="566928"/>
                  </a:lnTo>
                  <a:lnTo>
                    <a:pt x="553212" y="454152"/>
                  </a:lnTo>
                  <a:lnTo>
                    <a:pt x="830580" y="227075"/>
                  </a:lnTo>
                  <a:lnTo>
                    <a:pt x="1107948" y="263651"/>
                  </a:lnTo>
                  <a:lnTo>
                    <a:pt x="1383792" y="301751"/>
                  </a:lnTo>
                  <a:lnTo>
                    <a:pt x="1661160" y="0"/>
                  </a:lnTo>
                  <a:lnTo>
                    <a:pt x="1938527" y="528828"/>
                  </a:lnTo>
                  <a:lnTo>
                    <a:pt x="2215896" y="566928"/>
                  </a:lnTo>
                  <a:lnTo>
                    <a:pt x="2491740" y="377951"/>
                  </a:lnTo>
                  <a:lnTo>
                    <a:pt x="2769107" y="377951"/>
                  </a:lnTo>
                  <a:lnTo>
                    <a:pt x="3046476" y="454152"/>
                  </a:lnTo>
                  <a:lnTo>
                    <a:pt x="3323843" y="528828"/>
                  </a:lnTo>
                  <a:lnTo>
                    <a:pt x="3599688" y="301751"/>
                  </a:lnTo>
                  <a:lnTo>
                    <a:pt x="3877055" y="454152"/>
                  </a:lnTo>
                  <a:lnTo>
                    <a:pt x="4154424" y="150875"/>
                  </a:lnTo>
                  <a:lnTo>
                    <a:pt x="4431792" y="339851"/>
                  </a:lnTo>
                  <a:lnTo>
                    <a:pt x="4707636" y="1324356"/>
                  </a:lnTo>
                  <a:lnTo>
                    <a:pt x="4985004" y="1059180"/>
                  </a:lnTo>
                  <a:lnTo>
                    <a:pt x="5262372" y="946404"/>
                  </a:lnTo>
                  <a:lnTo>
                    <a:pt x="5538216" y="1021080"/>
                  </a:lnTo>
                  <a:lnTo>
                    <a:pt x="5815584" y="1097280"/>
                  </a:lnTo>
                  <a:lnTo>
                    <a:pt x="6092951" y="1059180"/>
                  </a:lnTo>
                  <a:lnTo>
                    <a:pt x="6370320" y="1059180"/>
                  </a:lnTo>
                  <a:lnTo>
                    <a:pt x="6646164" y="1021080"/>
                  </a:lnTo>
                  <a:lnTo>
                    <a:pt x="6923532" y="1211580"/>
                  </a:lnTo>
                  <a:lnTo>
                    <a:pt x="7200900" y="1097280"/>
                  </a:lnTo>
                  <a:lnTo>
                    <a:pt x="7478268" y="105918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437244" y="539419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37244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38793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31219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9006" y="2364485"/>
            <a:ext cx="8401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220709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54	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006" y="5394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9006" y="501561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9006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9006" y="4258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006" y="38793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9006" y="35007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006" y="31219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06" y="27433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121395" y="2791967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2499" y="5545632"/>
            <a:ext cx="76898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41944" y="259613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53,1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885176" y="4017264"/>
            <a:ext cx="382905" cy="182880"/>
          </a:xfrm>
          <a:custGeom>
            <a:avLst/>
            <a:gdLst/>
            <a:ahLst/>
            <a:cxnLst/>
            <a:rect l="l" t="t" r="r" b="b"/>
            <a:pathLst>
              <a:path w="382904" h="182879">
                <a:moveTo>
                  <a:pt x="382524" y="0"/>
                </a:moveTo>
                <a:lnTo>
                  <a:pt x="0" y="0"/>
                </a:lnTo>
                <a:lnTo>
                  <a:pt x="0" y="182880"/>
                </a:lnTo>
                <a:lnTo>
                  <a:pt x="382524" y="182880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95970" y="4004005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11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1123" y="2542032"/>
            <a:ext cx="215265" cy="332740"/>
            <a:chOff x="611123" y="2542032"/>
            <a:chExt cx="215265" cy="332740"/>
          </a:xfrm>
        </p:grpSpPr>
        <p:sp>
          <p:nvSpPr>
            <p:cNvPr id="29" name="object 29"/>
            <p:cNvSpPr/>
            <p:nvPr/>
          </p:nvSpPr>
          <p:spPr>
            <a:xfrm>
              <a:off x="611123" y="254203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3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3" y="160020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631697" y="2855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63600" y="2472091"/>
            <a:ext cx="169037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İşgücüne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katılım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579" y="6591327"/>
            <a:ext cx="256476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6024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5675"/>
            <a:ext cx="72567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Kadınlarda </a:t>
            </a:r>
            <a:r>
              <a:rPr dirty="0"/>
              <a:t>işsizlik </a:t>
            </a:r>
            <a:r>
              <a:rPr spc="-5" dirty="0"/>
              <a:t>oranı artarken, genç nüfusta gerilemektedir.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Genç işsizlik oranı </a:t>
            </a:r>
            <a:r>
              <a:rPr b="0" dirty="0">
                <a:latin typeface="Tahoma"/>
                <a:cs typeface="Tahoma"/>
              </a:rPr>
              <a:t>Şubat 2021’den </a:t>
            </a:r>
            <a:r>
              <a:rPr b="0" spc="-5" dirty="0">
                <a:latin typeface="Tahoma"/>
                <a:cs typeface="Tahoma"/>
              </a:rPr>
              <a:t>bu yana 6,4 </a:t>
            </a:r>
            <a:r>
              <a:rPr b="0" dirty="0">
                <a:latin typeface="Tahoma"/>
                <a:cs typeface="Tahoma"/>
              </a:rPr>
              <a:t>puan</a:t>
            </a:r>
            <a:r>
              <a:rPr b="0" spc="4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düşmüştür.</a:t>
            </a:r>
          </a:p>
        </p:txBody>
      </p:sp>
      <p:sp>
        <p:nvSpPr>
          <p:cNvPr id="3" name="object 3"/>
          <p:cNvSpPr/>
          <p:nvPr/>
        </p:nvSpPr>
        <p:spPr>
          <a:xfrm>
            <a:off x="1523" y="180136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1815" y="1835276"/>
            <a:ext cx="823975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Genç* ve kadın işsizlik 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0369" y="2509837"/>
            <a:ext cx="7655559" cy="2915920"/>
            <a:chOff x="670369" y="2509837"/>
            <a:chExt cx="7655559" cy="2915920"/>
          </a:xfrm>
        </p:grpSpPr>
        <p:sp>
          <p:nvSpPr>
            <p:cNvPr id="6" name="object 6"/>
            <p:cNvSpPr/>
            <p:nvPr/>
          </p:nvSpPr>
          <p:spPr>
            <a:xfrm>
              <a:off x="675131" y="2514600"/>
              <a:ext cx="7630795" cy="2906395"/>
            </a:xfrm>
            <a:custGeom>
              <a:avLst/>
              <a:gdLst/>
              <a:ahLst/>
              <a:cxnLst/>
              <a:rect l="l" t="t" r="r" b="b"/>
              <a:pathLst>
                <a:path w="7630795" h="2906395">
                  <a:moveTo>
                    <a:pt x="50292" y="2906268"/>
                  </a:moveTo>
                  <a:lnTo>
                    <a:pt x="50292" y="0"/>
                  </a:lnTo>
                </a:path>
                <a:path w="7630795" h="2906395">
                  <a:moveTo>
                    <a:pt x="0" y="2906268"/>
                  </a:moveTo>
                  <a:lnTo>
                    <a:pt x="50292" y="2906268"/>
                  </a:lnTo>
                </a:path>
                <a:path w="7630795" h="2906395">
                  <a:moveTo>
                    <a:pt x="0" y="2179320"/>
                  </a:moveTo>
                  <a:lnTo>
                    <a:pt x="50292" y="2179320"/>
                  </a:lnTo>
                </a:path>
                <a:path w="7630795" h="2906395">
                  <a:moveTo>
                    <a:pt x="0" y="1453895"/>
                  </a:moveTo>
                  <a:lnTo>
                    <a:pt x="50292" y="1453895"/>
                  </a:lnTo>
                </a:path>
                <a:path w="7630795" h="2906395">
                  <a:moveTo>
                    <a:pt x="0" y="726948"/>
                  </a:moveTo>
                  <a:lnTo>
                    <a:pt x="50292" y="726948"/>
                  </a:lnTo>
                </a:path>
                <a:path w="7630795" h="2906395">
                  <a:moveTo>
                    <a:pt x="0" y="0"/>
                  </a:moveTo>
                  <a:lnTo>
                    <a:pt x="50292" y="0"/>
                  </a:lnTo>
                </a:path>
                <a:path w="7630795" h="2906395">
                  <a:moveTo>
                    <a:pt x="50292" y="2906268"/>
                  </a:moveTo>
                  <a:lnTo>
                    <a:pt x="7630668" y="29062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26185" y="2804922"/>
              <a:ext cx="7580630" cy="1163320"/>
            </a:xfrm>
            <a:custGeom>
              <a:avLst/>
              <a:gdLst/>
              <a:ahLst/>
              <a:cxnLst/>
              <a:rect l="l" t="t" r="r" b="b"/>
              <a:pathLst>
                <a:path w="7580630" h="1163320">
                  <a:moveTo>
                    <a:pt x="0" y="364236"/>
                  </a:moveTo>
                  <a:lnTo>
                    <a:pt x="280416" y="490727"/>
                  </a:lnTo>
                  <a:lnTo>
                    <a:pt x="560832" y="600455"/>
                  </a:lnTo>
                  <a:lnTo>
                    <a:pt x="841248" y="417575"/>
                  </a:lnTo>
                  <a:lnTo>
                    <a:pt x="1121664" y="254507"/>
                  </a:lnTo>
                  <a:lnTo>
                    <a:pt x="1403603" y="291083"/>
                  </a:lnTo>
                  <a:lnTo>
                    <a:pt x="1684020" y="236219"/>
                  </a:lnTo>
                  <a:lnTo>
                    <a:pt x="1964436" y="435863"/>
                  </a:lnTo>
                  <a:lnTo>
                    <a:pt x="2244852" y="236219"/>
                  </a:lnTo>
                  <a:lnTo>
                    <a:pt x="2526791" y="217931"/>
                  </a:lnTo>
                  <a:lnTo>
                    <a:pt x="2807208" y="236219"/>
                  </a:lnTo>
                  <a:lnTo>
                    <a:pt x="3087624" y="128015"/>
                  </a:lnTo>
                  <a:lnTo>
                    <a:pt x="3368040" y="309372"/>
                  </a:lnTo>
                  <a:lnTo>
                    <a:pt x="3648455" y="0"/>
                  </a:lnTo>
                  <a:lnTo>
                    <a:pt x="3930396" y="272795"/>
                  </a:lnTo>
                  <a:lnTo>
                    <a:pt x="4210812" y="254507"/>
                  </a:lnTo>
                  <a:lnTo>
                    <a:pt x="4491228" y="364236"/>
                  </a:lnTo>
                  <a:lnTo>
                    <a:pt x="4771644" y="908303"/>
                  </a:lnTo>
                  <a:lnTo>
                    <a:pt x="5053584" y="908303"/>
                  </a:lnTo>
                  <a:lnTo>
                    <a:pt x="5334000" y="853439"/>
                  </a:lnTo>
                  <a:lnTo>
                    <a:pt x="5614416" y="1054608"/>
                  </a:lnTo>
                  <a:lnTo>
                    <a:pt x="5894832" y="1126235"/>
                  </a:lnTo>
                  <a:lnTo>
                    <a:pt x="6175247" y="763524"/>
                  </a:lnTo>
                  <a:lnTo>
                    <a:pt x="6457188" y="944879"/>
                  </a:lnTo>
                  <a:lnTo>
                    <a:pt x="6737604" y="981455"/>
                  </a:lnTo>
                  <a:lnTo>
                    <a:pt x="7018020" y="1089659"/>
                  </a:lnTo>
                  <a:lnTo>
                    <a:pt x="7298436" y="1018032"/>
                  </a:lnTo>
                  <a:lnTo>
                    <a:pt x="7580376" y="116281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4694682"/>
              <a:ext cx="7580630" cy="417830"/>
            </a:xfrm>
            <a:custGeom>
              <a:avLst/>
              <a:gdLst/>
              <a:ahLst/>
              <a:cxnLst/>
              <a:rect l="l" t="t" r="r" b="b"/>
              <a:pathLst>
                <a:path w="7580630" h="417829">
                  <a:moveTo>
                    <a:pt x="0" y="0"/>
                  </a:moveTo>
                  <a:lnTo>
                    <a:pt x="280416" y="254508"/>
                  </a:lnTo>
                  <a:lnTo>
                    <a:pt x="560832" y="236220"/>
                  </a:lnTo>
                  <a:lnTo>
                    <a:pt x="841248" y="327660"/>
                  </a:lnTo>
                  <a:lnTo>
                    <a:pt x="1121664" y="272796"/>
                  </a:lnTo>
                  <a:lnTo>
                    <a:pt x="1403603" y="91440"/>
                  </a:lnTo>
                  <a:lnTo>
                    <a:pt x="1684020" y="91440"/>
                  </a:lnTo>
                  <a:lnTo>
                    <a:pt x="1964436" y="254508"/>
                  </a:lnTo>
                  <a:lnTo>
                    <a:pt x="2244852" y="291084"/>
                  </a:lnTo>
                  <a:lnTo>
                    <a:pt x="2526791" y="199644"/>
                  </a:lnTo>
                  <a:lnTo>
                    <a:pt x="2807208" y="291084"/>
                  </a:lnTo>
                  <a:lnTo>
                    <a:pt x="3087624" y="344424"/>
                  </a:lnTo>
                  <a:lnTo>
                    <a:pt x="3368040" y="272796"/>
                  </a:lnTo>
                  <a:lnTo>
                    <a:pt x="3648455" y="108204"/>
                  </a:lnTo>
                  <a:lnTo>
                    <a:pt x="3930396" y="0"/>
                  </a:lnTo>
                  <a:lnTo>
                    <a:pt x="4210812" y="54864"/>
                  </a:lnTo>
                  <a:lnTo>
                    <a:pt x="4491228" y="126492"/>
                  </a:lnTo>
                  <a:lnTo>
                    <a:pt x="4771644" y="362712"/>
                  </a:lnTo>
                  <a:lnTo>
                    <a:pt x="5053584" y="381000"/>
                  </a:lnTo>
                  <a:lnTo>
                    <a:pt x="5334000" y="254508"/>
                  </a:lnTo>
                  <a:lnTo>
                    <a:pt x="5614416" y="309372"/>
                  </a:lnTo>
                  <a:lnTo>
                    <a:pt x="5894832" y="362712"/>
                  </a:lnTo>
                  <a:lnTo>
                    <a:pt x="6175247" y="291084"/>
                  </a:lnTo>
                  <a:lnTo>
                    <a:pt x="6457188" y="344424"/>
                  </a:lnTo>
                  <a:lnTo>
                    <a:pt x="6737604" y="381000"/>
                  </a:lnTo>
                  <a:lnTo>
                    <a:pt x="7018020" y="417576"/>
                  </a:lnTo>
                  <a:lnTo>
                    <a:pt x="7298436" y="327660"/>
                  </a:lnTo>
                  <a:lnTo>
                    <a:pt x="7580376" y="27279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3656" y="53099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656" y="458304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656" y="38564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656" y="31295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656" y="24025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599" y="5461508"/>
            <a:ext cx="77914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6094" y="471563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14,5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26094" y="4012133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5433" y="2529839"/>
            <a:ext cx="176530" cy="271780"/>
            <a:chOff x="805433" y="2529839"/>
            <a:chExt cx="176530" cy="271780"/>
          </a:xfrm>
        </p:grpSpPr>
        <p:sp>
          <p:nvSpPr>
            <p:cNvPr id="18" name="object 18"/>
            <p:cNvSpPr/>
            <p:nvPr/>
          </p:nvSpPr>
          <p:spPr>
            <a:xfrm>
              <a:off x="805433" y="27820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05433" y="25488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38555" y="2399538"/>
            <a:ext cx="12446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 Kadın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065" y="6419115"/>
            <a:ext cx="2560955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*15-24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yaş grubunu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kapsamaktadır.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68566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721563"/>
            <a:ext cx="85045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Atıl </a:t>
            </a:r>
            <a:r>
              <a:rPr spc="-5" dirty="0"/>
              <a:t>işgücü oranı </a:t>
            </a:r>
            <a:r>
              <a:rPr dirty="0"/>
              <a:t>Nisan </a:t>
            </a:r>
            <a:r>
              <a:rPr spc="-5" dirty="0"/>
              <a:t>ayında gerilemiştir ancak, salgın öncesi</a:t>
            </a:r>
            <a:r>
              <a:rPr spc="-25" dirty="0"/>
              <a:t> </a:t>
            </a:r>
            <a:r>
              <a:rPr spc="-5" dirty="0"/>
              <a:t>seviyesinin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üzerinde</a:t>
            </a:r>
            <a:r>
              <a:rPr spc="-5" dirty="0"/>
              <a:t> seyretmektedir.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661160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" y="1270761"/>
            <a:ext cx="8562340" cy="93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Nisan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atıl işgücü oranı ile zaman bağlı eksik istihdam göstergeleri</a:t>
            </a:r>
            <a:r>
              <a:rPr spc="2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gerilemiştir.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437890" marR="611505" indent="-2400935">
              <a:spcBef>
                <a:spcPts val="116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İşgücüne ilişkin tamamlayıcı göstergeler*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 Ocak 2020 – Mart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2" y="5757468"/>
            <a:ext cx="8645525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Zamana bağlı eksik istihdam: Referans haftasında istihdamda olan, esas işinde ve diğer işinde/işlerinde fiili olarak 40 saatten daha az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çalışmış 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olup,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daha fazla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çalışmak istediğini belirten ve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mümkün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olduğu takdirde daha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fazla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çalışmaya başlayabilecek olan</a:t>
            </a:r>
            <a:r>
              <a:rPr sz="1000" spc="1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14300"/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Potansiyel işgücü: Referans haftasında ne istihdamda ne de işsiz olan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çağındaki kişilerden; iş arayan fakat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 durumda olmayanlarla, iş aramadığı halde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isteği olan ve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durumda olan</a:t>
            </a:r>
            <a:r>
              <a:rPr sz="1000" spc="1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Atıl işgücü: Zamana bağlı eksik istihdam, işsiz ve potansiyel işgücünün</a:t>
            </a:r>
            <a:r>
              <a:rPr sz="1000"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toplamıdır.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5589" y="2336101"/>
            <a:ext cx="7800340" cy="2743835"/>
            <a:chOff x="525589" y="2336101"/>
            <a:chExt cx="7800340" cy="2743835"/>
          </a:xfrm>
        </p:grpSpPr>
        <p:sp>
          <p:nvSpPr>
            <p:cNvPr id="7" name="object 7"/>
            <p:cNvSpPr/>
            <p:nvPr/>
          </p:nvSpPr>
          <p:spPr>
            <a:xfrm>
              <a:off x="530351" y="2340864"/>
              <a:ext cx="7775575" cy="2734310"/>
            </a:xfrm>
            <a:custGeom>
              <a:avLst/>
              <a:gdLst/>
              <a:ahLst/>
              <a:cxnLst/>
              <a:rect l="l" t="t" r="r" b="b"/>
              <a:pathLst>
                <a:path w="7775575" h="2734310">
                  <a:moveTo>
                    <a:pt x="50292" y="2734056"/>
                  </a:moveTo>
                  <a:lnTo>
                    <a:pt x="50292" y="0"/>
                  </a:lnTo>
                </a:path>
                <a:path w="7775575" h="2734310">
                  <a:moveTo>
                    <a:pt x="0" y="2734056"/>
                  </a:moveTo>
                  <a:lnTo>
                    <a:pt x="50292" y="2734056"/>
                  </a:lnTo>
                </a:path>
                <a:path w="7775575" h="2734310">
                  <a:moveTo>
                    <a:pt x="0" y="2186940"/>
                  </a:moveTo>
                  <a:lnTo>
                    <a:pt x="50292" y="2186940"/>
                  </a:lnTo>
                </a:path>
                <a:path w="7775575" h="2734310">
                  <a:moveTo>
                    <a:pt x="0" y="1641348"/>
                  </a:moveTo>
                  <a:lnTo>
                    <a:pt x="50292" y="1641348"/>
                  </a:lnTo>
                </a:path>
                <a:path w="7775575" h="2734310">
                  <a:moveTo>
                    <a:pt x="0" y="1094232"/>
                  </a:moveTo>
                  <a:lnTo>
                    <a:pt x="50292" y="1094232"/>
                  </a:lnTo>
                </a:path>
                <a:path w="7775575" h="2734310">
                  <a:moveTo>
                    <a:pt x="0" y="547115"/>
                  </a:moveTo>
                  <a:lnTo>
                    <a:pt x="50292" y="547115"/>
                  </a:lnTo>
                </a:path>
                <a:path w="7775575" h="2734310">
                  <a:moveTo>
                    <a:pt x="0" y="0"/>
                  </a:moveTo>
                  <a:lnTo>
                    <a:pt x="50292" y="0"/>
                  </a:lnTo>
                </a:path>
                <a:path w="7775575" h="2734310">
                  <a:moveTo>
                    <a:pt x="50292" y="2734056"/>
                  </a:moveTo>
                  <a:lnTo>
                    <a:pt x="7775448" y="27340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4627626"/>
              <a:ext cx="7725409" cy="382905"/>
            </a:xfrm>
            <a:custGeom>
              <a:avLst/>
              <a:gdLst/>
              <a:ahLst/>
              <a:cxnLst/>
              <a:rect l="l" t="t" r="r" b="b"/>
              <a:pathLst>
                <a:path w="7725409" h="382904">
                  <a:moveTo>
                    <a:pt x="0" y="97536"/>
                  </a:moveTo>
                  <a:lnTo>
                    <a:pt x="284988" y="163068"/>
                  </a:lnTo>
                  <a:lnTo>
                    <a:pt x="571500" y="131063"/>
                  </a:lnTo>
                  <a:lnTo>
                    <a:pt x="858012" y="65531"/>
                  </a:lnTo>
                  <a:lnTo>
                    <a:pt x="1144524" y="76200"/>
                  </a:lnTo>
                  <a:lnTo>
                    <a:pt x="1429512" y="86868"/>
                  </a:lnTo>
                  <a:lnTo>
                    <a:pt x="1716024" y="0"/>
                  </a:lnTo>
                  <a:lnTo>
                    <a:pt x="2002536" y="152400"/>
                  </a:lnTo>
                  <a:lnTo>
                    <a:pt x="2289048" y="163068"/>
                  </a:lnTo>
                  <a:lnTo>
                    <a:pt x="2574036" y="108204"/>
                  </a:lnTo>
                  <a:lnTo>
                    <a:pt x="2860547" y="108204"/>
                  </a:lnTo>
                  <a:lnTo>
                    <a:pt x="3147060" y="131063"/>
                  </a:lnTo>
                  <a:lnTo>
                    <a:pt x="3433572" y="152400"/>
                  </a:lnTo>
                  <a:lnTo>
                    <a:pt x="3718559" y="86868"/>
                  </a:lnTo>
                  <a:lnTo>
                    <a:pt x="4005072" y="131063"/>
                  </a:lnTo>
                  <a:lnTo>
                    <a:pt x="4291583" y="42672"/>
                  </a:lnTo>
                  <a:lnTo>
                    <a:pt x="4576572" y="97536"/>
                  </a:lnTo>
                  <a:lnTo>
                    <a:pt x="4863083" y="382524"/>
                  </a:lnTo>
                  <a:lnTo>
                    <a:pt x="5149596" y="304800"/>
                  </a:lnTo>
                  <a:lnTo>
                    <a:pt x="5436108" y="272796"/>
                  </a:lnTo>
                  <a:lnTo>
                    <a:pt x="5721096" y="294131"/>
                  </a:lnTo>
                  <a:lnTo>
                    <a:pt x="6007608" y="316992"/>
                  </a:lnTo>
                  <a:lnTo>
                    <a:pt x="6294120" y="304800"/>
                  </a:lnTo>
                  <a:lnTo>
                    <a:pt x="6580632" y="304800"/>
                  </a:lnTo>
                  <a:lnTo>
                    <a:pt x="6865620" y="294131"/>
                  </a:lnTo>
                  <a:lnTo>
                    <a:pt x="7152132" y="348996"/>
                  </a:lnTo>
                  <a:lnTo>
                    <a:pt x="7438644" y="316992"/>
                  </a:lnTo>
                  <a:lnTo>
                    <a:pt x="7725156" y="3048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3960114"/>
              <a:ext cx="7725409" cy="612775"/>
            </a:xfrm>
            <a:custGeom>
              <a:avLst/>
              <a:gdLst/>
              <a:ahLst/>
              <a:cxnLst/>
              <a:rect l="l" t="t" r="r" b="b"/>
              <a:pathLst>
                <a:path w="7725409" h="612775">
                  <a:moveTo>
                    <a:pt x="0" y="481584"/>
                  </a:moveTo>
                  <a:lnTo>
                    <a:pt x="284988" y="568452"/>
                  </a:lnTo>
                  <a:lnTo>
                    <a:pt x="571500" y="469392"/>
                  </a:lnTo>
                  <a:lnTo>
                    <a:pt x="858012" y="207263"/>
                  </a:lnTo>
                  <a:lnTo>
                    <a:pt x="1144524" y="109728"/>
                  </a:lnTo>
                  <a:lnTo>
                    <a:pt x="1429512" y="348996"/>
                  </a:lnTo>
                  <a:lnTo>
                    <a:pt x="1716024" y="217931"/>
                  </a:lnTo>
                  <a:lnTo>
                    <a:pt x="2002536" y="382524"/>
                  </a:lnTo>
                  <a:lnTo>
                    <a:pt x="2289048" y="469392"/>
                  </a:lnTo>
                  <a:lnTo>
                    <a:pt x="2574036" y="306324"/>
                  </a:lnTo>
                  <a:lnTo>
                    <a:pt x="2860547" y="338328"/>
                  </a:lnTo>
                  <a:lnTo>
                    <a:pt x="3147060" y="230124"/>
                  </a:lnTo>
                  <a:lnTo>
                    <a:pt x="3433572" y="0"/>
                  </a:lnTo>
                  <a:lnTo>
                    <a:pt x="3718559" y="44196"/>
                  </a:lnTo>
                  <a:lnTo>
                    <a:pt x="4005072" y="240792"/>
                  </a:lnTo>
                  <a:lnTo>
                    <a:pt x="4291583" y="54863"/>
                  </a:lnTo>
                  <a:lnTo>
                    <a:pt x="4576572" y="109728"/>
                  </a:lnTo>
                  <a:lnTo>
                    <a:pt x="4863083" y="612648"/>
                  </a:lnTo>
                  <a:lnTo>
                    <a:pt x="5149596" y="502919"/>
                  </a:lnTo>
                  <a:lnTo>
                    <a:pt x="5436108" y="600456"/>
                  </a:lnTo>
                  <a:lnTo>
                    <a:pt x="5721096" y="568452"/>
                  </a:lnTo>
                  <a:lnTo>
                    <a:pt x="6007608" y="492252"/>
                  </a:lnTo>
                  <a:lnTo>
                    <a:pt x="6294120" y="513588"/>
                  </a:lnTo>
                  <a:lnTo>
                    <a:pt x="6580632" y="513588"/>
                  </a:lnTo>
                  <a:lnTo>
                    <a:pt x="6865620" y="492252"/>
                  </a:lnTo>
                  <a:lnTo>
                    <a:pt x="7152132" y="568452"/>
                  </a:lnTo>
                  <a:lnTo>
                    <a:pt x="7438644" y="524256"/>
                  </a:lnTo>
                  <a:lnTo>
                    <a:pt x="7725156" y="589788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3522726"/>
              <a:ext cx="7725409" cy="645160"/>
            </a:xfrm>
            <a:custGeom>
              <a:avLst/>
              <a:gdLst/>
              <a:ahLst/>
              <a:cxnLst/>
              <a:rect l="l" t="t" r="r" b="b"/>
              <a:pathLst>
                <a:path w="7725409" h="645160">
                  <a:moveTo>
                    <a:pt x="0" y="557784"/>
                  </a:moveTo>
                  <a:lnTo>
                    <a:pt x="284988" y="612648"/>
                  </a:lnTo>
                  <a:lnTo>
                    <a:pt x="571500" y="426719"/>
                  </a:lnTo>
                  <a:lnTo>
                    <a:pt x="858012" y="86868"/>
                  </a:lnTo>
                  <a:lnTo>
                    <a:pt x="1144524" y="0"/>
                  </a:lnTo>
                  <a:lnTo>
                    <a:pt x="1429512" y="196596"/>
                  </a:lnTo>
                  <a:lnTo>
                    <a:pt x="1716024" y="196596"/>
                  </a:lnTo>
                  <a:lnTo>
                    <a:pt x="2002536" y="316992"/>
                  </a:lnTo>
                  <a:lnTo>
                    <a:pt x="2289048" y="327660"/>
                  </a:lnTo>
                  <a:lnTo>
                    <a:pt x="2574036" y="251460"/>
                  </a:lnTo>
                  <a:lnTo>
                    <a:pt x="2860547" y="131063"/>
                  </a:lnTo>
                  <a:lnTo>
                    <a:pt x="3147060" y="10668"/>
                  </a:lnTo>
                  <a:lnTo>
                    <a:pt x="3433572" y="131063"/>
                  </a:lnTo>
                  <a:lnTo>
                    <a:pt x="3718559" y="196596"/>
                  </a:lnTo>
                  <a:lnTo>
                    <a:pt x="4005072" y="348996"/>
                  </a:lnTo>
                  <a:lnTo>
                    <a:pt x="4291583" y="262128"/>
                  </a:lnTo>
                  <a:lnTo>
                    <a:pt x="4576572" y="283463"/>
                  </a:lnTo>
                  <a:lnTo>
                    <a:pt x="4863083" y="600456"/>
                  </a:lnTo>
                  <a:lnTo>
                    <a:pt x="5149596" y="568451"/>
                  </a:lnTo>
                  <a:lnTo>
                    <a:pt x="5436108" y="612648"/>
                  </a:lnTo>
                  <a:lnTo>
                    <a:pt x="5721096" y="633984"/>
                  </a:lnTo>
                  <a:lnTo>
                    <a:pt x="6007608" y="600456"/>
                  </a:lnTo>
                  <a:lnTo>
                    <a:pt x="6294120" y="644651"/>
                  </a:lnTo>
                  <a:lnTo>
                    <a:pt x="6580632" y="579119"/>
                  </a:lnTo>
                  <a:lnTo>
                    <a:pt x="6865620" y="579119"/>
                  </a:lnTo>
                  <a:lnTo>
                    <a:pt x="7152132" y="644651"/>
                  </a:lnTo>
                  <a:lnTo>
                    <a:pt x="7438644" y="623316"/>
                  </a:lnTo>
                  <a:lnTo>
                    <a:pt x="7725156" y="62331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405" y="2931414"/>
              <a:ext cx="7725409" cy="963294"/>
            </a:xfrm>
            <a:custGeom>
              <a:avLst/>
              <a:gdLst/>
              <a:ahLst/>
              <a:cxnLst/>
              <a:rect l="l" t="t" r="r" b="b"/>
              <a:pathLst>
                <a:path w="7725409" h="963295">
                  <a:moveTo>
                    <a:pt x="0" y="874776"/>
                  </a:moveTo>
                  <a:lnTo>
                    <a:pt x="284988" y="963168"/>
                  </a:lnTo>
                  <a:lnTo>
                    <a:pt x="571500" y="711708"/>
                  </a:lnTo>
                  <a:lnTo>
                    <a:pt x="858012" y="208787"/>
                  </a:lnTo>
                  <a:lnTo>
                    <a:pt x="1144524" y="44196"/>
                  </a:lnTo>
                  <a:lnTo>
                    <a:pt x="1429512" y="416051"/>
                  </a:lnTo>
                  <a:lnTo>
                    <a:pt x="1716024" y="394715"/>
                  </a:lnTo>
                  <a:lnTo>
                    <a:pt x="2002536" y="502920"/>
                  </a:lnTo>
                  <a:lnTo>
                    <a:pt x="2289048" y="591312"/>
                  </a:lnTo>
                  <a:lnTo>
                    <a:pt x="2574036" y="426720"/>
                  </a:lnTo>
                  <a:lnTo>
                    <a:pt x="2860547" y="329184"/>
                  </a:lnTo>
                  <a:lnTo>
                    <a:pt x="3147060" y="109727"/>
                  </a:lnTo>
                  <a:lnTo>
                    <a:pt x="3433572" y="0"/>
                  </a:lnTo>
                  <a:lnTo>
                    <a:pt x="3718559" y="153924"/>
                  </a:lnTo>
                  <a:lnTo>
                    <a:pt x="4005072" y="437388"/>
                  </a:lnTo>
                  <a:lnTo>
                    <a:pt x="4291583" y="263651"/>
                  </a:lnTo>
                  <a:lnTo>
                    <a:pt x="4576572" y="274320"/>
                  </a:lnTo>
                  <a:lnTo>
                    <a:pt x="4863083" y="798576"/>
                  </a:lnTo>
                  <a:lnTo>
                    <a:pt x="5149596" y="722376"/>
                  </a:lnTo>
                  <a:lnTo>
                    <a:pt x="5436108" y="886968"/>
                  </a:lnTo>
                  <a:lnTo>
                    <a:pt x="5721096" y="853440"/>
                  </a:lnTo>
                  <a:lnTo>
                    <a:pt x="6007608" y="743712"/>
                  </a:lnTo>
                  <a:lnTo>
                    <a:pt x="6294120" y="821436"/>
                  </a:lnTo>
                  <a:lnTo>
                    <a:pt x="6580632" y="754380"/>
                  </a:lnTo>
                  <a:lnTo>
                    <a:pt x="6865620" y="733044"/>
                  </a:lnTo>
                  <a:lnTo>
                    <a:pt x="7152132" y="832104"/>
                  </a:lnTo>
                  <a:lnTo>
                    <a:pt x="7438644" y="787908"/>
                  </a:lnTo>
                  <a:lnTo>
                    <a:pt x="7725156" y="864108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9181" y="496379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181" y="44169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181" y="3870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181" y="2776473"/>
            <a:ext cx="193040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181" y="2229053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6124" y="5115305"/>
            <a:ext cx="793559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6094" y="429806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14,8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6094" y="354406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21,7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26094" y="468096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11,3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26094" y="389483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7E7E7E"/>
                </a:solidFill>
                <a:latin typeface="Tahoma"/>
                <a:cs typeface="Tahoma"/>
              </a:rPr>
              <a:t>18,5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23137" y="2467355"/>
            <a:ext cx="4376420" cy="271780"/>
            <a:chOff x="723137" y="2467355"/>
            <a:chExt cx="4376420" cy="271780"/>
          </a:xfrm>
        </p:grpSpPr>
        <p:sp>
          <p:nvSpPr>
            <p:cNvPr id="23" name="object 23"/>
            <p:cNvSpPr/>
            <p:nvPr/>
          </p:nvSpPr>
          <p:spPr>
            <a:xfrm>
              <a:off x="723137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23137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23281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923281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55954" y="2338347"/>
            <a:ext cx="385762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işsizlerin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6961" y="2338347"/>
            <a:ext cx="3098165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 ve potansiyel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işgücünün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Atıl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97910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978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Kamu</a:t>
            </a:r>
            <a:r>
              <a:rPr sz="3200" spc="-65" dirty="0"/>
              <a:t> </a:t>
            </a:r>
            <a:r>
              <a:rPr sz="3200" spc="-5" dirty="0"/>
              <a:t>Maliyesi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4471035" cy="26771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42265" marR="619125" indent="-342265" algn="r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2000" spc="-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42265" marR="575310" indent="-342265" algn="r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faiz dışı</a:t>
            </a:r>
            <a:r>
              <a:rPr sz="2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86385" marR="591820" lvl="1" indent="-286385" algn="r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Program tanımlı faiz dışı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borç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Döviz cinsi borç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Yönetim Borç Stoku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/</a:t>
            </a:r>
            <a:r>
              <a:rPr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8143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80694"/>
            <a:ext cx="8597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Merkezi </a:t>
            </a:r>
            <a:r>
              <a:rPr spc="-5" dirty="0"/>
              <a:t>Yönetim bütçe dengesi Mayıs ayında </a:t>
            </a:r>
            <a:r>
              <a:rPr dirty="0"/>
              <a:t>144 </a:t>
            </a:r>
            <a:r>
              <a:rPr spc="-5" dirty="0"/>
              <a:t>milyar </a:t>
            </a:r>
            <a:r>
              <a:rPr dirty="0"/>
              <a:t>TL fazla</a:t>
            </a:r>
            <a:r>
              <a:rPr spc="55" dirty="0"/>
              <a:t> </a:t>
            </a:r>
            <a:r>
              <a:rPr spc="-5" dirty="0"/>
              <a:t>vermiştir.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Faiz dışı denge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161,6 milyar TL fazlaya</a:t>
            </a:r>
            <a:r>
              <a:rPr b="0" spc="10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4497" y="1988947"/>
            <a:ext cx="62541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Bütçe Dengesi (milyar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TL) 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5863" y="3186683"/>
            <a:ext cx="3450590" cy="2190115"/>
            <a:chOff x="435863" y="3186683"/>
            <a:chExt cx="3450590" cy="2190115"/>
          </a:xfrm>
        </p:grpSpPr>
        <p:sp>
          <p:nvSpPr>
            <p:cNvPr id="6" name="object 6"/>
            <p:cNvSpPr/>
            <p:nvPr/>
          </p:nvSpPr>
          <p:spPr>
            <a:xfrm>
              <a:off x="435863" y="3191255"/>
              <a:ext cx="3430904" cy="2181225"/>
            </a:xfrm>
            <a:custGeom>
              <a:avLst/>
              <a:gdLst/>
              <a:ahLst/>
              <a:cxnLst/>
              <a:rect l="l" t="t" r="r" b="b"/>
              <a:pathLst>
                <a:path w="3430904" h="2181225">
                  <a:moveTo>
                    <a:pt x="47243" y="2180844"/>
                  </a:moveTo>
                  <a:lnTo>
                    <a:pt x="47243" y="0"/>
                  </a:lnTo>
                </a:path>
                <a:path w="3430904" h="2181225">
                  <a:moveTo>
                    <a:pt x="0" y="2180844"/>
                  </a:moveTo>
                  <a:lnTo>
                    <a:pt x="47243" y="2180844"/>
                  </a:lnTo>
                </a:path>
                <a:path w="3430904" h="2181225">
                  <a:moveTo>
                    <a:pt x="0" y="1816608"/>
                  </a:moveTo>
                  <a:lnTo>
                    <a:pt x="47243" y="1816608"/>
                  </a:lnTo>
                </a:path>
                <a:path w="3430904" h="2181225">
                  <a:moveTo>
                    <a:pt x="0" y="1453896"/>
                  </a:moveTo>
                  <a:lnTo>
                    <a:pt x="47243" y="1453896"/>
                  </a:lnTo>
                </a:path>
                <a:path w="3430904" h="2181225">
                  <a:moveTo>
                    <a:pt x="0" y="1089660"/>
                  </a:moveTo>
                  <a:lnTo>
                    <a:pt x="47243" y="1089660"/>
                  </a:lnTo>
                </a:path>
                <a:path w="3430904" h="2181225">
                  <a:moveTo>
                    <a:pt x="0" y="726948"/>
                  </a:moveTo>
                  <a:lnTo>
                    <a:pt x="47243" y="726948"/>
                  </a:lnTo>
                </a:path>
                <a:path w="3430904" h="2181225">
                  <a:moveTo>
                    <a:pt x="0" y="362712"/>
                  </a:moveTo>
                  <a:lnTo>
                    <a:pt x="47243" y="362712"/>
                  </a:lnTo>
                </a:path>
                <a:path w="3430904" h="2181225">
                  <a:moveTo>
                    <a:pt x="0" y="0"/>
                  </a:moveTo>
                  <a:lnTo>
                    <a:pt x="47243" y="0"/>
                  </a:lnTo>
                </a:path>
                <a:path w="3430904" h="2181225">
                  <a:moveTo>
                    <a:pt x="47243" y="1089660"/>
                  </a:moveTo>
                  <a:lnTo>
                    <a:pt x="3430524" y="10896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82345" y="3234689"/>
              <a:ext cx="3385185" cy="2106295"/>
            </a:xfrm>
            <a:custGeom>
              <a:avLst/>
              <a:gdLst/>
              <a:ahLst/>
              <a:cxnLst/>
              <a:rect l="l" t="t" r="r" b="b"/>
              <a:pathLst>
                <a:path w="3385185" h="2106295">
                  <a:moveTo>
                    <a:pt x="0" y="890016"/>
                  </a:moveTo>
                  <a:lnTo>
                    <a:pt x="120396" y="1100328"/>
                  </a:lnTo>
                  <a:lnTo>
                    <a:pt x="242316" y="1363980"/>
                  </a:lnTo>
                  <a:lnTo>
                    <a:pt x="362712" y="1360932"/>
                  </a:lnTo>
                  <a:lnTo>
                    <a:pt x="483108" y="1171956"/>
                  </a:lnTo>
                  <a:lnTo>
                    <a:pt x="605028" y="1187196"/>
                  </a:lnTo>
                  <a:lnTo>
                    <a:pt x="725424" y="1263396"/>
                  </a:lnTo>
                  <a:lnTo>
                    <a:pt x="845819" y="841248"/>
                  </a:lnTo>
                  <a:lnTo>
                    <a:pt x="967740" y="1261872"/>
                  </a:lnTo>
                  <a:lnTo>
                    <a:pt x="1088136" y="1082040"/>
                  </a:lnTo>
                  <a:lnTo>
                    <a:pt x="1208532" y="949452"/>
                  </a:lnTo>
                  <a:lnTo>
                    <a:pt x="1330452" y="1342644"/>
                  </a:lnTo>
                  <a:lnTo>
                    <a:pt x="1450848" y="1222248"/>
                  </a:lnTo>
                  <a:lnTo>
                    <a:pt x="1571244" y="877824"/>
                  </a:lnTo>
                  <a:lnTo>
                    <a:pt x="1693164" y="874776"/>
                  </a:lnTo>
                  <a:lnTo>
                    <a:pt x="1813560" y="1170432"/>
                  </a:lnTo>
                  <a:lnTo>
                    <a:pt x="1933956" y="1144524"/>
                  </a:lnTo>
                  <a:lnTo>
                    <a:pt x="2055876" y="1228344"/>
                  </a:lnTo>
                  <a:lnTo>
                    <a:pt x="2176272" y="1379220"/>
                  </a:lnTo>
                  <a:lnTo>
                    <a:pt x="2296668" y="749808"/>
                  </a:lnTo>
                  <a:lnTo>
                    <a:pt x="2417064" y="1217676"/>
                  </a:lnTo>
                  <a:lnTo>
                    <a:pt x="2538984" y="1173480"/>
                  </a:lnTo>
                  <a:lnTo>
                    <a:pt x="2659380" y="813816"/>
                  </a:lnTo>
                  <a:lnTo>
                    <a:pt x="2779776" y="2106168"/>
                  </a:lnTo>
                  <a:lnTo>
                    <a:pt x="2901696" y="829056"/>
                  </a:lnTo>
                  <a:lnTo>
                    <a:pt x="3022092" y="539496"/>
                  </a:lnTo>
                  <a:lnTo>
                    <a:pt x="3142488" y="1548384"/>
                  </a:lnTo>
                  <a:lnTo>
                    <a:pt x="3264407" y="1411224"/>
                  </a:lnTo>
                  <a:lnTo>
                    <a:pt x="3384804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629" y="5257291"/>
            <a:ext cx="331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629" y="4893691"/>
            <a:ext cx="331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363" y="4530090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4000" y="41663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9265" y="380276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531" y="34391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" y="30755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9137" y="5412433"/>
            <a:ext cx="358140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6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6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4711" y="2980435"/>
            <a:ext cx="408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144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05528" y="3186683"/>
            <a:ext cx="3688079" cy="2190115"/>
            <a:chOff x="4605528" y="3186683"/>
            <a:chExt cx="3688079" cy="2190115"/>
          </a:xfrm>
        </p:grpSpPr>
        <p:sp>
          <p:nvSpPr>
            <p:cNvPr id="18" name="object 18"/>
            <p:cNvSpPr/>
            <p:nvPr/>
          </p:nvSpPr>
          <p:spPr>
            <a:xfrm>
              <a:off x="4605528" y="3191255"/>
              <a:ext cx="3668395" cy="2181225"/>
            </a:xfrm>
            <a:custGeom>
              <a:avLst/>
              <a:gdLst/>
              <a:ahLst/>
              <a:cxnLst/>
              <a:rect l="l" t="t" r="r" b="b"/>
              <a:pathLst>
                <a:path w="3668395" h="2181225">
                  <a:moveTo>
                    <a:pt x="45720" y="2180844"/>
                  </a:moveTo>
                  <a:lnTo>
                    <a:pt x="45720" y="0"/>
                  </a:lnTo>
                </a:path>
                <a:path w="3668395" h="2181225">
                  <a:moveTo>
                    <a:pt x="0" y="2180844"/>
                  </a:moveTo>
                  <a:lnTo>
                    <a:pt x="45720" y="2180844"/>
                  </a:lnTo>
                </a:path>
                <a:path w="3668395" h="2181225">
                  <a:moveTo>
                    <a:pt x="0" y="1869948"/>
                  </a:moveTo>
                  <a:lnTo>
                    <a:pt x="45720" y="1869948"/>
                  </a:lnTo>
                </a:path>
                <a:path w="3668395" h="2181225">
                  <a:moveTo>
                    <a:pt x="0" y="1557528"/>
                  </a:moveTo>
                  <a:lnTo>
                    <a:pt x="45720" y="1557528"/>
                  </a:lnTo>
                </a:path>
                <a:path w="3668395" h="2181225">
                  <a:moveTo>
                    <a:pt x="0" y="1246632"/>
                  </a:moveTo>
                  <a:lnTo>
                    <a:pt x="45720" y="1246632"/>
                  </a:lnTo>
                </a:path>
                <a:path w="3668395" h="2181225">
                  <a:moveTo>
                    <a:pt x="0" y="934212"/>
                  </a:moveTo>
                  <a:lnTo>
                    <a:pt x="45720" y="934212"/>
                  </a:lnTo>
                </a:path>
                <a:path w="3668395" h="2181225">
                  <a:moveTo>
                    <a:pt x="0" y="623316"/>
                  </a:moveTo>
                  <a:lnTo>
                    <a:pt x="45720" y="623316"/>
                  </a:lnTo>
                </a:path>
                <a:path w="3668395" h="2181225">
                  <a:moveTo>
                    <a:pt x="0" y="310896"/>
                  </a:moveTo>
                  <a:lnTo>
                    <a:pt x="45720" y="310896"/>
                  </a:lnTo>
                </a:path>
                <a:path w="3668395" h="2181225">
                  <a:moveTo>
                    <a:pt x="0" y="0"/>
                  </a:moveTo>
                  <a:lnTo>
                    <a:pt x="45720" y="0"/>
                  </a:lnTo>
                </a:path>
                <a:path w="3668395" h="2181225">
                  <a:moveTo>
                    <a:pt x="45720" y="1246632"/>
                  </a:moveTo>
                  <a:lnTo>
                    <a:pt x="3668268" y="12466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652010" y="3428237"/>
              <a:ext cx="3622675" cy="1861185"/>
            </a:xfrm>
            <a:custGeom>
              <a:avLst/>
              <a:gdLst/>
              <a:ahLst/>
              <a:cxnLst/>
              <a:rect l="l" t="t" r="r" b="b"/>
              <a:pathLst>
                <a:path w="3622675" h="1861185">
                  <a:moveTo>
                    <a:pt x="0" y="795528"/>
                  </a:moveTo>
                  <a:lnTo>
                    <a:pt x="128015" y="966216"/>
                  </a:lnTo>
                  <a:lnTo>
                    <a:pt x="257555" y="1211580"/>
                  </a:lnTo>
                  <a:lnTo>
                    <a:pt x="387095" y="1171956"/>
                  </a:lnTo>
                  <a:lnTo>
                    <a:pt x="516636" y="1056132"/>
                  </a:lnTo>
                  <a:lnTo>
                    <a:pt x="646176" y="1091184"/>
                  </a:lnTo>
                  <a:lnTo>
                    <a:pt x="775715" y="1141476"/>
                  </a:lnTo>
                  <a:lnTo>
                    <a:pt x="905255" y="758951"/>
                  </a:lnTo>
                  <a:lnTo>
                    <a:pt x="1034795" y="1092708"/>
                  </a:lnTo>
                  <a:lnTo>
                    <a:pt x="1164336" y="966216"/>
                  </a:lnTo>
                  <a:lnTo>
                    <a:pt x="1293876" y="865632"/>
                  </a:lnTo>
                  <a:lnTo>
                    <a:pt x="1421891" y="1232916"/>
                  </a:lnTo>
                  <a:lnTo>
                    <a:pt x="1551431" y="1022604"/>
                  </a:lnTo>
                  <a:lnTo>
                    <a:pt x="1680972" y="784860"/>
                  </a:lnTo>
                  <a:lnTo>
                    <a:pt x="1810512" y="772668"/>
                  </a:lnTo>
                  <a:lnTo>
                    <a:pt x="1940051" y="998219"/>
                  </a:lnTo>
                  <a:lnTo>
                    <a:pt x="2069591" y="1005839"/>
                  </a:lnTo>
                  <a:lnTo>
                    <a:pt x="2199132" y="1106424"/>
                  </a:lnTo>
                  <a:lnTo>
                    <a:pt x="2328671" y="1147572"/>
                  </a:lnTo>
                  <a:lnTo>
                    <a:pt x="2458212" y="669036"/>
                  </a:lnTo>
                  <a:lnTo>
                    <a:pt x="2587751" y="1068324"/>
                  </a:lnTo>
                  <a:lnTo>
                    <a:pt x="2715767" y="1028700"/>
                  </a:lnTo>
                  <a:lnTo>
                    <a:pt x="2845308" y="714756"/>
                  </a:lnTo>
                  <a:lnTo>
                    <a:pt x="2974847" y="1860803"/>
                  </a:lnTo>
                  <a:lnTo>
                    <a:pt x="3104388" y="733044"/>
                  </a:lnTo>
                  <a:lnTo>
                    <a:pt x="3233928" y="301751"/>
                  </a:lnTo>
                  <a:lnTo>
                    <a:pt x="3363467" y="1271016"/>
                  </a:lnTo>
                  <a:lnTo>
                    <a:pt x="3493008" y="1202436"/>
                  </a:lnTo>
                  <a:lnTo>
                    <a:pt x="3622547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652010" y="3460241"/>
              <a:ext cx="3622675" cy="1864360"/>
            </a:xfrm>
            <a:custGeom>
              <a:avLst/>
              <a:gdLst/>
              <a:ahLst/>
              <a:cxnLst/>
              <a:rect l="l" t="t" r="r" b="b"/>
              <a:pathLst>
                <a:path w="3622675" h="1864360">
                  <a:moveTo>
                    <a:pt x="0" y="1046988"/>
                  </a:moveTo>
                  <a:lnTo>
                    <a:pt x="128015" y="961644"/>
                  </a:lnTo>
                  <a:lnTo>
                    <a:pt x="257555" y="1190244"/>
                  </a:lnTo>
                  <a:lnTo>
                    <a:pt x="387095" y="1205484"/>
                  </a:lnTo>
                  <a:lnTo>
                    <a:pt x="516636" y="1063752"/>
                  </a:lnTo>
                  <a:lnTo>
                    <a:pt x="646176" y="1078992"/>
                  </a:lnTo>
                  <a:lnTo>
                    <a:pt x="775715" y="1123188"/>
                  </a:lnTo>
                  <a:lnTo>
                    <a:pt x="905255" y="733044"/>
                  </a:lnTo>
                  <a:lnTo>
                    <a:pt x="1034795" y="1074420"/>
                  </a:lnTo>
                  <a:lnTo>
                    <a:pt x="1164336" y="949452"/>
                  </a:lnTo>
                  <a:lnTo>
                    <a:pt x="1293876" y="845820"/>
                  </a:lnTo>
                  <a:lnTo>
                    <a:pt x="1421891" y="1246632"/>
                  </a:lnTo>
                  <a:lnTo>
                    <a:pt x="1551431" y="999744"/>
                  </a:lnTo>
                  <a:lnTo>
                    <a:pt x="1680972" y="787908"/>
                  </a:lnTo>
                  <a:lnTo>
                    <a:pt x="1810512" y="989076"/>
                  </a:lnTo>
                  <a:lnTo>
                    <a:pt x="1940051" y="1014984"/>
                  </a:lnTo>
                  <a:lnTo>
                    <a:pt x="2069591" y="1001268"/>
                  </a:lnTo>
                  <a:lnTo>
                    <a:pt x="2199132" y="1132332"/>
                  </a:lnTo>
                  <a:lnTo>
                    <a:pt x="2328671" y="1126236"/>
                  </a:lnTo>
                  <a:lnTo>
                    <a:pt x="2458212" y="656844"/>
                  </a:lnTo>
                  <a:lnTo>
                    <a:pt x="2587751" y="1141476"/>
                  </a:lnTo>
                  <a:lnTo>
                    <a:pt x="2715767" y="1039368"/>
                  </a:lnTo>
                  <a:lnTo>
                    <a:pt x="2845308" y="699516"/>
                  </a:lnTo>
                  <a:lnTo>
                    <a:pt x="2974847" y="1863852"/>
                  </a:lnTo>
                  <a:lnTo>
                    <a:pt x="3104388" y="806196"/>
                  </a:lnTo>
                  <a:lnTo>
                    <a:pt x="3233928" y="662940"/>
                  </a:lnTo>
                  <a:lnTo>
                    <a:pt x="3363467" y="1283208"/>
                  </a:lnTo>
                  <a:lnTo>
                    <a:pt x="3493008" y="1240536"/>
                  </a:lnTo>
                  <a:lnTo>
                    <a:pt x="3622547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203319" y="4945202"/>
            <a:ext cx="33147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53865" y="3075559"/>
            <a:ext cx="281305" cy="176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47287" y="5412130"/>
            <a:ext cx="383286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72119" y="3173984"/>
            <a:ext cx="678815" cy="38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5"/>
              </a:lnSpc>
              <a:spcBef>
                <a:spcPts val="100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161,9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282575">
              <a:lnSpc>
                <a:spcPts val="1425"/>
              </a:lnSpc>
            </a:pP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5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6,8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674870" y="624459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74870" y="6477761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07660" y="6093358"/>
            <a:ext cx="3469004" cy="4921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Faiz Dışı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Program Tanımlı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Faiz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39" y="6625345"/>
            <a:ext cx="26168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0026" y="2669286"/>
            <a:ext cx="2493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14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18303" y="2636901"/>
            <a:ext cx="2692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Dışı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93402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3703"/>
            <a:ext cx="8390255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 </a:t>
            </a:r>
            <a:r>
              <a:rPr spc="-5" dirty="0"/>
              <a:t>itibarıyla </a:t>
            </a: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 </a:t>
            </a:r>
            <a:r>
              <a:rPr dirty="0"/>
              <a:t>3,4 </a:t>
            </a:r>
            <a:r>
              <a:rPr spc="-5" dirty="0"/>
              <a:t>tilyon TL’ye</a:t>
            </a:r>
            <a:r>
              <a:rPr spc="5" dirty="0"/>
              <a:t> </a:t>
            </a:r>
            <a:r>
              <a:rPr spc="-5" dirty="0"/>
              <a:t>çıkmıştır.</a:t>
            </a:r>
          </a:p>
          <a:p>
            <a:pPr marL="12700">
              <a:lnSpc>
                <a:spcPct val="100000"/>
              </a:lnSpc>
            </a:pPr>
            <a:r>
              <a:rPr sz="1750" b="0" dirty="0">
                <a:latin typeface="Tahoma"/>
                <a:cs typeface="Tahoma"/>
              </a:rPr>
              <a:t>Döviz </a:t>
            </a:r>
            <a:r>
              <a:rPr sz="1750" b="0" spc="-5" dirty="0">
                <a:latin typeface="Tahoma"/>
                <a:cs typeface="Tahoma"/>
              </a:rPr>
              <a:t>cinsi borçlanmaların </a:t>
            </a:r>
            <a:r>
              <a:rPr sz="1750" b="0" dirty="0">
                <a:latin typeface="Tahoma"/>
                <a:cs typeface="Tahoma"/>
              </a:rPr>
              <a:t>payı </a:t>
            </a:r>
            <a:r>
              <a:rPr sz="1750" b="0" spc="-5" dirty="0">
                <a:latin typeface="Tahoma"/>
                <a:cs typeface="Tahoma"/>
              </a:rPr>
              <a:t>ise </a:t>
            </a:r>
            <a:r>
              <a:rPr sz="1750" b="0" dirty="0">
                <a:latin typeface="Tahoma"/>
                <a:cs typeface="Tahoma"/>
              </a:rPr>
              <a:t>%67,7</a:t>
            </a:r>
            <a:r>
              <a:rPr sz="1750" b="0" spc="-55" dirty="0">
                <a:latin typeface="Tahoma"/>
                <a:cs typeface="Tahoma"/>
              </a:rPr>
              <a:t> </a:t>
            </a:r>
            <a:r>
              <a:rPr sz="1750" b="0" spc="-5" dirty="0">
                <a:latin typeface="Tahoma"/>
                <a:cs typeface="Tahoma"/>
              </a:rPr>
              <a:t>olmuştur.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99844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1050" y="1831086"/>
            <a:ext cx="50406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(Ocak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6675" y="2811779"/>
            <a:ext cx="3416935" cy="2451100"/>
            <a:chOff x="836675" y="2811779"/>
            <a:chExt cx="3416935" cy="2451100"/>
          </a:xfrm>
        </p:grpSpPr>
        <p:sp>
          <p:nvSpPr>
            <p:cNvPr id="6" name="object 6"/>
            <p:cNvSpPr/>
            <p:nvPr/>
          </p:nvSpPr>
          <p:spPr>
            <a:xfrm>
              <a:off x="836675" y="2816351"/>
              <a:ext cx="3397250" cy="2441575"/>
            </a:xfrm>
            <a:custGeom>
              <a:avLst/>
              <a:gdLst/>
              <a:ahLst/>
              <a:cxnLst/>
              <a:rect l="l" t="t" r="r" b="b"/>
              <a:pathLst>
                <a:path w="3397250" h="2441575">
                  <a:moveTo>
                    <a:pt x="45720" y="2441448"/>
                  </a:moveTo>
                  <a:lnTo>
                    <a:pt x="45720" y="0"/>
                  </a:lnTo>
                </a:path>
                <a:path w="3397250" h="2441575">
                  <a:moveTo>
                    <a:pt x="0" y="2441448"/>
                  </a:moveTo>
                  <a:lnTo>
                    <a:pt x="45720" y="2441448"/>
                  </a:lnTo>
                </a:path>
                <a:path w="3397250" h="2441575">
                  <a:moveTo>
                    <a:pt x="0" y="2092452"/>
                  </a:moveTo>
                  <a:lnTo>
                    <a:pt x="45720" y="2092452"/>
                  </a:lnTo>
                </a:path>
                <a:path w="3397250" h="2441575">
                  <a:moveTo>
                    <a:pt x="0" y="1743456"/>
                  </a:moveTo>
                  <a:lnTo>
                    <a:pt x="45720" y="1743456"/>
                  </a:lnTo>
                </a:path>
                <a:path w="3397250" h="2441575">
                  <a:moveTo>
                    <a:pt x="0" y="1394460"/>
                  </a:moveTo>
                  <a:lnTo>
                    <a:pt x="45720" y="1394460"/>
                  </a:lnTo>
                </a:path>
                <a:path w="3397250" h="2441575">
                  <a:moveTo>
                    <a:pt x="0" y="1046988"/>
                  </a:moveTo>
                  <a:lnTo>
                    <a:pt x="45720" y="1046988"/>
                  </a:lnTo>
                </a:path>
                <a:path w="3397250" h="2441575">
                  <a:moveTo>
                    <a:pt x="0" y="697992"/>
                  </a:moveTo>
                  <a:lnTo>
                    <a:pt x="45720" y="697992"/>
                  </a:lnTo>
                </a:path>
                <a:path w="3397250" h="2441575">
                  <a:moveTo>
                    <a:pt x="0" y="348996"/>
                  </a:moveTo>
                  <a:lnTo>
                    <a:pt x="45720" y="348996"/>
                  </a:lnTo>
                </a:path>
                <a:path w="3397250" h="2441575">
                  <a:moveTo>
                    <a:pt x="0" y="0"/>
                  </a:moveTo>
                  <a:lnTo>
                    <a:pt x="45720" y="0"/>
                  </a:lnTo>
                </a:path>
                <a:path w="3397250" h="2441575">
                  <a:moveTo>
                    <a:pt x="45720" y="2441448"/>
                  </a:moveTo>
                  <a:lnTo>
                    <a:pt x="3396996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3157" y="2911601"/>
              <a:ext cx="3351529" cy="1414780"/>
            </a:xfrm>
            <a:custGeom>
              <a:avLst/>
              <a:gdLst/>
              <a:ahLst/>
              <a:cxnLst/>
              <a:rect l="l" t="t" r="r" b="b"/>
              <a:pathLst>
                <a:path w="3351529" h="1414779">
                  <a:moveTo>
                    <a:pt x="0" y="1414272"/>
                  </a:moveTo>
                  <a:lnTo>
                    <a:pt x="118872" y="1362456"/>
                  </a:lnTo>
                  <a:lnTo>
                    <a:pt x="239267" y="1325880"/>
                  </a:lnTo>
                  <a:lnTo>
                    <a:pt x="358139" y="1246632"/>
                  </a:lnTo>
                  <a:lnTo>
                    <a:pt x="478535" y="1207008"/>
                  </a:lnTo>
                  <a:lnTo>
                    <a:pt x="597407" y="1200912"/>
                  </a:lnTo>
                  <a:lnTo>
                    <a:pt x="717804" y="1146048"/>
                  </a:lnTo>
                  <a:lnTo>
                    <a:pt x="836675" y="1083564"/>
                  </a:lnTo>
                  <a:lnTo>
                    <a:pt x="957072" y="1046988"/>
                  </a:lnTo>
                  <a:lnTo>
                    <a:pt x="1075943" y="996696"/>
                  </a:lnTo>
                  <a:lnTo>
                    <a:pt x="1196340" y="1039368"/>
                  </a:lnTo>
                  <a:lnTo>
                    <a:pt x="1316736" y="1082040"/>
                  </a:lnTo>
                  <a:lnTo>
                    <a:pt x="1435608" y="1063752"/>
                  </a:lnTo>
                  <a:lnTo>
                    <a:pt x="1556004" y="1048512"/>
                  </a:lnTo>
                  <a:lnTo>
                    <a:pt x="1674876" y="986028"/>
                  </a:lnTo>
                  <a:lnTo>
                    <a:pt x="1795272" y="986028"/>
                  </a:lnTo>
                  <a:lnTo>
                    <a:pt x="1914143" y="949452"/>
                  </a:lnTo>
                  <a:lnTo>
                    <a:pt x="2034539" y="920496"/>
                  </a:lnTo>
                  <a:lnTo>
                    <a:pt x="2153412" y="928116"/>
                  </a:lnTo>
                  <a:lnTo>
                    <a:pt x="2273808" y="885444"/>
                  </a:lnTo>
                  <a:lnTo>
                    <a:pt x="2392679" y="824484"/>
                  </a:lnTo>
                  <a:lnTo>
                    <a:pt x="2513076" y="763524"/>
                  </a:lnTo>
                  <a:lnTo>
                    <a:pt x="2631947" y="457200"/>
                  </a:lnTo>
                  <a:lnTo>
                    <a:pt x="2752343" y="429768"/>
                  </a:lnTo>
                  <a:lnTo>
                    <a:pt x="2871216" y="361188"/>
                  </a:lnTo>
                  <a:lnTo>
                    <a:pt x="2991612" y="289560"/>
                  </a:lnTo>
                  <a:lnTo>
                    <a:pt x="3112007" y="176784"/>
                  </a:lnTo>
                  <a:lnTo>
                    <a:pt x="3230879" y="166115"/>
                  </a:lnTo>
                  <a:lnTo>
                    <a:pt x="3351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670553"/>
              <a:ext cx="3351529" cy="1126490"/>
            </a:xfrm>
            <a:custGeom>
              <a:avLst/>
              <a:gdLst/>
              <a:ahLst/>
              <a:cxnLst/>
              <a:rect l="l" t="t" r="r" b="b"/>
              <a:pathLst>
                <a:path w="3351529" h="1126489">
                  <a:moveTo>
                    <a:pt x="0" y="1126236"/>
                  </a:moveTo>
                  <a:lnTo>
                    <a:pt x="118872" y="1077468"/>
                  </a:lnTo>
                  <a:lnTo>
                    <a:pt x="239267" y="1043940"/>
                  </a:lnTo>
                  <a:lnTo>
                    <a:pt x="358139" y="1004316"/>
                  </a:lnTo>
                  <a:lnTo>
                    <a:pt x="478535" y="1011936"/>
                  </a:lnTo>
                  <a:lnTo>
                    <a:pt x="597407" y="1016508"/>
                  </a:lnTo>
                  <a:lnTo>
                    <a:pt x="717804" y="964692"/>
                  </a:lnTo>
                  <a:lnTo>
                    <a:pt x="836675" y="899160"/>
                  </a:lnTo>
                  <a:lnTo>
                    <a:pt x="957072" y="858012"/>
                  </a:lnTo>
                  <a:lnTo>
                    <a:pt x="1075943" y="800100"/>
                  </a:lnTo>
                  <a:lnTo>
                    <a:pt x="1196340" y="833628"/>
                  </a:lnTo>
                  <a:lnTo>
                    <a:pt x="1316736" y="876300"/>
                  </a:lnTo>
                  <a:lnTo>
                    <a:pt x="1435608" y="870204"/>
                  </a:lnTo>
                  <a:lnTo>
                    <a:pt x="1556004" y="858012"/>
                  </a:lnTo>
                  <a:lnTo>
                    <a:pt x="1674876" y="806196"/>
                  </a:lnTo>
                  <a:lnTo>
                    <a:pt x="1795272" y="810768"/>
                  </a:lnTo>
                  <a:lnTo>
                    <a:pt x="1914143" y="780288"/>
                  </a:lnTo>
                  <a:lnTo>
                    <a:pt x="2034539" y="751332"/>
                  </a:lnTo>
                  <a:lnTo>
                    <a:pt x="2153412" y="775716"/>
                  </a:lnTo>
                  <a:lnTo>
                    <a:pt x="2273808" y="746760"/>
                  </a:lnTo>
                  <a:lnTo>
                    <a:pt x="2392679" y="697992"/>
                  </a:lnTo>
                  <a:lnTo>
                    <a:pt x="2513076" y="637032"/>
                  </a:lnTo>
                  <a:lnTo>
                    <a:pt x="2631947" y="339852"/>
                  </a:lnTo>
                  <a:lnTo>
                    <a:pt x="2752343" y="321564"/>
                  </a:lnTo>
                  <a:lnTo>
                    <a:pt x="2871216" y="265176"/>
                  </a:lnTo>
                  <a:lnTo>
                    <a:pt x="2991612" y="217932"/>
                  </a:lnTo>
                  <a:lnTo>
                    <a:pt x="3112007" y="150876"/>
                  </a:lnTo>
                  <a:lnTo>
                    <a:pt x="3230879" y="156972"/>
                  </a:lnTo>
                  <a:lnTo>
                    <a:pt x="3351276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3552" y="2708909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951" y="515124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801311"/>
            <a:ext cx="281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552" y="445414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552" y="410489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3552" y="3754958"/>
            <a:ext cx="408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2.0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552" y="340588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552" y="3057855"/>
            <a:ext cx="408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3.0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876" y="5297804"/>
            <a:ext cx="356171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1360" y="3415410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4767" y="2252971"/>
            <a:ext cx="3375025" cy="61214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spcBef>
                <a:spcPts val="91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Yönetim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 (milyar</a:t>
            </a:r>
            <a:r>
              <a:rPr sz="14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685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2405" y="634060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62405" y="61074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5527" y="5956808"/>
            <a:ext cx="2747010" cy="49212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Döviz Cinsi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828032" y="2811779"/>
            <a:ext cx="3497579" cy="2451100"/>
            <a:chOff x="4828032" y="2811779"/>
            <a:chExt cx="3497579" cy="2451100"/>
          </a:xfrm>
        </p:grpSpPr>
        <p:sp>
          <p:nvSpPr>
            <p:cNvPr id="24" name="object 24"/>
            <p:cNvSpPr/>
            <p:nvPr/>
          </p:nvSpPr>
          <p:spPr>
            <a:xfrm>
              <a:off x="4828032" y="2816351"/>
              <a:ext cx="3477895" cy="2441575"/>
            </a:xfrm>
            <a:custGeom>
              <a:avLst/>
              <a:gdLst/>
              <a:ahLst/>
              <a:cxnLst/>
              <a:rect l="l" t="t" r="r" b="b"/>
              <a:pathLst>
                <a:path w="3477895" h="2441575">
                  <a:moveTo>
                    <a:pt x="45719" y="2441448"/>
                  </a:moveTo>
                  <a:lnTo>
                    <a:pt x="45719" y="0"/>
                  </a:lnTo>
                </a:path>
                <a:path w="3477895" h="2441575">
                  <a:moveTo>
                    <a:pt x="0" y="2441448"/>
                  </a:moveTo>
                  <a:lnTo>
                    <a:pt x="45719" y="2441448"/>
                  </a:lnTo>
                </a:path>
                <a:path w="3477895" h="2441575">
                  <a:moveTo>
                    <a:pt x="0" y="1953768"/>
                  </a:moveTo>
                  <a:lnTo>
                    <a:pt x="45719" y="1953768"/>
                  </a:lnTo>
                </a:path>
                <a:path w="3477895" h="2441575">
                  <a:moveTo>
                    <a:pt x="0" y="1464564"/>
                  </a:moveTo>
                  <a:lnTo>
                    <a:pt x="45719" y="1464564"/>
                  </a:lnTo>
                </a:path>
                <a:path w="3477895" h="2441575">
                  <a:moveTo>
                    <a:pt x="0" y="976884"/>
                  </a:moveTo>
                  <a:lnTo>
                    <a:pt x="45719" y="976884"/>
                  </a:lnTo>
                </a:path>
                <a:path w="3477895" h="2441575">
                  <a:moveTo>
                    <a:pt x="0" y="487680"/>
                  </a:moveTo>
                  <a:lnTo>
                    <a:pt x="45719" y="487680"/>
                  </a:lnTo>
                </a:path>
                <a:path w="3477895" h="2441575">
                  <a:moveTo>
                    <a:pt x="0" y="0"/>
                  </a:moveTo>
                  <a:lnTo>
                    <a:pt x="45719" y="0"/>
                  </a:lnTo>
                </a:path>
                <a:path w="3477895" h="2441575">
                  <a:moveTo>
                    <a:pt x="45719" y="2441448"/>
                  </a:moveTo>
                  <a:lnTo>
                    <a:pt x="3477767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872990" y="3044189"/>
              <a:ext cx="3434079" cy="1774189"/>
            </a:xfrm>
            <a:custGeom>
              <a:avLst/>
              <a:gdLst/>
              <a:ahLst/>
              <a:cxnLst/>
              <a:rect l="l" t="t" r="r" b="b"/>
              <a:pathLst>
                <a:path w="3434079" h="1774189">
                  <a:moveTo>
                    <a:pt x="0" y="1773936"/>
                  </a:moveTo>
                  <a:lnTo>
                    <a:pt x="123444" y="1540764"/>
                  </a:lnTo>
                  <a:lnTo>
                    <a:pt x="245363" y="1414272"/>
                  </a:lnTo>
                  <a:lnTo>
                    <a:pt x="368808" y="1424940"/>
                  </a:lnTo>
                  <a:lnTo>
                    <a:pt x="490727" y="1673352"/>
                  </a:lnTo>
                  <a:lnTo>
                    <a:pt x="614172" y="1738884"/>
                  </a:lnTo>
                  <a:lnTo>
                    <a:pt x="736092" y="1546860"/>
                  </a:lnTo>
                  <a:lnTo>
                    <a:pt x="858012" y="1289304"/>
                  </a:lnTo>
                  <a:lnTo>
                    <a:pt x="981456" y="1129284"/>
                  </a:lnTo>
                  <a:lnTo>
                    <a:pt x="1103376" y="914400"/>
                  </a:lnTo>
                  <a:lnTo>
                    <a:pt x="1226820" y="976884"/>
                  </a:lnTo>
                  <a:lnTo>
                    <a:pt x="1348739" y="1121664"/>
                  </a:lnTo>
                  <a:lnTo>
                    <a:pt x="1472184" y="1150620"/>
                  </a:lnTo>
                  <a:lnTo>
                    <a:pt x="1594104" y="1121664"/>
                  </a:lnTo>
                  <a:lnTo>
                    <a:pt x="1716024" y="999744"/>
                  </a:lnTo>
                  <a:lnTo>
                    <a:pt x="1839467" y="1031748"/>
                  </a:lnTo>
                  <a:lnTo>
                    <a:pt x="1961388" y="958596"/>
                  </a:lnTo>
                  <a:lnTo>
                    <a:pt x="2084832" y="880872"/>
                  </a:lnTo>
                  <a:lnTo>
                    <a:pt x="2206752" y="1021080"/>
                  </a:lnTo>
                  <a:lnTo>
                    <a:pt x="2330195" y="993648"/>
                  </a:lnTo>
                  <a:lnTo>
                    <a:pt x="2452116" y="900684"/>
                  </a:lnTo>
                  <a:lnTo>
                    <a:pt x="2574036" y="745236"/>
                  </a:lnTo>
                  <a:lnTo>
                    <a:pt x="2697480" y="161544"/>
                  </a:lnTo>
                  <a:lnTo>
                    <a:pt x="2819400" y="158496"/>
                  </a:lnTo>
                  <a:lnTo>
                    <a:pt x="2942843" y="103632"/>
                  </a:lnTo>
                  <a:lnTo>
                    <a:pt x="3064764" y="105156"/>
                  </a:lnTo>
                  <a:lnTo>
                    <a:pt x="3188208" y="144780"/>
                  </a:lnTo>
                  <a:lnTo>
                    <a:pt x="3310128" y="199644"/>
                  </a:lnTo>
                  <a:lnTo>
                    <a:pt x="343357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561078" y="514299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739" y="6625345"/>
            <a:ext cx="26168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61078" y="465467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61078" y="41661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61078" y="367779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61078" y="3189223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61078" y="27009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45271" y="2788158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67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69537" y="5297804"/>
            <a:ext cx="364236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1436" y="2370201"/>
            <a:ext cx="2810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Cinsi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Stokunun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Payı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71821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2022’nin ilk çeyreğinde </a:t>
            </a: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stokunun GSYİH </a:t>
            </a:r>
            <a:r>
              <a:rPr dirty="0"/>
              <a:t>oranı %37,4  </a:t>
            </a:r>
            <a:r>
              <a:rPr spc="-5" dirty="0"/>
              <a:t>olmuştur.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" y="6391147"/>
            <a:ext cx="2515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314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3460" y="2061463"/>
            <a:ext cx="5582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/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GSYİH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(%) 2020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Ç1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2022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0040" y="5833871"/>
            <a:ext cx="7985759" cy="0"/>
          </a:xfrm>
          <a:custGeom>
            <a:avLst/>
            <a:gdLst/>
            <a:ahLst/>
            <a:cxnLst/>
            <a:rect l="l" t="t" r="r" b="b"/>
            <a:pathLst>
              <a:path w="7985759">
                <a:moveTo>
                  <a:pt x="0" y="0"/>
                </a:moveTo>
                <a:lnTo>
                  <a:pt x="79857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159" y="3806952"/>
            <a:ext cx="492759" cy="20269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8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5127" y="3188207"/>
            <a:ext cx="492759" cy="26460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9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52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825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3676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6072" y="586902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79064" y="3314700"/>
            <a:ext cx="494030" cy="25196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79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35,9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92095" y="2759964"/>
            <a:ext cx="494030" cy="30740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155">
              <a:spcBef>
                <a:spcPts val="90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39,4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1491" y="3616452"/>
            <a:ext cx="492759" cy="22174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7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52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1279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4523" y="3520440"/>
            <a:ext cx="492759" cy="23139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885">
              <a:spcBef>
                <a:spcPts val="89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66032" y="3252215"/>
            <a:ext cx="494030" cy="25819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6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842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8882" y="586902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94834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2436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28459" y="2967227"/>
            <a:ext cx="492759" cy="286702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155"/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38,1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70040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57643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15428" y="3076955"/>
            <a:ext cx="494030" cy="275717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790">
              <a:spcBef>
                <a:spcPts val="114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37,4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46576" y="2510027"/>
            <a:ext cx="3589654" cy="3703954"/>
          </a:xfrm>
          <a:custGeom>
            <a:avLst/>
            <a:gdLst/>
            <a:ahLst/>
            <a:cxnLst/>
            <a:rect l="l" t="t" r="r" b="b"/>
            <a:pathLst>
              <a:path w="3589654" h="3703954">
                <a:moveTo>
                  <a:pt x="17272" y="0"/>
                </a:moveTo>
                <a:lnTo>
                  <a:pt x="0" y="3703637"/>
                </a:lnTo>
              </a:path>
              <a:path w="3589654" h="3703954">
                <a:moveTo>
                  <a:pt x="3589528" y="0"/>
                </a:moveTo>
                <a:lnTo>
                  <a:pt x="3572255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65597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0129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Enflasyon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6767830" cy="266382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özel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kapsamlı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gösterge -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imalat alt</a:t>
            </a:r>
            <a:r>
              <a:rPr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82671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21817"/>
            <a:ext cx="838962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</a:t>
            </a:r>
            <a:r>
              <a:rPr spc="-5" dirty="0"/>
              <a:t>tüketici enflasyonu Ekim 1998’den </a:t>
            </a:r>
            <a:r>
              <a:rPr dirty="0"/>
              <a:t>beri gözlenen </a:t>
            </a:r>
            <a:r>
              <a:rPr spc="-5" dirty="0"/>
              <a:t>en</a:t>
            </a:r>
            <a:r>
              <a:rPr spc="35" dirty="0"/>
              <a:t> </a:t>
            </a:r>
            <a:r>
              <a:rPr spc="-5" dirty="0"/>
              <a:t>yüksek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seviyeye</a:t>
            </a:r>
            <a:r>
              <a:rPr spc="15" dirty="0"/>
              <a:t> </a:t>
            </a:r>
            <a:r>
              <a:rPr spc="-5" dirty="0"/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2938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271142"/>
            <a:ext cx="8834755" cy="960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TÜFE’nin yıllık değişimi %73,5’e, temel eğilim göstergelerinden TÜFE-C endeksininki</a:t>
            </a:r>
            <a:r>
              <a:rPr spc="2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%56’ya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yükselmiştir.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>
              <a:spcBef>
                <a:spcPts val="112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özel kapsamlı enflasyon göstergesi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 C*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" y="6054648"/>
            <a:ext cx="878649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Enflasyonun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temel eğilimini göstermek amacıyla hesaplanan özel kapsamlı göstergelerden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TÜFE-C,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enerji, gıda ve alkolsüz içecekler, alkollü içkiler ile tütün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ürünleri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altın hariç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TÜFE’yi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1809" y="2692717"/>
            <a:ext cx="7564120" cy="2544445"/>
            <a:chOff x="761809" y="2692717"/>
            <a:chExt cx="7564120" cy="2544445"/>
          </a:xfrm>
        </p:grpSpPr>
        <p:sp>
          <p:nvSpPr>
            <p:cNvPr id="7" name="object 7"/>
            <p:cNvSpPr/>
            <p:nvPr/>
          </p:nvSpPr>
          <p:spPr>
            <a:xfrm>
              <a:off x="766572" y="2697479"/>
              <a:ext cx="7539355" cy="2534920"/>
            </a:xfrm>
            <a:custGeom>
              <a:avLst/>
              <a:gdLst/>
              <a:ahLst/>
              <a:cxnLst/>
              <a:rect l="l" t="t" r="r" b="b"/>
              <a:pathLst>
                <a:path w="7539355" h="2534920">
                  <a:moveTo>
                    <a:pt x="50291" y="2534412"/>
                  </a:moveTo>
                  <a:lnTo>
                    <a:pt x="50291" y="0"/>
                  </a:lnTo>
                </a:path>
                <a:path w="7539355" h="2534920">
                  <a:moveTo>
                    <a:pt x="0" y="2534412"/>
                  </a:moveTo>
                  <a:lnTo>
                    <a:pt x="50291" y="2534412"/>
                  </a:lnTo>
                </a:path>
                <a:path w="7539355" h="2534920">
                  <a:moveTo>
                    <a:pt x="0" y="2217420"/>
                  </a:moveTo>
                  <a:lnTo>
                    <a:pt x="50291" y="2217420"/>
                  </a:lnTo>
                </a:path>
                <a:path w="7539355" h="2534920">
                  <a:moveTo>
                    <a:pt x="0" y="1900428"/>
                  </a:moveTo>
                  <a:lnTo>
                    <a:pt x="50291" y="1900428"/>
                  </a:lnTo>
                </a:path>
                <a:path w="7539355" h="2534920">
                  <a:moveTo>
                    <a:pt x="0" y="1584960"/>
                  </a:moveTo>
                  <a:lnTo>
                    <a:pt x="50291" y="1584960"/>
                  </a:lnTo>
                </a:path>
                <a:path w="7539355" h="2534920">
                  <a:moveTo>
                    <a:pt x="0" y="1267968"/>
                  </a:moveTo>
                  <a:lnTo>
                    <a:pt x="50291" y="1267968"/>
                  </a:lnTo>
                </a:path>
                <a:path w="7539355" h="2534920">
                  <a:moveTo>
                    <a:pt x="0" y="950976"/>
                  </a:moveTo>
                  <a:lnTo>
                    <a:pt x="50291" y="950976"/>
                  </a:lnTo>
                </a:path>
                <a:path w="7539355" h="2534920">
                  <a:moveTo>
                    <a:pt x="0" y="633984"/>
                  </a:moveTo>
                  <a:lnTo>
                    <a:pt x="50291" y="633984"/>
                  </a:lnTo>
                </a:path>
                <a:path w="7539355" h="2534920">
                  <a:moveTo>
                    <a:pt x="0" y="316992"/>
                  </a:moveTo>
                  <a:lnTo>
                    <a:pt x="50291" y="316992"/>
                  </a:lnTo>
                </a:path>
                <a:path w="7539355" h="2534920">
                  <a:moveTo>
                    <a:pt x="0" y="0"/>
                  </a:moveTo>
                  <a:lnTo>
                    <a:pt x="50291" y="0"/>
                  </a:lnTo>
                </a:path>
                <a:path w="7539355" h="2534920">
                  <a:moveTo>
                    <a:pt x="50291" y="2534412"/>
                  </a:moveTo>
                  <a:lnTo>
                    <a:pt x="7539228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7626" y="2902457"/>
              <a:ext cx="7489190" cy="1984375"/>
            </a:xfrm>
            <a:custGeom>
              <a:avLst/>
              <a:gdLst/>
              <a:ahLst/>
              <a:cxnLst/>
              <a:rect l="l" t="t" r="r" b="b"/>
              <a:pathLst>
                <a:path w="7489190" h="1984375">
                  <a:moveTo>
                    <a:pt x="0" y="1943099"/>
                  </a:moveTo>
                  <a:lnTo>
                    <a:pt x="266700" y="1937003"/>
                  </a:lnTo>
                  <a:lnTo>
                    <a:pt x="534924" y="1952243"/>
                  </a:lnTo>
                  <a:lnTo>
                    <a:pt x="801624" y="1984247"/>
                  </a:lnTo>
                  <a:lnTo>
                    <a:pt x="1069848" y="1969008"/>
                  </a:lnTo>
                  <a:lnTo>
                    <a:pt x="1336548" y="1930908"/>
                  </a:lnTo>
                  <a:lnTo>
                    <a:pt x="1604772" y="1955291"/>
                  </a:lnTo>
                  <a:lnTo>
                    <a:pt x="1871472" y="1955291"/>
                  </a:lnTo>
                  <a:lnTo>
                    <a:pt x="2139696" y="1959864"/>
                  </a:lnTo>
                  <a:lnTo>
                    <a:pt x="2406396" y="1952243"/>
                  </a:lnTo>
                  <a:lnTo>
                    <a:pt x="2674620" y="1886711"/>
                  </a:lnTo>
                  <a:lnTo>
                    <a:pt x="2941320" y="1866899"/>
                  </a:lnTo>
                  <a:lnTo>
                    <a:pt x="3209544" y="1854708"/>
                  </a:lnTo>
                  <a:lnTo>
                    <a:pt x="3476244" y="1834895"/>
                  </a:lnTo>
                  <a:lnTo>
                    <a:pt x="3744468" y="1816608"/>
                  </a:lnTo>
                  <a:lnTo>
                    <a:pt x="4011168" y="1787652"/>
                  </a:lnTo>
                  <a:lnTo>
                    <a:pt x="4279392" y="1804415"/>
                  </a:lnTo>
                  <a:lnTo>
                    <a:pt x="4546092" y="1775459"/>
                  </a:lnTo>
                  <a:lnTo>
                    <a:pt x="4814316" y="1728215"/>
                  </a:lnTo>
                  <a:lnTo>
                    <a:pt x="5081016" y="1719071"/>
                  </a:lnTo>
                  <a:lnTo>
                    <a:pt x="5349240" y="1708403"/>
                  </a:lnTo>
                  <a:lnTo>
                    <a:pt x="5615940" y="1699259"/>
                  </a:lnTo>
                  <a:lnTo>
                    <a:pt x="5884164" y="1655064"/>
                  </a:lnTo>
                  <a:lnTo>
                    <a:pt x="6150864" y="1185671"/>
                  </a:lnTo>
                  <a:lnTo>
                    <a:pt x="6419088" y="786383"/>
                  </a:lnTo>
                  <a:lnTo>
                    <a:pt x="6685788" y="605027"/>
                  </a:lnTo>
                  <a:lnTo>
                    <a:pt x="6954012" y="391667"/>
                  </a:lnTo>
                  <a:lnTo>
                    <a:pt x="7220712" y="112775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7626" y="3457193"/>
              <a:ext cx="7489190" cy="1461770"/>
            </a:xfrm>
            <a:custGeom>
              <a:avLst/>
              <a:gdLst/>
              <a:ahLst/>
              <a:cxnLst/>
              <a:rect l="l" t="t" r="r" b="b"/>
              <a:pathLst>
                <a:path w="7489190" h="1461770">
                  <a:moveTo>
                    <a:pt x="0" y="1461515"/>
                  </a:moveTo>
                  <a:lnTo>
                    <a:pt x="266700" y="1458467"/>
                  </a:lnTo>
                  <a:lnTo>
                    <a:pt x="534924" y="1441703"/>
                  </a:lnTo>
                  <a:lnTo>
                    <a:pt x="801624" y="1461515"/>
                  </a:lnTo>
                  <a:lnTo>
                    <a:pt x="1069848" y="1449323"/>
                  </a:lnTo>
                  <a:lnTo>
                    <a:pt x="1336548" y="1408175"/>
                  </a:lnTo>
                  <a:lnTo>
                    <a:pt x="1604772" y="1452371"/>
                  </a:lnTo>
                  <a:lnTo>
                    <a:pt x="1871472" y="1426463"/>
                  </a:lnTo>
                  <a:lnTo>
                    <a:pt x="2139696" y="1417319"/>
                  </a:lnTo>
                  <a:lnTo>
                    <a:pt x="2406396" y="1411223"/>
                  </a:lnTo>
                  <a:lnTo>
                    <a:pt x="2674620" y="1353311"/>
                  </a:lnTo>
                  <a:lnTo>
                    <a:pt x="2941320" y="1321307"/>
                  </a:lnTo>
                  <a:lnTo>
                    <a:pt x="3209544" y="1284731"/>
                  </a:lnTo>
                  <a:lnTo>
                    <a:pt x="3476244" y="1261871"/>
                  </a:lnTo>
                  <a:lnTo>
                    <a:pt x="3744468" y="1239011"/>
                  </a:lnTo>
                  <a:lnTo>
                    <a:pt x="4011168" y="1211579"/>
                  </a:lnTo>
                  <a:lnTo>
                    <a:pt x="4279392" y="1235963"/>
                  </a:lnTo>
                  <a:lnTo>
                    <a:pt x="4546092" y="1220723"/>
                  </a:lnTo>
                  <a:lnTo>
                    <a:pt x="4814316" y="1229867"/>
                  </a:lnTo>
                  <a:lnTo>
                    <a:pt x="5081016" y="1242059"/>
                  </a:lnTo>
                  <a:lnTo>
                    <a:pt x="5349240" y="1235963"/>
                  </a:lnTo>
                  <a:lnTo>
                    <a:pt x="5615940" y="1242059"/>
                  </a:lnTo>
                  <a:lnTo>
                    <a:pt x="5884164" y="1217675"/>
                  </a:lnTo>
                  <a:lnTo>
                    <a:pt x="6150864" y="763523"/>
                  </a:lnTo>
                  <a:lnTo>
                    <a:pt x="6419088" y="525779"/>
                  </a:lnTo>
                  <a:lnTo>
                    <a:pt x="6685788" y="379475"/>
                  </a:lnTo>
                  <a:lnTo>
                    <a:pt x="6954012" y="242315"/>
                  </a:lnTo>
                  <a:lnTo>
                    <a:pt x="7220712" y="115823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5706" y="2584780"/>
            <a:ext cx="193040" cy="2745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649" y="5269738"/>
            <a:ext cx="7699375" cy="626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88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26094" y="265150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73,5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320420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56,0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9397" y="2823972"/>
            <a:ext cx="176530" cy="271780"/>
            <a:chOff x="1279397" y="2823972"/>
            <a:chExt cx="176530" cy="271780"/>
          </a:xfrm>
        </p:grpSpPr>
        <p:sp>
          <p:nvSpPr>
            <p:cNvPr id="15" name="object 15"/>
            <p:cNvSpPr/>
            <p:nvPr/>
          </p:nvSpPr>
          <p:spPr>
            <a:xfrm>
              <a:off x="1279397" y="28430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79397" y="307619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11553" y="2693669"/>
            <a:ext cx="379095" cy="492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  C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23817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4216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0266" y="2074621"/>
            <a:ext cx="33635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913638"/>
            <a:ext cx="8888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592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aylık tüketici enflasyon oranı </a:t>
            </a:r>
            <a:r>
              <a:rPr spc="-5" dirty="0"/>
              <a:t>%3’tür; alkollü içecekler-tütün  fiyatı </a:t>
            </a:r>
            <a:r>
              <a:rPr dirty="0"/>
              <a:t>en fazla </a:t>
            </a:r>
            <a:r>
              <a:rPr spc="-5" dirty="0"/>
              <a:t>artan</a:t>
            </a:r>
            <a:r>
              <a:rPr spc="-30" dirty="0"/>
              <a:t> </a:t>
            </a:r>
            <a:r>
              <a:rPr spc="-5" dirty="0"/>
              <a:t>kalemdir.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Ulaştırma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gıda yıllık olarak en </a:t>
            </a:r>
            <a:r>
              <a:rPr b="0" dirty="0">
                <a:latin typeface="Tahoma"/>
                <a:cs typeface="Tahoma"/>
              </a:rPr>
              <a:t>yüksek </a:t>
            </a:r>
            <a:r>
              <a:rPr b="0" spc="-5" dirty="0">
                <a:latin typeface="Tahoma"/>
                <a:cs typeface="Tahoma"/>
              </a:rPr>
              <a:t>fiyat artışlarının görüldüğü harcama</a:t>
            </a:r>
            <a:r>
              <a:rPr b="0" spc="25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gruplarıdır.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54901" y="2584704"/>
            <a:ext cx="7955915" cy="2862580"/>
            <a:chOff x="354901" y="2584704"/>
            <a:chExt cx="7955915" cy="2862580"/>
          </a:xfrm>
        </p:grpSpPr>
        <p:sp>
          <p:nvSpPr>
            <p:cNvPr id="6" name="object 6"/>
            <p:cNvSpPr/>
            <p:nvPr/>
          </p:nvSpPr>
          <p:spPr>
            <a:xfrm>
              <a:off x="441959" y="5362955"/>
              <a:ext cx="203200" cy="79375"/>
            </a:xfrm>
            <a:custGeom>
              <a:avLst/>
              <a:gdLst/>
              <a:ahLst/>
              <a:cxnLst/>
              <a:rect l="l" t="t" r="r" b="b"/>
              <a:pathLst>
                <a:path w="203200" h="79375">
                  <a:moveTo>
                    <a:pt x="202692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202692" y="79248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44652" y="3489960"/>
              <a:ext cx="203200" cy="1952625"/>
            </a:xfrm>
            <a:custGeom>
              <a:avLst/>
              <a:gdLst/>
              <a:ahLst/>
              <a:cxnLst/>
              <a:rect l="l" t="t" r="r" b="b"/>
              <a:pathLst>
                <a:path w="203200" h="1952625">
                  <a:moveTo>
                    <a:pt x="202692" y="0"/>
                  </a:moveTo>
                  <a:lnTo>
                    <a:pt x="0" y="0"/>
                  </a:lnTo>
                  <a:lnTo>
                    <a:pt x="0" y="1952243"/>
                  </a:lnTo>
                  <a:lnTo>
                    <a:pt x="202692" y="1952243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575816" y="5398008"/>
              <a:ext cx="203200" cy="44450"/>
            </a:xfrm>
            <a:custGeom>
              <a:avLst/>
              <a:gdLst/>
              <a:ahLst/>
              <a:cxnLst/>
              <a:rect l="l" t="t" r="r" b="b"/>
              <a:pathLst>
                <a:path w="203200" h="44450">
                  <a:moveTo>
                    <a:pt x="202691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202691" y="44195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778508" y="3008376"/>
              <a:ext cx="203200" cy="2433955"/>
            </a:xfrm>
            <a:custGeom>
              <a:avLst/>
              <a:gdLst/>
              <a:ahLst/>
              <a:cxnLst/>
              <a:rect l="l" t="t" r="r" b="b"/>
              <a:pathLst>
                <a:path w="203200" h="2433954">
                  <a:moveTo>
                    <a:pt x="202692" y="0"/>
                  </a:moveTo>
                  <a:lnTo>
                    <a:pt x="0" y="0"/>
                  </a:lnTo>
                  <a:lnTo>
                    <a:pt x="0" y="2433828"/>
                  </a:lnTo>
                  <a:lnTo>
                    <a:pt x="202692" y="2433828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44268" y="5268468"/>
              <a:ext cx="203200" cy="173990"/>
            </a:xfrm>
            <a:custGeom>
              <a:avLst/>
              <a:gdLst/>
              <a:ahLst/>
              <a:cxnLst/>
              <a:rect l="l" t="t" r="r" b="b"/>
              <a:pathLst>
                <a:path w="203200" h="173989">
                  <a:moveTo>
                    <a:pt x="202692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202692" y="173735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346959" y="3672840"/>
              <a:ext cx="203200" cy="1769745"/>
            </a:xfrm>
            <a:custGeom>
              <a:avLst/>
              <a:gdLst/>
              <a:ahLst/>
              <a:cxnLst/>
              <a:rect l="l" t="t" r="r" b="b"/>
              <a:pathLst>
                <a:path w="203200" h="1769745">
                  <a:moveTo>
                    <a:pt x="202691" y="0"/>
                  </a:moveTo>
                  <a:lnTo>
                    <a:pt x="0" y="0"/>
                  </a:lnTo>
                  <a:lnTo>
                    <a:pt x="0" y="1769364"/>
                  </a:lnTo>
                  <a:lnTo>
                    <a:pt x="202691" y="1769364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711196" y="5318760"/>
              <a:ext cx="203200" cy="123825"/>
            </a:xfrm>
            <a:custGeom>
              <a:avLst/>
              <a:gdLst/>
              <a:ahLst/>
              <a:cxnLst/>
              <a:rect l="l" t="t" r="r" b="b"/>
              <a:pathLst>
                <a:path w="203200" h="123825">
                  <a:moveTo>
                    <a:pt x="202692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202692" y="123443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913887" y="4651248"/>
              <a:ext cx="203200" cy="791210"/>
            </a:xfrm>
            <a:custGeom>
              <a:avLst/>
              <a:gdLst/>
              <a:ahLst/>
              <a:cxnLst/>
              <a:rect l="l" t="t" r="r" b="b"/>
              <a:pathLst>
                <a:path w="203200" h="791210">
                  <a:moveTo>
                    <a:pt x="202692" y="0"/>
                  </a:moveTo>
                  <a:lnTo>
                    <a:pt x="0" y="0"/>
                  </a:lnTo>
                  <a:lnTo>
                    <a:pt x="0" y="790955"/>
                  </a:lnTo>
                  <a:lnTo>
                    <a:pt x="202692" y="790955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279647" y="5382768"/>
              <a:ext cx="203200" cy="59690"/>
            </a:xfrm>
            <a:custGeom>
              <a:avLst/>
              <a:gdLst/>
              <a:ahLst/>
              <a:cxnLst/>
              <a:rect l="l" t="t" r="r" b="b"/>
              <a:pathLst>
                <a:path w="203200" h="59689">
                  <a:moveTo>
                    <a:pt x="2026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202691" y="59435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482340" y="3755136"/>
              <a:ext cx="203200" cy="1687195"/>
            </a:xfrm>
            <a:custGeom>
              <a:avLst/>
              <a:gdLst/>
              <a:ahLst/>
              <a:cxnLst/>
              <a:rect l="l" t="t" r="r" b="b"/>
              <a:pathLst>
                <a:path w="203200" h="1687195">
                  <a:moveTo>
                    <a:pt x="202692" y="0"/>
                  </a:moveTo>
                  <a:lnTo>
                    <a:pt x="0" y="0"/>
                  </a:lnTo>
                  <a:lnTo>
                    <a:pt x="0" y="1687067"/>
                  </a:lnTo>
                  <a:lnTo>
                    <a:pt x="202692" y="1687067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846575" y="5355336"/>
              <a:ext cx="203200" cy="86995"/>
            </a:xfrm>
            <a:custGeom>
              <a:avLst/>
              <a:gdLst/>
              <a:ahLst/>
              <a:cxnLst/>
              <a:rect l="l" t="t" r="r" b="b"/>
              <a:pathLst>
                <a:path w="203200" h="86995">
                  <a:moveTo>
                    <a:pt x="202691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202691" y="86867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049267" y="3262884"/>
              <a:ext cx="203200" cy="2179320"/>
            </a:xfrm>
            <a:custGeom>
              <a:avLst/>
              <a:gdLst/>
              <a:ahLst/>
              <a:cxnLst/>
              <a:rect l="l" t="t" r="r" b="b"/>
              <a:pathLst>
                <a:path w="203200" h="2179320">
                  <a:moveTo>
                    <a:pt x="202692" y="0"/>
                  </a:moveTo>
                  <a:lnTo>
                    <a:pt x="0" y="0"/>
                  </a:lnTo>
                  <a:lnTo>
                    <a:pt x="0" y="2179319"/>
                  </a:lnTo>
                  <a:lnTo>
                    <a:pt x="202692" y="2179319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13504" y="5399532"/>
              <a:ext cx="203200" cy="43180"/>
            </a:xfrm>
            <a:custGeom>
              <a:avLst/>
              <a:gdLst/>
              <a:ahLst/>
              <a:cxnLst/>
              <a:rect l="l" t="t" r="r" b="b"/>
              <a:pathLst>
                <a:path w="203200" h="43179">
                  <a:moveTo>
                    <a:pt x="202692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202692" y="42672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616196" y="4439411"/>
              <a:ext cx="203200" cy="1003300"/>
            </a:xfrm>
            <a:custGeom>
              <a:avLst/>
              <a:gdLst/>
              <a:ahLst/>
              <a:cxnLst/>
              <a:rect l="l" t="t" r="r" b="b"/>
              <a:pathLst>
                <a:path w="203200" h="1003300">
                  <a:moveTo>
                    <a:pt x="202691" y="0"/>
                  </a:moveTo>
                  <a:lnTo>
                    <a:pt x="0" y="0"/>
                  </a:lnTo>
                  <a:lnTo>
                    <a:pt x="0" y="1002791"/>
                  </a:lnTo>
                  <a:lnTo>
                    <a:pt x="202691" y="1002791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981955" y="5350764"/>
              <a:ext cx="203200" cy="91440"/>
            </a:xfrm>
            <a:custGeom>
              <a:avLst/>
              <a:gdLst/>
              <a:ahLst/>
              <a:cxnLst/>
              <a:rect l="l" t="t" r="r" b="b"/>
              <a:pathLst>
                <a:path w="203200" h="91439">
                  <a:moveTo>
                    <a:pt x="202692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202692" y="91440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184648" y="2584704"/>
              <a:ext cx="203200" cy="2857500"/>
            </a:xfrm>
            <a:custGeom>
              <a:avLst/>
              <a:gdLst/>
              <a:ahLst/>
              <a:cxnLst/>
              <a:rect l="l" t="t" r="r" b="b"/>
              <a:pathLst>
                <a:path w="203200" h="2857500">
                  <a:moveTo>
                    <a:pt x="202691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202691" y="2857500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548884" y="5402580"/>
              <a:ext cx="203200" cy="40005"/>
            </a:xfrm>
            <a:custGeom>
              <a:avLst/>
              <a:gdLst/>
              <a:ahLst/>
              <a:cxnLst/>
              <a:rect l="l" t="t" r="r" b="b"/>
              <a:pathLst>
                <a:path w="203200" h="40004">
                  <a:moveTo>
                    <a:pt x="202691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202691" y="39624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751575" y="4916424"/>
              <a:ext cx="203200" cy="525780"/>
            </a:xfrm>
            <a:custGeom>
              <a:avLst/>
              <a:gdLst/>
              <a:ahLst/>
              <a:cxnLst/>
              <a:rect l="l" t="t" r="r" b="b"/>
              <a:pathLst>
                <a:path w="203200" h="525779">
                  <a:moveTo>
                    <a:pt x="202691" y="0"/>
                  </a:moveTo>
                  <a:lnTo>
                    <a:pt x="0" y="0"/>
                  </a:lnTo>
                  <a:lnTo>
                    <a:pt x="0" y="525779"/>
                  </a:lnTo>
                  <a:lnTo>
                    <a:pt x="202691" y="525779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117335" y="5279136"/>
              <a:ext cx="203200" cy="163195"/>
            </a:xfrm>
            <a:custGeom>
              <a:avLst/>
              <a:gdLst/>
              <a:ahLst/>
              <a:cxnLst/>
              <a:rect l="l" t="t" r="r" b="b"/>
              <a:pathLst>
                <a:path w="203200" h="163195">
                  <a:moveTo>
                    <a:pt x="202691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202691" y="163067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6320028" y="4005072"/>
              <a:ext cx="203200" cy="1437640"/>
            </a:xfrm>
            <a:custGeom>
              <a:avLst/>
              <a:gdLst/>
              <a:ahLst/>
              <a:cxnLst/>
              <a:rect l="l" t="t" r="r" b="b"/>
              <a:pathLst>
                <a:path w="203200" h="1437639">
                  <a:moveTo>
                    <a:pt x="202692" y="0"/>
                  </a:moveTo>
                  <a:lnTo>
                    <a:pt x="0" y="0"/>
                  </a:lnTo>
                  <a:lnTo>
                    <a:pt x="0" y="1437131"/>
                  </a:lnTo>
                  <a:lnTo>
                    <a:pt x="202692" y="1437131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684263" y="5431536"/>
              <a:ext cx="203200" cy="10795"/>
            </a:xfrm>
            <a:custGeom>
              <a:avLst/>
              <a:gdLst/>
              <a:ahLst/>
              <a:cxnLst/>
              <a:rect l="l" t="t" r="r" b="b"/>
              <a:pathLst>
                <a:path w="203200" h="10795">
                  <a:moveTo>
                    <a:pt x="202691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202691" y="10667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886956" y="4712208"/>
              <a:ext cx="203200" cy="730250"/>
            </a:xfrm>
            <a:custGeom>
              <a:avLst/>
              <a:gdLst/>
              <a:ahLst/>
              <a:cxnLst/>
              <a:rect l="l" t="t" r="r" b="b"/>
              <a:pathLst>
                <a:path w="203200" h="730250">
                  <a:moveTo>
                    <a:pt x="202692" y="0"/>
                  </a:moveTo>
                  <a:lnTo>
                    <a:pt x="0" y="0"/>
                  </a:lnTo>
                  <a:lnTo>
                    <a:pt x="0" y="729996"/>
                  </a:lnTo>
                  <a:lnTo>
                    <a:pt x="202692" y="729996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251192" y="5297424"/>
              <a:ext cx="203200" cy="144780"/>
            </a:xfrm>
            <a:custGeom>
              <a:avLst/>
              <a:gdLst/>
              <a:ahLst/>
              <a:cxnLst/>
              <a:rect l="l" t="t" r="r" b="b"/>
              <a:pathLst>
                <a:path w="203200" h="144779">
                  <a:moveTo>
                    <a:pt x="202691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202691" y="144779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453883" y="3401568"/>
              <a:ext cx="203200" cy="2040889"/>
            </a:xfrm>
            <a:custGeom>
              <a:avLst/>
              <a:gdLst/>
              <a:ahLst/>
              <a:cxnLst/>
              <a:rect l="l" t="t" r="r" b="b"/>
              <a:pathLst>
                <a:path w="203200" h="2040889">
                  <a:moveTo>
                    <a:pt x="202692" y="0"/>
                  </a:moveTo>
                  <a:lnTo>
                    <a:pt x="0" y="0"/>
                  </a:lnTo>
                  <a:lnTo>
                    <a:pt x="0" y="2040636"/>
                  </a:lnTo>
                  <a:lnTo>
                    <a:pt x="202692" y="2040636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819644" y="5361432"/>
              <a:ext cx="203200" cy="81280"/>
            </a:xfrm>
            <a:custGeom>
              <a:avLst/>
              <a:gdLst/>
              <a:ahLst/>
              <a:cxnLst/>
              <a:rect l="l" t="t" r="r" b="b"/>
              <a:pathLst>
                <a:path w="203200" h="81279">
                  <a:moveTo>
                    <a:pt x="202691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202691" y="80772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022335" y="3823716"/>
              <a:ext cx="203200" cy="1618615"/>
            </a:xfrm>
            <a:custGeom>
              <a:avLst/>
              <a:gdLst/>
              <a:ahLst/>
              <a:cxnLst/>
              <a:rect l="l" t="t" r="r" b="b"/>
              <a:pathLst>
                <a:path w="203200" h="1618614">
                  <a:moveTo>
                    <a:pt x="202692" y="0"/>
                  </a:moveTo>
                  <a:lnTo>
                    <a:pt x="0" y="0"/>
                  </a:lnTo>
                  <a:lnTo>
                    <a:pt x="0" y="1618487"/>
                  </a:lnTo>
                  <a:lnTo>
                    <a:pt x="202692" y="1618487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59663" y="5442204"/>
              <a:ext cx="7946390" cy="0"/>
            </a:xfrm>
            <a:custGeom>
              <a:avLst/>
              <a:gdLst/>
              <a:ahLst/>
              <a:cxnLst/>
              <a:rect l="l" t="t" r="r" b="b"/>
              <a:pathLst>
                <a:path w="7946390">
                  <a:moveTo>
                    <a:pt x="0" y="0"/>
                  </a:moveTo>
                  <a:lnTo>
                    <a:pt x="794613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44195" y="5468518"/>
            <a:ext cx="400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(Genel)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08454" y="5468518"/>
            <a:ext cx="476884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Alkollü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Tütün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41525" y="5468518"/>
            <a:ext cx="476884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195" algn="just">
              <a:spcBef>
                <a:spcPts val="100"/>
              </a:spcBef>
            </a:pP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Gıda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  Alkolsüz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56557" y="5468518"/>
            <a:ext cx="320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25188" y="522503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00138" y="5468518"/>
            <a:ext cx="51180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Lokanta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Oteller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0900" y="518845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89808" y="520763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37505" y="5468518"/>
            <a:ext cx="1623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5560" algn="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Ulaştırma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Haberleşme</a:t>
            </a:r>
            <a:r>
              <a:rPr sz="9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Eğlence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Kültür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01790" y="5468518"/>
            <a:ext cx="3384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it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73416" y="5468518"/>
            <a:ext cx="49974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Çeşitli  Mal ve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Hi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35342" y="322757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76,8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4027" y="3316351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73,5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86230" y="522503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596510" y="426605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37,7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59126" y="5468518"/>
            <a:ext cx="163703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Giyim ve Konut, Su,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Ev</a:t>
            </a:r>
            <a:r>
              <a:rPr sz="900" spc="-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Eşyası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tabLst>
                <a:tab pos="621030" algn="l"/>
              </a:tabLst>
            </a:pP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Ayakkabı	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Elektrik,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636270" marR="620395" indent="-1270" algn="ct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Gaz ve 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kıt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00342" y="383082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54,1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54682" y="509485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26004" y="3498545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66,6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21355" y="5144261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94457" y="447725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29,8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66890" y="453770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27,5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461384" y="358152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63,5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60314" y="522833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56735" y="518045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29836" y="3087751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82,1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91861" y="517740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31689" y="2409825"/>
            <a:ext cx="310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107,6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731890" y="4742433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19,8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002269" y="3648202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61,0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127241" y="510425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6,2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695693" y="5256657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0,4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262241" y="5123433"/>
            <a:ext cx="186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830693" y="5186933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759076" y="2833878"/>
            <a:ext cx="2489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91,6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22504" y="6170676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22504" y="6358128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20725" y="6105550"/>
            <a:ext cx="678180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6700"/>
              </a:lnSpc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9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9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220724" y="2444495"/>
            <a:ext cx="41910" cy="3703954"/>
          </a:xfrm>
          <a:custGeom>
            <a:avLst/>
            <a:gdLst/>
            <a:ahLst/>
            <a:cxnLst/>
            <a:rect l="l" t="t" r="r" b="b"/>
            <a:pathLst>
              <a:path w="41909" h="3703954">
                <a:moveTo>
                  <a:pt x="41859" y="0"/>
                </a:moveTo>
                <a:lnTo>
                  <a:pt x="0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69188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461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2929" y="1979422"/>
            <a:ext cx="5435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9466" y="882522"/>
            <a:ext cx="8467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yurtiçi </a:t>
            </a:r>
            <a:r>
              <a:rPr dirty="0"/>
              <a:t>ÜFE ve </a:t>
            </a:r>
            <a:r>
              <a:rPr spc="-5" dirty="0"/>
              <a:t>TÜFE enflasyonu arasındaki fark </a:t>
            </a:r>
            <a:r>
              <a:rPr dirty="0"/>
              <a:t>58,7 </a:t>
            </a:r>
            <a:r>
              <a:rPr spc="-5" dirty="0"/>
              <a:t>puan ile  tarihi en yüksek</a:t>
            </a:r>
            <a:r>
              <a:rPr dirty="0"/>
              <a:t> </a:t>
            </a:r>
            <a:r>
              <a:rPr spc="-5" dirty="0"/>
              <a:t>seviyededir.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Mayıs </a:t>
            </a:r>
            <a:r>
              <a:rPr b="0" dirty="0">
                <a:latin typeface="Tahoma"/>
                <a:cs typeface="Tahoma"/>
              </a:rPr>
              <a:t>2022’de </a:t>
            </a:r>
            <a:r>
              <a:rPr b="0" spc="-5" dirty="0">
                <a:latin typeface="Tahoma"/>
                <a:cs typeface="Tahoma"/>
              </a:rPr>
              <a:t>üretici enflasyon oranı %132,2 düzeyinde</a:t>
            </a:r>
            <a:r>
              <a:rPr b="0" spc="9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24065" y="2753677"/>
            <a:ext cx="7801609" cy="2850515"/>
            <a:chOff x="524065" y="2753677"/>
            <a:chExt cx="7801609" cy="2850515"/>
          </a:xfrm>
        </p:grpSpPr>
        <p:sp>
          <p:nvSpPr>
            <p:cNvPr id="6" name="object 6"/>
            <p:cNvSpPr/>
            <p:nvPr/>
          </p:nvSpPr>
          <p:spPr>
            <a:xfrm>
              <a:off x="528827" y="2758439"/>
              <a:ext cx="7777480" cy="2840990"/>
            </a:xfrm>
            <a:custGeom>
              <a:avLst/>
              <a:gdLst/>
              <a:ahLst/>
              <a:cxnLst/>
              <a:rect l="l" t="t" r="r" b="b"/>
              <a:pathLst>
                <a:path w="7777480" h="2840990">
                  <a:moveTo>
                    <a:pt x="50292" y="2840736"/>
                  </a:moveTo>
                  <a:lnTo>
                    <a:pt x="50292" y="0"/>
                  </a:lnTo>
                </a:path>
                <a:path w="7777480" h="2840990">
                  <a:moveTo>
                    <a:pt x="0" y="2840736"/>
                  </a:moveTo>
                  <a:lnTo>
                    <a:pt x="50292" y="2840736"/>
                  </a:lnTo>
                </a:path>
                <a:path w="7777480" h="2840990">
                  <a:moveTo>
                    <a:pt x="0" y="2435352"/>
                  </a:moveTo>
                  <a:lnTo>
                    <a:pt x="50292" y="2435352"/>
                  </a:lnTo>
                </a:path>
                <a:path w="7777480" h="2840990">
                  <a:moveTo>
                    <a:pt x="0" y="2029968"/>
                  </a:moveTo>
                  <a:lnTo>
                    <a:pt x="50292" y="2029968"/>
                  </a:lnTo>
                </a:path>
                <a:path w="7777480" h="2840990">
                  <a:moveTo>
                    <a:pt x="0" y="1623060"/>
                  </a:moveTo>
                  <a:lnTo>
                    <a:pt x="50292" y="1623060"/>
                  </a:lnTo>
                </a:path>
                <a:path w="7777480" h="2840990">
                  <a:moveTo>
                    <a:pt x="0" y="1217676"/>
                  </a:moveTo>
                  <a:lnTo>
                    <a:pt x="50292" y="1217676"/>
                  </a:lnTo>
                </a:path>
                <a:path w="7777480" h="2840990">
                  <a:moveTo>
                    <a:pt x="0" y="812292"/>
                  </a:moveTo>
                  <a:lnTo>
                    <a:pt x="50292" y="812292"/>
                  </a:lnTo>
                </a:path>
                <a:path w="7777480" h="2840990">
                  <a:moveTo>
                    <a:pt x="0" y="406908"/>
                  </a:moveTo>
                  <a:lnTo>
                    <a:pt x="50292" y="406908"/>
                  </a:lnTo>
                </a:path>
                <a:path w="7777480" h="2840990">
                  <a:moveTo>
                    <a:pt x="0" y="0"/>
                  </a:moveTo>
                  <a:lnTo>
                    <a:pt x="50292" y="0"/>
                  </a:lnTo>
                </a:path>
                <a:path w="7777480" h="2840990">
                  <a:moveTo>
                    <a:pt x="50292" y="2840736"/>
                  </a:moveTo>
                  <a:lnTo>
                    <a:pt x="7776972" y="2840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79881" y="2917697"/>
              <a:ext cx="7726680" cy="2569845"/>
            </a:xfrm>
            <a:custGeom>
              <a:avLst/>
              <a:gdLst/>
              <a:ahLst/>
              <a:cxnLst/>
              <a:rect l="l" t="t" r="r" b="b"/>
              <a:pathLst>
                <a:path w="7726680" h="2569845">
                  <a:moveTo>
                    <a:pt x="0" y="2502408"/>
                  </a:moveTo>
                  <a:lnTo>
                    <a:pt x="275844" y="2493264"/>
                  </a:lnTo>
                  <a:lnTo>
                    <a:pt x="551688" y="2508504"/>
                  </a:lnTo>
                  <a:lnTo>
                    <a:pt x="827532" y="2545079"/>
                  </a:lnTo>
                  <a:lnTo>
                    <a:pt x="1103376" y="2569464"/>
                  </a:lnTo>
                  <a:lnTo>
                    <a:pt x="1379220" y="2555748"/>
                  </a:lnTo>
                  <a:lnTo>
                    <a:pt x="1655064" y="2513076"/>
                  </a:lnTo>
                  <a:lnTo>
                    <a:pt x="1930908" y="2447543"/>
                  </a:lnTo>
                  <a:lnTo>
                    <a:pt x="2206752" y="2391155"/>
                  </a:lnTo>
                  <a:lnTo>
                    <a:pt x="2482596" y="2311908"/>
                  </a:lnTo>
                  <a:lnTo>
                    <a:pt x="2758440" y="2212847"/>
                  </a:lnTo>
                  <a:lnTo>
                    <a:pt x="3034284" y="2171700"/>
                  </a:lnTo>
                  <a:lnTo>
                    <a:pt x="3310128" y="2150364"/>
                  </a:lnTo>
                  <a:lnTo>
                    <a:pt x="3587496" y="2132076"/>
                  </a:lnTo>
                  <a:lnTo>
                    <a:pt x="3863340" y="2048256"/>
                  </a:lnTo>
                  <a:lnTo>
                    <a:pt x="4139183" y="1967483"/>
                  </a:lnTo>
                  <a:lnTo>
                    <a:pt x="4415028" y="1903476"/>
                  </a:lnTo>
                  <a:lnTo>
                    <a:pt x="4690872" y="1812035"/>
                  </a:lnTo>
                  <a:lnTo>
                    <a:pt x="4966716" y="1770888"/>
                  </a:lnTo>
                  <a:lnTo>
                    <a:pt x="5242559" y="1758695"/>
                  </a:lnTo>
                  <a:lnTo>
                    <a:pt x="5518404" y="1789176"/>
                  </a:lnTo>
                  <a:lnTo>
                    <a:pt x="5794248" y="1741932"/>
                  </a:lnTo>
                  <a:lnTo>
                    <a:pt x="6070092" y="1572768"/>
                  </a:lnTo>
                  <a:lnTo>
                    <a:pt x="6345936" y="1060703"/>
                  </a:lnTo>
                  <a:lnTo>
                    <a:pt x="6621780" y="783335"/>
                  </a:lnTo>
                  <a:lnTo>
                    <a:pt x="6897624" y="551688"/>
                  </a:lnTo>
                  <a:lnTo>
                    <a:pt x="7173468" y="348996"/>
                  </a:lnTo>
                  <a:lnTo>
                    <a:pt x="7449312" y="210312"/>
                  </a:lnTo>
                  <a:lnTo>
                    <a:pt x="7726680" y="0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9881" y="3262121"/>
              <a:ext cx="7726680" cy="2235835"/>
            </a:xfrm>
            <a:custGeom>
              <a:avLst/>
              <a:gdLst/>
              <a:ahLst/>
              <a:cxnLst/>
              <a:rect l="l" t="t" r="r" b="b"/>
              <a:pathLst>
                <a:path w="7726680" h="2235835">
                  <a:moveTo>
                    <a:pt x="0" y="2165604"/>
                  </a:moveTo>
                  <a:lnTo>
                    <a:pt x="275844" y="2164079"/>
                  </a:lnTo>
                  <a:lnTo>
                    <a:pt x="551688" y="2179319"/>
                  </a:lnTo>
                  <a:lnTo>
                    <a:pt x="827532" y="2209800"/>
                  </a:lnTo>
                  <a:lnTo>
                    <a:pt x="1103376" y="2235708"/>
                  </a:lnTo>
                  <a:lnTo>
                    <a:pt x="1379220" y="2215896"/>
                  </a:lnTo>
                  <a:lnTo>
                    <a:pt x="1655064" y="2176272"/>
                  </a:lnTo>
                  <a:lnTo>
                    <a:pt x="1930908" y="2087879"/>
                  </a:lnTo>
                  <a:lnTo>
                    <a:pt x="2206752" y="2022347"/>
                  </a:lnTo>
                  <a:lnTo>
                    <a:pt x="2482596" y="1935479"/>
                  </a:lnTo>
                  <a:lnTo>
                    <a:pt x="2758440" y="1828800"/>
                  </a:lnTo>
                  <a:lnTo>
                    <a:pt x="3034284" y="1783079"/>
                  </a:lnTo>
                  <a:lnTo>
                    <a:pt x="3310128" y="1760220"/>
                  </a:lnTo>
                  <a:lnTo>
                    <a:pt x="3587496" y="1737359"/>
                  </a:lnTo>
                  <a:lnTo>
                    <a:pt x="3863340" y="1647444"/>
                  </a:lnTo>
                  <a:lnTo>
                    <a:pt x="4139183" y="1563623"/>
                  </a:lnTo>
                  <a:lnTo>
                    <a:pt x="4415028" y="1499615"/>
                  </a:lnTo>
                  <a:lnTo>
                    <a:pt x="4690872" y="1406652"/>
                  </a:lnTo>
                  <a:lnTo>
                    <a:pt x="4966716" y="1365503"/>
                  </a:lnTo>
                  <a:lnTo>
                    <a:pt x="5242559" y="1417320"/>
                  </a:lnTo>
                  <a:lnTo>
                    <a:pt x="5518404" y="1450847"/>
                  </a:lnTo>
                  <a:lnTo>
                    <a:pt x="5794248" y="1405127"/>
                  </a:lnTo>
                  <a:lnTo>
                    <a:pt x="6070092" y="1257300"/>
                  </a:lnTo>
                  <a:lnTo>
                    <a:pt x="6345936" y="766571"/>
                  </a:lnTo>
                  <a:lnTo>
                    <a:pt x="6621780" y="505967"/>
                  </a:lnTo>
                  <a:lnTo>
                    <a:pt x="6897624" y="352044"/>
                  </a:lnTo>
                  <a:lnTo>
                    <a:pt x="7173468" y="175260"/>
                  </a:lnTo>
                  <a:lnTo>
                    <a:pt x="7449312" y="64007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4447" y="3458717"/>
            <a:ext cx="276860" cy="223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4447" y="305295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4447" y="264731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4600" y="5639206"/>
            <a:ext cx="79375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75421" y="2665857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132,2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73871" y="3158109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115,2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21258" y="2910839"/>
            <a:ext cx="212725" cy="302260"/>
            <a:chOff x="921258" y="2910839"/>
            <a:chExt cx="212725" cy="302260"/>
          </a:xfrm>
        </p:grpSpPr>
        <p:sp>
          <p:nvSpPr>
            <p:cNvPr id="16" name="object 16"/>
            <p:cNvSpPr/>
            <p:nvPr/>
          </p:nvSpPr>
          <p:spPr>
            <a:xfrm>
              <a:off x="921258" y="319354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21258" y="292988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90955" y="2767692"/>
            <a:ext cx="2233930" cy="5524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Yurt İçi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Fiyat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783553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aylık üretici </a:t>
            </a:r>
            <a:r>
              <a:rPr spc="-5" dirty="0"/>
              <a:t>enflasyon </a:t>
            </a:r>
            <a:r>
              <a:rPr dirty="0"/>
              <a:t>oranı </a:t>
            </a:r>
            <a:r>
              <a:rPr spc="-5" dirty="0"/>
              <a:t>%8,8’dir; elektrik, </a:t>
            </a:r>
            <a:r>
              <a:rPr spc="10" dirty="0"/>
              <a:t>gaz </a:t>
            </a:r>
            <a:r>
              <a:rPr spc="-5" dirty="0"/>
              <a:t>üretimi </a:t>
            </a:r>
            <a:r>
              <a:rPr dirty="0"/>
              <a:t>ve  </a:t>
            </a:r>
            <a:r>
              <a:rPr spc="-5" dirty="0"/>
              <a:t>dağıtımı en yüksek aylık fiyat artışının görüldüğü</a:t>
            </a:r>
            <a:r>
              <a:rPr spc="20" dirty="0"/>
              <a:t> </a:t>
            </a:r>
            <a:r>
              <a:rPr spc="-5" dirty="0"/>
              <a:t>sektördür.</a:t>
            </a:r>
          </a:p>
          <a:p>
            <a:pPr marL="12700" marR="126364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sektöründe %300,2, elektrik, </a:t>
            </a:r>
            <a:r>
              <a:rPr b="0" dirty="0">
                <a:latin typeface="Tahoma"/>
                <a:cs typeface="Tahoma"/>
              </a:rPr>
              <a:t>gaz üretimi </a:t>
            </a:r>
            <a:r>
              <a:rPr b="0" spc="-5" dirty="0">
                <a:latin typeface="Tahoma"/>
                <a:cs typeface="Tahoma"/>
              </a:rPr>
              <a:t>ve dağıtımında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%360,3 oranında  yıllık fiyat </a:t>
            </a:r>
            <a:r>
              <a:rPr b="0" dirty="0">
                <a:latin typeface="Tahoma"/>
                <a:cs typeface="Tahoma"/>
              </a:rPr>
              <a:t>artışları</a:t>
            </a:r>
            <a:r>
              <a:rPr b="0" spc="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48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17622" y="1869186"/>
            <a:ext cx="35134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9953" y="2560320"/>
            <a:ext cx="8246745" cy="2896235"/>
            <a:chOff x="389953" y="2560320"/>
            <a:chExt cx="8246745" cy="2896235"/>
          </a:xfrm>
        </p:grpSpPr>
        <p:sp>
          <p:nvSpPr>
            <p:cNvPr id="6" name="object 6"/>
            <p:cNvSpPr/>
            <p:nvPr/>
          </p:nvSpPr>
          <p:spPr>
            <a:xfrm>
              <a:off x="502920" y="5381244"/>
              <a:ext cx="266700" cy="70485"/>
            </a:xfrm>
            <a:custGeom>
              <a:avLst/>
              <a:gdLst/>
              <a:ahLst/>
              <a:cxnLst/>
              <a:rect l="l" t="t" r="r" b="b"/>
              <a:pathLst>
                <a:path w="266700" h="70485">
                  <a:moveTo>
                    <a:pt x="266700" y="0"/>
                  </a:moveTo>
                  <a:lnTo>
                    <a:pt x="0" y="0"/>
                  </a:lnTo>
                  <a:lnTo>
                    <a:pt x="0" y="70103"/>
                  </a:lnTo>
                  <a:lnTo>
                    <a:pt x="266700" y="7010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69620" y="4390644"/>
              <a:ext cx="266700" cy="1061085"/>
            </a:xfrm>
            <a:custGeom>
              <a:avLst/>
              <a:gdLst/>
              <a:ahLst/>
              <a:cxnLst/>
              <a:rect l="l" t="t" r="r" b="b"/>
              <a:pathLst>
                <a:path w="266700" h="1061085">
                  <a:moveTo>
                    <a:pt x="266699" y="0"/>
                  </a:moveTo>
                  <a:lnTo>
                    <a:pt x="0" y="0"/>
                  </a:lnTo>
                  <a:lnTo>
                    <a:pt x="0" y="1060703"/>
                  </a:lnTo>
                  <a:lnTo>
                    <a:pt x="266699" y="1060703"/>
                  </a:lnTo>
                  <a:lnTo>
                    <a:pt x="2666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99488" y="5401055"/>
              <a:ext cx="268605" cy="50800"/>
            </a:xfrm>
            <a:custGeom>
              <a:avLst/>
              <a:gdLst/>
              <a:ahLst/>
              <a:cxnLst/>
              <a:rect l="l" t="t" r="r" b="b"/>
              <a:pathLst>
                <a:path w="268605" h="50800">
                  <a:moveTo>
                    <a:pt x="268224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268224" y="50292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267711" y="4379976"/>
              <a:ext cx="266700" cy="1071880"/>
            </a:xfrm>
            <a:custGeom>
              <a:avLst/>
              <a:gdLst/>
              <a:ahLst/>
              <a:cxnLst/>
              <a:rect l="l" t="t" r="r" b="b"/>
              <a:pathLst>
                <a:path w="266700" h="1071879">
                  <a:moveTo>
                    <a:pt x="266700" y="0"/>
                  </a:moveTo>
                  <a:lnTo>
                    <a:pt x="0" y="0"/>
                  </a:lnTo>
                  <a:lnTo>
                    <a:pt x="0" y="1071372"/>
                  </a:lnTo>
                  <a:lnTo>
                    <a:pt x="266700" y="1071372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747771" y="5407152"/>
              <a:ext cx="268605" cy="44450"/>
            </a:xfrm>
            <a:custGeom>
              <a:avLst/>
              <a:gdLst/>
              <a:ahLst/>
              <a:cxnLst/>
              <a:rect l="l" t="t" r="r" b="b"/>
              <a:pathLst>
                <a:path w="268605" h="44450">
                  <a:moveTo>
                    <a:pt x="268223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268223" y="44196"/>
                  </a:lnTo>
                  <a:lnTo>
                    <a:pt x="26822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015995" y="4527804"/>
              <a:ext cx="266700" cy="923925"/>
            </a:xfrm>
            <a:custGeom>
              <a:avLst/>
              <a:gdLst/>
              <a:ahLst/>
              <a:cxnLst/>
              <a:rect l="l" t="t" r="r" b="b"/>
              <a:pathLst>
                <a:path w="266700" h="923925">
                  <a:moveTo>
                    <a:pt x="266700" y="0"/>
                  </a:moveTo>
                  <a:lnTo>
                    <a:pt x="0" y="0"/>
                  </a:lnTo>
                  <a:lnTo>
                    <a:pt x="0" y="923544"/>
                  </a:lnTo>
                  <a:lnTo>
                    <a:pt x="266700" y="923544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497580" y="5141976"/>
              <a:ext cx="266700" cy="309880"/>
            </a:xfrm>
            <a:custGeom>
              <a:avLst/>
              <a:gdLst/>
              <a:ahLst/>
              <a:cxnLst/>
              <a:rect l="l" t="t" r="r" b="b"/>
              <a:pathLst>
                <a:path w="266700" h="309879">
                  <a:moveTo>
                    <a:pt x="266700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266700" y="309372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764280" y="2560320"/>
              <a:ext cx="268605" cy="2891155"/>
            </a:xfrm>
            <a:custGeom>
              <a:avLst/>
              <a:gdLst/>
              <a:ahLst/>
              <a:cxnLst/>
              <a:rect l="l" t="t" r="r" b="b"/>
              <a:pathLst>
                <a:path w="268604" h="2891154">
                  <a:moveTo>
                    <a:pt x="268224" y="0"/>
                  </a:moveTo>
                  <a:lnTo>
                    <a:pt x="0" y="0"/>
                  </a:lnTo>
                  <a:lnTo>
                    <a:pt x="0" y="2891028"/>
                  </a:lnTo>
                  <a:lnTo>
                    <a:pt x="268224" y="2891028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245863" y="5413248"/>
              <a:ext cx="266700" cy="38100"/>
            </a:xfrm>
            <a:custGeom>
              <a:avLst/>
              <a:gdLst/>
              <a:ahLst/>
              <a:cxnLst/>
              <a:rect l="l" t="t" r="r" b="b"/>
              <a:pathLst>
                <a:path w="266700" h="38100">
                  <a:moveTo>
                    <a:pt x="266700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266700" y="3809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512563" y="4888992"/>
              <a:ext cx="268605" cy="562610"/>
            </a:xfrm>
            <a:custGeom>
              <a:avLst/>
              <a:gdLst/>
              <a:ahLst/>
              <a:cxnLst/>
              <a:rect l="l" t="t" r="r" b="b"/>
              <a:pathLst>
                <a:path w="268604" h="562610">
                  <a:moveTo>
                    <a:pt x="268224" y="0"/>
                  </a:moveTo>
                  <a:lnTo>
                    <a:pt x="0" y="0"/>
                  </a:lnTo>
                  <a:lnTo>
                    <a:pt x="0" y="562355"/>
                  </a:lnTo>
                  <a:lnTo>
                    <a:pt x="268224" y="562355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994148" y="5411724"/>
              <a:ext cx="268605" cy="40005"/>
            </a:xfrm>
            <a:custGeom>
              <a:avLst/>
              <a:gdLst/>
              <a:ahLst/>
              <a:cxnLst/>
              <a:rect l="l" t="t" r="r" b="b"/>
              <a:pathLst>
                <a:path w="268604" h="40004">
                  <a:moveTo>
                    <a:pt x="268224" y="0"/>
                  </a:moveTo>
                  <a:lnTo>
                    <a:pt x="0" y="0"/>
                  </a:lnTo>
                  <a:lnTo>
                    <a:pt x="0" y="39623"/>
                  </a:lnTo>
                  <a:lnTo>
                    <a:pt x="268224" y="396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262371" y="4471416"/>
              <a:ext cx="266700" cy="980440"/>
            </a:xfrm>
            <a:custGeom>
              <a:avLst/>
              <a:gdLst/>
              <a:ahLst/>
              <a:cxnLst/>
              <a:rect l="l" t="t" r="r" b="b"/>
              <a:pathLst>
                <a:path w="266700" h="980439">
                  <a:moveTo>
                    <a:pt x="266700" y="0"/>
                  </a:moveTo>
                  <a:lnTo>
                    <a:pt x="0" y="0"/>
                  </a:lnTo>
                  <a:lnTo>
                    <a:pt x="0" y="979931"/>
                  </a:lnTo>
                  <a:lnTo>
                    <a:pt x="266700" y="979931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743956" y="5422392"/>
              <a:ext cx="266700" cy="29209"/>
            </a:xfrm>
            <a:custGeom>
              <a:avLst/>
              <a:gdLst/>
              <a:ahLst/>
              <a:cxnLst/>
              <a:rect l="l" t="t" r="r" b="b"/>
              <a:pathLst>
                <a:path w="266700" h="29210">
                  <a:moveTo>
                    <a:pt x="266700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266700" y="28956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010656" y="4782312"/>
              <a:ext cx="266700" cy="669290"/>
            </a:xfrm>
            <a:custGeom>
              <a:avLst/>
              <a:gdLst/>
              <a:ahLst/>
              <a:cxnLst/>
              <a:rect l="l" t="t" r="r" b="b"/>
              <a:pathLst>
                <a:path w="266700" h="669289">
                  <a:moveTo>
                    <a:pt x="266700" y="0"/>
                  </a:moveTo>
                  <a:lnTo>
                    <a:pt x="0" y="0"/>
                  </a:lnTo>
                  <a:lnTo>
                    <a:pt x="0" y="669035"/>
                  </a:lnTo>
                  <a:lnTo>
                    <a:pt x="266700" y="669035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492239" y="5394960"/>
              <a:ext cx="266700" cy="56515"/>
            </a:xfrm>
            <a:custGeom>
              <a:avLst/>
              <a:gdLst/>
              <a:ahLst/>
              <a:cxnLst/>
              <a:rect l="l" t="t" r="r" b="b"/>
              <a:pathLst>
                <a:path w="266700" h="56514">
                  <a:moveTo>
                    <a:pt x="266700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266700" y="56387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58939" y="4594860"/>
              <a:ext cx="268605" cy="856615"/>
            </a:xfrm>
            <a:custGeom>
              <a:avLst/>
              <a:gdLst/>
              <a:ahLst/>
              <a:cxnLst/>
              <a:rect l="l" t="t" r="r" b="b"/>
              <a:pathLst>
                <a:path w="268604" h="856614">
                  <a:moveTo>
                    <a:pt x="268224" y="0"/>
                  </a:moveTo>
                  <a:lnTo>
                    <a:pt x="0" y="0"/>
                  </a:lnTo>
                  <a:lnTo>
                    <a:pt x="0" y="856487"/>
                  </a:lnTo>
                  <a:lnTo>
                    <a:pt x="268224" y="856487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240523" y="5230368"/>
              <a:ext cx="268605" cy="220979"/>
            </a:xfrm>
            <a:custGeom>
              <a:avLst/>
              <a:gdLst/>
              <a:ahLst/>
              <a:cxnLst/>
              <a:rect l="l" t="t" r="r" b="b"/>
              <a:pathLst>
                <a:path w="268604" h="220979">
                  <a:moveTo>
                    <a:pt x="268224" y="0"/>
                  </a:moveTo>
                  <a:lnTo>
                    <a:pt x="0" y="0"/>
                  </a:lnTo>
                  <a:lnTo>
                    <a:pt x="0" y="220979"/>
                  </a:lnTo>
                  <a:lnTo>
                    <a:pt x="268224" y="220979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508747" y="3043428"/>
              <a:ext cx="266700" cy="2407920"/>
            </a:xfrm>
            <a:custGeom>
              <a:avLst/>
              <a:gdLst/>
              <a:ahLst/>
              <a:cxnLst/>
              <a:rect l="l" t="t" r="r" b="b"/>
              <a:pathLst>
                <a:path w="266700" h="2407920">
                  <a:moveTo>
                    <a:pt x="266700" y="0"/>
                  </a:moveTo>
                  <a:lnTo>
                    <a:pt x="0" y="0"/>
                  </a:lnTo>
                  <a:lnTo>
                    <a:pt x="0" y="2407920"/>
                  </a:lnTo>
                  <a:lnTo>
                    <a:pt x="266700" y="240792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988808" y="5417820"/>
              <a:ext cx="268605" cy="33655"/>
            </a:xfrm>
            <a:custGeom>
              <a:avLst/>
              <a:gdLst/>
              <a:ahLst/>
              <a:cxnLst/>
              <a:rect l="l" t="t" r="r" b="b"/>
              <a:pathLst>
                <a:path w="268604" h="33654">
                  <a:moveTo>
                    <a:pt x="268224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268224" y="33527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257032" y="4817364"/>
              <a:ext cx="266700" cy="634365"/>
            </a:xfrm>
            <a:custGeom>
              <a:avLst/>
              <a:gdLst/>
              <a:ahLst/>
              <a:cxnLst/>
              <a:rect l="l" t="t" r="r" b="b"/>
              <a:pathLst>
                <a:path w="266700" h="634364">
                  <a:moveTo>
                    <a:pt x="266700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266700" y="633984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94715" y="5451348"/>
              <a:ext cx="8237220" cy="0"/>
            </a:xfrm>
            <a:custGeom>
              <a:avLst/>
              <a:gdLst/>
              <a:ahLst/>
              <a:cxnLst/>
              <a:rect l="l" t="t" r="r" b="b"/>
              <a:pathLst>
                <a:path w="8237220">
                  <a:moveTo>
                    <a:pt x="0" y="0"/>
                  </a:moveTo>
                  <a:lnTo>
                    <a:pt x="823721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748909" y="5482844"/>
            <a:ext cx="5270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marR="5080" indent="-40005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lı  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36663" y="5482844"/>
            <a:ext cx="343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rj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24352" y="5482844"/>
            <a:ext cx="3848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4895" y="5482844"/>
            <a:ext cx="410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Yİ-ÜFE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30244" y="237083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360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65451" y="5482844"/>
            <a:ext cx="6051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Made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nc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ilik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21607" y="5482844"/>
            <a:ext cx="582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Su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Temini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27603" y="5482844"/>
            <a:ext cx="6762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033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Elektrik,  Gaz</a:t>
            </a:r>
            <a:r>
              <a:rPr sz="10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Üretimi  ve</a:t>
            </a:r>
            <a:r>
              <a:rPr sz="10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Dağıtımı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18659" y="5482844"/>
            <a:ext cx="4857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55409" y="5482844"/>
            <a:ext cx="6102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ksız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02016" y="5482844"/>
            <a:ext cx="511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" marR="5080" indent="-12827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Ser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  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95547" y="4952491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38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4111" y="5192395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4364" y="4201414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132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239381" y="5039995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27421" y="5222494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031619" y="521309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31517" y="4190491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133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80792" y="5217667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5,5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525006" y="5205221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981070" y="4338065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115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278248" y="5224017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11421" y="4700142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70,0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27701" y="428104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775452" y="5233542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08878" y="4592192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83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022081" y="5228971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24904" y="4404740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106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74457" y="2853308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255634" y="4626990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79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46531" y="6067044"/>
            <a:ext cx="178435" cy="134620"/>
          </a:xfrm>
          <a:custGeom>
            <a:avLst/>
            <a:gdLst/>
            <a:ahLst/>
            <a:cxnLst/>
            <a:rect l="l" t="t" r="r" b="b"/>
            <a:pathLst>
              <a:path w="178434" h="134620">
                <a:moveTo>
                  <a:pt x="178308" y="0"/>
                </a:moveTo>
                <a:lnTo>
                  <a:pt x="0" y="0"/>
                </a:lnTo>
                <a:lnTo>
                  <a:pt x="0" y="134111"/>
                </a:lnTo>
                <a:lnTo>
                  <a:pt x="178308" y="134111"/>
                </a:lnTo>
                <a:lnTo>
                  <a:pt x="178308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46531" y="6271259"/>
            <a:ext cx="178435" cy="132715"/>
          </a:xfrm>
          <a:custGeom>
            <a:avLst/>
            <a:gdLst/>
            <a:ahLst/>
            <a:cxnLst/>
            <a:rect l="l" t="t" r="r" b="b"/>
            <a:pathLst>
              <a:path w="178434" h="132714">
                <a:moveTo>
                  <a:pt x="178308" y="0"/>
                </a:moveTo>
                <a:lnTo>
                  <a:pt x="0" y="0"/>
                </a:lnTo>
                <a:lnTo>
                  <a:pt x="0" y="132587"/>
                </a:lnTo>
                <a:lnTo>
                  <a:pt x="178308" y="132587"/>
                </a:lnTo>
                <a:lnTo>
                  <a:pt x="17830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3651" y="5999784"/>
            <a:ext cx="753745" cy="432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400"/>
              </a:lnSpc>
              <a:spcBef>
                <a:spcPts val="10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10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10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559052" y="2554223"/>
            <a:ext cx="3362325" cy="3408679"/>
          </a:xfrm>
          <a:custGeom>
            <a:avLst/>
            <a:gdLst/>
            <a:ahLst/>
            <a:cxnLst/>
            <a:rect l="l" t="t" r="r" b="b"/>
            <a:pathLst>
              <a:path w="3362325" h="3408679">
                <a:moveTo>
                  <a:pt x="14096" y="0"/>
                </a:moveTo>
                <a:lnTo>
                  <a:pt x="0" y="3408362"/>
                </a:lnTo>
              </a:path>
              <a:path w="3362325" h="3408679">
                <a:moveTo>
                  <a:pt x="3360420" y="0"/>
                </a:moveTo>
                <a:lnTo>
                  <a:pt x="3361944" y="3380816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91764" y="6044590"/>
            <a:ext cx="12255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Sektörlere</a:t>
            </a:r>
            <a:r>
              <a:rPr sz="14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2890" y="6598032"/>
            <a:ext cx="2561590" cy="21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66053" y="6044590"/>
            <a:ext cx="2128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Ana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gruplarına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84335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683717"/>
            <a:ext cx="84245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Tahminler enflasyonun </a:t>
            </a:r>
            <a:r>
              <a:rPr dirty="0"/>
              <a:t>2022 </a:t>
            </a:r>
            <a:r>
              <a:rPr spc="-5" dirty="0"/>
              <a:t>yıl sonunda da yüksek seviyesini</a:t>
            </a:r>
            <a:r>
              <a:rPr spc="20" dirty="0"/>
              <a:t> </a:t>
            </a:r>
            <a:r>
              <a:rPr spc="-5" dirty="0"/>
              <a:t>koruyacağı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yönündedir.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3191" y="2305811"/>
            <a:ext cx="7912734" cy="3084830"/>
            <a:chOff x="393191" y="2305811"/>
            <a:chExt cx="7912734" cy="3084830"/>
          </a:xfrm>
        </p:grpSpPr>
        <p:sp>
          <p:nvSpPr>
            <p:cNvPr id="5" name="object 5"/>
            <p:cNvSpPr/>
            <p:nvPr/>
          </p:nvSpPr>
          <p:spPr>
            <a:xfrm>
              <a:off x="6312408" y="2305811"/>
              <a:ext cx="1876425" cy="3080385"/>
            </a:xfrm>
            <a:custGeom>
              <a:avLst/>
              <a:gdLst/>
              <a:ahLst/>
              <a:cxnLst/>
              <a:rect l="l" t="t" r="r" b="b"/>
              <a:pathLst>
                <a:path w="1876425" h="3080385">
                  <a:moveTo>
                    <a:pt x="294132" y="0"/>
                  </a:moveTo>
                  <a:lnTo>
                    <a:pt x="0" y="0"/>
                  </a:lnTo>
                  <a:lnTo>
                    <a:pt x="0" y="3080004"/>
                  </a:lnTo>
                  <a:lnTo>
                    <a:pt x="294132" y="3080004"/>
                  </a:lnTo>
                  <a:lnTo>
                    <a:pt x="294132" y="0"/>
                  </a:lnTo>
                  <a:close/>
                </a:path>
                <a:path w="1876425" h="3080385">
                  <a:moveTo>
                    <a:pt x="821423" y="490728"/>
                  </a:moveTo>
                  <a:lnTo>
                    <a:pt x="528828" y="490728"/>
                  </a:lnTo>
                  <a:lnTo>
                    <a:pt x="528828" y="3080004"/>
                  </a:lnTo>
                  <a:lnTo>
                    <a:pt x="821423" y="3080004"/>
                  </a:lnTo>
                  <a:lnTo>
                    <a:pt x="821423" y="490728"/>
                  </a:lnTo>
                  <a:close/>
                </a:path>
                <a:path w="1876425" h="3080385">
                  <a:moveTo>
                    <a:pt x="1348740" y="469392"/>
                  </a:moveTo>
                  <a:lnTo>
                    <a:pt x="1056132" y="469392"/>
                  </a:lnTo>
                  <a:lnTo>
                    <a:pt x="1056132" y="3080004"/>
                  </a:lnTo>
                  <a:lnTo>
                    <a:pt x="1348740" y="3080004"/>
                  </a:lnTo>
                  <a:lnTo>
                    <a:pt x="1348740" y="469392"/>
                  </a:lnTo>
                  <a:close/>
                </a:path>
                <a:path w="1876425" h="3080385">
                  <a:moveTo>
                    <a:pt x="1876044" y="315468"/>
                  </a:moveTo>
                  <a:lnTo>
                    <a:pt x="1583436" y="315468"/>
                  </a:lnTo>
                  <a:lnTo>
                    <a:pt x="1583436" y="3080004"/>
                  </a:lnTo>
                  <a:lnTo>
                    <a:pt x="1876044" y="3080004"/>
                  </a:lnTo>
                  <a:lnTo>
                    <a:pt x="1876044" y="315468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" y="3842003"/>
              <a:ext cx="5568950" cy="1544320"/>
            </a:xfrm>
            <a:custGeom>
              <a:avLst/>
              <a:gdLst/>
              <a:ahLst/>
              <a:cxnLst/>
              <a:rect l="l" t="t" r="r" b="b"/>
              <a:pathLst>
                <a:path w="5568950" h="1544320">
                  <a:moveTo>
                    <a:pt x="294132" y="1097280"/>
                  </a:moveTo>
                  <a:lnTo>
                    <a:pt x="0" y="1097280"/>
                  </a:lnTo>
                  <a:lnTo>
                    <a:pt x="0" y="1543812"/>
                  </a:lnTo>
                  <a:lnTo>
                    <a:pt x="294132" y="1543812"/>
                  </a:lnTo>
                  <a:lnTo>
                    <a:pt x="294132" y="1097280"/>
                  </a:lnTo>
                  <a:close/>
                </a:path>
                <a:path w="5568950" h="1544320">
                  <a:moveTo>
                    <a:pt x="821436" y="1280160"/>
                  </a:moveTo>
                  <a:lnTo>
                    <a:pt x="527304" y="1280160"/>
                  </a:lnTo>
                  <a:lnTo>
                    <a:pt x="527304" y="1543812"/>
                  </a:lnTo>
                  <a:lnTo>
                    <a:pt x="821436" y="1543812"/>
                  </a:lnTo>
                  <a:lnTo>
                    <a:pt x="821436" y="1280160"/>
                  </a:lnTo>
                  <a:close/>
                </a:path>
                <a:path w="5568950" h="1544320">
                  <a:moveTo>
                    <a:pt x="1348740" y="1228344"/>
                  </a:moveTo>
                  <a:lnTo>
                    <a:pt x="1054608" y="1228344"/>
                  </a:lnTo>
                  <a:lnTo>
                    <a:pt x="1054608" y="1543812"/>
                  </a:lnTo>
                  <a:lnTo>
                    <a:pt x="1348740" y="1543812"/>
                  </a:lnTo>
                  <a:lnTo>
                    <a:pt x="1348740" y="1228344"/>
                  </a:lnTo>
                  <a:close/>
                </a:path>
                <a:path w="5568950" h="1544320">
                  <a:moveTo>
                    <a:pt x="1876044" y="1194816"/>
                  </a:moveTo>
                  <a:lnTo>
                    <a:pt x="1583436" y="1194816"/>
                  </a:lnTo>
                  <a:lnTo>
                    <a:pt x="1583436" y="1543812"/>
                  </a:lnTo>
                  <a:lnTo>
                    <a:pt x="1876044" y="1543812"/>
                  </a:lnTo>
                  <a:lnTo>
                    <a:pt x="1876044" y="1194816"/>
                  </a:lnTo>
                  <a:close/>
                </a:path>
                <a:path w="5568950" h="1544320">
                  <a:moveTo>
                    <a:pt x="2403348" y="1167384"/>
                  </a:moveTo>
                  <a:lnTo>
                    <a:pt x="2110740" y="1167384"/>
                  </a:lnTo>
                  <a:lnTo>
                    <a:pt x="2110740" y="1543812"/>
                  </a:lnTo>
                  <a:lnTo>
                    <a:pt x="2403348" y="1543812"/>
                  </a:lnTo>
                  <a:lnTo>
                    <a:pt x="2403348" y="1167384"/>
                  </a:lnTo>
                  <a:close/>
                </a:path>
                <a:path w="5568950" h="1544320">
                  <a:moveTo>
                    <a:pt x="2930652" y="1179576"/>
                  </a:moveTo>
                  <a:lnTo>
                    <a:pt x="2638044" y="1179576"/>
                  </a:lnTo>
                  <a:lnTo>
                    <a:pt x="2638044" y="1543812"/>
                  </a:lnTo>
                  <a:lnTo>
                    <a:pt x="2930652" y="1543812"/>
                  </a:lnTo>
                  <a:lnTo>
                    <a:pt x="2930652" y="1179576"/>
                  </a:lnTo>
                  <a:close/>
                </a:path>
                <a:path w="5568950" h="1544320">
                  <a:moveTo>
                    <a:pt x="3457956" y="1034796"/>
                  </a:moveTo>
                  <a:lnTo>
                    <a:pt x="3165348" y="1034796"/>
                  </a:lnTo>
                  <a:lnTo>
                    <a:pt x="3165348" y="1543812"/>
                  </a:lnTo>
                  <a:lnTo>
                    <a:pt x="3457956" y="1543812"/>
                  </a:lnTo>
                  <a:lnTo>
                    <a:pt x="3457956" y="1034796"/>
                  </a:lnTo>
                  <a:close/>
                </a:path>
                <a:path w="5568950" h="1544320">
                  <a:moveTo>
                    <a:pt x="3985260" y="675132"/>
                  </a:moveTo>
                  <a:lnTo>
                    <a:pt x="3692652" y="675132"/>
                  </a:lnTo>
                  <a:lnTo>
                    <a:pt x="3692652" y="1543812"/>
                  </a:lnTo>
                  <a:lnTo>
                    <a:pt x="3985260" y="1543812"/>
                  </a:lnTo>
                  <a:lnTo>
                    <a:pt x="3985260" y="675132"/>
                  </a:lnTo>
                  <a:close/>
                </a:path>
                <a:path w="5568950" h="1544320">
                  <a:moveTo>
                    <a:pt x="4512564" y="1037844"/>
                  </a:moveTo>
                  <a:lnTo>
                    <a:pt x="4219956" y="1037844"/>
                  </a:lnTo>
                  <a:lnTo>
                    <a:pt x="4219956" y="1543812"/>
                  </a:lnTo>
                  <a:lnTo>
                    <a:pt x="4512564" y="1543812"/>
                  </a:lnTo>
                  <a:lnTo>
                    <a:pt x="4512564" y="1037844"/>
                  </a:lnTo>
                  <a:close/>
                </a:path>
                <a:path w="5568950" h="1544320">
                  <a:moveTo>
                    <a:pt x="5041392" y="918972"/>
                  </a:moveTo>
                  <a:lnTo>
                    <a:pt x="4747260" y="918972"/>
                  </a:lnTo>
                  <a:lnTo>
                    <a:pt x="4747260" y="1543812"/>
                  </a:lnTo>
                  <a:lnTo>
                    <a:pt x="5041392" y="1543812"/>
                  </a:lnTo>
                  <a:lnTo>
                    <a:pt x="5041392" y="918972"/>
                  </a:lnTo>
                  <a:close/>
                </a:path>
                <a:path w="5568950" h="1544320">
                  <a:moveTo>
                    <a:pt x="5568696" y="0"/>
                  </a:moveTo>
                  <a:lnTo>
                    <a:pt x="5274564" y="0"/>
                  </a:lnTo>
                  <a:lnTo>
                    <a:pt x="5274564" y="1543812"/>
                  </a:lnTo>
                  <a:lnTo>
                    <a:pt x="5568696" y="1543812"/>
                  </a:lnTo>
                  <a:lnTo>
                    <a:pt x="55686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91" y="5385816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0640" y="5424322"/>
            <a:ext cx="873569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>
              <a:spcBef>
                <a:spcPts val="100"/>
              </a:spcBef>
              <a:tabLst>
                <a:tab pos="974725" algn="l"/>
                <a:tab pos="1502410" algn="l"/>
                <a:tab pos="2029460" algn="l"/>
                <a:tab pos="2556510" algn="l"/>
                <a:tab pos="3084830" algn="l"/>
                <a:tab pos="3612515" algn="l"/>
                <a:tab pos="4139565" algn="l"/>
                <a:tab pos="4666615" algn="l"/>
                <a:tab pos="5194935" algn="l"/>
                <a:tab pos="5722620" algn="l"/>
                <a:tab pos="6224270" algn="l"/>
                <a:tab pos="6817995" algn="l"/>
                <a:tab pos="7258684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3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94360" algn="r">
              <a:tabLst>
                <a:tab pos="65151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752475" algn="r">
              <a:spcBef>
                <a:spcPts val="869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IMF- Nisan 2022 Dünya Ekonomik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–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tahminleri, 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Bankası - Nisan 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2022 Piyasa Katılımcılar Anketi</a:t>
            </a:r>
            <a:r>
              <a:rPr sz="1200" spc="-1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8714" y="4296536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61409" y="4655311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21154" y="4815281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401" y="4716856"/>
            <a:ext cx="3219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6901" y="490156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94230" y="48491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48457" y="478726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7032" y="479983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15636" y="465861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25742" y="2575305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44465" y="4539488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71515" y="3620261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54569" y="255460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39" y="1072908"/>
            <a:ext cx="8664575" cy="153479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spcBef>
                <a:spcPts val="136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OECD, Haziran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sonu enflasyon tahminini %23,9’dan %72’ye revize</a:t>
            </a:r>
            <a:r>
              <a:rPr spc="1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etmiştir.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23215" algn="ctr">
              <a:spcBef>
                <a:spcPts val="111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Enflasyon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(TÜFE, %) 2011 -</a:t>
            </a:r>
            <a:r>
              <a:rPr sz="16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R="2126615" algn="r">
              <a:spcBef>
                <a:spcPts val="14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43560" algn="r">
              <a:spcBef>
                <a:spcPts val="10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698782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3587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Kredi </a:t>
            </a:r>
            <a:r>
              <a:rPr sz="3200" dirty="0"/>
              <a:t>ve</a:t>
            </a:r>
            <a:r>
              <a:rPr sz="3200" spc="-95" dirty="0"/>
              <a:t> </a:t>
            </a:r>
            <a:r>
              <a:rPr sz="3200" dirty="0"/>
              <a:t>Mevduat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7030"/>
            <a:ext cx="5630545" cy="436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büyüme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hızları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Tahsili gecikmiş alacaklar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ve karşılıksız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senetler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Takipteki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alacaklar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Karşılıksız çek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Toplam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TL ve YP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kredi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1561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42264"/>
            <a:ext cx="86925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kullanımlarında ticari krediler kaynaklı artışlar devam etmektedir.  </a:t>
            </a:r>
            <a:r>
              <a:rPr b="0" dirty="0">
                <a:latin typeface="Tahoma"/>
                <a:cs typeface="Tahoma"/>
              </a:rPr>
              <a:t>Haziran ayında </a:t>
            </a:r>
            <a:r>
              <a:rPr b="0" spc="-5" dirty="0">
                <a:latin typeface="Tahoma"/>
                <a:cs typeface="Tahoma"/>
              </a:rPr>
              <a:t>ticari kredilerdeki yıllık </a:t>
            </a:r>
            <a:r>
              <a:rPr b="0" dirty="0">
                <a:latin typeface="Tahoma"/>
                <a:cs typeface="Tahoma"/>
              </a:rPr>
              <a:t>artış </a:t>
            </a:r>
            <a:r>
              <a:rPr b="0" spc="-5" dirty="0">
                <a:latin typeface="Tahoma"/>
                <a:cs typeface="Tahoma"/>
              </a:rPr>
              <a:t>oranı %65’i aşarken, tüketici kredilerindeki  artış %26,4 ile</a:t>
            </a:r>
            <a:r>
              <a:rPr b="0" spc="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288" y="1895982"/>
            <a:ext cx="8605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büyümesi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3 Ocak 2020 – 17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9995" y="2653283"/>
            <a:ext cx="7580630" cy="3039745"/>
            <a:chOff x="729995" y="2653283"/>
            <a:chExt cx="7580630" cy="3039745"/>
          </a:xfrm>
        </p:grpSpPr>
        <p:sp>
          <p:nvSpPr>
            <p:cNvPr id="6" name="object 6"/>
            <p:cNvSpPr/>
            <p:nvPr/>
          </p:nvSpPr>
          <p:spPr>
            <a:xfrm>
              <a:off x="729995" y="2657855"/>
              <a:ext cx="7576184" cy="3035300"/>
            </a:xfrm>
            <a:custGeom>
              <a:avLst/>
              <a:gdLst/>
              <a:ahLst/>
              <a:cxnLst/>
              <a:rect l="l" t="t" r="r" b="b"/>
              <a:pathLst>
                <a:path w="7576184" h="3035300">
                  <a:moveTo>
                    <a:pt x="5579364" y="2983992"/>
                  </a:moveTo>
                  <a:lnTo>
                    <a:pt x="5579364" y="3034792"/>
                  </a:lnTo>
                </a:path>
                <a:path w="7576184" h="3035300">
                  <a:moveTo>
                    <a:pt x="547116" y="2983992"/>
                  </a:moveTo>
                  <a:lnTo>
                    <a:pt x="547116" y="3034792"/>
                  </a:lnTo>
                </a:path>
                <a:path w="7576184" h="3035300">
                  <a:moveTo>
                    <a:pt x="1552956" y="2983992"/>
                  </a:moveTo>
                  <a:lnTo>
                    <a:pt x="1552956" y="3034792"/>
                  </a:lnTo>
                </a:path>
                <a:path w="7576184" h="3035300">
                  <a:moveTo>
                    <a:pt x="306323" y="2983992"/>
                  </a:moveTo>
                  <a:lnTo>
                    <a:pt x="306323" y="3034792"/>
                  </a:lnTo>
                </a:path>
                <a:path w="7576184" h="3035300">
                  <a:moveTo>
                    <a:pt x="7072883" y="2983992"/>
                  </a:moveTo>
                  <a:lnTo>
                    <a:pt x="7072883" y="3034792"/>
                  </a:lnTo>
                </a:path>
                <a:path w="7576184" h="3035300">
                  <a:moveTo>
                    <a:pt x="1050036" y="2983992"/>
                  </a:moveTo>
                  <a:lnTo>
                    <a:pt x="1050036" y="3034792"/>
                  </a:lnTo>
                </a:path>
                <a:path w="7576184" h="3035300">
                  <a:moveTo>
                    <a:pt x="1808988" y="2983992"/>
                  </a:moveTo>
                  <a:lnTo>
                    <a:pt x="1808988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0"/>
                  </a:lnTo>
                </a:path>
                <a:path w="7576184" h="3035300">
                  <a:moveTo>
                    <a:pt x="0" y="2983992"/>
                  </a:moveTo>
                  <a:lnTo>
                    <a:pt x="51816" y="2983992"/>
                  </a:lnTo>
                </a:path>
                <a:path w="7576184" h="3035300">
                  <a:moveTo>
                    <a:pt x="0" y="2753868"/>
                  </a:moveTo>
                  <a:lnTo>
                    <a:pt x="51816" y="2753868"/>
                  </a:lnTo>
                </a:path>
                <a:path w="7576184" h="3035300">
                  <a:moveTo>
                    <a:pt x="0" y="2525268"/>
                  </a:moveTo>
                  <a:lnTo>
                    <a:pt x="51816" y="2525268"/>
                  </a:lnTo>
                </a:path>
                <a:path w="7576184" h="3035300">
                  <a:moveTo>
                    <a:pt x="0" y="2295144"/>
                  </a:moveTo>
                  <a:lnTo>
                    <a:pt x="51816" y="2295144"/>
                  </a:lnTo>
                </a:path>
                <a:path w="7576184" h="3035300">
                  <a:moveTo>
                    <a:pt x="0" y="2066544"/>
                  </a:moveTo>
                  <a:lnTo>
                    <a:pt x="51816" y="2066544"/>
                  </a:lnTo>
                </a:path>
                <a:path w="7576184" h="3035300">
                  <a:moveTo>
                    <a:pt x="0" y="1836420"/>
                  </a:moveTo>
                  <a:lnTo>
                    <a:pt x="51816" y="1836420"/>
                  </a:lnTo>
                </a:path>
                <a:path w="7576184" h="3035300">
                  <a:moveTo>
                    <a:pt x="0" y="1606296"/>
                  </a:moveTo>
                  <a:lnTo>
                    <a:pt x="51816" y="1606296"/>
                  </a:lnTo>
                </a:path>
                <a:path w="7576184" h="3035300">
                  <a:moveTo>
                    <a:pt x="0" y="1377696"/>
                  </a:moveTo>
                  <a:lnTo>
                    <a:pt x="51816" y="1377696"/>
                  </a:lnTo>
                </a:path>
                <a:path w="7576184" h="3035300">
                  <a:moveTo>
                    <a:pt x="0" y="1147572"/>
                  </a:moveTo>
                  <a:lnTo>
                    <a:pt x="51816" y="1147572"/>
                  </a:lnTo>
                </a:path>
                <a:path w="7576184" h="3035300">
                  <a:moveTo>
                    <a:pt x="0" y="917448"/>
                  </a:moveTo>
                  <a:lnTo>
                    <a:pt x="51816" y="917448"/>
                  </a:lnTo>
                </a:path>
                <a:path w="7576184" h="3035300">
                  <a:moveTo>
                    <a:pt x="0" y="688848"/>
                  </a:moveTo>
                  <a:lnTo>
                    <a:pt x="51816" y="688848"/>
                  </a:lnTo>
                </a:path>
                <a:path w="7576184" h="3035300">
                  <a:moveTo>
                    <a:pt x="0" y="458724"/>
                  </a:moveTo>
                  <a:lnTo>
                    <a:pt x="51816" y="458724"/>
                  </a:lnTo>
                </a:path>
                <a:path w="7576184" h="3035300">
                  <a:moveTo>
                    <a:pt x="0" y="228600"/>
                  </a:moveTo>
                  <a:lnTo>
                    <a:pt x="51816" y="228600"/>
                  </a:lnTo>
                </a:path>
                <a:path w="7576184" h="3035300">
                  <a:moveTo>
                    <a:pt x="0" y="0"/>
                  </a:moveTo>
                  <a:lnTo>
                    <a:pt x="51816" y="0"/>
                  </a:lnTo>
                </a:path>
                <a:path w="7576184" h="3035300">
                  <a:moveTo>
                    <a:pt x="6082283" y="2983992"/>
                  </a:moveTo>
                  <a:lnTo>
                    <a:pt x="6082283" y="3034792"/>
                  </a:lnTo>
                </a:path>
                <a:path w="7576184" h="3035300">
                  <a:moveTo>
                    <a:pt x="4061459" y="2983992"/>
                  </a:moveTo>
                  <a:lnTo>
                    <a:pt x="4061459" y="3034792"/>
                  </a:lnTo>
                </a:path>
                <a:path w="7576184" h="3035300">
                  <a:moveTo>
                    <a:pt x="801624" y="2983992"/>
                  </a:moveTo>
                  <a:lnTo>
                    <a:pt x="801624" y="3034792"/>
                  </a:lnTo>
                </a:path>
                <a:path w="7576184" h="3035300">
                  <a:moveTo>
                    <a:pt x="1304544" y="2983992"/>
                  </a:moveTo>
                  <a:lnTo>
                    <a:pt x="1304544" y="3034792"/>
                  </a:lnTo>
                </a:path>
                <a:path w="7576184" h="3035300">
                  <a:moveTo>
                    <a:pt x="3325367" y="2983992"/>
                  </a:moveTo>
                  <a:lnTo>
                    <a:pt x="3325367" y="3034792"/>
                  </a:lnTo>
                </a:path>
                <a:path w="7576184" h="3035300">
                  <a:moveTo>
                    <a:pt x="3558540" y="2983992"/>
                  </a:moveTo>
                  <a:lnTo>
                    <a:pt x="3558540" y="3034792"/>
                  </a:lnTo>
                </a:path>
                <a:path w="7576184" h="3035300">
                  <a:moveTo>
                    <a:pt x="7575804" y="2983992"/>
                  </a:moveTo>
                  <a:lnTo>
                    <a:pt x="7575804" y="3034792"/>
                  </a:lnTo>
                </a:path>
                <a:path w="7576184" h="3035300">
                  <a:moveTo>
                    <a:pt x="2063496" y="2983992"/>
                  </a:moveTo>
                  <a:lnTo>
                    <a:pt x="2063496" y="3034792"/>
                  </a:lnTo>
                </a:path>
                <a:path w="7576184" h="3035300">
                  <a:moveTo>
                    <a:pt x="6569963" y="2983992"/>
                  </a:moveTo>
                  <a:lnTo>
                    <a:pt x="6569963" y="3034792"/>
                  </a:lnTo>
                </a:path>
                <a:path w="7576184" h="3035300">
                  <a:moveTo>
                    <a:pt x="2567940" y="2983992"/>
                  </a:moveTo>
                  <a:lnTo>
                    <a:pt x="2567940" y="3034792"/>
                  </a:lnTo>
                </a:path>
                <a:path w="7576184" h="3035300">
                  <a:moveTo>
                    <a:pt x="7328915" y="2983992"/>
                  </a:moveTo>
                  <a:lnTo>
                    <a:pt x="7328915" y="3034792"/>
                  </a:lnTo>
                </a:path>
                <a:path w="7576184" h="3035300">
                  <a:moveTo>
                    <a:pt x="3070860" y="2983992"/>
                  </a:moveTo>
                  <a:lnTo>
                    <a:pt x="3070860" y="3034792"/>
                  </a:lnTo>
                </a:path>
                <a:path w="7576184" h="3035300">
                  <a:moveTo>
                    <a:pt x="2311908" y="2983992"/>
                  </a:moveTo>
                  <a:lnTo>
                    <a:pt x="2311908" y="3034792"/>
                  </a:lnTo>
                </a:path>
                <a:path w="7576184" h="3035300">
                  <a:moveTo>
                    <a:pt x="2814828" y="2983992"/>
                  </a:moveTo>
                  <a:lnTo>
                    <a:pt x="2814828" y="3034792"/>
                  </a:lnTo>
                </a:path>
                <a:path w="7576184" h="3035300">
                  <a:moveTo>
                    <a:pt x="4564380" y="2983992"/>
                  </a:moveTo>
                  <a:lnTo>
                    <a:pt x="4564380" y="3034792"/>
                  </a:lnTo>
                </a:path>
                <a:path w="7576184" h="3035300">
                  <a:moveTo>
                    <a:pt x="3813048" y="2983992"/>
                  </a:moveTo>
                  <a:lnTo>
                    <a:pt x="3813048" y="3034792"/>
                  </a:lnTo>
                </a:path>
                <a:path w="7576184" h="3035300">
                  <a:moveTo>
                    <a:pt x="4315968" y="2983992"/>
                  </a:moveTo>
                  <a:lnTo>
                    <a:pt x="4315968" y="3034792"/>
                  </a:lnTo>
                </a:path>
                <a:path w="7576184" h="3035300">
                  <a:moveTo>
                    <a:pt x="5323332" y="2983992"/>
                  </a:moveTo>
                  <a:lnTo>
                    <a:pt x="5323332" y="3034792"/>
                  </a:lnTo>
                </a:path>
                <a:path w="7576184" h="3035300">
                  <a:moveTo>
                    <a:pt x="4820412" y="2983992"/>
                  </a:moveTo>
                  <a:lnTo>
                    <a:pt x="4820412" y="3034792"/>
                  </a:lnTo>
                </a:path>
                <a:path w="7576184" h="3035300">
                  <a:moveTo>
                    <a:pt x="5074920" y="2983992"/>
                  </a:moveTo>
                  <a:lnTo>
                    <a:pt x="5074920" y="3034792"/>
                  </a:lnTo>
                </a:path>
                <a:path w="7576184" h="3035300">
                  <a:moveTo>
                    <a:pt x="6824472" y="2983992"/>
                  </a:moveTo>
                  <a:lnTo>
                    <a:pt x="6824472" y="3034792"/>
                  </a:lnTo>
                </a:path>
                <a:path w="7576184" h="3035300">
                  <a:moveTo>
                    <a:pt x="5826252" y="2983992"/>
                  </a:moveTo>
                  <a:lnTo>
                    <a:pt x="5826252" y="3034792"/>
                  </a:lnTo>
                </a:path>
                <a:path w="7576184" h="3035300">
                  <a:moveTo>
                    <a:pt x="6338315" y="2983992"/>
                  </a:moveTo>
                  <a:lnTo>
                    <a:pt x="6338315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7575804" y="29839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7813" y="3121913"/>
              <a:ext cx="7393305" cy="2296795"/>
            </a:xfrm>
            <a:custGeom>
              <a:avLst/>
              <a:gdLst/>
              <a:ahLst/>
              <a:cxnLst/>
              <a:rect l="l" t="t" r="r" b="b"/>
              <a:pathLst>
                <a:path w="7393305" h="2296795">
                  <a:moveTo>
                    <a:pt x="0" y="2296668"/>
                  </a:moveTo>
                  <a:lnTo>
                    <a:pt x="57911" y="2287524"/>
                  </a:lnTo>
                  <a:lnTo>
                    <a:pt x="115823" y="2279904"/>
                  </a:lnTo>
                  <a:lnTo>
                    <a:pt x="173736" y="2267712"/>
                  </a:lnTo>
                  <a:lnTo>
                    <a:pt x="230123" y="2235708"/>
                  </a:lnTo>
                  <a:lnTo>
                    <a:pt x="288036" y="2189988"/>
                  </a:lnTo>
                  <a:lnTo>
                    <a:pt x="345948" y="2164080"/>
                  </a:lnTo>
                  <a:lnTo>
                    <a:pt x="403860" y="2150364"/>
                  </a:lnTo>
                  <a:lnTo>
                    <a:pt x="461772" y="2135124"/>
                  </a:lnTo>
                  <a:lnTo>
                    <a:pt x="519683" y="2125980"/>
                  </a:lnTo>
                  <a:lnTo>
                    <a:pt x="577596" y="2110740"/>
                  </a:lnTo>
                  <a:lnTo>
                    <a:pt x="635508" y="2089404"/>
                  </a:lnTo>
                  <a:lnTo>
                    <a:pt x="693420" y="2089404"/>
                  </a:lnTo>
                  <a:lnTo>
                    <a:pt x="749808" y="2063496"/>
                  </a:lnTo>
                  <a:lnTo>
                    <a:pt x="807720" y="2043684"/>
                  </a:lnTo>
                  <a:lnTo>
                    <a:pt x="865632" y="2002536"/>
                  </a:lnTo>
                  <a:lnTo>
                    <a:pt x="923544" y="1943100"/>
                  </a:lnTo>
                  <a:lnTo>
                    <a:pt x="973836" y="1882140"/>
                  </a:lnTo>
                  <a:lnTo>
                    <a:pt x="1039368" y="1815084"/>
                  </a:lnTo>
                  <a:lnTo>
                    <a:pt x="1097280" y="1776984"/>
                  </a:lnTo>
                  <a:lnTo>
                    <a:pt x="1155192" y="1755648"/>
                  </a:lnTo>
                  <a:lnTo>
                    <a:pt x="1213104" y="1729740"/>
                  </a:lnTo>
                  <a:lnTo>
                    <a:pt x="1271016" y="1690116"/>
                  </a:lnTo>
                  <a:lnTo>
                    <a:pt x="1327404" y="1642872"/>
                  </a:lnTo>
                  <a:lnTo>
                    <a:pt x="1385316" y="1571244"/>
                  </a:lnTo>
                  <a:lnTo>
                    <a:pt x="1443228" y="1524000"/>
                  </a:lnTo>
                  <a:lnTo>
                    <a:pt x="1501140" y="1467612"/>
                  </a:lnTo>
                  <a:lnTo>
                    <a:pt x="1559052" y="1424940"/>
                  </a:lnTo>
                  <a:lnTo>
                    <a:pt x="1616964" y="1379220"/>
                  </a:lnTo>
                  <a:lnTo>
                    <a:pt x="1674876" y="1328928"/>
                  </a:lnTo>
                  <a:lnTo>
                    <a:pt x="1723644" y="1269492"/>
                  </a:lnTo>
                  <a:lnTo>
                    <a:pt x="1790700" y="1171956"/>
                  </a:lnTo>
                  <a:lnTo>
                    <a:pt x="1848612" y="1083564"/>
                  </a:lnTo>
                  <a:lnTo>
                    <a:pt x="1905000" y="1027176"/>
                  </a:lnTo>
                  <a:lnTo>
                    <a:pt x="1962912" y="1008888"/>
                  </a:lnTo>
                  <a:lnTo>
                    <a:pt x="2020824" y="1004316"/>
                  </a:lnTo>
                  <a:lnTo>
                    <a:pt x="2078736" y="1004316"/>
                  </a:lnTo>
                  <a:lnTo>
                    <a:pt x="2136648" y="982980"/>
                  </a:lnTo>
                  <a:lnTo>
                    <a:pt x="2194560" y="960119"/>
                  </a:lnTo>
                  <a:lnTo>
                    <a:pt x="2252472" y="946404"/>
                  </a:lnTo>
                  <a:lnTo>
                    <a:pt x="2310384" y="944880"/>
                  </a:lnTo>
                  <a:lnTo>
                    <a:pt x="2368296" y="938784"/>
                  </a:lnTo>
                  <a:lnTo>
                    <a:pt x="2426208" y="926592"/>
                  </a:lnTo>
                  <a:lnTo>
                    <a:pt x="2482596" y="890016"/>
                  </a:lnTo>
                  <a:lnTo>
                    <a:pt x="2540508" y="833628"/>
                  </a:lnTo>
                  <a:lnTo>
                    <a:pt x="2598420" y="844296"/>
                  </a:lnTo>
                  <a:lnTo>
                    <a:pt x="2656332" y="859536"/>
                  </a:lnTo>
                  <a:lnTo>
                    <a:pt x="2714244" y="897636"/>
                  </a:lnTo>
                  <a:lnTo>
                    <a:pt x="2772156" y="949452"/>
                  </a:lnTo>
                  <a:lnTo>
                    <a:pt x="2830068" y="941832"/>
                  </a:lnTo>
                  <a:lnTo>
                    <a:pt x="2887980" y="963168"/>
                  </a:lnTo>
                  <a:lnTo>
                    <a:pt x="2945891" y="1011936"/>
                  </a:lnTo>
                  <a:lnTo>
                    <a:pt x="2994660" y="1063752"/>
                  </a:lnTo>
                  <a:lnTo>
                    <a:pt x="3060191" y="1120140"/>
                  </a:lnTo>
                  <a:lnTo>
                    <a:pt x="3118104" y="1152144"/>
                  </a:lnTo>
                  <a:lnTo>
                    <a:pt x="3176016" y="1175004"/>
                  </a:lnTo>
                  <a:lnTo>
                    <a:pt x="3233928" y="1205484"/>
                  </a:lnTo>
                  <a:lnTo>
                    <a:pt x="3291840" y="1252728"/>
                  </a:lnTo>
                  <a:lnTo>
                    <a:pt x="3349752" y="1306068"/>
                  </a:lnTo>
                  <a:lnTo>
                    <a:pt x="3407664" y="1357884"/>
                  </a:lnTo>
                  <a:lnTo>
                    <a:pt x="3465576" y="1388364"/>
                  </a:lnTo>
                  <a:lnTo>
                    <a:pt x="3523488" y="1383792"/>
                  </a:lnTo>
                  <a:lnTo>
                    <a:pt x="3579876" y="1389888"/>
                  </a:lnTo>
                  <a:lnTo>
                    <a:pt x="3637788" y="1424940"/>
                  </a:lnTo>
                  <a:lnTo>
                    <a:pt x="3695700" y="1427988"/>
                  </a:lnTo>
                  <a:lnTo>
                    <a:pt x="3753612" y="1449324"/>
                  </a:lnTo>
                  <a:lnTo>
                    <a:pt x="3811524" y="1464564"/>
                  </a:lnTo>
                  <a:lnTo>
                    <a:pt x="3869436" y="1479804"/>
                  </a:lnTo>
                  <a:lnTo>
                    <a:pt x="3918204" y="1546860"/>
                  </a:lnTo>
                  <a:lnTo>
                    <a:pt x="3985260" y="1616964"/>
                  </a:lnTo>
                  <a:lnTo>
                    <a:pt x="4043172" y="1705356"/>
                  </a:lnTo>
                  <a:lnTo>
                    <a:pt x="4084320" y="1752600"/>
                  </a:lnTo>
                  <a:lnTo>
                    <a:pt x="4157472" y="1780032"/>
                  </a:lnTo>
                  <a:lnTo>
                    <a:pt x="4215384" y="1786128"/>
                  </a:lnTo>
                  <a:lnTo>
                    <a:pt x="4273296" y="1761744"/>
                  </a:lnTo>
                  <a:lnTo>
                    <a:pt x="4331208" y="1769364"/>
                  </a:lnTo>
                  <a:lnTo>
                    <a:pt x="4389120" y="1775460"/>
                  </a:lnTo>
                  <a:lnTo>
                    <a:pt x="4447032" y="1796796"/>
                  </a:lnTo>
                  <a:lnTo>
                    <a:pt x="4504944" y="1825752"/>
                  </a:lnTo>
                  <a:lnTo>
                    <a:pt x="4562856" y="1834896"/>
                  </a:lnTo>
                  <a:lnTo>
                    <a:pt x="4620768" y="1865376"/>
                  </a:lnTo>
                  <a:lnTo>
                    <a:pt x="4645152" y="1905000"/>
                  </a:lnTo>
                  <a:lnTo>
                    <a:pt x="4735068" y="1959864"/>
                  </a:lnTo>
                  <a:lnTo>
                    <a:pt x="4792980" y="2023872"/>
                  </a:lnTo>
                  <a:lnTo>
                    <a:pt x="4850892" y="2083308"/>
                  </a:lnTo>
                  <a:lnTo>
                    <a:pt x="4908804" y="2125980"/>
                  </a:lnTo>
                  <a:lnTo>
                    <a:pt x="4966716" y="2156460"/>
                  </a:lnTo>
                  <a:lnTo>
                    <a:pt x="5024628" y="2177796"/>
                  </a:lnTo>
                  <a:lnTo>
                    <a:pt x="5082540" y="2182368"/>
                  </a:lnTo>
                  <a:lnTo>
                    <a:pt x="5140452" y="2185416"/>
                  </a:lnTo>
                  <a:lnTo>
                    <a:pt x="5198364" y="2168652"/>
                  </a:lnTo>
                  <a:lnTo>
                    <a:pt x="5254752" y="2150364"/>
                  </a:lnTo>
                  <a:lnTo>
                    <a:pt x="5312664" y="2144268"/>
                  </a:lnTo>
                  <a:lnTo>
                    <a:pt x="5370576" y="2124456"/>
                  </a:lnTo>
                  <a:lnTo>
                    <a:pt x="5428488" y="2103120"/>
                  </a:lnTo>
                  <a:lnTo>
                    <a:pt x="5478780" y="2095500"/>
                  </a:lnTo>
                  <a:lnTo>
                    <a:pt x="5544312" y="2086356"/>
                  </a:lnTo>
                  <a:lnTo>
                    <a:pt x="5602224" y="2036064"/>
                  </a:lnTo>
                  <a:lnTo>
                    <a:pt x="5660136" y="1944624"/>
                  </a:lnTo>
                  <a:lnTo>
                    <a:pt x="5718047" y="1780032"/>
                  </a:lnTo>
                  <a:lnTo>
                    <a:pt x="5775960" y="1530096"/>
                  </a:lnTo>
                  <a:lnTo>
                    <a:pt x="5832347" y="1333500"/>
                  </a:lnTo>
                  <a:lnTo>
                    <a:pt x="5890260" y="1054608"/>
                  </a:lnTo>
                  <a:lnTo>
                    <a:pt x="5948171" y="1046988"/>
                  </a:lnTo>
                  <a:lnTo>
                    <a:pt x="6006084" y="1024128"/>
                  </a:lnTo>
                  <a:lnTo>
                    <a:pt x="6063995" y="979932"/>
                  </a:lnTo>
                  <a:lnTo>
                    <a:pt x="6121908" y="1078992"/>
                  </a:lnTo>
                  <a:lnTo>
                    <a:pt x="6179820" y="961644"/>
                  </a:lnTo>
                  <a:lnTo>
                    <a:pt x="6237732" y="928116"/>
                  </a:lnTo>
                  <a:lnTo>
                    <a:pt x="6295644" y="896112"/>
                  </a:lnTo>
                  <a:lnTo>
                    <a:pt x="6353556" y="858012"/>
                  </a:lnTo>
                  <a:lnTo>
                    <a:pt x="6409944" y="794004"/>
                  </a:lnTo>
                  <a:lnTo>
                    <a:pt x="6467856" y="745236"/>
                  </a:lnTo>
                  <a:lnTo>
                    <a:pt x="6525767" y="726948"/>
                  </a:lnTo>
                  <a:lnTo>
                    <a:pt x="6583680" y="675132"/>
                  </a:lnTo>
                  <a:lnTo>
                    <a:pt x="6641591" y="611124"/>
                  </a:lnTo>
                  <a:lnTo>
                    <a:pt x="6699504" y="580644"/>
                  </a:lnTo>
                  <a:lnTo>
                    <a:pt x="6757415" y="554736"/>
                  </a:lnTo>
                  <a:lnTo>
                    <a:pt x="6815328" y="565404"/>
                  </a:lnTo>
                  <a:lnTo>
                    <a:pt x="6873239" y="597408"/>
                  </a:lnTo>
                  <a:lnTo>
                    <a:pt x="6931152" y="591312"/>
                  </a:lnTo>
                  <a:lnTo>
                    <a:pt x="6987539" y="573024"/>
                  </a:lnTo>
                  <a:lnTo>
                    <a:pt x="7045452" y="547116"/>
                  </a:lnTo>
                  <a:lnTo>
                    <a:pt x="7103363" y="484632"/>
                  </a:lnTo>
                  <a:lnTo>
                    <a:pt x="7161276" y="394715"/>
                  </a:lnTo>
                  <a:lnTo>
                    <a:pt x="7219187" y="297180"/>
                  </a:lnTo>
                  <a:lnTo>
                    <a:pt x="7277100" y="193548"/>
                  </a:lnTo>
                  <a:lnTo>
                    <a:pt x="7335011" y="79248"/>
                  </a:lnTo>
                  <a:lnTo>
                    <a:pt x="7392924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7813" y="3083813"/>
              <a:ext cx="7393305" cy="2316480"/>
            </a:xfrm>
            <a:custGeom>
              <a:avLst/>
              <a:gdLst/>
              <a:ahLst/>
              <a:cxnLst/>
              <a:rect l="l" t="t" r="r" b="b"/>
              <a:pathLst>
                <a:path w="7393305" h="2316479">
                  <a:moveTo>
                    <a:pt x="0" y="2077212"/>
                  </a:moveTo>
                  <a:lnTo>
                    <a:pt x="57911" y="2025396"/>
                  </a:lnTo>
                  <a:lnTo>
                    <a:pt x="115823" y="1973580"/>
                  </a:lnTo>
                  <a:lnTo>
                    <a:pt x="173736" y="1927860"/>
                  </a:lnTo>
                  <a:lnTo>
                    <a:pt x="230123" y="1879092"/>
                  </a:lnTo>
                  <a:lnTo>
                    <a:pt x="288036" y="1833372"/>
                  </a:lnTo>
                  <a:lnTo>
                    <a:pt x="345948" y="1781556"/>
                  </a:lnTo>
                  <a:lnTo>
                    <a:pt x="403860" y="1734312"/>
                  </a:lnTo>
                  <a:lnTo>
                    <a:pt x="461772" y="1682496"/>
                  </a:lnTo>
                  <a:lnTo>
                    <a:pt x="519683" y="1635252"/>
                  </a:lnTo>
                  <a:lnTo>
                    <a:pt x="577596" y="1591056"/>
                  </a:lnTo>
                  <a:lnTo>
                    <a:pt x="635508" y="1559052"/>
                  </a:lnTo>
                  <a:lnTo>
                    <a:pt x="693420" y="1551432"/>
                  </a:lnTo>
                  <a:lnTo>
                    <a:pt x="749808" y="1549908"/>
                  </a:lnTo>
                  <a:lnTo>
                    <a:pt x="807720" y="1569720"/>
                  </a:lnTo>
                  <a:lnTo>
                    <a:pt x="865632" y="1566672"/>
                  </a:lnTo>
                  <a:lnTo>
                    <a:pt x="923544" y="1536192"/>
                  </a:lnTo>
                  <a:lnTo>
                    <a:pt x="973836" y="1490472"/>
                  </a:lnTo>
                  <a:lnTo>
                    <a:pt x="1039368" y="1424940"/>
                  </a:lnTo>
                  <a:lnTo>
                    <a:pt x="1097280" y="1365504"/>
                  </a:lnTo>
                  <a:lnTo>
                    <a:pt x="1155192" y="1315212"/>
                  </a:lnTo>
                  <a:lnTo>
                    <a:pt x="1213104" y="1271016"/>
                  </a:lnTo>
                  <a:lnTo>
                    <a:pt x="1271016" y="1225296"/>
                  </a:lnTo>
                  <a:lnTo>
                    <a:pt x="1327404" y="1167384"/>
                  </a:lnTo>
                  <a:lnTo>
                    <a:pt x="1385316" y="1083564"/>
                  </a:lnTo>
                  <a:lnTo>
                    <a:pt x="1443228" y="975360"/>
                  </a:lnTo>
                  <a:lnTo>
                    <a:pt x="1501140" y="842772"/>
                  </a:lnTo>
                  <a:lnTo>
                    <a:pt x="1559052" y="705612"/>
                  </a:lnTo>
                  <a:lnTo>
                    <a:pt x="1616964" y="574548"/>
                  </a:lnTo>
                  <a:lnTo>
                    <a:pt x="1674876" y="445008"/>
                  </a:lnTo>
                  <a:lnTo>
                    <a:pt x="1723644" y="330708"/>
                  </a:lnTo>
                  <a:lnTo>
                    <a:pt x="1790700" y="213360"/>
                  </a:lnTo>
                  <a:lnTo>
                    <a:pt x="1848612" y="105156"/>
                  </a:lnTo>
                  <a:lnTo>
                    <a:pt x="1905000" y="39624"/>
                  </a:lnTo>
                  <a:lnTo>
                    <a:pt x="1962912" y="0"/>
                  </a:lnTo>
                  <a:lnTo>
                    <a:pt x="2020824" y="0"/>
                  </a:lnTo>
                  <a:lnTo>
                    <a:pt x="2078736" y="27432"/>
                  </a:lnTo>
                  <a:lnTo>
                    <a:pt x="2136648" y="57912"/>
                  </a:lnTo>
                  <a:lnTo>
                    <a:pt x="2194560" y="96012"/>
                  </a:lnTo>
                  <a:lnTo>
                    <a:pt x="2252472" y="137160"/>
                  </a:lnTo>
                  <a:lnTo>
                    <a:pt x="2310384" y="184403"/>
                  </a:lnTo>
                  <a:lnTo>
                    <a:pt x="2368296" y="228600"/>
                  </a:lnTo>
                  <a:lnTo>
                    <a:pt x="2426208" y="269748"/>
                  </a:lnTo>
                  <a:lnTo>
                    <a:pt x="2482596" y="304800"/>
                  </a:lnTo>
                  <a:lnTo>
                    <a:pt x="2540508" y="338327"/>
                  </a:lnTo>
                  <a:lnTo>
                    <a:pt x="2598420" y="362712"/>
                  </a:lnTo>
                  <a:lnTo>
                    <a:pt x="2656332" y="396239"/>
                  </a:lnTo>
                  <a:lnTo>
                    <a:pt x="2714244" y="434339"/>
                  </a:lnTo>
                  <a:lnTo>
                    <a:pt x="2772156" y="470915"/>
                  </a:lnTo>
                  <a:lnTo>
                    <a:pt x="2830068" y="522732"/>
                  </a:lnTo>
                  <a:lnTo>
                    <a:pt x="2887980" y="565404"/>
                  </a:lnTo>
                  <a:lnTo>
                    <a:pt x="2945891" y="618744"/>
                  </a:lnTo>
                  <a:lnTo>
                    <a:pt x="2994660" y="669036"/>
                  </a:lnTo>
                  <a:lnTo>
                    <a:pt x="3060191" y="719328"/>
                  </a:lnTo>
                  <a:lnTo>
                    <a:pt x="3118104" y="766572"/>
                  </a:lnTo>
                  <a:lnTo>
                    <a:pt x="3176016" y="806196"/>
                  </a:lnTo>
                  <a:lnTo>
                    <a:pt x="3233928" y="850392"/>
                  </a:lnTo>
                  <a:lnTo>
                    <a:pt x="3291840" y="891540"/>
                  </a:lnTo>
                  <a:lnTo>
                    <a:pt x="3349752" y="934212"/>
                  </a:lnTo>
                  <a:lnTo>
                    <a:pt x="3407664" y="976884"/>
                  </a:lnTo>
                  <a:lnTo>
                    <a:pt x="3465576" y="1018032"/>
                  </a:lnTo>
                  <a:lnTo>
                    <a:pt x="3523488" y="1059180"/>
                  </a:lnTo>
                  <a:lnTo>
                    <a:pt x="3579876" y="1103376"/>
                  </a:lnTo>
                  <a:lnTo>
                    <a:pt x="3637788" y="1135380"/>
                  </a:lnTo>
                  <a:lnTo>
                    <a:pt x="3695700" y="1158240"/>
                  </a:lnTo>
                  <a:lnTo>
                    <a:pt x="3753612" y="1165860"/>
                  </a:lnTo>
                  <a:lnTo>
                    <a:pt x="3811524" y="1159764"/>
                  </a:lnTo>
                  <a:lnTo>
                    <a:pt x="3869436" y="1170432"/>
                  </a:lnTo>
                  <a:lnTo>
                    <a:pt x="3918204" y="1200912"/>
                  </a:lnTo>
                  <a:lnTo>
                    <a:pt x="3985260" y="1248156"/>
                  </a:lnTo>
                  <a:lnTo>
                    <a:pt x="4043172" y="1315212"/>
                  </a:lnTo>
                  <a:lnTo>
                    <a:pt x="4084320" y="1377696"/>
                  </a:lnTo>
                  <a:lnTo>
                    <a:pt x="4157472" y="1426464"/>
                  </a:lnTo>
                  <a:lnTo>
                    <a:pt x="4215384" y="1463040"/>
                  </a:lnTo>
                  <a:lnTo>
                    <a:pt x="4273296" y="1484376"/>
                  </a:lnTo>
                  <a:lnTo>
                    <a:pt x="4331208" y="1514856"/>
                  </a:lnTo>
                  <a:lnTo>
                    <a:pt x="4389120" y="1566672"/>
                  </a:lnTo>
                  <a:lnTo>
                    <a:pt x="4447032" y="1641348"/>
                  </a:lnTo>
                  <a:lnTo>
                    <a:pt x="4504944" y="1737360"/>
                  </a:lnTo>
                  <a:lnTo>
                    <a:pt x="4562856" y="1834896"/>
                  </a:lnTo>
                  <a:lnTo>
                    <a:pt x="4620768" y="1926336"/>
                  </a:lnTo>
                  <a:lnTo>
                    <a:pt x="4645152" y="2017776"/>
                  </a:lnTo>
                  <a:lnTo>
                    <a:pt x="4735068" y="2093976"/>
                  </a:lnTo>
                  <a:lnTo>
                    <a:pt x="4792980" y="2165604"/>
                  </a:lnTo>
                  <a:lnTo>
                    <a:pt x="4850892" y="2225040"/>
                  </a:lnTo>
                  <a:lnTo>
                    <a:pt x="4908804" y="2269236"/>
                  </a:lnTo>
                  <a:lnTo>
                    <a:pt x="4966716" y="2299716"/>
                  </a:lnTo>
                  <a:lnTo>
                    <a:pt x="5024628" y="2313432"/>
                  </a:lnTo>
                  <a:lnTo>
                    <a:pt x="5082540" y="2316480"/>
                  </a:lnTo>
                  <a:lnTo>
                    <a:pt x="5140452" y="2311908"/>
                  </a:lnTo>
                  <a:lnTo>
                    <a:pt x="5198364" y="2307336"/>
                  </a:lnTo>
                  <a:lnTo>
                    <a:pt x="5254752" y="2301240"/>
                  </a:lnTo>
                  <a:lnTo>
                    <a:pt x="5312664" y="2298192"/>
                  </a:lnTo>
                  <a:lnTo>
                    <a:pt x="5370576" y="2295144"/>
                  </a:lnTo>
                  <a:lnTo>
                    <a:pt x="5428488" y="2290572"/>
                  </a:lnTo>
                  <a:lnTo>
                    <a:pt x="5478780" y="2287524"/>
                  </a:lnTo>
                  <a:lnTo>
                    <a:pt x="5544312" y="2282952"/>
                  </a:lnTo>
                  <a:lnTo>
                    <a:pt x="5602224" y="2276856"/>
                  </a:lnTo>
                  <a:lnTo>
                    <a:pt x="5660136" y="2267712"/>
                  </a:lnTo>
                  <a:lnTo>
                    <a:pt x="5718047" y="2253996"/>
                  </a:lnTo>
                  <a:lnTo>
                    <a:pt x="5775960" y="2235708"/>
                  </a:lnTo>
                  <a:lnTo>
                    <a:pt x="5832347" y="2217420"/>
                  </a:lnTo>
                  <a:lnTo>
                    <a:pt x="5890260" y="2189988"/>
                  </a:lnTo>
                  <a:lnTo>
                    <a:pt x="5948171" y="2161032"/>
                  </a:lnTo>
                  <a:lnTo>
                    <a:pt x="6006084" y="2135124"/>
                  </a:lnTo>
                  <a:lnTo>
                    <a:pt x="6063995" y="2115312"/>
                  </a:lnTo>
                  <a:lnTo>
                    <a:pt x="6121908" y="2098548"/>
                  </a:lnTo>
                  <a:lnTo>
                    <a:pt x="6179820" y="2098548"/>
                  </a:lnTo>
                  <a:lnTo>
                    <a:pt x="6237732" y="2101596"/>
                  </a:lnTo>
                  <a:lnTo>
                    <a:pt x="6295644" y="2103120"/>
                  </a:lnTo>
                  <a:lnTo>
                    <a:pt x="6353556" y="2113788"/>
                  </a:lnTo>
                  <a:lnTo>
                    <a:pt x="6409944" y="2115312"/>
                  </a:lnTo>
                  <a:lnTo>
                    <a:pt x="6467856" y="2113788"/>
                  </a:lnTo>
                  <a:lnTo>
                    <a:pt x="6525767" y="2109216"/>
                  </a:lnTo>
                  <a:lnTo>
                    <a:pt x="6583680" y="2100072"/>
                  </a:lnTo>
                  <a:lnTo>
                    <a:pt x="6641591" y="2090928"/>
                  </a:lnTo>
                  <a:lnTo>
                    <a:pt x="6699504" y="2084832"/>
                  </a:lnTo>
                  <a:lnTo>
                    <a:pt x="6757415" y="2074164"/>
                  </a:lnTo>
                  <a:lnTo>
                    <a:pt x="6815328" y="2060448"/>
                  </a:lnTo>
                  <a:lnTo>
                    <a:pt x="6873239" y="2037588"/>
                  </a:lnTo>
                  <a:lnTo>
                    <a:pt x="6931152" y="2005584"/>
                  </a:lnTo>
                  <a:lnTo>
                    <a:pt x="6987539" y="1967484"/>
                  </a:lnTo>
                  <a:lnTo>
                    <a:pt x="7045452" y="1921764"/>
                  </a:lnTo>
                  <a:lnTo>
                    <a:pt x="7103363" y="1857756"/>
                  </a:lnTo>
                  <a:lnTo>
                    <a:pt x="7161276" y="1798320"/>
                  </a:lnTo>
                  <a:lnTo>
                    <a:pt x="7219187" y="1734312"/>
                  </a:lnTo>
                  <a:lnTo>
                    <a:pt x="7277100" y="1671828"/>
                  </a:lnTo>
                  <a:lnTo>
                    <a:pt x="7335011" y="1623060"/>
                  </a:lnTo>
                  <a:lnTo>
                    <a:pt x="7392924" y="1572768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7813" y="2786633"/>
              <a:ext cx="7393305" cy="2694940"/>
            </a:xfrm>
            <a:custGeom>
              <a:avLst/>
              <a:gdLst/>
              <a:ahLst/>
              <a:cxnLst/>
              <a:rect l="l" t="t" r="r" b="b"/>
              <a:pathLst>
                <a:path w="7393305" h="2694940">
                  <a:moveTo>
                    <a:pt x="0" y="2694431"/>
                  </a:moveTo>
                  <a:lnTo>
                    <a:pt x="57911" y="2692907"/>
                  </a:lnTo>
                  <a:lnTo>
                    <a:pt x="115823" y="2692907"/>
                  </a:lnTo>
                  <a:lnTo>
                    <a:pt x="173736" y="2688335"/>
                  </a:lnTo>
                  <a:lnTo>
                    <a:pt x="230123" y="2657855"/>
                  </a:lnTo>
                  <a:lnTo>
                    <a:pt x="288036" y="2612135"/>
                  </a:lnTo>
                  <a:lnTo>
                    <a:pt x="345948" y="2592324"/>
                  </a:lnTo>
                  <a:lnTo>
                    <a:pt x="403860" y="2584704"/>
                  </a:lnTo>
                  <a:lnTo>
                    <a:pt x="461772" y="2574035"/>
                  </a:lnTo>
                  <a:lnTo>
                    <a:pt x="519683" y="2572512"/>
                  </a:lnTo>
                  <a:lnTo>
                    <a:pt x="577596" y="2563367"/>
                  </a:lnTo>
                  <a:lnTo>
                    <a:pt x="635508" y="2542031"/>
                  </a:lnTo>
                  <a:lnTo>
                    <a:pt x="693420" y="2542031"/>
                  </a:lnTo>
                  <a:lnTo>
                    <a:pt x="749808" y="2505455"/>
                  </a:lnTo>
                  <a:lnTo>
                    <a:pt x="807720" y="2471928"/>
                  </a:lnTo>
                  <a:lnTo>
                    <a:pt x="865632" y="2414016"/>
                  </a:lnTo>
                  <a:lnTo>
                    <a:pt x="923544" y="2339340"/>
                  </a:lnTo>
                  <a:lnTo>
                    <a:pt x="973836" y="2266188"/>
                  </a:lnTo>
                  <a:lnTo>
                    <a:pt x="1039368" y="2193035"/>
                  </a:lnTo>
                  <a:lnTo>
                    <a:pt x="1097280" y="2153411"/>
                  </a:lnTo>
                  <a:lnTo>
                    <a:pt x="1155192" y="2135123"/>
                  </a:lnTo>
                  <a:lnTo>
                    <a:pt x="1213104" y="2109216"/>
                  </a:lnTo>
                  <a:lnTo>
                    <a:pt x="1271016" y="2069591"/>
                  </a:lnTo>
                  <a:lnTo>
                    <a:pt x="1327404" y="2019299"/>
                  </a:lnTo>
                  <a:lnTo>
                    <a:pt x="1385316" y="1950720"/>
                  </a:lnTo>
                  <a:lnTo>
                    <a:pt x="1443228" y="1917191"/>
                  </a:lnTo>
                  <a:lnTo>
                    <a:pt x="1501140" y="1876043"/>
                  </a:lnTo>
                  <a:lnTo>
                    <a:pt x="1559052" y="1853183"/>
                  </a:lnTo>
                  <a:lnTo>
                    <a:pt x="1616964" y="1824227"/>
                  </a:lnTo>
                  <a:lnTo>
                    <a:pt x="1674876" y="1789176"/>
                  </a:lnTo>
                  <a:lnTo>
                    <a:pt x="1723644" y="1740408"/>
                  </a:lnTo>
                  <a:lnTo>
                    <a:pt x="1790700" y="1644395"/>
                  </a:lnTo>
                  <a:lnTo>
                    <a:pt x="1848612" y="1559052"/>
                  </a:lnTo>
                  <a:lnTo>
                    <a:pt x="1905000" y="1504188"/>
                  </a:lnTo>
                  <a:lnTo>
                    <a:pt x="1962912" y="1490471"/>
                  </a:lnTo>
                  <a:lnTo>
                    <a:pt x="2020824" y="1487423"/>
                  </a:lnTo>
                  <a:lnTo>
                    <a:pt x="2078736" y="1481327"/>
                  </a:lnTo>
                  <a:lnTo>
                    <a:pt x="2136648" y="1452371"/>
                  </a:lnTo>
                  <a:lnTo>
                    <a:pt x="2194560" y="1420367"/>
                  </a:lnTo>
                  <a:lnTo>
                    <a:pt x="2252472" y="1397508"/>
                  </a:lnTo>
                  <a:lnTo>
                    <a:pt x="2310384" y="1389888"/>
                  </a:lnTo>
                  <a:lnTo>
                    <a:pt x="2368296" y="1377695"/>
                  </a:lnTo>
                  <a:lnTo>
                    <a:pt x="2426208" y="1356359"/>
                  </a:lnTo>
                  <a:lnTo>
                    <a:pt x="2482596" y="1304543"/>
                  </a:lnTo>
                  <a:lnTo>
                    <a:pt x="2540508" y="1228343"/>
                  </a:lnTo>
                  <a:lnTo>
                    <a:pt x="2598420" y="1242059"/>
                  </a:lnTo>
                  <a:lnTo>
                    <a:pt x="2656332" y="1255776"/>
                  </a:lnTo>
                  <a:lnTo>
                    <a:pt x="2714244" y="1298447"/>
                  </a:lnTo>
                  <a:lnTo>
                    <a:pt x="2772156" y="1359408"/>
                  </a:lnTo>
                  <a:lnTo>
                    <a:pt x="2830068" y="1336547"/>
                  </a:lnTo>
                  <a:lnTo>
                    <a:pt x="2887980" y="1353311"/>
                  </a:lnTo>
                  <a:lnTo>
                    <a:pt x="2945891" y="1405127"/>
                  </a:lnTo>
                  <a:lnTo>
                    <a:pt x="2994660" y="1459991"/>
                  </a:lnTo>
                  <a:lnTo>
                    <a:pt x="3060191" y="1522476"/>
                  </a:lnTo>
                  <a:lnTo>
                    <a:pt x="3118104" y="1554479"/>
                  </a:lnTo>
                  <a:lnTo>
                    <a:pt x="3176016" y="1575815"/>
                  </a:lnTo>
                  <a:lnTo>
                    <a:pt x="3233928" y="1603247"/>
                  </a:lnTo>
                  <a:lnTo>
                    <a:pt x="3291840" y="1658111"/>
                  </a:lnTo>
                  <a:lnTo>
                    <a:pt x="3349752" y="1716023"/>
                  </a:lnTo>
                  <a:lnTo>
                    <a:pt x="3407664" y="1775459"/>
                  </a:lnTo>
                  <a:lnTo>
                    <a:pt x="3465576" y="1807464"/>
                  </a:lnTo>
                  <a:lnTo>
                    <a:pt x="3523488" y="1795271"/>
                  </a:lnTo>
                  <a:lnTo>
                    <a:pt x="3579876" y="1793747"/>
                  </a:lnTo>
                  <a:lnTo>
                    <a:pt x="3637788" y="1833371"/>
                  </a:lnTo>
                  <a:lnTo>
                    <a:pt x="3695700" y="1834895"/>
                  </a:lnTo>
                  <a:lnTo>
                    <a:pt x="3753612" y="1865376"/>
                  </a:lnTo>
                  <a:lnTo>
                    <a:pt x="3811524" y="1892808"/>
                  </a:lnTo>
                  <a:lnTo>
                    <a:pt x="3869436" y="1915667"/>
                  </a:lnTo>
                  <a:lnTo>
                    <a:pt x="3918204" y="1997964"/>
                  </a:lnTo>
                  <a:lnTo>
                    <a:pt x="3985260" y="2078735"/>
                  </a:lnTo>
                  <a:lnTo>
                    <a:pt x="4043172" y="2176272"/>
                  </a:lnTo>
                  <a:lnTo>
                    <a:pt x="4084320" y="2220467"/>
                  </a:lnTo>
                  <a:lnTo>
                    <a:pt x="4157472" y="2244852"/>
                  </a:lnTo>
                  <a:lnTo>
                    <a:pt x="4215384" y="2243328"/>
                  </a:lnTo>
                  <a:lnTo>
                    <a:pt x="4273296" y="2211323"/>
                  </a:lnTo>
                  <a:lnTo>
                    <a:pt x="4331208" y="2215896"/>
                  </a:lnTo>
                  <a:lnTo>
                    <a:pt x="4389120" y="2214372"/>
                  </a:lnTo>
                  <a:lnTo>
                    <a:pt x="4447032" y="2225040"/>
                  </a:lnTo>
                  <a:lnTo>
                    <a:pt x="4504944" y="2240279"/>
                  </a:lnTo>
                  <a:lnTo>
                    <a:pt x="4562856" y="2229611"/>
                  </a:lnTo>
                  <a:lnTo>
                    <a:pt x="4620768" y="2247899"/>
                  </a:lnTo>
                  <a:lnTo>
                    <a:pt x="4645152" y="2276855"/>
                  </a:lnTo>
                  <a:lnTo>
                    <a:pt x="4735068" y="2325623"/>
                  </a:lnTo>
                  <a:lnTo>
                    <a:pt x="4792980" y="2389632"/>
                  </a:lnTo>
                  <a:lnTo>
                    <a:pt x="4850892" y="2449067"/>
                  </a:lnTo>
                  <a:lnTo>
                    <a:pt x="4908804" y="2493264"/>
                  </a:lnTo>
                  <a:lnTo>
                    <a:pt x="4966716" y="2525267"/>
                  </a:lnTo>
                  <a:lnTo>
                    <a:pt x="5024628" y="2549652"/>
                  </a:lnTo>
                  <a:lnTo>
                    <a:pt x="5082540" y="2557272"/>
                  </a:lnTo>
                  <a:lnTo>
                    <a:pt x="5140452" y="2561843"/>
                  </a:lnTo>
                  <a:lnTo>
                    <a:pt x="5198364" y="2542031"/>
                  </a:lnTo>
                  <a:lnTo>
                    <a:pt x="5254752" y="2517647"/>
                  </a:lnTo>
                  <a:lnTo>
                    <a:pt x="5312664" y="2511552"/>
                  </a:lnTo>
                  <a:lnTo>
                    <a:pt x="5370576" y="2485643"/>
                  </a:lnTo>
                  <a:lnTo>
                    <a:pt x="5428488" y="2456688"/>
                  </a:lnTo>
                  <a:lnTo>
                    <a:pt x="5478780" y="2447543"/>
                  </a:lnTo>
                  <a:lnTo>
                    <a:pt x="5544312" y="2435352"/>
                  </a:lnTo>
                  <a:lnTo>
                    <a:pt x="5602224" y="2371343"/>
                  </a:lnTo>
                  <a:lnTo>
                    <a:pt x="5660136" y="2257043"/>
                  </a:lnTo>
                  <a:lnTo>
                    <a:pt x="5718047" y="2048255"/>
                  </a:lnTo>
                  <a:lnTo>
                    <a:pt x="5775960" y="1729739"/>
                  </a:lnTo>
                  <a:lnTo>
                    <a:pt x="5832347" y="1482852"/>
                  </a:lnTo>
                  <a:lnTo>
                    <a:pt x="5890260" y="1133855"/>
                  </a:lnTo>
                  <a:lnTo>
                    <a:pt x="5948171" y="1133855"/>
                  </a:lnTo>
                  <a:lnTo>
                    <a:pt x="6006084" y="1112520"/>
                  </a:lnTo>
                  <a:lnTo>
                    <a:pt x="6063995" y="1059179"/>
                  </a:lnTo>
                  <a:lnTo>
                    <a:pt x="6121908" y="1194815"/>
                  </a:lnTo>
                  <a:lnTo>
                    <a:pt x="6179820" y="1042415"/>
                  </a:lnTo>
                  <a:lnTo>
                    <a:pt x="6237732" y="996695"/>
                  </a:lnTo>
                  <a:lnTo>
                    <a:pt x="6295644" y="954023"/>
                  </a:lnTo>
                  <a:lnTo>
                    <a:pt x="6353556" y="897635"/>
                  </a:lnTo>
                  <a:lnTo>
                    <a:pt x="6409944" y="815339"/>
                  </a:lnTo>
                  <a:lnTo>
                    <a:pt x="6467856" y="754379"/>
                  </a:lnTo>
                  <a:lnTo>
                    <a:pt x="6525767" y="736091"/>
                  </a:lnTo>
                  <a:lnTo>
                    <a:pt x="6583680" y="673607"/>
                  </a:lnTo>
                  <a:lnTo>
                    <a:pt x="6641591" y="595883"/>
                  </a:lnTo>
                  <a:lnTo>
                    <a:pt x="6699504" y="560831"/>
                  </a:lnTo>
                  <a:lnTo>
                    <a:pt x="6757415" y="531876"/>
                  </a:lnTo>
                  <a:lnTo>
                    <a:pt x="6815328" y="553212"/>
                  </a:lnTo>
                  <a:lnTo>
                    <a:pt x="6873239" y="606551"/>
                  </a:lnTo>
                  <a:lnTo>
                    <a:pt x="6931152" y="612648"/>
                  </a:lnTo>
                  <a:lnTo>
                    <a:pt x="6987539" y="600455"/>
                  </a:lnTo>
                  <a:lnTo>
                    <a:pt x="7045452" y="583691"/>
                  </a:lnTo>
                  <a:lnTo>
                    <a:pt x="7103363" y="530351"/>
                  </a:lnTo>
                  <a:lnTo>
                    <a:pt x="7161276" y="435863"/>
                  </a:lnTo>
                  <a:lnTo>
                    <a:pt x="7219187" y="335279"/>
                  </a:lnTo>
                  <a:lnTo>
                    <a:pt x="7277100" y="224027"/>
                  </a:lnTo>
                  <a:lnTo>
                    <a:pt x="7335011" y="89915"/>
                  </a:lnTo>
                  <a:lnTo>
                    <a:pt x="7392924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1821" y="28033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1821" y="32697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1821" y="30365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9130" y="2498470"/>
            <a:ext cx="193675" cy="324104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spcBef>
                <a:spcPts val="4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6378" y="5732236"/>
            <a:ext cx="7735570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58047" y="4553534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26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58047" y="2683509"/>
            <a:ext cx="36512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67,2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9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59,9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94028" y="2653284"/>
            <a:ext cx="11303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845174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10005"/>
            <a:ext cx="783653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dirty="0"/>
              <a:t>ayı </a:t>
            </a:r>
            <a:r>
              <a:rPr spc="-5" dirty="0"/>
              <a:t>itibarıyla en </a:t>
            </a:r>
            <a:r>
              <a:rPr dirty="0"/>
              <a:t>hızlı </a:t>
            </a:r>
            <a:r>
              <a:rPr spc="-5" dirty="0"/>
              <a:t>artışlar taşıt kredilerindedir, kredi kartı  kullanımlarında ise yüksek seviyeler</a:t>
            </a:r>
            <a:r>
              <a:rPr spc="5" dirty="0"/>
              <a:t> </a:t>
            </a:r>
            <a:r>
              <a:rPr spc="-5" dirty="0"/>
              <a:t>korunmaktadır.</a:t>
            </a:r>
          </a:p>
          <a:p>
            <a:pPr marL="12700" marR="5461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İhtiyaç kredilerinde yıllık </a:t>
            </a:r>
            <a:r>
              <a:rPr b="0" dirty="0">
                <a:latin typeface="Tahoma"/>
                <a:cs typeface="Tahoma"/>
              </a:rPr>
              <a:t>artış </a:t>
            </a:r>
            <a:r>
              <a:rPr b="0" spc="-5" dirty="0">
                <a:latin typeface="Tahoma"/>
                <a:cs typeface="Tahoma"/>
              </a:rPr>
              <a:t>oranı %28,6’ya, konut kredilerinde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%21,9’a  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2010155"/>
            <a:ext cx="9139555" cy="306705"/>
          </a:xfrm>
          <a:custGeom>
            <a:avLst/>
            <a:gdLst/>
            <a:ahLst/>
            <a:cxnLst/>
            <a:rect l="l" t="t" r="r" b="b"/>
            <a:pathLst>
              <a:path w="9139555" h="306705">
                <a:moveTo>
                  <a:pt x="9139428" y="0"/>
                </a:moveTo>
                <a:lnTo>
                  <a:pt x="0" y="0"/>
                </a:lnTo>
                <a:lnTo>
                  <a:pt x="0" y="306324"/>
                </a:lnTo>
                <a:lnTo>
                  <a:pt x="9139428" y="306324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887" y="2041398"/>
            <a:ext cx="81375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Tüketici kredi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büyümesi (4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haftalık hareketli ortalama, yıllık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% değişim) 3 Ocak 2020 – 17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4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1413" y="2573845"/>
            <a:ext cx="7776209" cy="3093085"/>
            <a:chOff x="641413" y="2573845"/>
            <a:chExt cx="7776209" cy="3093085"/>
          </a:xfrm>
        </p:grpSpPr>
        <p:sp>
          <p:nvSpPr>
            <p:cNvPr id="6" name="object 6"/>
            <p:cNvSpPr/>
            <p:nvPr/>
          </p:nvSpPr>
          <p:spPr>
            <a:xfrm>
              <a:off x="646176" y="2578607"/>
              <a:ext cx="7766684" cy="3083560"/>
            </a:xfrm>
            <a:custGeom>
              <a:avLst/>
              <a:gdLst/>
              <a:ahLst/>
              <a:cxnLst/>
              <a:rect l="l" t="t" r="r" b="b"/>
              <a:pathLst>
                <a:path w="7766684" h="3083560">
                  <a:moveTo>
                    <a:pt x="4424172" y="2567940"/>
                  </a:moveTo>
                  <a:lnTo>
                    <a:pt x="4424172" y="2618740"/>
                  </a:lnTo>
                </a:path>
                <a:path w="7766684" h="3083560">
                  <a:moveTo>
                    <a:pt x="2630424" y="2567940"/>
                  </a:moveTo>
                  <a:lnTo>
                    <a:pt x="2630424" y="2618740"/>
                  </a:lnTo>
                </a:path>
                <a:path w="7766684" h="3083560">
                  <a:moveTo>
                    <a:pt x="3147060" y="2567940"/>
                  </a:moveTo>
                  <a:lnTo>
                    <a:pt x="3147060" y="2618740"/>
                  </a:lnTo>
                </a:path>
                <a:path w="7766684" h="3083560">
                  <a:moveTo>
                    <a:pt x="3409188" y="2567940"/>
                  </a:moveTo>
                  <a:lnTo>
                    <a:pt x="3409188" y="2618740"/>
                  </a:lnTo>
                </a:path>
                <a:path w="7766684" h="3083560">
                  <a:moveTo>
                    <a:pt x="7511796" y="2567940"/>
                  </a:moveTo>
                  <a:lnTo>
                    <a:pt x="7511796" y="2618740"/>
                  </a:lnTo>
                </a:path>
                <a:path w="7766684" h="3083560">
                  <a:moveTo>
                    <a:pt x="312420" y="2567940"/>
                  </a:moveTo>
                  <a:lnTo>
                    <a:pt x="312420" y="2618740"/>
                  </a:lnTo>
                </a:path>
                <a:path w="7766684" h="3083560">
                  <a:moveTo>
                    <a:pt x="6734556" y="2567940"/>
                  </a:moveTo>
                  <a:lnTo>
                    <a:pt x="6734556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50292" y="2618740"/>
                  </a:lnTo>
                </a:path>
                <a:path w="7766684" h="3083560">
                  <a:moveTo>
                    <a:pt x="50292" y="3083052"/>
                  </a:moveTo>
                  <a:lnTo>
                    <a:pt x="50292" y="0"/>
                  </a:lnTo>
                </a:path>
                <a:path w="7766684" h="3083560">
                  <a:moveTo>
                    <a:pt x="0" y="3083052"/>
                  </a:moveTo>
                  <a:lnTo>
                    <a:pt x="50292" y="3083052"/>
                  </a:lnTo>
                </a:path>
                <a:path w="7766684" h="3083560">
                  <a:moveTo>
                    <a:pt x="0" y="2567940"/>
                  </a:moveTo>
                  <a:lnTo>
                    <a:pt x="50292" y="2567940"/>
                  </a:lnTo>
                </a:path>
                <a:path w="7766684" h="3083560">
                  <a:moveTo>
                    <a:pt x="0" y="2054352"/>
                  </a:moveTo>
                  <a:lnTo>
                    <a:pt x="50292" y="2054352"/>
                  </a:lnTo>
                </a:path>
                <a:path w="7766684" h="3083560">
                  <a:moveTo>
                    <a:pt x="0" y="1540764"/>
                  </a:moveTo>
                  <a:lnTo>
                    <a:pt x="50292" y="1540764"/>
                  </a:lnTo>
                </a:path>
                <a:path w="7766684" h="3083560">
                  <a:moveTo>
                    <a:pt x="0" y="1027176"/>
                  </a:moveTo>
                  <a:lnTo>
                    <a:pt x="50292" y="1027176"/>
                  </a:lnTo>
                </a:path>
                <a:path w="7766684" h="3083560">
                  <a:moveTo>
                    <a:pt x="0" y="513588"/>
                  </a:moveTo>
                  <a:lnTo>
                    <a:pt x="50292" y="513588"/>
                  </a:lnTo>
                </a:path>
                <a:path w="7766684" h="3083560">
                  <a:moveTo>
                    <a:pt x="0" y="0"/>
                  </a:moveTo>
                  <a:lnTo>
                    <a:pt x="50292" y="0"/>
                  </a:lnTo>
                </a:path>
                <a:path w="7766684" h="3083560">
                  <a:moveTo>
                    <a:pt x="2113788" y="2567940"/>
                  </a:moveTo>
                  <a:lnTo>
                    <a:pt x="2113788" y="2618740"/>
                  </a:lnTo>
                </a:path>
                <a:path w="7766684" h="3083560">
                  <a:moveTo>
                    <a:pt x="7249668" y="2567940"/>
                  </a:moveTo>
                  <a:lnTo>
                    <a:pt x="7249668" y="2618740"/>
                  </a:lnTo>
                </a:path>
                <a:path w="7766684" h="3083560">
                  <a:moveTo>
                    <a:pt x="821436" y="2567940"/>
                  </a:moveTo>
                  <a:lnTo>
                    <a:pt x="821436" y="2618740"/>
                  </a:lnTo>
                </a:path>
                <a:path w="7766684" h="3083560">
                  <a:moveTo>
                    <a:pt x="6996683" y="2567940"/>
                  </a:moveTo>
                  <a:lnTo>
                    <a:pt x="6996683" y="2618740"/>
                  </a:lnTo>
                </a:path>
                <a:path w="7766684" h="3083560">
                  <a:moveTo>
                    <a:pt x="6234683" y="2567940"/>
                  </a:moveTo>
                  <a:lnTo>
                    <a:pt x="6234683" y="2618740"/>
                  </a:lnTo>
                </a:path>
                <a:path w="7766684" h="3083560">
                  <a:moveTo>
                    <a:pt x="5972556" y="2567940"/>
                  </a:moveTo>
                  <a:lnTo>
                    <a:pt x="5972556" y="2618740"/>
                  </a:lnTo>
                </a:path>
                <a:path w="7766684" h="3083560">
                  <a:moveTo>
                    <a:pt x="5202936" y="2567940"/>
                  </a:moveTo>
                  <a:lnTo>
                    <a:pt x="5202936" y="2618740"/>
                  </a:lnTo>
                </a:path>
                <a:path w="7766684" h="3083560">
                  <a:moveTo>
                    <a:pt x="559308" y="2567940"/>
                  </a:moveTo>
                  <a:lnTo>
                    <a:pt x="559308" y="2618740"/>
                  </a:lnTo>
                </a:path>
                <a:path w="7766684" h="3083560">
                  <a:moveTo>
                    <a:pt x="4940808" y="2567940"/>
                  </a:moveTo>
                  <a:lnTo>
                    <a:pt x="4940808" y="2618740"/>
                  </a:lnTo>
                </a:path>
                <a:path w="7766684" h="3083560">
                  <a:moveTo>
                    <a:pt x="1074420" y="2567940"/>
                  </a:moveTo>
                  <a:lnTo>
                    <a:pt x="1074420" y="2618740"/>
                  </a:lnTo>
                </a:path>
                <a:path w="7766684" h="3083560">
                  <a:moveTo>
                    <a:pt x="1853184" y="2567940"/>
                  </a:moveTo>
                  <a:lnTo>
                    <a:pt x="1853184" y="2618740"/>
                  </a:lnTo>
                </a:path>
                <a:path w="7766684" h="3083560">
                  <a:moveTo>
                    <a:pt x="1336548" y="2567940"/>
                  </a:moveTo>
                  <a:lnTo>
                    <a:pt x="1336548" y="2618740"/>
                  </a:lnTo>
                </a:path>
                <a:path w="7766684" h="3083560">
                  <a:moveTo>
                    <a:pt x="7766304" y="2567940"/>
                  </a:moveTo>
                  <a:lnTo>
                    <a:pt x="7766304" y="2618740"/>
                  </a:lnTo>
                </a:path>
                <a:path w="7766684" h="3083560">
                  <a:moveTo>
                    <a:pt x="5718048" y="2567940"/>
                  </a:moveTo>
                  <a:lnTo>
                    <a:pt x="5718048" y="2618740"/>
                  </a:lnTo>
                </a:path>
                <a:path w="7766684" h="3083560">
                  <a:moveTo>
                    <a:pt x="6498335" y="2567940"/>
                  </a:moveTo>
                  <a:lnTo>
                    <a:pt x="6498335" y="2618740"/>
                  </a:lnTo>
                </a:path>
                <a:path w="7766684" h="3083560">
                  <a:moveTo>
                    <a:pt x="4678680" y="2567940"/>
                  </a:moveTo>
                  <a:lnTo>
                    <a:pt x="4678680" y="2618740"/>
                  </a:lnTo>
                </a:path>
                <a:path w="7766684" h="3083560">
                  <a:moveTo>
                    <a:pt x="5455920" y="2567940"/>
                  </a:moveTo>
                  <a:lnTo>
                    <a:pt x="5455920" y="2618740"/>
                  </a:lnTo>
                </a:path>
                <a:path w="7766684" h="3083560">
                  <a:moveTo>
                    <a:pt x="1591056" y="2567940"/>
                  </a:moveTo>
                  <a:lnTo>
                    <a:pt x="1591056" y="2618740"/>
                  </a:lnTo>
                </a:path>
                <a:path w="7766684" h="3083560">
                  <a:moveTo>
                    <a:pt x="3909060" y="2567940"/>
                  </a:moveTo>
                  <a:lnTo>
                    <a:pt x="3909060" y="2618740"/>
                  </a:lnTo>
                </a:path>
                <a:path w="7766684" h="3083560">
                  <a:moveTo>
                    <a:pt x="2368296" y="2567940"/>
                  </a:moveTo>
                  <a:lnTo>
                    <a:pt x="2368296" y="2618740"/>
                  </a:lnTo>
                </a:path>
                <a:path w="7766684" h="3083560">
                  <a:moveTo>
                    <a:pt x="4162044" y="2567940"/>
                  </a:moveTo>
                  <a:lnTo>
                    <a:pt x="4162044" y="2618740"/>
                  </a:lnTo>
                </a:path>
                <a:path w="7766684" h="3083560">
                  <a:moveTo>
                    <a:pt x="3646932" y="2567940"/>
                  </a:moveTo>
                  <a:lnTo>
                    <a:pt x="3646932" y="2618740"/>
                  </a:lnTo>
                </a:path>
                <a:path w="7766684" h="3083560">
                  <a:moveTo>
                    <a:pt x="2884932" y="2567940"/>
                  </a:moveTo>
                  <a:lnTo>
                    <a:pt x="2884932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7766304" y="25679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13828" y="3826763"/>
              <a:ext cx="7579995" cy="1273175"/>
            </a:xfrm>
            <a:custGeom>
              <a:avLst/>
              <a:gdLst/>
              <a:ahLst/>
              <a:cxnLst/>
              <a:rect l="l" t="t" r="r" b="b"/>
              <a:pathLst>
                <a:path w="7579995" h="1273175">
                  <a:moveTo>
                    <a:pt x="0" y="1197483"/>
                  </a:moveTo>
                  <a:lnTo>
                    <a:pt x="14803" y="1192643"/>
                  </a:lnTo>
                  <a:lnTo>
                    <a:pt x="29610" y="1187815"/>
                  </a:lnTo>
                  <a:lnTo>
                    <a:pt x="44416" y="1182963"/>
                  </a:lnTo>
                  <a:lnTo>
                    <a:pt x="59220" y="1178052"/>
                  </a:lnTo>
                  <a:lnTo>
                    <a:pt x="74023" y="1173063"/>
                  </a:lnTo>
                  <a:lnTo>
                    <a:pt x="88830" y="1168050"/>
                  </a:lnTo>
                  <a:lnTo>
                    <a:pt x="103636" y="1163085"/>
                  </a:lnTo>
                  <a:lnTo>
                    <a:pt x="118440" y="1158240"/>
                  </a:lnTo>
                  <a:lnTo>
                    <a:pt x="133242" y="1153541"/>
                  </a:lnTo>
                  <a:lnTo>
                    <a:pt x="148045" y="1149032"/>
                  </a:lnTo>
                  <a:lnTo>
                    <a:pt x="162851" y="1144524"/>
                  </a:lnTo>
                  <a:lnTo>
                    <a:pt x="177660" y="1139825"/>
                  </a:lnTo>
                  <a:lnTo>
                    <a:pt x="222071" y="1124555"/>
                  </a:lnTo>
                  <a:lnTo>
                    <a:pt x="266484" y="1108392"/>
                  </a:lnTo>
                  <a:lnTo>
                    <a:pt x="310896" y="1091336"/>
                  </a:lnTo>
                  <a:lnTo>
                    <a:pt x="340505" y="1079418"/>
                  </a:lnTo>
                  <a:lnTo>
                    <a:pt x="355307" y="1073531"/>
                  </a:lnTo>
                  <a:lnTo>
                    <a:pt x="370117" y="1067802"/>
                  </a:lnTo>
                  <a:lnTo>
                    <a:pt x="384922" y="1062180"/>
                  </a:lnTo>
                  <a:lnTo>
                    <a:pt x="399725" y="1056582"/>
                  </a:lnTo>
                  <a:lnTo>
                    <a:pt x="414527" y="1050925"/>
                  </a:lnTo>
                  <a:lnTo>
                    <a:pt x="458944" y="1033333"/>
                  </a:lnTo>
                  <a:lnTo>
                    <a:pt x="503353" y="1015571"/>
                  </a:lnTo>
                  <a:lnTo>
                    <a:pt x="518159" y="1009659"/>
                  </a:lnTo>
                  <a:lnTo>
                    <a:pt x="562575" y="992362"/>
                  </a:lnTo>
                  <a:lnTo>
                    <a:pt x="607004" y="976584"/>
                  </a:lnTo>
                  <a:lnTo>
                    <a:pt x="651421" y="963422"/>
                  </a:lnTo>
                  <a:lnTo>
                    <a:pt x="695819" y="954528"/>
                  </a:lnTo>
                  <a:lnTo>
                    <a:pt x="740241" y="949134"/>
                  </a:lnTo>
                  <a:lnTo>
                    <a:pt x="784624" y="947144"/>
                  </a:lnTo>
                  <a:lnTo>
                    <a:pt x="799439" y="947308"/>
                  </a:lnTo>
                  <a:lnTo>
                    <a:pt x="814254" y="947687"/>
                  </a:lnTo>
                  <a:lnTo>
                    <a:pt x="829094" y="948055"/>
                  </a:lnTo>
                  <a:lnTo>
                    <a:pt x="843877" y="948439"/>
                  </a:lnTo>
                  <a:lnTo>
                    <a:pt x="858685" y="948944"/>
                  </a:lnTo>
                  <a:lnTo>
                    <a:pt x="873492" y="949448"/>
                  </a:lnTo>
                  <a:lnTo>
                    <a:pt x="888276" y="949833"/>
                  </a:lnTo>
                  <a:lnTo>
                    <a:pt x="903256" y="950071"/>
                  </a:lnTo>
                  <a:lnTo>
                    <a:pt x="918390" y="950213"/>
                  </a:lnTo>
                  <a:lnTo>
                    <a:pt x="933263" y="950261"/>
                  </a:lnTo>
                  <a:lnTo>
                    <a:pt x="947458" y="950213"/>
                  </a:lnTo>
                  <a:lnTo>
                    <a:pt x="960378" y="950148"/>
                  </a:lnTo>
                  <a:lnTo>
                    <a:pt x="972334" y="949975"/>
                  </a:lnTo>
                  <a:lnTo>
                    <a:pt x="984552" y="949731"/>
                  </a:lnTo>
                  <a:lnTo>
                    <a:pt x="998258" y="949452"/>
                  </a:lnTo>
                  <a:lnTo>
                    <a:pt x="1014156" y="949194"/>
                  </a:lnTo>
                  <a:lnTo>
                    <a:pt x="1065949" y="947801"/>
                  </a:lnTo>
                  <a:lnTo>
                    <a:pt x="1110543" y="944050"/>
                  </a:lnTo>
                  <a:lnTo>
                    <a:pt x="1125131" y="942594"/>
                  </a:lnTo>
                  <a:lnTo>
                    <a:pt x="1139968" y="941121"/>
                  </a:lnTo>
                  <a:lnTo>
                    <a:pt x="1154769" y="939577"/>
                  </a:lnTo>
                  <a:lnTo>
                    <a:pt x="1169547" y="937986"/>
                  </a:lnTo>
                  <a:lnTo>
                    <a:pt x="1184313" y="936371"/>
                  </a:lnTo>
                  <a:lnTo>
                    <a:pt x="1199152" y="934799"/>
                  </a:lnTo>
                  <a:lnTo>
                    <a:pt x="1243622" y="929513"/>
                  </a:lnTo>
                  <a:lnTo>
                    <a:pt x="1288020" y="922780"/>
                  </a:lnTo>
                  <a:lnTo>
                    <a:pt x="1332395" y="909446"/>
                  </a:lnTo>
                  <a:lnTo>
                    <a:pt x="1376825" y="884866"/>
                  </a:lnTo>
                  <a:lnTo>
                    <a:pt x="1406455" y="860105"/>
                  </a:lnTo>
                  <a:lnTo>
                    <a:pt x="1436060" y="828041"/>
                  </a:lnTo>
                  <a:lnTo>
                    <a:pt x="1465639" y="788675"/>
                  </a:lnTo>
                  <a:lnTo>
                    <a:pt x="1495260" y="742281"/>
                  </a:lnTo>
                  <a:lnTo>
                    <a:pt x="1524875" y="688953"/>
                  </a:lnTo>
                  <a:lnTo>
                    <a:pt x="1554496" y="632979"/>
                  </a:lnTo>
                  <a:lnTo>
                    <a:pt x="1584075" y="574456"/>
                  </a:lnTo>
                  <a:lnTo>
                    <a:pt x="1598841" y="545719"/>
                  </a:lnTo>
                  <a:lnTo>
                    <a:pt x="1628495" y="490251"/>
                  </a:lnTo>
                  <a:lnTo>
                    <a:pt x="1658150" y="436118"/>
                  </a:lnTo>
                  <a:lnTo>
                    <a:pt x="1688264" y="382746"/>
                  </a:lnTo>
                  <a:lnTo>
                    <a:pt x="1703137" y="356750"/>
                  </a:lnTo>
                  <a:lnTo>
                    <a:pt x="1717332" y="331850"/>
                  </a:lnTo>
                  <a:lnTo>
                    <a:pt x="1730198" y="308032"/>
                  </a:lnTo>
                  <a:lnTo>
                    <a:pt x="1742160" y="285130"/>
                  </a:lnTo>
                  <a:lnTo>
                    <a:pt x="1754408" y="263110"/>
                  </a:lnTo>
                  <a:lnTo>
                    <a:pt x="1768132" y="241935"/>
                  </a:lnTo>
                  <a:lnTo>
                    <a:pt x="1784028" y="221944"/>
                  </a:lnTo>
                  <a:lnTo>
                    <a:pt x="1801390" y="202977"/>
                  </a:lnTo>
                  <a:lnTo>
                    <a:pt x="1819013" y="184534"/>
                  </a:lnTo>
                  <a:lnTo>
                    <a:pt x="1835696" y="166116"/>
                  </a:lnTo>
                  <a:lnTo>
                    <a:pt x="1851124" y="147079"/>
                  </a:lnTo>
                  <a:lnTo>
                    <a:pt x="1865874" y="127936"/>
                  </a:lnTo>
                  <a:lnTo>
                    <a:pt x="1880362" y="109626"/>
                  </a:lnTo>
                  <a:lnTo>
                    <a:pt x="1909788" y="78601"/>
                  </a:lnTo>
                  <a:lnTo>
                    <a:pt x="1939403" y="54050"/>
                  </a:lnTo>
                  <a:lnTo>
                    <a:pt x="1983778" y="25796"/>
                  </a:lnTo>
                  <a:lnTo>
                    <a:pt x="2028208" y="7715"/>
                  </a:lnTo>
                  <a:lnTo>
                    <a:pt x="2072678" y="0"/>
                  </a:lnTo>
                  <a:lnTo>
                    <a:pt x="2087443" y="992"/>
                  </a:lnTo>
                  <a:lnTo>
                    <a:pt x="2102221" y="3746"/>
                  </a:lnTo>
                  <a:lnTo>
                    <a:pt x="2117022" y="7358"/>
                  </a:lnTo>
                  <a:lnTo>
                    <a:pt x="2131860" y="10922"/>
                  </a:lnTo>
                  <a:lnTo>
                    <a:pt x="2176258" y="22369"/>
                  </a:lnTo>
                  <a:lnTo>
                    <a:pt x="2220680" y="35941"/>
                  </a:lnTo>
                  <a:lnTo>
                    <a:pt x="2235458" y="40814"/>
                  </a:lnTo>
                  <a:lnTo>
                    <a:pt x="2250224" y="45593"/>
                  </a:lnTo>
                  <a:lnTo>
                    <a:pt x="2294693" y="59719"/>
                  </a:lnTo>
                  <a:lnTo>
                    <a:pt x="2339124" y="73548"/>
                  </a:lnTo>
                  <a:lnTo>
                    <a:pt x="2353931" y="78122"/>
                  </a:lnTo>
                  <a:lnTo>
                    <a:pt x="2368715" y="82804"/>
                  </a:lnTo>
                  <a:lnTo>
                    <a:pt x="2383498" y="87685"/>
                  </a:lnTo>
                  <a:lnTo>
                    <a:pt x="2398306" y="92710"/>
                  </a:lnTo>
                  <a:lnTo>
                    <a:pt x="2413113" y="97734"/>
                  </a:lnTo>
                  <a:lnTo>
                    <a:pt x="2427897" y="102616"/>
                  </a:lnTo>
                  <a:lnTo>
                    <a:pt x="2472366" y="116474"/>
                  </a:lnTo>
                  <a:lnTo>
                    <a:pt x="2516749" y="128889"/>
                  </a:lnTo>
                  <a:lnTo>
                    <a:pt x="2561171" y="140249"/>
                  </a:lnTo>
                  <a:lnTo>
                    <a:pt x="2605570" y="150875"/>
                  </a:lnTo>
                  <a:lnTo>
                    <a:pt x="2649986" y="159341"/>
                  </a:lnTo>
                  <a:lnTo>
                    <a:pt x="2664752" y="162052"/>
                  </a:lnTo>
                  <a:lnTo>
                    <a:pt x="2679591" y="164776"/>
                  </a:lnTo>
                  <a:lnTo>
                    <a:pt x="2694406" y="167465"/>
                  </a:lnTo>
                  <a:lnTo>
                    <a:pt x="2709221" y="170178"/>
                  </a:lnTo>
                  <a:lnTo>
                    <a:pt x="2753652" y="178657"/>
                  </a:lnTo>
                  <a:lnTo>
                    <a:pt x="2783243" y="184531"/>
                  </a:lnTo>
                  <a:lnTo>
                    <a:pt x="2798026" y="187438"/>
                  </a:lnTo>
                  <a:lnTo>
                    <a:pt x="2842425" y="196850"/>
                  </a:lnTo>
                  <a:lnTo>
                    <a:pt x="2886894" y="208708"/>
                  </a:lnTo>
                  <a:lnTo>
                    <a:pt x="2901734" y="212852"/>
                  </a:lnTo>
                  <a:lnTo>
                    <a:pt x="2916499" y="216844"/>
                  </a:lnTo>
                  <a:lnTo>
                    <a:pt x="2931277" y="220789"/>
                  </a:lnTo>
                  <a:lnTo>
                    <a:pt x="2946078" y="224924"/>
                  </a:lnTo>
                  <a:lnTo>
                    <a:pt x="2991030" y="240125"/>
                  </a:lnTo>
                  <a:lnTo>
                    <a:pt x="3032964" y="256621"/>
                  </a:lnTo>
                  <a:lnTo>
                    <a:pt x="3044926" y="261826"/>
                  </a:lnTo>
                  <a:lnTo>
                    <a:pt x="3057174" y="266959"/>
                  </a:lnTo>
                  <a:lnTo>
                    <a:pt x="3070898" y="272034"/>
                  </a:lnTo>
                  <a:lnTo>
                    <a:pt x="3086796" y="277094"/>
                  </a:lnTo>
                  <a:lnTo>
                    <a:pt x="3104172" y="282035"/>
                  </a:lnTo>
                  <a:lnTo>
                    <a:pt x="3121833" y="286928"/>
                  </a:lnTo>
                  <a:lnTo>
                    <a:pt x="3138589" y="291846"/>
                  </a:lnTo>
                  <a:lnTo>
                    <a:pt x="3153962" y="296872"/>
                  </a:lnTo>
                  <a:lnTo>
                    <a:pt x="3168703" y="301958"/>
                  </a:lnTo>
                  <a:lnTo>
                    <a:pt x="3183183" y="306972"/>
                  </a:lnTo>
                  <a:lnTo>
                    <a:pt x="3197771" y="311785"/>
                  </a:lnTo>
                  <a:lnTo>
                    <a:pt x="3212554" y="316255"/>
                  </a:lnTo>
                  <a:lnTo>
                    <a:pt x="3227362" y="320500"/>
                  </a:lnTo>
                  <a:lnTo>
                    <a:pt x="3242169" y="324768"/>
                  </a:lnTo>
                  <a:lnTo>
                    <a:pt x="3286607" y="339042"/>
                  </a:lnTo>
                  <a:lnTo>
                    <a:pt x="3316262" y="349250"/>
                  </a:lnTo>
                  <a:lnTo>
                    <a:pt x="3331027" y="354341"/>
                  </a:lnTo>
                  <a:lnTo>
                    <a:pt x="3375444" y="369950"/>
                  </a:lnTo>
                  <a:lnTo>
                    <a:pt x="3405035" y="380523"/>
                  </a:lnTo>
                  <a:lnTo>
                    <a:pt x="3419842" y="385774"/>
                  </a:lnTo>
                  <a:lnTo>
                    <a:pt x="3434626" y="390906"/>
                  </a:lnTo>
                  <a:lnTo>
                    <a:pt x="3449463" y="395872"/>
                  </a:lnTo>
                  <a:lnTo>
                    <a:pt x="3464264" y="400732"/>
                  </a:lnTo>
                  <a:lnTo>
                    <a:pt x="3479042" y="405568"/>
                  </a:lnTo>
                  <a:lnTo>
                    <a:pt x="3493808" y="410463"/>
                  </a:lnTo>
                  <a:lnTo>
                    <a:pt x="3538277" y="425483"/>
                  </a:lnTo>
                  <a:lnTo>
                    <a:pt x="3582708" y="440705"/>
                  </a:lnTo>
                  <a:lnTo>
                    <a:pt x="3612299" y="450977"/>
                  </a:lnTo>
                  <a:lnTo>
                    <a:pt x="3627082" y="456098"/>
                  </a:lnTo>
                  <a:lnTo>
                    <a:pt x="3671481" y="471297"/>
                  </a:lnTo>
                  <a:lnTo>
                    <a:pt x="3715950" y="485227"/>
                  </a:lnTo>
                  <a:lnTo>
                    <a:pt x="3760333" y="497125"/>
                  </a:lnTo>
                  <a:lnTo>
                    <a:pt x="3804755" y="506880"/>
                  </a:lnTo>
                  <a:lnTo>
                    <a:pt x="3849154" y="514096"/>
                  </a:lnTo>
                  <a:lnTo>
                    <a:pt x="3893570" y="518489"/>
                  </a:lnTo>
                  <a:lnTo>
                    <a:pt x="3938514" y="521477"/>
                  </a:lnTo>
                  <a:lnTo>
                    <a:pt x="3980509" y="523118"/>
                  </a:lnTo>
                  <a:lnTo>
                    <a:pt x="4018318" y="523494"/>
                  </a:lnTo>
                  <a:lnTo>
                    <a:pt x="4034288" y="523394"/>
                  </a:lnTo>
                  <a:lnTo>
                    <a:pt x="4051687" y="523176"/>
                  </a:lnTo>
                  <a:lnTo>
                    <a:pt x="4069324" y="522958"/>
                  </a:lnTo>
                  <a:lnTo>
                    <a:pt x="4086009" y="522859"/>
                  </a:lnTo>
                  <a:lnTo>
                    <a:pt x="4101830" y="522829"/>
                  </a:lnTo>
                  <a:lnTo>
                    <a:pt x="4117235" y="522811"/>
                  </a:lnTo>
                  <a:lnTo>
                    <a:pt x="4131854" y="522912"/>
                  </a:lnTo>
                  <a:lnTo>
                    <a:pt x="4145318" y="523240"/>
                  </a:lnTo>
                  <a:lnTo>
                    <a:pt x="4156265" y="523791"/>
                  </a:lnTo>
                  <a:lnTo>
                    <a:pt x="4165368" y="524510"/>
                  </a:lnTo>
                  <a:lnTo>
                    <a:pt x="4175018" y="525418"/>
                  </a:lnTo>
                  <a:lnTo>
                    <a:pt x="4187609" y="526542"/>
                  </a:lnTo>
                  <a:lnTo>
                    <a:pt x="4204621" y="527964"/>
                  </a:lnTo>
                  <a:lnTo>
                    <a:pt x="4224550" y="529637"/>
                  </a:lnTo>
                  <a:lnTo>
                    <a:pt x="4245026" y="531381"/>
                  </a:lnTo>
                  <a:lnTo>
                    <a:pt x="4263682" y="533019"/>
                  </a:lnTo>
                  <a:lnTo>
                    <a:pt x="4279697" y="534423"/>
                  </a:lnTo>
                  <a:lnTo>
                    <a:pt x="4294368" y="535781"/>
                  </a:lnTo>
                  <a:lnTo>
                    <a:pt x="4308491" y="537090"/>
                  </a:lnTo>
                  <a:lnTo>
                    <a:pt x="4322864" y="538353"/>
                  </a:lnTo>
                  <a:lnTo>
                    <a:pt x="4337703" y="539337"/>
                  </a:lnTo>
                  <a:lnTo>
                    <a:pt x="4352518" y="540035"/>
                  </a:lnTo>
                  <a:lnTo>
                    <a:pt x="4367333" y="541067"/>
                  </a:lnTo>
                  <a:lnTo>
                    <a:pt x="4411764" y="549370"/>
                  </a:lnTo>
                  <a:lnTo>
                    <a:pt x="4456138" y="567592"/>
                  </a:lnTo>
                  <a:lnTo>
                    <a:pt x="4500537" y="599186"/>
                  </a:lnTo>
                  <a:lnTo>
                    <a:pt x="4530191" y="629729"/>
                  </a:lnTo>
                  <a:lnTo>
                    <a:pt x="4559846" y="666750"/>
                  </a:lnTo>
                  <a:lnTo>
                    <a:pt x="4589389" y="710438"/>
                  </a:lnTo>
                  <a:lnTo>
                    <a:pt x="4604190" y="734008"/>
                  </a:lnTo>
                  <a:lnTo>
                    <a:pt x="4619028" y="757555"/>
                  </a:lnTo>
                  <a:lnTo>
                    <a:pt x="4633811" y="781258"/>
                  </a:lnTo>
                  <a:lnTo>
                    <a:pt x="4648619" y="805449"/>
                  </a:lnTo>
                  <a:lnTo>
                    <a:pt x="4663426" y="829474"/>
                  </a:lnTo>
                  <a:lnTo>
                    <a:pt x="4678210" y="852678"/>
                  </a:lnTo>
                  <a:lnTo>
                    <a:pt x="4693833" y="874867"/>
                  </a:lnTo>
                  <a:lnTo>
                    <a:pt x="4709944" y="896366"/>
                  </a:lnTo>
                  <a:lnTo>
                    <a:pt x="4724983" y="917293"/>
                  </a:lnTo>
                  <a:lnTo>
                    <a:pt x="4737392" y="937768"/>
                  </a:lnTo>
                  <a:lnTo>
                    <a:pt x="4744539" y="958036"/>
                  </a:lnTo>
                  <a:lnTo>
                    <a:pt x="4747996" y="977900"/>
                  </a:lnTo>
                  <a:lnTo>
                    <a:pt x="4752501" y="997096"/>
                  </a:lnTo>
                  <a:lnTo>
                    <a:pt x="4762792" y="1015365"/>
                  </a:lnTo>
                  <a:lnTo>
                    <a:pt x="4782123" y="1032506"/>
                  </a:lnTo>
                  <a:lnTo>
                    <a:pt x="4807242" y="1048765"/>
                  </a:lnTo>
                  <a:lnTo>
                    <a:pt x="4833408" y="1064263"/>
                  </a:lnTo>
                  <a:lnTo>
                    <a:pt x="4855883" y="1079119"/>
                  </a:lnTo>
                  <a:lnTo>
                    <a:pt x="4873077" y="1093194"/>
                  </a:lnTo>
                  <a:lnTo>
                    <a:pt x="4887617" y="1106471"/>
                  </a:lnTo>
                  <a:lnTo>
                    <a:pt x="4901085" y="1119249"/>
                  </a:lnTo>
                  <a:lnTo>
                    <a:pt x="4915065" y="1131824"/>
                  </a:lnTo>
                  <a:lnTo>
                    <a:pt x="4944703" y="1156668"/>
                  </a:lnTo>
                  <a:lnTo>
                    <a:pt x="4989086" y="1189210"/>
                  </a:lnTo>
                  <a:lnTo>
                    <a:pt x="5033556" y="1214374"/>
                  </a:lnTo>
                  <a:lnTo>
                    <a:pt x="5077954" y="1234447"/>
                  </a:lnTo>
                  <a:lnTo>
                    <a:pt x="5122329" y="1250473"/>
                  </a:lnTo>
                  <a:lnTo>
                    <a:pt x="5166759" y="1261655"/>
                  </a:lnTo>
                  <a:lnTo>
                    <a:pt x="5211229" y="1267460"/>
                  </a:lnTo>
                  <a:lnTo>
                    <a:pt x="5255573" y="1270156"/>
                  </a:lnTo>
                  <a:lnTo>
                    <a:pt x="5270411" y="1270762"/>
                  </a:lnTo>
                  <a:lnTo>
                    <a:pt x="5285194" y="1271398"/>
                  </a:lnTo>
                  <a:lnTo>
                    <a:pt x="5300002" y="1271952"/>
                  </a:lnTo>
                  <a:lnTo>
                    <a:pt x="5314809" y="1272387"/>
                  </a:lnTo>
                  <a:lnTo>
                    <a:pt x="5329593" y="1272667"/>
                  </a:lnTo>
                  <a:lnTo>
                    <a:pt x="5344430" y="1272655"/>
                  </a:lnTo>
                  <a:lnTo>
                    <a:pt x="5359231" y="1272476"/>
                  </a:lnTo>
                  <a:lnTo>
                    <a:pt x="5374009" y="1272202"/>
                  </a:lnTo>
                  <a:lnTo>
                    <a:pt x="5388775" y="1271905"/>
                  </a:lnTo>
                  <a:lnTo>
                    <a:pt x="5403614" y="1271611"/>
                  </a:lnTo>
                  <a:lnTo>
                    <a:pt x="5448084" y="1270254"/>
                  </a:lnTo>
                  <a:lnTo>
                    <a:pt x="5492482" y="1267789"/>
                  </a:lnTo>
                  <a:lnTo>
                    <a:pt x="5507266" y="1266825"/>
                  </a:lnTo>
                  <a:lnTo>
                    <a:pt x="5522246" y="1265906"/>
                  </a:lnTo>
                  <a:lnTo>
                    <a:pt x="5537380" y="1264904"/>
                  </a:lnTo>
                  <a:lnTo>
                    <a:pt x="5552253" y="1263878"/>
                  </a:lnTo>
                  <a:lnTo>
                    <a:pt x="5566448" y="1262888"/>
                  </a:lnTo>
                  <a:lnTo>
                    <a:pt x="5579386" y="1262028"/>
                  </a:lnTo>
                  <a:lnTo>
                    <a:pt x="5591371" y="1261157"/>
                  </a:lnTo>
                  <a:lnTo>
                    <a:pt x="5603595" y="1260262"/>
                  </a:lnTo>
                  <a:lnTo>
                    <a:pt x="5617248" y="1259332"/>
                  </a:lnTo>
                  <a:lnTo>
                    <a:pt x="5633146" y="1258375"/>
                  </a:lnTo>
                  <a:lnTo>
                    <a:pt x="5650522" y="1257395"/>
                  </a:lnTo>
                  <a:lnTo>
                    <a:pt x="5668183" y="1256367"/>
                  </a:lnTo>
                  <a:lnTo>
                    <a:pt x="5715053" y="1252855"/>
                  </a:lnTo>
                  <a:lnTo>
                    <a:pt x="5744121" y="1250061"/>
                  </a:lnTo>
                  <a:lnTo>
                    <a:pt x="5758958" y="1248620"/>
                  </a:lnTo>
                  <a:lnTo>
                    <a:pt x="5803303" y="1243584"/>
                  </a:lnTo>
                  <a:lnTo>
                    <a:pt x="5847772" y="1237065"/>
                  </a:lnTo>
                  <a:lnTo>
                    <a:pt x="5892203" y="1228502"/>
                  </a:lnTo>
                  <a:lnTo>
                    <a:pt x="5936577" y="1218646"/>
                  </a:lnTo>
                  <a:lnTo>
                    <a:pt x="5980976" y="1207770"/>
                  </a:lnTo>
                  <a:lnTo>
                    <a:pt x="6025445" y="1195036"/>
                  </a:lnTo>
                  <a:lnTo>
                    <a:pt x="6069828" y="1181100"/>
                  </a:lnTo>
                  <a:lnTo>
                    <a:pt x="6084629" y="1176317"/>
                  </a:lnTo>
                  <a:lnTo>
                    <a:pt x="6129058" y="1162748"/>
                  </a:lnTo>
                  <a:lnTo>
                    <a:pt x="6173486" y="1150012"/>
                  </a:lnTo>
                  <a:lnTo>
                    <a:pt x="6217831" y="1138047"/>
                  </a:lnTo>
                  <a:lnTo>
                    <a:pt x="6262300" y="1127331"/>
                  </a:lnTo>
                  <a:lnTo>
                    <a:pt x="6306731" y="1119171"/>
                  </a:lnTo>
                  <a:lnTo>
                    <a:pt x="6351105" y="1112777"/>
                  </a:lnTo>
                  <a:lnTo>
                    <a:pt x="6395504" y="1107313"/>
                  </a:lnTo>
                  <a:lnTo>
                    <a:pt x="6410343" y="1105529"/>
                  </a:lnTo>
                  <a:lnTo>
                    <a:pt x="6454813" y="1100582"/>
                  </a:lnTo>
                  <a:lnTo>
                    <a:pt x="6484356" y="1097899"/>
                  </a:lnTo>
                  <a:lnTo>
                    <a:pt x="6499157" y="1096599"/>
                  </a:lnTo>
                  <a:lnTo>
                    <a:pt x="6543586" y="1091723"/>
                  </a:lnTo>
                  <a:lnTo>
                    <a:pt x="6588014" y="1085667"/>
                  </a:lnTo>
                  <a:lnTo>
                    <a:pt x="6632359" y="1078738"/>
                  </a:lnTo>
                  <a:lnTo>
                    <a:pt x="6676828" y="1071165"/>
                  </a:lnTo>
                  <a:lnTo>
                    <a:pt x="6691668" y="1068578"/>
                  </a:lnTo>
                  <a:lnTo>
                    <a:pt x="6706451" y="1065909"/>
                  </a:lnTo>
                  <a:lnTo>
                    <a:pt x="6721259" y="1063228"/>
                  </a:lnTo>
                  <a:lnTo>
                    <a:pt x="6736066" y="1060523"/>
                  </a:lnTo>
                  <a:lnTo>
                    <a:pt x="6750850" y="1057783"/>
                  </a:lnTo>
                  <a:lnTo>
                    <a:pt x="6765633" y="1055070"/>
                  </a:lnTo>
                  <a:lnTo>
                    <a:pt x="6780441" y="1052274"/>
                  </a:lnTo>
                  <a:lnTo>
                    <a:pt x="6795248" y="1049406"/>
                  </a:lnTo>
                  <a:lnTo>
                    <a:pt x="6810032" y="1046480"/>
                  </a:lnTo>
                  <a:lnTo>
                    <a:pt x="6824871" y="1043638"/>
                  </a:lnTo>
                  <a:lnTo>
                    <a:pt x="6869341" y="1034923"/>
                  </a:lnTo>
                  <a:lnTo>
                    <a:pt x="6913685" y="1025511"/>
                  </a:lnTo>
                  <a:lnTo>
                    <a:pt x="6958114" y="1014761"/>
                  </a:lnTo>
                  <a:lnTo>
                    <a:pt x="7002542" y="1002688"/>
                  </a:lnTo>
                  <a:lnTo>
                    <a:pt x="7046887" y="989330"/>
                  </a:lnTo>
                  <a:lnTo>
                    <a:pt x="7091356" y="974399"/>
                  </a:lnTo>
                  <a:lnTo>
                    <a:pt x="7135787" y="957135"/>
                  </a:lnTo>
                  <a:lnTo>
                    <a:pt x="7150594" y="951043"/>
                  </a:lnTo>
                  <a:lnTo>
                    <a:pt x="7165378" y="945261"/>
                  </a:lnTo>
                  <a:lnTo>
                    <a:pt x="7180161" y="939972"/>
                  </a:lnTo>
                  <a:lnTo>
                    <a:pt x="7194969" y="934958"/>
                  </a:lnTo>
                  <a:lnTo>
                    <a:pt x="7209776" y="929919"/>
                  </a:lnTo>
                  <a:lnTo>
                    <a:pt x="7224560" y="924560"/>
                  </a:lnTo>
                  <a:lnTo>
                    <a:pt x="7239399" y="918775"/>
                  </a:lnTo>
                  <a:lnTo>
                    <a:pt x="7254214" y="912764"/>
                  </a:lnTo>
                  <a:lnTo>
                    <a:pt x="7269029" y="906682"/>
                  </a:lnTo>
                  <a:lnTo>
                    <a:pt x="7283869" y="900684"/>
                  </a:lnTo>
                  <a:lnTo>
                    <a:pt x="7298634" y="894701"/>
                  </a:lnTo>
                  <a:lnTo>
                    <a:pt x="7313412" y="888730"/>
                  </a:lnTo>
                  <a:lnTo>
                    <a:pt x="7328213" y="882735"/>
                  </a:lnTo>
                  <a:lnTo>
                    <a:pt x="7343051" y="876681"/>
                  </a:lnTo>
                  <a:lnTo>
                    <a:pt x="7357834" y="870799"/>
                  </a:lnTo>
                  <a:lnTo>
                    <a:pt x="7372642" y="864965"/>
                  </a:lnTo>
                  <a:lnTo>
                    <a:pt x="7387449" y="858893"/>
                  </a:lnTo>
                  <a:lnTo>
                    <a:pt x="7402233" y="852297"/>
                  </a:lnTo>
                  <a:lnTo>
                    <a:pt x="7417070" y="844833"/>
                  </a:lnTo>
                  <a:lnTo>
                    <a:pt x="7431871" y="836787"/>
                  </a:lnTo>
                  <a:lnTo>
                    <a:pt x="7446649" y="828526"/>
                  </a:lnTo>
                  <a:lnTo>
                    <a:pt x="7461415" y="820419"/>
                  </a:lnTo>
                  <a:lnTo>
                    <a:pt x="7476254" y="812649"/>
                  </a:lnTo>
                  <a:lnTo>
                    <a:pt x="7491069" y="804926"/>
                  </a:lnTo>
                  <a:lnTo>
                    <a:pt x="7505884" y="797202"/>
                  </a:lnTo>
                  <a:lnTo>
                    <a:pt x="7520724" y="789432"/>
                  </a:lnTo>
                  <a:lnTo>
                    <a:pt x="7535507" y="781579"/>
                  </a:lnTo>
                  <a:lnTo>
                    <a:pt x="7550315" y="773668"/>
                  </a:lnTo>
                  <a:lnTo>
                    <a:pt x="7565122" y="765732"/>
                  </a:lnTo>
                  <a:lnTo>
                    <a:pt x="7579906" y="75780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13828" y="2622176"/>
              <a:ext cx="7579995" cy="2451735"/>
            </a:xfrm>
            <a:custGeom>
              <a:avLst/>
              <a:gdLst/>
              <a:ahLst/>
              <a:cxnLst/>
              <a:rect l="l" t="t" r="r" b="b"/>
              <a:pathLst>
                <a:path w="7579995" h="2451735">
                  <a:moveTo>
                    <a:pt x="0" y="2357366"/>
                  </a:moveTo>
                  <a:lnTo>
                    <a:pt x="14803" y="2350500"/>
                  </a:lnTo>
                  <a:lnTo>
                    <a:pt x="29610" y="2343491"/>
                  </a:lnTo>
                  <a:lnTo>
                    <a:pt x="44416" y="2336720"/>
                  </a:lnTo>
                  <a:lnTo>
                    <a:pt x="88830" y="2320043"/>
                  </a:lnTo>
                  <a:lnTo>
                    <a:pt x="133242" y="2308302"/>
                  </a:lnTo>
                  <a:lnTo>
                    <a:pt x="177660" y="2301105"/>
                  </a:lnTo>
                  <a:lnTo>
                    <a:pt x="192462" y="2298731"/>
                  </a:lnTo>
                  <a:lnTo>
                    <a:pt x="207265" y="2296501"/>
                  </a:lnTo>
                  <a:lnTo>
                    <a:pt x="222071" y="2294318"/>
                  </a:lnTo>
                  <a:lnTo>
                    <a:pt x="236880" y="2292088"/>
                  </a:lnTo>
                  <a:lnTo>
                    <a:pt x="251682" y="2289968"/>
                  </a:lnTo>
                  <a:lnTo>
                    <a:pt x="266484" y="2287897"/>
                  </a:lnTo>
                  <a:lnTo>
                    <a:pt x="281285" y="2285730"/>
                  </a:lnTo>
                  <a:lnTo>
                    <a:pt x="296087" y="2283325"/>
                  </a:lnTo>
                  <a:lnTo>
                    <a:pt x="310896" y="2280664"/>
                  </a:lnTo>
                  <a:lnTo>
                    <a:pt x="325702" y="2277752"/>
                  </a:lnTo>
                  <a:lnTo>
                    <a:pt x="340505" y="2274770"/>
                  </a:lnTo>
                  <a:lnTo>
                    <a:pt x="355307" y="2271895"/>
                  </a:lnTo>
                  <a:lnTo>
                    <a:pt x="370117" y="2269363"/>
                  </a:lnTo>
                  <a:lnTo>
                    <a:pt x="384922" y="2266973"/>
                  </a:lnTo>
                  <a:lnTo>
                    <a:pt x="399725" y="2264537"/>
                  </a:lnTo>
                  <a:lnTo>
                    <a:pt x="444138" y="2255813"/>
                  </a:lnTo>
                  <a:lnTo>
                    <a:pt x="488550" y="2245887"/>
                  </a:lnTo>
                  <a:lnTo>
                    <a:pt x="532968" y="2235065"/>
                  </a:lnTo>
                  <a:lnTo>
                    <a:pt x="562575" y="2227318"/>
                  </a:lnTo>
                  <a:lnTo>
                    <a:pt x="577395" y="2223385"/>
                  </a:lnTo>
                  <a:lnTo>
                    <a:pt x="592239" y="2219571"/>
                  </a:lnTo>
                  <a:lnTo>
                    <a:pt x="607004" y="2215782"/>
                  </a:lnTo>
                  <a:lnTo>
                    <a:pt x="621782" y="2211935"/>
                  </a:lnTo>
                  <a:lnTo>
                    <a:pt x="666204" y="2204154"/>
                  </a:lnTo>
                  <a:lnTo>
                    <a:pt x="695819" y="2202816"/>
                  </a:lnTo>
                  <a:lnTo>
                    <a:pt x="710603" y="2202172"/>
                  </a:lnTo>
                  <a:lnTo>
                    <a:pt x="725440" y="2201140"/>
                  </a:lnTo>
                  <a:lnTo>
                    <a:pt x="740241" y="2200013"/>
                  </a:lnTo>
                  <a:lnTo>
                    <a:pt x="755019" y="2199171"/>
                  </a:lnTo>
                  <a:lnTo>
                    <a:pt x="769785" y="2198997"/>
                  </a:lnTo>
                  <a:lnTo>
                    <a:pt x="784624" y="2199741"/>
                  </a:lnTo>
                  <a:lnTo>
                    <a:pt x="799439" y="2201140"/>
                  </a:lnTo>
                  <a:lnTo>
                    <a:pt x="814254" y="2202801"/>
                  </a:lnTo>
                  <a:lnTo>
                    <a:pt x="829094" y="2204331"/>
                  </a:lnTo>
                  <a:lnTo>
                    <a:pt x="843877" y="2205751"/>
                  </a:lnTo>
                  <a:lnTo>
                    <a:pt x="858685" y="2207220"/>
                  </a:lnTo>
                  <a:lnTo>
                    <a:pt x="873492" y="2208545"/>
                  </a:lnTo>
                  <a:lnTo>
                    <a:pt x="888276" y="2209538"/>
                  </a:lnTo>
                  <a:lnTo>
                    <a:pt x="903256" y="2210065"/>
                  </a:lnTo>
                  <a:lnTo>
                    <a:pt x="918390" y="2210236"/>
                  </a:lnTo>
                  <a:lnTo>
                    <a:pt x="933263" y="2210216"/>
                  </a:lnTo>
                  <a:lnTo>
                    <a:pt x="947458" y="2210173"/>
                  </a:lnTo>
                  <a:lnTo>
                    <a:pt x="960378" y="2210141"/>
                  </a:lnTo>
                  <a:lnTo>
                    <a:pt x="1014156" y="2208468"/>
                  </a:lnTo>
                  <a:lnTo>
                    <a:pt x="1065949" y="2203950"/>
                  </a:lnTo>
                  <a:lnTo>
                    <a:pt x="1110543" y="2193841"/>
                  </a:lnTo>
                  <a:lnTo>
                    <a:pt x="1154769" y="2180597"/>
                  </a:lnTo>
                  <a:lnTo>
                    <a:pt x="1169547" y="2175670"/>
                  </a:lnTo>
                  <a:lnTo>
                    <a:pt x="1184313" y="2170803"/>
                  </a:lnTo>
                  <a:lnTo>
                    <a:pt x="1199152" y="2166340"/>
                  </a:lnTo>
                  <a:lnTo>
                    <a:pt x="1213967" y="2162055"/>
                  </a:lnTo>
                  <a:lnTo>
                    <a:pt x="1228782" y="2157319"/>
                  </a:lnTo>
                  <a:lnTo>
                    <a:pt x="1273213" y="2137941"/>
                  </a:lnTo>
                  <a:lnTo>
                    <a:pt x="1317587" y="2104050"/>
                  </a:lnTo>
                  <a:lnTo>
                    <a:pt x="1347202" y="2069002"/>
                  </a:lnTo>
                  <a:lnTo>
                    <a:pt x="1376825" y="2023584"/>
                  </a:lnTo>
                  <a:lnTo>
                    <a:pt x="1406455" y="1967747"/>
                  </a:lnTo>
                  <a:lnTo>
                    <a:pt x="1436060" y="1905379"/>
                  </a:lnTo>
                  <a:lnTo>
                    <a:pt x="1465639" y="1836525"/>
                  </a:lnTo>
                  <a:lnTo>
                    <a:pt x="1480477" y="1800598"/>
                  </a:lnTo>
                  <a:lnTo>
                    <a:pt x="1495260" y="1763266"/>
                  </a:lnTo>
                  <a:lnTo>
                    <a:pt x="1510068" y="1724445"/>
                  </a:lnTo>
                  <a:lnTo>
                    <a:pt x="1524875" y="1685601"/>
                  </a:lnTo>
                  <a:lnTo>
                    <a:pt x="1539659" y="1648198"/>
                  </a:lnTo>
                  <a:lnTo>
                    <a:pt x="1554496" y="1612463"/>
                  </a:lnTo>
                  <a:lnTo>
                    <a:pt x="1584075" y="1543899"/>
                  </a:lnTo>
                  <a:lnTo>
                    <a:pt x="1613680" y="1480157"/>
                  </a:lnTo>
                  <a:lnTo>
                    <a:pt x="1643310" y="1421332"/>
                  </a:lnTo>
                  <a:lnTo>
                    <a:pt x="1658150" y="1390896"/>
                  </a:lnTo>
                  <a:lnTo>
                    <a:pt x="1688264" y="1325999"/>
                  </a:lnTo>
                  <a:lnTo>
                    <a:pt x="1717332" y="1259959"/>
                  </a:lnTo>
                  <a:lnTo>
                    <a:pt x="1742160" y="1193982"/>
                  </a:lnTo>
                  <a:lnTo>
                    <a:pt x="1754408" y="1161589"/>
                  </a:lnTo>
                  <a:lnTo>
                    <a:pt x="1768132" y="1130673"/>
                  </a:lnTo>
                  <a:lnTo>
                    <a:pt x="1784028" y="1101973"/>
                  </a:lnTo>
                  <a:lnTo>
                    <a:pt x="1801390" y="1074808"/>
                  </a:lnTo>
                  <a:lnTo>
                    <a:pt x="1819013" y="1048144"/>
                  </a:lnTo>
                  <a:lnTo>
                    <a:pt x="1835696" y="1020945"/>
                  </a:lnTo>
                  <a:lnTo>
                    <a:pt x="1851124" y="992520"/>
                  </a:lnTo>
                  <a:lnTo>
                    <a:pt x="1865874" y="963477"/>
                  </a:lnTo>
                  <a:lnTo>
                    <a:pt x="1880362" y="935005"/>
                  </a:lnTo>
                  <a:lnTo>
                    <a:pt x="1909788" y="883773"/>
                  </a:lnTo>
                  <a:lnTo>
                    <a:pt x="1939403" y="838823"/>
                  </a:lnTo>
                  <a:lnTo>
                    <a:pt x="1968970" y="798250"/>
                  </a:lnTo>
                  <a:lnTo>
                    <a:pt x="1998585" y="762150"/>
                  </a:lnTo>
                  <a:lnTo>
                    <a:pt x="2013369" y="743958"/>
                  </a:lnTo>
                  <a:lnTo>
                    <a:pt x="2028208" y="724669"/>
                  </a:lnTo>
                  <a:lnTo>
                    <a:pt x="2043023" y="704905"/>
                  </a:lnTo>
                  <a:lnTo>
                    <a:pt x="2057838" y="685807"/>
                  </a:lnTo>
                  <a:lnTo>
                    <a:pt x="2072678" y="668520"/>
                  </a:lnTo>
                  <a:lnTo>
                    <a:pt x="2087443" y="653932"/>
                  </a:lnTo>
                  <a:lnTo>
                    <a:pt x="2102221" y="641167"/>
                  </a:lnTo>
                  <a:lnTo>
                    <a:pt x="2117022" y="628997"/>
                  </a:lnTo>
                  <a:lnTo>
                    <a:pt x="2131860" y="616196"/>
                  </a:lnTo>
                  <a:lnTo>
                    <a:pt x="2146643" y="602503"/>
                  </a:lnTo>
                  <a:lnTo>
                    <a:pt x="2161451" y="588573"/>
                  </a:lnTo>
                  <a:lnTo>
                    <a:pt x="2176258" y="574548"/>
                  </a:lnTo>
                  <a:lnTo>
                    <a:pt x="2191042" y="560570"/>
                  </a:lnTo>
                  <a:lnTo>
                    <a:pt x="2205879" y="546494"/>
                  </a:lnTo>
                  <a:lnTo>
                    <a:pt x="2220680" y="532360"/>
                  </a:lnTo>
                  <a:lnTo>
                    <a:pt x="2235458" y="518296"/>
                  </a:lnTo>
                  <a:lnTo>
                    <a:pt x="2250224" y="504436"/>
                  </a:lnTo>
                  <a:lnTo>
                    <a:pt x="2265063" y="490444"/>
                  </a:lnTo>
                  <a:lnTo>
                    <a:pt x="2279878" y="476321"/>
                  </a:lnTo>
                  <a:lnTo>
                    <a:pt x="2294693" y="462984"/>
                  </a:lnTo>
                  <a:lnTo>
                    <a:pt x="2339124" y="432776"/>
                  </a:lnTo>
                  <a:lnTo>
                    <a:pt x="2383498" y="416478"/>
                  </a:lnTo>
                  <a:lnTo>
                    <a:pt x="2413113" y="413982"/>
                  </a:lnTo>
                  <a:lnTo>
                    <a:pt x="2427897" y="414139"/>
                  </a:lnTo>
                  <a:lnTo>
                    <a:pt x="2472366" y="420550"/>
                  </a:lnTo>
                  <a:lnTo>
                    <a:pt x="2516749" y="431633"/>
                  </a:lnTo>
                  <a:lnTo>
                    <a:pt x="2531550" y="435701"/>
                  </a:lnTo>
                  <a:lnTo>
                    <a:pt x="2546388" y="438650"/>
                  </a:lnTo>
                  <a:lnTo>
                    <a:pt x="2561171" y="439138"/>
                  </a:lnTo>
                  <a:lnTo>
                    <a:pt x="2575979" y="438078"/>
                  </a:lnTo>
                  <a:lnTo>
                    <a:pt x="2590786" y="437685"/>
                  </a:lnTo>
                  <a:lnTo>
                    <a:pt x="2635208" y="455509"/>
                  </a:lnTo>
                  <a:lnTo>
                    <a:pt x="2664752" y="475988"/>
                  </a:lnTo>
                  <a:lnTo>
                    <a:pt x="2679591" y="485580"/>
                  </a:lnTo>
                  <a:lnTo>
                    <a:pt x="2724061" y="518406"/>
                  </a:lnTo>
                  <a:lnTo>
                    <a:pt x="2753652" y="548822"/>
                  </a:lnTo>
                  <a:lnTo>
                    <a:pt x="2783243" y="582668"/>
                  </a:lnTo>
                  <a:lnTo>
                    <a:pt x="2812834" y="619180"/>
                  </a:lnTo>
                  <a:lnTo>
                    <a:pt x="2827641" y="637210"/>
                  </a:lnTo>
                  <a:lnTo>
                    <a:pt x="2842425" y="653026"/>
                  </a:lnTo>
                  <a:lnTo>
                    <a:pt x="2857264" y="665829"/>
                  </a:lnTo>
                  <a:lnTo>
                    <a:pt x="2872079" y="676489"/>
                  </a:lnTo>
                  <a:lnTo>
                    <a:pt x="2886894" y="686244"/>
                  </a:lnTo>
                  <a:lnTo>
                    <a:pt x="2901734" y="696333"/>
                  </a:lnTo>
                  <a:lnTo>
                    <a:pt x="2946078" y="728408"/>
                  </a:lnTo>
                  <a:lnTo>
                    <a:pt x="2991030" y="759642"/>
                  </a:lnTo>
                  <a:lnTo>
                    <a:pt x="3032964" y="784711"/>
                  </a:lnTo>
                  <a:lnTo>
                    <a:pt x="3070898" y="798695"/>
                  </a:lnTo>
                  <a:lnTo>
                    <a:pt x="3121833" y="804910"/>
                  </a:lnTo>
                  <a:lnTo>
                    <a:pt x="3138589" y="805172"/>
                  </a:lnTo>
                  <a:lnTo>
                    <a:pt x="3153962" y="804503"/>
                  </a:lnTo>
                  <a:lnTo>
                    <a:pt x="3197771" y="796663"/>
                  </a:lnTo>
                  <a:lnTo>
                    <a:pt x="3242169" y="776642"/>
                  </a:lnTo>
                  <a:lnTo>
                    <a:pt x="3256953" y="769612"/>
                  </a:lnTo>
                  <a:lnTo>
                    <a:pt x="3271792" y="763234"/>
                  </a:lnTo>
                  <a:lnTo>
                    <a:pt x="3286607" y="757070"/>
                  </a:lnTo>
                  <a:lnTo>
                    <a:pt x="3301422" y="750859"/>
                  </a:lnTo>
                  <a:lnTo>
                    <a:pt x="3316262" y="744339"/>
                  </a:lnTo>
                  <a:lnTo>
                    <a:pt x="3331027" y="737483"/>
                  </a:lnTo>
                  <a:lnTo>
                    <a:pt x="3345805" y="730353"/>
                  </a:lnTo>
                  <a:lnTo>
                    <a:pt x="3360606" y="723104"/>
                  </a:lnTo>
                  <a:lnTo>
                    <a:pt x="3375444" y="715891"/>
                  </a:lnTo>
                  <a:lnTo>
                    <a:pt x="3390227" y="708779"/>
                  </a:lnTo>
                  <a:lnTo>
                    <a:pt x="3405035" y="701762"/>
                  </a:lnTo>
                  <a:lnTo>
                    <a:pt x="3419842" y="694602"/>
                  </a:lnTo>
                  <a:lnTo>
                    <a:pt x="3464264" y="670726"/>
                  </a:lnTo>
                  <a:lnTo>
                    <a:pt x="3508647" y="644737"/>
                  </a:lnTo>
                  <a:lnTo>
                    <a:pt x="3553117" y="617466"/>
                  </a:lnTo>
                  <a:lnTo>
                    <a:pt x="3567900" y="608584"/>
                  </a:lnTo>
                  <a:lnTo>
                    <a:pt x="3612299" y="580509"/>
                  </a:lnTo>
                  <a:lnTo>
                    <a:pt x="3656697" y="545272"/>
                  </a:lnTo>
                  <a:lnTo>
                    <a:pt x="3686320" y="515467"/>
                  </a:lnTo>
                  <a:lnTo>
                    <a:pt x="3715950" y="480173"/>
                  </a:lnTo>
                  <a:lnTo>
                    <a:pt x="3745555" y="443319"/>
                  </a:lnTo>
                  <a:lnTo>
                    <a:pt x="3775134" y="404953"/>
                  </a:lnTo>
                  <a:lnTo>
                    <a:pt x="3804755" y="361979"/>
                  </a:lnTo>
                  <a:lnTo>
                    <a:pt x="3834370" y="314446"/>
                  </a:lnTo>
                  <a:lnTo>
                    <a:pt x="3849154" y="291203"/>
                  </a:lnTo>
                  <a:lnTo>
                    <a:pt x="3878792" y="245768"/>
                  </a:lnTo>
                  <a:lnTo>
                    <a:pt x="3908336" y="203192"/>
                  </a:lnTo>
                  <a:lnTo>
                    <a:pt x="3938514" y="166235"/>
                  </a:lnTo>
                  <a:lnTo>
                    <a:pt x="3953395" y="149221"/>
                  </a:lnTo>
                  <a:lnTo>
                    <a:pt x="3967645" y="132707"/>
                  </a:lnTo>
                  <a:lnTo>
                    <a:pt x="3980509" y="116544"/>
                  </a:lnTo>
                  <a:lnTo>
                    <a:pt x="3992457" y="100941"/>
                  </a:lnTo>
                  <a:lnTo>
                    <a:pt x="4004667" y="86076"/>
                  </a:lnTo>
                  <a:lnTo>
                    <a:pt x="4034288" y="58854"/>
                  </a:lnTo>
                  <a:lnTo>
                    <a:pt x="4069324" y="34784"/>
                  </a:lnTo>
                  <a:lnTo>
                    <a:pt x="4117235" y="10183"/>
                  </a:lnTo>
                  <a:lnTo>
                    <a:pt x="4156265" y="0"/>
                  </a:lnTo>
                  <a:lnTo>
                    <a:pt x="4165368" y="119"/>
                  </a:lnTo>
                  <a:lnTo>
                    <a:pt x="4204621" y="7415"/>
                  </a:lnTo>
                  <a:lnTo>
                    <a:pt x="4245026" y="17484"/>
                  </a:lnTo>
                  <a:lnTo>
                    <a:pt x="4294368" y="32043"/>
                  </a:lnTo>
                  <a:lnTo>
                    <a:pt x="4308491" y="36633"/>
                  </a:lnTo>
                  <a:lnTo>
                    <a:pt x="4322864" y="40759"/>
                  </a:lnTo>
                  <a:lnTo>
                    <a:pt x="4337703" y="43178"/>
                  </a:lnTo>
                  <a:lnTo>
                    <a:pt x="4352518" y="44489"/>
                  </a:lnTo>
                  <a:lnTo>
                    <a:pt x="4367333" y="46920"/>
                  </a:lnTo>
                  <a:lnTo>
                    <a:pt x="4411764" y="74144"/>
                  </a:lnTo>
                  <a:lnTo>
                    <a:pt x="4441355" y="106164"/>
                  </a:lnTo>
                  <a:lnTo>
                    <a:pt x="4470946" y="149566"/>
                  </a:lnTo>
                  <a:lnTo>
                    <a:pt x="4500537" y="202684"/>
                  </a:lnTo>
                  <a:lnTo>
                    <a:pt x="4530191" y="265437"/>
                  </a:lnTo>
                  <a:lnTo>
                    <a:pt x="4559846" y="334383"/>
                  </a:lnTo>
                  <a:lnTo>
                    <a:pt x="4574611" y="370238"/>
                  </a:lnTo>
                  <a:lnTo>
                    <a:pt x="4589389" y="407487"/>
                  </a:lnTo>
                  <a:lnTo>
                    <a:pt x="4604190" y="444664"/>
                  </a:lnTo>
                  <a:lnTo>
                    <a:pt x="4619028" y="480306"/>
                  </a:lnTo>
                  <a:lnTo>
                    <a:pt x="4648619" y="547108"/>
                  </a:lnTo>
                  <a:lnTo>
                    <a:pt x="4678210" y="609338"/>
                  </a:lnTo>
                  <a:lnTo>
                    <a:pt x="4709944" y="664662"/>
                  </a:lnTo>
                  <a:lnTo>
                    <a:pt x="4724983" y="691223"/>
                  </a:lnTo>
                  <a:lnTo>
                    <a:pt x="4737392" y="718939"/>
                  </a:lnTo>
                  <a:lnTo>
                    <a:pt x="4744539" y="748172"/>
                  </a:lnTo>
                  <a:lnTo>
                    <a:pt x="4747996" y="778121"/>
                  </a:lnTo>
                  <a:lnTo>
                    <a:pt x="4752501" y="808736"/>
                  </a:lnTo>
                  <a:lnTo>
                    <a:pt x="4762792" y="839970"/>
                  </a:lnTo>
                  <a:lnTo>
                    <a:pt x="4782123" y="872484"/>
                  </a:lnTo>
                  <a:lnTo>
                    <a:pt x="4807242" y="906152"/>
                  </a:lnTo>
                  <a:lnTo>
                    <a:pt x="4833408" y="939464"/>
                  </a:lnTo>
                  <a:lnTo>
                    <a:pt x="4855883" y="970907"/>
                  </a:lnTo>
                  <a:lnTo>
                    <a:pt x="4873077" y="999940"/>
                  </a:lnTo>
                  <a:lnTo>
                    <a:pt x="4887617" y="1027342"/>
                  </a:lnTo>
                  <a:lnTo>
                    <a:pt x="4901085" y="1053863"/>
                  </a:lnTo>
                  <a:lnTo>
                    <a:pt x="4915065" y="1080254"/>
                  </a:lnTo>
                  <a:lnTo>
                    <a:pt x="4944703" y="1133832"/>
                  </a:lnTo>
                  <a:lnTo>
                    <a:pt x="4974247" y="1183886"/>
                  </a:lnTo>
                  <a:lnTo>
                    <a:pt x="5003901" y="1227335"/>
                  </a:lnTo>
                  <a:lnTo>
                    <a:pt x="5033556" y="1265166"/>
                  </a:lnTo>
                  <a:lnTo>
                    <a:pt x="5063147" y="1296392"/>
                  </a:lnTo>
                  <a:lnTo>
                    <a:pt x="5077954" y="1310368"/>
                  </a:lnTo>
                  <a:lnTo>
                    <a:pt x="5092738" y="1324475"/>
                  </a:lnTo>
                  <a:lnTo>
                    <a:pt x="5122329" y="1353621"/>
                  </a:lnTo>
                  <a:lnTo>
                    <a:pt x="5151920" y="1381244"/>
                  </a:lnTo>
                  <a:lnTo>
                    <a:pt x="5181574" y="1405675"/>
                  </a:lnTo>
                  <a:lnTo>
                    <a:pt x="5225994" y="1439749"/>
                  </a:lnTo>
                  <a:lnTo>
                    <a:pt x="5270411" y="1472557"/>
                  </a:lnTo>
                  <a:lnTo>
                    <a:pt x="5285194" y="1483586"/>
                  </a:lnTo>
                  <a:lnTo>
                    <a:pt x="5300002" y="1494591"/>
                  </a:lnTo>
                  <a:lnTo>
                    <a:pt x="5314809" y="1505596"/>
                  </a:lnTo>
                  <a:lnTo>
                    <a:pt x="5329593" y="1516626"/>
                  </a:lnTo>
                  <a:lnTo>
                    <a:pt x="5344430" y="1527710"/>
                  </a:lnTo>
                  <a:lnTo>
                    <a:pt x="5359231" y="1538819"/>
                  </a:lnTo>
                  <a:lnTo>
                    <a:pt x="5374009" y="1549880"/>
                  </a:lnTo>
                  <a:lnTo>
                    <a:pt x="5388775" y="1560822"/>
                  </a:lnTo>
                  <a:lnTo>
                    <a:pt x="5403614" y="1571674"/>
                  </a:lnTo>
                  <a:lnTo>
                    <a:pt x="5418429" y="1582396"/>
                  </a:lnTo>
                  <a:lnTo>
                    <a:pt x="5433244" y="1593093"/>
                  </a:lnTo>
                  <a:lnTo>
                    <a:pt x="5448084" y="1603875"/>
                  </a:lnTo>
                  <a:lnTo>
                    <a:pt x="5462867" y="1614668"/>
                  </a:lnTo>
                  <a:lnTo>
                    <a:pt x="5477675" y="1625449"/>
                  </a:lnTo>
                  <a:lnTo>
                    <a:pt x="5492482" y="1636396"/>
                  </a:lnTo>
                  <a:lnTo>
                    <a:pt x="5537380" y="1671677"/>
                  </a:lnTo>
                  <a:lnTo>
                    <a:pt x="5566448" y="1696712"/>
                  </a:lnTo>
                  <a:lnTo>
                    <a:pt x="5603595" y="1735413"/>
                  </a:lnTo>
                  <a:lnTo>
                    <a:pt x="5617248" y="1749036"/>
                  </a:lnTo>
                  <a:lnTo>
                    <a:pt x="5650522" y="1779881"/>
                  </a:lnTo>
                  <a:lnTo>
                    <a:pt x="5684939" y="1807964"/>
                  </a:lnTo>
                  <a:lnTo>
                    <a:pt x="5729533" y="1831699"/>
                  </a:lnTo>
                  <a:lnTo>
                    <a:pt x="5744121" y="1838317"/>
                  </a:lnTo>
                  <a:lnTo>
                    <a:pt x="5788537" y="1858123"/>
                  </a:lnTo>
                  <a:lnTo>
                    <a:pt x="5832957" y="1876369"/>
                  </a:lnTo>
                  <a:lnTo>
                    <a:pt x="5877395" y="1892476"/>
                  </a:lnTo>
                  <a:lnTo>
                    <a:pt x="5892203" y="1896625"/>
                  </a:lnTo>
                  <a:lnTo>
                    <a:pt x="5907010" y="1901561"/>
                  </a:lnTo>
                  <a:lnTo>
                    <a:pt x="5921794" y="1908675"/>
                  </a:lnTo>
                  <a:lnTo>
                    <a:pt x="5936577" y="1918908"/>
                  </a:lnTo>
                  <a:lnTo>
                    <a:pt x="5951385" y="1931296"/>
                  </a:lnTo>
                  <a:lnTo>
                    <a:pt x="5966192" y="1944661"/>
                  </a:lnTo>
                  <a:lnTo>
                    <a:pt x="5980976" y="1957824"/>
                  </a:lnTo>
                  <a:lnTo>
                    <a:pt x="6010630" y="1983366"/>
                  </a:lnTo>
                  <a:lnTo>
                    <a:pt x="6040285" y="2010148"/>
                  </a:lnTo>
                  <a:lnTo>
                    <a:pt x="6069828" y="2039135"/>
                  </a:lnTo>
                  <a:lnTo>
                    <a:pt x="6099467" y="2069457"/>
                  </a:lnTo>
                  <a:lnTo>
                    <a:pt x="6129058" y="2101397"/>
                  </a:lnTo>
                  <a:lnTo>
                    <a:pt x="6143865" y="2117498"/>
                  </a:lnTo>
                  <a:lnTo>
                    <a:pt x="6173486" y="2147766"/>
                  </a:lnTo>
                  <a:lnTo>
                    <a:pt x="6203065" y="2176051"/>
                  </a:lnTo>
                  <a:lnTo>
                    <a:pt x="6232670" y="2201596"/>
                  </a:lnTo>
                  <a:lnTo>
                    <a:pt x="6277140" y="2235065"/>
                  </a:lnTo>
                  <a:lnTo>
                    <a:pt x="6321538" y="2264140"/>
                  </a:lnTo>
                  <a:lnTo>
                    <a:pt x="6365913" y="2288659"/>
                  </a:lnTo>
                  <a:lnTo>
                    <a:pt x="6380720" y="2296056"/>
                  </a:lnTo>
                  <a:lnTo>
                    <a:pt x="6395504" y="2303645"/>
                  </a:lnTo>
                  <a:lnTo>
                    <a:pt x="6410343" y="2311372"/>
                  </a:lnTo>
                  <a:lnTo>
                    <a:pt x="6425158" y="2319075"/>
                  </a:lnTo>
                  <a:lnTo>
                    <a:pt x="6439973" y="2326969"/>
                  </a:lnTo>
                  <a:lnTo>
                    <a:pt x="6454813" y="2335268"/>
                  </a:lnTo>
                  <a:lnTo>
                    <a:pt x="6469578" y="2344132"/>
                  </a:lnTo>
                  <a:lnTo>
                    <a:pt x="6484356" y="2353413"/>
                  </a:lnTo>
                  <a:lnTo>
                    <a:pt x="6499157" y="2362860"/>
                  </a:lnTo>
                  <a:lnTo>
                    <a:pt x="6513995" y="2372225"/>
                  </a:lnTo>
                  <a:lnTo>
                    <a:pt x="6528778" y="2381547"/>
                  </a:lnTo>
                  <a:lnTo>
                    <a:pt x="6543586" y="2390989"/>
                  </a:lnTo>
                  <a:lnTo>
                    <a:pt x="6558393" y="2400192"/>
                  </a:lnTo>
                  <a:lnTo>
                    <a:pt x="6602815" y="2424866"/>
                  </a:lnTo>
                  <a:lnTo>
                    <a:pt x="6647198" y="2442263"/>
                  </a:lnTo>
                  <a:lnTo>
                    <a:pt x="6691668" y="2449568"/>
                  </a:lnTo>
                  <a:lnTo>
                    <a:pt x="6721259" y="2451123"/>
                  </a:lnTo>
                  <a:lnTo>
                    <a:pt x="6736066" y="2450818"/>
                  </a:lnTo>
                  <a:lnTo>
                    <a:pt x="6780441" y="2445710"/>
                  </a:lnTo>
                  <a:lnTo>
                    <a:pt x="6824871" y="2433782"/>
                  </a:lnTo>
                  <a:lnTo>
                    <a:pt x="6869341" y="2415405"/>
                  </a:lnTo>
                  <a:lnTo>
                    <a:pt x="6884106" y="2409195"/>
                  </a:lnTo>
                  <a:lnTo>
                    <a:pt x="6928523" y="2388354"/>
                  </a:lnTo>
                  <a:lnTo>
                    <a:pt x="6972921" y="2360368"/>
                  </a:lnTo>
                  <a:lnTo>
                    <a:pt x="7002542" y="2335206"/>
                  </a:lnTo>
                  <a:lnTo>
                    <a:pt x="7032121" y="2304222"/>
                  </a:lnTo>
                  <a:lnTo>
                    <a:pt x="7061726" y="2268188"/>
                  </a:lnTo>
                  <a:lnTo>
                    <a:pt x="7091356" y="2227103"/>
                  </a:lnTo>
                  <a:lnTo>
                    <a:pt x="7120979" y="2177726"/>
                  </a:lnTo>
                  <a:lnTo>
                    <a:pt x="7150594" y="2120009"/>
                  </a:lnTo>
                  <a:lnTo>
                    <a:pt x="7165378" y="2091555"/>
                  </a:lnTo>
                  <a:lnTo>
                    <a:pt x="7180161" y="2064704"/>
                  </a:lnTo>
                  <a:lnTo>
                    <a:pt x="7194969" y="2038484"/>
                  </a:lnTo>
                  <a:lnTo>
                    <a:pt x="7209776" y="2011812"/>
                  </a:lnTo>
                  <a:lnTo>
                    <a:pt x="7239399" y="1953529"/>
                  </a:lnTo>
                  <a:lnTo>
                    <a:pt x="7269029" y="1889807"/>
                  </a:lnTo>
                  <a:lnTo>
                    <a:pt x="7298634" y="1822501"/>
                  </a:lnTo>
                  <a:lnTo>
                    <a:pt x="7313412" y="1787199"/>
                  </a:lnTo>
                  <a:lnTo>
                    <a:pt x="7328213" y="1751611"/>
                  </a:lnTo>
                  <a:lnTo>
                    <a:pt x="7343051" y="1716524"/>
                  </a:lnTo>
                  <a:lnTo>
                    <a:pt x="7357834" y="1682325"/>
                  </a:lnTo>
                  <a:lnTo>
                    <a:pt x="7372642" y="1648579"/>
                  </a:lnTo>
                  <a:lnTo>
                    <a:pt x="7387449" y="1614547"/>
                  </a:lnTo>
                  <a:lnTo>
                    <a:pt x="7402233" y="1579491"/>
                  </a:lnTo>
                  <a:lnTo>
                    <a:pt x="7417070" y="1542339"/>
                  </a:lnTo>
                  <a:lnTo>
                    <a:pt x="7431871" y="1503830"/>
                  </a:lnTo>
                  <a:lnTo>
                    <a:pt x="7446649" y="1465655"/>
                  </a:lnTo>
                  <a:lnTo>
                    <a:pt x="7461415" y="1429504"/>
                  </a:lnTo>
                  <a:lnTo>
                    <a:pt x="7491069" y="1362702"/>
                  </a:lnTo>
                  <a:lnTo>
                    <a:pt x="7520724" y="1302377"/>
                  </a:lnTo>
                  <a:lnTo>
                    <a:pt x="7550315" y="1251275"/>
                  </a:lnTo>
                  <a:lnTo>
                    <a:pt x="7565122" y="1227707"/>
                  </a:lnTo>
                  <a:lnTo>
                    <a:pt x="7579906" y="1203698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13994" y="3387089"/>
              <a:ext cx="7580630" cy="1370330"/>
            </a:xfrm>
            <a:custGeom>
              <a:avLst/>
              <a:gdLst/>
              <a:ahLst/>
              <a:cxnLst/>
              <a:rect l="l" t="t" r="r" b="b"/>
              <a:pathLst>
                <a:path w="7580630" h="1370329">
                  <a:moveTo>
                    <a:pt x="0" y="1101852"/>
                  </a:moveTo>
                  <a:lnTo>
                    <a:pt x="59436" y="1063752"/>
                  </a:lnTo>
                  <a:lnTo>
                    <a:pt x="118872" y="1027176"/>
                  </a:lnTo>
                  <a:lnTo>
                    <a:pt x="176784" y="993648"/>
                  </a:lnTo>
                  <a:lnTo>
                    <a:pt x="236219" y="961644"/>
                  </a:lnTo>
                  <a:lnTo>
                    <a:pt x="295656" y="934212"/>
                  </a:lnTo>
                  <a:lnTo>
                    <a:pt x="355092" y="899160"/>
                  </a:lnTo>
                  <a:lnTo>
                    <a:pt x="414528" y="870204"/>
                  </a:lnTo>
                  <a:lnTo>
                    <a:pt x="473964" y="838200"/>
                  </a:lnTo>
                  <a:lnTo>
                    <a:pt x="533400" y="809244"/>
                  </a:lnTo>
                  <a:lnTo>
                    <a:pt x="591312" y="784860"/>
                  </a:lnTo>
                  <a:lnTo>
                    <a:pt x="650747" y="769620"/>
                  </a:lnTo>
                  <a:lnTo>
                    <a:pt x="710184" y="772668"/>
                  </a:lnTo>
                  <a:lnTo>
                    <a:pt x="769619" y="777240"/>
                  </a:lnTo>
                  <a:lnTo>
                    <a:pt x="829056" y="800100"/>
                  </a:lnTo>
                  <a:lnTo>
                    <a:pt x="888492" y="794004"/>
                  </a:lnTo>
                  <a:lnTo>
                    <a:pt x="947928" y="762000"/>
                  </a:lnTo>
                  <a:lnTo>
                    <a:pt x="998219" y="714756"/>
                  </a:lnTo>
                  <a:lnTo>
                    <a:pt x="1065276" y="649224"/>
                  </a:lnTo>
                  <a:lnTo>
                    <a:pt x="1124712" y="591312"/>
                  </a:lnTo>
                  <a:lnTo>
                    <a:pt x="1184148" y="545592"/>
                  </a:lnTo>
                  <a:lnTo>
                    <a:pt x="1243583" y="505968"/>
                  </a:lnTo>
                  <a:lnTo>
                    <a:pt x="1303020" y="467868"/>
                  </a:lnTo>
                  <a:lnTo>
                    <a:pt x="1362456" y="431292"/>
                  </a:lnTo>
                  <a:lnTo>
                    <a:pt x="1420368" y="390144"/>
                  </a:lnTo>
                  <a:lnTo>
                    <a:pt x="1479804" y="348996"/>
                  </a:lnTo>
                  <a:lnTo>
                    <a:pt x="1539239" y="306324"/>
                  </a:lnTo>
                  <a:lnTo>
                    <a:pt x="1598676" y="265176"/>
                  </a:lnTo>
                  <a:lnTo>
                    <a:pt x="1658112" y="224028"/>
                  </a:lnTo>
                  <a:lnTo>
                    <a:pt x="1717548" y="179832"/>
                  </a:lnTo>
                  <a:lnTo>
                    <a:pt x="1767839" y="140208"/>
                  </a:lnTo>
                  <a:lnTo>
                    <a:pt x="1834895" y="85344"/>
                  </a:lnTo>
                  <a:lnTo>
                    <a:pt x="1894332" y="38100"/>
                  </a:lnTo>
                  <a:lnTo>
                    <a:pt x="1953768" y="13715"/>
                  </a:lnTo>
                  <a:lnTo>
                    <a:pt x="2013204" y="0"/>
                  </a:lnTo>
                  <a:lnTo>
                    <a:pt x="2072639" y="12192"/>
                  </a:lnTo>
                  <a:lnTo>
                    <a:pt x="2132076" y="33527"/>
                  </a:lnTo>
                  <a:lnTo>
                    <a:pt x="2191512" y="53339"/>
                  </a:lnTo>
                  <a:lnTo>
                    <a:pt x="2249424" y="77724"/>
                  </a:lnTo>
                  <a:lnTo>
                    <a:pt x="2308860" y="108204"/>
                  </a:lnTo>
                  <a:lnTo>
                    <a:pt x="2368296" y="141732"/>
                  </a:lnTo>
                  <a:lnTo>
                    <a:pt x="2427732" y="172212"/>
                  </a:lnTo>
                  <a:lnTo>
                    <a:pt x="2487168" y="199644"/>
                  </a:lnTo>
                  <a:lnTo>
                    <a:pt x="2546604" y="224028"/>
                  </a:lnTo>
                  <a:lnTo>
                    <a:pt x="2606040" y="246887"/>
                  </a:lnTo>
                  <a:lnTo>
                    <a:pt x="2663952" y="262128"/>
                  </a:lnTo>
                  <a:lnTo>
                    <a:pt x="2723388" y="288036"/>
                  </a:lnTo>
                  <a:lnTo>
                    <a:pt x="2782823" y="316992"/>
                  </a:lnTo>
                  <a:lnTo>
                    <a:pt x="2842260" y="342900"/>
                  </a:lnTo>
                  <a:lnTo>
                    <a:pt x="2901696" y="382524"/>
                  </a:lnTo>
                  <a:lnTo>
                    <a:pt x="2961132" y="413004"/>
                  </a:lnTo>
                  <a:lnTo>
                    <a:pt x="3020568" y="449580"/>
                  </a:lnTo>
                  <a:lnTo>
                    <a:pt x="3070860" y="483108"/>
                  </a:lnTo>
                  <a:lnTo>
                    <a:pt x="3137916" y="518160"/>
                  </a:lnTo>
                  <a:lnTo>
                    <a:pt x="3197352" y="553212"/>
                  </a:lnTo>
                  <a:lnTo>
                    <a:pt x="3256788" y="580644"/>
                  </a:lnTo>
                  <a:lnTo>
                    <a:pt x="3316224" y="609600"/>
                  </a:lnTo>
                  <a:lnTo>
                    <a:pt x="3375659" y="635508"/>
                  </a:lnTo>
                  <a:lnTo>
                    <a:pt x="3435096" y="662940"/>
                  </a:lnTo>
                  <a:lnTo>
                    <a:pt x="3493007" y="691896"/>
                  </a:lnTo>
                  <a:lnTo>
                    <a:pt x="3552444" y="717804"/>
                  </a:lnTo>
                  <a:lnTo>
                    <a:pt x="3611879" y="745236"/>
                  </a:lnTo>
                  <a:lnTo>
                    <a:pt x="3671316" y="774192"/>
                  </a:lnTo>
                  <a:lnTo>
                    <a:pt x="3730752" y="795528"/>
                  </a:lnTo>
                  <a:lnTo>
                    <a:pt x="3790188" y="809244"/>
                  </a:lnTo>
                  <a:lnTo>
                    <a:pt x="3849624" y="812292"/>
                  </a:lnTo>
                  <a:lnTo>
                    <a:pt x="3907535" y="804672"/>
                  </a:lnTo>
                  <a:lnTo>
                    <a:pt x="3966972" y="813816"/>
                  </a:lnTo>
                  <a:lnTo>
                    <a:pt x="4018788" y="845820"/>
                  </a:lnTo>
                  <a:lnTo>
                    <a:pt x="4085844" y="891540"/>
                  </a:lnTo>
                  <a:lnTo>
                    <a:pt x="4145279" y="957072"/>
                  </a:lnTo>
                  <a:lnTo>
                    <a:pt x="4187952" y="1013460"/>
                  </a:lnTo>
                  <a:lnTo>
                    <a:pt x="4264152" y="1054608"/>
                  </a:lnTo>
                  <a:lnTo>
                    <a:pt x="4322064" y="1083564"/>
                  </a:lnTo>
                  <a:lnTo>
                    <a:pt x="4381500" y="1101852"/>
                  </a:lnTo>
                  <a:lnTo>
                    <a:pt x="4440935" y="1118616"/>
                  </a:lnTo>
                  <a:lnTo>
                    <a:pt x="4500372" y="1139952"/>
                  </a:lnTo>
                  <a:lnTo>
                    <a:pt x="4559808" y="1164336"/>
                  </a:lnTo>
                  <a:lnTo>
                    <a:pt x="4619244" y="1191768"/>
                  </a:lnTo>
                  <a:lnTo>
                    <a:pt x="4678680" y="1216152"/>
                  </a:lnTo>
                  <a:lnTo>
                    <a:pt x="4736592" y="1242060"/>
                  </a:lnTo>
                  <a:lnTo>
                    <a:pt x="4762500" y="1272540"/>
                  </a:lnTo>
                  <a:lnTo>
                    <a:pt x="4855464" y="1296924"/>
                  </a:lnTo>
                  <a:lnTo>
                    <a:pt x="4914900" y="1325880"/>
                  </a:lnTo>
                  <a:lnTo>
                    <a:pt x="4974335" y="1347216"/>
                  </a:lnTo>
                  <a:lnTo>
                    <a:pt x="5033772" y="1360932"/>
                  </a:lnTo>
                  <a:lnTo>
                    <a:pt x="5093208" y="1370076"/>
                  </a:lnTo>
                  <a:lnTo>
                    <a:pt x="5151120" y="1368552"/>
                  </a:lnTo>
                  <a:lnTo>
                    <a:pt x="5210556" y="1362456"/>
                  </a:lnTo>
                  <a:lnTo>
                    <a:pt x="5269992" y="1356360"/>
                  </a:lnTo>
                  <a:lnTo>
                    <a:pt x="5329428" y="1348740"/>
                  </a:lnTo>
                  <a:lnTo>
                    <a:pt x="5388864" y="1342644"/>
                  </a:lnTo>
                  <a:lnTo>
                    <a:pt x="5448300" y="1339596"/>
                  </a:lnTo>
                  <a:lnTo>
                    <a:pt x="5507735" y="1336548"/>
                  </a:lnTo>
                  <a:lnTo>
                    <a:pt x="5565648" y="1335024"/>
                  </a:lnTo>
                  <a:lnTo>
                    <a:pt x="5617464" y="1333500"/>
                  </a:lnTo>
                  <a:lnTo>
                    <a:pt x="5684520" y="1330452"/>
                  </a:lnTo>
                  <a:lnTo>
                    <a:pt x="5743956" y="1327404"/>
                  </a:lnTo>
                  <a:lnTo>
                    <a:pt x="5803391" y="1324356"/>
                  </a:lnTo>
                  <a:lnTo>
                    <a:pt x="5862828" y="1315212"/>
                  </a:lnTo>
                  <a:lnTo>
                    <a:pt x="5922263" y="1307592"/>
                  </a:lnTo>
                  <a:lnTo>
                    <a:pt x="5980176" y="1296924"/>
                  </a:lnTo>
                  <a:lnTo>
                    <a:pt x="6039611" y="1281684"/>
                  </a:lnTo>
                  <a:lnTo>
                    <a:pt x="6099048" y="1264920"/>
                  </a:lnTo>
                  <a:lnTo>
                    <a:pt x="6158483" y="1251204"/>
                  </a:lnTo>
                  <a:lnTo>
                    <a:pt x="6217920" y="1242060"/>
                  </a:lnTo>
                  <a:lnTo>
                    <a:pt x="6277356" y="1234440"/>
                  </a:lnTo>
                  <a:lnTo>
                    <a:pt x="6336791" y="1242060"/>
                  </a:lnTo>
                  <a:lnTo>
                    <a:pt x="6394704" y="1248156"/>
                  </a:lnTo>
                  <a:lnTo>
                    <a:pt x="6454139" y="1254252"/>
                  </a:lnTo>
                  <a:lnTo>
                    <a:pt x="6513576" y="1267968"/>
                  </a:lnTo>
                  <a:lnTo>
                    <a:pt x="6573011" y="1274064"/>
                  </a:lnTo>
                  <a:lnTo>
                    <a:pt x="6632448" y="1278636"/>
                  </a:lnTo>
                  <a:lnTo>
                    <a:pt x="6691883" y="1280160"/>
                  </a:lnTo>
                  <a:lnTo>
                    <a:pt x="6751320" y="1280160"/>
                  </a:lnTo>
                  <a:lnTo>
                    <a:pt x="6809232" y="1280160"/>
                  </a:lnTo>
                  <a:lnTo>
                    <a:pt x="6868667" y="1281684"/>
                  </a:lnTo>
                  <a:lnTo>
                    <a:pt x="6928104" y="1281684"/>
                  </a:lnTo>
                  <a:lnTo>
                    <a:pt x="6987539" y="1280160"/>
                  </a:lnTo>
                  <a:lnTo>
                    <a:pt x="7046976" y="1272540"/>
                  </a:lnTo>
                  <a:lnTo>
                    <a:pt x="7106411" y="1258824"/>
                  </a:lnTo>
                  <a:lnTo>
                    <a:pt x="7165848" y="1243584"/>
                  </a:lnTo>
                  <a:lnTo>
                    <a:pt x="7223759" y="1216152"/>
                  </a:lnTo>
                  <a:lnTo>
                    <a:pt x="7283196" y="1176528"/>
                  </a:lnTo>
                  <a:lnTo>
                    <a:pt x="7342632" y="1139952"/>
                  </a:lnTo>
                  <a:lnTo>
                    <a:pt x="7402067" y="1100328"/>
                  </a:lnTo>
                  <a:lnTo>
                    <a:pt x="7461504" y="1066800"/>
                  </a:lnTo>
                  <a:lnTo>
                    <a:pt x="7520939" y="1046988"/>
                  </a:lnTo>
                  <a:lnTo>
                    <a:pt x="7580376" y="1024128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13828" y="3383279"/>
              <a:ext cx="7579995" cy="1785620"/>
            </a:xfrm>
            <a:custGeom>
              <a:avLst/>
              <a:gdLst/>
              <a:ahLst/>
              <a:cxnLst/>
              <a:rect l="l" t="t" r="r" b="b"/>
              <a:pathLst>
                <a:path w="7579995" h="1785620">
                  <a:moveTo>
                    <a:pt x="0" y="1426591"/>
                  </a:moveTo>
                  <a:lnTo>
                    <a:pt x="14803" y="1428396"/>
                  </a:lnTo>
                  <a:lnTo>
                    <a:pt x="29610" y="1430274"/>
                  </a:lnTo>
                  <a:lnTo>
                    <a:pt x="44416" y="1432055"/>
                  </a:lnTo>
                  <a:lnTo>
                    <a:pt x="59220" y="1433576"/>
                  </a:lnTo>
                  <a:lnTo>
                    <a:pt x="74023" y="1435119"/>
                  </a:lnTo>
                  <a:lnTo>
                    <a:pt x="88830" y="1436687"/>
                  </a:lnTo>
                  <a:lnTo>
                    <a:pt x="103636" y="1437683"/>
                  </a:lnTo>
                  <a:lnTo>
                    <a:pt x="118440" y="1437513"/>
                  </a:lnTo>
                  <a:lnTo>
                    <a:pt x="133242" y="1435453"/>
                  </a:lnTo>
                  <a:lnTo>
                    <a:pt x="148045" y="1432083"/>
                  </a:lnTo>
                  <a:lnTo>
                    <a:pt x="162851" y="1428476"/>
                  </a:lnTo>
                  <a:lnTo>
                    <a:pt x="177660" y="1425702"/>
                  </a:lnTo>
                  <a:lnTo>
                    <a:pt x="192462" y="1424132"/>
                  </a:lnTo>
                  <a:lnTo>
                    <a:pt x="207265" y="1423241"/>
                  </a:lnTo>
                  <a:lnTo>
                    <a:pt x="222071" y="1422469"/>
                  </a:lnTo>
                  <a:lnTo>
                    <a:pt x="236880" y="1421257"/>
                  </a:lnTo>
                  <a:lnTo>
                    <a:pt x="281285" y="1415595"/>
                  </a:lnTo>
                  <a:lnTo>
                    <a:pt x="325702" y="1400698"/>
                  </a:lnTo>
                  <a:lnTo>
                    <a:pt x="340505" y="1394561"/>
                  </a:lnTo>
                  <a:lnTo>
                    <a:pt x="355307" y="1390650"/>
                  </a:lnTo>
                  <a:lnTo>
                    <a:pt x="370117" y="1390225"/>
                  </a:lnTo>
                  <a:lnTo>
                    <a:pt x="384922" y="1392015"/>
                  </a:lnTo>
                  <a:lnTo>
                    <a:pt x="399725" y="1394329"/>
                  </a:lnTo>
                  <a:lnTo>
                    <a:pt x="414527" y="1395476"/>
                  </a:lnTo>
                  <a:lnTo>
                    <a:pt x="429331" y="1394934"/>
                  </a:lnTo>
                  <a:lnTo>
                    <a:pt x="444138" y="1393618"/>
                  </a:lnTo>
                  <a:lnTo>
                    <a:pt x="458944" y="1391993"/>
                  </a:lnTo>
                  <a:lnTo>
                    <a:pt x="473748" y="1390523"/>
                  </a:lnTo>
                  <a:lnTo>
                    <a:pt x="488550" y="1389374"/>
                  </a:lnTo>
                  <a:lnTo>
                    <a:pt x="503353" y="1388284"/>
                  </a:lnTo>
                  <a:lnTo>
                    <a:pt x="518159" y="1387076"/>
                  </a:lnTo>
                  <a:lnTo>
                    <a:pt x="532968" y="1385570"/>
                  </a:lnTo>
                  <a:lnTo>
                    <a:pt x="547769" y="1383668"/>
                  </a:lnTo>
                  <a:lnTo>
                    <a:pt x="562575" y="1381410"/>
                  </a:lnTo>
                  <a:lnTo>
                    <a:pt x="577395" y="1379104"/>
                  </a:lnTo>
                  <a:lnTo>
                    <a:pt x="592239" y="1377061"/>
                  </a:lnTo>
                  <a:lnTo>
                    <a:pt x="607004" y="1374824"/>
                  </a:lnTo>
                  <a:lnTo>
                    <a:pt x="621782" y="1372409"/>
                  </a:lnTo>
                  <a:lnTo>
                    <a:pt x="636583" y="1370828"/>
                  </a:lnTo>
                  <a:lnTo>
                    <a:pt x="681012" y="1377823"/>
                  </a:lnTo>
                  <a:lnTo>
                    <a:pt x="710603" y="1389126"/>
                  </a:lnTo>
                  <a:lnTo>
                    <a:pt x="725440" y="1394962"/>
                  </a:lnTo>
                  <a:lnTo>
                    <a:pt x="769785" y="1419733"/>
                  </a:lnTo>
                  <a:lnTo>
                    <a:pt x="799439" y="1452816"/>
                  </a:lnTo>
                  <a:lnTo>
                    <a:pt x="814254" y="1472096"/>
                  </a:lnTo>
                  <a:lnTo>
                    <a:pt x="829094" y="1490472"/>
                  </a:lnTo>
                  <a:lnTo>
                    <a:pt x="858685" y="1525079"/>
                  </a:lnTo>
                  <a:lnTo>
                    <a:pt x="888276" y="1558163"/>
                  </a:lnTo>
                  <a:lnTo>
                    <a:pt x="918390" y="1588293"/>
                  </a:lnTo>
                  <a:lnTo>
                    <a:pt x="933263" y="1602597"/>
                  </a:lnTo>
                  <a:lnTo>
                    <a:pt x="947458" y="1616710"/>
                  </a:lnTo>
                  <a:lnTo>
                    <a:pt x="960378" y="1630924"/>
                  </a:lnTo>
                  <a:lnTo>
                    <a:pt x="972334" y="1644983"/>
                  </a:lnTo>
                  <a:lnTo>
                    <a:pt x="984552" y="1658590"/>
                  </a:lnTo>
                  <a:lnTo>
                    <a:pt x="1014156" y="1683821"/>
                  </a:lnTo>
                  <a:lnTo>
                    <a:pt x="1049193" y="1706522"/>
                  </a:lnTo>
                  <a:lnTo>
                    <a:pt x="1096063" y="1729200"/>
                  </a:lnTo>
                  <a:lnTo>
                    <a:pt x="1110543" y="1734327"/>
                  </a:lnTo>
                  <a:lnTo>
                    <a:pt x="1125131" y="1739646"/>
                  </a:lnTo>
                  <a:lnTo>
                    <a:pt x="1139968" y="1745142"/>
                  </a:lnTo>
                  <a:lnTo>
                    <a:pt x="1154769" y="1750472"/>
                  </a:lnTo>
                  <a:lnTo>
                    <a:pt x="1169547" y="1755755"/>
                  </a:lnTo>
                  <a:lnTo>
                    <a:pt x="1184313" y="1761109"/>
                  </a:lnTo>
                  <a:lnTo>
                    <a:pt x="1199152" y="1766929"/>
                  </a:lnTo>
                  <a:lnTo>
                    <a:pt x="1213967" y="1773094"/>
                  </a:lnTo>
                  <a:lnTo>
                    <a:pt x="1228782" y="1778664"/>
                  </a:lnTo>
                  <a:lnTo>
                    <a:pt x="1243622" y="1782699"/>
                  </a:lnTo>
                  <a:lnTo>
                    <a:pt x="1258405" y="1784742"/>
                  </a:lnTo>
                  <a:lnTo>
                    <a:pt x="1273213" y="1785429"/>
                  </a:lnTo>
                  <a:lnTo>
                    <a:pt x="1288020" y="1785163"/>
                  </a:lnTo>
                  <a:lnTo>
                    <a:pt x="1332395" y="1781746"/>
                  </a:lnTo>
                  <a:lnTo>
                    <a:pt x="1376825" y="1769808"/>
                  </a:lnTo>
                  <a:lnTo>
                    <a:pt x="1421295" y="1746377"/>
                  </a:lnTo>
                  <a:lnTo>
                    <a:pt x="1465639" y="1714908"/>
                  </a:lnTo>
                  <a:lnTo>
                    <a:pt x="1480477" y="1703959"/>
                  </a:lnTo>
                  <a:lnTo>
                    <a:pt x="1495260" y="1692834"/>
                  </a:lnTo>
                  <a:lnTo>
                    <a:pt x="1510068" y="1681448"/>
                  </a:lnTo>
                  <a:lnTo>
                    <a:pt x="1524875" y="1670490"/>
                  </a:lnTo>
                  <a:lnTo>
                    <a:pt x="1569297" y="1645062"/>
                  </a:lnTo>
                  <a:lnTo>
                    <a:pt x="1613680" y="1625907"/>
                  </a:lnTo>
                  <a:lnTo>
                    <a:pt x="1628495" y="1620377"/>
                  </a:lnTo>
                  <a:lnTo>
                    <a:pt x="1643310" y="1614822"/>
                  </a:lnTo>
                  <a:lnTo>
                    <a:pt x="1688264" y="1594453"/>
                  </a:lnTo>
                  <a:lnTo>
                    <a:pt x="1730198" y="1572514"/>
                  </a:lnTo>
                  <a:lnTo>
                    <a:pt x="1742160" y="1565497"/>
                  </a:lnTo>
                  <a:lnTo>
                    <a:pt x="1754408" y="1558623"/>
                  </a:lnTo>
                  <a:lnTo>
                    <a:pt x="1768132" y="1551940"/>
                  </a:lnTo>
                  <a:lnTo>
                    <a:pt x="1784028" y="1546002"/>
                  </a:lnTo>
                  <a:lnTo>
                    <a:pt x="1801390" y="1540541"/>
                  </a:lnTo>
                  <a:lnTo>
                    <a:pt x="1819013" y="1534652"/>
                  </a:lnTo>
                  <a:lnTo>
                    <a:pt x="1835696" y="1527429"/>
                  </a:lnTo>
                  <a:lnTo>
                    <a:pt x="1851124" y="1517864"/>
                  </a:lnTo>
                  <a:lnTo>
                    <a:pt x="1865874" y="1506632"/>
                  </a:lnTo>
                  <a:lnTo>
                    <a:pt x="1880362" y="1495639"/>
                  </a:lnTo>
                  <a:lnTo>
                    <a:pt x="1895005" y="1486789"/>
                  </a:lnTo>
                  <a:lnTo>
                    <a:pt x="1909788" y="1480891"/>
                  </a:lnTo>
                  <a:lnTo>
                    <a:pt x="1924596" y="1476851"/>
                  </a:lnTo>
                  <a:lnTo>
                    <a:pt x="1939403" y="1473715"/>
                  </a:lnTo>
                  <a:lnTo>
                    <a:pt x="1954187" y="1470533"/>
                  </a:lnTo>
                  <a:lnTo>
                    <a:pt x="1968970" y="1467411"/>
                  </a:lnTo>
                  <a:lnTo>
                    <a:pt x="1983778" y="1464802"/>
                  </a:lnTo>
                  <a:lnTo>
                    <a:pt x="1998585" y="1461978"/>
                  </a:lnTo>
                  <a:lnTo>
                    <a:pt x="2013369" y="1458214"/>
                  </a:lnTo>
                  <a:lnTo>
                    <a:pt x="2028208" y="1452358"/>
                  </a:lnTo>
                  <a:lnTo>
                    <a:pt x="2043023" y="1445180"/>
                  </a:lnTo>
                  <a:lnTo>
                    <a:pt x="2057838" y="1438550"/>
                  </a:lnTo>
                  <a:lnTo>
                    <a:pt x="2072678" y="1434338"/>
                  </a:lnTo>
                  <a:lnTo>
                    <a:pt x="2087443" y="1434145"/>
                  </a:lnTo>
                  <a:lnTo>
                    <a:pt x="2102221" y="1436608"/>
                  </a:lnTo>
                  <a:lnTo>
                    <a:pt x="2117022" y="1439142"/>
                  </a:lnTo>
                  <a:lnTo>
                    <a:pt x="2131860" y="1439164"/>
                  </a:lnTo>
                  <a:lnTo>
                    <a:pt x="2146643" y="1435647"/>
                  </a:lnTo>
                  <a:lnTo>
                    <a:pt x="2161451" y="1430083"/>
                  </a:lnTo>
                  <a:lnTo>
                    <a:pt x="2176258" y="1423662"/>
                  </a:lnTo>
                  <a:lnTo>
                    <a:pt x="2191042" y="1417574"/>
                  </a:lnTo>
                  <a:lnTo>
                    <a:pt x="2235458" y="1401054"/>
                  </a:lnTo>
                  <a:lnTo>
                    <a:pt x="2279878" y="1381887"/>
                  </a:lnTo>
                  <a:lnTo>
                    <a:pt x="2324316" y="1359727"/>
                  </a:lnTo>
                  <a:lnTo>
                    <a:pt x="2353931" y="1343157"/>
                  </a:lnTo>
                  <a:lnTo>
                    <a:pt x="2368715" y="1335278"/>
                  </a:lnTo>
                  <a:lnTo>
                    <a:pt x="2383498" y="1328114"/>
                  </a:lnTo>
                  <a:lnTo>
                    <a:pt x="2398306" y="1321308"/>
                  </a:lnTo>
                  <a:lnTo>
                    <a:pt x="2413113" y="1314596"/>
                  </a:lnTo>
                  <a:lnTo>
                    <a:pt x="2427897" y="1307719"/>
                  </a:lnTo>
                  <a:lnTo>
                    <a:pt x="2442736" y="1300396"/>
                  </a:lnTo>
                  <a:lnTo>
                    <a:pt x="2457551" y="1292764"/>
                  </a:lnTo>
                  <a:lnTo>
                    <a:pt x="2472366" y="1285466"/>
                  </a:lnTo>
                  <a:lnTo>
                    <a:pt x="2487206" y="1279144"/>
                  </a:lnTo>
                  <a:lnTo>
                    <a:pt x="2501971" y="1274353"/>
                  </a:lnTo>
                  <a:lnTo>
                    <a:pt x="2516749" y="1270635"/>
                  </a:lnTo>
                  <a:lnTo>
                    <a:pt x="2531550" y="1267106"/>
                  </a:lnTo>
                  <a:lnTo>
                    <a:pt x="2546388" y="1262888"/>
                  </a:lnTo>
                  <a:lnTo>
                    <a:pt x="2590786" y="1247028"/>
                  </a:lnTo>
                  <a:lnTo>
                    <a:pt x="2635208" y="1222946"/>
                  </a:lnTo>
                  <a:lnTo>
                    <a:pt x="2649986" y="1213655"/>
                  </a:lnTo>
                  <a:lnTo>
                    <a:pt x="2664752" y="1205484"/>
                  </a:lnTo>
                  <a:lnTo>
                    <a:pt x="2709221" y="1186963"/>
                  </a:lnTo>
                  <a:lnTo>
                    <a:pt x="2753652" y="1174750"/>
                  </a:lnTo>
                  <a:lnTo>
                    <a:pt x="2783243" y="1168908"/>
                  </a:lnTo>
                  <a:lnTo>
                    <a:pt x="2798026" y="1165496"/>
                  </a:lnTo>
                  <a:lnTo>
                    <a:pt x="2812834" y="1161811"/>
                  </a:lnTo>
                  <a:lnTo>
                    <a:pt x="2827641" y="1159103"/>
                  </a:lnTo>
                  <a:lnTo>
                    <a:pt x="2842425" y="1158621"/>
                  </a:lnTo>
                  <a:lnTo>
                    <a:pt x="2857264" y="1161575"/>
                  </a:lnTo>
                  <a:lnTo>
                    <a:pt x="2872079" y="1167018"/>
                  </a:lnTo>
                  <a:lnTo>
                    <a:pt x="2886894" y="1172962"/>
                  </a:lnTo>
                  <a:lnTo>
                    <a:pt x="2901734" y="1177417"/>
                  </a:lnTo>
                  <a:lnTo>
                    <a:pt x="2946078" y="1182221"/>
                  </a:lnTo>
                  <a:lnTo>
                    <a:pt x="2991030" y="1183528"/>
                  </a:lnTo>
                  <a:lnTo>
                    <a:pt x="3005903" y="1183324"/>
                  </a:lnTo>
                  <a:lnTo>
                    <a:pt x="3020098" y="1182751"/>
                  </a:lnTo>
                  <a:lnTo>
                    <a:pt x="3032964" y="1181635"/>
                  </a:lnTo>
                  <a:lnTo>
                    <a:pt x="3044926" y="1180020"/>
                  </a:lnTo>
                  <a:lnTo>
                    <a:pt x="3057174" y="1178214"/>
                  </a:lnTo>
                  <a:lnTo>
                    <a:pt x="3070898" y="1176528"/>
                  </a:lnTo>
                  <a:lnTo>
                    <a:pt x="3086796" y="1175146"/>
                  </a:lnTo>
                  <a:lnTo>
                    <a:pt x="3104172" y="1173861"/>
                  </a:lnTo>
                  <a:lnTo>
                    <a:pt x="3121833" y="1172384"/>
                  </a:lnTo>
                  <a:lnTo>
                    <a:pt x="3138589" y="1170432"/>
                  </a:lnTo>
                  <a:lnTo>
                    <a:pt x="3153962" y="1167463"/>
                  </a:lnTo>
                  <a:lnTo>
                    <a:pt x="3168703" y="1163828"/>
                  </a:lnTo>
                  <a:lnTo>
                    <a:pt x="3183183" y="1160287"/>
                  </a:lnTo>
                  <a:lnTo>
                    <a:pt x="3197771" y="1157605"/>
                  </a:lnTo>
                  <a:lnTo>
                    <a:pt x="3212554" y="1155696"/>
                  </a:lnTo>
                  <a:lnTo>
                    <a:pt x="3227362" y="1154334"/>
                  </a:lnTo>
                  <a:lnTo>
                    <a:pt x="3242169" y="1153783"/>
                  </a:lnTo>
                  <a:lnTo>
                    <a:pt x="3256953" y="1154303"/>
                  </a:lnTo>
                  <a:lnTo>
                    <a:pt x="3271792" y="1156872"/>
                  </a:lnTo>
                  <a:lnTo>
                    <a:pt x="3286607" y="1161049"/>
                  </a:lnTo>
                  <a:lnTo>
                    <a:pt x="3301422" y="1164965"/>
                  </a:lnTo>
                  <a:lnTo>
                    <a:pt x="3316262" y="1166749"/>
                  </a:lnTo>
                  <a:lnTo>
                    <a:pt x="3331027" y="1165296"/>
                  </a:lnTo>
                  <a:lnTo>
                    <a:pt x="3345805" y="1161796"/>
                  </a:lnTo>
                  <a:lnTo>
                    <a:pt x="3360606" y="1157819"/>
                  </a:lnTo>
                  <a:lnTo>
                    <a:pt x="3375444" y="1154938"/>
                  </a:lnTo>
                  <a:lnTo>
                    <a:pt x="3390227" y="1154056"/>
                  </a:lnTo>
                  <a:lnTo>
                    <a:pt x="3405035" y="1154176"/>
                  </a:lnTo>
                  <a:lnTo>
                    <a:pt x="3419842" y="1154009"/>
                  </a:lnTo>
                  <a:lnTo>
                    <a:pt x="3464264" y="1143381"/>
                  </a:lnTo>
                  <a:lnTo>
                    <a:pt x="3508647" y="1124977"/>
                  </a:lnTo>
                  <a:lnTo>
                    <a:pt x="3538277" y="1110761"/>
                  </a:lnTo>
                  <a:lnTo>
                    <a:pt x="3553117" y="1104011"/>
                  </a:lnTo>
                  <a:lnTo>
                    <a:pt x="3597515" y="1086276"/>
                  </a:lnTo>
                  <a:lnTo>
                    <a:pt x="3641890" y="1072149"/>
                  </a:lnTo>
                  <a:lnTo>
                    <a:pt x="3656697" y="1068075"/>
                  </a:lnTo>
                  <a:lnTo>
                    <a:pt x="3671481" y="1063752"/>
                  </a:lnTo>
                  <a:lnTo>
                    <a:pt x="3686320" y="1059449"/>
                  </a:lnTo>
                  <a:lnTo>
                    <a:pt x="3701135" y="1055243"/>
                  </a:lnTo>
                  <a:lnTo>
                    <a:pt x="3715950" y="1050464"/>
                  </a:lnTo>
                  <a:lnTo>
                    <a:pt x="3760333" y="1029350"/>
                  </a:lnTo>
                  <a:lnTo>
                    <a:pt x="3804755" y="996078"/>
                  </a:lnTo>
                  <a:lnTo>
                    <a:pt x="3834370" y="965491"/>
                  </a:lnTo>
                  <a:lnTo>
                    <a:pt x="3863991" y="928808"/>
                  </a:lnTo>
                  <a:lnTo>
                    <a:pt x="3893570" y="886029"/>
                  </a:lnTo>
                  <a:lnTo>
                    <a:pt x="3923371" y="840843"/>
                  </a:lnTo>
                  <a:lnTo>
                    <a:pt x="3953395" y="793202"/>
                  </a:lnTo>
                  <a:lnTo>
                    <a:pt x="3967645" y="770763"/>
                  </a:lnTo>
                  <a:lnTo>
                    <a:pt x="3980509" y="749625"/>
                  </a:lnTo>
                  <a:lnTo>
                    <a:pt x="3992457" y="729297"/>
                  </a:lnTo>
                  <a:lnTo>
                    <a:pt x="4004667" y="710112"/>
                  </a:lnTo>
                  <a:lnTo>
                    <a:pt x="4034288" y="676064"/>
                  </a:lnTo>
                  <a:lnTo>
                    <a:pt x="4069324" y="647434"/>
                  </a:lnTo>
                  <a:lnTo>
                    <a:pt x="4101830" y="624615"/>
                  </a:lnTo>
                  <a:lnTo>
                    <a:pt x="4145318" y="602488"/>
                  </a:lnTo>
                  <a:lnTo>
                    <a:pt x="4156265" y="600616"/>
                  </a:lnTo>
                  <a:lnTo>
                    <a:pt x="4165368" y="601519"/>
                  </a:lnTo>
                  <a:lnTo>
                    <a:pt x="4175018" y="603541"/>
                  </a:lnTo>
                  <a:lnTo>
                    <a:pt x="4187609" y="605028"/>
                  </a:lnTo>
                  <a:lnTo>
                    <a:pt x="4204621" y="605817"/>
                  </a:lnTo>
                  <a:lnTo>
                    <a:pt x="4224550" y="606679"/>
                  </a:lnTo>
                  <a:lnTo>
                    <a:pt x="4245026" y="607349"/>
                  </a:lnTo>
                  <a:lnTo>
                    <a:pt x="4263682" y="607568"/>
                  </a:lnTo>
                  <a:lnTo>
                    <a:pt x="4279697" y="607300"/>
                  </a:lnTo>
                  <a:lnTo>
                    <a:pt x="4322864" y="604139"/>
                  </a:lnTo>
                  <a:lnTo>
                    <a:pt x="4367333" y="597013"/>
                  </a:lnTo>
                  <a:lnTo>
                    <a:pt x="4411764" y="586438"/>
                  </a:lnTo>
                  <a:lnTo>
                    <a:pt x="4426571" y="582459"/>
                  </a:lnTo>
                  <a:lnTo>
                    <a:pt x="4470946" y="572325"/>
                  </a:lnTo>
                  <a:lnTo>
                    <a:pt x="4500537" y="569849"/>
                  </a:lnTo>
                  <a:lnTo>
                    <a:pt x="4515376" y="572599"/>
                  </a:lnTo>
                  <a:lnTo>
                    <a:pt x="4530191" y="577564"/>
                  </a:lnTo>
                  <a:lnTo>
                    <a:pt x="4545006" y="583243"/>
                  </a:lnTo>
                  <a:lnTo>
                    <a:pt x="4559846" y="588137"/>
                  </a:lnTo>
                  <a:lnTo>
                    <a:pt x="4574611" y="592020"/>
                  </a:lnTo>
                  <a:lnTo>
                    <a:pt x="4589389" y="595582"/>
                  </a:lnTo>
                  <a:lnTo>
                    <a:pt x="4604190" y="598977"/>
                  </a:lnTo>
                  <a:lnTo>
                    <a:pt x="4619028" y="602361"/>
                  </a:lnTo>
                  <a:lnTo>
                    <a:pt x="4633811" y="606071"/>
                  </a:lnTo>
                  <a:lnTo>
                    <a:pt x="4678210" y="615823"/>
                  </a:lnTo>
                  <a:lnTo>
                    <a:pt x="4709944" y="617029"/>
                  </a:lnTo>
                  <a:lnTo>
                    <a:pt x="4724983" y="617144"/>
                  </a:lnTo>
                  <a:lnTo>
                    <a:pt x="4737392" y="618236"/>
                  </a:lnTo>
                  <a:lnTo>
                    <a:pt x="4743503" y="620055"/>
                  </a:lnTo>
                  <a:lnTo>
                    <a:pt x="4748758" y="622982"/>
                  </a:lnTo>
                  <a:lnTo>
                    <a:pt x="4754679" y="626647"/>
                  </a:lnTo>
                  <a:lnTo>
                    <a:pt x="4762792" y="630682"/>
                  </a:lnTo>
                  <a:lnTo>
                    <a:pt x="4807242" y="649303"/>
                  </a:lnTo>
                  <a:lnTo>
                    <a:pt x="4855883" y="668782"/>
                  </a:lnTo>
                  <a:lnTo>
                    <a:pt x="4887617" y="679291"/>
                  </a:lnTo>
                  <a:lnTo>
                    <a:pt x="4901085" y="683533"/>
                  </a:lnTo>
                  <a:lnTo>
                    <a:pt x="4915065" y="688848"/>
                  </a:lnTo>
                  <a:lnTo>
                    <a:pt x="4929902" y="695958"/>
                  </a:lnTo>
                  <a:lnTo>
                    <a:pt x="4944703" y="704103"/>
                  </a:lnTo>
                  <a:lnTo>
                    <a:pt x="4959481" y="712083"/>
                  </a:lnTo>
                  <a:lnTo>
                    <a:pt x="5003901" y="728218"/>
                  </a:lnTo>
                  <a:lnTo>
                    <a:pt x="5033556" y="733171"/>
                  </a:lnTo>
                  <a:lnTo>
                    <a:pt x="5048339" y="732770"/>
                  </a:lnTo>
                  <a:lnTo>
                    <a:pt x="5063147" y="730631"/>
                  </a:lnTo>
                  <a:lnTo>
                    <a:pt x="5077954" y="727920"/>
                  </a:lnTo>
                  <a:lnTo>
                    <a:pt x="5092738" y="725805"/>
                  </a:lnTo>
                  <a:lnTo>
                    <a:pt x="5107521" y="724600"/>
                  </a:lnTo>
                  <a:lnTo>
                    <a:pt x="5122329" y="723693"/>
                  </a:lnTo>
                  <a:lnTo>
                    <a:pt x="5137136" y="722858"/>
                  </a:lnTo>
                  <a:lnTo>
                    <a:pt x="5151920" y="721868"/>
                  </a:lnTo>
                  <a:lnTo>
                    <a:pt x="5166759" y="720516"/>
                  </a:lnTo>
                  <a:lnTo>
                    <a:pt x="5181574" y="718962"/>
                  </a:lnTo>
                  <a:lnTo>
                    <a:pt x="5196389" y="717528"/>
                  </a:lnTo>
                  <a:lnTo>
                    <a:pt x="5211229" y="716534"/>
                  </a:lnTo>
                  <a:lnTo>
                    <a:pt x="5225994" y="716026"/>
                  </a:lnTo>
                  <a:lnTo>
                    <a:pt x="5240772" y="715899"/>
                  </a:lnTo>
                  <a:lnTo>
                    <a:pt x="5255573" y="715962"/>
                  </a:lnTo>
                  <a:lnTo>
                    <a:pt x="5270411" y="716026"/>
                  </a:lnTo>
                  <a:lnTo>
                    <a:pt x="5285194" y="715829"/>
                  </a:lnTo>
                  <a:lnTo>
                    <a:pt x="5300002" y="715597"/>
                  </a:lnTo>
                  <a:lnTo>
                    <a:pt x="5314809" y="715579"/>
                  </a:lnTo>
                  <a:lnTo>
                    <a:pt x="5359231" y="718153"/>
                  </a:lnTo>
                  <a:lnTo>
                    <a:pt x="5403614" y="725013"/>
                  </a:lnTo>
                  <a:lnTo>
                    <a:pt x="5433244" y="732621"/>
                  </a:lnTo>
                  <a:lnTo>
                    <a:pt x="5448084" y="735711"/>
                  </a:lnTo>
                  <a:lnTo>
                    <a:pt x="5462867" y="737411"/>
                  </a:lnTo>
                  <a:lnTo>
                    <a:pt x="5477675" y="738362"/>
                  </a:lnTo>
                  <a:lnTo>
                    <a:pt x="5492482" y="739479"/>
                  </a:lnTo>
                  <a:lnTo>
                    <a:pt x="5537380" y="749760"/>
                  </a:lnTo>
                  <a:lnTo>
                    <a:pt x="5579386" y="765472"/>
                  </a:lnTo>
                  <a:lnTo>
                    <a:pt x="5591371" y="771651"/>
                  </a:lnTo>
                  <a:lnTo>
                    <a:pt x="5603595" y="777450"/>
                  </a:lnTo>
                  <a:lnTo>
                    <a:pt x="5617248" y="781939"/>
                  </a:lnTo>
                  <a:lnTo>
                    <a:pt x="5633146" y="784207"/>
                  </a:lnTo>
                  <a:lnTo>
                    <a:pt x="5650522" y="785034"/>
                  </a:lnTo>
                  <a:lnTo>
                    <a:pt x="5668183" y="785743"/>
                  </a:lnTo>
                  <a:lnTo>
                    <a:pt x="5684939" y="787654"/>
                  </a:lnTo>
                  <a:lnTo>
                    <a:pt x="5700312" y="791501"/>
                  </a:lnTo>
                  <a:lnTo>
                    <a:pt x="5715053" y="796432"/>
                  </a:lnTo>
                  <a:lnTo>
                    <a:pt x="5729533" y="801387"/>
                  </a:lnTo>
                  <a:lnTo>
                    <a:pt x="5744121" y="805307"/>
                  </a:lnTo>
                  <a:lnTo>
                    <a:pt x="5758958" y="808224"/>
                  </a:lnTo>
                  <a:lnTo>
                    <a:pt x="5773759" y="810545"/>
                  </a:lnTo>
                  <a:lnTo>
                    <a:pt x="5788537" y="812057"/>
                  </a:lnTo>
                  <a:lnTo>
                    <a:pt x="5803303" y="812546"/>
                  </a:lnTo>
                  <a:lnTo>
                    <a:pt x="5818142" y="811633"/>
                  </a:lnTo>
                  <a:lnTo>
                    <a:pt x="5832957" y="809625"/>
                  </a:lnTo>
                  <a:lnTo>
                    <a:pt x="5847772" y="807045"/>
                  </a:lnTo>
                  <a:lnTo>
                    <a:pt x="5862612" y="804418"/>
                  </a:lnTo>
                  <a:lnTo>
                    <a:pt x="5877395" y="802038"/>
                  </a:lnTo>
                  <a:lnTo>
                    <a:pt x="5921794" y="792734"/>
                  </a:lnTo>
                  <a:lnTo>
                    <a:pt x="5966192" y="775874"/>
                  </a:lnTo>
                  <a:lnTo>
                    <a:pt x="6010630" y="751189"/>
                  </a:lnTo>
                  <a:lnTo>
                    <a:pt x="6025445" y="741531"/>
                  </a:lnTo>
                  <a:lnTo>
                    <a:pt x="6040285" y="732028"/>
                  </a:lnTo>
                  <a:lnTo>
                    <a:pt x="6055050" y="722755"/>
                  </a:lnTo>
                  <a:lnTo>
                    <a:pt x="6069828" y="713374"/>
                  </a:lnTo>
                  <a:lnTo>
                    <a:pt x="6084629" y="704113"/>
                  </a:lnTo>
                  <a:lnTo>
                    <a:pt x="6129058" y="678307"/>
                  </a:lnTo>
                  <a:lnTo>
                    <a:pt x="6173486" y="655447"/>
                  </a:lnTo>
                  <a:lnTo>
                    <a:pt x="6188287" y="648811"/>
                  </a:lnTo>
                  <a:lnTo>
                    <a:pt x="6203065" y="642127"/>
                  </a:lnTo>
                  <a:lnTo>
                    <a:pt x="6217831" y="634873"/>
                  </a:lnTo>
                  <a:lnTo>
                    <a:pt x="6232670" y="626143"/>
                  </a:lnTo>
                  <a:lnTo>
                    <a:pt x="6247485" y="616473"/>
                  </a:lnTo>
                  <a:lnTo>
                    <a:pt x="6262300" y="607494"/>
                  </a:lnTo>
                  <a:lnTo>
                    <a:pt x="6277140" y="600837"/>
                  </a:lnTo>
                  <a:lnTo>
                    <a:pt x="6291923" y="597298"/>
                  </a:lnTo>
                  <a:lnTo>
                    <a:pt x="6306731" y="595868"/>
                  </a:lnTo>
                  <a:lnTo>
                    <a:pt x="6321538" y="595461"/>
                  </a:lnTo>
                  <a:lnTo>
                    <a:pt x="6336322" y="594995"/>
                  </a:lnTo>
                  <a:lnTo>
                    <a:pt x="6351105" y="594645"/>
                  </a:lnTo>
                  <a:lnTo>
                    <a:pt x="6365913" y="594772"/>
                  </a:lnTo>
                  <a:lnTo>
                    <a:pt x="6380720" y="594852"/>
                  </a:lnTo>
                  <a:lnTo>
                    <a:pt x="6395504" y="594360"/>
                  </a:lnTo>
                  <a:lnTo>
                    <a:pt x="6410343" y="592572"/>
                  </a:lnTo>
                  <a:lnTo>
                    <a:pt x="6425158" y="589962"/>
                  </a:lnTo>
                  <a:lnTo>
                    <a:pt x="6439973" y="587805"/>
                  </a:lnTo>
                  <a:lnTo>
                    <a:pt x="6454813" y="587375"/>
                  </a:lnTo>
                  <a:lnTo>
                    <a:pt x="6469578" y="590099"/>
                  </a:lnTo>
                  <a:lnTo>
                    <a:pt x="6484356" y="594883"/>
                  </a:lnTo>
                  <a:lnTo>
                    <a:pt x="6499157" y="599501"/>
                  </a:lnTo>
                  <a:lnTo>
                    <a:pt x="6513995" y="601726"/>
                  </a:lnTo>
                  <a:lnTo>
                    <a:pt x="6528778" y="600807"/>
                  </a:lnTo>
                  <a:lnTo>
                    <a:pt x="6543586" y="597995"/>
                  </a:lnTo>
                  <a:lnTo>
                    <a:pt x="6588014" y="585003"/>
                  </a:lnTo>
                  <a:lnTo>
                    <a:pt x="6617593" y="573625"/>
                  </a:lnTo>
                  <a:lnTo>
                    <a:pt x="6632359" y="568198"/>
                  </a:lnTo>
                  <a:lnTo>
                    <a:pt x="6647198" y="563294"/>
                  </a:lnTo>
                  <a:lnTo>
                    <a:pt x="6662013" y="558593"/>
                  </a:lnTo>
                  <a:lnTo>
                    <a:pt x="6676828" y="553964"/>
                  </a:lnTo>
                  <a:lnTo>
                    <a:pt x="6691668" y="549275"/>
                  </a:lnTo>
                  <a:lnTo>
                    <a:pt x="6706451" y="544220"/>
                  </a:lnTo>
                  <a:lnTo>
                    <a:pt x="6721259" y="538940"/>
                  </a:lnTo>
                  <a:lnTo>
                    <a:pt x="6736066" y="533969"/>
                  </a:lnTo>
                  <a:lnTo>
                    <a:pt x="6780441" y="524541"/>
                  </a:lnTo>
                  <a:lnTo>
                    <a:pt x="6824871" y="520414"/>
                  </a:lnTo>
                  <a:lnTo>
                    <a:pt x="6839686" y="520065"/>
                  </a:lnTo>
                  <a:lnTo>
                    <a:pt x="6854501" y="519620"/>
                  </a:lnTo>
                  <a:lnTo>
                    <a:pt x="6869341" y="518414"/>
                  </a:lnTo>
                  <a:lnTo>
                    <a:pt x="6884106" y="515959"/>
                  </a:lnTo>
                  <a:lnTo>
                    <a:pt x="6898884" y="512778"/>
                  </a:lnTo>
                  <a:lnTo>
                    <a:pt x="6913685" y="509430"/>
                  </a:lnTo>
                  <a:lnTo>
                    <a:pt x="6928523" y="506476"/>
                  </a:lnTo>
                  <a:lnTo>
                    <a:pt x="6943306" y="504574"/>
                  </a:lnTo>
                  <a:lnTo>
                    <a:pt x="6958114" y="503269"/>
                  </a:lnTo>
                  <a:lnTo>
                    <a:pt x="6972921" y="501439"/>
                  </a:lnTo>
                  <a:lnTo>
                    <a:pt x="7017343" y="485267"/>
                  </a:lnTo>
                  <a:lnTo>
                    <a:pt x="7061726" y="460545"/>
                  </a:lnTo>
                  <a:lnTo>
                    <a:pt x="7076541" y="451262"/>
                  </a:lnTo>
                  <a:lnTo>
                    <a:pt x="7091356" y="442027"/>
                  </a:lnTo>
                  <a:lnTo>
                    <a:pt x="7106196" y="433578"/>
                  </a:lnTo>
                  <a:lnTo>
                    <a:pt x="7120979" y="427043"/>
                  </a:lnTo>
                  <a:lnTo>
                    <a:pt x="7135787" y="421782"/>
                  </a:lnTo>
                  <a:lnTo>
                    <a:pt x="7150594" y="415593"/>
                  </a:lnTo>
                  <a:lnTo>
                    <a:pt x="7194969" y="377825"/>
                  </a:lnTo>
                  <a:lnTo>
                    <a:pt x="7224560" y="340995"/>
                  </a:lnTo>
                  <a:lnTo>
                    <a:pt x="7254214" y="295195"/>
                  </a:lnTo>
                  <a:lnTo>
                    <a:pt x="7269029" y="270432"/>
                  </a:lnTo>
                  <a:lnTo>
                    <a:pt x="7283869" y="246634"/>
                  </a:lnTo>
                  <a:lnTo>
                    <a:pt x="7298634" y="224377"/>
                  </a:lnTo>
                  <a:lnTo>
                    <a:pt x="7313412" y="202692"/>
                  </a:lnTo>
                  <a:lnTo>
                    <a:pt x="7328213" y="181197"/>
                  </a:lnTo>
                  <a:lnTo>
                    <a:pt x="7343051" y="159512"/>
                  </a:lnTo>
                  <a:lnTo>
                    <a:pt x="7357834" y="136786"/>
                  </a:lnTo>
                  <a:lnTo>
                    <a:pt x="7372642" y="113537"/>
                  </a:lnTo>
                  <a:lnTo>
                    <a:pt x="7387449" y="91146"/>
                  </a:lnTo>
                  <a:lnTo>
                    <a:pt x="7417070" y="52675"/>
                  </a:lnTo>
                  <a:lnTo>
                    <a:pt x="7446649" y="21326"/>
                  </a:lnTo>
                  <a:lnTo>
                    <a:pt x="7491069" y="4460"/>
                  </a:lnTo>
                  <a:lnTo>
                    <a:pt x="7505884" y="5169"/>
                  </a:lnTo>
                  <a:lnTo>
                    <a:pt x="7520724" y="5080"/>
                  </a:lnTo>
                  <a:lnTo>
                    <a:pt x="7535507" y="3768"/>
                  </a:lnTo>
                  <a:lnTo>
                    <a:pt x="7550315" y="2492"/>
                  </a:lnTo>
                  <a:lnTo>
                    <a:pt x="7565122" y="1240"/>
                  </a:lnTo>
                  <a:lnTo>
                    <a:pt x="7579906" y="0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9836" y="5035372"/>
            <a:ext cx="247650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005" y="45218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5005" y="40078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5005" y="349402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005" y="2980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1795" y="246621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1643" y="5700536"/>
            <a:ext cx="792670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13521" y="3278885"/>
            <a:ext cx="612775" cy="50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9715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68,7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51,4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61044" y="4307840"/>
            <a:ext cx="36512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28,6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00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21,9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76477" y="2612135"/>
            <a:ext cx="176530" cy="737870"/>
            <a:chOff x="776477" y="2612135"/>
            <a:chExt cx="176530" cy="737870"/>
          </a:xfrm>
        </p:grpSpPr>
        <p:sp>
          <p:nvSpPr>
            <p:cNvPr id="22" name="object 22"/>
            <p:cNvSpPr/>
            <p:nvPr/>
          </p:nvSpPr>
          <p:spPr>
            <a:xfrm>
              <a:off x="776477" y="26311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76477" y="28643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76477" y="30975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76477" y="33307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09903" y="2482746"/>
            <a:ext cx="1268730" cy="958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97560">
              <a:lnSpc>
                <a:spcPct val="127600"/>
              </a:lnSpc>
              <a:spcBef>
                <a:spcPts val="9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Konut 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Bireysel kredi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94076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7834"/>
            <a:ext cx="8178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Takipteki alacaklar </a:t>
            </a:r>
            <a:r>
              <a:rPr dirty="0"/>
              <a:t>oranı</a:t>
            </a:r>
            <a:r>
              <a:rPr spc="-25" dirty="0"/>
              <a:t> </a:t>
            </a:r>
            <a:r>
              <a:rPr spc="-5" dirty="0"/>
              <a:t>gerilemektedir.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Takipteki alacaklar </a:t>
            </a:r>
            <a:r>
              <a:rPr b="0" spc="-5" dirty="0">
                <a:latin typeface="Tahoma"/>
                <a:cs typeface="Tahoma"/>
              </a:rPr>
              <a:t>oranı tüketici kredilerinde %2,3, ticari kredilerde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1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%2,6’dır.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48" y="1881377"/>
            <a:ext cx="8102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oranları*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(4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17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95477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payını</a:t>
            </a:r>
            <a:r>
              <a:rPr sz="11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2020’de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günden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çıkarmıştır.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İlgili uygulama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bazı istisnalar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tanınarak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Eylül 2021’e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kadar</a:t>
            </a:r>
            <a:r>
              <a:rPr sz="11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uzatılmıştır.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8180" y="2563367"/>
            <a:ext cx="7632700" cy="2663190"/>
            <a:chOff x="678180" y="2563367"/>
            <a:chExt cx="7632700" cy="2663190"/>
          </a:xfrm>
        </p:grpSpPr>
        <p:sp>
          <p:nvSpPr>
            <p:cNvPr id="7" name="object 7"/>
            <p:cNvSpPr/>
            <p:nvPr/>
          </p:nvSpPr>
          <p:spPr>
            <a:xfrm>
              <a:off x="678180" y="2644139"/>
              <a:ext cx="7627620" cy="2582545"/>
            </a:xfrm>
            <a:custGeom>
              <a:avLst/>
              <a:gdLst/>
              <a:ahLst/>
              <a:cxnLst/>
              <a:rect l="l" t="t" r="r" b="b"/>
              <a:pathLst>
                <a:path w="7627620" h="2582545">
                  <a:moveTo>
                    <a:pt x="307848" y="2531364"/>
                  </a:moveTo>
                  <a:lnTo>
                    <a:pt x="307848" y="2582164"/>
                  </a:lnTo>
                </a:path>
                <a:path w="7627620" h="2582545">
                  <a:moveTo>
                    <a:pt x="806196" y="2531364"/>
                  </a:moveTo>
                  <a:lnTo>
                    <a:pt x="806196" y="2582164"/>
                  </a:lnTo>
                </a:path>
                <a:path w="7627620" h="2582545">
                  <a:moveTo>
                    <a:pt x="5865876" y="2531364"/>
                  </a:moveTo>
                  <a:lnTo>
                    <a:pt x="5865876" y="2582164"/>
                  </a:lnTo>
                </a:path>
                <a:path w="7627620" h="2582545">
                  <a:moveTo>
                    <a:pt x="50292" y="2531364"/>
                  </a:moveTo>
                  <a:lnTo>
                    <a:pt x="50292" y="2582164"/>
                  </a:lnTo>
                </a:path>
                <a:path w="7627620" h="2582545">
                  <a:moveTo>
                    <a:pt x="50292" y="2531364"/>
                  </a:moveTo>
                  <a:lnTo>
                    <a:pt x="50292" y="0"/>
                  </a:lnTo>
                </a:path>
                <a:path w="7627620" h="2582545">
                  <a:moveTo>
                    <a:pt x="0" y="2531364"/>
                  </a:moveTo>
                  <a:lnTo>
                    <a:pt x="50292" y="2531364"/>
                  </a:lnTo>
                </a:path>
                <a:path w="7627620" h="2582545">
                  <a:moveTo>
                    <a:pt x="0" y="2025396"/>
                  </a:moveTo>
                  <a:lnTo>
                    <a:pt x="50292" y="2025396"/>
                  </a:lnTo>
                </a:path>
                <a:path w="7627620" h="2582545">
                  <a:moveTo>
                    <a:pt x="0" y="1519428"/>
                  </a:moveTo>
                  <a:lnTo>
                    <a:pt x="50292" y="1519428"/>
                  </a:lnTo>
                </a:path>
                <a:path w="7627620" h="2582545">
                  <a:moveTo>
                    <a:pt x="0" y="1013460"/>
                  </a:moveTo>
                  <a:lnTo>
                    <a:pt x="50292" y="1013460"/>
                  </a:lnTo>
                </a:path>
                <a:path w="7627620" h="2582545">
                  <a:moveTo>
                    <a:pt x="0" y="507492"/>
                  </a:moveTo>
                  <a:lnTo>
                    <a:pt x="50292" y="507492"/>
                  </a:lnTo>
                </a:path>
                <a:path w="7627620" h="2582545">
                  <a:moveTo>
                    <a:pt x="0" y="0"/>
                  </a:moveTo>
                  <a:lnTo>
                    <a:pt x="50292" y="0"/>
                  </a:lnTo>
                </a:path>
                <a:path w="7627620" h="2582545">
                  <a:moveTo>
                    <a:pt x="3090672" y="2531364"/>
                  </a:moveTo>
                  <a:lnTo>
                    <a:pt x="3090672" y="2582164"/>
                  </a:lnTo>
                </a:path>
                <a:path w="7627620" h="2582545">
                  <a:moveTo>
                    <a:pt x="2833116" y="2531364"/>
                  </a:moveTo>
                  <a:lnTo>
                    <a:pt x="2833116" y="2582164"/>
                  </a:lnTo>
                </a:path>
                <a:path w="7627620" h="2582545">
                  <a:moveTo>
                    <a:pt x="7627620" y="2531364"/>
                  </a:moveTo>
                  <a:lnTo>
                    <a:pt x="7627620" y="2582164"/>
                  </a:lnTo>
                </a:path>
                <a:path w="7627620" h="2582545">
                  <a:moveTo>
                    <a:pt x="7121652" y="2531364"/>
                  </a:moveTo>
                  <a:lnTo>
                    <a:pt x="7121652" y="2582164"/>
                  </a:lnTo>
                </a:path>
                <a:path w="7627620" h="2582545">
                  <a:moveTo>
                    <a:pt x="2584704" y="2531364"/>
                  </a:moveTo>
                  <a:lnTo>
                    <a:pt x="2584704" y="2582164"/>
                  </a:lnTo>
                </a:path>
                <a:path w="7627620" h="2582545">
                  <a:moveTo>
                    <a:pt x="6614160" y="2531364"/>
                  </a:moveTo>
                  <a:lnTo>
                    <a:pt x="6614160" y="2582164"/>
                  </a:lnTo>
                </a:path>
                <a:path w="7627620" h="2582545">
                  <a:moveTo>
                    <a:pt x="548640" y="2531364"/>
                  </a:moveTo>
                  <a:lnTo>
                    <a:pt x="548640" y="2582164"/>
                  </a:lnTo>
                </a:path>
                <a:path w="7627620" h="2582545">
                  <a:moveTo>
                    <a:pt x="5615940" y="2531364"/>
                  </a:moveTo>
                  <a:lnTo>
                    <a:pt x="5615940" y="2582164"/>
                  </a:lnTo>
                </a:path>
                <a:path w="7627620" h="2582545">
                  <a:moveTo>
                    <a:pt x="5358384" y="2531364"/>
                  </a:moveTo>
                  <a:lnTo>
                    <a:pt x="5358384" y="2582164"/>
                  </a:lnTo>
                </a:path>
                <a:path w="7627620" h="2582545">
                  <a:moveTo>
                    <a:pt x="4852416" y="2531364"/>
                  </a:moveTo>
                  <a:lnTo>
                    <a:pt x="4852416" y="2582164"/>
                  </a:lnTo>
                </a:path>
                <a:path w="7627620" h="2582545">
                  <a:moveTo>
                    <a:pt x="2077212" y="2531364"/>
                  </a:moveTo>
                  <a:lnTo>
                    <a:pt x="2077212" y="2582164"/>
                  </a:lnTo>
                </a:path>
                <a:path w="7627620" h="2582545">
                  <a:moveTo>
                    <a:pt x="1056132" y="2531364"/>
                  </a:moveTo>
                  <a:lnTo>
                    <a:pt x="1056132" y="2582164"/>
                  </a:lnTo>
                </a:path>
                <a:path w="7627620" h="2582545">
                  <a:moveTo>
                    <a:pt x="6380988" y="2531364"/>
                  </a:moveTo>
                  <a:lnTo>
                    <a:pt x="6380988" y="2582164"/>
                  </a:lnTo>
                </a:path>
                <a:path w="7627620" h="2582545">
                  <a:moveTo>
                    <a:pt x="4594860" y="2531364"/>
                  </a:moveTo>
                  <a:lnTo>
                    <a:pt x="4594860" y="2582164"/>
                  </a:lnTo>
                </a:path>
                <a:path w="7627620" h="2582545">
                  <a:moveTo>
                    <a:pt x="1313688" y="2531364"/>
                  </a:moveTo>
                  <a:lnTo>
                    <a:pt x="1313688" y="2582164"/>
                  </a:lnTo>
                </a:path>
                <a:path w="7627620" h="2582545">
                  <a:moveTo>
                    <a:pt x="6124956" y="2531364"/>
                  </a:moveTo>
                  <a:lnTo>
                    <a:pt x="6124956" y="2582164"/>
                  </a:lnTo>
                </a:path>
                <a:path w="7627620" h="2582545">
                  <a:moveTo>
                    <a:pt x="6871716" y="2531364"/>
                  </a:moveTo>
                  <a:lnTo>
                    <a:pt x="6871716" y="2582164"/>
                  </a:lnTo>
                </a:path>
                <a:path w="7627620" h="2582545">
                  <a:moveTo>
                    <a:pt x="1563624" y="2531364"/>
                  </a:moveTo>
                  <a:lnTo>
                    <a:pt x="1563624" y="2582164"/>
                  </a:lnTo>
                </a:path>
                <a:path w="7627620" h="2582545">
                  <a:moveTo>
                    <a:pt x="3349752" y="2531364"/>
                  </a:moveTo>
                  <a:lnTo>
                    <a:pt x="3349752" y="2582164"/>
                  </a:lnTo>
                </a:path>
                <a:path w="7627620" h="2582545">
                  <a:moveTo>
                    <a:pt x="4346448" y="2531364"/>
                  </a:moveTo>
                  <a:lnTo>
                    <a:pt x="4346448" y="2582164"/>
                  </a:lnTo>
                </a:path>
                <a:path w="7627620" h="2582545">
                  <a:moveTo>
                    <a:pt x="4088892" y="2531364"/>
                  </a:moveTo>
                  <a:lnTo>
                    <a:pt x="4088892" y="2582164"/>
                  </a:lnTo>
                </a:path>
                <a:path w="7627620" h="2582545">
                  <a:moveTo>
                    <a:pt x="1821180" y="2531364"/>
                  </a:moveTo>
                  <a:lnTo>
                    <a:pt x="1821180" y="2582164"/>
                  </a:lnTo>
                </a:path>
                <a:path w="7627620" h="2582545">
                  <a:moveTo>
                    <a:pt x="3840480" y="2531364"/>
                  </a:moveTo>
                  <a:lnTo>
                    <a:pt x="3840480" y="2582164"/>
                  </a:lnTo>
                </a:path>
                <a:path w="7627620" h="2582545">
                  <a:moveTo>
                    <a:pt x="3581400" y="2531364"/>
                  </a:moveTo>
                  <a:lnTo>
                    <a:pt x="3581400" y="2582164"/>
                  </a:lnTo>
                </a:path>
                <a:path w="7627620" h="2582545">
                  <a:moveTo>
                    <a:pt x="5109972" y="2531364"/>
                  </a:moveTo>
                  <a:lnTo>
                    <a:pt x="5109972" y="2582164"/>
                  </a:lnTo>
                </a:path>
                <a:path w="7627620" h="2582545">
                  <a:moveTo>
                    <a:pt x="7377684" y="2531364"/>
                  </a:moveTo>
                  <a:lnTo>
                    <a:pt x="7377684" y="2582164"/>
                  </a:lnTo>
                </a:path>
                <a:path w="7627620" h="2582545">
                  <a:moveTo>
                    <a:pt x="2327147" y="2531364"/>
                  </a:moveTo>
                  <a:lnTo>
                    <a:pt x="2327147" y="2582164"/>
                  </a:lnTo>
                </a:path>
                <a:path w="7627620" h="2582545">
                  <a:moveTo>
                    <a:pt x="50292" y="2531364"/>
                  </a:moveTo>
                  <a:lnTo>
                    <a:pt x="7627620" y="25313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5274" y="2959971"/>
              <a:ext cx="7444740" cy="1417955"/>
            </a:xfrm>
            <a:custGeom>
              <a:avLst/>
              <a:gdLst/>
              <a:ahLst/>
              <a:cxnLst/>
              <a:rect l="l" t="t" r="r" b="b"/>
              <a:pathLst>
                <a:path w="7444740" h="1417954">
                  <a:moveTo>
                    <a:pt x="0" y="33799"/>
                  </a:moveTo>
                  <a:lnTo>
                    <a:pt x="14542" y="29977"/>
                  </a:lnTo>
                  <a:lnTo>
                    <a:pt x="29082" y="26084"/>
                  </a:lnTo>
                  <a:lnTo>
                    <a:pt x="43623" y="22334"/>
                  </a:lnTo>
                  <a:lnTo>
                    <a:pt x="87242" y="13416"/>
                  </a:lnTo>
                  <a:lnTo>
                    <a:pt x="116319" y="8653"/>
                  </a:lnTo>
                  <a:lnTo>
                    <a:pt x="130861" y="6090"/>
                  </a:lnTo>
                  <a:lnTo>
                    <a:pt x="145400" y="3478"/>
                  </a:lnTo>
                  <a:lnTo>
                    <a:pt x="159937" y="1295"/>
                  </a:lnTo>
                  <a:lnTo>
                    <a:pt x="174472" y="17"/>
                  </a:lnTo>
                  <a:lnTo>
                    <a:pt x="189015" y="0"/>
                  </a:lnTo>
                  <a:lnTo>
                    <a:pt x="203555" y="922"/>
                  </a:lnTo>
                  <a:lnTo>
                    <a:pt x="218095" y="2250"/>
                  </a:lnTo>
                  <a:lnTo>
                    <a:pt x="232638" y="3446"/>
                  </a:lnTo>
                  <a:lnTo>
                    <a:pt x="247175" y="4272"/>
                  </a:lnTo>
                  <a:lnTo>
                    <a:pt x="261715" y="5097"/>
                  </a:lnTo>
                  <a:lnTo>
                    <a:pt x="276254" y="6018"/>
                  </a:lnTo>
                  <a:lnTo>
                    <a:pt x="319874" y="9828"/>
                  </a:lnTo>
                  <a:lnTo>
                    <a:pt x="363493" y="14819"/>
                  </a:lnTo>
                  <a:lnTo>
                    <a:pt x="407111" y="21480"/>
                  </a:lnTo>
                  <a:lnTo>
                    <a:pt x="450727" y="34696"/>
                  </a:lnTo>
                  <a:lnTo>
                    <a:pt x="465264" y="39260"/>
                  </a:lnTo>
                  <a:lnTo>
                    <a:pt x="479807" y="43398"/>
                  </a:lnTo>
                  <a:lnTo>
                    <a:pt x="494347" y="47404"/>
                  </a:lnTo>
                  <a:lnTo>
                    <a:pt x="508887" y="51530"/>
                  </a:lnTo>
                  <a:lnTo>
                    <a:pt x="552488" y="66089"/>
                  </a:lnTo>
                  <a:lnTo>
                    <a:pt x="596121" y="83179"/>
                  </a:lnTo>
                  <a:lnTo>
                    <a:pt x="625216" y="96037"/>
                  </a:lnTo>
                  <a:lnTo>
                    <a:pt x="639787" y="102252"/>
                  </a:lnTo>
                  <a:lnTo>
                    <a:pt x="654287" y="107900"/>
                  </a:lnTo>
                  <a:lnTo>
                    <a:pt x="668823" y="113238"/>
                  </a:lnTo>
                  <a:lnTo>
                    <a:pt x="683382" y="118862"/>
                  </a:lnTo>
                  <a:lnTo>
                    <a:pt x="697953" y="125366"/>
                  </a:lnTo>
                  <a:lnTo>
                    <a:pt x="712453" y="133034"/>
                  </a:lnTo>
                  <a:lnTo>
                    <a:pt x="726989" y="141559"/>
                  </a:lnTo>
                  <a:lnTo>
                    <a:pt x="741548" y="150369"/>
                  </a:lnTo>
                  <a:lnTo>
                    <a:pt x="756119" y="158894"/>
                  </a:lnTo>
                  <a:lnTo>
                    <a:pt x="770617" y="166862"/>
                  </a:lnTo>
                  <a:lnTo>
                    <a:pt x="785139" y="174626"/>
                  </a:lnTo>
                  <a:lnTo>
                    <a:pt x="799661" y="182558"/>
                  </a:lnTo>
                  <a:lnTo>
                    <a:pt x="843289" y="209520"/>
                  </a:lnTo>
                  <a:lnTo>
                    <a:pt x="887092" y="239436"/>
                  </a:lnTo>
                  <a:lnTo>
                    <a:pt x="930490" y="270654"/>
                  </a:lnTo>
                  <a:lnTo>
                    <a:pt x="954922" y="289434"/>
                  </a:lnTo>
                  <a:lnTo>
                    <a:pt x="966941" y="298640"/>
                  </a:lnTo>
                  <a:lnTo>
                    <a:pt x="1013088" y="328789"/>
                  </a:lnTo>
                  <a:lnTo>
                    <a:pt x="1046822" y="348124"/>
                  </a:lnTo>
                  <a:lnTo>
                    <a:pt x="1090631" y="369859"/>
                  </a:lnTo>
                  <a:lnTo>
                    <a:pt x="1134071" y="384716"/>
                  </a:lnTo>
                  <a:lnTo>
                    <a:pt x="1177708" y="395458"/>
                  </a:lnTo>
                  <a:lnTo>
                    <a:pt x="1221320" y="404512"/>
                  </a:lnTo>
                  <a:lnTo>
                    <a:pt x="1250403" y="408148"/>
                  </a:lnTo>
                  <a:lnTo>
                    <a:pt x="1264933" y="409745"/>
                  </a:lnTo>
                  <a:lnTo>
                    <a:pt x="1308569" y="418149"/>
                  </a:lnTo>
                  <a:lnTo>
                    <a:pt x="1352206" y="429240"/>
                  </a:lnTo>
                  <a:lnTo>
                    <a:pt x="1395818" y="441723"/>
                  </a:lnTo>
                  <a:lnTo>
                    <a:pt x="1424854" y="452026"/>
                  </a:lnTo>
                  <a:lnTo>
                    <a:pt x="1439413" y="457315"/>
                  </a:lnTo>
                  <a:lnTo>
                    <a:pt x="1483020" y="469616"/>
                  </a:lnTo>
                  <a:lnTo>
                    <a:pt x="1526650" y="479254"/>
                  </a:lnTo>
                  <a:lnTo>
                    <a:pt x="1555745" y="485052"/>
                  </a:lnTo>
                  <a:lnTo>
                    <a:pt x="1570316" y="487951"/>
                  </a:lnTo>
                  <a:lnTo>
                    <a:pt x="1584816" y="490989"/>
                  </a:lnTo>
                  <a:lnTo>
                    <a:pt x="1599352" y="494063"/>
                  </a:lnTo>
                  <a:lnTo>
                    <a:pt x="1613911" y="496970"/>
                  </a:lnTo>
                  <a:lnTo>
                    <a:pt x="1628482" y="499508"/>
                  </a:lnTo>
                  <a:lnTo>
                    <a:pt x="1643177" y="501328"/>
                  </a:lnTo>
                  <a:lnTo>
                    <a:pt x="1658026" y="502636"/>
                  </a:lnTo>
                  <a:lnTo>
                    <a:pt x="1672613" y="504063"/>
                  </a:lnTo>
                  <a:lnTo>
                    <a:pt x="1686521" y="506239"/>
                  </a:lnTo>
                  <a:lnTo>
                    <a:pt x="1699196" y="509414"/>
                  </a:lnTo>
                  <a:lnTo>
                    <a:pt x="1710953" y="513161"/>
                  </a:lnTo>
                  <a:lnTo>
                    <a:pt x="1722972" y="517384"/>
                  </a:lnTo>
                  <a:lnTo>
                    <a:pt x="1736432" y="521987"/>
                  </a:lnTo>
                  <a:lnTo>
                    <a:pt x="1752097" y="526996"/>
                  </a:lnTo>
                  <a:lnTo>
                    <a:pt x="1769167" y="532433"/>
                  </a:lnTo>
                  <a:lnTo>
                    <a:pt x="1786474" y="538204"/>
                  </a:lnTo>
                  <a:lnTo>
                    <a:pt x="1802853" y="544212"/>
                  </a:lnTo>
                  <a:lnTo>
                    <a:pt x="1818014" y="550548"/>
                  </a:lnTo>
                  <a:lnTo>
                    <a:pt x="1832508" y="557277"/>
                  </a:lnTo>
                  <a:lnTo>
                    <a:pt x="1846716" y="563983"/>
                  </a:lnTo>
                  <a:lnTo>
                    <a:pt x="1861019" y="570247"/>
                  </a:lnTo>
                  <a:lnTo>
                    <a:pt x="1904686" y="586464"/>
                  </a:lnTo>
                  <a:lnTo>
                    <a:pt x="1948316" y="600664"/>
                  </a:lnTo>
                  <a:lnTo>
                    <a:pt x="1991905" y="611268"/>
                  </a:lnTo>
                  <a:lnTo>
                    <a:pt x="2035517" y="616983"/>
                  </a:lnTo>
                  <a:lnTo>
                    <a:pt x="2079130" y="620466"/>
                  </a:lnTo>
                  <a:lnTo>
                    <a:pt x="2093683" y="621809"/>
                  </a:lnTo>
                  <a:lnTo>
                    <a:pt x="2108237" y="623653"/>
                  </a:lnTo>
                  <a:lnTo>
                    <a:pt x="2122766" y="625794"/>
                  </a:lnTo>
                  <a:lnTo>
                    <a:pt x="2137296" y="628007"/>
                  </a:lnTo>
                  <a:lnTo>
                    <a:pt x="2151849" y="630064"/>
                  </a:lnTo>
                  <a:lnTo>
                    <a:pt x="2166403" y="631741"/>
                  </a:lnTo>
                  <a:lnTo>
                    <a:pt x="2180932" y="633287"/>
                  </a:lnTo>
                  <a:lnTo>
                    <a:pt x="2195462" y="634904"/>
                  </a:lnTo>
                  <a:lnTo>
                    <a:pt x="2210015" y="636795"/>
                  </a:lnTo>
                  <a:lnTo>
                    <a:pt x="2224569" y="638998"/>
                  </a:lnTo>
                  <a:lnTo>
                    <a:pt x="2239098" y="641463"/>
                  </a:lnTo>
                  <a:lnTo>
                    <a:pt x="2253628" y="643975"/>
                  </a:lnTo>
                  <a:lnTo>
                    <a:pt x="2268181" y="646320"/>
                  </a:lnTo>
                  <a:lnTo>
                    <a:pt x="2311776" y="652232"/>
                  </a:lnTo>
                  <a:lnTo>
                    <a:pt x="2355383" y="656480"/>
                  </a:lnTo>
                  <a:lnTo>
                    <a:pt x="2369942" y="657619"/>
                  </a:lnTo>
                  <a:lnTo>
                    <a:pt x="2384513" y="659020"/>
                  </a:lnTo>
                  <a:lnTo>
                    <a:pt x="2428108" y="664914"/>
                  </a:lnTo>
                  <a:lnTo>
                    <a:pt x="2471715" y="672466"/>
                  </a:lnTo>
                  <a:lnTo>
                    <a:pt x="2515345" y="681732"/>
                  </a:lnTo>
                  <a:lnTo>
                    <a:pt x="2529881" y="685484"/>
                  </a:lnTo>
                  <a:lnTo>
                    <a:pt x="2544440" y="689022"/>
                  </a:lnTo>
                  <a:lnTo>
                    <a:pt x="2588031" y="694580"/>
                  </a:lnTo>
                  <a:lnTo>
                    <a:pt x="2631622" y="696311"/>
                  </a:lnTo>
                  <a:lnTo>
                    <a:pt x="2675216" y="696739"/>
                  </a:lnTo>
                  <a:lnTo>
                    <a:pt x="2689788" y="696743"/>
                  </a:lnTo>
                  <a:lnTo>
                    <a:pt x="2704347" y="696676"/>
                  </a:lnTo>
                  <a:lnTo>
                    <a:pt x="2718883" y="696418"/>
                  </a:lnTo>
                  <a:lnTo>
                    <a:pt x="2733382" y="695850"/>
                  </a:lnTo>
                  <a:lnTo>
                    <a:pt x="2747954" y="694513"/>
                  </a:lnTo>
                  <a:lnTo>
                    <a:pt x="2762513" y="692675"/>
                  </a:lnTo>
                  <a:lnTo>
                    <a:pt x="2777049" y="691028"/>
                  </a:lnTo>
                  <a:lnTo>
                    <a:pt x="2791548" y="690262"/>
                  </a:lnTo>
                  <a:lnTo>
                    <a:pt x="2806120" y="690800"/>
                  </a:lnTo>
                  <a:lnTo>
                    <a:pt x="2820679" y="692183"/>
                  </a:lnTo>
                  <a:lnTo>
                    <a:pt x="2835215" y="693781"/>
                  </a:lnTo>
                  <a:lnTo>
                    <a:pt x="2849714" y="694961"/>
                  </a:lnTo>
                  <a:lnTo>
                    <a:pt x="2864268" y="695529"/>
                  </a:lnTo>
                  <a:lnTo>
                    <a:pt x="2878797" y="695882"/>
                  </a:lnTo>
                  <a:lnTo>
                    <a:pt x="2893327" y="695997"/>
                  </a:lnTo>
                  <a:lnTo>
                    <a:pt x="2907880" y="695850"/>
                  </a:lnTo>
                  <a:lnTo>
                    <a:pt x="2952082" y="693993"/>
                  </a:lnTo>
                  <a:lnTo>
                    <a:pt x="2990478" y="690262"/>
                  </a:lnTo>
                  <a:lnTo>
                    <a:pt x="3031551" y="683627"/>
                  </a:lnTo>
                  <a:lnTo>
                    <a:pt x="3065928" y="676737"/>
                  </a:lnTo>
                  <a:lnTo>
                    <a:pt x="3082378" y="673625"/>
                  </a:lnTo>
                  <a:lnTo>
                    <a:pt x="3097468" y="671046"/>
                  </a:lnTo>
                  <a:lnTo>
                    <a:pt x="3111938" y="668704"/>
                  </a:lnTo>
                  <a:lnTo>
                    <a:pt x="3126170" y="666410"/>
                  </a:lnTo>
                  <a:lnTo>
                    <a:pt x="3140544" y="663973"/>
                  </a:lnTo>
                  <a:lnTo>
                    <a:pt x="3155098" y="661328"/>
                  </a:lnTo>
                  <a:lnTo>
                    <a:pt x="3169627" y="658528"/>
                  </a:lnTo>
                  <a:lnTo>
                    <a:pt x="3184157" y="655847"/>
                  </a:lnTo>
                  <a:lnTo>
                    <a:pt x="3227746" y="650400"/>
                  </a:lnTo>
                  <a:lnTo>
                    <a:pt x="3271376" y="647195"/>
                  </a:lnTo>
                  <a:lnTo>
                    <a:pt x="3300471" y="645866"/>
                  </a:lnTo>
                  <a:lnTo>
                    <a:pt x="3315042" y="645177"/>
                  </a:lnTo>
                  <a:lnTo>
                    <a:pt x="3329542" y="644511"/>
                  </a:lnTo>
                  <a:lnTo>
                    <a:pt x="3344078" y="643844"/>
                  </a:lnTo>
                  <a:lnTo>
                    <a:pt x="3358637" y="643177"/>
                  </a:lnTo>
                  <a:lnTo>
                    <a:pt x="3373208" y="642510"/>
                  </a:lnTo>
                  <a:lnTo>
                    <a:pt x="3387708" y="641609"/>
                  </a:lnTo>
                  <a:lnTo>
                    <a:pt x="3402244" y="640542"/>
                  </a:lnTo>
                  <a:lnTo>
                    <a:pt x="3416803" y="639760"/>
                  </a:lnTo>
                  <a:lnTo>
                    <a:pt x="3431374" y="639716"/>
                  </a:lnTo>
                  <a:lnTo>
                    <a:pt x="3445872" y="640574"/>
                  </a:lnTo>
                  <a:lnTo>
                    <a:pt x="3489413" y="646574"/>
                  </a:lnTo>
                  <a:lnTo>
                    <a:pt x="3533080" y="656451"/>
                  </a:lnTo>
                  <a:lnTo>
                    <a:pt x="3576710" y="669847"/>
                  </a:lnTo>
                  <a:lnTo>
                    <a:pt x="3591246" y="674919"/>
                  </a:lnTo>
                  <a:lnTo>
                    <a:pt x="3605745" y="679848"/>
                  </a:lnTo>
                  <a:lnTo>
                    <a:pt x="3620317" y="684516"/>
                  </a:lnTo>
                  <a:lnTo>
                    <a:pt x="3634876" y="689088"/>
                  </a:lnTo>
                  <a:lnTo>
                    <a:pt x="3649412" y="693707"/>
                  </a:lnTo>
                  <a:lnTo>
                    <a:pt x="3693042" y="708646"/>
                  </a:lnTo>
                  <a:lnTo>
                    <a:pt x="3736649" y="725011"/>
                  </a:lnTo>
                  <a:lnTo>
                    <a:pt x="3751208" y="730950"/>
                  </a:lnTo>
                  <a:lnTo>
                    <a:pt x="3765744" y="736865"/>
                  </a:lnTo>
                  <a:lnTo>
                    <a:pt x="3809326" y="752397"/>
                  </a:lnTo>
                  <a:lnTo>
                    <a:pt x="3838409" y="761763"/>
                  </a:lnTo>
                  <a:lnTo>
                    <a:pt x="3853159" y="766625"/>
                  </a:lnTo>
                  <a:lnTo>
                    <a:pt x="3896575" y="780305"/>
                  </a:lnTo>
                  <a:lnTo>
                    <a:pt x="3946486" y="792116"/>
                  </a:lnTo>
                  <a:lnTo>
                    <a:pt x="3996457" y="799849"/>
                  </a:lnTo>
                  <a:lnTo>
                    <a:pt x="4043514" y="805356"/>
                  </a:lnTo>
                  <a:lnTo>
                    <a:pt x="4057877" y="806737"/>
                  </a:lnTo>
                  <a:lnTo>
                    <a:pt x="4071073" y="808118"/>
                  </a:lnTo>
                  <a:lnTo>
                    <a:pt x="4081849" y="809710"/>
                  </a:lnTo>
                  <a:lnTo>
                    <a:pt x="4090790" y="811325"/>
                  </a:lnTo>
                  <a:lnTo>
                    <a:pt x="4100256" y="812798"/>
                  </a:lnTo>
                  <a:lnTo>
                    <a:pt x="4112602" y="813960"/>
                  </a:lnTo>
                  <a:lnTo>
                    <a:pt x="4129362" y="814593"/>
                  </a:lnTo>
                  <a:lnTo>
                    <a:pt x="4148956" y="814929"/>
                  </a:lnTo>
                  <a:lnTo>
                    <a:pt x="4169074" y="815193"/>
                  </a:lnTo>
                  <a:lnTo>
                    <a:pt x="4187405" y="815611"/>
                  </a:lnTo>
                  <a:lnTo>
                    <a:pt x="4231393" y="817826"/>
                  </a:lnTo>
                  <a:lnTo>
                    <a:pt x="4274607" y="823501"/>
                  </a:lnTo>
                  <a:lnTo>
                    <a:pt x="4289166" y="826043"/>
                  </a:lnTo>
                  <a:lnTo>
                    <a:pt x="4303737" y="828311"/>
                  </a:lnTo>
                  <a:lnTo>
                    <a:pt x="4318237" y="830230"/>
                  </a:lnTo>
                  <a:lnTo>
                    <a:pt x="4332773" y="831947"/>
                  </a:lnTo>
                  <a:lnTo>
                    <a:pt x="4347332" y="833687"/>
                  </a:lnTo>
                  <a:lnTo>
                    <a:pt x="4361903" y="835677"/>
                  </a:lnTo>
                  <a:lnTo>
                    <a:pt x="4376401" y="838198"/>
                  </a:lnTo>
                  <a:lnTo>
                    <a:pt x="4390923" y="840980"/>
                  </a:lnTo>
                  <a:lnTo>
                    <a:pt x="4405445" y="843714"/>
                  </a:lnTo>
                  <a:lnTo>
                    <a:pt x="4449073" y="849536"/>
                  </a:lnTo>
                  <a:lnTo>
                    <a:pt x="4492680" y="852469"/>
                  </a:lnTo>
                  <a:lnTo>
                    <a:pt x="4521775" y="852683"/>
                  </a:lnTo>
                  <a:lnTo>
                    <a:pt x="4536274" y="853076"/>
                  </a:lnTo>
                  <a:lnTo>
                    <a:pt x="4550846" y="854015"/>
                  </a:lnTo>
                  <a:lnTo>
                    <a:pt x="4565405" y="855251"/>
                  </a:lnTo>
                  <a:lnTo>
                    <a:pt x="4579941" y="856416"/>
                  </a:lnTo>
                  <a:lnTo>
                    <a:pt x="4594440" y="857140"/>
                  </a:lnTo>
                  <a:lnTo>
                    <a:pt x="4609780" y="857192"/>
                  </a:lnTo>
                  <a:lnTo>
                    <a:pt x="4625619" y="856886"/>
                  </a:lnTo>
                  <a:lnTo>
                    <a:pt x="4640410" y="856390"/>
                  </a:lnTo>
                  <a:lnTo>
                    <a:pt x="4652606" y="855870"/>
                  </a:lnTo>
                  <a:lnTo>
                    <a:pt x="4661623" y="855362"/>
                  </a:lnTo>
                  <a:lnTo>
                    <a:pt x="4665052" y="853711"/>
                  </a:lnTo>
                  <a:lnTo>
                    <a:pt x="4677498" y="852822"/>
                  </a:lnTo>
                  <a:lnTo>
                    <a:pt x="4696483" y="851745"/>
                  </a:lnTo>
                  <a:lnTo>
                    <a:pt x="4721171" y="850489"/>
                  </a:lnTo>
                  <a:lnTo>
                    <a:pt x="4746882" y="849161"/>
                  </a:lnTo>
                  <a:lnTo>
                    <a:pt x="4768938" y="847869"/>
                  </a:lnTo>
                  <a:lnTo>
                    <a:pt x="4785796" y="846447"/>
                  </a:lnTo>
                  <a:lnTo>
                    <a:pt x="4800069" y="844964"/>
                  </a:lnTo>
                  <a:lnTo>
                    <a:pt x="4813319" y="843601"/>
                  </a:lnTo>
                  <a:lnTo>
                    <a:pt x="4827104" y="842535"/>
                  </a:lnTo>
                  <a:lnTo>
                    <a:pt x="4841658" y="841906"/>
                  </a:lnTo>
                  <a:lnTo>
                    <a:pt x="4856187" y="841599"/>
                  </a:lnTo>
                  <a:lnTo>
                    <a:pt x="4870717" y="841410"/>
                  </a:lnTo>
                  <a:lnTo>
                    <a:pt x="4885270" y="841138"/>
                  </a:lnTo>
                  <a:lnTo>
                    <a:pt x="4899824" y="840726"/>
                  </a:lnTo>
                  <a:lnTo>
                    <a:pt x="4914353" y="840218"/>
                  </a:lnTo>
                  <a:lnTo>
                    <a:pt x="4928883" y="839852"/>
                  </a:lnTo>
                  <a:lnTo>
                    <a:pt x="4943436" y="839868"/>
                  </a:lnTo>
                  <a:lnTo>
                    <a:pt x="4957990" y="840444"/>
                  </a:lnTo>
                  <a:lnTo>
                    <a:pt x="4972519" y="841424"/>
                  </a:lnTo>
                  <a:lnTo>
                    <a:pt x="4987049" y="842547"/>
                  </a:lnTo>
                  <a:lnTo>
                    <a:pt x="5001602" y="843551"/>
                  </a:lnTo>
                  <a:lnTo>
                    <a:pt x="5016102" y="844428"/>
                  </a:lnTo>
                  <a:lnTo>
                    <a:pt x="5030638" y="845234"/>
                  </a:lnTo>
                  <a:lnTo>
                    <a:pt x="5045197" y="846087"/>
                  </a:lnTo>
                  <a:lnTo>
                    <a:pt x="5088804" y="849282"/>
                  </a:lnTo>
                  <a:lnTo>
                    <a:pt x="5132434" y="854438"/>
                  </a:lnTo>
                  <a:lnTo>
                    <a:pt x="5176100" y="862474"/>
                  </a:lnTo>
                  <a:lnTo>
                    <a:pt x="5219695" y="872136"/>
                  </a:lnTo>
                  <a:lnTo>
                    <a:pt x="5263302" y="884350"/>
                  </a:lnTo>
                  <a:lnTo>
                    <a:pt x="5277861" y="888740"/>
                  </a:lnTo>
                  <a:lnTo>
                    <a:pt x="5292432" y="892700"/>
                  </a:lnTo>
                  <a:lnTo>
                    <a:pt x="5306930" y="896068"/>
                  </a:lnTo>
                  <a:lnTo>
                    <a:pt x="5321452" y="899066"/>
                  </a:lnTo>
                  <a:lnTo>
                    <a:pt x="5335974" y="901898"/>
                  </a:lnTo>
                  <a:lnTo>
                    <a:pt x="5350471" y="904765"/>
                  </a:lnTo>
                  <a:lnTo>
                    <a:pt x="5394138" y="913409"/>
                  </a:lnTo>
                  <a:lnTo>
                    <a:pt x="5438292" y="921863"/>
                  </a:lnTo>
                  <a:lnTo>
                    <a:pt x="5479478" y="928576"/>
                  </a:lnTo>
                  <a:lnTo>
                    <a:pt x="5503254" y="931096"/>
                  </a:lnTo>
                  <a:lnTo>
                    <a:pt x="5516714" y="932451"/>
                  </a:lnTo>
                  <a:lnTo>
                    <a:pt x="5532325" y="933926"/>
                  </a:lnTo>
                  <a:lnTo>
                    <a:pt x="5549401" y="935483"/>
                  </a:lnTo>
                  <a:lnTo>
                    <a:pt x="5566739" y="937113"/>
                  </a:lnTo>
                  <a:lnTo>
                    <a:pt x="5612742" y="942024"/>
                  </a:lnTo>
                  <a:lnTo>
                    <a:pt x="5655855" y="948886"/>
                  </a:lnTo>
                  <a:lnTo>
                    <a:pt x="5699467" y="960137"/>
                  </a:lnTo>
                  <a:lnTo>
                    <a:pt x="5743080" y="982694"/>
                  </a:lnTo>
                  <a:lnTo>
                    <a:pt x="5786716" y="1013827"/>
                  </a:lnTo>
                  <a:lnTo>
                    <a:pt x="5801246" y="1025626"/>
                  </a:lnTo>
                  <a:lnTo>
                    <a:pt x="5815799" y="1036972"/>
                  </a:lnTo>
                  <a:lnTo>
                    <a:pt x="5830353" y="1047412"/>
                  </a:lnTo>
                  <a:lnTo>
                    <a:pt x="5844882" y="1057435"/>
                  </a:lnTo>
                  <a:lnTo>
                    <a:pt x="5859412" y="1067673"/>
                  </a:lnTo>
                  <a:lnTo>
                    <a:pt x="5873965" y="1078755"/>
                  </a:lnTo>
                  <a:lnTo>
                    <a:pt x="5888465" y="1092378"/>
                  </a:lnTo>
                  <a:lnTo>
                    <a:pt x="5903001" y="1107632"/>
                  </a:lnTo>
                  <a:lnTo>
                    <a:pt x="5917560" y="1121529"/>
                  </a:lnTo>
                  <a:lnTo>
                    <a:pt x="5932131" y="1131079"/>
                  </a:lnTo>
                  <a:lnTo>
                    <a:pt x="5946631" y="1134494"/>
                  </a:lnTo>
                  <a:lnTo>
                    <a:pt x="5961167" y="1133730"/>
                  </a:lnTo>
                  <a:lnTo>
                    <a:pt x="5975726" y="1131419"/>
                  </a:lnTo>
                  <a:lnTo>
                    <a:pt x="5990297" y="1130190"/>
                  </a:lnTo>
                  <a:lnTo>
                    <a:pt x="6004797" y="1130474"/>
                  </a:lnTo>
                  <a:lnTo>
                    <a:pt x="6019333" y="1131032"/>
                  </a:lnTo>
                  <a:lnTo>
                    <a:pt x="6033892" y="1131708"/>
                  </a:lnTo>
                  <a:lnTo>
                    <a:pt x="6048463" y="1132349"/>
                  </a:lnTo>
                  <a:lnTo>
                    <a:pt x="6062963" y="1133439"/>
                  </a:lnTo>
                  <a:lnTo>
                    <a:pt x="6077499" y="1134873"/>
                  </a:lnTo>
                  <a:lnTo>
                    <a:pt x="6092058" y="1135618"/>
                  </a:lnTo>
                  <a:lnTo>
                    <a:pt x="6106629" y="1134635"/>
                  </a:lnTo>
                  <a:lnTo>
                    <a:pt x="6121129" y="1130284"/>
                  </a:lnTo>
                  <a:lnTo>
                    <a:pt x="6135665" y="1123634"/>
                  </a:lnTo>
                  <a:lnTo>
                    <a:pt x="6150224" y="1117437"/>
                  </a:lnTo>
                  <a:lnTo>
                    <a:pt x="6164795" y="1114442"/>
                  </a:lnTo>
                  <a:lnTo>
                    <a:pt x="6179293" y="1116308"/>
                  </a:lnTo>
                  <a:lnTo>
                    <a:pt x="6193815" y="1121269"/>
                  </a:lnTo>
                  <a:lnTo>
                    <a:pt x="6208337" y="1126944"/>
                  </a:lnTo>
                  <a:lnTo>
                    <a:pt x="6222834" y="1130952"/>
                  </a:lnTo>
                  <a:lnTo>
                    <a:pt x="6237406" y="1132659"/>
                  </a:lnTo>
                  <a:lnTo>
                    <a:pt x="6251965" y="1133365"/>
                  </a:lnTo>
                  <a:lnTo>
                    <a:pt x="6266501" y="1133596"/>
                  </a:lnTo>
                  <a:lnTo>
                    <a:pt x="6281000" y="1133873"/>
                  </a:lnTo>
                  <a:lnTo>
                    <a:pt x="6295572" y="1134078"/>
                  </a:lnTo>
                  <a:lnTo>
                    <a:pt x="6310131" y="1134080"/>
                  </a:lnTo>
                  <a:lnTo>
                    <a:pt x="6324667" y="1134106"/>
                  </a:lnTo>
                  <a:lnTo>
                    <a:pt x="6368297" y="1135731"/>
                  </a:lnTo>
                  <a:lnTo>
                    <a:pt x="6411904" y="1139317"/>
                  </a:lnTo>
                  <a:lnTo>
                    <a:pt x="6455498" y="1145049"/>
                  </a:lnTo>
                  <a:lnTo>
                    <a:pt x="6499165" y="1154890"/>
                  </a:lnTo>
                  <a:lnTo>
                    <a:pt x="6513664" y="1158257"/>
                  </a:lnTo>
                  <a:lnTo>
                    <a:pt x="6528218" y="1161250"/>
                  </a:lnTo>
                  <a:lnTo>
                    <a:pt x="6542747" y="1164004"/>
                  </a:lnTo>
                  <a:lnTo>
                    <a:pt x="6557277" y="1166901"/>
                  </a:lnTo>
                  <a:lnTo>
                    <a:pt x="6571830" y="1170322"/>
                  </a:lnTo>
                  <a:lnTo>
                    <a:pt x="6586384" y="1174486"/>
                  </a:lnTo>
                  <a:lnTo>
                    <a:pt x="6600913" y="1179149"/>
                  </a:lnTo>
                  <a:lnTo>
                    <a:pt x="6615443" y="1184003"/>
                  </a:lnTo>
                  <a:lnTo>
                    <a:pt x="6629996" y="1188737"/>
                  </a:lnTo>
                  <a:lnTo>
                    <a:pt x="6644550" y="1193397"/>
                  </a:lnTo>
                  <a:lnTo>
                    <a:pt x="6659079" y="1198104"/>
                  </a:lnTo>
                  <a:lnTo>
                    <a:pt x="6673609" y="1202668"/>
                  </a:lnTo>
                  <a:lnTo>
                    <a:pt x="6688162" y="1206898"/>
                  </a:lnTo>
                  <a:lnTo>
                    <a:pt x="6702716" y="1210637"/>
                  </a:lnTo>
                  <a:lnTo>
                    <a:pt x="6717245" y="1213947"/>
                  </a:lnTo>
                  <a:lnTo>
                    <a:pt x="6731775" y="1217257"/>
                  </a:lnTo>
                  <a:lnTo>
                    <a:pt x="6746328" y="1220995"/>
                  </a:lnTo>
                  <a:lnTo>
                    <a:pt x="6760882" y="1225524"/>
                  </a:lnTo>
                  <a:lnTo>
                    <a:pt x="6775411" y="1230552"/>
                  </a:lnTo>
                  <a:lnTo>
                    <a:pt x="6789941" y="1235533"/>
                  </a:lnTo>
                  <a:lnTo>
                    <a:pt x="6804494" y="1239918"/>
                  </a:lnTo>
                  <a:lnTo>
                    <a:pt x="6818994" y="1243451"/>
                  </a:lnTo>
                  <a:lnTo>
                    <a:pt x="6833530" y="1246459"/>
                  </a:lnTo>
                  <a:lnTo>
                    <a:pt x="6848089" y="1249277"/>
                  </a:lnTo>
                  <a:lnTo>
                    <a:pt x="6862660" y="1252237"/>
                  </a:lnTo>
                  <a:lnTo>
                    <a:pt x="6877160" y="1255309"/>
                  </a:lnTo>
                  <a:lnTo>
                    <a:pt x="6891696" y="1258429"/>
                  </a:lnTo>
                  <a:lnTo>
                    <a:pt x="6906255" y="1261596"/>
                  </a:lnTo>
                  <a:lnTo>
                    <a:pt x="6920826" y="1264810"/>
                  </a:lnTo>
                  <a:lnTo>
                    <a:pt x="6935326" y="1267977"/>
                  </a:lnTo>
                  <a:lnTo>
                    <a:pt x="6978992" y="1277764"/>
                  </a:lnTo>
                  <a:lnTo>
                    <a:pt x="7008028" y="1284702"/>
                  </a:lnTo>
                  <a:lnTo>
                    <a:pt x="7022587" y="1288141"/>
                  </a:lnTo>
                  <a:lnTo>
                    <a:pt x="7037158" y="1291353"/>
                  </a:lnTo>
                  <a:lnTo>
                    <a:pt x="7051658" y="1294264"/>
                  </a:lnTo>
                  <a:lnTo>
                    <a:pt x="7066194" y="1296925"/>
                  </a:lnTo>
                  <a:lnTo>
                    <a:pt x="7080753" y="1299658"/>
                  </a:lnTo>
                  <a:lnTo>
                    <a:pt x="7095324" y="1302783"/>
                  </a:lnTo>
                  <a:lnTo>
                    <a:pt x="7109822" y="1306500"/>
                  </a:lnTo>
                  <a:lnTo>
                    <a:pt x="7124344" y="1310610"/>
                  </a:lnTo>
                  <a:lnTo>
                    <a:pt x="7138866" y="1314838"/>
                  </a:lnTo>
                  <a:lnTo>
                    <a:pt x="7153363" y="1318912"/>
                  </a:lnTo>
                  <a:lnTo>
                    <a:pt x="7167935" y="1322794"/>
                  </a:lnTo>
                  <a:lnTo>
                    <a:pt x="7182494" y="1326532"/>
                  </a:lnTo>
                  <a:lnTo>
                    <a:pt x="7197030" y="1330271"/>
                  </a:lnTo>
                  <a:lnTo>
                    <a:pt x="7211529" y="1334152"/>
                  </a:lnTo>
                  <a:lnTo>
                    <a:pt x="7226101" y="1337998"/>
                  </a:lnTo>
                  <a:lnTo>
                    <a:pt x="7240660" y="1341868"/>
                  </a:lnTo>
                  <a:lnTo>
                    <a:pt x="7284267" y="1355784"/>
                  </a:lnTo>
                  <a:lnTo>
                    <a:pt x="7313362" y="1367520"/>
                  </a:lnTo>
                  <a:lnTo>
                    <a:pt x="7327861" y="1373268"/>
                  </a:lnTo>
                  <a:lnTo>
                    <a:pt x="7342433" y="1378713"/>
                  </a:lnTo>
                  <a:lnTo>
                    <a:pt x="7356992" y="1384063"/>
                  </a:lnTo>
                  <a:lnTo>
                    <a:pt x="7371528" y="1389413"/>
                  </a:lnTo>
                  <a:lnTo>
                    <a:pt x="7386027" y="1394858"/>
                  </a:lnTo>
                  <a:lnTo>
                    <a:pt x="7400581" y="1400464"/>
                  </a:lnTo>
                  <a:lnTo>
                    <a:pt x="7415110" y="1406177"/>
                  </a:lnTo>
                  <a:lnTo>
                    <a:pt x="7429640" y="1411914"/>
                  </a:lnTo>
                  <a:lnTo>
                    <a:pt x="7444193" y="141759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5274" y="4234433"/>
              <a:ext cx="7444740" cy="605155"/>
            </a:xfrm>
            <a:custGeom>
              <a:avLst/>
              <a:gdLst/>
              <a:ahLst/>
              <a:cxnLst/>
              <a:rect l="l" t="t" r="r" b="b"/>
              <a:pathLst>
                <a:path w="7444740" h="605154">
                  <a:moveTo>
                    <a:pt x="0" y="0"/>
                  </a:moveTo>
                  <a:lnTo>
                    <a:pt x="14542" y="4361"/>
                  </a:lnTo>
                  <a:lnTo>
                    <a:pt x="29082" y="8699"/>
                  </a:lnTo>
                  <a:lnTo>
                    <a:pt x="43623" y="13037"/>
                  </a:lnTo>
                  <a:lnTo>
                    <a:pt x="58165" y="17399"/>
                  </a:lnTo>
                  <a:lnTo>
                    <a:pt x="72703" y="21980"/>
                  </a:lnTo>
                  <a:lnTo>
                    <a:pt x="87242" y="26717"/>
                  </a:lnTo>
                  <a:lnTo>
                    <a:pt x="101782" y="31240"/>
                  </a:lnTo>
                  <a:lnTo>
                    <a:pt x="145400" y="41005"/>
                  </a:lnTo>
                  <a:lnTo>
                    <a:pt x="189015" y="46690"/>
                  </a:lnTo>
                  <a:lnTo>
                    <a:pt x="218095" y="48551"/>
                  </a:lnTo>
                  <a:lnTo>
                    <a:pt x="232638" y="49530"/>
                  </a:lnTo>
                  <a:lnTo>
                    <a:pt x="247175" y="50736"/>
                  </a:lnTo>
                  <a:lnTo>
                    <a:pt x="261715" y="51943"/>
                  </a:lnTo>
                  <a:lnTo>
                    <a:pt x="276254" y="53244"/>
                  </a:lnTo>
                  <a:lnTo>
                    <a:pt x="290791" y="54737"/>
                  </a:lnTo>
                  <a:lnTo>
                    <a:pt x="305334" y="56536"/>
                  </a:lnTo>
                  <a:lnTo>
                    <a:pt x="319874" y="58562"/>
                  </a:lnTo>
                  <a:lnTo>
                    <a:pt x="334415" y="60612"/>
                  </a:lnTo>
                  <a:lnTo>
                    <a:pt x="348957" y="62484"/>
                  </a:lnTo>
                  <a:lnTo>
                    <a:pt x="363493" y="64192"/>
                  </a:lnTo>
                  <a:lnTo>
                    <a:pt x="378029" y="65770"/>
                  </a:lnTo>
                  <a:lnTo>
                    <a:pt x="392568" y="67323"/>
                  </a:lnTo>
                  <a:lnTo>
                    <a:pt x="407111" y="68961"/>
                  </a:lnTo>
                  <a:lnTo>
                    <a:pt x="421648" y="70832"/>
                  </a:lnTo>
                  <a:lnTo>
                    <a:pt x="436187" y="72786"/>
                  </a:lnTo>
                  <a:lnTo>
                    <a:pt x="450727" y="74765"/>
                  </a:lnTo>
                  <a:lnTo>
                    <a:pt x="465264" y="76708"/>
                  </a:lnTo>
                  <a:lnTo>
                    <a:pt x="479807" y="78557"/>
                  </a:lnTo>
                  <a:lnTo>
                    <a:pt x="494347" y="80359"/>
                  </a:lnTo>
                  <a:lnTo>
                    <a:pt x="508887" y="82208"/>
                  </a:lnTo>
                  <a:lnTo>
                    <a:pt x="523430" y="84201"/>
                  </a:lnTo>
                  <a:lnTo>
                    <a:pt x="537945" y="86532"/>
                  </a:lnTo>
                  <a:lnTo>
                    <a:pt x="552488" y="89042"/>
                  </a:lnTo>
                  <a:lnTo>
                    <a:pt x="567050" y="91576"/>
                  </a:lnTo>
                  <a:lnTo>
                    <a:pt x="581621" y="93980"/>
                  </a:lnTo>
                  <a:lnTo>
                    <a:pt x="596121" y="96039"/>
                  </a:lnTo>
                  <a:lnTo>
                    <a:pt x="610657" y="97980"/>
                  </a:lnTo>
                  <a:lnTo>
                    <a:pt x="625216" y="100016"/>
                  </a:lnTo>
                  <a:lnTo>
                    <a:pt x="668823" y="108092"/>
                  </a:lnTo>
                  <a:lnTo>
                    <a:pt x="712453" y="118235"/>
                  </a:lnTo>
                  <a:lnTo>
                    <a:pt x="741548" y="125914"/>
                  </a:lnTo>
                  <a:lnTo>
                    <a:pt x="756119" y="129540"/>
                  </a:lnTo>
                  <a:lnTo>
                    <a:pt x="770617" y="132637"/>
                  </a:lnTo>
                  <a:lnTo>
                    <a:pt x="785139" y="135461"/>
                  </a:lnTo>
                  <a:lnTo>
                    <a:pt x="799661" y="138308"/>
                  </a:lnTo>
                  <a:lnTo>
                    <a:pt x="814158" y="141478"/>
                  </a:lnTo>
                  <a:lnTo>
                    <a:pt x="828730" y="145131"/>
                  </a:lnTo>
                  <a:lnTo>
                    <a:pt x="843289" y="149082"/>
                  </a:lnTo>
                  <a:lnTo>
                    <a:pt x="857825" y="153104"/>
                  </a:lnTo>
                  <a:lnTo>
                    <a:pt x="872324" y="156972"/>
                  </a:lnTo>
                  <a:lnTo>
                    <a:pt x="887092" y="160756"/>
                  </a:lnTo>
                  <a:lnTo>
                    <a:pt x="901979" y="164480"/>
                  </a:lnTo>
                  <a:lnTo>
                    <a:pt x="916580" y="168134"/>
                  </a:lnTo>
                  <a:lnTo>
                    <a:pt x="930490" y="171704"/>
                  </a:lnTo>
                  <a:lnTo>
                    <a:pt x="943165" y="175206"/>
                  </a:lnTo>
                  <a:lnTo>
                    <a:pt x="954922" y="178577"/>
                  </a:lnTo>
                  <a:lnTo>
                    <a:pt x="966941" y="181973"/>
                  </a:lnTo>
                  <a:lnTo>
                    <a:pt x="980401" y="185547"/>
                  </a:lnTo>
                  <a:lnTo>
                    <a:pt x="996012" y="189400"/>
                  </a:lnTo>
                  <a:lnTo>
                    <a:pt x="1013088" y="193421"/>
                  </a:lnTo>
                  <a:lnTo>
                    <a:pt x="1030426" y="197441"/>
                  </a:lnTo>
                  <a:lnTo>
                    <a:pt x="1046822" y="201295"/>
                  </a:lnTo>
                  <a:lnTo>
                    <a:pt x="1061965" y="205095"/>
                  </a:lnTo>
                  <a:lnTo>
                    <a:pt x="1076429" y="208835"/>
                  </a:lnTo>
                  <a:lnTo>
                    <a:pt x="1090631" y="212457"/>
                  </a:lnTo>
                  <a:lnTo>
                    <a:pt x="1134071" y="221996"/>
                  </a:lnTo>
                  <a:lnTo>
                    <a:pt x="1177708" y="230505"/>
                  </a:lnTo>
                  <a:lnTo>
                    <a:pt x="1221320" y="238506"/>
                  </a:lnTo>
                  <a:lnTo>
                    <a:pt x="1250403" y="243490"/>
                  </a:lnTo>
                  <a:lnTo>
                    <a:pt x="1264933" y="246078"/>
                  </a:lnTo>
                  <a:lnTo>
                    <a:pt x="1308569" y="255984"/>
                  </a:lnTo>
                  <a:lnTo>
                    <a:pt x="1352206" y="267803"/>
                  </a:lnTo>
                  <a:lnTo>
                    <a:pt x="1395818" y="281305"/>
                  </a:lnTo>
                  <a:lnTo>
                    <a:pt x="1439413" y="300825"/>
                  </a:lnTo>
                  <a:lnTo>
                    <a:pt x="1483020" y="322087"/>
                  </a:lnTo>
                  <a:lnTo>
                    <a:pt x="1497579" y="329332"/>
                  </a:lnTo>
                  <a:lnTo>
                    <a:pt x="1512150" y="336423"/>
                  </a:lnTo>
                  <a:lnTo>
                    <a:pt x="1555745" y="356907"/>
                  </a:lnTo>
                  <a:lnTo>
                    <a:pt x="1599352" y="375475"/>
                  </a:lnTo>
                  <a:lnTo>
                    <a:pt x="1643177" y="391136"/>
                  </a:lnTo>
                  <a:lnTo>
                    <a:pt x="1672613" y="399391"/>
                  </a:lnTo>
                  <a:lnTo>
                    <a:pt x="1686521" y="403352"/>
                  </a:lnTo>
                  <a:lnTo>
                    <a:pt x="1699196" y="407265"/>
                  </a:lnTo>
                  <a:lnTo>
                    <a:pt x="1710953" y="411035"/>
                  </a:lnTo>
                  <a:lnTo>
                    <a:pt x="1722972" y="414710"/>
                  </a:lnTo>
                  <a:lnTo>
                    <a:pt x="1736432" y="418338"/>
                  </a:lnTo>
                  <a:lnTo>
                    <a:pt x="1752097" y="421782"/>
                  </a:lnTo>
                  <a:lnTo>
                    <a:pt x="1769167" y="425132"/>
                  </a:lnTo>
                  <a:lnTo>
                    <a:pt x="1786474" y="428482"/>
                  </a:lnTo>
                  <a:lnTo>
                    <a:pt x="1802853" y="431927"/>
                  </a:lnTo>
                  <a:lnTo>
                    <a:pt x="1818014" y="435486"/>
                  </a:lnTo>
                  <a:lnTo>
                    <a:pt x="1832508" y="439166"/>
                  </a:lnTo>
                  <a:lnTo>
                    <a:pt x="1846716" y="442749"/>
                  </a:lnTo>
                  <a:lnTo>
                    <a:pt x="1890150" y="451246"/>
                  </a:lnTo>
                  <a:lnTo>
                    <a:pt x="1933757" y="458037"/>
                  </a:lnTo>
                  <a:lnTo>
                    <a:pt x="1977351" y="463931"/>
                  </a:lnTo>
                  <a:lnTo>
                    <a:pt x="2020964" y="468110"/>
                  </a:lnTo>
                  <a:lnTo>
                    <a:pt x="2064600" y="471106"/>
                  </a:lnTo>
                  <a:lnTo>
                    <a:pt x="2108237" y="473172"/>
                  </a:lnTo>
                  <a:lnTo>
                    <a:pt x="2137296" y="474192"/>
                  </a:lnTo>
                  <a:lnTo>
                    <a:pt x="2151849" y="474726"/>
                  </a:lnTo>
                  <a:lnTo>
                    <a:pt x="2195462" y="476315"/>
                  </a:lnTo>
                  <a:lnTo>
                    <a:pt x="2239098" y="478028"/>
                  </a:lnTo>
                  <a:lnTo>
                    <a:pt x="2253628" y="478599"/>
                  </a:lnTo>
                  <a:lnTo>
                    <a:pt x="2268181" y="479171"/>
                  </a:lnTo>
                  <a:lnTo>
                    <a:pt x="2282681" y="479607"/>
                  </a:lnTo>
                  <a:lnTo>
                    <a:pt x="2297217" y="479996"/>
                  </a:lnTo>
                  <a:lnTo>
                    <a:pt x="2311776" y="480385"/>
                  </a:lnTo>
                  <a:lnTo>
                    <a:pt x="2326347" y="480822"/>
                  </a:lnTo>
                  <a:lnTo>
                    <a:pt x="2369942" y="482411"/>
                  </a:lnTo>
                  <a:lnTo>
                    <a:pt x="2413549" y="485886"/>
                  </a:lnTo>
                  <a:lnTo>
                    <a:pt x="2428108" y="487396"/>
                  </a:lnTo>
                  <a:lnTo>
                    <a:pt x="2442679" y="488823"/>
                  </a:lnTo>
                  <a:lnTo>
                    <a:pt x="2457179" y="490043"/>
                  </a:lnTo>
                  <a:lnTo>
                    <a:pt x="2471715" y="491251"/>
                  </a:lnTo>
                  <a:lnTo>
                    <a:pt x="2486274" y="492484"/>
                  </a:lnTo>
                  <a:lnTo>
                    <a:pt x="2500845" y="493776"/>
                  </a:lnTo>
                  <a:lnTo>
                    <a:pt x="2515345" y="494998"/>
                  </a:lnTo>
                  <a:lnTo>
                    <a:pt x="2529881" y="496220"/>
                  </a:lnTo>
                  <a:lnTo>
                    <a:pt x="2544440" y="497490"/>
                  </a:lnTo>
                  <a:lnTo>
                    <a:pt x="2559011" y="498856"/>
                  </a:lnTo>
                  <a:lnTo>
                    <a:pt x="2573509" y="500380"/>
                  </a:lnTo>
                  <a:lnTo>
                    <a:pt x="2588031" y="502094"/>
                  </a:lnTo>
                  <a:lnTo>
                    <a:pt x="2602553" y="503713"/>
                  </a:lnTo>
                  <a:lnTo>
                    <a:pt x="2617050" y="504952"/>
                  </a:lnTo>
                  <a:lnTo>
                    <a:pt x="2631622" y="505710"/>
                  </a:lnTo>
                  <a:lnTo>
                    <a:pt x="2646181" y="506063"/>
                  </a:lnTo>
                  <a:lnTo>
                    <a:pt x="2660717" y="506273"/>
                  </a:lnTo>
                  <a:lnTo>
                    <a:pt x="2675216" y="506603"/>
                  </a:lnTo>
                  <a:lnTo>
                    <a:pt x="2689788" y="507214"/>
                  </a:lnTo>
                  <a:lnTo>
                    <a:pt x="2704347" y="507873"/>
                  </a:lnTo>
                  <a:lnTo>
                    <a:pt x="2718883" y="508531"/>
                  </a:lnTo>
                  <a:lnTo>
                    <a:pt x="2733382" y="509143"/>
                  </a:lnTo>
                  <a:lnTo>
                    <a:pt x="2777049" y="510982"/>
                  </a:lnTo>
                  <a:lnTo>
                    <a:pt x="2820679" y="511952"/>
                  </a:lnTo>
                  <a:lnTo>
                    <a:pt x="2835215" y="512161"/>
                  </a:lnTo>
                  <a:lnTo>
                    <a:pt x="2849714" y="512572"/>
                  </a:lnTo>
                  <a:lnTo>
                    <a:pt x="2864268" y="513020"/>
                  </a:lnTo>
                  <a:lnTo>
                    <a:pt x="2878797" y="513397"/>
                  </a:lnTo>
                  <a:lnTo>
                    <a:pt x="2922630" y="519281"/>
                  </a:lnTo>
                  <a:lnTo>
                    <a:pt x="2966046" y="532765"/>
                  </a:lnTo>
                  <a:lnTo>
                    <a:pt x="2990478" y="542274"/>
                  </a:lnTo>
                  <a:lnTo>
                    <a:pt x="3002497" y="547213"/>
                  </a:lnTo>
                  <a:lnTo>
                    <a:pt x="3048596" y="561546"/>
                  </a:lnTo>
                  <a:lnTo>
                    <a:pt x="3082378" y="570357"/>
                  </a:lnTo>
                  <a:lnTo>
                    <a:pt x="3097468" y="574426"/>
                  </a:lnTo>
                  <a:lnTo>
                    <a:pt x="3111938" y="578342"/>
                  </a:lnTo>
                  <a:lnTo>
                    <a:pt x="3126170" y="581661"/>
                  </a:lnTo>
                  <a:lnTo>
                    <a:pt x="3140544" y="583946"/>
                  </a:lnTo>
                  <a:lnTo>
                    <a:pt x="3155098" y="584848"/>
                  </a:lnTo>
                  <a:lnTo>
                    <a:pt x="3169627" y="584692"/>
                  </a:lnTo>
                  <a:lnTo>
                    <a:pt x="3184157" y="584035"/>
                  </a:lnTo>
                  <a:lnTo>
                    <a:pt x="3198710" y="583438"/>
                  </a:lnTo>
                  <a:lnTo>
                    <a:pt x="3213210" y="582820"/>
                  </a:lnTo>
                  <a:lnTo>
                    <a:pt x="3227746" y="582025"/>
                  </a:lnTo>
                  <a:lnTo>
                    <a:pt x="3242305" y="581205"/>
                  </a:lnTo>
                  <a:lnTo>
                    <a:pt x="3256876" y="580517"/>
                  </a:lnTo>
                  <a:lnTo>
                    <a:pt x="3300471" y="578516"/>
                  </a:lnTo>
                  <a:lnTo>
                    <a:pt x="3329542" y="578076"/>
                  </a:lnTo>
                  <a:lnTo>
                    <a:pt x="3344078" y="578262"/>
                  </a:lnTo>
                  <a:lnTo>
                    <a:pt x="3358637" y="578496"/>
                  </a:lnTo>
                  <a:lnTo>
                    <a:pt x="3373208" y="578612"/>
                  </a:lnTo>
                  <a:lnTo>
                    <a:pt x="3387708" y="578437"/>
                  </a:lnTo>
                  <a:lnTo>
                    <a:pt x="3402244" y="578167"/>
                  </a:lnTo>
                  <a:lnTo>
                    <a:pt x="3416803" y="577897"/>
                  </a:lnTo>
                  <a:lnTo>
                    <a:pt x="3431374" y="577723"/>
                  </a:lnTo>
                  <a:lnTo>
                    <a:pt x="3445872" y="577744"/>
                  </a:lnTo>
                  <a:lnTo>
                    <a:pt x="3460394" y="577802"/>
                  </a:lnTo>
                  <a:lnTo>
                    <a:pt x="3474916" y="577883"/>
                  </a:lnTo>
                  <a:lnTo>
                    <a:pt x="3489413" y="577977"/>
                  </a:lnTo>
                  <a:lnTo>
                    <a:pt x="3503985" y="577945"/>
                  </a:lnTo>
                  <a:lnTo>
                    <a:pt x="3547579" y="578231"/>
                  </a:lnTo>
                  <a:lnTo>
                    <a:pt x="3591246" y="580302"/>
                  </a:lnTo>
                  <a:lnTo>
                    <a:pt x="3634876" y="583723"/>
                  </a:lnTo>
                  <a:lnTo>
                    <a:pt x="3678483" y="588593"/>
                  </a:lnTo>
                  <a:lnTo>
                    <a:pt x="3707578" y="592633"/>
                  </a:lnTo>
                  <a:lnTo>
                    <a:pt x="3722077" y="594487"/>
                  </a:lnTo>
                  <a:lnTo>
                    <a:pt x="3765744" y="599148"/>
                  </a:lnTo>
                  <a:lnTo>
                    <a:pt x="3809326" y="602615"/>
                  </a:lnTo>
                  <a:lnTo>
                    <a:pt x="3853159" y="604410"/>
                  </a:lnTo>
                  <a:lnTo>
                    <a:pt x="3882611" y="604637"/>
                  </a:lnTo>
                  <a:lnTo>
                    <a:pt x="3896575" y="604393"/>
                  </a:lnTo>
                  <a:lnTo>
                    <a:pt x="3909250" y="603861"/>
                  </a:lnTo>
                  <a:lnTo>
                    <a:pt x="3921007" y="602996"/>
                  </a:lnTo>
                  <a:lnTo>
                    <a:pt x="3933026" y="602035"/>
                  </a:lnTo>
                  <a:lnTo>
                    <a:pt x="3946486" y="601218"/>
                  </a:lnTo>
                  <a:lnTo>
                    <a:pt x="3962080" y="600573"/>
                  </a:lnTo>
                  <a:lnTo>
                    <a:pt x="3979125" y="600059"/>
                  </a:lnTo>
                  <a:lnTo>
                    <a:pt x="3996457" y="599521"/>
                  </a:lnTo>
                  <a:lnTo>
                    <a:pt x="4012907" y="598805"/>
                  </a:lnTo>
                  <a:lnTo>
                    <a:pt x="4028389" y="597826"/>
                  </a:lnTo>
                  <a:lnTo>
                    <a:pt x="4043514" y="596693"/>
                  </a:lnTo>
                  <a:lnTo>
                    <a:pt x="4057877" y="595536"/>
                  </a:lnTo>
                  <a:lnTo>
                    <a:pt x="4071073" y="594487"/>
                  </a:lnTo>
                  <a:lnTo>
                    <a:pt x="4081849" y="593532"/>
                  </a:lnTo>
                  <a:lnTo>
                    <a:pt x="4090790" y="592661"/>
                  </a:lnTo>
                  <a:lnTo>
                    <a:pt x="4100256" y="591718"/>
                  </a:lnTo>
                  <a:lnTo>
                    <a:pt x="4112602" y="590550"/>
                  </a:lnTo>
                  <a:lnTo>
                    <a:pt x="4169074" y="585710"/>
                  </a:lnTo>
                  <a:lnTo>
                    <a:pt x="4217489" y="581247"/>
                  </a:lnTo>
                  <a:lnTo>
                    <a:pt x="4260071" y="576300"/>
                  </a:lnTo>
                  <a:lnTo>
                    <a:pt x="4289166" y="572105"/>
                  </a:lnTo>
                  <a:lnTo>
                    <a:pt x="4303737" y="570103"/>
                  </a:lnTo>
                  <a:lnTo>
                    <a:pt x="4318237" y="568239"/>
                  </a:lnTo>
                  <a:lnTo>
                    <a:pt x="4332773" y="566435"/>
                  </a:lnTo>
                  <a:lnTo>
                    <a:pt x="4347332" y="564655"/>
                  </a:lnTo>
                  <a:lnTo>
                    <a:pt x="4361903" y="562864"/>
                  </a:lnTo>
                  <a:lnTo>
                    <a:pt x="4376401" y="561099"/>
                  </a:lnTo>
                  <a:lnTo>
                    <a:pt x="4390923" y="559323"/>
                  </a:lnTo>
                  <a:lnTo>
                    <a:pt x="4405445" y="557666"/>
                  </a:lnTo>
                  <a:lnTo>
                    <a:pt x="4419942" y="556260"/>
                  </a:lnTo>
                  <a:lnTo>
                    <a:pt x="4434514" y="555238"/>
                  </a:lnTo>
                  <a:lnTo>
                    <a:pt x="4449073" y="554561"/>
                  </a:lnTo>
                  <a:lnTo>
                    <a:pt x="4463609" y="553813"/>
                  </a:lnTo>
                  <a:lnTo>
                    <a:pt x="4478108" y="552577"/>
                  </a:lnTo>
                  <a:lnTo>
                    <a:pt x="4492680" y="550622"/>
                  </a:lnTo>
                  <a:lnTo>
                    <a:pt x="4507239" y="548179"/>
                  </a:lnTo>
                  <a:lnTo>
                    <a:pt x="4521775" y="545522"/>
                  </a:lnTo>
                  <a:lnTo>
                    <a:pt x="4536274" y="542925"/>
                  </a:lnTo>
                  <a:lnTo>
                    <a:pt x="4579941" y="535441"/>
                  </a:lnTo>
                  <a:lnTo>
                    <a:pt x="4609780" y="529895"/>
                  </a:lnTo>
                  <a:lnTo>
                    <a:pt x="4625619" y="526954"/>
                  </a:lnTo>
                  <a:lnTo>
                    <a:pt x="4640410" y="523871"/>
                  </a:lnTo>
                  <a:lnTo>
                    <a:pt x="4652606" y="520573"/>
                  </a:lnTo>
                  <a:lnTo>
                    <a:pt x="4658782" y="517245"/>
                  </a:lnTo>
                  <a:lnTo>
                    <a:pt x="4663528" y="512905"/>
                  </a:lnTo>
                  <a:lnTo>
                    <a:pt x="4669037" y="508589"/>
                  </a:lnTo>
                  <a:lnTo>
                    <a:pt x="4677498" y="505333"/>
                  </a:lnTo>
                  <a:lnTo>
                    <a:pt x="4696483" y="502364"/>
                  </a:lnTo>
                  <a:lnTo>
                    <a:pt x="4721171" y="499776"/>
                  </a:lnTo>
                  <a:lnTo>
                    <a:pt x="4746882" y="497332"/>
                  </a:lnTo>
                  <a:lnTo>
                    <a:pt x="4768938" y="494792"/>
                  </a:lnTo>
                  <a:lnTo>
                    <a:pt x="4785796" y="492037"/>
                  </a:lnTo>
                  <a:lnTo>
                    <a:pt x="4800069" y="489235"/>
                  </a:lnTo>
                  <a:lnTo>
                    <a:pt x="4813319" y="486576"/>
                  </a:lnTo>
                  <a:lnTo>
                    <a:pt x="4827104" y="484251"/>
                  </a:lnTo>
                  <a:lnTo>
                    <a:pt x="4841658" y="482421"/>
                  </a:lnTo>
                  <a:lnTo>
                    <a:pt x="4856187" y="480949"/>
                  </a:lnTo>
                  <a:lnTo>
                    <a:pt x="4870717" y="479571"/>
                  </a:lnTo>
                  <a:lnTo>
                    <a:pt x="4885270" y="478028"/>
                  </a:lnTo>
                  <a:lnTo>
                    <a:pt x="4899824" y="476027"/>
                  </a:lnTo>
                  <a:lnTo>
                    <a:pt x="4914353" y="473837"/>
                  </a:lnTo>
                  <a:lnTo>
                    <a:pt x="4928883" y="471741"/>
                  </a:lnTo>
                  <a:lnTo>
                    <a:pt x="4943436" y="470027"/>
                  </a:lnTo>
                  <a:lnTo>
                    <a:pt x="4957990" y="468846"/>
                  </a:lnTo>
                  <a:lnTo>
                    <a:pt x="4972519" y="468010"/>
                  </a:lnTo>
                  <a:lnTo>
                    <a:pt x="4987049" y="467294"/>
                  </a:lnTo>
                  <a:lnTo>
                    <a:pt x="5001602" y="466471"/>
                  </a:lnTo>
                  <a:lnTo>
                    <a:pt x="5016102" y="465478"/>
                  </a:lnTo>
                  <a:lnTo>
                    <a:pt x="5030638" y="464439"/>
                  </a:lnTo>
                  <a:lnTo>
                    <a:pt x="5045197" y="463399"/>
                  </a:lnTo>
                  <a:lnTo>
                    <a:pt x="5059768" y="462407"/>
                  </a:lnTo>
                  <a:lnTo>
                    <a:pt x="5074268" y="461480"/>
                  </a:lnTo>
                  <a:lnTo>
                    <a:pt x="5088804" y="460517"/>
                  </a:lnTo>
                  <a:lnTo>
                    <a:pt x="5103363" y="459674"/>
                  </a:lnTo>
                  <a:lnTo>
                    <a:pt x="5117934" y="459105"/>
                  </a:lnTo>
                  <a:lnTo>
                    <a:pt x="5132434" y="458765"/>
                  </a:lnTo>
                  <a:lnTo>
                    <a:pt x="5146970" y="458676"/>
                  </a:lnTo>
                  <a:lnTo>
                    <a:pt x="5161529" y="458801"/>
                  </a:lnTo>
                  <a:lnTo>
                    <a:pt x="5205136" y="459946"/>
                  </a:lnTo>
                  <a:lnTo>
                    <a:pt x="5248766" y="464109"/>
                  </a:lnTo>
                  <a:lnTo>
                    <a:pt x="5277861" y="469562"/>
                  </a:lnTo>
                  <a:lnTo>
                    <a:pt x="5292432" y="471932"/>
                  </a:lnTo>
                  <a:lnTo>
                    <a:pt x="5335974" y="477129"/>
                  </a:lnTo>
                  <a:lnTo>
                    <a:pt x="5365043" y="478039"/>
                  </a:lnTo>
                  <a:lnTo>
                    <a:pt x="5379602" y="477583"/>
                  </a:lnTo>
                  <a:lnTo>
                    <a:pt x="5423405" y="473753"/>
                  </a:lnTo>
                  <a:lnTo>
                    <a:pt x="5466803" y="466217"/>
                  </a:lnTo>
                  <a:lnTo>
                    <a:pt x="5503254" y="453358"/>
                  </a:lnTo>
                  <a:lnTo>
                    <a:pt x="5516714" y="448310"/>
                  </a:lnTo>
                  <a:lnTo>
                    <a:pt x="5566739" y="430397"/>
                  </a:lnTo>
                  <a:lnTo>
                    <a:pt x="5612742" y="415877"/>
                  </a:lnTo>
                  <a:lnTo>
                    <a:pt x="5626944" y="411688"/>
                  </a:lnTo>
                  <a:lnTo>
                    <a:pt x="5641301" y="407035"/>
                  </a:lnTo>
                  <a:lnTo>
                    <a:pt x="5655855" y="401778"/>
                  </a:lnTo>
                  <a:lnTo>
                    <a:pt x="5670384" y="396128"/>
                  </a:lnTo>
                  <a:lnTo>
                    <a:pt x="5684914" y="390407"/>
                  </a:lnTo>
                  <a:lnTo>
                    <a:pt x="5699467" y="384937"/>
                  </a:lnTo>
                  <a:lnTo>
                    <a:pt x="5743080" y="369631"/>
                  </a:lnTo>
                  <a:lnTo>
                    <a:pt x="5786716" y="355901"/>
                  </a:lnTo>
                  <a:lnTo>
                    <a:pt x="5801246" y="351601"/>
                  </a:lnTo>
                  <a:lnTo>
                    <a:pt x="5815799" y="347218"/>
                  </a:lnTo>
                  <a:lnTo>
                    <a:pt x="5830353" y="342356"/>
                  </a:lnTo>
                  <a:lnTo>
                    <a:pt x="5844882" y="337280"/>
                  </a:lnTo>
                  <a:lnTo>
                    <a:pt x="5859412" y="332537"/>
                  </a:lnTo>
                  <a:lnTo>
                    <a:pt x="5873965" y="328676"/>
                  </a:lnTo>
                  <a:lnTo>
                    <a:pt x="5888465" y="326036"/>
                  </a:lnTo>
                  <a:lnTo>
                    <a:pt x="5903001" y="324231"/>
                  </a:lnTo>
                  <a:lnTo>
                    <a:pt x="5917560" y="322710"/>
                  </a:lnTo>
                  <a:lnTo>
                    <a:pt x="5932131" y="320929"/>
                  </a:lnTo>
                  <a:lnTo>
                    <a:pt x="5946631" y="318696"/>
                  </a:lnTo>
                  <a:lnTo>
                    <a:pt x="5961167" y="316404"/>
                  </a:lnTo>
                  <a:lnTo>
                    <a:pt x="5975726" y="314088"/>
                  </a:lnTo>
                  <a:lnTo>
                    <a:pt x="5990297" y="311785"/>
                  </a:lnTo>
                  <a:lnTo>
                    <a:pt x="6004797" y="309423"/>
                  </a:lnTo>
                  <a:lnTo>
                    <a:pt x="6019333" y="307086"/>
                  </a:lnTo>
                  <a:lnTo>
                    <a:pt x="6033892" y="304748"/>
                  </a:lnTo>
                  <a:lnTo>
                    <a:pt x="6048463" y="302387"/>
                  </a:lnTo>
                  <a:lnTo>
                    <a:pt x="6062963" y="300124"/>
                  </a:lnTo>
                  <a:lnTo>
                    <a:pt x="6077499" y="297910"/>
                  </a:lnTo>
                  <a:lnTo>
                    <a:pt x="6092058" y="295457"/>
                  </a:lnTo>
                  <a:lnTo>
                    <a:pt x="6135665" y="284924"/>
                  </a:lnTo>
                  <a:lnTo>
                    <a:pt x="6179293" y="271615"/>
                  </a:lnTo>
                  <a:lnTo>
                    <a:pt x="6193815" y="266779"/>
                  </a:lnTo>
                  <a:lnTo>
                    <a:pt x="6208337" y="262062"/>
                  </a:lnTo>
                  <a:lnTo>
                    <a:pt x="6222834" y="257810"/>
                  </a:lnTo>
                  <a:lnTo>
                    <a:pt x="6237406" y="254138"/>
                  </a:lnTo>
                  <a:lnTo>
                    <a:pt x="6251965" y="250920"/>
                  </a:lnTo>
                  <a:lnTo>
                    <a:pt x="6266501" y="247844"/>
                  </a:lnTo>
                  <a:lnTo>
                    <a:pt x="6281000" y="244602"/>
                  </a:lnTo>
                  <a:lnTo>
                    <a:pt x="6295572" y="241079"/>
                  </a:lnTo>
                  <a:lnTo>
                    <a:pt x="6310131" y="237474"/>
                  </a:lnTo>
                  <a:lnTo>
                    <a:pt x="6324667" y="233939"/>
                  </a:lnTo>
                  <a:lnTo>
                    <a:pt x="6339166" y="230632"/>
                  </a:lnTo>
                  <a:lnTo>
                    <a:pt x="6353738" y="227635"/>
                  </a:lnTo>
                  <a:lnTo>
                    <a:pt x="6368297" y="224853"/>
                  </a:lnTo>
                  <a:lnTo>
                    <a:pt x="6382833" y="222166"/>
                  </a:lnTo>
                  <a:lnTo>
                    <a:pt x="6397332" y="219456"/>
                  </a:lnTo>
                  <a:lnTo>
                    <a:pt x="6411904" y="216755"/>
                  </a:lnTo>
                  <a:lnTo>
                    <a:pt x="6426463" y="214042"/>
                  </a:lnTo>
                  <a:lnTo>
                    <a:pt x="6440999" y="211401"/>
                  </a:lnTo>
                  <a:lnTo>
                    <a:pt x="6484629" y="204422"/>
                  </a:lnTo>
                  <a:lnTo>
                    <a:pt x="6528218" y="198568"/>
                  </a:lnTo>
                  <a:lnTo>
                    <a:pt x="6571830" y="193675"/>
                  </a:lnTo>
                  <a:lnTo>
                    <a:pt x="6615443" y="189317"/>
                  </a:lnTo>
                  <a:lnTo>
                    <a:pt x="6659079" y="185975"/>
                  </a:lnTo>
                  <a:lnTo>
                    <a:pt x="6673609" y="185068"/>
                  </a:lnTo>
                  <a:lnTo>
                    <a:pt x="6688162" y="184150"/>
                  </a:lnTo>
                  <a:lnTo>
                    <a:pt x="6702716" y="182961"/>
                  </a:lnTo>
                  <a:lnTo>
                    <a:pt x="6717245" y="181689"/>
                  </a:lnTo>
                  <a:lnTo>
                    <a:pt x="6731775" y="180631"/>
                  </a:lnTo>
                  <a:lnTo>
                    <a:pt x="6746328" y="180086"/>
                  </a:lnTo>
                  <a:lnTo>
                    <a:pt x="6760882" y="180290"/>
                  </a:lnTo>
                  <a:lnTo>
                    <a:pt x="6775411" y="181054"/>
                  </a:lnTo>
                  <a:lnTo>
                    <a:pt x="6789941" y="182032"/>
                  </a:lnTo>
                  <a:lnTo>
                    <a:pt x="6804494" y="182880"/>
                  </a:lnTo>
                  <a:lnTo>
                    <a:pt x="6818994" y="183586"/>
                  </a:lnTo>
                  <a:lnTo>
                    <a:pt x="6833530" y="184245"/>
                  </a:lnTo>
                  <a:lnTo>
                    <a:pt x="6848089" y="184951"/>
                  </a:lnTo>
                  <a:lnTo>
                    <a:pt x="6862660" y="185801"/>
                  </a:lnTo>
                  <a:lnTo>
                    <a:pt x="6877160" y="186932"/>
                  </a:lnTo>
                  <a:lnTo>
                    <a:pt x="6891696" y="188182"/>
                  </a:lnTo>
                  <a:lnTo>
                    <a:pt x="6906255" y="189480"/>
                  </a:lnTo>
                  <a:lnTo>
                    <a:pt x="6920826" y="190754"/>
                  </a:lnTo>
                  <a:lnTo>
                    <a:pt x="6935326" y="191738"/>
                  </a:lnTo>
                  <a:lnTo>
                    <a:pt x="6949862" y="192627"/>
                  </a:lnTo>
                  <a:lnTo>
                    <a:pt x="6964421" y="193754"/>
                  </a:lnTo>
                  <a:lnTo>
                    <a:pt x="6978992" y="195453"/>
                  </a:lnTo>
                  <a:lnTo>
                    <a:pt x="6993492" y="197846"/>
                  </a:lnTo>
                  <a:lnTo>
                    <a:pt x="7008028" y="200787"/>
                  </a:lnTo>
                  <a:lnTo>
                    <a:pt x="7022587" y="203918"/>
                  </a:lnTo>
                  <a:lnTo>
                    <a:pt x="7037158" y="206883"/>
                  </a:lnTo>
                  <a:lnTo>
                    <a:pt x="7051658" y="209401"/>
                  </a:lnTo>
                  <a:lnTo>
                    <a:pt x="7066194" y="211788"/>
                  </a:lnTo>
                  <a:lnTo>
                    <a:pt x="7080753" y="214294"/>
                  </a:lnTo>
                  <a:lnTo>
                    <a:pt x="7095324" y="217170"/>
                  </a:lnTo>
                  <a:lnTo>
                    <a:pt x="7109822" y="220487"/>
                  </a:lnTo>
                  <a:lnTo>
                    <a:pt x="7124344" y="224186"/>
                  </a:lnTo>
                  <a:lnTo>
                    <a:pt x="7138866" y="228028"/>
                  </a:lnTo>
                  <a:lnTo>
                    <a:pt x="7153363" y="231775"/>
                  </a:lnTo>
                  <a:lnTo>
                    <a:pt x="7167935" y="235495"/>
                  </a:lnTo>
                  <a:lnTo>
                    <a:pt x="7182494" y="239252"/>
                  </a:lnTo>
                  <a:lnTo>
                    <a:pt x="7197030" y="242794"/>
                  </a:lnTo>
                  <a:lnTo>
                    <a:pt x="7211529" y="245872"/>
                  </a:lnTo>
                  <a:lnTo>
                    <a:pt x="7226101" y="248098"/>
                  </a:lnTo>
                  <a:lnTo>
                    <a:pt x="7240660" y="249777"/>
                  </a:lnTo>
                  <a:lnTo>
                    <a:pt x="7255196" y="251408"/>
                  </a:lnTo>
                  <a:lnTo>
                    <a:pt x="7269695" y="253492"/>
                  </a:lnTo>
                  <a:lnTo>
                    <a:pt x="7284267" y="256141"/>
                  </a:lnTo>
                  <a:lnTo>
                    <a:pt x="7298826" y="259159"/>
                  </a:lnTo>
                  <a:lnTo>
                    <a:pt x="7313362" y="262296"/>
                  </a:lnTo>
                  <a:lnTo>
                    <a:pt x="7327861" y="265303"/>
                  </a:lnTo>
                  <a:lnTo>
                    <a:pt x="7342433" y="268118"/>
                  </a:lnTo>
                  <a:lnTo>
                    <a:pt x="7356992" y="270875"/>
                  </a:lnTo>
                  <a:lnTo>
                    <a:pt x="7371528" y="273607"/>
                  </a:lnTo>
                  <a:lnTo>
                    <a:pt x="7386027" y="276352"/>
                  </a:lnTo>
                  <a:lnTo>
                    <a:pt x="7400581" y="279229"/>
                  </a:lnTo>
                  <a:lnTo>
                    <a:pt x="7415110" y="282130"/>
                  </a:lnTo>
                  <a:lnTo>
                    <a:pt x="7429640" y="285031"/>
                  </a:lnTo>
                  <a:lnTo>
                    <a:pt x="7444193" y="287909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45274" y="2662652"/>
              <a:ext cx="7444740" cy="1686560"/>
            </a:xfrm>
            <a:custGeom>
              <a:avLst/>
              <a:gdLst/>
              <a:ahLst/>
              <a:cxnLst/>
              <a:rect l="l" t="t" r="r" b="b"/>
              <a:pathLst>
                <a:path w="7444740" h="1686560">
                  <a:moveTo>
                    <a:pt x="0" y="62132"/>
                  </a:moveTo>
                  <a:lnTo>
                    <a:pt x="14542" y="55719"/>
                  </a:lnTo>
                  <a:lnTo>
                    <a:pt x="29082" y="49210"/>
                  </a:lnTo>
                  <a:lnTo>
                    <a:pt x="43623" y="42844"/>
                  </a:lnTo>
                  <a:lnTo>
                    <a:pt x="87242" y="25953"/>
                  </a:lnTo>
                  <a:lnTo>
                    <a:pt x="130861" y="11668"/>
                  </a:lnTo>
                  <a:lnTo>
                    <a:pt x="174472" y="791"/>
                  </a:lnTo>
                  <a:lnTo>
                    <a:pt x="189015" y="0"/>
                  </a:lnTo>
                  <a:lnTo>
                    <a:pt x="203555" y="553"/>
                  </a:lnTo>
                  <a:lnTo>
                    <a:pt x="218095" y="1702"/>
                  </a:lnTo>
                  <a:lnTo>
                    <a:pt x="232638" y="2696"/>
                  </a:lnTo>
                  <a:lnTo>
                    <a:pt x="247175" y="3335"/>
                  </a:lnTo>
                  <a:lnTo>
                    <a:pt x="261715" y="4093"/>
                  </a:lnTo>
                  <a:lnTo>
                    <a:pt x="276254" y="4947"/>
                  </a:lnTo>
                  <a:lnTo>
                    <a:pt x="290791" y="5871"/>
                  </a:lnTo>
                  <a:lnTo>
                    <a:pt x="305334" y="6645"/>
                  </a:lnTo>
                  <a:lnTo>
                    <a:pt x="348957" y="9681"/>
                  </a:lnTo>
                  <a:lnTo>
                    <a:pt x="392568" y="15611"/>
                  </a:lnTo>
                  <a:lnTo>
                    <a:pt x="436187" y="29350"/>
                  </a:lnTo>
                  <a:lnTo>
                    <a:pt x="450727" y="35436"/>
                  </a:lnTo>
                  <a:lnTo>
                    <a:pt x="465264" y="41177"/>
                  </a:lnTo>
                  <a:lnTo>
                    <a:pt x="479807" y="46281"/>
                  </a:lnTo>
                  <a:lnTo>
                    <a:pt x="494347" y="51147"/>
                  </a:lnTo>
                  <a:lnTo>
                    <a:pt x="508887" y="56108"/>
                  </a:lnTo>
                  <a:lnTo>
                    <a:pt x="552488" y="73753"/>
                  </a:lnTo>
                  <a:lnTo>
                    <a:pt x="596121" y="95214"/>
                  </a:lnTo>
                  <a:lnTo>
                    <a:pt x="625216" y="111767"/>
                  </a:lnTo>
                  <a:lnTo>
                    <a:pt x="639787" y="119663"/>
                  </a:lnTo>
                  <a:lnTo>
                    <a:pt x="654287" y="126636"/>
                  </a:lnTo>
                  <a:lnTo>
                    <a:pt x="668823" y="133062"/>
                  </a:lnTo>
                  <a:lnTo>
                    <a:pt x="683382" y="139773"/>
                  </a:lnTo>
                  <a:lnTo>
                    <a:pt x="697953" y="147603"/>
                  </a:lnTo>
                  <a:lnTo>
                    <a:pt x="712453" y="157097"/>
                  </a:lnTo>
                  <a:lnTo>
                    <a:pt x="726989" y="167638"/>
                  </a:lnTo>
                  <a:lnTo>
                    <a:pt x="741548" y="178607"/>
                  </a:lnTo>
                  <a:lnTo>
                    <a:pt x="756119" y="189386"/>
                  </a:lnTo>
                  <a:lnTo>
                    <a:pt x="770617" y="199703"/>
                  </a:lnTo>
                  <a:lnTo>
                    <a:pt x="785139" y="209913"/>
                  </a:lnTo>
                  <a:lnTo>
                    <a:pt x="799661" y="220337"/>
                  </a:lnTo>
                  <a:lnTo>
                    <a:pt x="843289" y="255204"/>
                  </a:lnTo>
                  <a:lnTo>
                    <a:pt x="872324" y="280445"/>
                  </a:lnTo>
                  <a:lnTo>
                    <a:pt x="901979" y="307338"/>
                  </a:lnTo>
                  <a:lnTo>
                    <a:pt x="930490" y="334039"/>
                  </a:lnTo>
                  <a:lnTo>
                    <a:pt x="954922" y="358042"/>
                  </a:lnTo>
                  <a:lnTo>
                    <a:pt x="966941" y="369722"/>
                  </a:lnTo>
                  <a:lnTo>
                    <a:pt x="996012" y="394390"/>
                  </a:lnTo>
                  <a:lnTo>
                    <a:pt x="1030426" y="420223"/>
                  </a:lnTo>
                  <a:lnTo>
                    <a:pt x="1076429" y="449498"/>
                  </a:lnTo>
                  <a:lnTo>
                    <a:pt x="1119542" y="468905"/>
                  </a:lnTo>
                  <a:lnTo>
                    <a:pt x="1163154" y="480978"/>
                  </a:lnTo>
                  <a:lnTo>
                    <a:pt x="1206767" y="491283"/>
                  </a:lnTo>
                  <a:lnTo>
                    <a:pt x="1250403" y="496488"/>
                  </a:lnTo>
                  <a:lnTo>
                    <a:pt x="1264933" y="497395"/>
                  </a:lnTo>
                  <a:lnTo>
                    <a:pt x="1279486" y="498885"/>
                  </a:lnTo>
                  <a:lnTo>
                    <a:pt x="1323099" y="506601"/>
                  </a:lnTo>
                  <a:lnTo>
                    <a:pt x="1366735" y="516094"/>
                  </a:lnTo>
                  <a:lnTo>
                    <a:pt x="1381265" y="519555"/>
                  </a:lnTo>
                  <a:lnTo>
                    <a:pt x="1395818" y="523015"/>
                  </a:lnTo>
                  <a:lnTo>
                    <a:pt x="1410318" y="526740"/>
                  </a:lnTo>
                  <a:lnTo>
                    <a:pt x="1424854" y="530715"/>
                  </a:lnTo>
                  <a:lnTo>
                    <a:pt x="1439413" y="534427"/>
                  </a:lnTo>
                  <a:lnTo>
                    <a:pt x="1483020" y="540383"/>
                  </a:lnTo>
                  <a:lnTo>
                    <a:pt x="1526650" y="542762"/>
                  </a:lnTo>
                  <a:lnTo>
                    <a:pt x="1555745" y="543726"/>
                  </a:lnTo>
                  <a:lnTo>
                    <a:pt x="1570316" y="544351"/>
                  </a:lnTo>
                  <a:lnTo>
                    <a:pt x="1584816" y="545169"/>
                  </a:lnTo>
                  <a:lnTo>
                    <a:pt x="1599352" y="546129"/>
                  </a:lnTo>
                  <a:lnTo>
                    <a:pt x="1613911" y="546994"/>
                  </a:lnTo>
                  <a:lnTo>
                    <a:pt x="1628482" y="547526"/>
                  </a:lnTo>
                  <a:lnTo>
                    <a:pt x="1643177" y="547373"/>
                  </a:lnTo>
                  <a:lnTo>
                    <a:pt x="1658026" y="546685"/>
                  </a:lnTo>
                  <a:lnTo>
                    <a:pt x="1672613" y="546258"/>
                  </a:lnTo>
                  <a:lnTo>
                    <a:pt x="1710953" y="551511"/>
                  </a:lnTo>
                  <a:lnTo>
                    <a:pt x="1736432" y="559083"/>
                  </a:lnTo>
                  <a:lnTo>
                    <a:pt x="1752097" y="563846"/>
                  </a:lnTo>
                  <a:lnTo>
                    <a:pt x="1802853" y="581562"/>
                  </a:lnTo>
                  <a:lnTo>
                    <a:pt x="1846716" y="602011"/>
                  </a:lnTo>
                  <a:lnTo>
                    <a:pt x="1861019" y="608613"/>
                  </a:lnTo>
                  <a:lnTo>
                    <a:pt x="1904686" y="626455"/>
                  </a:lnTo>
                  <a:lnTo>
                    <a:pt x="1948316" y="642141"/>
                  </a:lnTo>
                  <a:lnTo>
                    <a:pt x="1991905" y="653363"/>
                  </a:lnTo>
                  <a:lnTo>
                    <a:pt x="2035517" y="658524"/>
                  </a:lnTo>
                  <a:lnTo>
                    <a:pt x="2064600" y="660636"/>
                  </a:lnTo>
                  <a:lnTo>
                    <a:pt x="2079130" y="661507"/>
                  </a:lnTo>
                  <a:lnTo>
                    <a:pt x="2093683" y="662842"/>
                  </a:lnTo>
                  <a:lnTo>
                    <a:pt x="2108237" y="664924"/>
                  </a:lnTo>
                  <a:lnTo>
                    <a:pt x="2122766" y="667494"/>
                  </a:lnTo>
                  <a:lnTo>
                    <a:pt x="2137296" y="670182"/>
                  </a:lnTo>
                  <a:lnTo>
                    <a:pt x="2151849" y="672621"/>
                  </a:lnTo>
                  <a:lnTo>
                    <a:pt x="2166403" y="674598"/>
                  </a:lnTo>
                  <a:lnTo>
                    <a:pt x="2180932" y="676336"/>
                  </a:lnTo>
                  <a:lnTo>
                    <a:pt x="2195462" y="678122"/>
                  </a:lnTo>
                  <a:lnTo>
                    <a:pt x="2210015" y="680241"/>
                  </a:lnTo>
                  <a:lnTo>
                    <a:pt x="2224569" y="682847"/>
                  </a:lnTo>
                  <a:lnTo>
                    <a:pt x="2239098" y="685750"/>
                  </a:lnTo>
                  <a:lnTo>
                    <a:pt x="2253628" y="688724"/>
                  </a:lnTo>
                  <a:lnTo>
                    <a:pt x="2268181" y="691544"/>
                  </a:lnTo>
                  <a:lnTo>
                    <a:pt x="2311776" y="699152"/>
                  </a:lnTo>
                  <a:lnTo>
                    <a:pt x="2355383" y="704371"/>
                  </a:lnTo>
                  <a:lnTo>
                    <a:pt x="2369942" y="705717"/>
                  </a:lnTo>
                  <a:lnTo>
                    <a:pt x="2384513" y="707419"/>
                  </a:lnTo>
                  <a:lnTo>
                    <a:pt x="2428108" y="714152"/>
                  </a:lnTo>
                  <a:lnTo>
                    <a:pt x="2471715" y="723342"/>
                  </a:lnTo>
                  <a:lnTo>
                    <a:pt x="2515345" y="735234"/>
                  </a:lnTo>
                  <a:lnTo>
                    <a:pt x="2529881" y="740169"/>
                  </a:lnTo>
                  <a:lnTo>
                    <a:pt x="2544440" y="744700"/>
                  </a:lnTo>
                  <a:lnTo>
                    <a:pt x="2559011" y="747932"/>
                  </a:lnTo>
                  <a:lnTo>
                    <a:pt x="2573509" y="749377"/>
                  </a:lnTo>
                  <a:lnTo>
                    <a:pt x="2588031" y="749583"/>
                  </a:lnTo>
                  <a:lnTo>
                    <a:pt x="2602553" y="749218"/>
                  </a:lnTo>
                  <a:lnTo>
                    <a:pt x="2617050" y="748948"/>
                  </a:lnTo>
                  <a:lnTo>
                    <a:pt x="2660717" y="748466"/>
                  </a:lnTo>
                  <a:lnTo>
                    <a:pt x="2704347" y="746456"/>
                  </a:lnTo>
                  <a:lnTo>
                    <a:pt x="2747954" y="741050"/>
                  </a:lnTo>
                  <a:lnTo>
                    <a:pt x="2762513" y="737550"/>
                  </a:lnTo>
                  <a:lnTo>
                    <a:pt x="2777049" y="734383"/>
                  </a:lnTo>
                  <a:lnTo>
                    <a:pt x="2791548" y="732692"/>
                  </a:lnTo>
                  <a:lnTo>
                    <a:pt x="2806120" y="733202"/>
                  </a:lnTo>
                  <a:lnTo>
                    <a:pt x="2820679" y="735153"/>
                  </a:lnTo>
                  <a:lnTo>
                    <a:pt x="2835215" y="737461"/>
                  </a:lnTo>
                  <a:lnTo>
                    <a:pt x="2849714" y="739042"/>
                  </a:lnTo>
                  <a:lnTo>
                    <a:pt x="2864268" y="739854"/>
                  </a:lnTo>
                  <a:lnTo>
                    <a:pt x="2878797" y="740392"/>
                  </a:lnTo>
                  <a:lnTo>
                    <a:pt x="2893327" y="740382"/>
                  </a:lnTo>
                  <a:lnTo>
                    <a:pt x="2937487" y="735169"/>
                  </a:lnTo>
                  <a:lnTo>
                    <a:pt x="2978721" y="724723"/>
                  </a:lnTo>
                  <a:lnTo>
                    <a:pt x="3015957" y="710721"/>
                  </a:lnTo>
                  <a:lnTo>
                    <a:pt x="3048596" y="697720"/>
                  </a:lnTo>
                  <a:lnTo>
                    <a:pt x="3065928" y="690772"/>
                  </a:lnTo>
                  <a:lnTo>
                    <a:pt x="3111938" y="673621"/>
                  </a:lnTo>
                  <a:lnTo>
                    <a:pt x="3155098" y="660046"/>
                  </a:lnTo>
                  <a:lnTo>
                    <a:pt x="3198710" y="649634"/>
                  </a:lnTo>
                  <a:lnTo>
                    <a:pt x="3242305" y="644080"/>
                  </a:lnTo>
                  <a:lnTo>
                    <a:pt x="3285912" y="640236"/>
                  </a:lnTo>
                  <a:lnTo>
                    <a:pt x="3300471" y="639113"/>
                  </a:lnTo>
                  <a:lnTo>
                    <a:pt x="3315042" y="637823"/>
                  </a:lnTo>
                  <a:lnTo>
                    <a:pt x="3329542" y="636273"/>
                  </a:lnTo>
                  <a:lnTo>
                    <a:pt x="3344078" y="634569"/>
                  </a:lnTo>
                  <a:lnTo>
                    <a:pt x="3358637" y="632841"/>
                  </a:lnTo>
                  <a:lnTo>
                    <a:pt x="3373208" y="631219"/>
                  </a:lnTo>
                  <a:lnTo>
                    <a:pt x="3387708" y="629419"/>
                  </a:lnTo>
                  <a:lnTo>
                    <a:pt x="3402244" y="627489"/>
                  </a:lnTo>
                  <a:lnTo>
                    <a:pt x="3416803" y="626058"/>
                  </a:lnTo>
                  <a:lnTo>
                    <a:pt x="3460394" y="628648"/>
                  </a:lnTo>
                  <a:lnTo>
                    <a:pt x="3503985" y="638817"/>
                  </a:lnTo>
                  <a:lnTo>
                    <a:pt x="3547579" y="654587"/>
                  </a:lnTo>
                  <a:lnTo>
                    <a:pt x="3591246" y="674590"/>
                  </a:lnTo>
                  <a:lnTo>
                    <a:pt x="3605745" y="681130"/>
                  </a:lnTo>
                  <a:lnTo>
                    <a:pt x="3620317" y="687042"/>
                  </a:lnTo>
                  <a:lnTo>
                    <a:pt x="3634876" y="692608"/>
                  </a:lnTo>
                  <a:lnTo>
                    <a:pt x="3649412" y="698150"/>
                  </a:lnTo>
                  <a:lnTo>
                    <a:pt x="3663911" y="703990"/>
                  </a:lnTo>
                  <a:lnTo>
                    <a:pt x="3707578" y="722975"/>
                  </a:lnTo>
                  <a:lnTo>
                    <a:pt x="3751208" y="743837"/>
                  </a:lnTo>
                  <a:lnTo>
                    <a:pt x="3765744" y="751004"/>
                  </a:lnTo>
                  <a:lnTo>
                    <a:pt x="3780243" y="757838"/>
                  </a:lnTo>
                  <a:lnTo>
                    <a:pt x="3794797" y="764186"/>
                  </a:lnTo>
                  <a:lnTo>
                    <a:pt x="3809326" y="770237"/>
                  </a:lnTo>
                  <a:lnTo>
                    <a:pt x="3823856" y="776216"/>
                  </a:lnTo>
                  <a:lnTo>
                    <a:pt x="3838409" y="782349"/>
                  </a:lnTo>
                  <a:lnTo>
                    <a:pt x="3853159" y="789007"/>
                  </a:lnTo>
                  <a:lnTo>
                    <a:pt x="3868016" y="795891"/>
                  </a:lnTo>
                  <a:lnTo>
                    <a:pt x="3882611" y="802512"/>
                  </a:lnTo>
                  <a:lnTo>
                    <a:pt x="3921007" y="817655"/>
                  </a:lnTo>
                  <a:lnTo>
                    <a:pt x="3962080" y="829270"/>
                  </a:lnTo>
                  <a:lnTo>
                    <a:pt x="4012907" y="839753"/>
                  </a:lnTo>
                  <a:lnTo>
                    <a:pt x="4057877" y="847683"/>
                  </a:lnTo>
                  <a:lnTo>
                    <a:pt x="4071073" y="850167"/>
                  </a:lnTo>
                  <a:lnTo>
                    <a:pt x="4081849" y="852824"/>
                  </a:lnTo>
                  <a:lnTo>
                    <a:pt x="4090790" y="855517"/>
                  </a:lnTo>
                  <a:lnTo>
                    <a:pt x="4100256" y="858043"/>
                  </a:lnTo>
                  <a:lnTo>
                    <a:pt x="4112602" y="860200"/>
                  </a:lnTo>
                  <a:lnTo>
                    <a:pt x="4129362" y="861760"/>
                  </a:lnTo>
                  <a:lnTo>
                    <a:pt x="4148956" y="862867"/>
                  </a:lnTo>
                  <a:lnTo>
                    <a:pt x="4169074" y="863879"/>
                  </a:lnTo>
                  <a:lnTo>
                    <a:pt x="4187405" y="865153"/>
                  </a:lnTo>
                  <a:lnTo>
                    <a:pt x="4231393" y="869940"/>
                  </a:lnTo>
                  <a:lnTo>
                    <a:pt x="4274607" y="879234"/>
                  </a:lnTo>
                  <a:lnTo>
                    <a:pt x="4289166" y="883106"/>
                  </a:lnTo>
                  <a:lnTo>
                    <a:pt x="4303737" y="886489"/>
                  </a:lnTo>
                  <a:lnTo>
                    <a:pt x="4318237" y="889063"/>
                  </a:lnTo>
                  <a:lnTo>
                    <a:pt x="4332773" y="891172"/>
                  </a:lnTo>
                  <a:lnTo>
                    <a:pt x="4347332" y="893258"/>
                  </a:lnTo>
                  <a:lnTo>
                    <a:pt x="4361903" y="895760"/>
                  </a:lnTo>
                  <a:lnTo>
                    <a:pt x="4376401" y="899124"/>
                  </a:lnTo>
                  <a:lnTo>
                    <a:pt x="4390923" y="902952"/>
                  </a:lnTo>
                  <a:lnTo>
                    <a:pt x="4405445" y="906708"/>
                  </a:lnTo>
                  <a:lnTo>
                    <a:pt x="4449073" y="914271"/>
                  </a:lnTo>
                  <a:lnTo>
                    <a:pt x="4492680" y="917537"/>
                  </a:lnTo>
                  <a:lnTo>
                    <a:pt x="4507239" y="917509"/>
                  </a:lnTo>
                  <a:lnTo>
                    <a:pt x="4521775" y="917434"/>
                  </a:lnTo>
                  <a:lnTo>
                    <a:pt x="4536274" y="917858"/>
                  </a:lnTo>
                  <a:lnTo>
                    <a:pt x="4550846" y="919166"/>
                  </a:lnTo>
                  <a:lnTo>
                    <a:pt x="4565405" y="920986"/>
                  </a:lnTo>
                  <a:lnTo>
                    <a:pt x="4579941" y="922734"/>
                  </a:lnTo>
                  <a:lnTo>
                    <a:pt x="4594440" y="923827"/>
                  </a:lnTo>
                  <a:lnTo>
                    <a:pt x="4609780" y="924018"/>
                  </a:lnTo>
                  <a:lnTo>
                    <a:pt x="4625619" y="923637"/>
                  </a:lnTo>
                  <a:lnTo>
                    <a:pt x="4640410" y="922970"/>
                  </a:lnTo>
                  <a:lnTo>
                    <a:pt x="4652606" y="922303"/>
                  </a:lnTo>
                  <a:lnTo>
                    <a:pt x="4661623" y="921922"/>
                  </a:lnTo>
                  <a:lnTo>
                    <a:pt x="4665052" y="920398"/>
                  </a:lnTo>
                  <a:lnTo>
                    <a:pt x="4677498" y="919382"/>
                  </a:lnTo>
                  <a:lnTo>
                    <a:pt x="4696483" y="918190"/>
                  </a:lnTo>
                  <a:lnTo>
                    <a:pt x="4721171" y="916795"/>
                  </a:lnTo>
                  <a:lnTo>
                    <a:pt x="4746882" y="915328"/>
                  </a:lnTo>
                  <a:lnTo>
                    <a:pt x="4768938" y="913921"/>
                  </a:lnTo>
                  <a:lnTo>
                    <a:pt x="4785796" y="912423"/>
                  </a:lnTo>
                  <a:lnTo>
                    <a:pt x="4800069" y="910889"/>
                  </a:lnTo>
                  <a:lnTo>
                    <a:pt x="4813319" y="909474"/>
                  </a:lnTo>
                  <a:lnTo>
                    <a:pt x="4856187" y="907032"/>
                  </a:lnTo>
                  <a:lnTo>
                    <a:pt x="4899824" y="905974"/>
                  </a:lnTo>
                  <a:lnTo>
                    <a:pt x="4928883" y="905605"/>
                  </a:lnTo>
                  <a:lnTo>
                    <a:pt x="4943436" y="905920"/>
                  </a:lnTo>
                  <a:lnTo>
                    <a:pt x="4957990" y="906704"/>
                  </a:lnTo>
                  <a:lnTo>
                    <a:pt x="4972519" y="907905"/>
                  </a:lnTo>
                  <a:lnTo>
                    <a:pt x="4987049" y="909224"/>
                  </a:lnTo>
                  <a:lnTo>
                    <a:pt x="5001602" y="910365"/>
                  </a:lnTo>
                  <a:lnTo>
                    <a:pt x="5016102" y="911278"/>
                  </a:lnTo>
                  <a:lnTo>
                    <a:pt x="5030638" y="912048"/>
                  </a:lnTo>
                  <a:lnTo>
                    <a:pt x="5045197" y="912866"/>
                  </a:lnTo>
                  <a:lnTo>
                    <a:pt x="5088804" y="916572"/>
                  </a:lnTo>
                  <a:lnTo>
                    <a:pt x="5132434" y="922875"/>
                  </a:lnTo>
                  <a:lnTo>
                    <a:pt x="5176100" y="932590"/>
                  </a:lnTo>
                  <a:lnTo>
                    <a:pt x="5219695" y="944502"/>
                  </a:lnTo>
                  <a:lnTo>
                    <a:pt x="5263302" y="957609"/>
                  </a:lnTo>
                  <a:lnTo>
                    <a:pt x="5277861" y="962042"/>
                  </a:lnTo>
                  <a:lnTo>
                    <a:pt x="5292432" y="966118"/>
                  </a:lnTo>
                  <a:lnTo>
                    <a:pt x="5306930" y="969603"/>
                  </a:lnTo>
                  <a:lnTo>
                    <a:pt x="5321452" y="972659"/>
                  </a:lnTo>
                  <a:lnTo>
                    <a:pt x="5335974" y="975619"/>
                  </a:lnTo>
                  <a:lnTo>
                    <a:pt x="5350471" y="978818"/>
                  </a:lnTo>
                  <a:lnTo>
                    <a:pt x="5394138" y="989855"/>
                  </a:lnTo>
                  <a:lnTo>
                    <a:pt x="5438292" y="1002297"/>
                  </a:lnTo>
                  <a:lnTo>
                    <a:pt x="5452893" y="1006609"/>
                  </a:lnTo>
                  <a:lnTo>
                    <a:pt x="5466803" y="1010695"/>
                  </a:lnTo>
                  <a:lnTo>
                    <a:pt x="5516714" y="1025173"/>
                  </a:lnTo>
                  <a:lnTo>
                    <a:pt x="5566739" y="1037907"/>
                  </a:lnTo>
                  <a:lnTo>
                    <a:pt x="5583135" y="1042064"/>
                  </a:lnTo>
                  <a:lnTo>
                    <a:pt x="5598278" y="1045829"/>
                  </a:lnTo>
                  <a:lnTo>
                    <a:pt x="5612742" y="1049319"/>
                  </a:lnTo>
                  <a:lnTo>
                    <a:pt x="5626944" y="1053119"/>
                  </a:lnTo>
                  <a:lnTo>
                    <a:pt x="5670384" y="1069020"/>
                  </a:lnTo>
                  <a:lnTo>
                    <a:pt x="5714021" y="1095202"/>
                  </a:lnTo>
                  <a:lnTo>
                    <a:pt x="5743080" y="1120721"/>
                  </a:lnTo>
                  <a:lnTo>
                    <a:pt x="5772187" y="1150606"/>
                  </a:lnTo>
                  <a:lnTo>
                    <a:pt x="5801246" y="1184856"/>
                  </a:lnTo>
                  <a:lnTo>
                    <a:pt x="5815799" y="1201576"/>
                  </a:lnTo>
                  <a:lnTo>
                    <a:pt x="5830353" y="1217074"/>
                  </a:lnTo>
                  <a:lnTo>
                    <a:pt x="5844882" y="1232025"/>
                  </a:lnTo>
                  <a:lnTo>
                    <a:pt x="5859412" y="1247118"/>
                  </a:lnTo>
                  <a:lnTo>
                    <a:pt x="5873965" y="1263044"/>
                  </a:lnTo>
                  <a:lnTo>
                    <a:pt x="5888465" y="1281890"/>
                  </a:lnTo>
                  <a:lnTo>
                    <a:pt x="5903001" y="1302557"/>
                  </a:lnTo>
                  <a:lnTo>
                    <a:pt x="5917560" y="1321248"/>
                  </a:lnTo>
                  <a:lnTo>
                    <a:pt x="5932131" y="1334164"/>
                  </a:lnTo>
                  <a:lnTo>
                    <a:pt x="5946631" y="1339014"/>
                  </a:lnTo>
                  <a:lnTo>
                    <a:pt x="5961167" y="1338197"/>
                  </a:lnTo>
                  <a:lnTo>
                    <a:pt x="5975726" y="1335236"/>
                  </a:lnTo>
                  <a:lnTo>
                    <a:pt x="5990297" y="1333656"/>
                  </a:lnTo>
                  <a:lnTo>
                    <a:pt x="6004797" y="1334133"/>
                  </a:lnTo>
                  <a:lnTo>
                    <a:pt x="6019333" y="1334895"/>
                  </a:lnTo>
                  <a:lnTo>
                    <a:pt x="6033892" y="1335799"/>
                  </a:lnTo>
                  <a:lnTo>
                    <a:pt x="6048463" y="1336704"/>
                  </a:lnTo>
                  <a:lnTo>
                    <a:pt x="6062963" y="1338337"/>
                  </a:lnTo>
                  <a:lnTo>
                    <a:pt x="6077499" y="1340435"/>
                  </a:lnTo>
                  <a:lnTo>
                    <a:pt x="6092058" y="1341651"/>
                  </a:lnTo>
                  <a:lnTo>
                    <a:pt x="6106629" y="1340641"/>
                  </a:lnTo>
                  <a:lnTo>
                    <a:pt x="6121129" y="1335309"/>
                  </a:lnTo>
                  <a:lnTo>
                    <a:pt x="6135665" y="1326941"/>
                  </a:lnTo>
                  <a:lnTo>
                    <a:pt x="6150224" y="1319264"/>
                  </a:lnTo>
                  <a:lnTo>
                    <a:pt x="6164795" y="1316003"/>
                  </a:lnTo>
                  <a:lnTo>
                    <a:pt x="6179293" y="1319545"/>
                  </a:lnTo>
                  <a:lnTo>
                    <a:pt x="6193815" y="1327386"/>
                  </a:lnTo>
                  <a:lnTo>
                    <a:pt x="6208337" y="1336202"/>
                  </a:lnTo>
                  <a:lnTo>
                    <a:pt x="6222834" y="1342673"/>
                  </a:lnTo>
                  <a:lnTo>
                    <a:pt x="6237406" y="1345967"/>
                  </a:lnTo>
                  <a:lnTo>
                    <a:pt x="6251965" y="1347785"/>
                  </a:lnTo>
                  <a:lnTo>
                    <a:pt x="6266501" y="1348888"/>
                  </a:lnTo>
                  <a:lnTo>
                    <a:pt x="6281000" y="1350039"/>
                  </a:lnTo>
                  <a:lnTo>
                    <a:pt x="6295572" y="1351208"/>
                  </a:lnTo>
                  <a:lnTo>
                    <a:pt x="6310131" y="1352055"/>
                  </a:lnTo>
                  <a:lnTo>
                    <a:pt x="6324667" y="1352879"/>
                  </a:lnTo>
                  <a:lnTo>
                    <a:pt x="6339166" y="1353976"/>
                  </a:lnTo>
                  <a:lnTo>
                    <a:pt x="6382833" y="1358834"/>
                  </a:lnTo>
                  <a:lnTo>
                    <a:pt x="6426463" y="1365914"/>
                  </a:lnTo>
                  <a:lnTo>
                    <a:pt x="6470070" y="1376650"/>
                  </a:lnTo>
                  <a:lnTo>
                    <a:pt x="6499165" y="1386500"/>
                  </a:lnTo>
                  <a:lnTo>
                    <a:pt x="6513664" y="1391187"/>
                  </a:lnTo>
                  <a:lnTo>
                    <a:pt x="6528218" y="1395341"/>
                  </a:lnTo>
                  <a:lnTo>
                    <a:pt x="6542747" y="1399172"/>
                  </a:lnTo>
                  <a:lnTo>
                    <a:pt x="6557277" y="1403171"/>
                  </a:lnTo>
                  <a:lnTo>
                    <a:pt x="6571830" y="1407824"/>
                  </a:lnTo>
                  <a:lnTo>
                    <a:pt x="6586384" y="1413500"/>
                  </a:lnTo>
                  <a:lnTo>
                    <a:pt x="6600913" y="1419794"/>
                  </a:lnTo>
                  <a:lnTo>
                    <a:pt x="6615443" y="1426327"/>
                  </a:lnTo>
                  <a:lnTo>
                    <a:pt x="6629996" y="1432716"/>
                  </a:lnTo>
                  <a:lnTo>
                    <a:pt x="6644550" y="1438896"/>
                  </a:lnTo>
                  <a:lnTo>
                    <a:pt x="6659079" y="1445099"/>
                  </a:lnTo>
                  <a:lnTo>
                    <a:pt x="6673609" y="1451111"/>
                  </a:lnTo>
                  <a:lnTo>
                    <a:pt x="6688162" y="1456719"/>
                  </a:lnTo>
                  <a:lnTo>
                    <a:pt x="6702716" y="1461672"/>
                  </a:lnTo>
                  <a:lnTo>
                    <a:pt x="6717245" y="1466149"/>
                  </a:lnTo>
                  <a:lnTo>
                    <a:pt x="6731775" y="1470578"/>
                  </a:lnTo>
                  <a:lnTo>
                    <a:pt x="6746328" y="1475388"/>
                  </a:lnTo>
                  <a:lnTo>
                    <a:pt x="6760882" y="1480917"/>
                  </a:lnTo>
                  <a:lnTo>
                    <a:pt x="6775411" y="1486850"/>
                  </a:lnTo>
                  <a:lnTo>
                    <a:pt x="6789941" y="1492640"/>
                  </a:lnTo>
                  <a:lnTo>
                    <a:pt x="6804494" y="1497740"/>
                  </a:lnTo>
                  <a:lnTo>
                    <a:pt x="6818994" y="1501800"/>
                  </a:lnTo>
                  <a:lnTo>
                    <a:pt x="6833530" y="1505265"/>
                  </a:lnTo>
                  <a:lnTo>
                    <a:pt x="6848089" y="1508492"/>
                  </a:lnTo>
                  <a:lnTo>
                    <a:pt x="6862660" y="1511837"/>
                  </a:lnTo>
                  <a:lnTo>
                    <a:pt x="6877160" y="1515246"/>
                  </a:lnTo>
                  <a:lnTo>
                    <a:pt x="6891696" y="1518632"/>
                  </a:lnTo>
                  <a:lnTo>
                    <a:pt x="6906255" y="1522017"/>
                  </a:lnTo>
                  <a:lnTo>
                    <a:pt x="6920826" y="1525426"/>
                  </a:lnTo>
                  <a:lnTo>
                    <a:pt x="6935326" y="1528988"/>
                  </a:lnTo>
                  <a:lnTo>
                    <a:pt x="6949862" y="1532586"/>
                  </a:lnTo>
                  <a:lnTo>
                    <a:pt x="6964421" y="1536160"/>
                  </a:lnTo>
                  <a:lnTo>
                    <a:pt x="6978992" y="1539650"/>
                  </a:lnTo>
                  <a:lnTo>
                    <a:pt x="6993492" y="1543204"/>
                  </a:lnTo>
                  <a:lnTo>
                    <a:pt x="7008028" y="1546746"/>
                  </a:lnTo>
                  <a:lnTo>
                    <a:pt x="7022587" y="1550169"/>
                  </a:lnTo>
                  <a:lnTo>
                    <a:pt x="7037158" y="1553366"/>
                  </a:lnTo>
                  <a:lnTo>
                    <a:pt x="7051658" y="1556142"/>
                  </a:lnTo>
                  <a:lnTo>
                    <a:pt x="7066194" y="1558621"/>
                  </a:lnTo>
                  <a:lnTo>
                    <a:pt x="7080753" y="1561171"/>
                  </a:lnTo>
                  <a:lnTo>
                    <a:pt x="7095324" y="1564161"/>
                  </a:lnTo>
                  <a:lnTo>
                    <a:pt x="7109822" y="1567783"/>
                  </a:lnTo>
                  <a:lnTo>
                    <a:pt x="7124344" y="1571797"/>
                  </a:lnTo>
                  <a:lnTo>
                    <a:pt x="7138866" y="1575931"/>
                  </a:lnTo>
                  <a:lnTo>
                    <a:pt x="7153363" y="1579909"/>
                  </a:lnTo>
                  <a:lnTo>
                    <a:pt x="7167935" y="1583606"/>
                  </a:lnTo>
                  <a:lnTo>
                    <a:pt x="7182494" y="1587196"/>
                  </a:lnTo>
                  <a:lnTo>
                    <a:pt x="7197030" y="1590857"/>
                  </a:lnTo>
                  <a:lnTo>
                    <a:pt x="7240660" y="1603230"/>
                  </a:lnTo>
                  <a:lnTo>
                    <a:pt x="7284267" y="1618654"/>
                  </a:lnTo>
                  <a:lnTo>
                    <a:pt x="7313362" y="1631342"/>
                  </a:lnTo>
                  <a:lnTo>
                    <a:pt x="7327861" y="1637567"/>
                  </a:lnTo>
                  <a:lnTo>
                    <a:pt x="7342433" y="1643544"/>
                  </a:lnTo>
                  <a:lnTo>
                    <a:pt x="7356992" y="1649378"/>
                  </a:lnTo>
                  <a:lnTo>
                    <a:pt x="7371528" y="1655212"/>
                  </a:lnTo>
                  <a:lnTo>
                    <a:pt x="7386027" y="1661189"/>
                  </a:lnTo>
                  <a:lnTo>
                    <a:pt x="7400581" y="1667349"/>
                  </a:lnTo>
                  <a:lnTo>
                    <a:pt x="7415110" y="1673604"/>
                  </a:lnTo>
                  <a:lnTo>
                    <a:pt x="7429640" y="1679906"/>
                  </a:lnTo>
                  <a:lnTo>
                    <a:pt x="7444193" y="1686208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893814" y="30487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893814" y="258241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893814" y="28155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0219" y="4557776"/>
            <a:ext cx="109220" cy="71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219" y="405155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0219" y="354520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0219" y="303898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219" y="2532329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3952" y="5265741"/>
            <a:ext cx="778764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46744" y="4106417"/>
            <a:ext cx="279400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3495">
              <a:lnSpc>
                <a:spcPts val="1230"/>
              </a:lnSpc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3495">
              <a:lnSpc>
                <a:spcPts val="1290"/>
              </a:lnSpc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27493" y="2432811"/>
            <a:ext cx="113030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26951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015" y="891285"/>
            <a:ext cx="804290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karşılıksız </a:t>
            </a:r>
            <a:r>
              <a:rPr spc="-5" dirty="0"/>
              <a:t>çeklerin dönüşüm </a:t>
            </a:r>
            <a:r>
              <a:rPr dirty="0"/>
              <a:t>oranı </a:t>
            </a:r>
            <a:r>
              <a:rPr spc="-5" dirty="0"/>
              <a:t>tutar </a:t>
            </a:r>
            <a:r>
              <a:rPr dirty="0"/>
              <a:t>olarak </a:t>
            </a:r>
            <a:r>
              <a:rPr spc="-5" dirty="0"/>
              <a:t>artmıştır.  </a:t>
            </a:r>
            <a:r>
              <a:rPr b="0" spc="-5" dirty="0">
                <a:latin typeface="Tahoma"/>
                <a:cs typeface="Tahoma"/>
              </a:rPr>
              <a:t>Karşılıksız çeklerde </a:t>
            </a:r>
            <a:r>
              <a:rPr b="0" dirty="0">
                <a:latin typeface="Tahoma"/>
                <a:cs typeface="Tahoma"/>
              </a:rPr>
              <a:t>dönüşüm </a:t>
            </a:r>
            <a:r>
              <a:rPr b="0" spc="-5" dirty="0">
                <a:latin typeface="Tahoma"/>
                <a:cs typeface="Tahoma"/>
              </a:rPr>
              <a:t>oranları tutar olarak %0,8, </a:t>
            </a:r>
            <a:r>
              <a:rPr b="0" dirty="0">
                <a:latin typeface="Tahoma"/>
                <a:cs typeface="Tahoma"/>
              </a:rPr>
              <a:t>adet </a:t>
            </a:r>
            <a:r>
              <a:rPr b="0" spc="-5" dirty="0">
                <a:latin typeface="Tahoma"/>
                <a:cs typeface="Tahoma"/>
              </a:rPr>
              <a:t>olarak %0,7  seviyesindedir.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095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9026" y="1943226"/>
            <a:ext cx="5431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çek dönüşüm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5876645"/>
            <a:ext cx="89725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oranları, takas odalarına 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karşılıksız kalan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adet ve tutarının toplam takasa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çek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adet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tutarı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içindeki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284797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Mayıs ayında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karşılıksız çek işlemlerine ilişkin düzenleme nedeniyle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açıklanmamıştır.  </a:t>
            </a:r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30589"/>
            <a:ext cx="8375015" cy="2818130"/>
            <a:chOff x="583501" y="2430589"/>
            <a:chExt cx="8375015" cy="2818130"/>
          </a:xfrm>
        </p:grpSpPr>
        <p:sp>
          <p:nvSpPr>
            <p:cNvPr id="7" name="object 7"/>
            <p:cNvSpPr/>
            <p:nvPr/>
          </p:nvSpPr>
          <p:spPr>
            <a:xfrm>
              <a:off x="704088" y="2546603"/>
              <a:ext cx="8185784" cy="2682240"/>
            </a:xfrm>
            <a:custGeom>
              <a:avLst/>
              <a:gdLst/>
              <a:ahLst/>
              <a:cxnLst/>
              <a:rect l="l" t="t" r="r" b="b"/>
              <a:pathLst>
                <a:path w="8185784" h="2682240">
                  <a:moveTo>
                    <a:pt x="158496" y="1118616"/>
                  </a:moveTo>
                  <a:lnTo>
                    <a:pt x="0" y="1118616"/>
                  </a:lnTo>
                  <a:lnTo>
                    <a:pt x="0" y="2682240"/>
                  </a:lnTo>
                  <a:lnTo>
                    <a:pt x="158496" y="2682240"/>
                  </a:lnTo>
                  <a:lnTo>
                    <a:pt x="158496" y="1118616"/>
                  </a:lnTo>
                  <a:close/>
                </a:path>
                <a:path w="8185784" h="2682240">
                  <a:moveTo>
                    <a:pt x="445008" y="1341120"/>
                  </a:moveTo>
                  <a:lnTo>
                    <a:pt x="286512" y="1341120"/>
                  </a:lnTo>
                  <a:lnTo>
                    <a:pt x="286512" y="2682240"/>
                  </a:lnTo>
                  <a:lnTo>
                    <a:pt x="445008" y="2682240"/>
                  </a:lnTo>
                  <a:lnTo>
                    <a:pt x="445008" y="1341120"/>
                  </a:lnTo>
                  <a:close/>
                </a:path>
                <a:path w="8185784" h="2682240">
                  <a:moveTo>
                    <a:pt x="731520" y="783336"/>
                  </a:moveTo>
                  <a:lnTo>
                    <a:pt x="573024" y="783336"/>
                  </a:lnTo>
                  <a:lnTo>
                    <a:pt x="573024" y="2682240"/>
                  </a:lnTo>
                  <a:lnTo>
                    <a:pt x="731520" y="2682240"/>
                  </a:lnTo>
                  <a:lnTo>
                    <a:pt x="731520" y="783336"/>
                  </a:lnTo>
                  <a:close/>
                </a:path>
                <a:path w="8185784" h="2682240">
                  <a:moveTo>
                    <a:pt x="1018032" y="0"/>
                  </a:moveTo>
                  <a:lnTo>
                    <a:pt x="859536" y="0"/>
                  </a:lnTo>
                  <a:lnTo>
                    <a:pt x="859536" y="2682240"/>
                  </a:lnTo>
                  <a:lnTo>
                    <a:pt x="1018032" y="2682240"/>
                  </a:lnTo>
                  <a:lnTo>
                    <a:pt x="1018032" y="0"/>
                  </a:lnTo>
                  <a:close/>
                </a:path>
                <a:path w="8185784" h="2682240">
                  <a:moveTo>
                    <a:pt x="1306068" y="783336"/>
                  </a:moveTo>
                  <a:lnTo>
                    <a:pt x="1146048" y="783336"/>
                  </a:lnTo>
                  <a:lnTo>
                    <a:pt x="1146048" y="2682240"/>
                  </a:lnTo>
                  <a:lnTo>
                    <a:pt x="1306068" y="2682240"/>
                  </a:lnTo>
                  <a:lnTo>
                    <a:pt x="1306068" y="783336"/>
                  </a:lnTo>
                  <a:close/>
                </a:path>
                <a:path w="8185784" h="2682240">
                  <a:moveTo>
                    <a:pt x="1592580" y="783336"/>
                  </a:moveTo>
                  <a:lnTo>
                    <a:pt x="1432560" y="783336"/>
                  </a:lnTo>
                  <a:lnTo>
                    <a:pt x="1432560" y="2682240"/>
                  </a:lnTo>
                  <a:lnTo>
                    <a:pt x="1592580" y="2682240"/>
                  </a:lnTo>
                  <a:lnTo>
                    <a:pt x="1592580" y="783336"/>
                  </a:lnTo>
                  <a:close/>
                </a:path>
                <a:path w="8185784" h="2682240">
                  <a:moveTo>
                    <a:pt x="1879092" y="1565148"/>
                  </a:moveTo>
                  <a:lnTo>
                    <a:pt x="1719072" y="1565148"/>
                  </a:lnTo>
                  <a:lnTo>
                    <a:pt x="1719072" y="2682240"/>
                  </a:lnTo>
                  <a:lnTo>
                    <a:pt x="1879092" y="2682240"/>
                  </a:lnTo>
                  <a:lnTo>
                    <a:pt x="1879092" y="1565148"/>
                  </a:lnTo>
                  <a:close/>
                </a:path>
                <a:path w="8185784" h="2682240">
                  <a:moveTo>
                    <a:pt x="2165604" y="1229868"/>
                  </a:moveTo>
                  <a:lnTo>
                    <a:pt x="2005584" y="1229868"/>
                  </a:lnTo>
                  <a:lnTo>
                    <a:pt x="2005584" y="2682240"/>
                  </a:lnTo>
                  <a:lnTo>
                    <a:pt x="2165604" y="2682240"/>
                  </a:lnTo>
                  <a:lnTo>
                    <a:pt x="2165604" y="1229868"/>
                  </a:lnTo>
                  <a:close/>
                </a:path>
                <a:path w="8185784" h="2682240">
                  <a:moveTo>
                    <a:pt x="2452116" y="1565148"/>
                  </a:moveTo>
                  <a:lnTo>
                    <a:pt x="2292096" y="1565148"/>
                  </a:lnTo>
                  <a:lnTo>
                    <a:pt x="2292096" y="2682240"/>
                  </a:lnTo>
                  <a:lnTo>
                    <a:pt x="2452116" y="2682240"/>
                  </a:lnTo>
                  <a:lnTo>
                    <a:pt x="2452116" y="1565148"/>
                  </a:lnTo>
                  <a:close/>
                </a:path>
                <a:path w="8185784" h="2682240">
                  <a:moveTo>
                    <a:pt x="2738628" y="1676400"/>
                  </a:moveTo>
                  <a:lnTo>
                    <a:pt x="2580132" y="1676400"/>
                  </a:lnTo>
                  <a:lnTo>
                    <a:pt x="2580132" y="2682240"/>
                  </a:lnTo>
                  <a:lnTo>
                    <a:pt x="2738628" y="2682240"/>
                  </a:lnTo>
                  <a:lnTo>
                    <a:pt x="2738628" y="1676400"/>
                  </a:lnTo>
                  <a:close/>
                </a:path>
                <a:path w="8185784" h="2682240">
                  <a:moveTo>
                    <a:pt x="3025140" y="1676400"/>
                  </a:moveTo>
                  <a:lnTo>
                    <a:pt x="2866644" y="1676400"/>
                  </a:lnTo>
                  <a:lnTo>
                    <a:pt x="2866644" y="2682240"/>
                  </a:lnTo>
                  <a:lnTo>
                    <a:pt x="3025140" y="2682240"/>
                  </a:lnTo>
                  <a:lnTo>
                    <a:pt x="3025140" y="1676400"/>
                  </a:lnTo>
                  <a:close/>
                </a:path>
                <a:path w="8185784" h="2682240">
                  <a:moveTo>
                    <a:pt x="3311652" y="1565148"/>
                  </a:moveTo>
                  <a:lnTo>
                    <a:pt x="3153156" y="1565148"/>
                  </a:lnTo>
                  <a:lnTo>
                    <a:pt x="3153156" y="2682240"/>
                  </a:lnTo>
                  <a:lnTo>
                    <a:pt x="3311652" y="2682240"/>
                  </a:lnTo>
                  <a:lnTo>
                    <a:pt x="3311652" y="1565148"/>
                  </a:lnTo>
                  <a:close/>
                </a:path>
                <a:path w="8185784" h="2682240">
                  <a:moveTo>
                    <a:pt x="3598164" y="1676400"/>
                  </a:moveTo>
                  <a:lnTo>
                    <a:pt x="3439668" y="1676400"/>
                  </a:lnTo>
                  <a:lnTo>
                    <a:pt x="3439668" y="2682240"/>
                  </a:lnTo>
                  <a:lnTo>
                    <a:pt x="3598164" y="2682240"/>
                  </a:lnTo>
                  <a:lnTo>
                    <a:pt x="3598164" y="1676400"/>
                  </a:lnTo>
                  <a:close/>
                </a:path>
                <a:path w="8185784" h="2682240">
                  <a:moveTo>
                    <a:pt x="3886200" y="1676400"/>
                  </a:moveTo>
                  <a:lnTo>
                    <a:pt x="3726180" y="1676400"/>
                  </a:lnTo>
                  <a:lnTo>
                    <a:pt x="3726180" y="2682240"/>
                  </a:lnTo>
                  <a:lnTo>
                    <a:pt x="3886200" y="2682240"/>
                  </a:lnTo>
                  <a:lnTo>
                    <a:pt x="3886200" y="1676400"/>
                  </a:lnTo>
                  <a:close/>
                </a:path>
                <a:path w="8185784" h="2682240">
                  <a:moveTo>
                    <a:pt x="4172712" y="1676400"/>
                  </a:moveTo>
                  <a:lnTo>
                    <a:pt x="4012692" y="1676400"/>
                  </a:lnTo>
                  <a:lnTo>
                    <a:pt x="4012692" y="2682240"/>
                  </a:lnTo>
                  <a:lnTo>
                    <a:pt x="4172712" y="2682240"/>
                  </a:lnTo>
                  <a:lnTo>
                    <a:pt x="4172712" y="1676400"/>
                  </a:lnTo>
                  <a:close/>
                </a:path>
                <a:path w="8185784" h="2682240">
                  <a:moveTo>
                    <a:pt x="4459224" y="2011680"/>
                  </a:moveTo>
                  <a:lnTo>
                    <a:pt x="4299204" y="2011680"/>
                  </a:lnTo>
                  <a:lnTo>
                    <a:pt x="4299204" y="2682240"/>
                  </a:lnTo>
                  <a:lnTo>
                    <a:pt x="4459224" y="2682240"/>
                  </a:lnTo>
                  <a:lnTo>
                    <a:pt x="4459224" y="2011680"/>
                  </a:lnTo>
                  <a:close/>
                </a:path>
                <a:path w="8185784" h="2682240">
                  <a:moveTo>
                    <a:pt x="5032248" y="112776"/>
                  </a:moveTo>
                  <a:lnTo>
                    <a:pt x="4872228" y="112776"/>
                  </a:lnTo>
                  <a:lnTo>
                    <a:pt x="4872228" y="2682240"/>
                  </a:lnTo>
                  <a:lnTo>
                    <a:pt x="5032248" y="2682240"/>
                  </a:lnTo>
                  <a:lnTo>
                    <a:pt x="5032248" y="112776"/>
                  </a:lnTo>
                  <a:close/>
                </a:path>
                <a:path w="8185784" h="2682240">
                  <a:moveTo>
                    <a:pt x="5318760" y="1341120"/>
                  </a:moveTo>
                  <a:lnTo>
                    <a:pt x="5160264" y="1341120"/>
                  </a:lnTo>
                  <a:lnTo>
                    <a:pt x="5160264" y="2682240"/>
                  </a:lnTo>
                  <a:lnTo>
                    <a:pt x="5318760" y="2682240"/>
                  </a:lnTo>
                  <a:lnTo>
                    <a:pt x="5318760" y="1341120"/>
                  </a:lnTo>
                  <a:close/>
                </a:path>
                <a:path w="8185784" h="2682240">
                  <a:moveTo>
                    <a:pt x="5605272" y="1453896"/>
                  </a:moveTo>
                  <a:lnTo>
                    <a:pt x="5446776" y="1453896"/>
                  </a:lnTo>
                  <a:lnTo>
                    <a:pt x="5446776" y="2682240"/>
                  </a:lnTo>
                  <a:lnTo>
                    <a:pt x="5605272" y="2682240"/>
                  </a:lnTo>
                  <a:lnTo>
                    <a:pt x="5605272" y="1453896"/>
                  </a:lnTo>
                  <a:close/>
                </a:path>
                <a:path w="8185784" h="2682240">
                  <a:moveTo>
                    <a:pt x="5891784" y="1565148"/>
                  </a:moveTo>
                  <a:lnTo>
                    <a:pt x="5733288" y="1565148"/>
                  </a:lnTo>
                  <a:lnTo>
                    <a:pt x="5733288" y="2682240"/>
                  </a:lnTo>
                  <a:lnTo>
                    <a:pt x="5891784" y="2682240"/>
                  </a:lnTo>
                  <a:lnTo>
                    <a:pt x="5891784" y="1565148"/>
                  </a:lnTo>
                  <a:close/>
                </a:path>
                <a:path w="8185784" h="2682240">
                  <a:moveTo>
                    <a:pt x="6178296" y="1565148"/>
                  </a:moveTo>
                  <a:lnTo>
                    <a:pt x="6019800" y="1565148"/>
                  </a:lnTo>
                  <a:lnTo>
                    <a:pt x="6019800" y="2682240"/>
                  </a:lnTo>
                  <a:lnTo>
                    <a:pt x="6178296" y="2682240"/>
                  </a:lnTo>
                  <a:lnTo>
                    <a:pt x="6178296" y="1565148"/>
                  </a:lnTo>
                  <a:close/>
                </a:path>
                <a:path w="8185784" h="2682240">
                  <a:moveTo>
                    <a:pt x="6466332" y="1676400"/>
                  </a:moveTo>
                  <a:lnTo>
                    <a:pt x="6306312" y="1676400"/>
                  </a:lnTo>
                  <a:lnTo>
                    <a:pt x="6306312" y="2682240"/>
                  </a:lnTo>
                  <a:lnTo>
                    <a:pt x="6466332" y="2682240"/>
                  </a:lnTo>
                  <a:lnTo>
                    <a:pt x="6466332" y="1676400"/>
                  </a:lnTo>
                  <a:close/>
                </a:path>
                <a:path w="8185784" h="2682240">
                  <a:moveTo>
                    <a:pt x="6752844" y="1676400"/>
                  </a:moveTo>
                  <a:lnTo>
                    <a:pt x="6592824" y="1676400"/>
                  </a:lnTo>
                  <a:lnTo>
                    <a:pt x="6592824" y="2682240"/>
                  </a:lnTo>
                  <a:lnTo>
                    <a:pt x="6752844" y="2682240"/>
                  </a:lnTo>
                  <a:lnTo>
                    <a:pt x="6752844" y="1676400"/>
                  </a:lnTo>
                  <a:close/>
                </a:path>
                <a:path w="8185784" h="2682240">
                  <a:moveTo>
                    <a:pt x="7039356" y="1789176"/>
                  </a:moveTo>
                  <a:lnTo>
                    <a:pt x="6879336" y="1789176"/>
                  </a:lnTo>
                  <a:lnTo>
                    <a:pt x="6879336" y="2682240"/>
                  </a:lnTo>
                  <a:lnTo>
                    <a:pt x="7039356" y="2682240"/>
                  </a:lnTo>
                  <a:lnTo>
                    <a:pt x="7039356" y="1789176"/>
                  </a:lnTo>
                  <a:close/>
                </a:path>
                <a:path w="8185784" h="2682240">
                  <a:moveTo>
                    <a:pt x="7325868" y="1789176"/>
                  </a:moveTo>
                  <a:lnTo>
                    <a:pt x="7165848" y="1789176"/>
                  </a:lnTo>
                  <a:lnTo>
                    <a:pt x="7165848" y="2682240"/>
                  </a:lnTo>
                  <a:lnTo>
                    <a:pt x="7325868" y="2682240"/>
                  </a:lnTo>
                  <a:lnTo>
                    <a:pt x="7325868" y="1789176"/>
                  </a:lnTo>
                  <a:close/>
                </a:path>
                <a:path w="8185784" h="2682240">
                  <a:moveTo>
                    <a:pt x="7612380" y="1900428"/>
                  </a:moveTo>
                  <a:lnTo>
                    <a:pt x="7452360" y="1900428"/>
                  </a:lnTo>
                  <a:lnTo>
                    <a:pt x="7452360" y="2682240"/>
                  </a:lnTo>
                  <a:lnTo>
                    <a:pt x="7612380" y="2682240"/>
                  </a:lnTo>
                  <a:lnTo>
                    <a:pt x="7612380" y="1900428"/>
                  </a:lnTo>
                  <a:close/>
                </a:path>
                <a:path w="8185784" h="2682240">
                  <a:moveTo>
                    <a:pt x="7898892" y="1900428"/>
                  </a:moveTo>
                  <a:lnTo>
                    <a:pt x="7740396" y="1900428"/>
                  </a:lnTo>
                  <a:lnTo>
                    <a:pt x="7740396" y="2682240"/>
                  </a:lnTo>
                  <a:lnTo>
                    <a:pt x="7898892" y="2682240"/>
                  </a:lnTo>
                  <a:lnTo>
                    <a:pt x="7898892" y="1900428"/>
                  </a:lnTo>
                  <a:close/>
                </a:path>
                <a:path w="8185784" h="2682240">
                  <a:moveTo>
                    <a:pt x="8185404" y="1900428"/>
                  </a:moveTo>
                  <a:lnTo>
                    <a:pt x="8026908" y="1900428"/>
                  </a:lnTo>
                  <a:lnTo>
                    <a:pt x="8026908" y="2682240"/>
                  </a:lnTo>
                  <a:lnTo>
                    <a:pt x="8185404" y="2682240"/>
                  </a:lnTo>
                  <a:lnTo>
                    <a:pt x="8185404" y="190042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35351"/>
              <a:ext cx="8365490" cy="2794000"/>
            </a:xfrm>
            <a:custGeom>
              <a:avLst/>
              <a:gdLst/>
              <a:ahLst/>
              <a:cxnLst/>
              <a:rect l="l" t="t" r="r" b="b"/>
              <a:pathLst>
                <a:path w="8365490" h="2794000">
                  <a:moveTo>
                    <a:pt x="51815" y="2793492"/>
                  </a:moveTo>
                  <a:lnTo>
                    <a:pt x="51815" y="0"/>
                  </a:lnTo>
                </a:path>
                <a:path w="8365490" h="2794000">
                  <a:moveTo>
                    <a:pt x="0" y="2793492"/>
                  </a:moveTo>
                  <a:lnTo>
                    <a:pt x="51815" y="2793492"/>
                  </a:lnTo>
                </a:path>
                <a:path w="8365490" h="2794000">
                  <a:moveTo>
                    <a:pt x="0" y="2235708"/>
                  </a:moveTo>
                  <a:lnTo>
                    <a:pt x="51815" y="2235708"/>
                  </a:lnTo>
                </a:path>
                <a:path w="8365490" h="2794000">
                  <a:moveTo>
                    <a:pt x="0" y="1676400"/>
                  </a:moveTo>
                  <a:lnTo>
                    <a:pt x="51815" y="1676400"/>
                  </a:lnTo>
                </a:path>
                <a:path w="8365490" h="2794000">
                  <a:moveTo>
                    <a:pt x="0" y="1117092"/>
                  </a:moveTo>
                  <a:lnTo>
                    <a:pt x="51815" y="1117092"/>
                  </a:lnTo>
                </a:path>
                <a:path w="8365490" h="2794000">
                  <a:moveTo>
                    <a:pt x="0" y="559308"/>
                  </a:moveTo>
                  <a:lnTo>
                    <a:pt x="51815" y="559308"/>
                  </a:lnTo>
                </a:path>
                <a:path w="8365490" h="2794000">
                  <a:moveTo>
                    <a:pt x="0" y="0"/>
                  </a:moveTo>
                  <a:lnTo>
                    <a:pt x="51815" y="0"/>
                  </a:lnTo>
                </a:path>
                <a:path w="8365490" h="2794000">
                  <a:moveTo>
                    <a:pt x="51815" y="2793492"/>
                  </a:moveTo>
                  <a:lnTo>
                    <a:pt x="8365235" y="27934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2573" y="2547365"/>
              <a:ext cx="8027034" cy="2682240"/>
            </a:xfrm>
            <a:custGeom>
              <a:avLst/>
              <a:gdLst/>
              <a:ahLst/>
              <a:cxnLst/>
              <a:rect l="l" t="t" r="r" b="b"/>
              <a:pathLst>
                <a:path w="8027034" h="2682240">
                  <a:moveTo>
                    <a:pt x="0" y="1117092"/>
                  </a:moveTo>
                  <a:lnTo>
                    <a:pt x="286512" y="1341120"/>
                  </a:lnTo>
                  <a:lnTo>
                    <a:pt x="574548" y="557784"/>
                  </a:lnTo>
                  <a:lnTo>
                    <a:pt x="861059" y="222504"/>
                  </a:lnTo>
                  <a:lnTo>
                    <a:pt x="1147571" y="893063"/>
                  </a:lnTo>
                  <a:lnTo>
                    <a:pt x="1434083" y="781812"/>
                  </a:lnTo>
                  <a:lnTo>
                    <a:pt x="1720595" y="1005839"/>
                  </a:lnTo>
                  <a:lnTo>
                    <a:pt x="2007108" y="893063"/>
                  </a:lnTo>
                  <a:lnTo>
                    <a:pt x="2293620" y="1563624"/>
                  </a:lnTo>
                  <a:lnTo>
                    <a:pt x="2580131" y="1676400"/>
                  </a:lnTo>
                  <a:lnTo>
                    <a:pt x="2866643" y="1563624"/>
                  </a:lnTo>
                  <a:lnTo>
                    <a:pt x="3154679" y="1452372"/>
                  </a:lnTo>
                  <a:lnTo>
                    <a:pt x="3441191" y="1676400"/>
                  </a:lnTo>
                  <a:lnTo>
                    <a:pt x="3727704" y="1563624"/>
                  </a:lnTo>
                  <a:lnTo>
                    <a:pt x="4014216" y="1563624"/>
                  </a:lnTo>
                  <a:lnTo>
                    <a:pt x="4300728" y="1898904"/>
                  </a:lnTo>
                  <a:lnTo>
                    <a:pt x="4587240" y="2682240"/>
                  </a:lnTo>
                  <a:lnTo>
                    <a:pt x="4873752" y="0"/>
                  </a:lnTo>
                  <a:lnTo>
                    <a:pt x="5160264" y="1228344"/>
                  </a:lnTo>
                  <a:lnTo>
                    <a:pt x="5446776" y="1341120"/>
                  </a:lnTo>
                  <a:lnTo>
                    <a:pt x="5734811" y="1341120"/>
                  </a:lnTo>
                  <a:lnTo>
                    <a:pt x="6021324" y="1563624"/>
                  </a:lnTo>
                  <a:lnTo>
                    <a:pt x="6307835" y="1452372"/>
                  </a:lnTo>
                  <a:lnTo>
                    <a:pt x="6594348" y="1563624"/>
                  </a:lnTo>
                  <a:lnTo>
                    <a:pt x="6880859" y="1676400"/>
                  </a:lnTo>
                  <a:lnTo>
                    <a:pt x="7167372" y="1563624"/>
                  </a:lnTo>
                  <a:lnTo>
                    <a:pt x="7453883" y="1676400"/>
                  </a:lnTo>
                  <a:lnTo>
                    <a:pt x="7740396" y="1898904"/>
                  </a:lnTo>
                  <a:lnTo>
                    <a:pt x="8026908" y="178765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65463" y="4747259"/>
              <a:ext cx="287020" cy="181610"/>
            </a:xfrm>
            <a:custGeom>
              <a:avLst/>
              <a:gdLst/>
              <a:ahLst/>
              <a:cxnLst/>
              <a:rect l="l" t="t" r="r" b="b"/>
              <a:pathLst>
                <a:path w="287020" h="181610">
                  <a:moveTo>
                    <a:pt x="286511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6511" y="181356"/>
                  </a:lnTo>
                  <a:lnTo>
                    <a:pt x="2865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1924" y="51255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1924" y="2889884"/>
            <a:ext cx="238760" cy="76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924" y="233095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924" y="40076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1924" y="456666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7902" y="5267959"/>
            <a:ext cx="8237220" cy="6851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80340" algn="r">
              <a:lnSpc>
                <a:spcPct val="1568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77147" y="4733290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77147" y="408381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093976" y="2500883"/>
            <a:ext cx="215265" cy="332740"/>
            <a:chOff x="2093976" y="2500883"/>
            <a:chExt cx="215265" cy="332740"/>
          </a:xfrm>
        </p:grpSpPr>
        <p:sp>
          <p:nvSpPr>
            <p:cNvPr id="20" name="object 20"/>
            <p:cNvSpPr/>
            <p:nvPr/>
          </p:nvSpPr>
          <p:spPr>
            <a:xfrm>
              <a:off x="2093976" y="250088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4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113026" y="281406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46705" y="2431288"/>
            <a:ext cx="24765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(adet)  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(tutar)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904169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73074"/>
            <a:ext cx="8879840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750" spc="-5" dirty="0"/>
              <a:t>Toplam mevduat artmakta, yabancı para mevduatların payı </a:t>
            </a:r>
            <a:r>
              <a:rPr sz="1750" dirty="0"/>
              <a:t>ise yükselmektedir.  </a:t>
            </a:r>
            <a:r>
              <a:rPr sz="1750" b="0" spc="-5" dirty="0">
                <a:latin typeface="Tahoma"/>
                <a:cs typeface="Tahoma"/>
              </a:rPr>
              <a:t>Son </a:t>
            </a:r>
            <a:r>
              <a:rPr sz="1750" b="0" dirty="0">
                <a:latin typeface="Tahoma"/>
                <a:cs typeface="Tahoma"/>
              </a:rPr>
              <a:t>beş haftada yabancı para mevduatların </a:t>
            </a:r>
            <a:r>
              <a:rPr sz="1750" b="0" spc="-5" dirty="0">
                <a:latin typeface="Tahoma"/>
                <a:cs typeface="Tahoma"/>
              </a:rPr>
              <a:t>toplam içindeki </a:t>
            </a:r>
            <a:r>
              <a:rPr sz="1750" b="0" dirty="0">
                <a:latin typeface="Tahoma"/>
                <a:cs typeface="Tahoma"/>
              </a:rPr>
              <a:t>payı 1,5 puan </a:t>
            </a:r>
            <a:r>
              <a:rPr sz="1750" b="0" spc="-5" dirty="0">
                <a:latin typeface="Tahoma"/>
                <a:cs typeface="Tahoma"/>
              </a:rPr>
              <a:t>artarak </a:t>
            </a:r>
            <a:r>
              <a:rPr sz="1750" b="0" dirty="0">
                <a:latin typeface="Tahoma"/>
                <a:cs typeface="Tahoma"/>
              </a:rPr>
              <a:t>%58,3’e  </a:t>
            </a:r>
            <a:r>
              <a:rPr sz="1750" b="0" spc="-5" dirty="0">
                <a:latin typeface="Tahoma"/>
                <a:cs typeface="Tahoma"/>
              </a:rPr>
              <a:t>çıkmıştır.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939" y="1926717"/>
            <a:ext cx="88353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04185" marR="5080" indent="-299212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tutarı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döviz mevduatlarının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 3 Ocak 2020 – 17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3897" y="2733865"/>
            <a:ext cx="7657465" cy="2910205"/>
            <a:chOff x="703897" y="2733865"/>
            <a:chExt cx="7657465" cy="2910205"/>
          </a:xfrm>
        </p:grpSpPr>
        <p:sp>
          <p:nvSpPr>
            <p:cNvPr id="6" name="object 6"/>
            <p:cNvSpPr/>
            <p:nvPr/>
          </p:nvSpPr>
          <p:spPr>
            <a:xfrm>
              <a:off x="708659" y="2738627"/>
              <a:ext cx="7647940" cy="2900680"/>
            </a:xfrm>
            <a:custGeom>
              <a:avLst/>
              <a:gdLst/>
              <a:ahLst/>
              <a:cxnLst/>
              <a:rect l="l" t="t" r="r" b="b"/>
              <a:pathLst>
                <a:path w="7647940" h="2900679">
                  <a:moveTo>
                    <a:pt x="50292" y="2849880"/>
                  </a:moveTo>
                  <a:lnTo>
                    <a:pt x="5029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0"/>
                  </a:lnTo>
                </a:path>
                <a:path w="7647940" h="2900679">
                  <a:moveTo>
                    <a:pt x="0" y="2849880"/>
                  </a:moveTo>
                  <a:lnTo>
                    <a:pt x="50292" y="2849880"/>
                  </a:lnTo>
                </a:path>
                <a:path w="7647940" h="2900679">
                  <a:moveTo>
                    <a:pt x="0" y="2564892"/>
                  </a:moveTo>
                  <a:lnTo>
                    <a:pt x="50292" y="2564892"/>
                  </a:lnTo>
                </a:path>
                <a:path w="7647940" h="2900679">
                  <a:moveTo>
                    <a:pt x="0" y="2279904"/>
                  </a:moveTo>
                  <a:lnTo>
                    <a:pt x="50292" y="2279904"/>
                  </a:lnTo>
                </a:path>
                <a:path w="7647940" h="2900679">
                  <a:moveTo>
                    <a:pt x="0" y="1994916"/>
                  </a:moveTo>
                  <a:lnTo>
                    <a:pt x="50292" y="1994916"/>
                  </a:lnTo>
                </a:path>
                <a:path w="7647940" h="2900679">
                  <a:moveTo>
                    <a:pt x="0" y="1709928"/>
                  </a:moveTo>
                  <a:lnTo>
                    <a:pt x="50292" y="1709928"/>
                  </a:lnTo>
                </a:path>
                <a:path w="7647940" h="2900679">
                  <a:moveTo>
                    <a:pt x="0" y="1424940"/>
                  </a:moveTo>
                  <a:lnTo>
                    <a:pt x="50292" y="1424940"/>
                  </a:lnTo>
                </a:path>
                <a:path w="7647940" h="2900679">
                  <a:moveTo>
                    <a:pt x="0" y="1139952"/>
                  </a:moveTo>
                  <a:lnTo>
                    <a:pt x="50292" y="1139952"/>
                  </a:lnTo>
                </a:path>
                <a:path w="7647940" h="2900679">
                  <a:moveTo>
                    <a:pt x="0" y="854963"/>
                  </a:moveTo>
                  <a:lnTo>
                    <a:pt x="50292" y="854963"/>
                  </a:lnTo>
                </a:path>
                <a:path w="7647940" h="2900679">
                  <a:moveTo>
                    <a:pt x="0" y="569976"/>
                  </a:moveTo>
                  <a:lnTo>
                    <a:pt x="50292" y="569976"/>
                  </a:lnTo>
                </a:path>
                <a:path w="7647940" h="2900679">
                  <a:moveTo>
                    <a:pt x="0" y="284988"/>
                  </a:moveTo>
                  <a:lnTo>
                    <a:pt x="50292" y="284988"/>
                  </a:lnTo>
                </a:path>
                <a:path w="7647940" h="2900679">
                  <a:moveTo>
                    <a:pt x="0" y="0"/>
                  </a:moveTo>
                  <a:lnTo>
                    <a:pt x="50292" y="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0"/>
                  </a:lnTo>
                </a:path>
                <a:path w="7647940" h="2900679">
                  <a:moveTo>
                    <a:pt x="7597140" y="2849880"/>
                  </a:moveTo>
                  <a:lnTo>
                    <a:pt x="7647432" y="2849880"/>
                  </a:lnTo>
                </a:path>
                <a:path w="7647940" h="2900679">
                  <a:moveTo>
                    <a:pt x="7597140" y="2279904"/>
                  </a:moveTo>
                  <a:lnTo>
                    <a:pt x="7647432" y="2279904"/>
                  </a:lnTo>
                </a:path>
                <a:path w="7647940" h="2900679">
                  <a:moveTo>
                    <a:pt x="7597140" y="1709928"/>
                  </a:moveTo>
                  <a:lnTo>
                    <a:pt x="7647432" y="1709928"/>
                  </a:lnTo>
                </a:path>
                <a:path w="7647940" h="2900679">
                  <a:moveTo>
                    <a:pt x="7597140" y="1139952"/>
                  </a:moveTo>
                  <a:lnTo>
                    <a:pt x="7647432" y="1139952"/>
                  </a:lnTo>
                </a:path>
                <a:path w="7647940" h="2900679">
                  <a:moveTo>
                    <a:pt x="7597140" y="569976"/>
                  </a:moveTo>
                  <a:lnTo>
                    <a:pt x="7647432" y="569976"/>
                  </a:lnTo>
                </a:path>
                <a:path w="7647940" h="2900679">
                  <a:moveTo>
                    <a:pt x="7597140" y="0"/>
                  </a:moveTo>
                  <a:lnTo>
                    <a:pt x="7647432" y="0"/>
                  </a:lnTo>
                </a:path>
                <a:path w="7647940" h="2900679">
                  <a:moveTo>
                    <a:pt x="307848" y="2849880"/>
                  </a:moveTo>
                  <a:lnTo>
                    <a:pt x="307848" y="2900680"/>
                  </a:lnTo>
                </a:path>
                <a:path w="7647940" h="2900679">
                  <a:moveTo>
                    <a:pt x="2574036" y="2849880"/>
                  </a:moveTo>
                  <a:lnTo>
                    <a:pt x="2574036" y="2900680"/>
                  </a:lnTo>
                </a:path>
                <a:path w="7647940" h="2900679">
                  <a:moveTo>
                    <a:pt x="5090160" y="2849880"/>
                  </a:moveTo>
                  <a:lnTo>
                    <a:pt x="5090160" y="2900680"/>
                  </a:lnTo>
                </a:path>
                <a:path w="7647940" h="2900679">
                  <a:moveTo>
                    <a:pt x="7350252" y="2849880"/>
                  </a:moveTo>
                  <a:lnTo>
                    <a:pt x="7350252" y="2900680"/>
                  </a:lnTo>
                </a:path>
                <a:path w="7647940" h="2900679">
                  <a:moveTo>
                    <a:pt x="2822448" y="2849880"/>
                  </a:moveTo>
                  <a:lnTo>
                    <a:pt x="2822448" y="2900680"/>
                  </a:lnTo>
                </a:path>
                <a:path w="7647940" h="2900679">
                  <a:moveTo>
                    <a:pt x="6844284" y="2849880"/>
                  </a:moveTo>
                  <a:lnTo>
                    <a:pt x="6844284" y="2900680"/>
                  </a:lnTo>
                </a:path>
                <a:path w="7647940" h="2900679">
                  <a:moveTo>
                    <a:pt x="3823716" y="2849880"/>
                  </a:moveTo>
                  <a:lnTo>
                    <a:pt x="3823716" y="2900680"/>
                  </a:lnTo>
                </a:path>
                <a:path w="7647940" h="2900679">
                  <a:moveTo>
                    <a:pt x="5338572" y="2849880"/>
                  </a:moveTo>
                  <a:lnTo>
                    <a:pt x="5338572" y="2900680"/>
                  </a:lnTo>
                </a:path>
                <a:path w="7647940" h="2900679">
                  <a:moveTo>
                    <a:pt x="7092696" y="2849880"/>
                  </a:moveTo>
                  <a:lnTo>
                    <a:pt x="7092696" y="2900680"/>
                  </a:lnTo>
                </a:path>
                <a:path w="7647940" h="2900679">
                  <a:moveTo>
                    <a:pt x="3566160" y="2849880"/>
                  </a:moveTo>
                  <a:lnTo>
                    <a:pt x="3566160" y="2900680"/>
                  </a:lnTo>
                </a:path>
                <a:path w="7647940" h="2900679">
                  <a:moveTo>
                    <a:pt x="803148" y="2849880"/>
                  </a:moveTo>
                  <a:lnTo>
                    <a:pt x="803148" y="2900680"/>
                  </a:lnTo>
                </a:path>
                <a:path w="7647940" h="2900679">
                  <a:moveTo>
                    <a:pt x="4070604" y="2849880"/>
                  </a:moveTo>
                  <a:lnTo>
                    <a:pt x="4070604" y="2900680"/>
                  </a:lnTo>
                </a:path>
                <a:path w="7647940" h="2900679">
                  <a:moveTo>
                    <a:pt x="3078479" y="2849880"/>
                  </a:moveTo>
                  <a:lnTo>
                    <a:pt x="3078479" y="2900680"/>
                  </a:lnTo>
                </a:path>
                <a:path w="7647940" h="2900679">
                  <a:moveTo>
                    <a:pt x="6099047" y="2849880"/>
                  </a:moveTo>
                  <a:lnTo>
                    <a:pt x="6099047" y="2900680"/>
                  </a:lnTo>
                </a:path>
                <a:path w="7647940" h="2900679">
                  <a:moveTo>
                    <a:pt x="6355080" y="2849880"/>
                  </a:moveTo>
                  <a:lnTo>
                    <a:pt x="6355080" y="2900680"/>
                  </a:lnTo>
                </a:path>
                <a:path w="7647940" h="2900679">
                  <a:moveTo>
                    <a:pt x="547116" y="2849880"/>
                  </a:moveTo>
                  <a:lnTo>
                    <a:pt x="547116" y="2900680"/>
                  </a:lnTo>
                </a:path>
                <a:path w="7647940" h="2900679">
                  <a:moveTo>
                    <a:pt x="3334512" y="2849880"/>
                  </a:moveTo>
                  <a:lnTo>
                    <a:pt x="3334512" y="2900680"/>
                  </a:lnTo>
                </a:path>
                <a:path w="7647940" h="2900679">
                  <a:moveTo>
                    <a:pt x="4328160" y="2849880"/>
                  </a:moveTo>
                  <a:lnTo>
                    <a:pt x="4328160" y="2900680"/>
                  </a:lnTo>
                </a:path>
                <a:path w="7647940" h="2900679">
                  <a:moveTo>
                    <a:pt x="4832604" y="2849880"/>
                  </a:moveTo>
                  <a:lnTo>
                    <a:pt x="4832604" y="2900680"/>
                  </a:lnTo>
                </a:path>
                <a:path w="7647940" h="2900679">
                  <a:moveTo>
                    <a:pt x="1051560" y="2849880"/>
                  </a:moveTo>
                  <a:lnTo>
                    <a:pt x="1051560" y="2900680"/>
                  </a:lnTo>
                </a:path>
                <a:path w="7647940" h="2900679">
                  <a:moveTo>
                    <a:pt x="5594604" y="2849880"/>
                  </a:moveTo>
                  <a:lnTo>
                    <a:pt x="5594604" y="2900680"/>
                  </a:lnTo>
                </a:path>
                <a:path w="7647940" h="2900679">
                  <a:moveTo>
                    <a:pt x="1307592" y="2849880"/>
                  </a:moveTo>
                  <a:lnTo>
                    <a:pt x="1307592" y="2900680"/>
                  </a:lnTo>
                </a:path>
                <a:path w="7647940" h="2900679">
                  <a:moveTo>
                    <a:pt x="5843016" y="2849880"/>
                  </a:moveTo>
                  <a:lnTo>
                    <a:pt x="5843016" y="2900680"/>
                  </a:lnTo>
                </a:path>
                <a:path w="7647940" h="2900679">
                  <a:moveTo>
                    <a:pt x="1556004" y="2849880"/>
                  </a:moveTo>
                  <a:lnTo>
                    <a:pt x="1556004" y="2900680"/>
                  </a:lnTo>
                </a:path>
                <a:path w="7647940" h="2900679">
                  <a:moveTo>
                    <a:pt x="4576572" y="2849880"/>
                  </a:moveTo>
                  <a:lnTo>
                    <a:pt x="4576572" y="2900680"/>
                  </a:lnTo>
                </a:path>
                <a:path w="7647940" h="2900679">
                  <a:moveTo>
                    <a:pt x="1812036" y="2849880"/>
                  </a:moveTo>
                  <a:lnTo>
                    <a:pt x="1812036" y="2900680"/>
                  </a:lnTo>
                </a:path>
                <a:path w="7647940" h="2900679">
                  <a:moveTo>
                    <a:pt x="2069591" y="2849880"/>
                  </a:moveTo>
                  <a:lnTo>
                    <a:pt x="2069591" y="2900680"/>
                  </a:lnTo>
                </a:path>
                <a:path w="7647940" h="2900679">
                  <a:moveTo>
                    <a:pt x="6588252" y="2849880"/>
                  </a:moveTo>
                  <a:lnTo>
                    <a:pt x="6588252" y="2900680"/>
                  </a:lnTo>
                </a:path>
                <a:path w="7647940" h="2900679">
                  <a:moveTo>
                    <a:pt x="2316479" y="2849880"/>
                  </a:moveTo>
                  <a:lnTo>
                    <a:pt x="2316479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7597140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75373" y="2901060"/>
              <a:ext cx="7414895" cy="2400935"/>
            </a:xfrm>
            <a:custGeom>
              <a:avLst/>
              <a:gdLst/>
              <a:ahLst/>
              <a:cxnLst/>
              <a:rect l="l" t="t" r="r" b="b"/>
              <a:pathLst>
                <a:path w="7414895" h="2400935">
                  <a:moveTo>
                    <a:pt x="0" y="2400935"/>
                  </a:moveTo>
                  <a:lnTo>
                    <a:pt x="14485" y="2399508"/>
                  </a:lnTo>
                  <a:lnTo>
                    <a:pt x="28967" y="2397998"/>
                  </a:lnTo>
                  <a:lnTo>
                    <a:pt x="43446" y="2396559"/>
                  </a:lnTo>
                  <a:lnTo>
                    <a:pt x="57924" y="2395347"/>
                  </a:lnTo>
                  <a:lnTo>
                    <a:pt x="72410" y="2394348"/>
                  </a:lnTo>
                  <a:lnTo>
                    <a:pt x="86891" y="2393553"/>
                  </a:lnTo>
                  <a:lnTo>
                    <a:pt x="101371" y="2392828"/>
                  </a:lnTo>
                  <a:lnTo>
                    <a:pt x="115849" y="2392045"/>
                  </a:lnTo>
                  <a:lnTo>
                    <a:pt x="130334" y="2391279"/>
                  </a:lnTo>
                  <a:lnTo>
                    <a:pt x="144818" y="2390489"/>
                  </a:lnTo>
                  <a:lnTo>
                    <a:pt x="159301" y="2389651"/>
                  </a:lnTo>
                  <a:lnTo>
                    <a:pt x="173786" y="2388742"/>
                  </a:lnTo>
                  <a:lnTo>
                    <a:pt x="188264" y="2387891"/>
                  </a:lnTo>
                  <a:lnTo>
                    <a:pt x="231711" y="2384552"/>
                  </a:lnTo>
                  <a:lnTo>
                    <a:pt x="275150" y="2379301"/>
                  </a:lnTo>
                  <a:lnTo>
                    <a:pt x="318598" y="2371391"/>
                  </a:lnTo>
                  <a:lnTo>
                    <a:pt x="333080" y="2368361"/>
                  </a:lnTo>
                  <a:lnTo>
                    <a:pt x="347560" y="2365629"/>
                  </a:lnTo>
                  <a:lnTo>
                    <a:pt x="362040" y="2363273"/>
                  </a:lnTo>
                  <a:lnTo>
                    <a:pt x="376523" y="2361168"/>
                  </a:lnTo>
                  <a:lnTo>
                    <a:pt x="391005" y="2359038"/>
                  </a:lnTo>
                  <a:lnTo>
                    <a:pt x="405485" y="2356612"/>
                  </a:lnTo>
                  <a:lnTo>
                    <a:pt x="419965" y="2353837"/>
                  </a:lnTo>
                  <a:lnTo>
                    <a:pt x="434447" y="2350801"/>
                  </a:lnTo>
                  <a:lnTo>
                    <a:pt x="448930" y="2347718"/>
                  </a:lnTo>
                  <a:lnTo>
                    <a:pt x="463410" y="2344801"/>
                  </a:lnTo>
                  <a:lnTo>
                    <a:pt x="506824" y="2336835"/>
                  </a:lnTo>
                  <a:lnTo>
                    <a:pt x="550252" y="2329624"/>
                  </a:lnTo>
                  <a:lnTo>
                    <a:pt x="564730" y="2327187"/>
                  </a:lnTo>
                  <a:lnTo>
                    <a:pt x="579208" y="2324227"/>
                  </a:lnTo>
                  <a:lnTo>
                    <a:pt x="593706" y="2320464"/>
                  </a:lnTo>
                  <a:lnTo>
                    <a:pt x="608228" y="2316130"/>
                  </a:lnTo>
                  <a:lnTo>
                    <a:pt x="622750" y="2311654"/>
                  </a:lnTo>
                  <a:lnTo>
                    <a:pt x="637247" y="2307463"/>
                  </a:lnTo>
                  <a:lnTo>
                    <a:pt x="651725" y="2303857"/>
                  </a:lnTo>
                  <a:lnTo>
                    <a:pt x="666203" y="2300525"/>
                  </a:lnTo>
                  <a:lnTo>
                    <a:pt x="680681" y="2296979"/>
                  </a:lnTo>
                  <a:lnTo>
                    <a:pt x="695159" y="2292731"/>
                  </a:lnTo>
                  <a:lnTo>
                    <a:pt x="709637" y="2287492"/>
                  </a:lnTo>
                  <a:lnTo>
                    <a:pt x="724115" y="2281586"/>
                  </a:lnTo>
                  <a:lnTo>
                    <a:pt x="738593" y="2275443"/>
                  </a:lnTo>
                  <a:lnTo>
                    <a:pt x="753071" y="2269490"/>
                  </a:lnTo>
                  <a:lnTo>
                    <a:pt x="767549" y="2264019"/>
                  </a:lnTo>
                  <a:lnTo>
                    <a:pt x="782027" y="2258679"/>
                  </a:lnTo>
                  <a:lnTo>
                    <a:pt x="796505" y="2253220"/>
                  </a:lnTo>
                  <a:lnTo>
                    <a:pt x="839939" y="2234676"/>
                  </a:lnTo>
                  <a:lnTo>
                    <a:pt x="883373" y="2213034"/>
                  </a:lnTo>
                  <a:lnTo>
                    <a:pt x="897851" y="2204847"/>
                  </a:lnTo>
                  <a:lnTo>
                    <a:pt x="912329" y="2196754"/>
                  </a:lnTo>
                  <a:lnTo>
                    <a:pt x="926807" y="2189353"/>
                  </a:lnTo>
                  <a:lnTo>
                    <a:pt x="941285" y="2182858"/>
                  </a:lnTo>
                  <a:lnTo>
                    <a:pt x="955763" y="2177018"/>
                  </a:lnTo>
                  <a:lnTo>
                    <a:pt x="970241" y="2171440"/>
                  </a:lnTo>
                  <a:lnTo>
                    <a:pt x="984719" y="2165731"/>
                  </a:lnTo>
                  <a:lnTo>
                    <a:pt x="999197" y="2159390"/>
                  </a:lnTo>
                  <a:lnTo>
                    <a:pt x="1013675" y="2152824"/>
                  </a:lnTo>
                  <a:lnTo>
                    <a:pt x="1028153" y="2146710"/>
                  </a:lnTo>
                  <a:lnTo>
                    <a:pt x="1071587" y="2135155"/>
                  </a:lnTo>
                  <a:lnTo>
                    <a:pt x="1115041" y="2131323"/>
                  </a:lnTo>
                  <a:lnTo>
                    <a:pt x="1129563" y="2131647"/>
                  </a:lnTo>
                  <a:lnTo>
                    <a:pt x="1144085" y="2132375"/>
                  </a:lnTo>
                  <a:lnTo>
                    <a:pt x="1158582" y="2133091"/>
                  </a:lnTo>
                  <a:lnTo>
                    <a:pt x="1202016" y="2134788"/>
                  </a:lnTo>
                  <a:lnTo>
                    <a:pt x="1245450" y="2140743"/>
                  </a:lnTo>
                  <a:lnTo>
                    <a:pt x="1259928" y="2143299"/>
                  </a:lnTo>
                  <a:lnTo>
                    <a:pt x="1274406" y="2144903"/>
                  </a:lnTo>
                  <a:lnTo>
                    <a:pt x="1288884" y="2145371"/>
                  </a:lnTo>
                  <a:lnTo>
                    <a:pt x="1303362" y="2145125"/>
                  </a:lnTo>
                  <a:lnTo>
                    <a:pt x="1346796" y="2140860"/>
                  </a:lnTo>
                  <a:lnTo>
                    <a:pt x="1390230" y="2131949"/>
                  </a:lnTo>
                  <a:lnTo>
                    <a:pt x="1433664" y="2120733"/>
                  </a:lnTo>
                  <a:lnTo>
                    <a:pt x="1448142" y="2116963"/>
                  </a:lnTo>
                  <a:lnTo>
                    <a:pt x="1462620" y="2113182"/>
                  </a:lnTo>
                  <a:lnTo>
                    <a:pt x="1477098" y="2109390"/>
                  </a:lnTo>
                  <a:lnTo>
                    <a:pt x="1491576" y="2105765"/>
                  </a:lnTo>
                  <a:lnTo>
                    <a:pt x="1506054" y="2102485"/>
                  </a:lnTo>
                  <a:lnTo>
                    <a:pt x="1520532" y="2099835"/>
                  </a:lnTo>
                  <a:lnTo>
                    <a:pt x="1535010" y="2097579"/>
                  </a:lnTo>
                  <a:lnTo>
                    <a:pt x="1549488" y="2095394"/>
                  </a:lnTo>
                  <a:lnTo>
                    <a:pt x="1563966" y="2092959"/>
                  </a:lnTo>
                  <a:lnTo>
                    <a:pt x="1578444" y="2090318"/>
                  </a:lnTo>
                  <a:lnTo>
                    <a:pt x="1592922" y="2087546"/>
                  </a:lnTo>
                  <a:lnTo>
                    <a:pt x="1607400" y="2084655"/>
                  </a:lnTo>
                  <a:lnTo>
                    <a:pt x="1621878" y="2081657"/>
                  </a:lnTo>
                  <a:lnTo>
                    <a:pt x="1636430" y="2078686"/>
                  </a:lnTo>
                  <a:lnTo>
                    <a:pt x="1679917" y="2068702"/>
                  </a:lnTo>
                  <a:lnTo>
                    <a:pt x="1723351" y="2054540"/>
                  </a:lnTo>
                  <a:lnTo>
                    <a:pt x="1766785" y="2035841"/>
                  </a:lnTo>
                  <a:lnTo>
                    <a:pt x="1810219" y="2013690"/>
                  </a:lnTo>
                  <a:lnTo>
                    <a:pt x="1824697" y="2005504"/>
                  </a:lnTo>
                  <a:lnTo>
                    <a:pt x="1839175" y="1997581"/>
                  </a:lnTo>
                  <a:lnTo>
                    <a:pt x="1882609" y="1979929"/>
                  </a:lnTo>
                  <a:lnTo>
                    <a:pt x="1911565" y="1971166"/>
                  </a:lnTo>
                  <a:lnTo>
                    <a:pt x="1926043" y="1966799"/>
                  </a:lnTo>
                  <a:lnTo>
                    <a:pt x="1969477" y="1955672"/>
                  </a:lnTo>
                  <a:lnTo>
                    <a:pt x="2012911" y="1950154"/>
                  </a:lnTo>
                  <a:lnTo>
                    <a:pt x="2056345" y="1947148"/>
                  </a:lnTo>
                  <a:lnTo>
                    <a:pt x="2070823" y="1946189"/>
                  </a:lnTo>
                  <a:lnTo>
                    <a:pt x="2085301" y="1944243"/>
                  </a:lnTo>
                  <a:lnTo>
                    <a:pt x="2099779" y="1940835"/>
                  </a:lnTo>
                  <a:lnTo>
                    <a:pt x="2114257" y="1936511"/>
                  </a:lnTo>
                  <a:lnTo>
                    <a:pt x="2128735" y="1931830"/>
                  </a:lnTo>
                  <a:lnTo>
                    <a:pt x="2143213" y="1927352"/>
                  </a:lnTo>
                  <a:lnTo>
                    <a:pt x="2157765" y="1923105"/>
                  </a:lnTo>
                  <a:lnTo>
                    <a:pt x="2172281" y="1918811"/>
                  </a:lnTo>
                  <a:lnTo>
                    <a:pt x="2186772" y="1914564"/>
                  </a:lnTo>
                  <a:lnTo>
                    <a:pt x="2201252" y="1910461"/>
                  </a:lnTo>
                  <a:lnTo>
                    <a:pt x="2215730" y="1906694"/>
                  </a:lnTo>
                  <a:lnTo>
                    <a:pt x="2230208" y="1903095"/>
                  </a:lnTo>
                  <a:lnTo>
                    <a:pt x="2244686" y="1899495"/>
                  </a:lnTo>
                  <a:lnTo>
                    <a:pt x="2259164" y="1895728"/>
                  </a:lnTo>
                  <a:lnTo>
                    <a:pt x="2273642" y="1891708"/>
                  </a:lnTo>
                  <a:lnTo>
                    <a:pt x="2288120" y="1887473"/>
                  </a:lnTo>
                  <a:lnTo>
                    <a:pt x="2302598" y="1883334"/>
                  </a:lnTo>
                  <a:lnTo>
                    <a:pt x="2346032" y="1873392"/>
                  </a:lnTo>
                  <a:lnTo>
                    <a:pt x="2389466" y="1865681"/>
                  </a:lnTo>
                  <a:lnTo>
                    <a:pt x="2403944" y="1863629"/>
                  </a:lnTo>
                  <a:lnTo>
                    <a:pt x="2418422" y="1861435"/>
                  </a:lnTo>
                  <a:lnTo>
                    <a:pt x="2461856" y="1851120"/>
                  </a:lnTo>
                  <a:lnTo>
                    <a:pt x="2505290" y="1836193"/>
                  </a:lnTo>
                  <a:lnTo>
                    <a:pt x="2519768" y="1829720"/>
                  </a:lnTo>
                  <a:lnTo>
                    <a:pt x="2534246" y="1823771"/>
                  </a:lnTo>
                  <a:lnTo>
                    <a:pt x="2548724" y="1819656"/>
                  </a:lnTo>
                  <a:lnTo>
                    <a:pt x="2563202" y="1817999"/>
                  </a:lnTo>
                  <a:lnTo>
                    <a:pt x="2577680" y="1818020"/>
                  </a:lnTo>
                  <a:lnTo>
                    <a:pt x="2621116" y="1821150"/>
                  </a:lnTo>
                  <a:lnTo>
                    <a:pt x="2650124" y="1824678"/>
                  </a:lnTo>
                  <a:lnTo>
                    <a:pt x="2664675" y="1826133"/>
                  </a:lnTo>
                  <a:lnTo>
                    <a:pt x="2679153" y="1826656"/>
                  </a:lnTo>
                  <a:lnTo>
                    <a:pt x="2693631" y="1826704"/>
                  </a:lnTo>
                  <a:lnTo>
                    <a:pt x="2708109" y="1827133"/>
                  </a:lnTo>
                  <a:lnTo>
                    <a:pt x="2722587" y="1828800"/>
                  </a:lnTo>
                  <a:lnTo>
                    <a:pt x="2737065" y="1832717"/>
                  </a:lnTo>
                  <a:lnTo>
                    <a:pt x="2751543" y="1838229"/>
                  </a:lnTo>
                  <a:lnTo>
                    <a:pt x="2766021" y="1843408"/>
                  </a:lnTo>
                  <a:lnTo>
                    <a:pt x="2780499" y="1846326"/>
                  </a:lnTo>
                  <a:lnTo>
                    <a:pt x="2794977" y="1846137"/>
                  </a:lnTo>
                  <a:lnTo>
                    <a:pt x="2809455" y="1843960"/>
                  </a:lnTo>
                  <a:lnTo>
                    <a:pt x="2823933" y="1840807"/>
                  </a:lnTo>
                  <a:lnTo>
                    <a:pt x="2838411" y="1837689"/>
                  </a:lnTo>
                  <a:lnTo>
                    <a:pt x="2852889" y="1834380"/>
                  </a:lnTo>
                  <a:lnTo>
                    <a:pt x="2867367" y="1830451"/>
                  </a:lnTo>
                  <a:lnTo>
                    <a:pt x="2881845" y="1826902"/>
                  </a:lnTo>
                  <a:lnTo>
                    <a:pt x="2896323" y="1824736"/>
                  </a:lnTo>
                  <a:lnTo>
                    <a:pt x="2910801" y="1824333"/>
                  </a:lnTo>
                  <a:lnTo>
                    <a:pt x="2925279" y="1825132"/>
                  </a:lnTo>
                  <a:lnTo>
                    <a:pt x="2968713" y="1830913"/>
                  </a:lnTo>
                  <a:lnTo>
                    <a:pt x="3012147" y="1840611"/>
                  </a:lnTo>
                  <a:lnTo>
                    <a:pt x="3055581" y="1855487"/>
                  </a:lnTo>
                  <a:lnTo>
                    <a:pt x="3070059" y="1860169"/>
                  </a:lnTo>
                  <a:lnTo>
                    <a:pt x="3113493" y="1871134"/>
                  </a:lnTo>
                  <a:lnTo>
                    <a:pt x="3156943" y="1878345"/>
                  </a:lnTo>
                  <a:lnTo>
                    <a:pt x="3200488" y="1881830"/>
                  </a:lnTo>
                  <a:lnTo>
                    <a:pt x="3214966" y="1881886"/>
                  </a:lnTo>
                  <a:lnTo>
                    <a:pt x="3229444" y="1882036"/>
                  </a:lnTo>
                  <a:lnTo>
                    <a:pt x="3272878" y="1886981"/>
                  </a:lnTo>
                  <a:lnTo>
                    <a:pt x="3301834" y="1892300"/>
                  </a:lnTo>
                  <a:lnTo>
                    <a:pt x="3316312" y="1894899"/>
                  </a:lnTo>
                  <a:lnTo>
                    <a:pt x="3359746" y="1903221"/>
                  </a:lnTo>
                  <a:lnTo>
                    <a:pt x="3388702" y="1910238"/>
                  </a:lnTo>
                  <a:lnTo>
                    <a:pt x="3403180" y="1913651"/>
                  </a:lnTo>
                  <a:lnTo>
                    <a:pt x="3417658" y="1916302"/>
                  </a:lnTo>
                  <a:lnTo>
                    <a:pt x="3432136" y="1918237"/>
                  </a:lnTo>
                  <a:lnTo>
                    <a:pt x="3446614" y="1919684"/>
                  </a:lnTo>
                  <a:lnTo>
                    <a:pt x="3461092" y="1920392"/>
                  </a:lnTo>
                  <a:lnTo>
                    <a:pt x="3475570" y="1920113"/>
                  </a:lnTo>
                  <a:lnTo>
                    <a:pt x="3490048" y="1918610"/>
                  </a:lnTo>
                  <a:lnTo>
                    <a:pt x="3504526" y="1916001"/>
                  </a:lnTo>
                  <a:lnTo>
                    <a:pt x="3519004" y="1912844"/>
                  </a:lnTo>
                  <a:lnTo>
                    <a:pt x="3533482" y="1909699"/>
                  </a:lnTo>
                  <a:lnTo>
                    <a:pt x="3547960" y="1906654"/>
                  </a:lnTo>
                  <a:lnTo>
                    <a:pt x="3562438" y="1903444"/>
                  </a:lnTo>
                  <a:lnTo>
                    <a:pt x="3576916" y="1900090"/>
                  </a:lnTo>
                  <a:lnTo>
                    <a:pt x="3591394" y="1896618"/>
                  </a:lnTo>
                  <a:lnTo>
                    <a:pt x="3605872" y="1893331"/>
                  </a:lnTo>
                  <a:lnTo>
                    <a:pt x="3649306" y="1881758"/>
                  </a:lnTo>
                  <a:lnTo>
                    <a:pt x="3692848" y="1862703"/>
                  </a:lnTo>
                  <a:lnTo>
                    <a:pt x="3707345" y="1855851"/>
                  </a:lnTo>
                  <a:lnTo>
                    <a:pt x="3721823" y="1849048"/>
                  </a:lnTo>
                  <a:lnTo>
                    <a:pt x="3736301" y="1842103"/>
                  </a:lnTo>
                  <a:lnTo>
                    <a:pt x="3750779" y="1835205"/>
                  </a:lnTo>
                  <a:lnTo>
                    <a:pt x="3765257" y="1828545"/>
                  </a:lnTo>
                  <a:lnTo>
                    <a:pt x="3779735" y="1822346"/>
                  </a:lnTo>
                  <a:lnTo>
                    <a:pt x="3794213" y="1816385"/>
                  </a:lnTo>
                  <a:lnTo>
                    <a:pt x="3808691" y="1810472"/>
                  </a:lnTo>
                  <a:lnTo>
                    <a:pt x="3823169" y="1804415"/>
                  </a:lnTo>
                  <a:lnTo>
                    <a:pt x="3837647" y="1797841"/>
                  </a:lnTo>
                  <a:lnTo>
                    <a:pt x="3852125" y="1790969"/>
                  </a:lnTo>
                  <a:lnTo>
                    <a:pt x="3866603" y="1784502"/>
                  </a:lnTo>
                  <a:lnTo>
                    <a:pt x="3910037" y="1772284"/>
                  </a:lnTo>
                  <a:lnTo>
                    <a:pt x="3953471" y="1765800"/>
                  </a:lnTo>
                  <a:lnTo>
                    <a:pt x="3967949" y="1764411"/>
                  </a:lnTo>
                  <a:lnTo>
                    <a:pt x="3982427" y="1762926"/>
                  </a:lnTo>
                  <a:lnTo>
                    <a:pt x="3996905" y="1760727"/>
                  </a:lnTo>
                  <a:lnTo>
                    <a:pt x="4011383" y="1757342"/>
                  </a:lnTo>
                  <a:lnTo>
                    <a:pt x="4025861" y="1753266"/>
                  </a:lnTo>
                  <a:lnTo>
                    <a:pt x="4040339" y="1749047"/>
                  </a:lnTo>
                  <a:lnTo>
                    <a:pt x="4054817" y="1745233"/>
                  </a:lnTo>
                  <a:lnTo>
                    <a:pt x="4069295" y="1741969"/>
                  </a:lnTo>
                  <a:lnTo>
                    <a:pt x="4083773" y="1739026"/>
                  </a:lnTo>
                  <a:lnTo>
                    <a:pt x="4098251" y="1736107"/>
                  </a:lnTo>
                  <a:lnTo>
                    <a:pt x="4112729" y="1732914"/>
                  </a:lnTo>
                  <a:lnTo>
                    <a:pt x="4156163" y="1722431"/>
                  </a:lnTo>
                  <a:lnTo>
                    <a:pt x="4199661" y="1708007"/>
                  </a:lnTo>
                  <a:lnTo>
                    <a:pt x="4214183" y="1702647"/>
                  </a:lnTo>
                  <a:lnTo>
                    <a:pt x="4228680" y="1697989"/>
                  </a:lnTo>
                  <a:lnTo>
                    <a:pt x="4243158" y="1694551"/>
                  </a:lnTo>
                  <a:lnTo>
                    <a:pt x="4257636" y="1691814"/>
                  </a:lnTo>
                  <a:lnTo>
                    <a:pt x="4272114" y="1689149"/>
                  </a:lnTo>
                  <a:lnTo>
                    <a:pt x="4286592" y="1685925"/>
                  </a:lnTo>
                  <a:lnTo>
                    <a:pt x="4301070" y="1681797"/>
                  </a:lnTo>
                  <a:lnTo>
                    <a:pt x="4315548" y="1677193"/>
                  </a:lnTo>
                  <a:lnTo>
                    <a:pt x="4330026" y="1672637"/>
                  </a:lnTo>
                  <a:lnTo>
                    <a:pt x="4373460" y="1662414"/>
                  </a:lnTo>
                  <a:lnTo>
                    <a:pt x="4402416" y="1657222"/>
                  </a:lnTo>
                  <a:lnTo>
                    <a:pt x="4416894" y="1654665"/>
                  </a:lnTo>
                  <a:lnTo>
                    <a:pt x="4460328" y="1647825"/>
                  </a:lnTo>
                  <a:lnTo>
                    <a:pt x="4503762" y="1643235"/>
                  </a:lnTo>
                  <a:lnTo>
                    <a:pt x="4518240" y="1641602"/>
                  </a:lnTo>
                  <a:lnTo>
                    <a:pt x="4561674" y="1635797"/>
                  </a:lnTo>
                  <a:lnTo>
                    <a:pt x="4605108" y="1626695"/>
                  </a:lnTo>
                  <a:lnTo>
                    <a:pt x="4619586" y="1623256"/>
                  </a:lnTo>
                  <a:lnTo>
                    <a:pt x="4634064" y="1620520"/>
                  </a:lnTo>
                  <a:lnTo>
                    <a:pt x="4648542" y="1618785"/>
                  </a:lnTo>
                  <a:lnTo>
                    <a:pt x="4663020" y="1617789"/>
                  </a:lnTo>
                  <a:lnTo>
                    <a:pt x="4677498" y="1616983"/>
                  </a:lnTo>
                  <a:lnTo>
                    <a:pt x="4691976" y="1615820"/>
                  </a:lnTo>
                  <a:lnTo>
                    <a:pt x="4706474" y="1613872"/>
                  </a:lnTo>
                  <a:lnTo>
                    <a:pt x="4720996" y="1611566"/>
                  </a:lnTo>
                  <a:lnTo>
                    <a:pt x="4735518" y="1609355"/>
                  </a:lnTo>
                  <a:lnTo>
                    <a:pt x="4750015" y="1607693"/>
                  </a:lnTo>
                  <a:lnTo>
                    <a:pt x="4764493" y="1606802"/>
                  </a:lnTo>
                  <a:lnTo>
                    <a:pt x="4778971" y="1606470"/>
                  </a:lnTo>
                  <a:lnTo>
                    <a:pt x="4793449" y="1606210"/>
                  </a:lnTo>
                  <a:lnTo>
                    <a:pt x="4807927" y="1605533"/>
                  </a:lnTo>
                  <a:lnTo>
                    <a:pt x="4822405" y="1604148"/>
                  </a:lnTo>
                  <a:lnTo>
                    <a:pt x="4836883" y="1602358"/>
                  </a:lnTo>
                  <a:lnTo>
                    <a:pt x="4851361" y="1600569"/>
                  </a:lnTo>
                  <a:lnTo>
                    <a:pt x="4894795" y="1597914"/>
                  </a:lnTo>
                  <a:lnTo>
                    <a:pt x="4923751" y="1597406"/>
                  </a:lnTo>
                  <a:lnTo>
                    <a:pt x="4938229" y="1597126"/>
                  </a:lnTo>
                  <a:lnTo>
                    <a:pt x="4952707" y="1596882"/>
                  </a:lnTo>
                  <a:lnTo>
                    <a:pt x="4967185" y="1596709"/>
                  </a:lnTo>
                  <a:lnTo>
                    <a:pt x="4981663" y="1596644"/>
                  </a:lnTo>
                  <a:lnTo>
                    <a:pt x="4996141" y="1596860"/>
                  </a:lnTo>
                  <a:lnTo>
                    <a:pt x="5010619" y="1597231"/>
                  </a:lnTo>
                  <a:lnTo>
                    <a:pt x="5025097" y="1597626"/>
                  </a:lnTo>
                  <a:lnTo>
                    <a:pt x="5039575" y="1597914"/>
                  </a:lnTo>
                  <a:lnTo>
                    <a:pt x="5054053" y="1598273"/>
                  </a:lnTo>
                  <a:lnTo>
                    <a:pt x="5068531" y="1598787"/>
                  </a:lnTo>
                  <a:lnTo>
                    <a:pt x="5083009" y="1598896"/>
                  </a:lnTo>
                  <a:lnTo>
                    <a:pt x="5126443" y="1593373"/>
                  </a:lnTo>
                  <a:lnTo>
                    <a:pt x="5169877" y="1582164"/>
                  </a:lnTo>
                  <a:lnTo>
                    <a:pt x="5213311" y="1567180"/>
                  </a:lnTo>
                  <a:lnTo>
                    <a:pt x="5256870" y="1547427"/>
                  </a:lnTo>
                  <a:lnTo>
                    <a:pt x="5271350" y="1541271"/>
                  </a:lnTo>
                  <a:lnTo>
                    <a:pt x="5285828" y="1536424"/>
                  </a:lnTo>
                  <a:lnTo>
                    <a:pt x="5300306" y="1532302"/>
                  </a:lnTo>
                  <a:lnTo>
                    <a:pt x="5314784" y="1527966"/>
                  </a:lnTo>
                  <a:lnTo>
                    <a:pt x="5329262" y="1522476"/>
                  </a:lnTo>
                  <a:lnTo>
                    <a:pt x="5343740" y="1515350"/>
                  </a:lnTo>
                  <a:lnTo>
                    <a:pt x="5358218" y="1507188"/>
                  </a:lnTo>
                  <a:lnTo>
                    <a:pt x="5372696" y="1498669"/>
                  </a:lnTo>
                  <a:lnTo>
                    <a:pt x="5387174" y="1490471"/>
                  </a:lnTo>
                  <a:lnTo>
                    <a:pt x="5430608" y="1467469"/>
                  </a:lnTo>
                  <a:lnTo>
                    <a:pt x="5474042" y="1445085"/>
                  </a:lnTo>
                  <a:lnTo>
                    <a:pt x="5488520" y="1437594"/>
                  </a:lnTo>
                  <a:lnTo>
                    <a:pt x="5502998" y="1429639"/>
                  </a:lnTo>
                  <a:lnTo>
                    <a:pt x="5517476" y="1421058"/>
                  </a:lnTo>
                  <a:lnTo>
                    <a:pt x="5531954" y="1412049"/>
                  </a:lnTo>
                  <a:lnTo>
                    <a:pt x="5546432" y="1402849"/>
                  </a:lnTo>
                  <a:lnTo>
                    <a:pt x="5560910" y="1393697"/>
                  </a:lnTo>
                  <a:lnTo>
                    <a:pt x="5575388" y="1385206"/>
                  </a:lnTo>
                  <a:lnTo>
                    <a:pt x="5589866" y="1377013"/>
                  </a:lnTo>
                  <a:lnTo>
                    <a:pt x="5604344" y="1368176"/>
                  </a:lnTo>
                  <a:lnTo>
                    <a:pt x="5647778" y="1333484"/>
                  </a:lnTo>
                  <a:lnTo>
                    <a:pt x="5676734" y="1301877"/>
                  </a:lnTo>
                  <a:lnTo>
                    <a:pt x="5705690" y="1259633"/>
                  </a:lnTo>
                  <a:lnTo>
                    <a:pt x="5734646" y="1207770"/>
                  </a:lnTo>
                  <a:lnTo>
                    <a:pt x="5763714" y="1143634"/>
                  </a:lnTo>
                  <a:lnTo>
                    <a:pt x="5778205" y="1108900"/>
                  </a:lnTo>
                  <a:lnTo>
                    <a:pt x="5792685" y="1074927"/>
                  </a:lnTo>
                  <a:lnTo>
                    <a:pt x="5807163" y="1042675"/>
                  </a:lnTo>
                  <a:lnTo>
                    <a:pt x="5821641" y="1011031"/>
                  </a:lnTo>
                  <a:lnTo>
                    <a:pt x="5836119" y="978505"/>
                  </a:lnTo>
                  <a:lnTo>
                    <a:pt x="5850597" y="943609"/>
                  </a:lnTo>
                  <a:lnTo>
                    <a:pt x="5865075" y="901219"/>
                  </a:lnTo>
                  <a:lnTo>
                    <a:pt x="5879553" y="853662"/>
                  </a:lnTo>
                  <a:lnTo>
                    <a:pt x="5894031" y="810914"/>
                  </a:lnTo>
                  <a:lnTo>
                    <a:pt x="5908509" y="782955"/>
                  </a:lnTo>
                  <a:lnTo>
                    <a:pt x="5922987" y="775892"/>
                  </a:lnTo>
                  <a:lnTo>
                    <a:pt x="5937465" y="783320"/>
                  </a:lnTo>
                  <a:lnTo>
                    <a:pt x="5951943" y="796153"/>
                  </a:lnTo>
                  <a:lnTo>
                    <a:pt x="5966421" y="805307"/>
                  </a:lnTo>
                  <a:lnTo>
                    <a:pt x="6009855" y="814718"/>
                  </a:lnTo>
                  <a:lnTo>
                    <a:pt x="6038811" y="817006"/>
                  </a:lnTo>
                  <a:lnTo>
                    <a:pt x="6053289" y="815847"/>
                  </a:lnTo>
                  <a:lnTo>
                    <a:pt x="6067767" y="816022"/>
                  </a:lnTo>
                  <a:lnTo>
                    <a:pt x="6082245" y="820293"/>
                  </a:lnTo>
                  <a:lnTo>
                    <a:pt x="6096723" y="833459"/>
                  </a:lnTo>
                  <a:lnTo>
                    <a:pt x="6111201" y="852757"/>
                  </a:lnTo>
                  <a:lnTo>
                    <a:pt x="6125679" y="869316"/>
                  </a:lnTo>
                  <a:lnTo>
                    <a:pt x="6140157" y="874268"/>
                  </a:lnTo>
                  <a:lnTo>
                    <a:pt x="6154635" y="861649"/>
                  </a:lnTo>
                  <a:lnTo>
                    <a:pt x="6169113" y="837326"/>
                  </a:lnTo>
                  <a:lnTo>
                    <a:pt x="6183591" y="810456"/>
                  </a:lnTo>
                  <a:lnTo>
                    <a:pt x="6198069" y="790194"/>
                  </a:lnTo>
                  <a:lnTo>
                    <a:pt x="6241557" y="766851"/>
                  </a:lnTo>
                  <a:lnTo>
                    <a:pt x="6285064" y="760491"/>
                  </a:lnTo>
                  <a:lnTo>
                    <a:pt x="6299542" y="760839"/>
                  </a:lnTo>
                  <a:lnTo>
                    <a:pt x="6314020" y="760602"/>
                  </a:lnTo>
                  <a:lnTo>
                    <a:pt x="6357454" y="756816"/>
                  </a:lnTo>
                  <a:lnTo>
                    <a:pt x="6400888" y="750855"/>
                  </a:lnTo>
                  <a:lnTo>
                    <a:pt x="6444322" y="734218"/>
                  </a:lnTo>
                  <a:lnTo>
                    <a:pt x="6473278" y="712438"/>
                  </a:lnTo>
                  <a:lnTo>
                    <a:pt x="6487756" y="701928"/>
                  </a:lnTo>
                  <a:lnTo>
                    <a:pt x="6502234" y="693140"/>
                  </a:lnTo>
                  <a:lnTo>
                    <a:pt x="6516712" y="685149"/>
                  </a:lnTo>
                  <a:lnTo>
                    <a:pt x="6531190" y="676372"/>
                  </a:lnTo>
                  <a:lnTo>
                    <a:pt x="6545668" y="665226"/>
                  </a:lnTo>
                  <a:lnTo>
                    <a:pt x="6560146" y="650763"/>
                  </a:lnTo>
                  <a:lnTo>
                    <a:pt x="6574624" y="634015"/>
                  </a:lnTo>
                  <a:lnTo>
                    <a:pt x="6589102" y="616362"/>
                  </a:lnTo>
                  <a:lnTo>
                    <a:pt x="6603580" y="599186"/>
                  </a:lnTo>
                  <a:lnTo>
                    <a:pt x="6618058" y="582263"/>
                  </a:lnTo>
                  <a:lnTo>
                    <a:pt x="6632536" y="565054"/>
                  </a:lnTo>
                  <a:lnTo>
                    <a:pt x="6647014" y="548465"/>
                  </a:lnTo>
                  <a:lnTo>
                    <a:pt x="6675970" y="520428"/>
                  </a:lnTo>
                  <a:lnTo>
                    <a:pt x="6719404" y="487299"/>
                  </a:lnTo>
                  <a:lnTo>
                    <a:pt x="6733884" y="475958"/>
                  </a:lnTo>
                  <a:lnTo>
                    <a:pt x="6777443" y="446150"/>
                  </a:lnTo>
                  <a:lnTo>
                    <a:pt x="6820877" y="438096"/>
                  </a:lnTo>
                  <a:lnTo>
                    <a:pt x="6835355" y="436117"/>
                  </a:lnTo>
                  <a:lnTo>
                    <a:pt x="6849833" y="432913"/>
                  </a:lnTo>
                  <a:lnTo>
                    <a:pt x="6864311" y="429434"/>
                  </a:lnTo>
                  <a:lnTo>
                    <a:pt x="6878789" y="426027"/>
                  </a:lnTo>
                  <a:lnTo>
                    <a:pt x="6893267" y="423037"/>
                  </a:lnTo>
                  <a:lnTo>
                    <a:pt x="6907745" y="420921"/>
                  </a:lnTo>
                  <a:lnTo>
                    <a:pt x="6922223" y="419353"/>
                  </a:lnTo>
                  <a:lnTo>
                    <a:pt x="6936701" y="417500"/>
                  </a:lnTo>
                  <a:lnTo>
                    <a:pt x="6951179" y="414527"/>
                  </a:lnTo>
                  <a:lnTo>
                    <a:pt x="6965657" y="409894"/>
                  </a:lnTo>
                  <a:lnTo>
                    <a:pt x="6980135" y="404129"/>
                  </a:lnTo>
                  <a:lnTo>
                    <a:pt x="6994613" y="398008"/>
                  </a:lnTo>
                  <a:lnTo>
                    <a:pt x="7009091" y="392302"/>
                  </a:lnTo>
                  <a:lnTo>
                    <a:pt x="7023569" y="387736"/>
                  </a:lnTo>
                  <a:lnTo>
                    <a:pt x="7038047" y="383682"/>
                  </a:lnTo>
                  <a:lnTo>
                    <a:pt x="7052525" y="379176"/>
                  </a:lnTo>
                  <a:lnTo>
                    <a:pt x="7095959" y="357981"/>
                  </a:lnTo>
                  <a:lnTo>
                    <a:pt x="7139393" y="322500"/>
                  </a:lnTo>
                  <a:lnTo>
                    <a:pt x="7168349" y="288226"/>
                  </a:lnTo>
                  <a:lnTo>
                    <a:pt x="7182827" y="270637"/>
                  </a:lnTo>
                  <a:lnTo>
                    <a:pt x="7197305" y="253186"/>
                  </a:lnTo>
                  <a:lnTo>
                    <a:pt x="7211783" y="235331"/>
                  </a:lnTo>
                  <a:lnTo>
                    <a:pt x="7226261" y="217380"/>
                  </a:lnTo>
                  <a:lnTo>
                    <a:pt x="7240739" y="199643"/>
                  </a:lnTo>
                  <a:lnTo>
                    <a:pt x="7255237" y="182403"/>
                  </a:lnTo>
                  <a:lnTo>
                    <a:pt x="7269759" y="165353"/>
                  </a:lnTo>
                  <a:lnTo>
                    <a:pt x="7284281" y="148209"/>
                  </a:lnTo>
                  <a:lnTo>
                    <a:pt x="7298778" y="130683"/>
                  </a:lnTo>
                  <a:lnTo>
                    <a:pt x="7313256" y="112208"/>
                  </a:lnTo>
                  <a:lnTo>
                    <a:pt x="7327734" y="93090"/>
                  </a:lnTo>
                  <a:lnTo>
                    <a:pt x="7342212" y="74354"/>
                  </a:lnTo>
                  <a:lnTo>
                    <a:pt x="7356690" y="57023"/>
                  </a:lnTo>
                  <a:lnTo>
                    <a:pt x="7371168" y="41576"/>
                  </a:lnTo>
                  <a:lnTo>
                    <a:pt x="7385646" y="27463"/>
                  </a:lnTo>
                  <a:lnTo>
                    <a:pt x="7400124" y="13874"/>
                  </a:lnTo>
                  <a:lnTo>
                    <a:pt x="741460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75373" y="2776922"/>
              <a:ext cx="7414895" cy="1692910"/>
            </a:xfrm>
            <a:custGeom>
              <a:avLst/>
              <a:gdLst/>
              <a:ahLst/>
              <a:cxnLst/>
              <a:rect l="l" t="t" r="r" b="b"/>
              <a:pathLst>
                <a:path w="7414895" h="1692910">
                  <a:moveTo>
                    <a:pt x="0" y="1601529"/>
                  </a:moveTo>
                  <a:lnTo>
                    <a:pt x="14485" y="1597669"/>
                  </a:lnTo>
                  <a:lnTo>
                    <a:pt x="28967" y="1593607"/>
                  </a:lnTo>
                  <a:lnTo>
                    <a:pt x="43446" y="1590045"/>
                  </a:lnTo>
                  <a:lnTo>
                    <a:pt x="57924" y="1587686"/>
                  </a:lnTo>
                  <a:lnTo>
                    <a:pt x="72410" y="1587109"/>
                  </a:lnTo>
                  <a:lnTo>
                    <a:pt x="86891" y="1587829"/>
                  </a:lnTo>
                  <a:lnTo>
                    <a:pt x="101371" y="1588954"/>
                  </a:lnTo>
                  <a:lnTo>
                    <a:pt x="115849" y="1589591"/>
                  </a:lnTo>
                  <a:lnTo>
                    <a:pt x="130334" y="1589248"/>
                  </a:lnTo>
                  <a:lnTo>
                    <a:pt x="144818" y="1588464"/>
                  </a:lnTo>
                  <a:lnTo>
                    <a:pt x="159301" y="1587894"/>
                  </a:lnTo>
                  <a:lnTo>
                    <a:pt x="173786" y="1588194"/>
                  </a:lnTo>
                  <a:lnTo>
                    <a:pt x="188264" y="1589784"/>
                  </a:lnTo>
                  <a:lnTo>
                    <a:pt x="202744" y="1592242"/>
                  </a:lnTo>
                  <a:lnTo>
                    <a:pt x="217226" y="1594963"/>
                  </a:lnTo>
                  <a:lnTo>
                    <a:pt x="231711" y="1597338"/>
                  </a:lnTo>
                  <a:lnTo>
                    <a:pt x="246189" y="1598977"/>
                  </a:lnTo>
                  <a:lnTo>
                    <a:pt x="260669" y="1600354"/>
                  </a:lnTo>
                  <a:lnTo>
                    <a:pt x="275150" y="1601874"/>
                  </a:lnTo>
                  <a:lnTo>
                    <a:pt x="289636" y="1603942"/>
                  </a:lnTo>
                  <a:lnTo>
                    <a:pt x="304116" y="1607304"/>
                  </a:lnTo>
                  <a:lnTo>
                    <a:pt x="318598" y="1611594"/>
                  </a:lnTo>
                  <a:lnTo>
                    <a:pt x="333080" y="1615265"/>
                  </a:lnTo>
                  <a:lnTo>
                    <a:pt x="347560" y="1616769"/>
                  </a:lnTo>
                  <a:lnTo>
                    <a:pt x="362040" y="1615699"/>
                  </a:lnTo>
                  <a:lnTo>
                    <a:pt x="376523" y="1612880"/>
                  </a:lnTo>
                  <a:lnTo>
                    <a:pt x="419965" y="1596090"/>
                  </a:lnTo>
                  <a:lnTo>
                    <a:pt x="448930" y="1578195"/>
                  </a:lnTo>
                  <a:lnTo>
                    <a:pt x="463410" y="1570033"/>
                  </a:lnTo>
                  <a:lnTo>
                    <a:pt x="477889" y="1563592"/>
                  </a:lnTo>
                  <a:lnTo>
                    <a:pt x="492358" y="1558032"/>
                  </a:lnTo>
                  <a:lnTo>
                    <a:pt x="506824" y="1552281"/>
                  </a:lnTo>
                  <a:lnTo>
                    <a:pt x="521296" y="1545268"/>
                  </a:lnTo>
                  <a:lnTo>
                    <a:pt x="535774" y="1536455"/>
                  </a:lnTo>
                  <a:lnTo>
                    <a:pt x="550252" y="1526488"/>
                  </a:lnTo>
                  <a:lnTo>
                    <a:pt x="564730" y="1516068"/>
                  </a:lnTo>
                  <a:lnTo>
                    <a:pt x="579208" y="1505898"/>
                  </a:lnTo>
                  <a:lnTo>
                    <a:pt x="593706" y="1495071"/>
                  </a:lnTo>
                  <a:lnTo>
                    <a:pt x="608228" y="1483578"/>
                  </a:lnTo>
                  <a:lnTo>
                    <a:pt x="622750" y="1473465"/>
                  </a:lnTo>
                  <a:lnTo>
                    <a:pt x="637247" y="1466782"/>
                  </a:lnTo>
                  <a:lnTo>
                    <a:pt x="651725" y="1464655"/>
                  </a:lnTo>
                  <a:lnTo>
                    <a:pt x="666203" y="1465861"/>
                  </a:lnTo>
                  <a:lnTo>
                    <a:pt x="680681" y="1468639"/>
                  </a:lnTo>
                  <a:lnTo>
                    <a:pt x="695159" y="1471227"/>
                  </a:lnTo>
                  <a:lnTo>
                    <a:pt x="709637" y="1473404"/>
                  </a:lnTo>
                  <a:lnTo>
                    <a:pt x="724115" y="1476069"/>
                  </a:lnTo>
                  <a:lnTo>
                    <a:pt x="738593" y="1478853"/>
                  </a:lnTo>
                  <a:lnTo>
                    <a:pt x="753071" y="1481387"/>
                  </a:lnTo>
                  <a:lnTo>
                    <a:pt x="767549" y="1483046"/>
                  </a:lnTo>
                  <a:lnTo>
                    <a:pt x="782027" y="1484181"/>
                  </a:lnTo>
                  <a:lnTo>
                    <a:pt x="796505" y="1485888"/>
                  </a:lnTo>
                  <a:lnTo>
                    <a:pt x="810983" y="1489261"/>
                  </a:lnTo>
                  <a:lnTo>
                    <a:pt x="825461" y="1495232"/>
                  </a:lnTo>
                  <a:lnTo>
                    <a:pt x="839939" y="1503025"/>
                  </a:lnTo>
                  <a:lnTo>
                    <a:pt x="854417" y="1511174"/>
                  </a:lnTo>
                  <a:lnTo>
                    <a:pt x="868895" y="1518217"/>
                  </a:lnTo>
                  <a:lnTo>
                    <a:pt x="883373" y="1523686"/>
                  </a:lnTo>
                  <a:lnTo>
                    <a:pt x="897851" y="1528441"/>
                  </a:lnTo>
                  <a:lnTo>
                    <a:pt x="912329" y="1532719"/>
                  </a:lnTo>
                  <a:lnTo>
                    <a:pt x="926807" y="1536759"/>
                  </a:lnTo>
                  <a:lnTo>
                    <a:pt x="941285" y="1540928"/>
                  </a:lnTo>
                  <a:lnTo>
                    <a:pt x="955763" y="1545062"/>
                  </a:lnTo>
                  <a:lnTo>
                    <a:pt x="970241" y="1548314"/>
                  </a:lnTo>
                  <a:lnTo>
                    <a:pt x="984719" y="1549840"/>
                  </a:lnTo>
                  <a:lnTo>
                    <a:pt x="999197" y="1548106"/>
                  </a:lnTo>
                  <a:lnTo>
                    <a:pt x="1013675" y="1543966"/>
                  </a:lnTo>
                  <a:lnTo>
                    <a:pt x="1028153" y="1540160"/>
                  </a:lnTo>
                  <a:lnTo>
                    <a:pt x="1042631" y="1539426"/>
                  </a:lnTo>
                  <a:lnTo>
                    <a:pt x="1057109" y="1543351"/>
                  </a:lnTo>
                  <a:lnTo>
                    <a:pt x="1071587" y="1550253"/>
                  </a:lnTo>
                  <a:lnTo>
                    <a:pt x="1086065" y="1557678"/>
                  </a:lnTo>
                  <a:lnTo>
                    <a:pt x="1100543" y="1563175"/>
                  </a:lnTo>
                  <a:lnTo>
                    <a:pt x="1115041" y="1566384"/>
                  </a:lnTo>
                  <a:lnTo>
                    <a:pt x="1129563" y="1568461"/>
                  </a:lnTo>
                  <a:lnTo>
                    <a:pt x="1144085" y="1569515"/>
                  </a:lnTo>
                  <a:lnTo>
                    <a:pt x="1158582" y="1569652"/>
                  </a:lnTo>
                  <a:lnTo>
                    <a:pt x="1173060" y="1568126"/>
                  </a:lnTo>
                  <a:lnTo>
                    <a:pt x="1187538" y="1565064"/>
                  </a:lnTo>
                  <a:lnTo>
                    <a:pt x="1202016" y="1562169"/>
                  </a:lnTo>
                  <a:lnTo>
                    <a:pt x="1216494" y="1561143"/>
                  </a:lnTo>
                  <a:lnTo>
                    <a:pt x="1230972" y="1563161"/>
                  </a:lnTo>
                  <a:lnTo>
                    <a:pt x="1245450" y="1567096"/>
                  </a:lnTo>
                  <a:lnTo>
                    <a:pt x="1259928" y="1571198"/>
                  </a:lnTo>
                  <a:lnTo>
                    <a:pt x="1274406" y="1573716"/>
                  </a:lnTo>
                  <a:lnTo>
                    <a:pt x="1288884" y="1573666"/>
                  </a:lnTo>
                  <a:lnTo>
                    <a:pt x="1303362" y="1572176"/>
                  </a:lnTo>
                  <a:lnTo>
                    <a:pt x="1317840" y="1570662"/>
                  </a:lnTo>
                  <a:lnTo>
                    <a:pt x="1332318" y="1570541"/>
                  </a:lnTo>
                  <a:lnTo>
                    <a:pt x="1375752" y="1577417"/>
                  </a:lnTo>
                  <a:lnTo>
                    <a:pt x="1419186" y="1595528"/>
                  </a:lnTo>
                  <a:lnTo>
                    <a:pt x="1462620" y="1621625"/>
                  </a:lnTo>
                  <a:lnTo>
                    <a:pt x="1477098" y="1631771"/>
                  </a:lnTo>
                  <a:lnTo>
                    <a:pt x="1491576" y="1641560"/>
                  </a:lnTo>
                  <a:lnTo>
                    <a:pt x="1506054" y="1649789"/>
                  </a:lnTo>
                  <a:lnTo>
                    <a:pt x="1520532" y="1655762"/>
                  </a:lnTo>
                  <a:lnTo>
                    <a:pt x="1535010" y="1660235"/>
                  </a:lnTo>
                  <a:lnTo>
                    <a:pt x="1549488" y="1664184"/>
                  </a:lnTo>
                  <a:lnTo>
                    <a:pt x="1563966" y="1668585"/>
                  </a:lnTo>
                  <a:lnTo>
                    <a:pt x="1578444" y="1674106"/>
                  </a:lnTo>
                  <a:lnTo>
                    <a:pt x="1592922" y="1680079"/>
                  </a:lnTo>
                  <a:lnTo>
                    <a:pt x="1607400" y="1685480"/>
                  </a:lnTo>
                  <a:lnTo>
                    <a:pt x="1621878" y="1689286"/>
                  </a:lnTo>
                  <a:lnTo>
                    <a:pt x="1636430" y="1691594"/>
                  </a:lnTo>
                  <a:lnTo>
                    <a:pt x="1650946" y="1692890"/>
                  </a:lnTo>
                  <a:lnTo>
                    <a:pt x="1665437" y="1692447"/>
                  </a:lnTo>
                  <a:lnTo>
                    <a:pt x="1708873" y="1677507"/>
                  </a:lnTo>
                  <a:lnTo>
                    <a:pt x="1752307" y="1635726"/>
                  </a:lnTo>
                  <a:lnTo>
                    <a:pt x="1781263" y="1588422"/>
                  </a:lnTo>
                  <a:lnTo>
                    <a:pt x="1795741" y="1564699"/>
                  </a:lnTo>
                  <a:lnTo>
                    <a:pt x="1810219" y="1542278"/>
                  </a:lnTo>
                  <a:lnTo>
                    <a:pt x="1824697" y="1519820"/>
                  </a:lnTo>
                  <a:lnTo>
                    <a:pt x="1839175" y="1497387"/>
                  </a:lnTo>
                  <a:lnTo>
                    <a:pt x="1853653" y="1475037"/>
                  </a:lnTo>
                  <a:lnTo>
                    <a:pt x="1868131" y="1452056"/>
                  </a:lnTo>
                  <a:lnTo>
                    <a:pt x="1882609" y="1428730"/>
                  </a:lnTo>
                  <a:lnTo>
                    <a:pt x="1897087" y="1406332"/>
                  </a:lnTo>
                  <a:lnTo>
                    <a:pt x="1926043" y="1368049"/>
                  </a:lnTo>
                  <a:lnTo>
                    <a:pt x="1954999" y="1337113"/>
                  </a:lnTo>
                  <a:lnTo>
                    <a:pt x="1998433" y="1315652"/>
                  </a:lnTo>
                  <a:lnTo>
                    <a:pt x="2012911" y="1313596"/>
                  </a:lnTo>
                  <a:lnTo>
                    <a:pt x="2027389" y="1310445"/>
                  </a:lnTo>
                  <a:lnTo>
                    <a:pt x="2041867" y="1305143"/>
                  </a:lnTo>
                  <a:lnTo>
                    <a:pt x="2056345" y="1299079"/>
                  </a:lnTo>
                  <a:lnTo>
                    <a:pt x="2070823" y="1293586"/>
                  </a:lnTo>
                  <a:lnTo>
                    <a:pt x="2085301" y="1289998"/>
                  </a:lnTo>
                  <a:lnTo>
                    <a:pt x="2099779" y="1289494"/>
                  </a:lnTo>
                  <a:lnTo>
                    <a:pt x="2114257" y="1291109"/>
                  </a:lnTo>
                  <a:lnTo>
                    <a:pt x="2128735" y="1292963"/>
                  </a:lnTo>
                  <a:lnTo>
                    <a:pt x="2143213" y="1293173"/>
                  </a:lnTo>
                  <a:lnTo>
                    <a:pt x="2157765" y="1290945"/>
                  </a:lnTo>
                  <a:lnTo>
                    <a:pt x="2172281" y="1287442"/>
                  </a:lnTo>
                  <a:lnTo>
                    <a:pt x="2186772" y="1283440"/>
                  </a:lnTo>
                  <a:lnTo>
                    <a:pt x="2201252" y="1279711"/>
                  </a:lnTo>
                  <a:lnTo>
                    <a:pt x="2215730" y="1276784"/>
                  </a:lnTo>
                  <a:lnTo>
                    <a:pt x="2230208" y="1274202"/>
                  </a:lnTo>
                  <a:lnTo>
                    <a:pt x="2244686" y="1270978"/>
                  </a:lnTo>
                  <a:lnTo>
                    <a:pt x="2288120" y="1250707"/>
                  </a:lnTo>
                  <a:lnTo>
                    <a:pt x="2331554" y="1221698"/>
                  </a:lnTo>
                  <a:lnTo>
                    <a:pt x="2346032" y="1210544"/>
                  </a:lnTo>
                  <a:lnTo>
                    <a:pt x="2360510" y="1199937"/>
                  </a:lnTo>
                  <a:lnTo>
                    <a:pt x="2374988" y="1191319"/>
                  </a:lnTo>
                  <a:lnTo>
                    <a:pt x="2389466" y="1186366"/>
                  </a:lnTo>
                  <a:lnTo>
                    <a:pt x="2403944" y="1183794"/>
                  </a:lnTo>
                  <a:lnTo>
                    <a:pt x="2418422" y="1180889"/>
                  </a:lnTo>
                  <a:lnTo>
                    <a:pt x="2461856" y="1153235"/>
                  </a:lnTo>
                  <a:lnTo>
                    <a:pt x="2490812" y="1124390"/>
                  </a:lnTo>
                  <a:lnTo>
                    <a:pt x="2519768" y="1085734"/>
                  </a:lnTo>
                  <a:lnTo>
                    <a:pt x="2534246" y="1065972"/>
                  </a:lnTo>
                  <a:lnTo>
                    <a:pt x="2548724" y="1050603"/>
                  </a:lnTo>
                  <a:lnTo>
                    <a:pt x="2563202" y="1041759"/>
                  </a:lnTo>
                  <a:lnTo>
                    <a:pt x="2577680" y="1037189"/>
                  </a:lnTo>
                  <a:lnTo>
                    <a:pt x="2592158" y="1033833"/>
                  </a:lnTo>
                  <a:lnTo>
                    <a:pt x="2606636" y="1028632"/>
                  </a:lnTo>
                  <a:lnTo>
                    <a:pt x="2621116" y="1020087"/>
                  </a:lnTo>
                  <a:lnTo>
                    <a:pt x="2635608" y="1010090"/>
                  </a:lnTo>
                  <a:lnTo>
                    <a:pt x="2650124" y="1000664"/>
                  </a:lnTo>
                  <a:lnTo>
                    <a:pt x="2664675" y="993834"/>
                  </a:lnTo>
                  <a:lnTo>
                    <a:pt x="2679153" y="990056"/>
                  </a:lnTo>
                  <a:lnTo>
                    <a:pt x="2693631" y="988278"/>
                  </a:lnTo>
                  <a:lnTo>
                    <a:pt x="2708109" y="988262"/>
                  </a:lnTo>
                  <a:lnTo>
                    <a:pt x="2722587" y="989770"/>
                  </a:lnTo>
                  <a:lnTo>
                    <a:pt x="2737065" y="994306"/>
                  </a:lnTo>
                  <a:lnTo>
                    <a:pt x="2751543" y="1001486"/>
                  </a:lnTo>
                  <a:lnTo>
                    <a:pt x="2766021" y="1008237"/>
                  </a:lnTo>
                  <a:lnTo>
                    <a:pt x="2780499" y="1011487"/>
                  </a:lnTo>
                  <a:lnTo>
                    <a:pt x="2794977" y="1009560"/>
                  </a:lnTo>
                  <a:lnTo>
                    <a:pt x="2809455" y="1004454"/>
                  </a:lnTo>
                  <a:lnTo>
                    <a:pt x="2823933" y="998325"/>
                  </a:lnTo>
                  <a:lnTo>
                    <a:pt x="2838411" y="993326"/>
                  </a:lnTo>
                  <a:lnTo>
                    <a:pt x="2881845" y="983807"/>
                  </a:lnTo>
                  <a:lnTo>
                    <a:pt x="2925279" y="980324"/>
                  </a:lnTo>
                  <a:lnTo>
                    <a:pt x="2939757" y="981311"/>
                  </a:lnTo>
                  <a:lnTo>
                    <a:pt x="2954235" y="985071"/>
                  </a:lnTo>
                  <a:lnTo>
                    <a:pt x="2968713" y="993026"/>
                  </a:lnTo>
                  <a:lnTo>
                    <a:pt x="2983191" y="1004137"/>
                  </a:lnTo>
                  <a:lnTo>
                    <a:pt x="2997669" y="1016128"/>
                  </a:lnTo>
                  <a:lnTo>
                    <a:pt x="3012147" y="1026727"/>
                  </a:lnTo>
                  <a:lnTo>
                    <a:pt x="3055581" y="1050730"/>
                  </a:lnTo>
                  <a:lnTo>
                    <a:pt x="3099015" y="1072066"/>
                  </a:lnTo>
                  <a:lnTo>
                    <a:pt x="3127971" y="1084639"/>
                  </a:lnTo>
                  <a:lnTo>
                    <a:pt x="3142451" y="1090677"/>
                  </a:lnTo>
                  <a:lnTo>
                    <a:pt x="3156943" y="1096561"/>
                  </a:lnTo>
                  <a:lnTo>
                    <a:pt x="3171459" y="1101373"/>
                  </a:lnTo>
                  <a:lnTo>
                    <a:pt x="3186010" y="1104197"/>
                  </a:lnTo>
                  <a:lnTo>
                    <a:pt x="3200488" y="1103657"/>
                  </a:lnTo>
                  <a:lnTo>
                    <a:pt x="3214966" y="1100641"/>
                  </a:lnTo>
                  <a:lnTo>
                    <a:pt x="3229444" y="1097625"/>
                  </a:lnTo>
                  <a:lnTo>
                    <a:pt x="3272878" y="1104245"/>
                  </a:lnTo>
                  <a:lnTo>
                    <a:pt x="3316312" y="1124803"/>
                  </a:lnTo>
                  <a:lnTo>
                    <a:pt x="3359746" y="1155378"/>
                  </a:lnTo>
                  <a:lnTo>
                    <a:pt x="3388702" y="1184858"/>
                  </a:lnTo>
                  <a:lnTo>
                    <a:pt x="3403180" y="1200580"/>
                  </a:lnTo>
                  <a:lnTo>
                    <a:pt x="3417658" y="1214433"/>
                  </a:lnTo>
                  <a:lnTo>
                    <a:pt x="3432136" y="1226954"/>
                  </a:lnTo>
                  <a:lnTo>
                    <a:pt x="3446614" y="1238881"/>
                  </a:lnTo>
                  <a:lnTo>
                    <a:pt x="3461092" y="1248330"/>
                  </a:lnTo>
                  <a:lnTo>
                    <a:pt x="3475570" y="1253422"/>
                  </a:lnTo>
                  <a:lnTo>
                    <a:pt x="3490048" y="1252354"/>
                  </a:lnTo>
                  <a:lnTo>
                    <a:pt x="3504526" y="1246501"/>
                  </a:lnTo>
                  <a:lnTo>
                    <a:pt x="3519004" y="1239027"/>
                  </a:lnTo>
                  <a:lnTo>
                    <a:pt x="3533482" y="1233102"/>
                  </a:lnTo>
                  <a:lnTo>
                    <a:pt x="3547960" y="1230171"/>
                  </a:lnTo>
                  <a:lnTo>
                    <a:pt x="3562438" y="1228419"/>
                  </a:lnTo>
                  <a:lnTo>
                    <a:pt x="3576916" y="1225833"/>
                  </a:lnTo>
                  <a:lnTo>
                    <a:pt x="3591394" y="1220402"/>
                  </a:lnTo>
                  <a:lnTo>
                    <a:pt x="3605872" y="1210274"/>
                  </a:lnTo>
                  <a:lnTo>
                    <a:pt x="3620350" y="1196907"/>
                  </a:lnTo>
                  <a:lnTo>
                    <a:pt x="3634828" y="1183540"/>
                  </a:lnTo>
                  <a:lnTo>
                    <a:pt x="3678326" y="1164506"/>
                  </a:lnTo>
                  <a:lnTo>
                    <a:pt x="3721823" y="1161498"/>
                  </a:lnTo>
                  <a:lnTo>
                    <a:pt x="3736301" y="1162776"/>
                  </a:lnTo>
                  <a:lnTo>
                    <a:pt x="3750779" y="1163816"/>
                  </a:lnTo>
                  <a:lnTo>
                    <a:pt x="3765257" y="1162998"/>
                  </a:lnTo>
                  <a:lnTo>
                    <a:pt x="3779735" y="1159013"/>
                  </a:lnTo>
                  <a:lnTo>
                    <a:pt x="3794213" y="1153029"/>
                  </a:lnTo>
                  <a:lnTo>
                    <a:pt x="3808691" y="1147139"/>
                  </a:lnTo>
                  <a:lnTo>
                    <a:pt x="3823169" y="1143440"/>
                  </a:lnTo>
                  <a:lnTo>
                    <a:pt x="3837647" y="1143367"/>
                  </a:lnTo>
                  <a:lnTo>
                    <a:pt x="3852125" y="1145424"/>
                  </a:lnTo>
                  <a:lnTo>
                    <a:pt x="3866603" y="1147601"/>
                  </a:lnTo>
                  <a:lnTo>
                    <a:pt x="3881081" y="1147885"/>
                  </a:lnTo>
                  <a:lnTo>
                    <a:pt x="3895559" y="1145391"/>
                  </a:lnTo>
                  <a:lnTo>
                    <a:pt x="3910037" y="1141265"/>
                  </a:lnTo>
                  <a:lnTo>
                    <a:pt x="3924515" y="1136830"/>
                  </a:lnTo>
                  <a:lnTo>
                    <a:pt x="3938993" y="1133407"/>
                  </a:lnTo>
                  <a:lnTo>
                    <a:pt x="3953471" y="1131466"/>
                  </a:lnTo>
                  <a:lnTo>
                    <a:pt x="3967949" y="1130264"/>
                  </a:lnTo>
                  <a:lnTo>
                    <a:pt x="3982427" y="1129299"/>
                  </a:lnTo>
                  <a:lnTo>
                    <a:pt x="3996905" y="1128073"/>
                  </a:lnTo>
                  <a:lnTo>
                    <a:pt x="4011383" y="1126688"/>
                  </a:lnTo>
                  <a:lnTo>
                    <a:pt x="4025861" y="1125374"/>
                  </a:lnTo>
                  <a:lnTo>
                    <a:pt x="4040339" y="1123537"/>
                  </a:lnTo>
                  <a:lnTo>
                    <a:pt x="4054817" y="1120580"/>
                  </a:lnTo>
                  <a:lnTo>
                    <a:pt x="4069295" y="1115966"/>
                  </a:lnTo>
                  <a:lnTo>
                    <a:pt x="4083773" y="1110150"/>
                  </a:lnTo>
                  <a:lnTo>
                    <a:pt x="4098251" y="1104024"/>
                  </a:lnTo>
                  <a:lnTo>
                    <a:pt x="4112729" y="1098482"/>
                  </a:lnTo>
                  <a:lnTo>
                    <a:pt x="4156163" y="1084462"/>
                  </a:lnTo>
                  <a:lnTo>
                    <a:pt x="4199661" y="1075987"/>
                  </a:lnTo>
                  <a:lnTo>
                    <a:pt x="4214183" y="1073699"/>
                  </a:lnTo>
                  <a:lnTo>
                    <a:pt x="4228680" y="1069780"/>
                  </a:lnTo>
                  <a:lnTo>
                    <a:pt x="4243158" y="1063005"/>
                  </a:lnTo>
                  <a:lnTo>
                    <a:pt x="4257636" y="1054254"/>
                  </a:lnTo>
                  <a:lnTo>
                    <a:pt x="4272114" y="1045741"/>
                  </a:lnTo>
                  <a:lnTo>
                    <a:pt x="4286592" y="1039681"/>
                  </a:lnTo>
                  <a:lnTo>
                    <a:pt x="4301070" y="1037032"/>
                  </a:lnTo>
                  <a:lnTo>
                    <a:pt x="4315548" y="1036490"/>
                  </a:lnTo>
                  <a:lnTo>
                    <a:pt x="4330026" y="1036877"/>
                  </a:lnTo>
                  <a:lnTo>
                    <a:pt x="4344504" y="1037014"/>
                  </a:lnTo>
                  <a:lnTo>
                    <a:pt x="4358982" y="1036851"/>
                  </a:lnTo>
                  <a:lnTo>
                    <a:pt x="4373460" y="1036951"/>
                  </a:lnTo>
                  <a:lnTo>
                    <a:pt x="4387938" y="1037050"/>
                  </a:lnTo>
                  <a:lnTo>
                    <a:pt x="4402416" y="1036887"/>
                  </a:lnTo>
                  <a:lnTo>
                    <a:pt x="4416894" y="1035859"/>
                  </a:lnTo>
                  <a:lnTo>
                    <a:pt x="4431372" y="1034284"/>
                  </a:lnTo>
                  <a:lnTo>
                    <a:pt x="4445850" y="1033279"/>
                  </a:lnTo>
                  <a:lnTo>
                    <a:pt x="4460328" y="1033966"/>
                  </a:lnTo>
                  <a:lnTo>
                    <a:pt x="4474806" y="1037480"/>
                  </a:lnTo>
                  <a:lnTo>
                    <a:pt x="4489284" y="1042935"/>
                  </a:lnTo>
                  <a:lnTo>
                    <a:pt x="4503762" y="1048414"/>
                  </a:lnTo>
                  <a:lnTo>
                    <a:pt x="4518240" y="1052000"/>
                  </a:lnTo>
                  <a:lnTo>
                    <a:pt x="4532718" y="1052462"/>
                  </a:lnTo>
                  <a:lnTo>
                    <a:pt x="4547196" y="1051127"/>
                  </a:lnTo>
                  <a:lnTo>
                    <a:pt x="4561674" y="1049625"/>
                  </a:lnTo>
                  <a:lnTo>
                    <a:pt x="4576152" y="1049587"/>
                  </a:lnTo>
                  <a:lnTo>
                    <a:pt x="4619586" y="1057677"/>
                  </a:lnTo>
                  <a:lnTo>
                    <a:pt x="4663020" y="1069082"/>
                  </a:lnTo>
                  <a:lnTo>
                    <a:pt x="4706474" y="1082313"/>
                  </a:lnTo>
                  <a:lnTo>
                    <a:pt x="4720996" y="1087211"/>
                  </a:lnTo>
                  <a:lnTo>
                    <a:pt x="4735518" y="1091870"/>
                  </a:lnTo>
                  <a:lnTo>
                    <a:pt x="4778971" y="1101657"/>
                  </a:lnTo>
                  <a:lnTo>
                    <a:pt x="4822405" y="1107092"/>
                  </a:lnTo>
                  <a:lnTo>
                    <a:pt x="4851361" y="1108898"/>
                  </a:lnTo>
                  <a:lnTo>
                    <a:pt x="4865839" y="1108896"/>
                  </a:lnTo>
                  <a:lnTo>
                    <a:pt x="4880317" y="1107892"/>
                  </a:lnTo>
                  <a:lnTo>
                    <a:pt x="4894795" y="1106007"/>
                  </a:lnTo>
                  <a:lnTo>
                    <a:pt x="4909273" y="1104074"/>
                  </a:lnTo>
                  <a:lnTo>
                    <a:pt x="4923751" y="1102927"/>
                  </a:lnTo>
                  <a:lnTo>
                    <a:pt x="4967185" y="1104088"/>
                  </a:lnTo>
                  <a:lnTo>
                    <a:pt x="5010619" y="1111134"/>
                  </a:lnTo>
                  <a:lnTo>
                    <a:pt x="5025097" y="1114057"/>
                  </a:lnTo>
                  <a:lnTo>
                    <a:pt x="5039575" y="1115373"/>
                  </a:lnTo>
                  <a:lnTo>
                    <a:pt x="5054053" y="1113853"/>
                  </a:lnTo>
                  <a:lnTo>
                    <a:pt x="5068531" y="1110452"/>
                  </a:lnTo>
                  <a:lnTo>
                    <a:pt x="5083009" y="1107193"/>
                  </a:lnTo>
                  <a:lnTo>
                    <a:pt x="5097487" y="1106102"/>
                  </a:lnTo>
                  <a:lnTo>
                    <a:pt x="5111965" y="1108390"/>
                  </a:lnTo>
                  <a:lnTo>
                    <a:pt x="5126443" y="1112690"/>
                  </a:lnTo>
                  <a:lnTo>
                    <a:pt x="5140921" y="1117443"/>
                  </a:lnTo>
                  <a:lnTo>
                    <a:pt x="5155399" y="1121088"/>
                  </a:lnTo>
                  <a:lnTo>
                    <a:pt x="5169877" y="1123295"/>
                  </a:lnTo>
                  <a:lnTo>
                    <a:pt x="5184355" y="1124930"/>
                  </a:lnTo>
                  <a:lnTo>
                    <a:pt x="5198833" y="1125946"/>
                  </a:lnTo>
                  <a:lnTo>
                    <a:pt x="5213311" y="1126295"/>
                  </a:lnTo>
                  <a:lnTo>
                    <a:pt x="5227863" y="1125390"/>
                  </a:lnTo>
                  <a:lnTo>
                    <a:pt x="5242379" y="1123533"/>
                  </a:lnTo>
                  <a:lnTo>
                    <a:pt x="5256870" y="1121723"/>
                  </a:lnTo>
                  <a:lnTo>
                    <a:pt x="5271350" y="1120961"/>
                  </a:lnTo>
                  <a:lnTo>
                    <a:pt x="5285828" y="1122213"/>
                  </a:lnTo>
                  <a:lnTo>
                    <a:pt x="5300306" y="1124787"/>
                  </a:lnTo>
                  <a:lnTo>
                    <a:pt x="5314784" y="1126908"/>
                  </a:lnTo>
                  <a:lnTo>
                    <a:pt x="5329262" y="1126803"/>
                  </a:lnTo>
                  <a:lnTo>
                    <a:pt x="5343740" y="1123551"/>
                  </a:lnTo>
                  <a:lnTo>
                    <a:pt x="5358218" y="1118310"/>
                  </a:lnTo>
                  <a:lnTo>
                    <a:pt x="5372696" y="1112140"/>
                  </a:lnTo>
                  <a:lnTo>
                    <a:pt x="5387174" y="1106102"/>
                  </a:lnTo>
                  <a:lnTo>
                    <a:pt x="5401652" y="1100278"/>
                  </a:lnTo>
                  <a:lnTo>
                    <a:pt x="5416130" y="1094180"/>
                  </a:lnTo>
                  <a:lnTo>
                    <a:pt x="5430608" y="1088010"/>
                  </a:lnTo>
                  <a:lnTo>
                    <a:pt x="5445086" y="1081972"/>
                  </a:lnTo>
                  <a:lnTo>
                    <a:pt x="5459564" y="1076525"/>
                  </a:lnTo>
                  <a:lnTo>
                    <a:pt x="5474042" y="1071447"/>
                  </a:lnTo>
                  <a:lnTo>
                    <a:pt x="5488520" y="1065916"/>
                  </a:lnTo>
                  <a:lnTo>
                    <a:pt x="5502998" y="1059112"/>
                  </a:lnTo>
                  <a:lnTo>
                    <a:pt x="5517476" y="1050424"/>
                  </a:lnTo>
                  <a:lnTo>
                    <a:pt x="5531954" y="1040475"/>
                  </a:lnTo>
                  <a:lnTo>
                    <a:pt x="5546432" y="1030001"/>
                  </a:lnTo>
                  <a:lnTo>
                    <a:pt x="5560910" y="1019742"/>
                  </a:lnTo>
                  <a:lnTo>
                    <a:pt x="5575388" y="1011090"/>
                  </a:lnTo>
                  <a:lnTo>
                    <a:pt x="5589866" y="1003200"/>
                  </a:lnTo>
                  <a:lnTo>
                    <a:pt x="5604344" y="993739"/>
                  </a:lnTo>
                  <a:lnTo>
                    <a:pt x="5633300" y="963007"/>
                  </a:lnTo>
                  <a:lnTo>
                    <a:pt x="5662256" y="918846"/>
                  </a:lnTo>
                  <a:lnTo>
                    <a:pt x="5691212" y="858480"/>
                  </a:lnTo>
                  <a:lnTo>
                    <a:pt x="5705690" y="822098"/>
                  </a:lnTo>
                  <a:lnTo>
                    <a:pt x="5720168" y="781859"/>
                  </a:lnTo>
                  <a:lnTo>
                    <a:pt x="5734646" y="737929"/>
                  </a:lnTo>
                  <a:lnTo>
                    <a:pt x="5749198" y="688792"/>
                  </a:lnTo>
                  <a:lnTo>
                    <a:pt x="5763714" y="634869"/>
                  </a:lnTo>
                  <a:lnTo>
                    <a:pt x="5778205" y="579231"/>
                  </a:lnTo>
                  <a:lnTo>
                    <a:pt x="5792685" y="524950"/>
                  </a:lnTo>
                  <a:lnTo>
                    <a:pt x="5807163" y="474047"/>
                  </a:lnTo>
                  <a:lnTo>
                    <a:pt x="5821641" y="424430"/>
                  </a:lnTo>
                  <a:lnTo>
                    <a:pt x="5836119" y="373288"/>
                  </a:lnTo>
                  <a:lnTo>
                    <a:pt x="5850597" y="317813"/>
                  </a:lnTo>
                  <a:lnTo>
                    <a:pt x="5862180" y="265276"/>
                  </a:lnTo>
                  <a:lnTo>
                    <a:pt x="5873762" y="205911"/>
                  </a:lnTo>
                  <a:lnTo>
                    <a:pt x="5885345" y="146729"/>
                  </a:lnTo>
                  <a:lnTo>
                    <a:pt x="5896927" y="94740"/>
                  </a:lnTo>
                  <a:lnTo>
                    <a:pt x="5908509" y="56955"/>
                  </a:lnTo>
                  <a:lnTo>
                    <a:pt x="5954051" y="35042"/>
                  </a:lnTo>
                  <a:lnTo>
                    <a:pt x="5966421" y="33968"/>
                  </a:lnTo>
                  <a:lnTo>
                    <a:pt x="5980899" y="29843"/>
                  </a:lnTo>
                  <a:lnTo>
                    <a:pt x="5995377" y="26491"/>
                  </a:lnTo>
                  <a:lnTo>
                    <a:pt x="6009855" y="23449"/>
                  </a:lnTo>
                  <a:lnTo>
                    <a:pt x="6024333" y="20252"/>
                  </a:lnTo>
                  <a:lnTo>
                    <a:pt x="6038811" y="13517"/>
                  </a:lnTo>
                  <a:lnTo>
                    <a:pt x="6053289" y="4568"/>
                  </a:lnTo>
                  <a:lnTo>
                    <a:pt x="6067767" y="0"/>
                  </a:lnTo>
                  <a:lnTo>
                    <a:pt x="6082245" y="6409"/>
                  </a:lnTo>
                  <a:lnTo>
                    <a:pt x="6096723" y="31861"/>
                  </a:lnTo>
                  <a:lnTo>
                    <a:pt x="6111201" y="70671"/>
                  </a:lnTo>
                  <a:lnTo>
                    <a:pt x="6125679" y="109100"/>
                  </a:lnTo>
                  <a:lnTo>
                    <a:pt x="6140157" y="133409"/>
                  </a:lnTo>
                  <a:lnTo>
                    <a:pt x="6154635" y="136009"/>
                  </a:lnTo>
                  <a:lnTo>
                    <a:pt x="6169113" y="125535"/>
                  </a:lnTo>
                  <a:lnTo>
                    <a:pt x="6183591" y="112585"/>
                  </a:lnTo>
                  <a:lnTo>
                    <a:pt x="6198069" y="107755"/>
                  </a:lnTo>
                  <a:lnTo>
                    <a:pt x="6241557" y="139223"/>
                  </a:lnTo>
                  <a:lnTo>
                    <a:pt x="6270586" y="173341"/>
                  </a:lnTo>
                  <a:lnTo>
                    <a:pt x="6299542" y="215977"/>
                  </a:lnTo>
                  <a:lnTo>
                    <a:pt x="6314020" y="238438"/>
                  </a:lnTo>
                  <a:lnTo>
                    <a:pt x="6328498" y="260732"/>
                  </a:lnTo>
                  <a:lnTo>
                    <a:pt x="6357454" y="307607"/>
                  </a:lnTo>
                  <a:lnTo>
                    <a:pt x="6386410" y="363178"/>
                  </a:lnTo>
                  <a:lnTo>
                    <a:pt x="6415366" y="427539"/>
                  </a:lnTo>
                  <a:lnTo>
                    <a:pt x="6429844" y="457386"/>
                  </a:lnTo>
                  <a:lnTo>
                    <a:pt x="6444322" y="483987"/>
                  </a:lnTo>
                  <a:lnTo>
                    <a:pt x="6458800" y="508742"/>
                  </a:lnTo>
                  <a:lnTo>
                    <a:pt x="6473278" y="532520"/>
                  </a:lnTo>
                  <a:lnTo>
                    <a:pt x="6487756" y="556192"/>
                  </a:lnTo>
                  <a:lnTo>
                    <a:pt x="6502234" y="580874"/>
                  </a:lnTo>
                  <a:lnTo>
                    <a:pt x="6531190" y="629094"/>
                  </a:lnTo>
                  <a:lnTo>
                    <a:pt x="6560146" y="664136"/>
                  </a:lnTo>
                  <a:lnTo>
                    <a:pt x="6603580" y="693479"/>
                  </a:lnTo>
                  <a:lnTo>
                    <a:pt x="6647014" y="701230"/>
                  </a:lnTo>
                  <a:lnTo>
                    <a:pt x="6661492" y="703004"/>
                  </a:lnTo>
                  <a:lnTo>
                    <a:pt x="6675970" y="706016"/>
                  </a:lnTo>
                  <a:lnTo>
                    <a:pt x="6690448" y="709291"/>
                  </a:lnTo>
                  <a:lnTo>
                    <a:pt x="6704926" y="712469"/>
                  </a:lnTo>
                  <a:lnTo>
                    <a:pt x="6719404" y="715196"/>
                  </a:lnTo>
                  <a:lnTo>
                    <a:pt x="6733884" y="716986"/>
                  </a:lnTo>
                  <a:lnTo>
                    <a:pt x="6748376" y="718085"/>
                  </a:lnTo>
                  <a:lnTo>
                    <a:pt x="6762892" y="719518"/>
                  </a:lnTo>
                  <a:lnTo>
                    <a:pt x="6806399" y="732595"/>
                  </a:lnTo>
                  <a:lnTo>
                    <a:pt x="6849833" y="752772"/>
                  </a:lnTo>
                  <a:lnTo>
                    <a:pt x="6893267" y="776918"/>
                  </a:lnTo>
                  <a:lnTo>
                    <a:pt x="6936701" y="810904"/>
                  </a:lnTo>
                  <a:lnTo>
                    <a:pt x="6951179" y="822511"/>
                  </a:lnTo>
                  <a:lnTo>
                    <a:pt x="6965657" y="834038"/>
                  </a:lnTo>
                  <a:lnTo>
                    <a:pt x="6980135" y="845673"/>
                  </a:lnTo>
                  <a:lnTo>
                    <a:pt x="6994613" y="856712"/>
                  </a:lnTo>
                  <a:lnTo>
                    <a:pt x="7038047" y="882280"/>
                  </a:lnTo>
                  <a:lnTo>
                    <a:pt x="7081481" y="896238"/>
                  </a:lnTo>
                  <a:lnTo>
                    <a:pt x="7124915" y="898203"/>
                  </a:lnTo>
                  <a:lnTo>
                    <a:pt x="7139393" y="899084"/>
                  </a:lnTo>
                  <a:lnTo>
                    <a:pt x="7153871" y="900013"/>
                  </a:lnTo>
                  <a:lnTo>
                    <a:pt x="7168349" y="899275"/>
                  </a:lnTo>
                  <a:lnTo>
                    <a:pt x="7182827" y="895155"/>
                  </a:lnTo>
                  <a:lnTo>
                    <a:pt x="7197305" y="886156"/>
                  </a:lnTo>
                  <a:lnTo>
                    <a:pt x="7211783" y="873549"/>
                  </a:lnTo>
                  <a:lnTo>
                    <a:pt x="7226261" y="859776"/>
                  </a:lnTo>
                  <a:lnTo>
                    <a:pt x="7240739" y="847276"/>
                  </a:lnTo>
                  <a:lnTo>
                    <a:pt x="7255237" y="836757"/>
                  </a:lnTo>
                  <a:lnTo>
                    <a:pt x="7269759" y="826940"/>
                  </a:lnTo>
                  <a:lnTo>
                    <a:pt x="7284281" y="817004"/>
                  </a:lnTo>
                  <a:lnTo>
                    <a:pt x="7298778" y="806128"/>
                  </a:lnTo>
                  <a:lnTo>
                    <a:pt x="7313256" y="793279"/>
                  </a:lnTo>
                  <a:lnTo>
                    <a:pt x="7327734" y="779156"/>
                  </a:lnTo>
                  <a:lnTo>
                    <a:pt x="7342212" y="765534"/>
                  </a:lnTo>
                  <a:lnTo>
                    <a:pt x="7356690" y="754185"/>
                  </a:lnTo>
                  <a:lnTo>
                    <a:pt x="7371168" y="745928"/>
                  </a:lnTo>
                  <a:lnTo>
                    <a:pt x="7385646" y="739755"/>
                  </a:lnTo>
                  <a:lnTo>
                    <a:pt x="7400124" y="734415"/>
                  </a:lnTo>
                  <a:lnTo>
                    <a:pt x="7414602" y="728658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37244" y="54767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7244" y="490677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37244" y="43362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37665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31965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26266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2852" y="2531237"/>
            <a:ext cx="405765" cy="316166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spcBef>
                <a:spcPts val="9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3.500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127" y="5678272"/>
            <a:ext cx="7757795" cy="7258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9525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95970" y="325323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58,3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38961" y="2865120"/>
            <a:ext cx="176530" cy="271780"/>
            <a:chOff x="838961" y="2865120"/>
            <a:chExt cx="176530" cy="271780"/>
          </a:xfrm>
        </p:grpSpPr>
        <p:sp>
          <p:nvSpPr>
            <p:cNvPr id="19" name="object 19"/>
            <p:cNvSpPr/>
            <p:nvPr/>
          </p:nvSpPr>
          <p:spPr>
            <a:xfrm>
              <a:off x="838961" y="28841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38961" y="31173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71778" y="2734563"/>
            <a:ext cx="204851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07" y="6581268"/>
            <a:ext cx="249110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635233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86714"/>
            <a:ext cx="83185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Yabancı </a:t>
            </a:r>
            <a:r>
              <a:rPr spc="-5" dirty="0"/>
              <a:t>para mevduatların </a:t>
            </a:r>
            <a:r>
              <a:rPr dirty="0"/>
              <a:t>TL </a:t>
            </a:r>
            <a:r>
              <a:rPr spc="-5" dirty="0"/>
              <a:t>karşılığı Türk lirasının </a:t>
            </a:r>
            <a:r>
              <a:rPr spc="-10" dirty="0"/>
              <a:t>değer </a:t>
            </a:r>
            <a:r>
              <a:rPr spc="-5" dirty="0"/>
              <a:t>kaybına </a:t>
            </a:r>
            <a:r>
              <a:rPr dirty="0"/>
              <a:t>bağlı  olarak</a:t>
            </a:r>
            <a:r>
              <a:rPr spc="-30" dirty="0"/>
              <a:t> </a:t>
            </a:r>
            <a:r>
              <a:rPr spc="-5" dirty="0"/>
              <a:t>yükselmektedir.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Türk </a:t>
            </a:r>
            <a:r>
              <a:rPr b="0" spc="-5" dirty="0">
                <a:latin typeface="Tahoma"/>
                <a:cs typeface="Tahoma"/>
              </a:rPr>
              <a:t>lirası mevduatlardaki yıllık </a:t>
            </a:r>
            <a:r>
              <a:rPr b="0" dirty="0">
                <a:latin typeface="Tahoma"/>
                <a:cs typeface="Tahoma"/>
              </a:rPr>
              <a:t>artış ise </a:t>
            </a:r>
            <a:r>
              <a:rPr b="0" spc="-5" dirty="0">
                <a:latin typeface="Tahoma"/>
                <a:cs typeface="Tahoma"/>
              </a:rPr>
              <a:t>%49,4’e</a:t>
            </a:r>
            <a:r>
              <a:rPr b="0" spc="8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8275" y="2016632"/>
            <a:ext cx="727138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YP mevduat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ortalama) 3 Ocak 2020 – 17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3044" y="2534411"/>
            <a:ext cx="7739380" cy="2957195"/>
            <a:chOff x="733044" y="2534411"/>
            <a:chExt cx="7739380" cy="2957195"/>
          </a:xfrm>
        </p:grpSpPr>
        <p:sp>
          <p:nvSpPr>
            <p:cNvPr id="6" name="object 6"/>
            <p:cNvSpPr/>
            <p:nvPr/>
          </p:nvSpPr>
          <p:spPr>
            <a:xfrm>
              <a:off x="733044" y="2538983"/>
              <a:ext cx="7739380" cy="2952750"/>
            </a:xfrm>
            <a:custGeom>
              <a:avLst/>
              <a:gdLst/>
              <a:ahLst/>
              <a:cxnLst/>
              <a:rect l="l" t="t" r="r" b="b"/>
              <a:pathLst>
                <a:path w="7739380" h="2952750">
                  <a:moveTo>
                    <a:pt x="6172200" y="2901696"/>
                  </a:moveTo>
                  <a:lnTo>
                    <a:pt x="6172200" y="2952496"/>
                  </a:lnTo>
                </a:path>
                <a:path w="7739380" h="2952750">
                  <a:moveTo>
                    <a:pt x="1575816" y="2901696"/>
                  </a:moveTo>
                  <a:lnTo>
                    <a:pt x="1575816" y="2952496"/>
                  </a:lnTo>
                </a:path>
                <a:path w="7739380" h="2952750">
                  <a:moveTo>
                    <a:pt x="4379976" y="2901696"/>
                  </a:moveTo>
                  <a:lnTo>
                    <a:pt x="4379976" y="2952496"/>
                  </a:lnTo>
                </a:path>
                <a:path w="7739380" h="2952750">
                  <a:moveTo>
                    <a:pt x="310896" y="2901696"/>
                  </a:moveTo>
                  <a:lnTo>
                    <a:pt x="310896" y="2952496"/>
                  </a:lnTo>
                </a:path>
                <a:path w="7739380" h="2952750">
                  <a:moveTo>
                    <a:pt x="1324356" y="2901696"/>
                  </a:moveTo>
                  <a:lnTo>
                    <a:pt x="1324356" y="2952496"/>
                  </a:lnTo>
                </a:path>
                <a:path w="7739380" h="2952750">
                  <a:moveTo>
                    <a:pt x="7437120" y="2901696"/>
                  </a:moveTo>
                  <a:lnTo>
                    <a:pt x="7437120" y="2952496"/>
                  </a:lnTo>
                </a:path>
                <a:path w="7739380" h="2952750">
                  <a:moveTo>
                    <a:pt x="5661659" y="2901696"/>
                  </a:moveTo>
                  <a:lnTo>
                    <a:pt x="5661659" y="2952496"/>
                  </a:lnTo>
                </a:path>
                <a:path w="7739380" h="2952750">
                  <a:moveTo>
                    <a:pt x="6665976" y="2901696"/>
                  </a:moveTo>
                  <a:lnTo>
                    <a:pt x="6665976" y="2952496"/>
                  </a:lnTo>
                </a:path>
                <a:path w="7739380" h="2952750">
                  <a:moveTo>
                    <a:pt x="3375659" y="2901696"/>
                  </a:moveTo>
                  <a:lnTo>
                    <a:pt x="3375659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0"/>
                  </a:lnTo>
                </a:path>
                <a:path w="7739380" h="2952750">
                  <a:moveTo>
                    <a:pt x="0" y="2901696"/>
                  </a:moveTo>
                  <a:lnTo>
                    <a:pt x="51815" y="2901696"/>
                  </a:lnTo>
                </a:path>
                <a:path w="7739380" h="2952750">
                  <a:moveTo>
                    <a:pt x="0" y="2487167"/>
                  </a:moveTo>
                  <a:lnTo>
                    <a:pt x="51815" y="2487167"/>
                  </a:lnTo>
                </a:path>
                <a:path w="7739380" h="2952750">
                  <a:moveTo>
                    <a:pt x="0" y="2072639"/>
                  </a:moveTo>
                  <a:lnTo>
                    <a:pt x="51815" y="2072639"/>
                  </a:lnTo>
                </a:path>
                <a:path w="7739380" h="2952750">
                  <a:moveTo>
                    <a:pt x="0" y="1658111"/>
                  </a:moveTo>
                  <a:lnTo>
                    <a:pt x="51815" y="1658111"/>
                  </a:lnTo>
                </a:path>
                <a:path w="7739380" h="2952750">
                  <a:moveTo>
                    <a:pt x="0" y="1243583"/>
                  </a:moveTo>
                  <a:lnTo>
                    <a:pt x="51815" y="1243583"/>
                  </a:lnTo>
                </a:path>
                <a:path w="7739380" h="2952750">
                  <a:moveTo>
                    <a:pt x="0" y="829055"/>
                  </a:moveTo>
                  <a:lnTo>
                    <a:pt x="51815" y="829055"/>
                  </a:lnTo>
                </a:path>
                <a:path w="7739380" h="2952750">
                  <a:moveTo>
                    <a:pt x="0" y="414527"/>
                  </a:moveTo>
                  <a:lnTo>
                    <a:pt x="51815" y="414527"/>
                  </a:lnTo>
                </a:path>
                <a:path w="7739380" h="2952750">
                  <a:moveTo>
                    <a:pt x="0" y="0"/>
                  </a:moveTo>
                  <a:lnTo>
                    <a:pt x="51815" y="0"/>
                  </a:lnTo>
                </a:path>
                <a:path w="7739380" h="2952750">
                  <a:moveTo>
                    <a:pt x="2093976" y="2901696"/>
                  </a:moveTo>
                  <a:lnTo>
                    <a:pt x="2093976" y="2952496"/>
                  </a:lnTo>
                </a:path>
                <a:path w="7739380" h="2952750">
                  <a:moveTo>
                    <a:pt x="813816" y="2901696"/>
                  </a:moveTo>
                  <a:lnTo>
                    <a:pt x="813816" y="2952496"/>
                  </a:lnTo>
                </a:path>
                <a:path w="7739380" h="2952750">
                  <a:moveTo>
                    <a:pt x="1834895" y="2901696"/>
                  </a:moveTo>
                  <a:lnTo>
                    <a:pt x="1834895" y="2952496"/>
                  </a:lnTo>
                </a:path>
                <a:path w="7739380" h="2952750">
                  <a:moveTo>
                    <a:pt x="5913120" y="2901696"/>
                  </a:moveTo>
                  <a:lnTo>
                    <a:pt x="5913120" y="2952496"/>
                  </a:lnTo>
                </a:path>
                <a:path w="7739380" h="2952750">
                  <a:moveTo>
                    <a:pt x="6432804" y="2901696"/>
                  </a:moveTo>
                  <a:lnTo>
                    <a:pt x="6432804" y="2952496"/>
                  </a:lnTo>
                </a:path>
                <a:path w="7739380" h="2952750">
                  <a:moveTo>
                    <a:pt x="2345436" y="2901696"/>
                  </a:moveTo>
                  <a:lnTo>
                    <a:pt x="2345436" y="2952496"/>
                  </a:lnTo>
                </a:path>
                <a:path w="7739380" h="2952750">
                  <a:moveTo>
                    <a:pt x="554736" y="2901696"/>
                  </a:moveTo>
                  <a:lnTo>
                    <a:pt x="554736" y="2952496"/>
                  </a:lnTo>
                </a:path>
                <a:path w="7739380" h="2952750">
                  <a:moveTo>
                    <a:pt x="1063752" y="2901696"/>
                  </a:moveTo>
                  <a:lnTo>
                    <a:pt x="1063752" y="2952496"/>
                  </a:lnTo>
                </a:path>
                <a:path w="7739380" h="2952750">
                  <a:moveTo>
                    <a:pt x="2606040" y="2901696"/>
                  </a:moveTo>
                  <a:lnTo>
                    <a:pt x="2606040" y="2952496"/>
                  </a:lnTo>
                </a:path>
                <a:path w="7739380" h="2952750">
                  <a:moveTo>
                    <a:pt x="2855976" y="2901696"/>
                  </a:moveTo>
                  <a:lnTo>
                    <a:pt x="2855976" y="2952496"/>
                  </a:lnTo>
                </a:path>
                <a:path w="7739380" h="2952750">
                  <a:moveTo>
                    <a:pt x="3610355" y="2901696"/>
                  </a:moveTo>
                  <a:lnTo>
                    <a:pt x="3610355" y="2952496"/>
                  </a:lnTo>
                </a:path>
                <a:path w="7739380" h="2952750">
                  <a:moveTo>
                    <a:pt x="3116580" y="2901696"/>
                  </a:moveTo>
                  <a:lnTo>
                    <a:pt x="3116580" y="2952496"/>
                  </a:lnTo>
                </a:path>
                <a:path w="7739380" h="2952750">
                  <a:moveTo>
                    <a:pt x="3870959" y="2901696"/>
                  </a:moveTo>
                  <a:lnTo>
                    <a:pt x="3870959" y="2952496"/>
                  </a:lnTo>
                </a:path>
                <a:path w="7739380" h="2952750">
                  <a:moveTo>
                    <a:pt x="4120896" y="2901696"/>
                  </a:moveTo>
                  <a:lnTo>
                    <a:pt x="4120896" y="2952496"/>
                  </a:lnTo>
                </a:path>
                <a:path w="7739380" h="2952750">
                  <a:moveTo>
                    <a:pt x="4632959" y="2901696"/>
                  </a:moveTo>
                  <a:lnTo>
                    <a:pt x="4632959" y="2952496"/>
                  </a:lnTo>
                </a:path>
                <a:path w="7739380" h="2952750">
                  <a:moveTo>
                    <a:pt x="4892040" y="2901696"/>
                  </a:moveTo>
                  <a:lnTo>
                    <a:pt x="4892040" y="2952496"/>
                  </a:lnTo>
                </a:path>
                <a:path w="7739380" h="2952750">
                  <a:moveTo>
                    <a:pt x="5151120" y="2901696"/>
                  </a:moveTo>
                  <a:lnTo>
                    <a:pt x="5151120" y="2952496"/>
                  </a:lnTo>
                </a:path>
                <a:path w="7739380" h="2952750">
                  <a:moveTo>
                    <a:pt x="5402580" y="2901696"/>
                  </a:moveTo>
                  <a:lnTo>
                    <a:pt x="5402580" y="2952496"/>
                  </a:lnTo>
                </a:path>
                <a:path w="7739380" h="2952750">
                  <a:moveTo>
                    <a:pt x="6926580" y="2901696"/>
                  </a:moveTo>
                  <a:lnTo>
                    <a:pt x="6926580" y="2952496"/>
                  </a:lnTo>
                </a:path>
                <a:path w="7739380" h="2952750">
                  <a:moveTo>
                    <a:pt x="7178039" y="2901696"/>
                  </a:moveTo>
                  <a:lnTo>
                    <a:pt x="7178039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0"/>
                  </a:lnTo>
                </a:path>
                <a:path w="7739380" h="2952750">
                  <a:moveTo>
                    <a:pt x="7688580" y="2901696"/>
                  </a:moveTo>
                  <a:lnTo>
                    <a:pt x="7738872" y="2901696"/>
                  </a:lnTo>
                </a:path>
                <a:path w="7739380" h="2952750">
                  <a:moveTo>
                    <a:pt x="7688580" y="2610611"/>
                  </a:moveTo>
                  <a:lnTo>
                    <a:pt x="7738872" y="2610611"/>
                  </a:lnTo>
                </a:path>
                <a:path w="7739380" h="2952750">
                  <a:moveTo>
                    <a:pt x="7688580" y="2321052"/>
                  </a:moveTo>
                  <a:lnTo>
                    <a:pt x="7738872" y="2321052"/>
                  </a:lnTo>
                </a:path>
                <a:path w="7739380" h="2952750">
                  <a:moveTo>
                    <a:pt x="7688580" y="2031491"/>
                  </a:moveTo>
                  <a:lnTo>
                    <a:pt x="7738872" y="2031491"/>
                  </a:lnTo>
                </a:path>
                <a:path w="7739380" h="2952750">
                  <a:moveTo>
                    <a:pt x="7688580" y="1740408"/>
                  </a:moveTo>
                  <a:lnTo>
                    <a:pt x="7738872" y="1740408"/>
                  </a:lnTo>
                </a:path>
                <a:path w="7739380" h="2952750">
                  <a:moveTo>
                    <a:pt x="7688580" y="1450847"/>
                  </a:moveTo>
                  <a:lnTo>
                    <a:pt x="7738872" y="1450847"/>
                  </a:lnTo>
                </a:path>
                <a:path w="7739380" h="2952750">
                  <a:moveTo>
                    <a:pt x="7688580" y="1159764"/>
                  </a:moveTo>
                  <a:lnTo>
                    <a:pt x="7738872" y="1159764"/>
                  </a:lnTo>
                </a:path>
                <a:path w="7739380" h="2952750">
                  <a:moveTo>
                    <a:pt x="7688580" y="870203"/>
                  </a:moveTo>
                  <a:lnTo>
                    <a:pt x="7738872" y="870203"/>
                  </a:lnTo>
                </a:path>
                <a:path w="7739380" h="2952750">
                  <a:moveTo>
                    <a:pt x="7688580" y="579119"/>
                  </a:moveTo>
                  <a:lnTo>
                    <a:pt x="7738872" y="579119"/>
                  </a:lnTo>
                </a:path>
                <a:path w="7739380" h="2952750">
                  <a:moveTo>
                    <a:pt x="7688580" y="289560"/>
                  </a:moveTo>
                  <a:lnTo>
                    <a:pt x="7738872" y="289560"/>
                  </a:lnTo>
                </a:path>
                <a:path w="7739380" h="2952750">
                  <a:moveTo>
                    <a:pt x="7688580" y="0"/>
                  </a:moveTo>
                  <a:lnTo>
                    <a:pt x="7738872" y="0"/>
                  </a:lnTo>
                </a:path>
                <a:path w="7739380" h="2952750">
                  <a:moveTo>
                    <a:pt x="51815" y="2901696"/>
                  </a:moveTo>
                  <a:lnTo>
                    <a:pt x="7688580" y="29016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00862" y="3780281"/>
              <a:ext cx="7504430" cy="1623060"/>
            </a:xfrm>
            <a:custGeom>
              <a:avLst/>
              <a:gdLst/>
              <a:ahLst/>
              <a:cxnLst/>
              <a:rect l="l" t="t" r="r" b="b"/>
              <a:pathLst>
                <a:path w="7504430" h="1623060">
                  <a:moveTo>
                    <a:pt x="0" y="1623060"/>
                  </a:moveTo>
                  <a:lnTo>
                    <a:pt x="59435" y="1621536"/>
                  </a:lnTo>
                  <a:lnTo>
                    <a:pt x="117347" y="1618488"/>
                  </a:lnTo>
                  <a:lnTo>
                    <a:pt x="175259" y="1615440"/>
                  </a:lnTo>
                  <a:lnTo>
                    <a:pt x="234696" y="1609344"/>
                  </a:lnTo>
                  <a:lnTo>
                    <a:pt x="292607" y="1601724"/>
                  </a:lnTo>
                  <a:lnTo>
                    <a:pt x="352044" y="1588008"/>
                  </a:lnTo>
                  <a:lnTo>
                    <a:pt x="409956" y="1583436"/>
                  </a:lnTo>
                  <a:lnTo>
                    <a:pt x="469391" y="1580388"/>
                  </a:lnTo>
                  <a:lnTo>
                    <a:pt x="527304" y="1577340"/>
                  </a:lnTo>
                  <a:lnTo>
                    <a:pt x="586740" y="1577340"/>
                  </a:lnTo>
                  <a:lnTo>
                    <a:pt x="644651" y="1571244"/>
                  </a:lnTo>
                  <a:lnTo>
                    <a:pt x="704088" y="1557528"/>
                  </a:lnTo>
                  <a:lnTo>
                    <a:pt x="762000" y="1534668"/>
                  </a:lnTo>
                  <a:lnTo>
                    <a:pt x="821435" y="1513332"/>
                  </a:lnTo>
                  <a:lnTo>
                    <a:pt x="879348" y="1482852"/>
                  </a:lnTo>
                  <a:lnTo>
                    <a:pt x="938783" y="1449324"/>
                  </a:lnTo>
                  <a:lnTo>
                    <a:pt x="996695" y="1424940"/>
                  </a:lnTo>
                  <a:lnTo>
                    <a:pt x="1054608" y="1406652"/>
                  </a:lnTo>
                  <a:lnTo>
                    <a:pt x="1114044" y="1391412"/>
                  </a:lnTo>
                  <a:lnTo>
                    <a:pt x="1171956" y="1391412"/>
                  </a:lnTo>
                  <a:lnTo>
                    <a:pt x="1231392" y="1395984"/>
                  </a:lnTo>
                  <a:lnTo>
                    <a:pt x="1289304" y="1400556"/>
                  </a:lnTo>
                  <a:lnTo>
                    <a:pt x="1348739" y="1399032"/>
                  </a:lnTo>
                  <a:lnTo>
                    <a:pt x="1406652" y="1386840"/>
                  </a:lnTo>
                  <a:lnTo>
                    <a:pt x="1466088" y="1365504"/>
                  </a:lnTo>
                  <a:lnTo>
                    <a:pt x="1524000" y="1341120"/>
                  </a:lnTo>
                  <a:lnTo>
                    <a:pt x="1583436" y="1327404"/>
                  </a:lnTo>
                  <a:lnTo>
                    <a:pt x="1641348" y="1312164"/>
                  </a:lnTo>
                  <a:lnTo>
                    <a:pt x="1700783" y="1299972"/>
                  </a:lnTo>
                  <a:lnTo>
                    <a:pt x="1758695" y="1292352"/>
                  </a:lnTo>
                  <a:lnTo>
                    <a:pt x="1816608" y="1292352"/>
                  </a:lnTo>
                  <a:lnTo>
                    <a:pt x="1876044" y="1292352"/>
                  </a:lnTo>
                  <a:lnTo>
                    <a:pt x="1933956" y="1301496"/>
                  </a:lnTo>
                  <a:lnTo>
                    <a:pt x="1993392" y="1306068"/>
                  </a:lnTo>
                  <a:lnTo>
                    <a:pt x="2051304" y="1304544"/>
                  </a:lnTo>
                  <a:lnTo>
                    <a:pt x="2110740" y="1306068"/>
                  </a:lnTo>
                  <a:lnTo>
                    <a:pt x="2168652" y="1290828"/>
                  </a:lnTo>
                  <a:lnTo>
                    <a:pt x="2228088" y="1281684"/>
                  </a:lnTo>
                  <a:lnTo>
                    <a:pt x="2286000" y="1272540"/>
                  </a:lnTo>
                  <a:lnTo>
                    <a:pt x="2345436" y="1269492"/>
                  </a:lnTo>
                  <a:lnTo>
                    <a:pt x="2403348" y="1272540"/>
                  </a:lnTo>
                  <a:lnTo>
                    <a:pt x="2462784" y="1269492"/>
                  </a:lnTo>
                  <a:lnTo>
                    <a:pt x="2520696" y="1272540"/>
                  </a:lnTo>
                  <a:lnTo>
                    <a:pt x="2580132" y="1277112"/>
                  </a:lnTo>
                  <a:lnTo>
                    <a:pt x="2638043" y="1284732"/>
                  </a:lnTo>
                  <a:lnTo>
                    <a:pt x="2695955" y="1301496"/>
                  </a:lnTo>
                  <a:lnTo>
                    <a:pt x="2755391" y="1304544"/>
                  </a:lnTo>
                  <a:lnTo>
                    <a:pt x="2813304" y="1312164"/>
                  </a:lnTo>
                  <a:lnTo>
                    <a:pt x="2872740" y="1310640"/>
                  </a:lnTo>
                  <a:lnTo>
                    <a:pt x="2930652" y="1303020"/>
                  </a:lnTo>
                  <a:lnTo>
                    <a:pt x="2990088" y="1306068"/>
                  </a:lnTo>
                  <a:lnTo>
                    <a:pt x="3048000" y="1301496"/>
                  </a:lnTo>
                  <a:lnTo>
                    <a:pt x="3107436" y="1307592"/>
                  </a:lnTo>
                  <a:lnTo>
                    <a:pt x="3165348" y="1310640"/>
                  </a:lnTo>
                  <a:lnTo>
                    <a:pt x="3224784" y="1310640"/>
                  </a:lnTo>
                  <a:lnTo>
                    <a:pt x="3282696" y="1313688"/>
                  </a:lnTo>
                  <a:lnTo>
                    <a:pt x="3342132" y="1315212"/>
                  </a:lnTo>
                  <a:lnTo>
                    <a:pt x="3400043" y="1313688"/>
                  </a:lnTo>
                  <a:lnTo>
                    <a:pt x="3459479" y="1306068"/>
                  </a:lnTo>
                  <a:lnTo>
                    <a:pt x="3517391" y="1296924"/>
                  </a:lnTo>
                  <a:lnTo>
                    <a:pt x="3575304" y="1295400"/>
                  </a:lnTo>
                  <a:lnTo>
                    <a:pt x="3634740" y="1287780"/>
                  </a:lnTo>
                  <a:lnTo>
                    <a:pt x="3692652" y="1289304"/>
                  </a:lnTo>
                  <a:lnTo>
                    <a:pt x="3752088" y="1272540"/>
                  </a:lnTo>
                  <a:lnTo>
                    <a:pt x="3810000" y="1249680"/>
                  </a:lnTo>
                  <a:lnTo>
                    <a:pt x="3869436" y="1235964"/>
                  </a:lnTo>
                  <a:lnTo>
                    <a:pt x="3927348" y="1213104"/>
                  </a:lnTo>
                  <a:lnTo>
                    <a:pt x="3986784" y="1208532"/>
                  </a:lnTo>
                  <a:lnTo>
                    <a:pt x="4044696" y="1203960"/>
                  </a:lnTo>
                  <a:lnTo>
                    <a:pt x="4104132" y="1193292"/>
                  </a:lnTo>
                  <a:lnTo>
                    <a:pt x="4162043" y="1191768"/>
                  </a:lnTo>
                  <a:lnTo>
                    <a:pt x="4221480" y="1185672"/>
                  </a:lnTo>
                  <a:lnTo>
                    <a:pt x="4279392" y="1171956"/>
                  </a:lnTo>
                  <a:lnTo>
                    <a:pt x="4337304" y="1173480"/>
                  </a:lnTo>
                  <a:lnTo>
                    <a:pt x="4396740" y="1159764"/>
                  </a:lnTo>
                  <a:lnTo>
                    <a:pt x="4454652" y="1150620"/>
                  </a:lnTo>
                  <a:lnTo>
                    <a:pt x="4514088" y="1144524"/>
                  </a:lnTo>
                  <a:lnTo>
                    <a:pt x="4572000" y="1132332"/>
                  </a:lnTo>
                  <a:lnTo>
                    <a:pt x="4631436" y="1126236"/>
                  </a:lnTo>
                  <a:lnTo>
                    <a:pt x="4689348" y="1112520"/>
                  </a:lnTo>
                  <a:lnTo>
                    <a:pt x="4748784" y="1103376"/>
                  </a:lnTo>
                  <a:lnTo>
                    <a:pt x="4806696" y="1089660"/>
                  </a:lnTo>
                  <a:lnTo>
                    <a:pt x="4866132" y="1085088"/>
                  </a:lnTo>
                  <a:lnTo>
                    <a:pt x="4924044" y="1077468"/>
                  </a:lnTo>
                  <a:lnTo>
                    <a:pt x="4983480" y="1078992"/>
                  </a:lnTo>
                  <a:lnTo>
                    <a:pt x="5041392" y="1077468"/>
                  </a:lnTo>
                  <a:lnTo>
                    <a:pt x="5100828" y="1074420"/>
                  </a:lnTo>
                  <a:lnTo>
                    <a:pt x="5158740" y="1078992"/>
                  </a:lnTo>
                  <a:lnTo>
                    <a:pt x="5216652" y="1063752"/>
                  </a:lnTo>
                  <a:lnTo>
                    <a:pt x="5276088" y="1045464"/>
                  </a:lnTo>
                  <a:lnTo>
                    <a:pt x="5334000" y="1025652"/>
                  </a:lnTo>
                  <a:lnTo>
                    <a:pt x="5393436" y="1008888"/>
                  </a:lnTo>
                  <a:lnTo>
                    <a:pt x="5451348" y="990600"/>
                  </a:lnTo>
                  <a:lnTo>
                    <a:pt x="5510784" y="973836"/>
                  </a:lnTo>
                  <a:lnTo>
                    <a:pt x="5568696" y="958596"/>
                  </a:lnTo>
                  <a:lnTo>
                    <a:pt x="5628132" y="944880"/>
                  </a:lnTo>
                  <a:lnTo>
                    <a:pt x="5686044" y="931164"/>
                  </a:lnTo>
                  <a:lnTo>
                    <a:pt x="5745480" y="922020"/>
                  </a:lnTo>
                  <a:lnTo>
                    <a:pt x="5803392" y="912876"/>
                  </a:lnTo>
                  <a:lnTo>
                    <a:pt x="5862828" y="905256"/>
                  </a:lnTo>
                  <a:lnTo>
                    <a:pt x="5920740" y="905256"/>
                  </a:lnTo>
                  <a:lnTo>
                    <a:pt x="5980176" y="920496"/>
                  </a:lnTo>
                  <a:lnTo>
                    <a:pt x="6038088" y="946404"/>
                  </a:lnTo>
                  <a:lnTo>
                    <a:pt x="6095999" y="960120"/>
                  </a:lnTo>
                  <a:lnTo>
                    <a:pt x="6155436" y="969264"/>
                  </a:lnTo>
                  <a:lnTo>
                    <a:pt x="6213347" y="943356"/>
                  </a:lnTo>
                  <a:lnTo>
                    <a:pt x="6272784" y="900684"/>
                  </a:lnTo>
                  <a:lnTo>
                    <a:pt x="6330695" y="859536"/>
                  </a:lnTo>
                  <a:lnTo>
                    <a:pt x="6390132" y="816864"/>
                  </a:lnTo>
                  <a:lnTo>
                    <a:pt x="6448044" y="766572"/>
                  </a:lnTo>
                  <a:lnTo>
                    <a:pt x="6507480" y="696468"/>
                  </a:lnTo>
                  <a:lnTo>
                    <a:pt x="6565392" y="618744"/>
                  </a:lnTo>
                  <a:lnTo>
                    <a:pt x="6624828" y="545592"/>
                  </a:lnTo>
                  <a:lnTo>
                    <a:pt x="6682740" y="472440"/>
                  </a:lnTo>
                  <a:lnTo>
                    <a:pt x="6742176" y="417576"/>
                  </a:lnTo>
                  <a:lnTo>
                    <a:pt x="6800088" y="376428"/>
                  </a:lnTo>
                  <a:lnTo>
                    <a:pt x="6858000" y="341376"/>
                  </a:lnTo>
                  <a:lnTo>
                    <a:pt x="6917436" y="321564"/>
                  </a:lnTo>
                  <a:lnTo>
                    <a:pt x="6975348" y="294132"/>
                  </a:lnTo>
                  <a:lnTo>
                    <a:pt x="7034784" y="263652"/>
                  </a:lnTo>
                  <a:lnTo>
                    <a:pt x="7092696" y="222504"/>
                  </a:lnTo>
                  <a:lnTo>
                    <a:pt x="7152132" y="192024"/>
                  </a:lnTo>
                  <a:lnTo>
                    <a:pt x="7210044" y="161544"/>
                  </a:lnTo>
                  <a:lnTo>
                    <a:pt x="7269480" y="111252"/>
                  </a:lnTo>
                  <a:lnTo>
                    <a:pt x="7327392" y="82296"/>
                  </a:lnTo>
                  <a:lnTo>
                    <a:pt x="7386828" y="53340"/>
                  </a:lnTo>
                  <a:lnTo>
                    <a:pt x="7444740" y="27432"/>
                  </a:lnTo>
                  <a:lnTo>
                    <a:pt x="75041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0862" y="2629661"/>
              <a:ext cx="7504430" cy="2741930"/>
            </a:xfrm>
            <a:custGeom>
              <a:avLst/>
              <a:gdLst/>
              <a:ahLst/>
              <a:cxnLst/>
              <a:rect l="l" t="t" r="r" b="b"/>
              <a:pathLst>
                <a:path w="7504430" h="2741929">
                  <a:moveTo>
                    <a:pt x="0" y="2741676"/>
                  </a:moveTo>
                  <a:lnTo>
                    <a:pt x="59435" y="2734056"/>
                  </a:lnTo>
                  <a:lnTo>
                    <a:pt x="117347" y="2731008"/>
                  </a:lnTo>
                  <a:lnTo>
                    <a:pt x="175259" y="2727960"/>
                  </a:lnTo>
                  <a:lnTo>
                    <a:pt x="234696" y="2726436"/>
                  </a:lnTo>
                  <a:lnTo>
                    <a:pt x="292607" y="2720340"/>
                  </a:lnTo>
                  <a:lnTo>
                    <a:pt x="352044" y="2712720"/>
                  </a:lnTo>
                  <a:lnTo>
                    <a:pt x="409956" y="2702052"/>
                  </a:lnTo>
                  <a:lnTo>
                    <a:pt x="469391" y="2682240"/>
                  </a:lnTo>
                  <a:lnTo>
                    <a:pt x="527304" y="2667000"/>
                  </a:lnTo>
                  <a:lnTo>
                    <a:pt x="586740" y="2648712"/>
                  </a:lnTo>
                  <a:lnTo>
                    <a:pt x="644651" y="2622804"/>
                  </a:lnTo>
                  <a:lnTo>
                    <a:pt x="704088" y="2610612"/>
                  </a:lnTo>
                  <a:lnTo>
                    <a:pt x="762000" y="2590800"/>
                  </a:lnTo>
                  <a:lnTo>
                    <a:pt x="821435" y="2572512"/>
                  </a:lnTo>
                  <a:lnTo>
                    <a:pt x="879348" y="2554224"/>
                  </a:lnTo>
                  <a:lnTo>
                    <a:pt x="938783" y="2529840"/>
                  </a:lnTo>
                  <a:lnTo>
                    <a:pt x="996695" y="2511552"/>
                  </a:lnTo>
                  <a:lnTo>
                    <a:pt x="1054608" y="2487168"/>
                  </a:lnTo>
                  <a:lnTo>
                    <a:pt x="1114044" y="2484120"/>
                  </a:lnTo>
                  <a:lnTo>
                    <a:pt x="1171956" y="2487168"/>
                  </a:lnTo>
                  <a:lnTo>
                    <a:pt x="1231392" y="2487168"/>
                  </a:lnTo>
                  <a:lnTo>
                    <a:pt x="1289304" y="2499360"/>
                  </a:lnTo>
                  <a:lnTo>
                    <a:pt x="1348739" y="2496312"/>
                  </a:lnTo>
                  <a:lnTo>
                    <a:pt x="1406652" y="2488692"/>
                  </a:lnTo>
                  <a:lnTo>
                    <a:pt x="1466088" y="2484120"/>
                  </a:lnTo>
                  <a:lnTo>
                    <a:pt x="1524000" y="2481072"/>
                  </a:lnTo>
                  <a:lnTo>
                    <a:pt x="1583436" y="2476500"/>
                  </a:lnTo>
                  <a:lnTo>
                    <a:pt x="1641348" y="2471928"/>
                  </a:lnTo>
                  <a:lnTo>
                    <a:pt x="1700783" y="2461260"/>
                  </a:lnTo>
                  <a:lnTo>
                    <a:pt x="1758695" y="2432304"/>
                  </a:lnTo>
                  <a:lnTo>
                    <a:pt x="1816608" y="2382012"/>
                  </a:lnTo>
                  <a:lnTo>
                    <a:pt x="1876044" y="2327148"/>
                  </a:lnTo>
                  <a:lnTo>
                    <a:pt x="1933956" y="2282952"/>
                  </a:lnTo>
                  <a:lnTo>
                    <a:pt x="1993392" y="2249424"/>
                  </a:lnTo>
                  <a:lnTo>
                    <a:pt x="2051304" y="2238756"/>
                  </a:lnTo>
                  <a:lnTo>
                    <a:pt x="2110740" y="2228088"/>
                  </a:lnTo>
                  <a:lnTo>
                    <a:pt x="2168652" y="2212848"/>
                  </a:lnTo>
                  <a:lnTo>
                    <a:pt x="2228088" y="2191512"/>
                  </a:lnTo>
                  <a:lnTo>
                    <a:pt x="2286000" y="2173224"/>
                  </a:lnTo>
                  <a:lnTo>
                    <a:pt x="2345436" y="2147316"/>
                  </a:lnTo>
                  <a:lnTo>
                    <a:pt x="2403348" y="2122932"/>
                  </a:lnTo>
                  <a:lnTo>
                    <a:pt x="2462784" y="2109216"/>
                  </a:lnTo>
                  <a:lnTo>
                    <a:pt x="2520696" y="2077212"/>
                  </a:lnTo>
                  <a:lnTo>
                    <a:pt x="2580132" y="2029968"/>
                  </a:lnTo>
                  <a:lnTo>
                    <a:pt x="2638043" y="2023871"/>
                  </a:lnTo>
                  <a:lnTo>
                    <a:pt x="2695955" y="2019300"/>
                  </a:lnTo>
                  <a:lnTo>
                    <a:pt x="2755391" y="2020824"/>
                  </a:lnTo>
                  <a:lnTo>
                    <a:pt x="2813304" y="2045208"/>
                  </a:lnTo>
                  <a:lnTo>
                    <a:pt x="2872740" y="2029968"/>
                  </a:lnTo>
                  <a:lnTo>
                    <a:pt x="2930652" y="2013204"/>
                  </a:lnTo>
                  <a:lnTo>
                    <a:pt x="2990088" y="2019300"/>
                  </a:lnTo>
                  <a:lnTo>
                    <a:pt x="3048000" y="2043683"/>
                  </a:lnTo>
                  <a:lnTo>
                    <a:pt x="3107436" y="2074164"/>
                  </a:lnTo>
                  <a:lnTo>
                    <a:pt x="3165348" y="2095500"/>
                  </a:lnTo>
                  <a:lnTo>
                    <a:pt x="3224784" y="2109216"/>
                  </a:lnTo>
                  <a:lnTo>
                    <a:pt x="3282696" y="2109216"/>
                  </a:lnTo>
                  <a:lnTo>
                    <a:pt x="3342132" y="2124456"/>
                  </a:lnTo>
                  <a:lnTo>
                    <a:pt x="3400043" y="2147316"/>
                  </a:lnTo>
                  <a:lnTo>
                    <a:pt x="3459479" y="2177796"/>
                  </a:lnTo>
                  <a:lnTo>
                    <a:pt x="3517391" y="2193036"/>
                  </a:lnTo>
                  <a:lnTo>
                    <a:pt x="3575304" y="2177796"/>
                  </a:lnTo>
                  <a:lnTo>
                    <a:pt x="3634740" y="2161032"/>
                  </a:lnTo>
                  <a:lnTo>
                    <a:pt x="3692652" y="2132076"/>
                  </a:lnTo>
                  <a:lnTo>
                    <a:pt x="3752088" y="2101596"/>
                  </a:lnTo>
                  <a:lnTo>
                    <a:pt x="3810000" y="2075688"/>
                  </a:lnTo>
                  <a:lnTo>
                    <a:pt x="3869436" y="2045208"/>
                  </a:lnTo>
                  <a:lnTo>
                    <a:pt x="3927348" y="2020824"/>
                  </a:lnTo>
                  <a:lnTo>
                    <a:pt x="3986784" y="2005583"/>
                  </a:lnTo>
                  <a:lnTo>
                    <a:pt x="4044696" y="1996439"/>
                  </a:lnTo>
                  <a:lnTo>
                    <a:pt x="4104132" y="1978152"/>
                  </a:lnTo>
                  <a:lnTo>
                    <a:pt x="4162043" y="1959864"/>
                  </a:lnTo>
                  <a:lnTo>
                    <a:pt x="4221480" y="1938527"/>
                  </a:lnTo>
                  <a:lnTo>
                    <a:pt x="4279392" y="1914144"/>
                  </a:lnTo>
                  <a:lnTo>
                    <a:pt x="4337304" y="1891283"/>
                  </a:lnTo>
                  <a:lnTo>
                    <a:pt x="4396740" y="1872995"/>
                  </a:lnTo>
                  <a:lnTo>
                    <a:pt x="4454652" y="1862327"/>
                  </a:lnTo>
                  <a:lnTo>
                    <a:pt x="4514088" y="1851660"/>
                  </a:lnTo>
                  <a:lnTo>
                    <a:pt x="4572000" y="1851660"/>
                  </a:lnTo>
                  <a:lnTo>
                    <a:pt x="4631436" y="1842515"/>
                  </a:lnTo>
                  <a:lnTo>
                    <a:pt x="4689348" y="1833371"/>
                  </a:lnTo>
                  <a:lnTo>
                    <a:pt x="4748784" y="1834895"/>
                  </a:lnTo>
                  <a:lnTo>
                    <a:pt x="4806696" y="1833371"/>
                  </a:lnTo>
                  <a:lnTo>
                    <a:pt x="4866132" y="1834895"/>
                  </a:lnTo>
                  <a:lnTo>
                    <a:pt x="4924044" y="1828800"/>
                  </a:lnTo>
                  <a:lnTo>
                    <a:pt x="4983480" y="1825752"/>
                  </a:lnTo>
                  <a:lnTo>
                    <a:pt x="5041392" y="1825752"/>
                  </a:lnTo>
                  <a:lnTo>
                    <a:pt x="5100828" y="1830324"/>
                  </a:lnTo>
                  <a:lnTo>
                    <a:pt x="5158740" y="1827276"/>
                  </a:lnTo>
                  <a:lnTo>
                    <a:pt x="5216652" y="1821180"/>
                  </a:lnTo>
                  <a:lnTo>
                    <a:pt x="5276088" y="1802892"/>
                  </a:lnTo>
                  <a:lnTo>
                    <a:pt x="5334000" y="1775460"/>
                  </a:lnTo>
                  <a:lnTo>
                    <a:pt x="5393436" y="1758695"/>
                  </a:lnTo>
                  <a:lnTo>
                    <a:pt x="5451348" y="1719071"/>
                  </a:lnTo>
                  <a:lnTo>
                    <a:pt x="5510784" y="1679448"/>
                  </a:lnTo>
                  <a:lnTo>
                    <a:pt x="5568696" y="1641348"/>
                  </a:lnTo>
                  <a:lnTo>
                    <a:pt x="5628132" y="1589532"/>
                  </a:lnTo>
                  <a:lnTo>
                    <a:pt x="5686044" y="1537715"/>
                  </a:lnTo>
                  <a:lnTo>
                    <a:pt x="5745480" y="1444752"/>
                  </a:lnTo>
                  <a:lnTo>
                    <a:pt x="5803392" y="1283208"/>
                  </a:lnTo>
                  <a:lnTo>
                    <a:pt x="5862828" y="1048512"/>
                  </a:lnTo>
                  <a:lnTo>
                    <a:pt x="5920740" y="810767"/>
                  </a:lnTo>
                  <a:lnTo>
                    <a:pt x="5980176" y="502920"/>
                  </a:lnTo>
                  <a:lnTo>
                    <a:pt x="6038088" y="518160"/>
                  </a:lnTo>
                  <a:lnTo>
                    <a:pt x="6095999" y="524255"/>
                  </a:lnTo>
                  <a:lnTo>
                    <a:pt x="6155436" y="522732"/>
                  </a:lnTo>
                  <a:lnTo>
                    <a:pt x="6213347" y="646176"/>
                  </a:lnTo>
                  <a:lnTo>
                    <a:pt x="6272784" y="536448"/>
                  </a:lnTo>
                  <a:lnTo>
                    <a:pt x="6330695" y="527303"/>
                  </a:lnTo>
                  <a:lnTo>
                    <a:pt x="6390132" y="565403"/>
                  </a:lnTo>
                  <a:lnTo>
                    <a:pt x="6448044" y="605027"/>
                  </a:lnTo>
                  <a:lnTo>
                    <a:pt x="6507480" y="652272"/>
                  </a:lnTo>
                  <a:lnTo>
                    <a:pt x="6565392" y="656843"/>
                  </a:lnTo>
                  <a:lnTo>
                    <a:pt x="6624828" y="664463"/>
                  </a:lnTo>
                  <a:lnTo>
                    <a:pt x="6682740" y="615696"/>
                  </a:lnTo>
                  <a:lnTo>
                    <a:pt x="6742176" y="551688"/>
                  </a:lnTo>
                  <a:lnTo>
                    <a:pt x="6800088" y="509015"/>
                  </a:lnTo>
                  <a:lnTo>
                    <a:pt x="6858000" y="469391"/>
                  </a:lnTo>
                  <a:lnTo>
                    <a:pt x="6917436" y="470915"/>
                  </a:lnTo>
                  <a:lnTo>
                    <a:pt x="6975348" y="473963"/>
                  </a:lnTo>
                  <a:lnTo>
                    <a:pt x="7034784" y="489203"/>
                  </a:lnTo>
                  <a:lnTo>
                    <a:pt x="7092696" y="490727"/>
                  </a:lnTo>
                  <a:lnTo>
                    <a:pt x="7152132" y="486155"/>
                  </a:lnTo>
                  <a:lnTo>
                    <a:pt x="7210044" y="451103"/>
                  </a:lnTo>
                  <a:lnTo>
                    <a:pt x="7269480" y="381000"/>
                  </a:lnTo>
                  <a:lnTo>
                    <a:pt x="7327392" y="278891"/>
                  </a:lnTo>
                  <a:lnTo>
                    <a:pt x="7386828" y="182879"/>
                  </a:lnTo>
                  <a:lnTo>
                    <a:pt x="7444740" y="74675"/>
                  </a:lnTo>
                  <a:lnTo>
                    <a:pt x="7504176" y="0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0862" y="2792729"/>
              <a:ext cx="7504430" cy="2429510"/>
            </a:xfrm>
            <a:custGeom>
              <a:avLst/>
              <a:gdLst/>
              <a:ahLst/>
              <a:cxnLst/>
              <a:rect l="l" t="t" r="r" b="b"/>
              <a:pathLst>
                <a:path w="7504430" h="2429510">
                  <a:moveTo>
                    <a:pt x="0" y="2407920"/>
                  </a:moveTo>
                  <a:lnTo>
                    <a:pt x="59435" y="2375916"/>
                  </a:lnTo>
                  <a:lnTo>
                    <a:pt x="117347" y="2324100"/>
                  </a:lnTo>
                  <a:lnTo>
                    <a:pt x="175259" y="2290572"/>
                  </a:lnTo>
                  <a:lnTo>
                    <a:pt x="234696" y="2290572"/>
                  </a:lnTo>
                  <a:lnTo>
                    <a:pt x="292607" y="2289048"/>
                  </a:lnTo>
                  <a:lnTo>
                    <a:pt x="352044" y="2307336"/>
                  </a:lnTo>
                  <a:lnTo>
                    <a:pt x="409956" y="2278380"/>
                  </a:lnTo>
                  <a:lnTo>
                    <a:pt x="469391" y="2194560"/>
                  </a:lnTo>
                  <a:lnTo>
                    <a:pt x="527304" y="2098548"/>
                  </a:lnTo>
                  <a:lnTo>
                    <a:pt x="586740" y="2023872"/>
                  </a:lnTo>
                  <a:lnTo>
                    <a:pt x="644651" y="2026920"/>
                  </a:lnTo>
                  <a:lnTo>
                    <a:pt x="704088" y="2069592"/>
                  </a:lnTo>
                  <a:lnTo>
                    <a:pt x="762000" y="2199132"/>
                  </a:lnTo>
                  <a:lnTo>
                    <a:pt x="821435" y="2290572"/>
                  </a:lnTo>
                  <a:lnTo>
                    <a:pt x="879348" y="2337816"/>
                  </a:lnTo>
                  <a:lnTo>
                    <a:pt x="938783" y="2395728"/>
                  </a:lnTo>
                  <a:lnTo>
                    <a:pt x="996695" y="2407920"/>
                  </a:lnTo>
                  <a:lnTo>
                    <a:pt x="1054608" y="2429256"/>
                  </a:lnTo>
                  <a:lnTo>
                    <a:pt x="1114044" y="2429256"/>
                  </a:lnTo>
                  <a:lnTo>
                    <a:pt x="1171956" y="2351532"/>
                  </a:lnTo>
                  <a:lnTo>
                    <a:pt x="1231392" y="2258568"/>
                  </a:lnTo>
                  <a:lnTo>
                    <a:pt x="1289304" y="2142744"/>
                  </a:lnTo>
                  <a:lnTo>
                    <a:pt x="1348739" y="2048256"/>
                  </a:lnTo>
                  <a:lnTo>
                    <a:pt x="1406652" y="2033016"/>
                  </a:lnTo>
                  <a:lnTo>
                    <a:pt x="1466088" y="2016252"/>
                  </a:lnTo>
                  <a:lnTo>
                    <a:pt x="1524000" y="2040636"/>
                  </a:lnTo>
                  <a:lnTo>
                    <a:pt x="1583436" y="2046732"/>
                  </a:lnTo>
                  <a:lnTo>
                    <a:pt x="1641348" y="2010156"/>
                  </a:lnTo>
                  <a:lnTo>
                    <a:pt x="1700783" y="1908048"/>
                  </a:lnTo>
                  <a:lnTo>
                    <a:pt x="1758695" y="1725168"/>
                  </a:lnTo>
                  <a:lnTo>
                    <a:pt x="1816608" y="1469136"/>
                  </a:lnTo>
                  <a:lnTo>
                    <a:pt x="1876044" y="1264920"/>
                  </a:lnTo>
                  <a:lnTo>
                    <a:pt x="1933956" y="1141476"/>
                  </a:lnTo>
                  <a:lnTo>
                    <a:pt x="1993392" y="1071372"/>
                  </a:lnTo>
                  <a:lnTo>
                    <a:pt x="2051304" y="1095756"/>
                  </a:lnTo>
                  <a:lnTo>
                    <a:pt x="2110740" y="1072896"/>
                  </a:lnTo>
                  <a:lnTo>
                    <a:pt x="2168652" y="1053084"/>
                  </a:lnTo>
                  <a:lnTo>
                    <a:pt x="2228088" y="1065276"/>
                  </a:lnTo>
                  <a:lnTo>
                    <a:pt x="2286000" y="1072896"/>
                  </a:lnTo>
                  <a:lnTo>
                    <a:pt x="2345436" y="1085088"/>
                  </a:lnTo>
                  <a:lnTo>
                    <a:pt x="2403348" y="1092708"/>
                  </a:lnTo>
                  <a:lnTo>
                    <a:pt x="2462784" y="1053084"/>
                  </a:lnTo>
                  <a:lnTo>
                    <a:pt x="2520696" y="1013460"/>
                  </a:lnTo>
                  <a:lnTo>
                    <a:pt x="2580132" y="937260"/>
                  </a:lnTo>
                  <a:lnTo>
                    <a:pt x="2638043" y="833628"/>
                  </a:lnTo>
                  <a:lnTo>
                    <a:pt x="2695955" y="734568"/>
                  </a:lnTo>
                  <a:lnTo>
                    <a:pt x="2755391" y="637032"/>
                  </a:lnTo>
                  <a:lnTo>
                    <a:pt x="2813304" y="544068"/>
                  </a:lnTo>
                  <a:lnTo>
                    <a:pt x="2872740" y="470916"/>
                  </a:lnTo>
                  <a:lnTo>
                    <a:pt x="2930652" y="388620"/>
                  </a:lnTo>
                  <a:lnTo>
                    <a:pt x="2990088" y="298704"/>
                  </a:lnTo>
                  <a:lnTo>
                    <a:pt x="3048000" y="228600"/>
                  </a:lnTo>
                  <a:lnTo>
                    <a:pt x="3107436" y="149352"/>
                  </a:lnTo>
                  <a:lnTo>
                    <a:pt x="3165348" y="128016"/>
                  </a:lnTo>
                  <a:lnTo>
                    <a:pt x="3224784" y="80772"/>
                  </a:lnTo>
                  <a:lnTo>
                    <a:pt x="3282696" y="71628"/>
                  </a:lnTo>
                  <a:lnTo>
                    <a:pt x="3342132" y="105156"/>
                  </a:lnTo>
                  <a:lnTo>
                    <a:pt x="3400043" y="79248"/>
                  </a:lnTo>
                  <a:lnTo>
                    <a:pt x="3459479" y="94487"/>
                  </a:lnTo>
                  <a:lnTo>
                    <a:pt x="3517391" y="124968"/>
                  </a:lnTo>
                  <a:lnTo>
                    <a:pt x="3575304" y="163068"/>
                  </a:lnTo>
                  <a:lnTo>
                    <a:pt x="3634740" y="243840"/>
                  </a:lnTo>
                  <a:lnTo>
                    <a:pt x="3692652" y="283464"/>
                  </a:lnTo>
                  <a:lnTo>
                    <a:pt x="3752088" y="425196"/>
                  </a:lnTo>
                  <a:lnTo>
                    <a:pt x="3810000" y="569976"/>
                  </a:lnTo>
                  <a:lnTo>
                    <a:pt x="3869436" y="684276"/>
                  </a:lnTo>
                  <a:lnTo>
                    <a:pt x="3927348" y="792480"/>
                  </a:lnTo>
                  <a:lnTo>
                    <a:pt x="3986784" y="784860"/>
                  </a:lnTo>
                  <a:lnTo>
                    <a:pt x="4044696" y="737616"/>
                  </a:lnTo>
                  <a:lnTo>
                    <a:pt x="4104132" y="696468"/>
                  </a:lnTo>
                  <a:lnTo>
                    <a:pt x="4162043" y="682752"/>
                  </a:lnTo>
                  <a:lnTo>
                    <a:pt x="4221480" y="643128"/>
                  </a:lnTo>
                  <a:lnTo>
                    <a:pt x="4279392" y="591312"/>
                  </a:lnTo>
                  <a:lnTo>
                    <a:pt x="4337304" y="579120"/>
                  </a:lnTo>
                  <a:lnTo>
                    <a:pt x="4396740" y="562356"/>
                  </a:lnTo>
                  <a:lnTo>
                    <a:pt x="4454652" y="594360"/>
                  </a:lnTo>
                  <a:lnTo>
                    <a:pt x="4514088" y="626364"/>
                  </a:lnTo>
                  <a:lnTo>
                    <a:pt x="4572000" y="650748"/>
                  </a:lnTo>
                  <a:lnTo>
                    <a:pt x="4631436" y="655320"/>
                  </a:lnTo>
                  <a:lnTo>
                    <a:pt x="4689348" y="600456"/>
                  </a:lnTo>
                  <a:lnTo>
                    <a:pt x="4748784" y="550164"/>
                  </a:lnTo>
                  <a:lnTo>
                    <a:pt x="4806696" y="454152"/>
                  </a:lnTo>
                  <a:lnTo>
                    <a:pt x="4866132" y="387096"/>
                  </a:lnTo>
                  <a:lnTo>
                    <a:pt x="4924044" y="326136"/>
                  </a:lnTo>
                  <a:lnTo>
                    <a:pt x="4983480" y="295656"/>
                  </a:lnTo>
                  <a:lnTo>
                    <a:pt x="5041392" y="225552"/>
                  </a:lnTo>
                  <a:lnTo>
                    <a:pt x="5100828" y="140208"/>
                  </a:lnTo>
                  <a:lnTo>
                    <a:pt x="5158740" y="74675"/>
                  </a:lnTo>
                  <a:lnTo>
                    <a:pt x="5216652" y="0"/>
                  </a:lnTo>
                  <a:lnTo>
                    <a:pt x="5276088" y="22860"/>
                  </a:lnTo>
                  <a:lnTo>
                    <a:pt x="5334000" y="111252"/>
                  </a:lnTo>
                  <a:lnTo>
                    <a:pt x="5393436" y="173736"/>
                  </a:lnTo>
                  <a:lnTo>
                    <a:pt x="5451348" y="216408"/>
                  </a:lnTo>
                  <a:lnTo>
                    <a:pt x="5510784" y="228600"/>
                  </a:lnTo>
                  <a:lnTo>
                    <a:pt x="5568696" y="228600"/>
                  </a:lnTo>
                  <a:lnTo>
                    <a:pt x="5628132" y="243840"/>
                  </a:lnTo>
                  <a:lnTo>
                    <a:pt x="5686044" y="240792"/>
                  </a:lnTo>
                  <a:lnTo>
                    <a:pt x="5745480" y="243840"/>
                  </a:lnTo>
                  <a:lnTo>
                    <a:pt x="5803392" y="257556"/>
                  </a:lnTo>
                  <a:lnTo>
                    <a:pt x="5862828" y="301752"/>
                  </a:lnTo>
                  <a:lnTo>
                    <a:pt x="5920740" y="364236"/>
                  </a:lnTo>
                  <a:lnTo>
                    <a:pt x="5980176" y="330708"/>
                  </a:lnTo>
                  <a:lnTo>
                    <a:pt x="6038088" y="242316"/>
                  </a:lnTo>
                  <a:lnTo>
                    <a:pt x="6095999" y="150875"/>
                  </a:lnTo>
                  <a:lnTo>
                    <a:pt x="6155436" y="114300"/>
                  </a:lnTo>
                  <a:lnTo>
                    <a:pt x="6213347" y="158496"/>
                  </a:lnTo>
                  <a:lnTo>
                    <a:pt x="6272784" y="246887"/>
                  </a:lnTo>
                  <a:lnTo>
                    <a:pt x="6330695" y="370332"/>
                  </a:lnTo>
                  <a:lnTo>
                    <a:pt x="6390132" y="486156"/>
                  </a:lnTo>
                  <a:lnTo>
                    <a:pt x="6448044" y="640080"/>
                  </a:lnTo>
                  <a:lnTo>
                    <a:pt x="6507480" y="874776"/>
                  </a:lnTo>
                  <a:lnTo>
                    <a:pt x="6565392" y="1051560"/>
                  </a:lnTo>
                  <a:lnTo>
                    <a:pt x="6624828" y="1226820"/>
                  </a:lnTo>
                  <a:lnTo>
                    <a:pt x="6682740" y="1344168"/>
                  </a:lnTo>
                  <a:lnTo>
                    <a:pt x="6742176" y="1348740"/>
                  </a:lnTo>
                  <a:lnTo>
                    <a:pt x="6800088" y="1322832"/>
                  </a:lnTo>
                  <a:lnTo>
                    <a:pt x="6858000" y="1286256"/>
                  </a:lnTo>
                  <a:lnTo>
                    <a:pt x="6917436" y="1281684"/>
                  </a:lnTo>
                  <a:lnTo>
                    <a:pt x="6975348" y="1260348"/>
                  </a:lnTo>
                  <a:lnTo>
                    <a:pt x="7034784" y="1274064"/>
                  </a:lnTo>
                  <a:lnTo>
                    <a:pt x="7092696" y="1298448"/>
                  </a:lnTo>
                  <a:lnTo>
                    <a:pt x="7152132" y="1298448"/>
                  </a:lnTo>
                  <a:lnTo>
                    <a:pt x="7210044" y="1339596"/>
                  </a:lnTo>
                  <a:lnTo>
                    <a:pt x="7269480" y="1363980"/>
                  </a:lnTo>
                  <a:lnTo>
                    <a:pt x="7327392" y="1341120"/>
                  </a:lnTo>
                  <a:lnTo>
                    <a:pt x="7386828" y="1338072"/>
                  </a:lnTo>
                  <a:lnTo>
                    <a:pt x="7444740" y="1333500"/>
                  </a:lnTo>
                  <a:lnTo>
                    <a:pt x="7504176" y="134874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4870" y="30594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4870" y="25930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4870" y="28262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553068" y="2318306"/>
            <a:ext cx="274955" cy="321945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spcBef>
                <a:spcPts val="9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000" y="6391378"/>
            <a:ext cx="24917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426" y="5530763"/>
            <a:ext cx="784796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455" y="5336794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55" y="4922266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55" y="243420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455" y="4507738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8455" y="4093591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455" y="367753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.8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8455" y="3263010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55" y="2848178"/>
            <a:ext cx="4057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3.600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97076" y="2444646"/>
            <a:ext cx="2517775" cy="72517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 Mevduat (milyar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dolar,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88476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832230"/>
            <a:ext cx="86594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</a:t>
            </a:r>
            <a:r>
              <a:rPr dirty="0"/>
              <a:t>ve mevduat </a:t>
            </a:r>
            <a:r>
              <a:rPr spc="5" dirty="0"/>
              <a:t>faiz </a:t>
            </a:r>
            <a:r>
              <a:rPr spc="-5" dirty="0"/>
              <a:t>oranları arasındaki fark</a:t>
            </a:r>
            <a:r>
              <a:rPr spc="-70" dirty="0"/>
              <a:t> </a:t>
            </a:r>
            <a:r>
              <a:rPr spc="-5" dirty="0"/>
              <a:t>açılmaktadır.</a:t>
            </a:r>
          </a:p>
          <a:p>
            <a:pPr marL="12700" marR="508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Nisan </a:t>
            </a:r>
            <a:r>
              <a:rPr b="0" dirty="0">
                <a:latin typeface="Tahoma"/>
                <a:cs typeface="Tahoma"/>
              </a:rPr>
              <a:t>ayı </a:t>
            </a:r>
            <a:r>
              <a:rPr b="0" spc="-5" dirty="0">
                <a:latin typeface="Tahoma"/>
                <a:cs typeface="Tahoma"/>
              </a:rPr>
              <a:t>sonrasında </a:t>
            </a:r>
            <a:r>
              <a:rPr b="0" dirty="0">
                <a:latin typeface="Tahoma"/>
                <a:cs typeface="Tahoma"/>
              </a:rPr>
              <a:t>mevduat </a:t>
            </a:r>
            <a:r>
              <a:rPr b="0" spc="-5" dirty="0">
                <a:latin typeface="Tahoma"/>
                <a:cs typeface="Tahoma"/>
              </a:rPr>
              <a:t>faiz oranı 0,4 </a:t>
            </a:r>
            <a:r>
              <a:rPr b="0" dirty="0">
                <a:latin typeface="Tahoma"/>
                <a:cs typeface="Tahoma"/>
              </a:rPr>
              <a:t>puan artarken, </a:t>
            </a:r>
            <a:r>
              <a:rPr b="0" spc="-5" dirty="0">
                <a:latin typeface="Tahoma"/>
                <a:cs typeface="Tahoma"/>
              </a:rPr>
              <a:t>ticari kredi faiz </a:t>
            </a:r>
            <a:r>
              <a:rPr b="0" dirty="0">
                <a:latin typeface="Tahoma"/>
                <a:cs typeface="Tahoma"/>
              </a:rPr>
              <a:t>oranındaki  </a:t>
            </a:r>
            <a:r>
              <a:rPr b="0" spc="-5" dirty="0">
                <a:latin typeface="Tahoma"/>
                <a:cs typeface="Tahoma"/>
              </a:rPr>
              <a:t>değişim </a:t>
            </a:r>
            <a:r>
              <a:rPr b="0" dirty="0">
                <a:latin typeface="Tahoma"/>
                <a:cs typeface="Tahoma"/>
              </a:rPr>
              <a:t>5 puan</a:t>
            </a:r>
            <a:r>
              <a:rPr b="0" spc="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olmuştur.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436" y="1880361"/>
            <a:ext cx="85229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kredi* 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2022**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637" y="6232042"/>
            <a:ext cx="4608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Kredili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Hesabı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kurumsal kredi kartları</a:t>
            </a:r>
            <a:r>
              <a:rPr sz="12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hariçtir.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17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Haziran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9516" y="2665476"/>
            <a:ext cx="7626350" cy="2872105"/>
            <a:chOff x="699516" y="2665476"/>
            <a:chExt cx="7626350" cy="2872105"/>
          </a:xfrm>
        </p:grpSpPr>
        <p:sp>
          <p:nvSpPr>
            <p:cNvPr id="7" name="object 7"/>
            <p:cNvSpPr/>
            <p:nvPr/>
          </p:nvSpPr>
          <p:spPr>
            <a:xfrm>
              <a:off x="699516" y="2670048"/>
              <a:ext cx="7606665" cy="2867660"/>
            </a:xfrm>
            <a:custGeom>
              <a:avLst/>
              <a:gdLst/>
              <a:ahLst/>
              <a:cxnLst/>
              <a:rect l="l" t="t" r="r" b="b"/>
              <a:pathLst>
                <a:path w="7606665" h="2867660">
                  <a:moveTo>
                    <a:pt x="3691128" y="2816352"/>
                  </a:moveTo>
                  <a:lnTo>
                    <a:pt x="3691128" y="2867152"/>
                  </a:lnTo>
                </a:path>
                <a:path w="7606665" h="2867660">
                  <a:moveTo>
                    <a:pt x="2663952" y="2816352"/>
                  </a:moveTo>
                  <a:lnTo>
                    <a:pt x="2663952" y="2867152"/>
                  </a:lnTo>
                </a:path>
                <a:path w="7606665" h="2867660">
                  <a:moveTo>
                    <a:pt x="2397252" y="2816352"/>
                  </a:moveTo>
                  <a:lnTo>
                    <a:pt x="2397252" y="2867152"/>
                  </a:lnTo>
                </a:path>
                <a:path w="7606665" h="2867660">
                  <a:moveTo>
                    <a:pt x="1610867" y="2816352"/>
                  </a:moveTo>
                  <a:lnTo>
                    <a:pt x="1610867" y="2867152"/>
                  </a:lnTo>
                </a:path>
                <a:path w="7606665" h="2867660">
                  <a:moveTo>
                    <a:pt x="565404" y="2816352"/>
                  </a:moveTo>
                  <a:lnTo>
                    <a:pt x="565404" y="2867152"/>
                  </a:lnTo>
                </a:path>
                <a:path w="7606665" h="2867660">
                  <a:moveTo>
                    <a:pt x="1088136" y="2816352"/>
                  </a:moveTo>
                  <a:lnTo>
                    <a:pt x="1088136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0"/>
                  </a:lnTo>
                </a:path>
                <a:path w="7606665" h="2867660">
                  <a:moveTo>
                    <a:pt x="0" y="2816352"/>
                  </a:moveTo>
                  <a:lnTo>
                    <a:pt x="51815" y="2816352"/>
                  </a:lnTo>
                </a:path>
                <a:path w="7606665" h="2867660">
                  <a:moveTo>
                    <a:pt x="0" y="2252472"/>
                  </a:moveTo>
                  <a:lnTo>
                    <a:pt x="51815" y="2252472"/>
                  </a:lnTo>
                </a:path>
                <a:path w="7606665" h="2867660">
                  <a:moveTo>
                    <a:pt x="0" y="1690115"/>
                  </a:moveTo>
                  <a:lnTo>
                    <a:pt x="51815" y="1690115"/>
                  </a:lnTo>
                </a:path>
                <a:path w="7606665" h="2867660">
                  <a:moveTo>
                    <a:pt x="0" y="1126235"/>
                  </a:moveTo>
                  <a:lnTo>
                    <a:pt x="51815" y="1126235"/>
                  </a:lnTo>
                </a:path>
                <a:path w="7606665" h="2867660">
                  <a:moveTo>
                    <a:pt x="0" y="563879"/>
                  </a:moveTo>
                  <a:lnTo>
                    <a:pt x="51815" y="563879"/>
                  </a:lnTo>
                </a:path>
                <a:path w="7606665" h="2867660">
                  <a:moveTo>
                    <a:pt x="0" y="0"/>
                  </a:moveTo>
                  <a:lnTo>
                    <a:pt x="51815" y="0"/>
                  </a:lnTo>
                </a:path>
                <a:path w="7606665" h="2867660">
                  <a:moveTo>
                    <a:pt x="7341108" y="2816352"/>
                  </a:moveTo>
                  <a:lnTo>
                    <a:pt x="7341108" y="2867152"/>
                  </a:lnTo>
                </a:path>
                <a:path w="7606665" h="2867660">
                  <a:moveTo>
                    <a:pt x="2142744" y="2816352"/>
                  </a:moveTo>
                  <a:lnTo>
                    <a:pt x="2142744" y="2867152"/>
                  </a:lnTo>
                </a:path>
                <a:path w="7606665" h="2867660">
                  <a:moveTo>
                    <a:pt x="1876044" y="2816352"/>
                  </a:moveTo>
                  <a:lnTo>
                    <a:pt x="1876044" y="2867152"/>
                  </a:lnTo>
                </a:path>
                <a:path w="7606665" h="2867660">
                  <a:moveTo>
                    <a:pt x="316992" y="2816352"/>
                  </a:moveTo>
                  <a:lnTo>
                    <a:pt x="316992" y="2867152"/>
                  </a:lnTo>
                </a:path>
                <a:path w="7606665" h="2867660">
                  <a:moveTo>
                    <a:pt x="1353311" y="2816352"/>
                  </a:moveTo>
                  <a:lnTo>
                    <a:pt x="1353311" y="2867152"/>
                  </a:lnTo>
                </a:path>
                <a:path w="7606665" h="2867660">
                  <a:moveTo>
                    <a:pt x="830580" y="2816352"/>
                  </a:moveTo>
                  <a:lnTo>
                    <a:pt x="830580" y="2867152"/>
                  </a:lnTo>
                </a:path>
                <a:path w="7606665" h="2867660">
                  <a:moveTo>
                    <a:pt x="3956304" y="2816352"/>
                  </a:moveTo>
                  <a:lnTo>
                    <a:pt x="3956304" y="2867152"/>
                  </a:lnTo>
                </a:path>
                <a:path w="7606665" h="2867660">
                  <a:moveTo>
                    <a:pt x="3451860" y="2816352"/>
                  </a:moveTo>
                  <a:lnTo>
                    <a:pt x="3451860" y="2867152"/>
                  </a:lnTo>
                </a:path>
                <a:path w="7606665" h="2867660">
                  <a:moveTo>
                    <a:pt x="2921508" y="2816352"/>
                  </a:moveTo>
                  <a:lnTo>
                    <a:pt x="2921508" y="2867152"/>
                  </a:lnTo>
                </a:path>
                <a:path w="7606665" h="2867660">
                  <a:moveTo>
                    <a:pt x="3186684" y="2816352"/>
                  </a:moveTo>
                  <a:lnTo>
                    <a:pt x="3186684" y="2867152"/>
                  </a:lnTo>
                </a:path>
                <a:path w="7606665" h="2867660">
                  <a:moveTo>
                    <a:pt x="5789676" y="2816352"/>
                  </a:moveTo>
                  <a:lnTo>
                    <a:pt x="5789676" y="2867152"/>
                  </a:lnTo>
                </a:path>
                <a:path w="7606665" h="2867660">
                  <a:moveTo>
                    <a:pt x="4213860" y="2816352"/>
                  </a:moveTo>
                  <a:lnTo>
                    <a:pt x="4213860" y="2867152"/>
                  </a:lnTo>
                </a:path>
                <a:path w="7606665" h="2867660">
                  <a:moveTo>
                    <a:pt x="4480560" y="2816352"/>
                  </a:moveTo>
                  <a:lnTo>
                    <a:pt x="4480560" y="2867152"/>
                  </a:lnTo>
                </a:path>
                <a:path w="7606665" h="2867660">
                  <a:moveTo>
                    <a:pt x="4736592" y="2816352"/>
                  </a:moveTo>
                  <a:lnTo>
                    <a:pt x="4736592" y="2867152"/>
                  </a:lnTo>
                </a:path>
                <a:path w="7606665" h="2867660">
                  <a:moveTo>
                    <a:pt x="5003292" y="2816352"/>
                  </a:moveTo>
                  <a:lnTo>
                    <a:pt x="5003292" y="2867152"/>
                  </a:lnTo>
                </a:path>
                <a:path w="7606665" h="2867660">
                  <a:moveTo>
                    <a:pt x="7083552" y="2816352"/>
                  </a:moveTo>
                  <a:lnTo>
                    <a:pt x="7083552" y="2867152"/>
                  </a:lnTo>
                </a:path>
                <a:path w="7606665" h="2867660">
                  <a:moveTo>
                    <a:pt x="6312408" y="2816352"/>
                  </a:moveTo>
                  <a:lnTo>
                    <a:pt x="6312408" y="2867152"/>
                  </a:lnTo>
                </a:path>
                <a:path w="7606665" h="2867660">
                  <a:moveTo>
                    <a:pt x="5268468" y="2816352"/>
                  </a:moveTo>
                  <a:lnTo>
                    <a:pt x="5268468" y="2867152"/>
                  </a:lnTo>
                </a:path>
                <a:path w="7606665" h="2867660">
                  <a:moveTo>
                    <a:pt x="5524500" y="2816352"/>
                  </a:moveTo>
                  <a:lnTo>
                    <a:pt x="5524500" y="2867152"/>
                  </a:lnTo>
                </a:path>
                <a:path w="7606665" h="2867660">
                  <a:moveTo>
                    <a:pt x="6047232" y="2816352"/>
                  </a:moveTo>
                  <a:lnTo>
                    <a:pt x="6047232" y="2867152"/>
                  </a:lnTo>
                </a:path>
                <a:path w="7606665" h="2867660">
                  <a:moveTo>
                    <a:pt x="6579108" y="2816352"/>
                  </a:moveTo>
                  <a:lnTo>
                    <a:pt x="6579108" y="2867152"/>
                  </a:lnTo>
                </a:path>
                <a:path w="7606665" h="2867660">
                  <a:moveTo>
                    <a:pt x="6818376" y="2816352"/>
                  </a:moveTo>
                  <a:lnTo>
                    <a:pt x="6818376" y="2867152"/>
                  </a:lnTo>
                </a:path>
                <a:path w="7606665" h="2867660">
                  <a:moveTo>
                    <a:pt x="7606283" y="2816352"/>
                  </a:moveTo>
                  <a:lnTo>
                    <a:pt x="7606283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7606283" y="2816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50570" y="4018026"/>
              <a:ext cx="7556500" cy="1203960"/>
            </a:xfrm>
            <a:custGeom>
              <a:avLst/>
              <a:gdLst/>
              <a:ahLst/>
              <a:cxnLst/>
              <a:rect l="l" t="t" r="r" b="b"/>
              <a:pathLst>
                <a:path w="7556500" h="1203960">
                  <a:moveTo>
                    <a:pt x="0" y="946404"/>
                  </a:moveTo>
                  <a:lnTo>
                    <a:pt x="265176" y="986028"/>
                  </a:lnTo>
                  <a:lnTo>
                    <a:pt x="513588" y="976884"/>
                  </a:lnTo>
                  <a:lnTo>
                    <a:pt x="780288" y="996696"/>
                  </a:lnTo>
                  <a:lnTo>
                    <a:pt x="1036319" y="1168908"/>
                  </a:lnTo>
                  <a:lnTo>
                    <a:pt x="1303020" y="1199388"/>
                  </a:lnTo>
                  <a:lnTo>
                    <a:pt x="1559052" y="1203960"/>
                  </a:lnTo>
                  <a:lnTo>
                    <a:pt x="1824228" y="1021080"/>
                  </a:lnTo>
                  <a:lnTo>
                    <a:pt x="2090928" y="873251"/>
                  </a:lnTo>
                  <a:lnTo>
                    <a:pt x="2346960" y="787907"/>
                  </a:lnTo>
                  <a:lnTo>
                    <a:pt x="2612135" y="557784"/>
                  </a:lnTo>
                  <a:lnTo>
                    <a:pt x="2869692" y="330707"/>
                  </a:lnTo>
                  <a:lnTo>
                    <a:pt x="3134868" y="188975"/>
                  </a:lnTo>
                  <a:lnTo>
                    <a:pt x="3401567" y="204216"/>
                  </a:lnTo>
                  <a:lnTo>
                    <a:pt x="3640835" y="137160"/>
                  </a:lnTo>
                  <a:lnTo>
                    <a:pt x="3906012" y="28956"/>
                  </a:lnTo>
                  <a:lnTo>
                    <a:pt x="4163567" y="15240"/>
                  </a:lnTo>
                  <a:lnTo>
                    <a:pt x="4428744" y="12192"/>
                  </a:lnTo>
                  <a:lnTo>
                    <a:pt x="4686300" y="16763"/>
                  </a:lnTo>
                  <a:lnTo>
                    <a:pt x="4951476" y="9143"/>
                  </a:lnTo>
                  <a:lnTo>
                    <a:pt x="5216652" y="0"/>
                  </a:lnTo>
                  <a:lnTo>
                    <a:pt x="5474208" y="126492"/>
                  </a:lnTo>
                  <a:lnTo>
                    <a:pt x="5739383" y="300228"/>
                  </a:lnTo>
                  <a:lnTo>
                    <a:pt x="5996939" y="181356"/>
                  </a:lnTo>
                  <a:lnTo>
                    <a:pt x="6262115" y="41148"/>
                  </a:lnTo>
                  <a:lnTo>
                    <a:pt x="6527291" y="140207"/>
                  </a:lnTo>
                  <a:lnTo>
                    <a:pt x="6766559" y="271272"/>
                  </a:lnTo>
                  <a:lnTo>
                    <a:pt x="7033259" y="263651"/>
                  </a:lnTo>
                  <a:lnTo>
                    <a:pt x="7289291" y="284988"/>
                  </a:lnTo>
                  <a:lnTo>
                    <a:pt x="7555991" y="21793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50570" y="3166110"/>
              <a:ext cx="7556500" cy="1850389"/>
            </a:xfrm>
            <a:custGeom>
              <a:avLst/>
              <a:gdLst/>
              <a:ahLst/>
              <a:cxnLst/>
              <a:rect l="l" t="t" r="r" b="b"/>
              <a:pathLst>
                <a:path w="7556500" h="1850389">
                  <a:moveTo>
                    <a:pt x="0" y="1620012"/>
                  </a:moveTo>
                  <a:lnTo>
                    <a:pt x="265176" y="1684020"/>
                  </a:lnTo>
                  <a:lnTo>
                    <a:pt x="513588" y="1613915"/>
                  </a:lnTo>
                  <a:lnTo>
                    <a:pt x="780288" y="1711452"/>
                  </a:lnTo>
                  <a:lnTo>
                    <a:pt x="1036319" y="1850135"/>
                  </a:lnTo>
                  <a:lnTo>
                    <a:pt x="1303020" y="1847088"/>
                  </a:lnTo>
                  <a:lnTo>
                    <a:pt x="1559052" y="1818132"/>
                  </a:lnTo>
                  <a:lnTo>
                    <a:pt x="1824228" y="1498091"/>
                  </a:lnTo>
                  <a:lnTo>
                    <a:pt x="2090928" y="1309115"/>
                  </a:lnTo>
                  <a:lnTo>
                    <a:pt x="2346960" y="1179576"/>
                  </a:lnTo>
                  <a:lnTo>
                    <a:pt x="2612135" y="966215"/>
                  </a:lnTo>
                  <a:lnTo>
                    <a:pt x="2869692" y="769619"/>
                  </a:lnTo>
                  <a:lnTo>
                    <a:pt x="3134868" y="658367"/>
                  </a:lnTo>
                  <a:lnTo>
                    <a:pt x="3401567" y="725423"/>
                  </a:lnTo>
                  <a:lnTo>
                    <a:pt x="3640835" y="655319"/>
                  </a:lnTo>
                  <a:lnTo>
                    <a:pt x="3906012" y="559307"/>
                  </a:lnTo>
                  <a:lnTo>
                    <a:pt x="4163567" y="530351"/>
                  </a:lnTo>
                  <a:lnTo>
                    <a:pt x="4428744" y="544067"/>
                  </a:lnTo>
                  <a:lnTo>
                    <a:pt x="4686300" y="612647"/>
                  </a:lnTo>
                  <a:lnTo>
                    <a:pt x="4951476" y="568451"/>
                  </a:lnTo>
                  <a:lnTo>
                    <a:pt x="5216652" y="574547"/>
                  </a:lnTo>
                  <a:lnTo>
                    <a:pt x="5474208" y="681227"/>
                  </a:lnTo>
                  <a:lnTo>
                    <a:pt x="5739383" y="812291"/>
                  </a:lnTo>
                  <a:lnTo>
                    <a:pt x="5996939" y="475488"/>
                  </a:lnTo>
                  <a:lnTo>
                    <a:pt x="6262115" y="137160"/>
                  </a:lnTo>
                  <a:lnTo>
                    <a:pt x="6527291" y="499871"/>
                  </a:lnTo>
                  <a:lnTo>
                    <a:pt x="6766559" y="586739"/>
                  </a:lnTo>
                  <a:lnTo>
                    <a:pt x="7033259" y="560832"/>
                  </a:lnTo>
                  <a:lnTo>
                    <a:pt x="7289291" y="315467"/>
                  </a:lnTo>
                  <a:lnTo>
                    <a:pt x="7555991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42010" y="31036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42010" y="28414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8955" y="4811648"/>
            <a:ext cx="19367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955" y="4248404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955" y="3684473"/>
            <a:ext cx="1936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955" y="3121533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955" y="2558288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9516" y="5575808"/>
            <a:ext cx="7818166" cy="5575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</a:p>
          <a:p>
            <a:pPr marL="12700" marR="5080" indent="41275" algn="r">
              <a:lnSpc>
                <a:spcPct val="142700"/>
              </a:lnSpc>
              <a:spcBef>
                <a:spcPts val="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z-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Kas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12700" marR="5080" indent="41275" algn="just">
              <a:lnSpc>
                <a:spcPct val="140500"/>
              </a:lnSpc>
              <a:spcBef>
                <a:spcPts val="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May-21  Haz-21  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52069" marR="5080" indent="-3175" algn="just">
              <a:lnSpc>
                <a:spcPct val="143300"/>
              </a:lnSpc>
              <a:spcBef>
                <a:spcPts val="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Eyl-21  Eki-21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Kas-21  Ara-21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</a:p>
          <a:p>
            <a:pPr marL="36195" marR="5080" indent="17145" algn="just">
              <a:lnSpc>
                <a:spcPct val="140400"/>
              </a:lnSpc>
              <a:spcBef>
                <a:spcPts val="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Mar-22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Nis-22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Haz-22</a:t>
            </a:r>
            <a:endParaRPr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73871" y="3060903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25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3871" y="413169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1402" y="2678023"/>
            <a:ext cx="1663064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Ticari kredi faiz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152234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979423"/>
            <a:ext cx="8249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Tüketici kredilerinde de </a:t>
            </a:r>
            <a:r>
              <a:rPr dirty="0"/>
              <a:t>faizler</a:t>
            </a:r>
            <a:r>
              <a:rPr spc="20" dirty="0"/>
              <a:t> </a:t>
            </a:r>
            <a:r>
              <a:rPr spc="-5" dirty="0"/>
              <a:t>artmaktadır.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Haziran ayında </a:t>
            </a:r>
            <a:r>
              <a:rPr b="0" spc="-5" dirty="0">
                <a:latin typeface="Tahoma"/>
                <a:cs typeface="Tahoma"/>
              </a:rPr>
              <a:t>konut kredileri hariç tüm kredi türlerinde faiz oranları</a:t>
            </a:r>
            <a:r>
              <a:rPr b="0" spc="12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909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4540" y="1912747"/>
            <a:ext cx="76206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Tüketici kredi faizleri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2019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23" y="6421323"/>
            <a:ext cx="2609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17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Haziran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5131" y="2627376"/>
            <a:ext cx="7635240" cy="2973070"/>
            <a:chOff x="675131" y="2627376"/>
            <a:chExt cx="7635240" cy="2973070"/>
          </a:xfrm>
        </p:grpSpPr>
        <p:sp>
          <p:nvSpPr>
            <p:cNvPr id="7" name="object 7"/>
            <p:cNvSpPr/>
            <p:nvPr/>
          </p:nvSpPr>
          <p:spPr>
            <a:xfrm>
              <a:off x="675131" y="2631948"/>
              <a:ext cx="7630795" cy="2968625"/>
            </a:xfrm>
            <a:custGeom>
              <a:avLst/>
              <a:gdLst/>
              <a:ahLst/>
              <a:cxnLst/>
              <a:rect l="l" t="t" r="r" b="b"/>
              <a:pathLst>
                <a:path w="7630795" h="2968625">
                  <a:moveTo>
                    <a:pt x="50292" y="2909316"/>
                  </a:moveTo>
                  <a:lnTo>
                    <a:pt x="50292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0"/>
                  </a:lnTo>
                </a:path>
                <a:path w="7630795" h="2968625">
                  <a:moveTo>
                    <a:pt x="0" y="2909316"/>
                  </a:moveTo>
                  <a:lnTo>
                    <a:pt x="50292" y="2909316"/>
                  </a:lnTo>
                </a:path>
                <a:path w="7630795" h="2968625">
                  <a:moveTo>
                    <a:pt x="0" y="2424684"/>
                  </a:moveTo>
                  <a:lnTo>
                    <a:pt x="50292" y="2424684"/>
                  </a:lnTo>
                </a:path>
                <a:path w="7630795" h="2968625">
                  <a:moveTo>
                    <a:pt x="0" y="1940052"/>
                  </a:moveTo>
                  <a:lnTo>
                    <a:pt x="50292" y="1940052"/>
                  </a:lnTo>
                </a:path>
                <a:path w="7630795" h="2968625">
                  <a:moveTo>
                    <a:pt x="0" y="1455420"/>
                  </a:moveTo>
                  <a:lnTo>
                    <a:pt x="50292" y="1455420"/>
                  </a:lnTo>
                </a:path>
                <a:path w="7630795" h="2968625">
                  <a:moveTo>
                    <a:pt x="0" y="970788"/>
                  </a:moveTo>
                  <a:lnTo>
                    <a:pt x="50292" y="970788"/>
                  </a:lnTo>
                </a:path>
                <a:path w="7630795" h="2968625">
                  <a:moveTo>
                    <a:pt x="0" y="484631"/>
                  </a:moveTo>
                  <a:lnTo>
                    <a:pt x="50292" y="484631"/>
                  </a:lnTo>
                </a:path>
                <a:path w="7630795" h="2968625">
                  <a:moveTo>
                    <a:pt x="0" y="0"/>
                  </a:moveTo>
                  <a:lnTo>
                    <a:pt x="50292" y="0"/>
                  </a:lnTo>
                </a:path>
                <a:path w="7630795" h="2968625">
                  <a:moveTo>
                    <a:pt x="1563624" y="2909316"/>
                  </a:moveTo>
                  <a:lnTo>
                    <a:pt x="1563624" y="2968053"/>
                  </a:lnTo>
                </a:path>
                <a:path w="7630795" h="2968625">
                  <a:moveTo>
                    <a:pt x="3582924" y="2909316"/>
                  </a:moveTo>
                  <a:lnTo>
                    <a:pt x="3582924" y="2968053"/>
                  </a:lnTo>
                </a:path>
                <a:path w="7630795" h="2968625">
                  <a:moveTo>
                    <a:pt x="3092196" y="2909316"/>
                  </a:moveTo>
                  <a:lnTo>
                    <a:pt x="3092196" y="2968053"/>
                  </a:lnTo>
                </a:path>
                <a:path w="7630795" h="2968625">
                  <a:moveTo>
                    <a:pt x="7124700" y="2909316"/>
                  </a:moveTo>
                  <a:lnTo>
                    <a:pt x="7124700" y="2968053"/>
                  </a:lnTo>
                </a:path>
                <a:path w="7630795" h="2968625">
                  <a:moveTo>
                    <a:pt x="6126480" y="2909316"/>
                  </a:moveTo>
                  <a:lnTo>
                    <a:pt x="6126480" y="2968053"/>
                  </a:lnTo>
                </a:path>
                <a:path w="7630795" h="2968625">
                  <a:moveTo>
                    <a:pt x="548640" y="2909316"/>
                  </a:moveTo>
                  <a:lnTo>
                    <a:pt x="548640" y="2968053"/>
                  </a:lnTo>
                </a:path>
                <a:path w="7630795" h="2968625">
                  <a:moveTo>
                    <a:pt x="5113020" y="2909316"/>
                  </a:moveTo>
                  <a:lnTo>
                    <a:pt x="5113020" y="2968053"/>
                  </a:lnTo>
                </a:path>
                <a:path w="7630795" h="2968625">
                  <a:moveTo>
                    <a:pt x="4596383" y="2909316"/>
                  </a:moveTo>
                  <a:lnTo>
                    <a:pt x="4596383" y="2968053"/>
                  </a:lnTo>
                </a:path>
                <a:path w="7630795" h="2968625">
                  <a:moveTo>
                    <a:pt x="1056132" y="2909316"/>
                  </a:moveTo>
                  <a:lnTo>
                    <a:pt x="1056132" y="2968053"/>
                  </a:lnTo>
                </a:path>
                <a:path w="7630795" h="2968625">
                  <a:moveTo>
                    <a:pt x="6615684" y="2909316"/>
                  </a:moveTo>
                  <a:lnTo>
                    <a:pt x="6615684" y="2968053"/>
                  </a:lnTo>
                </a:path>
                <a:path w="7630795" h="2968625">
                  <a:moveTo>
                    <a:pt x="7630668" y="2909316"/>
                  </a:moveTo>
                  <a:lnTo>
                    <a:pt x="7630668" y="2968053"/>
                  </a:lnTo>
                </a:path>
                <a:path w="7630795" h="2968625">
                  <a:moveTo>
                    <a:pt x="2078736" y="2909316"/>
                  </a:moveTo>
                  <a:lnTo>
                    <a:pt x="2078736" y="2968053"/>
                  </a:lnTo>
                </a:path>
                <a:path w="7630795" h="2968625">
                  <a:moveTo>
                    <a:pt x="5618988" y="2909316"/>
                  </a:moveTo>
                  <a:lnTo>
                    <a:pt x="5618988" y="2968053"/>
                  </a:lnTo>
                </a:path>
                <a:path w="7630795" h="2968625">
                  <a:moveTo>
                    <a:pt x="4090416" y="2909316"/>
                  </a:moveTo>
                  <a:lnTo>
                    <a:pt x="4090416" y="2968053"/>
                  </a:lnTo>
                </a:path>
                <a:path w="7630795" h="2968625">
                  <a:moveTo>
                    <a:pt x="2586228" y="2909316"/>
                  </a:moveTo>
                  <a:lnTo>
                    <a:pt x="2586228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7630668" y="29093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3242310"/>
              <a:ext cx="7330440" cy="1748155"/>
            </a:xfrm>
            <a:custGeom>
              <a:avLst/>
              <a:gdLst/>
              <a:ahLst/>
              <a:cxnLst/>
              <a:rect l="l" t="t" r="r" b="b"/>
              <a:pathLst>
                <a:path w="7330440" h="1748154">
                  <a:moveTo>
                    <a:pt x="0" y="1368552"/>
                  </a:moveTo>
                  <a:lnTo>
                    <a:pt x="257555" y="1443227"/>
                  </a:lnTo>
                  <a:lnTo>
                    <a:pt x="498348" y="1423415"/>
                  </a:lnTo>
                  <a:lnTo>
                    <a:pt x="755904" y="1613915"/>
                  </a:lnTo>
                  <a:lnTo>
                    <a:pt x="1004315" y="1748027"/>
                  </a:lnTo>
                  <a:lnTo>
                    <a:pt x="1263395" y="1679447"/>
                  </a:lnTo>
                  <a:lnTo>
                    <a:pt x="1511808" y="1717547"/>
                  </a:lnTo>
                  <a:lnTo>
                    <a:pt x="1769364" y="1388364"/>
                  </a:lnTo>
                  <a:lnTo>
                    <a:pt x="2026920" y="1109471"/>
                  </a:lnTo>
                  <a:lnTo>
                    <a:pt x="2276856" y="995171"/>
                  </a:lnTo>
                  <a:lnTo>
                    <a:pt x="2534412" y="858012"/>
                  </a:lnTo>
                  <a:lnTo>
                    <a:pt x="2784348" y="658367"/>
                  </a:lnTo>
                  <a:lnTo>
                    <a:pt x="3041904" y="640079"/>
                  </a:lnTo>
                  <a:lnTo>
                    <a:pt x="3299460" y="676656"/>
                  </a:lnTo>
                  <a:lnTo>
                    <a:pt x="3531108" y="676656"/>
                  </a:lnTo>
                  <a:lnTo>
                    <a:pt x="3790188" y="551688"/>
                  </a:lnTo>
                  <a:lnTo>
                    <a:pt x="4038600" y="551688"/>
                  </a:lnTo>
                  <a:lnTo>
                    <a:pt x="4296156" y="617219"/>
                  </a:lnTo>
                  <a:lnTo>
                    <a:pt x="4546092" y="635507"/>
                  </a:lnTo>
                  <a:lnTo>
                    <a:pt x="4803648" y="640079"/>
                  </a:lnTo>
                  <a:lnTo>
                    <a:pt x="5061204" y="620267"/>
                  </a:lnTo>
                  <a:lnTo>
                    <a:pt x="5311140" y="629412"/>
                  </a:lnTo>
                  <a:lnTo>
                    <a:pt x="5568696" y="652271"/>
                  </a:lnTo>
                  <a:lnTo>
                    <a:pt x="5817108" y="441959"/>
                  </a:lnTo>
                  <a:lnTo>
                    <a:pt x="6074664" y="0"/>
                  </a:lnTo>
                  <a:lnTo>
                    <a:pt x="6332220" y="131063"/>
                  </a:lnTo>
                  <a:lnTo>
                    <a:pt x="6565392" y="224027"/>
                  </a:lnTo>
                  <a:lnTo>
                    <a:pt x="6822948" y="320039"/>
                  </a:lnTo>
                  <a:lnTo>
                    <a:pt x="7072884" y="214884"/>
                  </a:lnTo>
                  <a:lnTo>
                    <a:pt x="7330440" y="13411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2951226"/>
              <a:ext cx="7330440" cy="2047239"/>
            </a:xfrm>
            <a:custGeom>
              <a:avLst/>
              <a:gdLst/>
              <a:ahLst/>
              <a:cxnLst/>
              <a:rect l="l" t="t" r="r" b="b"/>
              <a:pathLst>
                <a:path w="7330440" h="2047239">
                  <a:moveTo>
                    <a:pt x="0" y="1601724"/>
                  </a:moveTo>
                  <a:lnTo>
                    <a:pt x="257555" y="1682496"/>
                  </a:lnTo>
                  <a:lnTo>
                    <a:pt x="498348" y="1647444"/>
                  </a:lnTo>
                  <a:lnTo>
                    <a:pt x="755904" y="1872996"/>
                  </a:lnTo>
                  <a:lnTo>
                    <a:pt x="1004315" y="2046732"/>
                  </a:lnTo>
                  <a:lnTo>
                    <a:pt x="1263395" y="1847088"/>
                  </a:lnTo>
                  <a:lnTo>
                    <a:pt x="1511808" y="1876044"/>
                  </a:lnTo>
                  <a:lnTo>
                    <a:pt x="1769364" y="1472184"/>
                  </a:lnTo>
                  <a:lnTo>
                    <a:pt x="2026920" y="1281684"/>
                  </a:lnTo>
                  <a:lnTo>
                    <a:pt x="2276856" y="1184148"/>
                  </a:lnTo>
                  <a:lnTo>
                    <a:pt x="2534412" y="1030224"/>
                  </a:lnTo>
                  <a:lnTo>
                    <a:pt x="2784348" y="868680"/>
                  </a:lnTo>
                  <a:lnTo>
                    <a:pt x="3041904" y="862584"/>
                  </a:lnTo>
                  <a:lnTo>
                    <a:pt x="3299460" y="900684"/>
                  </a:lnTo>
                  <a:lnTo>
                    <a:pt x="3531108" y="879348"/>
                  </a:lnTo>
                  <a:lnTo>
                    <a:pt x="3790188" y="749807"/>
                  </a:lnTo>
                  <a:lnTo>
                    <a:pt x="4038600" y="780288"/>
                  </a:lnTo>
                  <a:lnTo>
                    <a:pt x="4296156" y="809244"/>
                  </a:lnTo>
                  <a:lnTo>
                    <a:pt x="4546092" y="850392"/>
                  </a:lnTo>
                  <a:lnTo>
                    <a:pt x="4803648" y="839724"/>
                  </a:lnTo>
                  <a:lnTo>
                    <a:pt x="5061204" y="816863"/>
                  </a:lnTo>
                  <a:lnTo>
                    <a:pt x="5311140" y="812292"/>
                  </a:lnTo>
                  <a:lnTo>
                    <a:pt x="5568696" y="801624"/>
                  </a:lnTo>
                  <a:lnTo>
                    <a:pt x="5817108" y="501396"/>
                  </a:lnTo>
                  <a:lnTo>
                    <a:pt x="6074664" y="0"/>
                  </a:lnTo>
                  <a:lnTo>
                    <a:pt x="6332220" y="178308"/>
                  </a:lnTo>
                  <a:lnTo>
                    <a:pt x="6565392" y="271272"/>
                  </a:lnTo>
                  <a:lnTo>
                    <a:pt x="6822948" y="385572"/>
                  </a:lnTo>
                  <a:lnTo>
                    <a:pt x="7072884" y="301751"/>
                  </a:lnTo>
                  <a:lnTo>
                    <a:pt x="7330440" y="79248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6185" y="3286506"/>
              <a:ext cx="7330440" cy="1614170"/>
            </a:xfrm>
            <a:custGeom>
              <a:avLst/>
              <a:gdLst/>
              <a:ahLst/>
              <a:cxnLst/>
              <a:rect l="l" t="t" r="r" b="b"/>
              <a:pathLst>
                <a:path w="7330440" h="1614170">
                  <a:moveTo>
                    <a:pt x="0" y="1377696"/>
                  </a:moveTo>
                  <a:lnTo>
                    <a:pt x="257555" y="1467612"/>
                  </a:lnTo>
                  <a:lnTo>
                    <a:pt x="498348" y="1446276"/>
                  </a:lnTo>
                  <a:lnTo>
                    <a:pt x="755904" y="1391412"/>
                  </a:lnTo>
                  <a:lnTo>
                    <a:pt x="1004315" y="1467612"/>
                  </a:lnTo>
                  <a:lnTo>
                    <a:pt x="1263395" y="1612392"/>
                  </a:lnTo>
                  <a:lnTo>
                    <a:pt x="1511808" y="1613916"/>
                  </a:lnTo>
                  <a:lnTo>
                    <a:pt x="1769364" y="1345692"/>
                  </a:lnTo>
                  <a:lnTo>
                    <a:pt x="2026920" y="1109472"/>
                  </a:lnTo>
                  <a:lnTo>
                    <a:pt x="2276856" y="1046988"/>
                  </a:lnTo>
                  <a:lnTo>
                    <a:pt x="2534412" y="915924"/>
                  </a:lnTo>
                  <a:lnTo>
                    <a:pt x="2784348" y="1077468"/>
                  </a:lnTo>
                  <a:lnTo>
                    <a:pt x="3041904" y="893064"/>
                  </a:lnTo>
                  <a:lnTo>
                    <a:pt x="3299460" y="874776"/>
                  </a:lnTo>
                  <a:lnTo>
                    <a:pt x="3531108" y="862584"/>
                  </a:lnTo>
                  <a:lnTo>
                    <a:pt x="3790188" y="633984"/>
                  </a:lnTo>
                  <a:lnTo>
                    <a:pt x="4038600" y="568452"/>
                  </a:lnTo>
                  <a:lnTo>
                    <a:pt x="4296156" y="603504"/>
                  </a:lnTo>
                  <a:lnTo>
                    <a:pt x="4546092" y="582168"/>
                  </a:lnTo>
                  <a:lnTo>
                    <a:pt x="4803648" y="626364"/>
                  </a:lnTo>
                  <a:lnTo>
                    <a:pt x="5061204" y="672084"/>
                  </a:lnTo>
                  <a:lnTo>
                    <a:pt x="5311140" y="729996"/>
                  </a:lnTo>
                  <a:lnTo>
                    <a:pt x="5568696" y="658368"/>
                  </a:lnTo>
                  <a:lnTo>
                    <a:pt x="5817108" y="332232"/>
                  </a:lnTo>
                  <a:lnTo>
                    <a:pt x="6074664" y="0"/>
                  </a:lnTo>
                  <a:lnTo>
                    <a:pt x="6332220" y="135636"/>
                  </a:lnTo>
                  <a:lnTo>
                    <a:pt x="6565392" y="277368"/>
                  </a:lnTo>
                  <a:lnTo>
                    <a:pt x="6822948" y="332232"/>
                  </a:lnTo>
                  <a:lnTo>
                    <a:pt x="7072884" y="393192"/>
                  </a:lnTo>
                  <a:lnTo>
                    <a:pt x="7330440" y="306324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6185" y="4242054"/>
              <a:ext cx="7330440" cy="901065"/>
            </a:xfrm>
            <a:custGeom>
              <a:avLst/>
              <a:gdLst/>
              <a:ahLst/>
              <a:cxnLst/>
              <a:rect l="l" t="t" r="r" b="b"/>
              <a:pathLst>
                <a:path w="7330440" h="901064">
                  <a:moveTo>
                    <a:pt x="0" y="632460"/>
                  </a:moveTo>
                  <a:lnTo>
                    <a:pt x="257555" y="676656"/>
                  </a:lnTo>
                  <a:lnTo>
                    <a:pt x="498348" y="678180"/>
                  </a:lnTo>
                  <a:lnTo>
                    <a:pt x="755904" y="647700"/>
                  </a:lnTo>
                  <a:lnTo>
                    <a:pt x="1004315" y="694944"/>
                  </a:lnTo>
                  <a:lnTo>
                    <a:pt x="1263395" y="882396"/>
                  </a:lnTo>
                  <a:lnTo>
                    <a:pt x="1511808" y="900684"/>
                  </a:lnTo>
                  <a:lnTo>
                    <a:pt x="1769364" y="710184"/>
                  </a:lnTo>
                  <a:lnTo>
                    <a:pt x="2026920" y="411480"/>
                  </a:lnTo>
                  <a:lnTo>
                    <a:pt x="2276856" y="323088"/>
                  </a:lnTo>
                  <a:lnTo>
                    <a:pt x="2534412" y="265176"/>
                  </a:lnTo>
                  <a:lnTo>
                    <a:pt x="2784348" y="19812"/>
                  </a:lnTo>
                  <a:lnTo>
                    <a:pt x="3041904" y="1524"/>
                  </a:lnTo>
                  <a:lnTo>
                    <a:pt x="3299460" y="41148"/>
                  </a:lnTo>
                  <a:lnTo>
                    <a:pt x="3531108" y="64008"/>
                  </a:lnTo>
                  <a:lnTo>
                    <a:pt x="3790188" y="25908"/>
                  </a:lnTo>
                  <a:lnTo>
                    <a:pt x="4038600" y="54864"/>
                  </a:lnTo>
                  <a:lnTo>
                    <a:pt x="4296156" y="48768"/>
                  </a:lnTo>
                  <a:lnTo>
                    <a:pt x="4546092" y="45720"/>
                  </a:lnTo>
                  <a:lnTo>
                    <a:pt x="4803648" y="51816"/>
                  </a:lnTo>
                  <a:lnTo>
                    <a:pt x="5061204" y="48768"/>
                  </a:lnTo>
                  <a:lnTo>
                    <a:pt x="5311140" y="56388"/>
                  </a:lnTo>
                  <a:lnTo>
                    <a:pt x="5568696" y="126492"/>
                  </a:lnTo>
                  <a:lnTo>
                    <a:pt x="5817108" y="106680"/>
                  </a:lnTo>
                  <a:lnTo>
                    <a:pt x="6074664" y="15240"/>
                  </a:lnTo>
                  <a:lnTo>
                    <a:pt x="6332220" y="57912"/>
                  </a:lnTo>
                  <a:lnTo>
                    <a:pt x="6565392" y="42672"/>
                  </a:lnTo>
                  <a:lnTo>
                    <a:pt x="6822948" y="15240"/>
                  </a:lnTo>
                  <a:lnTo>
                    <a:pt x="7072884" y="0"/>
                  </a:lnTo>
                  <a:lnTo>
                    <a:pt x="7330440" y="19812"/>
                  </a:lnTo>
                </a:path>
              </a:pathLst>
            </a:custGeom>
            <a:ln w="380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05434" y="27774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05434" y="301066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05434" y="347700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5434" y="324383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03656" y="4460494"/>
            <a:ext cx="193040" cy="117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656" y="39753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656" y="3490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656" y="300507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656" y="25201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1161" y="5648349"/>
            <a:ext cx="240665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79729" y="5648349"/>
            <a:ext cx="240665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37318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46285" y="5647740"/>
            <a:ext cx="241300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45445" y="5648349"/>
            <a:ext cx="240665" cy="6045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40368" y="5647739"/>
            <a:ext cx="240665" cy="56451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52049" y="5647739"/>
            <a:ext cx="240665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33765" y="5647739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68049" y="5647739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17764" y="5647739"/>
            <a:ext cx="240665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74094" y="5647739"/>
            <a:ext cx="241300" cy="56451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80875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03034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71602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4737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85773" y="5647740"/>
            <a:ext cx="241300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24570" y="415696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18,2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24570" y="292646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24570" y="3239135"/>
            <a:ext cx="365125" cy="45783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spcBef>
                <a:spcPts val="36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27,3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6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25,1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38555" y="2628138"/>
            <a:ext cx="1028065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kredisi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İhtiyaç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617855">
              <a:lnSpc>
                <a:spcPct val="127499"/>
              </a:lnSpc>
            </a:pP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onut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75994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788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Finansal Piyasa</a:t>
            </a:r>
            <a:r>
              <a:rPr sz="3200" spc="-75" dirty="0"/>
              <a:t> </a:t>
            </a:r>
            <a:r>
              <a:rPr sz="3200" spc="-5" dirty="0"/>
              <a:t>Göstergeleri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3580129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ortalama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fonlama</a:t>
            </a:r>
            <a:r>
              <a:rPr sz="20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Tahvil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ABD tahvil 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Türkiye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risk primi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(CDS)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52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923239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06907"/>
            <a:ext cx="83521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 </a:t>
            </a:r>
            <a:r>
              <a:rPr spc="-5" dirty="0"/>
              <a:t>Bankası politika </a:t>
            </a:r>
            <a:r>
              <a:rPr spc="5" dirty="0"/>
              <a:t>faiz </a:t>
            </a:r>
            <a:r>
              <a:rPr dirty="0"/>
              <a:t>oranını Ocak-Haziran 2022 </a:t>
            </a:r>
            <a:r>
              <a:rPr spc="-5" dirty="0"/>
              <a:t>döneminde</a:t>
            </a:r>
            <a:r>
              <a:rPr spc="-65" dirty="0"/>
              <a:t> </a:t>
            </a:r>
            <a:r>
              <a:rPr dirty="0"/>
              <a:t>sabit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tutmuştur.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0908"/>
            <a:ext cx="3326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301395"/>
            <a:ext cx="8930005" cy="1078230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spcBef>
                <a:spcPts val="131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Devlet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iç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borçlanma faizleri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politika faizinin üzerinde, %18,87</a:t>
            </a:r>
            <a:r>
              <a:rPr spc="14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250690" marR="5080" indent="-4214495">
              <a:spcBef>
                <a:spcPts val="107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TCMB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ortalama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fonlama faizi ve Devlet iç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borçlanma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faizleri (günlük, %) 1 Ocak 2020 – 22 Haziran  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4189" y="2614993"/>
            <a:ext cx="7571740" cy="2903855"/>
            <a:chOff x="754189" y="2614993"/>
            <a:chExt cx="7571740" cy="2903855"/>
          </a:xfrm>
        </p:grpSpPr>
        <p:sp>
          <p:nvSpPr>
            <p:cNvPr id="7" name="object 7"/>
            <p:cNvSpPr/>
            <p:nvPr/>
          </p:nvSpPr>
          <p:spPr>
            <a:xfrm>
              <a:off x="758951" y="2619755"/>
              <a:ext cx="7546975" cy="2894330"/>
            </a:xfrm>
            <a:custGeom>
              <a:avLst/>
              <a:gdLst/>
              <a:ahLst/>
              <a:cxnLst/>
              <a:rect l="l" t="t" r="r" b="b"/>
              <a:pathLst>
                <a:path w="7546975" h="2894329">
                  <a:moveTo>
                    <a:pt x="50292" y="2894076"/>
                  </a:moveTo>
                  <a:lnTo>
                    <a:pt x="50292" y="0"/>
                  </a:lnTo>
                </a:path>
                <a:path w="7546975" h="2894329">
                  <a:moveTo>
                    <a:pt x="0" y="2894076"/>
                  </a:moveTo>
                  <a:lnTo>
                    <a:pt x="50292" y="2894076"/>
                  </a:lnTo>
                </a:path>
                <a:path w="7546975" h="2894329">
                  <a:moveTo>
                    <a:pt x="0" y="2630424"/>
                  </a:moveTo>
                  <a:lnTo>
                    <a:pt x="50292" y="2630424"/>
                  </a:lnTo>
                </a:path>
                <a:path w="7546975" h="2894329">
                  <a:moveTo>
                    <a:pt x="0" y="2366772"/>
                  </a:moveTo>
                  <a:lnTo>
                    <a:pt x="50292" y="2366772"/>
                  </a:lnTo>
                </a:path>
                <a:path w="7546975" h="2894329">
                  <a:moveTo>
                    <a:pt x="0" y="2104644"/>
                  </a:moveTo>
                  <a:lnTo>
                    <a:pt x="50292" y="2104644"/>
                  </a:lnTo>
                </a:path>
                <a:path w="7546975" h="2894329">
                  <a:moveTo>
                    <a:pt x="0" y="1840992"/>
                  </a:moveTo>
                  <a:lnTo>
                    <a:pt x="50292" y="1840992"/>
                  </a:lnTo>
                </a:path>
                <a:path w="7546975" h="2894329">
                  <a:moveTo>
                    <a:pt x="0" y="1578864"/>
                  </a:moveTo>
                  <a:lnTo>
                    <a:pt x="50292" y="1578864"/>
                  </a:lnTo>
                </a:path>
                <a:path w="7546975" h="2894329">
                  <a:moveTo>
                    <a:pt x="0" y="1315212"/>
                  </a:moveTo>
                  <a:lnTo>
                    <a:pt x="50292" y="1315212"/>
                  </a:lnTo>
                </a:path>
                <a:path w="7546975" h="2894329">
                  <a:moveTo>
                    <a:pt x="0" y="1051560"/>
                  </a:moveTo>
                  <a:lnTo>
                    <a:pt x="50292" y="1051560"/>
                  </a:lnTo>
                </a:path>
                <a:path w="7546975" h="2894329">
                  <a:moveTo>
                    <a:pt x="0" y="789432"/>
                  </a:moveTo>
                  <a:lnTo>
                    <a:pt x="50292" y="789432"/>
                  </a:lnTo>
                </a:path>
                <a:path w="7546975" h="2894329">
                  <a:moveTo>
                    <a:pt x="0" y="525780"/>
                  </a:moveTo>
                  <a:lnTo>
                    <a:pt x="50292" y="525780"/>
                  </a:lnTo>
                </a:path>
                <a:path w="7546975" h="2894329">
                  <a:moveTo>
                    <a:pt x="0" y="262128"/>
                  </a:moveTo>
                  <a:lnTo>
                    <a:pt x="50292" y="262128"/>
                  </a:lnTo>
                </a:path>
                <a:path w="7546975" h="2894329">
                  <a:moveTo>
                    <a:pt x="0" y="0"/>
                  </a:moveTo>
                  <a:lnTo>
                    <a:pt x="50292" y="0"/>
                  </a:lnTo>
                </a:path>
                <a:path w="7546975" h="2894329">
                  <a:moveTo>
                    <a:pt x="50292" y="2894076"/>
                  </a:moveTo>
                  <a:lnTo>
                    <a:pt x="7546848" y="28940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0955" y="2801111"/>
              <a:ext cx="7534656" cy="25557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7781" y="2427687"/>
            <a:ext cx="193040" cy="318325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927" y="5552148"/>
            <a:ext cx="745299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22-06-2022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38845" y="4504385"/>
            <a:ext cx="4622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14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75421" y="3864991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18,87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89253" y="276529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2680" y="2615184"/>
            <a:ext cx="2118995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DİBS faizi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(10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 Ağırlıklı Fonlama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Maliyeti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747752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20877"/>
            <a:ext cx="7628890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ABD’de para politikası sıkılaşmakta, küresel likidite </a:t>
            </a:r>
            <a:r>
              <a:rPr dirty="0"/>
              <a:t>üzerinde baskı  </a:t>
            </a:r>
            <a:r>
              <a:rPr spc="-5" dirty="0"/>
              <a:t>yaratmaktadır.</a:t>
            </a:r>
          </a:p>
          <a:p>
            <a:pPr marL="12700">
              <a:lnSpc>
                <a:spcPct val="100000"/>
              </a:lnSpc>
            </a:pPr>
            <a:r>
              <a:rPr sz="1700" b="0" dirty="0">
                <a:latin typeface="Tahoma"/>
                <a:cs typeface="Tahoma"/>
              </a:rPr>
              <a:t>10 </a:t>
            </a:r>
            <a:r>
              <a:rPr sz="1700" b="0" spc="-10" dirty="0">
                <a:latin typeface="Tahoma"/>
                <a:cs typeface="Tahoma"/>
              </a:rPr>
              <a:t>yıllık </a:t>
            </a:r>
            <a:r>
              <a:rPr sz="1700" b="0" spc="-5" dirty="0">
                <a:latin typeface="Tahoma"/>
                <a:cs typeface="Tahoma"/>
              </a:rPr>
              <a:t>devlet iç </a:t>
            </a:r>
            <a:r>
              <a:rPr sz="1700" b="0" dirty="0">
                <a:latin typeface="Tahoma"/>
                <a:cs typeface="Tahoma"/>
              </a:rPr>
              <a:t>borçlanma </a:t>
            </a:r>
            <a:r>
              <a:rPr sz="1700" b="0" spc="-5" dirty="0">
                <a:latin typeface="Tahoma"/>
                <a:cs typeface="Tahoma"/>
              </a:rPr>
              <a:t>faizi Haziran </a:t>
            </a:r>
            <a:r>
              <a:rPr sz="1700" b="0" dirty="0">
                <a:latin typeface="Tahoma"/>
                <a:cs typeface="Tahoma"/>
              </a:rPr>
              <a:t>ayı </a:t>
            </a:r>
            <a:r>
              <a:rPr sz="1700" b="0" spc="-5" dirty="0">
                <a:latin typeface="Tahoma"/>
                <a:cs typeface="Tahoma"/>
              </a:rPr>
              <a:t>itibarıyla </a:t>
            </a:r>
            <a:r>
              <a:rPr sz="1700" b="0" dirty="0">
                <a:latin typeface="Tahoma"/>
                <a:cs typeface="Tahoma"/>
              </a:rPr>
              <a:t>%3,2 </a:t>
            </a:r>
            <a:r>
              <a:rPr sz="1700" b="0" spc="-5" dirty="0">
                <a:latin typeface="Tahoma"/>
                <a:cs typeface="Tahoma"/>
              </a:rPr>
              <a:t>seviyesine</a:t>
            </a:r>
            <a:r>
              <a:rPr sz="1700" b="0" spc="60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çıkmıştır.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2348" y="1988947"/>
            <a:ext cx="76390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Devlet iç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borçlanma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faizleri – ABD 10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yıl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(günlük, %)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22 Haziran</a:t>
            </a:r>
            <a:r>
              <a:rPr sz="16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44" y="2764535"/>
            <a:ext cx="7706995" cy="2778760"/>
            <a:chOff x="618744" y="2764535"/>
            <a:chExt cx="7706995" cy="2778760"/>
          </a:xfrm>
        </p:grpSpPr>
        <p:sp>
          <p:nvSpPr>
            <p:cNvPr id="6" name="object 6"/>
            <p:cNvSpPr/>
            <p:nvPr/>
          </p:nvSpPr>
          <p:spPr>
            <a:xfrm>
              <a:off x="618744" y="2769107"/>
              <a:ext cx="7687309" cy="2769235"/>
            </a:xfrm>
            <a:custGeom>
              <a:avLst/>
              <a:gdLst/>
              <a:ahLst/>
              <a:cxnLst/>
              <a:rect l="l" t="t" r="r" b="b"/>
              <a:pathLst>
                <a:path w="7687309" h="2769235">
                  <a:moveTo>
                    <a:pt x="51815" y="2769107"/>
                  </a:moveTo>
                  <a:lnTo>
                    <a:pt x="51815" y="0"/>
                  </a:lnTo>
                </a:path>
                <a:path w="7687309" h="2769235">
                  <a:moveTo>
                    <a:pt x="0" y="2769107"/>
                  </a:moveTo>
                  <a:lnTo>
                    <a:pt x="51815" y="2769107"/>
                  </a:lnTo>
                </a:path>
                <a:path w="7687309" h="2769235">
                  <a:moveTo>
                    <a:pt x="0" y="2374391"/>
                  </a:moveTo>
                  <a:lnTo>
                    <a:pt x="51815" y="2374391"/>
                  </a:lnTo>
                </a:path>
                <a:path w="7687309" h="2769235">
                  <a:moveTo>
                    <a:pt x="0" y="1978152"/>
                  </a:moveTo>
                  <a:lnTo>
                    <a:pt x="51815" y="1978152"/>
                  </a:lnTo>
                </a:path>
                <a:path w="7687309" h="2769235">
                  <a:moveTo>
                    <a:pt x="0" y="1581911"/>
                  </a:moveTo>
                  <a:lnTo>
                    <a:pt x="51815" y="1581911"/>
                  </a:lnTo>
                </a:path>
                <a:path w="7687309" h="2769235">
                  <a:moveTo>
                    <a:pt x="0" y="1187195"/>
                  </a:moveTo>
                  <a:lnTo>
                    <a:pt x="51815" y="1187195"/>
                  </a:lnTo>
                </a:path>
                <a:path w="7687309" h="2769235">
                  <a:moveTo>
                    <a:pt x="0" y="790955"/>
                  </a:moveTo>
                  <a:lnTo>
                    <a:pt x="51815" y="790955"/>
                  </a:lnTo>
                </a:path>
                <a:path w="7687309" h="2769235">
                  <a:moveTo>
                    <a:pt x="0" y="394715"/>
                  </a:moveTo>
                  <a:lnTo>
                    <a:pt x="51815" y="394715"/>
                  </a:lnTo>
                </a:path>
                <a:path w="7687309" h="2769235">
                  <a:moveTo>
                    <a:pt x="0" y="0"/>
                  </a:moveTo>
                  <a:lnTo>
                    <a:pt x="51815" y="0"/>
                  </a:lnTo>
                </a:path>
                <a:path w="7687309" h="2769235">
                  <a:moveTo>
                    <a:pt x="51815" y="2769107"/>
                  </a:moveTo>
                  <a:lnTo>
                    <a:pt x="7687056" y="27691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9798" y="4053077"/>
              <a:ext cx="2467610" cy="1080770"/>
            </a:xfrm>
            <a:custGeom>
              <a:avLst/>
              <a:gdLst/>
              <a:ahLst/>
              <a:cxnLst/>
              <a:rect l="l" t="t" r="r" b="b"/>
              <a:pathLst>
                <a:path w="2467610" h="1080770">
                  <a:moveTo>
                    <a:pt x="0" y="0"/>
                  </a:moveTo>
                  <a:lnTo>
                    <a:pt x="12192" y="67056"/>
                  </a:lnTo>
                  <a:lnTo>
                    <a:pt x="24383" y="53340"/>
                  </a:lnTo>
                  <a:lnTo>
                    <a:pt x="36575" y="51816"/>
                  </a:lnTo>
                  <a:lnTo>
                    <a:pt x="48767" y="3048"/>
                  </a:lnTo>
                  <a:lnTo>
                    <a:pt x="62483" y="18288"/>
                  </a:lnTo>
                  <a:lnTo>
                    <a:pt x="74675" y="45720"/>
                  </a:lnTo>
                  <a:lnTo>
                    <a:pt x="86867" y="22860"/>
                  </a:lnTo>
                  <a:lnTo>
                    <a:pt x="99059" y="51816"/>
                  </a:lnTo>
                  <a:lnTo>
                    <a:pt x="111251" y="71628"/>
                  </a:lnTo>
                  <a:lnTo>
                    <a:pt x="123443" y="53340"/>
                  </a:lnTo>
                  <a:lnTo>
                    <a:pt x="135636" y="41148"/>
                  </a:lnTo>
                  <a:lnTo>
                    <a:pt x="147827" y="80772"/>
                  </a:lnTo>
                  <a:lnTo>
                    <a:pt x="160020" y="85344"/>
                  </a:lnTo>
                  <a:lnTo>
                    <a:pt x="172211" y="115824"/>
                  </a:lnTo>
                  <a:lnTo>
                    <a:pt x="184404" y="150876"/>
                  </a:lnTo>
                  <a:lnTo>
                    <a:pt x="198120" y="208788"/>
                  </a:lnTo>
                  <a:lnTo>
                    <a:pt x="210311" y="170688"/>
                  </a:lnTo>
                  <a:lnTo>
                    <a:pt x="222504" y="234696"/>
                  </a:lnTo>
                  <a:lnTo>
                    <a:pt x="234695" y="227076"/>
                  </a:lnTo>
                  <a:lnTo>
                    <a:pt x="246888" y="294132"/>
                  </a:lnTo>
                  <a:lnTo>
                    <a:pt x="259079" y="278892"/>
                  </a:lnTo>
                  <a:lnTo>
                    <a:pt x="271271" y="217932"/>
                  </a:lnTo>
                  <a:lnTo>
                    <a:pt x="283464" y="179832"/>
                  </a:lnTo>
                  <a:lnTo>
                    <a:pt x="295655" y="184404"/>
                  </a:lnTo>
                  <a:lnTo>
                    <a:pt x="307848" y="233172"/>
                  </a:lnTo>
                  <a:lnTo>
                    <a:pt x="321564" y="248412"/>
                  </a:lnTo>
                  <a:lnTo>
                    <a:pt x="333755" y="217932"/>
                  </a:lnTo>
                  <a:lnTo>
                    <a:pt x="345948" y="190500"/>
                  </a:lnTo>
                  <a:lnTo>
                    <a:pt x="358139" y="204216"/>
                  </a:lnTo>
                  <a:lnTo>
                    <a:pt x="370332" y="228600"/>
                  </a:lnTo>
                  <a:lnTo>
                    <a:pt x="382523" y="251460"/>
                  </a:lnTo>
                  <a:lnTo>
                    <a:pt x="394715" y="245364"/>
                  </a:lnTo>
                  <a:lnTo>
                    <a:pt x="406908" y="283464"/>
                  </a:lnTo>
                  <a:lnTo>
                    <a:pt x="419099" y="320040"/>
                  </a:lnTo>
                  <a:lnTo>
                    <a:pt x="431292" y="400812"/>
                  </a:lnTo>
                  <a:lnTo>
                    <a:pt x="443483" y="413004"/>
                  </a:lnTo>
                  <a:lnTo>
                    <a:pt x="457199" y="428244"/>
                  </a:lnTo>
                  <a:lnTo>
                    <a:pt x="469392" y="477012"/>
                  </a:lnTo>
                  <a:lnTo>
                    <a:pt x="481583" y="565404"/>
                  </a:lnTo>
                  <a:lnTo>
                    <a:pt x="493776" y="574548"/>
                  </a:lnTo>
                  <a:lnTo>
                    <a:pt x="505967" y="694944"/>
                  </a:lnTo>
                  <a:lnTo>
                    <a:pt x="518160" y="650748"/>
                  </a:lnTo>
                  <a:lnTo>
                    <a:pt x="530352" y="760476"/>
                  </a:lnTo>
                  <a:lnTo>
                    <a:pt x="542543" y="873252"/>
                  </a:lnTo>
                  <a:lnTo>
                    <a:pt x="554736" y="1042416"/>
                  </a:lnTo>
                  <a:lnTo>
                    <a:pt x="566927" y="853440"/>
                  </a:lnTo>
                  <a:lnTo>
                    <a:pt x="580643" y="790956"/>
                  </a:lnTo>
                  <a:lnTo>
                    <a:pt x="592836" y="842772"/>
                  </a:lnTo>
                  <a:lnTo>
                    <a:pt x="605027" y="707136"/>
                  </a:lnTo>
                  <a:lnTo>
                    <a:pt x="617220" y="899160"/>
                  </a:lnTo>
                  <a:lnTo>
                    <a:pt x="629411" y="640080"/>
                  </a:lnTo>
                  <a:lnTo>
                    <a:pt x="641604" y="548640"/>
                  </a:lnTo>
                  <a:lnTo>
                    <a:pt x="653796" y="568452"/>
                  </a:lnTo>
                  <a:lnTo>
                    <a:pt x="665988" y="784860"/>
                  </a:lnTo>
                  <a:lnTo>
                    <a:pt x="678180" y="882396"/>
                  </a:lnTo>
                  <a:lnTo>
                    <a:pt x="690371" y="806196"/>
                  </a:lnTo>
                  <a:lnTo>
                    <a:pt x="702564" y="798576"/>
                  </a:lnTo>
                  <a:lnTo>
                    <a:pt x="716280" y="815340"/>
                  </a:lnTo>
                  <a:lnTo>
                    <a:pt x="728471" y="950976"/>
                  </a:lnTo>
                  <a:lnTo>
                    <a:pt x="740664" y="911352"/>
                  </a:lnTo>
                  <a:lnTo>
                    <a:pt x="752855" y="957072"/>
                  </a:lnTo>
                  <a:lnTo>
                    <a:pt x="765048" y="1008888"/>
                  </a:lnTo>
                  <a:lnTo>
                    <a:pt x="777240" y="1002792"/>
                  </a:lnTo>
                  <a:lnTo>
                    <a:pt x="789432" y="1011936"/>
                  </a:lnTo>
                  <a:lnTo>
                    <a:pt x="801624" y="949452"/>
                  </a:lnTo>
                  <a:lnTo>
                    <a:pt x="813815" y="911352"/>
                  </a:lnTo>
                  <a:lnTo>
                    <a:pt x="826007" y="876300"/>
                  </a:lnTo>
                  <a:lnTo>
                    <a:pt x="839724" y="908304"/>
                  </a:lnTo>
                  <a:lnTo>
                    <a:pt x="851915" y="876300"/>
                  </a:lnTo>
                  <a:lnTo>
                    <a:pt x="864107" y="891540"/>
                  </a:lnTo>
                  <a:lnTo>
                    <a:pt x="876300" y="982980"/>
                  </a:lnTo>
                  <a:lnTo>
                    <a:pt x="888492" y="996696"/>
                  </a:lnTo>
                  <a:lnTo>
                    <a:pt x="900683" y="978408"/>
                  </a:lnTo>
                  <a:lnTo>
                    <a:pt x="912876" y="998220"/>
                  </a:lnTo>
                  <a:lnTo>
                    <a:pt x="925068" y="1037844"/>
                  </a:lnTo>
                  <a:lnTo>
                    <a:pt x="937260" y="996696"/>
                  </a:lnTo>
                  <a:lnTo>
                    <a:pt x="949451" y="1008888"/>
                  </a:lnTo>
                  <a:lnTo>
                    <a:pt x="961644" y="1005840"/>
                  </a:lnTo>
                  <a:lnTo>
                    <a:pt x="975359" y="960120"/>
                  </a:lnTo>
                  <a:lnTo>
                    <a:pt x="987551" y="998220"/>
                  </a:lnTo>
                  <a:lnTo>
                    <a:pt x="999744" y="987552"/>
                  </a:lnTo>
                  <a:lnTo>
                    <a:pt x="1011935" y="975360"/>
                  </a:lnTo>
                  <a:lnTo>
                    <a:pt x="1024127" y="996696"/>
                  </a:lnTo>
                  <a:lnTo>
                    <a:pt x="1036319" y="986028"/>
                  </a:lnTo>
                  <a:lnTo>
                    <a:pt x="1048512" y="961644"/>
                  </a:lnTo>
                  <a:lnTo>
                    <a:pt x="1060703" y="923544"/>
                  </a:lnTo>
                  <a:lnTo>
                    <a:pt x="1072895" y="979932"/>
                  </a:lnTo>
                  <a:lnTo>
                    <a:pt x="1085088" y="943356"/>
                  </a:lnTo>
                  <a:lnTo>
                    <a:pt x="1097279" y="926592"/>
                  </a:lnTo>
                  <a:lnTo>
                    <a:pt x="1110995" y="958596"/>
                  </a:lnTo>
                  <a:lnTo>
                    <a:pt x="1123188" y="967740"/>
                  </a:lnTo>
                  <a:lnTo>
                    <a:pt x="1135379" y="996696"/>
                  </a:lnTo>
                  <a:lnTo>
                    <a:pt x="1147571" y="975360"/>
                  </a:lnTo>
                  <a:lnTo>
                    <a:pt x="1159764" y="911352"/>
                  </a:lnTo>
                  <a:lnTo>
                    <a:pt x="1171956" y="938784"/>
                  </a:lnTo>
                  <a:lnTo>
                    <a:pt x="1184147" y="940308"/>
                  </a:lnTo>
                  <a:lnTo>
                    <a:pt x="1196339" y="947928"/>
                  </a:lnTo>
                  <a:lnTo>
                    <a:pt x="1208532" y="964692"/>
                  </a:lnTo>
                  <a:lnTo>
                    <a:pt x="1220724" y="935736"/>
                  </a:lnTo>
                  <a:lnTo>
                    <a:pt x="1234439" y="935736"/>
                  </a:lnTo>
                  <a:lnTo>
                    <a:pt x="1246632" y="934212"/>
                  </a:lnTo>
                  <a:lnTo>
                    <a:pt x="1258824" y="969264"/>
                  </a:lnTo>
                  <a:lnTo>
                    <a:pt x="1271015" y="957072"/>
                  </a:lnTo>
                  <a:lnTo>
                    <a:pt x="1283208" y="941832"/>
                  </a:lnTo>
                  <a:lnTo>
                    <a:pt x="1295400" y="896112"/>
                  </a:lnTo>
                  <a:lnTo>
                    <a:pt x="1307591" y="832104"/>
                  </a:lnTo>
                  <a:lnTo>
                    <a:pt x="1319783" y="778764"/>
                  </a:lnTo>
                  <a:lnTo>
                    <a:pt x="1331976" y="790956"/>
                  </a:lnTo>
                  <a:lnTo>
                    <a:pt x="1344168" y="833628"/>
                  </a:lnTo>
                  <a:lnTo>
                    <a:pt x="1356359" y="903732"/>
                  </a:lnTo>
                  <a:lnTo>
                    <a:pt x="1370076" y="958596"/>
                  </a:lnTo>
                  <a:lnTo>
                    <a:pt x="1382268" y="923544"/>
                  </a:lnTo>
                  <a:lnTo>
                    <a:pt x="1394459" y="915924"/>
                  </a:lnTo>
                  <a:lnTo>
                    <a:pt x="1406652" y="899160"/>
                  </a:lnTo>
                  <a:lnTo>
                    <a:pt x="1418844" y="905256"/>
                  </a:lnTo>
                  <a:lnTo>
                    <a:pt x="1431035" y="926592"/>
                  </a:lnTo>
                  <a:lnTo>
                    <a:pt x="1443227" y="937260"/>
                  </a:lnTo>
                  <a:lnTo>
                    <a:pt x="1455420" y="923544"/>
                  </a:lnTo>
                  <a:lnTo>
                    <a:pt x="1467612" y="918972"/>
                  </a:lnTo>
                  <a:lnTo>
                    <a:pt x="1479803" y="947928"/>
                  </a:lnTo>
                  <a:lnTo>
                    <a:pt x="1493520" y="946404"/>
                  </a:lnTo>
                  <a:lnTo>
                    <a:pt x="1505712" y="979932"/>
                  </a:lnTo>
                  <a:lnTo>
                    <a:pt x="1517903" y="989076"/>
                  </a:lnTo>
                  <a:lnTo>
                    <a:pt x="1530095" y="964692"/>
                  </a:lnTo>
                  <a:lnTo>
                    <a:pt x="1542288" y="950976"/>
                  </a:lnTo>
                  <a:lnTo>
                    <a:pt x="1554479" y="955548"/>
                  </a:lnTo>
                  <a:lnTo>
                    <a:pt x="1566671" y="949452"/>
                  </a:lnTo>
                  <a:lnTo>
                    <a:pt x="1578864" y="979932"/>
                  </a:lnTo>
                  <a:lnTo>
                    <a:pt x="1591056" y="958596"/>
                  </a:lnTo>
                  <a:lnTo>
                    <a:pt x="1603247" y="999744"/>
                  </a:lnTo>
                  <a:lnTo>
                    <a:pt x="1615439" y="976884"/>
                  </a:lnTo>
                  <a:lnTo>
                    <a:pt x="1629156" y="996696"/>
                  </a:lnTo>
                  <a:lnTo>
                    <a:pt x="1641347" y="990600"/>
                  </a:lnTo>
                  <a:lnTo>
                    <a:pt x="1653539" y="984504"/>
                  </a:lnTo>
                  <a:lnTo>
                    <a:pt x="1665732" y="996696"/>
                  </a:lnTo>
                  <a:lnTo>
                    <a:pt x="1677924" y="992124"/>
                  </a:lnTo>
                  <a:lnTo>
                    <a:pt x="1690115" y="999744"/>
                  </a:lnTo>
                  <a:lnTo>
                    <a:pt x="1702308" y="1007364"/>
                  </a:lnTo>
                  <a:lnTo>
                    <a:pt x="1714500" y="1010412"/>
                  </a:lnTo>
                  <a:lnTo>
                    <a:pt x="1726691" y="1028700"/>
                  </a:lnTo>
                  <a:lnTo>
                    <a:pt x="1738883" y="1021080"/>
                  </a:lnTo>
                  <a:lnTo>
                    <a:pt x="1751076" y="998220"/>
                  </a:lnTo>
                  <a:lnTo>
                    <a:pt x="1764791" y="1027176"/>
                  </a:lnTo>
                  <a:lnTo>
                    <a:pt x="1776983" y="1028700"/>
                  </a:lnTo>
                  <a:lnTo>
                    <a:pt x="1789176" y="1054608"/>
                  </a:lnTo>
                  <a:lnTo>
                    <a:pt x="1801368" y="1063752"/>
                  </a:lnTo>
                  <a:lnTo>
                    <a:pt x="1813559" y="1046988"/>
                  </a:lnTo>
                  <a:lnTo>
                    <a:pt x="1825752" y="1080516"/>
                  </a:lnTo>
                  <a:lnTo>
                    <a:pt x="1837944" y="1051560"/>
                  </a:lnTo>
                  <a:lnTo>
                    <a:pt x="1850135" y="1060704"/>
                  </a:lnTo>
                  <a:lnTo>
                    <a:pt x="1862327" y="1037844"/>
                  </a:lnTo>
                  <a:lnTo>
                    <a:pt x="1874520" y="1025652"/>
                  </a:lnTo>
                  <a:lnTo>
                    <a:pt x="1888235" y="976884"/>
                  </a:lnTo>
                  <a:lnTo>
                    <a:pt x="1900427" y="952500"/>
                  </a:lnTo>
                  <a:lnTo>
                    <a:pt x="1912620" y="917448"/>
                  </a:lnTo>
                  <a:lnTo>
                    <a:pt x="1924812" y="923544"/>
                  </a:lnTo>
                  <a:lnTo>
                    <a:pt x="1937003" y="938784"/>
                  </a:lnTo>
                  <a:lnTo>
                    <a:pt x="1949195" y="955548"/>
                  </a:lnTo>
                  <a:lnTo>
                    <a:pt x="1961388" y="943356"/>
                  </a:lnTo>
                  <a:lnTo>
                    <a:pt x="1973579" y="969264"/>
                  </a:lnTo>
                  <a:lnTo>
                    <a:pt x="1985771" y="981456"/>
                  </a:lnTo>
                  <a:lnTo>
                    <a:pt x="1997964" y="967740"/>
                  </a:lnTo>
                  <a:lnTo>
                    <a:pt x="2010156" y="940308"/>
                  </a:lnTo>
                  <a:lnTo>
                    <a:pt x="2023871" y="940308"/>
                  </a:lnTo>
                  <a:lnTo>
                    <a:pt x="2036064" y="888492"/>
                  </a:lnTo>
                  <a:lnTo>
                    <a:pt x="2048256" y="912876"/>
                  </a:lnTo>
                  <a:lnTo>
                    <a:pt x="2060447" y="926592"/>
                  </a:lnTo>
                  <a:lnTo>
                    <a:pt x="2072639" y="954024"/>
                  </a:lnTo>
                  <a:lnTo>
                    <a:pt x="2084832" y="972312"/>
                  </a:lnTo>
                  <a:lnTo>
                    <a:pt x="2097024" y="981456"/>
                  </a:lnTo>
                  <a:lnTo>
                    <a:pt x="2109216" y="914400"/>
                  </a:lnTo>
                  <a:lnTo>
                    <a:pt x="2121408" y="946404"/>
                  </a:lnTo>
                  <a:lnTo>
                    <a:pt x="2133600" y="932688"/>
                  </a:lnTo>
                  <a:lnTo>
                    <a:pt x="2147316" y="946404"/>
                  </a:lnTo>
                  <a:lnTo>
                    <a:pt x="2159508" y="955548"/>
                  </a:lnTo>
                  <a:lnTo>
                    <a:pt x="2171700" y="950976"/>
                  </a:lnTo>
                  <a:lnTo>
                    <a:pt x="2183891" y="946404"/>
                  </a:lnTo>
                  <a:lnTo>
                    <a:pt x="2196084" y="932688"/>
                  </a:lnTo>
                  <a:lnTo>
                    <a:pt x="2208276" y="940308"/>
                  </a:lnTo>
                  <a:lnTo>
                    <a:pt x="2220468" y="934212"/>
                  </a:lnTo>
                  <a:lnTo>
                    <a:pt x="2232660" y="955548"/>
                  </a:lnTo>
                  <a:lnTo>
                    <a:pt x="2244852" y="954024"/>
                  </a:lnTo>
                  <a:lnTo>
                    <a:pt x="2257044" y="949452"/>
                  </a:lnTo>
                  <a:lnTo>
                    <a:pt x="2269235" y="957072"/>
                  </a:lnTo>
                  <a:lnTo>
                    <a:pt x="2282952" y="966216"/>
                  </a:lnTo>
                  <a:lnTo>
                    <a:pt x="2295144" y="964692"/>
                  </a:lnTo>
                  <a:lnTo>
                    <a:pt x="2307335" y="970788"/>
                  </a:lnTo>
                  <a:lnTo>
                    <a:pt x="2319528" y="943356"/>
                  </a:lnTo>
                  <a:lnTo>
                    <a:pt x="2331720" y="947928"/>
                  </a:lnTo>
                  <a:lnTo>
                    <a:pt x="2343912" y="928116"/>
                  </a:lnTo>
                  <a:lnTo>
                    <a:pt x="2356104" y="870204"/>
                  </a:lnTo>
                  <a:lnTo>
                    <a:pt x="2368296" y="905256"/>
                  </a:lnTo>
                  <a:lnTo>
                    <a:pt x="2380488" y="865632"/>
                  </a:lnTo>
                  <a:lnTo>
                    <a:pt x="2392679" y="870204"/>
                  </a:lnTo>
                  <a:lnTo>
                    <a:pt x="2404872" y="868680"/>
                  </a:lnTo>
                  <a:lnTo>
                    <a:pt x="2418588" y="908304"/>
                  </a:lnTo>
                  <a:lnTo>
                    <a:pt x="2430779" y="909828"/>
                  </a:lnTo>
                  <a:lnTo>
                    <a:pt x="2442972" y="900684"/>
                  </a:lnTo>
                  <a:lnTo>
                    <a:pt x="2455164" y="893064"/>
                  </a:lnTo>
                  <a:lnTo>
                    <a:pt x="2467356" y="87477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137154" y="3051809"/>
              <a:ext cx="4935220" cy="1880870"/>
            </a:xfrm>
            <a:custGeom>
              <a:avLst/>
              <a:gdLst/>
              <a:ahLst/>
              <a:cxnLst/>
              <a:rect l="l" t="t" r="r" b="b"/>
              <a:pathLst>
                <a:path w="4935220" h="1880870">
                  <a:moveTo>
                    <a:pt x="0" y="1876044"/>
                  </a:moveTo>
                  <a:lnTo>
                    <a:pt x="12191" y="1865376"/>
                  </a:lnTo>
                  <a:lnTo>
                    <a:pt x="24383" y="1837944"/>
                  </a:lnTo>
                  <a:lnTo>
                    <a:pt x="36575" y="1805939"/>
                  </a:lnTo>
                  <a:lnTo>
                    <a:pt x="48768" y="1821179"/>
                  </a:lnTo>
                  <a:lnTo>
                    <a:pt x="60959" y="1851659"/>
                  </a:lnTo>
                  <a:lnTo>
                    <a:pt x="74675" y="1877567"/>
                  </a:lnTo>
                  <a:lnTo>
                    <a:pt x="86868" y="1874520"/>
                  </a:lnTo>
                  <a:lnTo>
                    <a:pt x="99059" y="1828800"/>
                  </a:lnTo>
                  <a:lnTo>
                    <a:pt x="111251" y="1795271"/>
                  </a:lnTo>
                  <a:lnTo>
                    <a:pt x="123443" y="1812035"/>
                  </a:lnTo>
                  <a:lnTo>
                    <a:pt x="135635" y="1778508"/>
                  </a:lnTo>
                  <a:lnTo>
                    <a:pt x="147828" y="1876044"/>
                  </a:lnTo>
                  <a:lnTo>
                    <a:pt x="160019" y="1880615"/>
                  </a:lnTo>
                  <a:lnTo>
                    <a:pt x="172211" y="1837944"/>
                  </a:lnTo>
                  <a:lnTo>
                    <a:pt x="184404" y="1755647"/>
                  </a:lnTo>
                  <a:lnTo>
                    <a:pt x="196595" y="1728215"/>
                  </a:lnTo>
                  <a:lnTo>
                    <a:pt x="210311" y="1787652"/>
                  </a:lnTo>
                  <a:lnTo>
                    <a:pt x="222504" y="1776983"/>
                  </a:lnTo>
                  <a:lnTo>
                    <a:pt x="234695" y="1766315"/>
                  </a:lnTo>
                  <a:lnTo>
                    <a:pt x="246887" y="1804415"/>
                  </a:lnTo>
                  <a:lnTo>
                    <a:pt x="259080" y="1798320"/>
                  </a:lnTo>
                  <a:lnTo>
                    <a:pt x="271271" y="1819656"/>
                  </a:lnTo>
                  <a:lnTo>
                    <a:pt x="283463" y="1834895"/>
                  </a:lnTo>
                  <a:lnTo>
                    <a:pt x="295656" y="1807464"/>
                  </a:lnTo>
                  <a:lnTo>
                    <a:pt x="307847" y="1786127"/>
                  </a:lnTo>
                  <a:lnTo>
                    <a:pt x="320040" y="1789176"/>
                  </a:lnTo>
                  <a:lnTo>
                    <a:pt x="333756" y="1819656"/>
                  </a:lnTo>
                  <a:lnTo>
                    <a:pt x="345947" y="1819656"/>
                  </a:lnTo>
                  <a:lnTo>
                    <a:pt x="358140" y="1751076"/>
                  </a:lnTo>
                  <a:lnTo>
                    <a:pt x="370331" y="1744979"/>
                  </a:lnTo>
                  <a:lnTo>
                    <a:pt x="382523" y="1766315"/>
                  </a:lnTo>
                  <a:lnTo>
                    <a:pt x="394716" y="1717547"/>
                  </a:lnTo>
                  <a:lnTo>
                    <a:pt x="406907" y="1752600"/>
                  </a:lnTo>
                  <a:lnTo>
                    <a:pt x="419099" y="1757171"/>
                  </a:lnTo>
                  <a:lnTo>
                    <a:pt x="431292" y="1744979"/>
                  </a:lnTo>
                  <a:lnTo>
                    <a:pt x="443483" y="1769364"/>
                  </a:lnTo>
                  <a:lnTo>
                    <a:pt x="455675" y="1776983"/>
                  </a:lnTo>
                  <a:lnTo>
                    <a:pt x="469392" y="1775459"/>
                  </a:lnTo>
                  <a:lnTo>
                    <a:pt x="481583" y="1766315"/>
                  </a:lnTo>
                  <a:lnTo>
                    <a:pt x="493775" y="1758695"/>
                  </a:lnTo>
                  <a:lnTo>
                    <a:pt x="505968" y="1746503"/>
                  </a:lnTo>
                  <a:lnTo>
                    <a:pt x="518159" y="1738883"/>
                  </a:lnTo>
                  <a:lnTo>
                    <a:pt x="530351" y="1744979"/>
                  </a:lnTo>
                  <a:lnTo>
                    <a:pt x="542544" y="1757171"/>
                  </a:lnTo>
                  <a:lnTo>
                    <a:pt x="554735" y="1738883"/>
                  </a:lnTo>
                  <a:lnTo>
                    <a:pt x="566928" y="1754123"/>
                  </a:lnTo>
                  <a:lnTo>
                    <a:pt x="579119" y="1755647"/>
                  </a:lnTo>
                  <a:lnTo>
                    <a:pt x="591311" y="1743456"/>
                  </a:lnTo>
                  <a:lnTo>
                    <a:pt x="605028" y="1754123"/>
                  </a:lnTo>
                  <a:lnTo>
                    <a:pt x="617219" y="1761744"/>
                  </a:lnTo>
                  <a:lnTo>
                    <a:pt x="629411" y="1760220"/>
                  </a:lnTo>
                  <a:lnTo>
                    <a:pt x="641604" y="1731264"/>
                  </a:lnTo>
                  <a:lnTo>
                    <a:pt x="653795" y="1664208"/>
                  </a:lnTo>
                  <a:lnTo>
                    <a:pt x="665987" y="1630679"/>
                  </a:lnTo>
                  <a:lnTo>
                    <a:pt x="678180" y="1601723"/>
                  </a:lnTo>
                  <a:lnTo>
                    <a:pt x="690371" y="1581912"/>
                  </a:lnTo>
                  <a:lnTo>
                    <a:pt x="702563" y="1592579"/>
                  </a:lnTo>
                  <a:lnTo>
                    <a:pt x="714756" y="1623059"/>
                  </a:lnTo>
                  <a:lnTo>
                    <a:pt x="728471" y="1592579"/>
                  </a:lnTo>
                  <a:lnTo>
                    <a:pt x="740663" y="1626108"/>
                  </a:lnTo>
                  <a:lnTo>
                    <a:pt x="752856" y="1623059"/>
                  </a:lnTo>
                  <a:lnTo>
                    <a:pt x="765047" y="1635252"/>
                  </a:lnTo>
                  <a:lnTo>
                    <a:pt x="777240" y="1609344"/>
                  </a:lnTo>
                  <a:lnTo>
                    <a:pt x="789432" y="1627632"/>
                  </a:lnTo>
                  <a:lnTo>
                    <a:pt x="801623" y="1668779"/>
                  </a:lnTo>
                  <a:lnTo>
                    <a:pt x="813816" y="1668779"/>
                  </a:lnTo>
                  <a:lnTo>
                    <a:pt x="826007" y="1685544"/>
                  </a:lnTo>
                  <a:lnTo>
                    <a:pt x="838199" y="1655064"/>
                  </a:lnTo>
                  <a:lnTo>
                    <a:pt x="850392" y="1639823"/>
                  </a:lnTo>
                  <a:lnTo>
                    <a:pt x="864107" y="1632203"/>
                  </a:lnTo>
                  <a:lnTo>
                    <a:pt x="876299" y="1620012"/>
                  </a:lnTo>
                  <a:lnTo>
                    <a:pt x="888492" y="1584959"/>
                  </a:lnTo>
                  <a:lnTo>
                    <a:pt x="900683" y="1588008"/>
                  </a:lnTo>
                  <a:lnTo>
                    <a:pt x="912875" y="1562100"/>
                  </a:lnTo>
                  <a:lnTo>
                    <a:pt x="925068" y="1556003"/>
                  </a:lnTo>
                  <a:lnTo>
                    <a:pt x="937259" y="1568195"/>
                  </a:lnTo>
                  <a:lnTo>
                    <a:pt x="949451" y="1597152"/>
                  </a:lnTo>
                  <a:lnTo>
                    <a:pt x="961644" y="1565147"/>
                  </a:lnTo>
                  <a:lnTo>
                    <a:pt x="973835" y="1530095"/>
                  </a:lnTo>
                  <a:lnTo>
                    <a:pt x="987551" y="1449323"/>
                  </a:lnTo>
                  <a:lnTo>
                    <a:pt x="999744" y="1472183"/>
                  </a:lnTo>
                  <a:lnTo>
                    <a:pt x="1011935" y="1459991"/>
                  </a:lnTo>
                  <a:lnTo>
                    <a:pt x="1024128" y="1426464"/>
                  </a:lnTo>
                  <a:lnTo>
                    <a:pt x="1036319" y="1403603"/>
                  </a:lnTo>
                  <a:lnTo>
                    <a:pt x="1048511" y="1423415"/>
                  </a:lnTo>
                  <a:lnTo>
                    <a:pt x="1060704" y="1400556"/>
                  </a:lnTo>
                  <a:lnTo>
                    <a:pt x="1072895" y="1275588"/>
                  </a:lnTo>
                  <a:lnTo>
                    <a:pt x="1085087" y="1373123"/>
                  </a:lnTo>
                  <a:lnTo>
                    <a:pt x="1097280" y="1359408"/>
                  </a:lnTo>
                  <a:lnTo>
                    <a:pt x="1109471" y="1380744"/>
                  </a:lnTo>
                  <a:lnTo>
                    <a:pt x="1123187" y="1312164"/>
                  </a:lnTo>
                  <a:lnTo>
                    <a:pt x="1135380" y="1254252"/>
                  </a:lnTo>
                  <a:lnTo>
                    <a:pt x="1147571" y="1239012"/>
                  </a:lnTo>
                  <a:lnTo>
                    <a:pt x="1159763" y="1217676"/>
                  </a:lnTo>
                  <a:lnTo>
                    <a:pt x="1171956" y="1277112"/>
                  </a:lnTo>
                  <a:lnTo>
                    <a:pt x="1184147" y="1283208"/>
                  </a:lnTo>
                  <a:lnTo>
                    <a:pt x="1196340" y="1272539"/>
                  </a:lnTo>
                  <a:lnTo>
                    <a:pt x="1208532" y="1200912"/>
                  </a:lnTo>
                  <a:lnTo>
                    <a:pt x="1220723" y="1214627"/>
                  </a:lnTo>
                  <a:lnTo>
                    <a:pt x="1232916" y="1203959"/>
                  </a:lnTo>
                  <a:lnTo>
                    <a:pt x="1245108" y="1184147"/>
                  </a:lnTo>
                  <a:lnTo>
                    <a:pt x="1258823" y="1136903"/>
                  </a:lnTo>
                  <a:lnTo>
                    <a:pt x="1271016" y="1117091"/>
                  </a:lnTo>
                  <a:lnTo>
                    <a:pt x="1283208" y="1146047"/>
                  </a:lnTo>
                  <a:lnTo>
                    <a:pt x="1295399" y="1202435"/>
                  </a:lnTo>
                  <a:lnTo>
                    <a:pt x="1307592" y="1210056"/>
                  </a:lnTo>
                  <a:lnTo>
                    <a:pt x="1319783" y="1194815"/>
                  </a:lnTo>
                  <a:lnTo>
                    <a:pt x="1331975" y="1161288"/>
                  </a:lnTo>
                  <a:lnTo>
                    <a:pt x="1344168" y="1127759"/>
                  </a:lnTo>
                  <a:lnTo>
                    <a:pt x="1356359" y="1133856"/>
                  </a:lnTo>
                  <a:lnTo>
                    <a:pt x="1368551" y="1106423"/>
                  </a:lnTo>
                  <a:lnTo>
                    <a:pt x="1382268" y="1162812"/>
                  </a:lnTo>
                  <a:lnTo>
                    <a:pt x="1394459" y="1162812"/>
                  </a:lnTo>
                  <a:lnTo>
                    <a:pt x="1406651" y="1135379"/>
                  </a:lnTo>
                  <a:lnTo>
                    <a:pt x="1418844" y="1175003"/>
                  </a:lnTo>
                  <a:lnTo>
                    <a:pt x="1431035" y="1158239"/>
                  </a:lnTo>
                  <a:lnTo>
                    <a:pt x="1443228" y="1199388"/>
                  </a:lnTo>
                  <a:lnTo>
                    <a:pt x="1455420" y="1171956"/>
                  </a:lnTo>
                  <a:lnTo>
                    <a:pt x="1467611" y="1165859"/>
                  </a:lnTo>
                  <a:lnTo>
                    <a:pt x="1479804" y="1205483"/>
                  </a:lnTo>
                  <a:lnTo>
                    <a:pt x="1491995" y="1193291"/>
                  </a:lnTo>
                  <a:lnTo>
                    <a:pt x="1504187" y="1240535"/>
                  </a:lnTo>
                  <a:lnTo>
                    <a:pt x="1517904" y="1228344"/>
                  </a:lnTo>
                  <a:lnTo>
                    <a:pt x="1530095" y="1213103"/>
                  </a:lnTo>
                  <a:lnTo>
                    <a:pt x="1542287" y="1248156"/>
                  </a:lnTo>
                  <a:lnTo>
                    <a:pt x="1554480" y="1252727"/>
                  </a:lnTo>
                  <a:lnTo>
                    <a:pt x="1566671" y="1266444"/>
                  </a:lnTo>
                  <a:lnTo>
                    <a:pt x="1578863" y="1252727"/>
                  </a:lnTo>
                  <a:lnTo>
                    <a:pt x="1591056" y="1245108"/>
                  </a:lnTo>
                  <a:lnTo>
                    <a:pt x="1603247" y="1200912"/>
                  </a:lnTo>
                  <a:lnTo>
                    <a:pt x="1615440" y="1211579"/>
                  </a:lnTo>
                  <a:lnTo>
                    <a:pt x="1627632" y="1187195"/>
                  </a:lnTo>
                  <a:lnTo>
                    <a:pt x="1641347" y="1199388"/>
                  </a:lnTo>
                  <a:lnTo>
                    <a:pt x="1653540" y="1220723"/>
                  </a:lnTo>
                  <a:lnTo>
                    <a:pt x="1665732" y="1228344"/>
                  </a:lnTo>
                  <a:lnTo>
                    <a:pt x="1677923" y="1243583"/>
                  </a:lnTo>
                  <a:lnTo>
                    <a:pt x="1690116" y="1245108"/>
                  </a:lnTo>
                  <a:lnTo>
                    <a:pt x="1702308" y="1237488"/>
                  </a:lnTo>
                  <a:lnTo>
                    <a:pt x="1714499" y="1217676"/>
                  </a:lnTo>
                  <a:lnTo>
                    <a:pt x="1726692" y="1203959"/>
                  </a:lnTo>
                  <a:lnTo>
                    <a:pt x="1738883" y="1146047"/>
                  </a:lnTo>
                  <a:lnTo>
                    <a:pt x="1751075" y="1173479"/>
                  </a:lnTo>
                  <a:lnTo>
                    <a:pt x="1763268" y="1193291"/>
                  </a:lnTo>
                  <a:lnTo>
                    <a:pt x="1776983" y="1179576"/>
                  </a:lnTo>
                  <a:lnTo>
                    <a:pt x="1789175" y="1188720"/>
                  </a:lnTo>
                  <a:lnTo>
                    <a:pt x="1801368" y="1159764"/>
                  </a:lnTo>
                  <a:lnTo>
                    <a:pt x="1813559" y="1197864"/>
                  </a:lnTo>
                  <a:lnTo>
                    <a:pt x="1825751" y="1202435"/>
                  </a:lnTo>
                  <a:lnTo>
                    <a:pt x="1837944" y="1217676"/>
                  </a:lnTo>
                  <a:lnTo>
                    <a:pt x="1850135" y="1251203"/>
                  </a:lnTo>
                  <a:lnTo>
                    <a:pt x="1862328" y="1235964"/>
                  </a:lnTo>
                  <a:lnTo>
                    <a:pt x="1874520" y="1216152"/>
                  </a:lnTo>
                  <a:lnTo>
                    <a:pt x="1886711" y="1235964"/>
                  </a:lnTo>
                  <a:lnTo>
                    <a:pt x="1898904" y="1216152"/>
                  </a:lnTo>
                  <a:lnTo>
                    <a:pt x="1912620" y="1229867"/>
                  </a:lnTo>
                  <a:lnTo>
                    <a:pt x="1924811" y="1200912"/>
                  </a:lnTo>
                  <a:lnTo>
                    <a:pt x="1937004" y="1254252"/>
                  </a:lnTo>
                  <a:lnTo>
                    <a:pt x="1949195" y="1245108"/>
                  </a:lnTo>
                  <a:lnTo>
                    <a:pt x="1961387" y="1269491"/>
                  </a:lnTo>
                  <a:lnTo>
                    <a:pt x="1973580" y="1306067"/>
                  </a:lnTo>
                  <a:lnTo>
                    <a:pt x="1985771" y="1350264"/>
                  </a:lnTo>
                  <a:lnTo>
                    <a:pt x="1997963" y="1336547"/>
                  </a:lnTo>
                  <a:lnTo>
                    <a:pt x="2010156" y="1301495"/>
                  </a:lnTo>
                  <a:lnTo>
                    <a:pt x="2022347" y="1309115"/>
                  </a:lnTo>
                  <a:lnTo>
                    <a:pt x="2036063" y="1235964"/>
                  </a:lnTo>
                  <a:lnTo>
                    <a:pt x="2048256" y="1290827"/>
                  </a:lnTo>
                  <a:lnTo>
                    <a:pt x="2060447" y="1344167"/>
                  </a:lnTo>
                  <a:lnTo>
                    <a:pt x="2072640" y="1301495"/>
                  </a:lnTo>
                  <a:lnTo>
                    <a:pt x="2084832" y="1325879"/>
                  </a:lnTo>
                  <a:lnTo>
                    <a:pt x="2097023" y="1312164"/>
                  </a:lnTo>
                  <a:lnTo>
                    <a:pt x="2109216" y="1301495"/>
                  </a:lnTo>
                  <a:lnTo>
                    <a:pt x="2121408" y="1280159"/>
                  </a:lnTo>
                  <a:lnTo>
                    <a:pt x="2133599" y="1313688"/>
                  </a:lnTo>
                  <a:lnTo>
                    <a:pt x="2145792" y="1319783"/>
                  </a:lnTo>
                  <a:lnTo>
                    <a:pt x="2157984" y="1324356"/>
                  </a:lnTo>
                  <a:lnTo>
                    <a:pt x="2171699" y="1331976"/>
                  </a:lnTo>
                  <a:lnTo>
                    <a:pt x="2183892" y="1354835"/>
                  </a:lnTo>
                  <a:lnTo>
                    <a:pt x="2196084" y="1417320"/>
                  </a:lnTo>
                  <a:lnTo>
                    <a:pt x="2208275" y="1440179"/>
                  </a:lnTo>
                  <a:lnTo>
                    <a:pt x="2220468" y="1463039"/>
                  </a:lnTo>
                  <a:lnTo>
                    <a:pt x="2232660" y="1409700"/>
                  </a:lnTo>
                  <a:lnTo>
                    <a:pt x="2244851" y="1405127"/>
                  </a:lnTo>
                  <a:lnTo>
                    <a:pt x="2257044" y="1363979"/>
                  </a:lnTo>
                  <a:lnTo>
                    <a:pt x="2269235" y="1418844"/>
                  </a:lnTo>
                  <a:lnTo>
                    <a:pt x="2281428" y="1456944"/>
                  </a:lnTo>
                  <a:lnTo>
                    <a:pt x="2295144" y="1458467"/>
                  </a:lnTo>
                  <a:lnTo>
                    <a:pt x="2307335" y="1537715"/>
                  </a:lnTo>
                  <a:lnTo>
                    <a:pt x="2319528" y="1519427"/>
                  </a:lnTo>
                  <a:lnTo>
                    <a:pt x="2331720" y="1464564"/>
                  </a:lnTo>
                  <a:lnTo>
                    <a:pt x="2343911" y="1476756"/>
                  </a:lnTo>
                  <a:lnTo>
                    <a:pt x="2356104" y="1472183"/>
                  </a:lnTo>
                  <a:lnTo>
                    <a:pt x="2368296" y="1463039"/>
                  </a:lnTo>
                  <a:lnTo>
                    <a:pt x="2380487" y="1505712"/>
                  </a:lnTo>
                  <a:lnTo>
                    <a:pt x="2392680" y="1507235"/>
                  </a:lnTo>
                  <a:lnTo>
                    <a:pt x="2404872" y="1484376"/>
                  </a:lnTo>
                  <a:lnTo>
                    <a:pt x="2417063" y="1516379"/>
                  </a:lnTo>
                  <a:lnTo>
                    <a:pt x="2430780" y="1554479"/>
                  </a:lnTo>
                  <a:lnTo>
                    <a:pt x="2442972" y="1557527"/>
                  </a:lnTo>
                  <a:lnTo>
                    <a:pt x="2455163" y="1552956"/>
                  </a:lnTo>
                  <a:lnTo>
                    <a:pt x="2467356" y="1517903"/>
                  </a:lnTo>
                  <a:lnTo>
                    <a:pt x="2479547" y="1453895"/>
                  </a:lnTo>
                  <a:lnTo>
                    <a:pt x="2491740" y="1438656"/>
                  </a:lnTo>
                  <a:lnTo>
                    <a:pt x="2503932" y="1415795"/>
                  </a:lnTo>
                  <a:lnTo>
                    <a:pt x="2516123" y="1429512"/>
                  </a:lnTo>
                  <a:lnTo>
                    <a:pt x="2528316" y="1409700"/>
                  </a:lnTo>
                  <a:lnTo>
                    <a:pt x="2540508" y="1470659"/>
                  </a:lnTo>
                  <a:lnTo>
                    <a:pt x="2552699" y="1482852"/>
                  </a:lnTo>
                  <a:lnTo>
                    <a:pt x="2566416" y="1484376"/>
                  </a:lnTo>
                  <a:lnTo>
                    <a:pt x="2578608" y="1490471"/>
                  </a:lnTo>
                  <a:lnTo>
                    <a:pt x="2590799" y="1502664"/>
                  </a:lnTo>
                  <a:lnTo>
                    <a:pt x="2602992" y="1493520"/>
                  </a:lnTo>
                  <a:lnTo>
                    <a:pt x="2615184" y="1495044"/>
                  </a:lnTo>
                  <a:lnTo>
                    <a:pt x="2627375" y="1459991"/>
                  </a:lnTo>
                  <a:lnTo>
                    <a:pt x="2639568" y="1418844"/>
                  </a:lnTo>
                  <a:lnTo>
                    <a:pt x="2651760" y="1415795"/>
                  </a:lnTo>
                  <a:lnTo>
                    <a:pt x="2663951" y="1449323"/>
                  </a:lnTo>
                  <a:lnTo>
                    <a:pt x="2676144" y="1473708"/>
                  </a:lnTo>
                  <a:lnTo>
                    <a:pt x="2689860" y="1452371"/>
                  </a:lnTo>
                  <a:lnTo>
                    <a:pt x="2702051" y="1458467"/>
                  </a:lnTo>
                  <a:lnTo>
                    <a:pt x="2714244" y="1469135"/>
                  </a:lnTo>
                  <a:lnTo>
                    <a:pt x="2726435" y="1437132"/>
                  </a:lnTo>
                  <a:lnTo>
                    <a:pt x="2738628" y="1397508"/>
                  </a:lnTo>
                  <a:lnTo>
                    <a:pt x="2750820" y="1429512"/>
                  </a:lnTo>
                  <a:lnTo>
                    <a:pt x="2763011" y="1459991"/>
                  </a:lnTo>
                  <a:lnTo>
                    <a:pt x="2775204" y="1423415"/>
                  </a:lnTo>
                  <a:lnTo>
                    <a:pt x="2787396" y="1437132"/>
                  </a:lnTo>
                  <a:lnTo>
                    <a:pt x="2799587" y="1470659"/>
                  </a:lnTo>
                  <a:lnTo>
                    <a:pt x="2811780" y="1455420"/>
                  </a:lnTo>
                  <a:lnTo>
                    <a:pt x="2825496" y="1429512"/>
                  </a:lnTo>
                  <a:lnTo>
                    <a:pt x="2837687" y="1408176"/>
                  </a:lnTo>
                  <a:lnTo>
                    <a:pt x="2849880" y="1447800"/>
                  </a:lnTo>
                  <a:lnTo>
                    <a:pt x="2862072" y="1435608"/>
                  </a:lnTo>
                  <a:lnTo>
                    <a:pt x="2874263" y="1455420"/>
                  </a:lnTo>
                  <a:lnTo>
                    <a:pt x="2886456" y="1350264"/>
                  </a:lnTo>
                  <a:lnTo>
                    <a:pt x="2898647" y="1336547"/>
                  </a:lnTo>
                  <a:lnTo>
                    <a:pt x="2910840" y="1307591"/>
                  </a:lnTo>
                  <a:lnTo>
                    <a:pt x="2923032" y="1263395"/>
                  </a:lnTo>
                  <a:lnTo>
                    <a:pt x="2935223" y="1281683"/>
                  </a:lnTo>
                  <a:lnTo>
                    <a:pt x="2948940" y="1306067"/>
                  </a:lnTo>
                  <a:lnTo>
                    <a:pt x="2961132" y="1327403"/>
                  </a:lnTo>
                  <a:lnTo>
                    <a:pt x="2973323" y="1315212"/>
                  </a:lnTo>
                  <a:lnTo>
                    <a:pt x="2985516" y="1278635"/>
                  </a:lnTo>
                  <a:lnTo>
                    <a:pt x="2997708" y="1278635"/>
                  </a:lnTo>
                  <a:lnTo>
                    <a:pt x="3009899" y="1239012"/>
                  </a:lnTo>
                  <a:lnTo>
                    <a:pt x="3022092" y="1211579"/>
                  </a:lnTo>
                  <a:lnTo>
                    <a:pt x="3034284" y="1243583"/>
                  </a:lnTo>
                  <a:lnTo>
                    <a:pt x="3046475" y="1266444"/>
                  </a:lnTo>
                  <a:lnTo>
                    <a:pt x="3058668" y="1287779"/>
                  </a:lnTo>
                  <a:lnTo>
                    <a:pt x="3070860" y="1242059"/>
                  </a:lnTo>
                  <a:lnTo>
                    <a:pt x="3084575" y="1226820"/>
                  </a:lnTo>
                  <a:lnTo>
                    <a:pt x="3096768" y="1188720"/>
                  </a:lnTo>
                  <a:lnTo>
                    <a:pt x="3108960" y="1173479"/>
                  </a:lnTo>
                  <a:lnTo>
                    <a:pt x="3121151" y="1144523"/>
                  </a:lnTo>
                  <a:lnTo>
                    <a:pt x="3133344" y="1190244"/>
                  </a:lnTo>
                  <a:lnTo>
                    <a:pt x="3145535" y="1194815"/>
                  </a:lnTo>
                  <a:lnTo>
                    <a:pt x="3157728" y="1213103"/>
                  </a:lnTo>
                  <a:lnTo>
                    <a:pt x="3169920" y="1260347"/>
                  </a:lnTo>
                  <a:lnTo>
                    <a:pt x="3182111" y="1237488"/>
                  </a:lnTo>
                  <a:lnTo>
                    <a:pt x="3194304" y="1251203"/>
                  </a:lnTo>
                  <a:lnTo>
                    <a:pt x="3206496" y="1251203"/>
                  </a:lnTo>
                  <a:lnTo>
                    <a:pt x="3220211" y="1261871"/>
                  </a:lnTo>
                  <a:lnTo>
                    <a:pt x="3232404" y="1217676"/>
                  </a:lnTo>
                  <a:lnTo>
                    <a:pt x="3244596" y="1275588"/>
                  </a:lnTo>
                  <a:lnTo>
                    <a:pt x="3256787" y="1335023"/>
                  </a:lnTo>
                  <a:lnTo>
                    <a:pt x="3268979" y="1304544"/>
                  </a:lnTo>
                  <a:lnTo>
                    <a:pt x="3281172" y="1347215"/>
                  </a:lnTo>
                  <a:lnTo>
                    <a:pt x="3293363" y="1245108"/>
                  </a:lnTo>
                  <a:lnTo>
                    <a:pt x="3305555" y="1245108"/>
                  </a:lnTo>
                  <a:lnTo>
                    <a:pt x="3317748" y="1207008"/>
                  </a:lnTo>
                  <a:lnTo>
                    <a:pt x="3329940" y="1188720"/>
                  </a:lnTo>
                  <a:lnTo>
                    <a:pt x="3343655" y="1232915"/>
                  </a:lnTo>
                  <a:lnTo>
                    <a:pt x="3355848" y="1231391"/>
                  </a:lnTo>
                  <a:lnTo>
                    <a:pt x="3368040" y="1261871"/>
                  </a:lnTo>
                  <a:lnTo>
                    <a:pt x="3380231" y="1194815"/>
                  </a:lnTo>
                  <a:lnTo>
                    <a:pt x="3392424" y="1161288"/>
                  </a:lnTo>
                  <a:lnTo>
                    <a:pt x="3404616" y="1187195"/>
                  </a:lnTo>
                  <a:lnTo>
                    <a:pt x="3416807" y="1313688"/>
                  </a:lnTo>
                  <a:lnTo>
                    <a:pt x="3429000" y="1298447"/>
                  </a:lnTo>
                  <a:lnTo>
                    <a:pt x="3441192" y="1335023"/>
                  </a:lnTo>
                  <a:lnTo>
                    <a:pt x="3453384" y="1376171"/>
                  </a:lnTo>
                  <a:lnTo>
                    <a:pt x="3465576" y="1344167"/>
                  </a:lnTo>
                  <a:lnTo>
                    <a:pt x="3479292" y="1412747"/>
                  </a:lnTo>
                  <a:lnTo>
                    <a:pt x="3491484" y="1353312"/>
                  </a:lnTo>
                  <a:lnTo>
                    <a:pt x="3503676" y="1313688"/>
                  </a:lnTo>
                  <a:lnTo>
                    <a:pt x="3515868" y="1277112"/>
                  </a:lnTo>
                  <a:lnTo>
                    <a:pt x="3528060" y="1301495"/>
                  </a:lnTo>
                  <a:lnTo>
                    <a:pt x="3540252" y="1313688"/>
                  </a:lnTo>
                  <a:lnTo>
                    <a:pt x="3552444" y="1368552"/>
                  </a:lnTo>
                  <a:lnTo>
                    <a:pt x="3564636" y="1345691"/>
                  </a:lnTo>
                  <a:lnTo>
                    <a:pt x="3576828" y="1333500"/>
                  </a:lnTo>
                  <a:lnTo>
                    <a:pt x="3589020" y="1359408"/>
                  </a:lnTo>
                  <a:lnTo>
                    <a:pt x="3602736" y="1373123"/>
                  </a:lnTo>
                  <a:lnTo>
                    <a:pt x="3614928" y="1356359"/>
                  </a:lnTo>
                  <a:lnTo>
                    <a:pt x="3627120" y="1325879"/>
                  </a:lnTo>
                  <a:lnTo>
                    <a:pt x="3639312" y="1336547"/>
                  </a:lnTo>
                  <a:lnTo>
                    <a:pt x="3651504" y="1306067"/>
                  </a:lnTo>
                  <a:lnTo>
                    <a:pt x="3663696" y="1318259"/>
                  </a:lnTo>
                  <a:lnTo>
                    <a:pt x="3675888" y="1312164"/>
                  </a:lnTo>
                  <a:lnTo>
                    <a:pt x="3688079" y="1255776"/>
                  </a:lnTo>
                  <a:lnTo>
                    <a:pt x="3700272" y="1293876"/>
                  </a:lnTo>
                  <a:lnTo>
                    <a:pt x="3712464" y="1290827"/>
                  </a:lnTo>
                  <a:lnTo>
                    <a:pt x="3724655" y="1191767"/>
                  </a:lnTo>
                  <a:lnTo>
                    <a:pt x="3738372" y="1181100"/>
                  </a:lnTo>
                  <a:lnTo>
                    <a:pt x="3750564" y="1141476"/>
                  </a:lnTo>
                  <a:lnTo>
                    <a:pt x="3762755" y="1118615"/>
                  </a:lnTo>
                  <a:lnTo>
                    <a:pt x="3774948" y="1089659"/>
                  </a:lnTo>
                  <a:lnTo>
                    <a:pt x="3787140" y="1097279"/>
                  </a:lnTo>
                  <a:lnTo>
                    <a:pt x="3799331" y="1104900"/>
                  </a:lnTo>
                  <a:lnTo>
                    <a:pt x="3811524" y="1100327"/>
                  </a:lnTo>
                  <a:lnTo>
                    <a:pt x="3823716" y="1141476"/>
                  </a:lnTo>
                  <a:lnTo>
                    <a:pt x="3835907" y="1068323"/>
                  </a:lnTo>
                  <a:lnTo>
                    <a:pt x="3848100" y="1002791"/>
                  </a:lnTo>
                  <a:lnTo>
                    <a:pt x="3860292" y="1019556"/>
                  </a:lnTo>
                  <a:lnTo>
                    <a:pt x="3874007" y="1053083"/>
                  </a:lnTo>
                  <a:lnTo>
                    <a:pt x="3886200" y="1085088"/>
                  </a:lnTo>
                  <a:lnTo>
                    <a:pt x="3898392" y="1082039"/>
                  </a:lnTo>
                  <a:lnTo>
                    <a:pt x="3910584" y="1082039"/>
                  </a:lnTo>
                  <a:lnTo>
                    <a:pt x="3922776" y="1004315"/>
                  </a:lnTo>
                  <a:lnTo>
                    <a:pt x="3934968" y="1059179"/>
                  </a:lnTo>
                  <a:lnTo>
                    <a:pt x="3947160" y="1078991"/>
                  </a:lnTo>
                  <a:lnTo>
                    <a:pt x="3959352" y="1074420"/>
                  </a:lnTo>
                  <a:lnTo>
                    <a:pt x="3971544" y="1066800"/>
                  </a:lnTo>
                  <a:lnTo>
                    <a:pt x="3983736" y="1085088"/>
                  </a:lnTo>
                  <a:lnTo>
                    <a:pt x="3997452" y="1033271"/>
                  </a:lnTo>
                  <a:lnTo>
                    <a:pt x="4009644" y="970788"/>
                  </a:lnTo>
                  <a:lnTo>
                    <a:pt x="4021836" y="967739"/>
                  </a:lnTo>
                  <a:lnTo>
                    <a:pt x="4034028" y="931163"/>
                  </a:lnTo>
                  <a:lnTo>
                    <a:pt x="4046220" y="947927"/>
                  </a:lnTo>
                  <a:lnTo>
                    <a:pt x="4058412" y="870203"/>
                  </a:lnTo>
                  <a:lnTo>
                    <a:pt x="4070604" y="969263"/>
                  </a:lnTo>
                  <a:lnTo>
                    <a:pt x="4082796" y="915923"/>
                  </a:lnTo>
                  <a:lnTo>
                    <a:pt x="4094988" y="870203"/>
                  </a:lnTo>
                  <a:lnTo>
                    <a:pt x="4107179" y="871727"/>
                  </a:lnTo>
                  <a:lnTo>
                    <a:pt x="4119372" y="929639"/>
                  </a:lnTo>
                  <a:lnTo>
                    <a:pt x="4133088" y="961644"/>
                  </a:lnTo>
                  <a:lnTo>
                    <a:pt x="4145279" y="947927"/>
                  </a:lnTo>
                  <a:lnTo>
                    <a:pt x="4157472" y="905256"/>
                  </a:lnTo>
                  <a:lnTo>
                    <a:pt x="4169664" y="928115"/>
                  </a:lnTo>
                  <a:lnTo>
                    <a:pt x="4181855" y="928115"/>
                  </a:lnTo>
                  <a:lnTo>
                    <a:pt x="4194048" y="1045463"/>
                  </a:lnTo>
                  <a:lnTo>
                    <a:pt x="4206240" y="1129283"/>
                  </a:lnTo>
                  <a:lnTo>
                    <a:pt x="4218432" y="999744"/>
                  </a:lnTo>
                  <a:lnTo>
                    <a:pt x="4230624" y="1030223"/>
                  </a:lnTo>
                  <a:lnTo>
                    <a:pt x="4242816" y="1112520"/>
                  </a:lnTo>
                  <a:lnTo>
                    <a:pt x="4256532" y="1080515"/>
                  </a:lnTo>
                  <a:lnTo>
                    <a:pt x="4268724" y="1030223"/>
                  </a:lnTo>
                  <a:lnTo>
                    <a:pt x="4280916" y="941832"/>
                  </a:lnTo>
                  <a:lnTo>
                    <a:pt x="4293108" y="909827"/>
                  </a:lnTo>
                  <a:lnTo>
                    <a:pt x="4305300" y="906779"/>
                  </a:lnTo>
                  <a:lnTo>
                    <a:pt x="4317492" y="790956"/>
                  </a:lnTo>
                  <a:lnTo>
                    <a:pt x="4329684" y="786383"/>
                  </a:lnTo>
                  <a:lnTo>
                    <a:pt x="4341876" y="751332"/>
                  </a:lnTo>
                  <a:lnTo>
                    <a:pt x="4354068" y="771144"/>
                  </a:lnTo>
                  <a:lnTo>
                    <a:pt x="4366260" y="783335"/>
                  </a:lnTo>
                  <a:lnTo>
                    <a:pt x="4378452" y="669035"/>
                  </a:lnTo>
                  <a:lnTo>
                    <a:pt x="4392168" y="601979"/>
                  </a:lnTo>
                  <a:lnTo>
                    <a:pt x="4404360" y="675132"/>
                  </a:lnTo>
                  <a:lnTo>
                    <a:pt x="4416552" y="611123"/>
                  </a:lnTo>
                  <a:lnTo>
                    <a:pt x="4428744" y="518160"/>
                  </a:lnTo>
                  <a:lnTo>
                    <a:pt x="4440936" y="534924"/>
                  </a:lnTo>
                  <a:lnTo>
                    <a:pt x="4453128" y="588263"/>
                  </a:lnTo>
                  <a:lnTo>
                    <a:pt x="4465320" y="620267"/>
                  </a:lnTo>
                  <a:lnTo>
                    <a:pt x="4477512" y="630935"/>
                  </a:lnTo>
                  <a:lnTo>
                    <a:pt x="4489704" y="595883"/>
                  </a:lnTo>
                  <a:lnTo>
                    <a:pt x="4501896" y="592835"/>
                  </a:lnTo>
                  <a:lnTo>
                    <a:pt x="4514088" y="464819"/>
                  </a:lnTo>
                  <a:lnTo>
                    <a:pt x="4527804" y="431291"/>
                  </a:lnTo>
                  <a:lnTo>
                    <a:pt x="4539996" y="377951"/>
                  </a:lnTo>
                  <a:lnTo>
                    <a:pt x="4552188" y="347472"/>
                  </a:lnTo>
                  <a:lnTo>
                    <a:pt x="4564380" y="291084"/>
                  </a:lnTo>
                  <a:lnTo>
                    <a:pt x="4576572" y="329184"/>
                  </a:lnTo>
                  <a:lnTo>
                    <a:pt x="4588764" y="347472"/>
                  </a:lnTo>
                  <a:lnTo>
                    <a:pt x="4600956" y="248412"/>
                  </a:lnTo>
                  <a:lnTo>
                    <a:pt x="4613148" y="225551"/>
                  </a:lnTo>
                  <a:lnTo>
                    <a:pt x="4625340" y="160019"/>
                  </a:lnTo>
                  <a:lnTo>
                    <a:pt x="4637532" y="243839"/>
                  </a:lnTo>
                  <a:lnTo>
                    <a:pt x="4651248" y="185927"/>
                  </a:lnTo>
                  <a:lnTo>
                    <a:pt x="4663440" y="187451"/>
                  </a:lnTo>
                  <a:lnTo>
                    <a:pt x="4675632" y="256031"/>
                  </a:lnTo>
                  <a:lnTo>
                    <a:pt x="4687824" y="327660"/>
                  </a:lnTo>
                  <a:lnTo>
                    <a:pt x="4700016" y="249936"/>
                  </a:lnTo>
                  <a:lnTo>
                    <a:pt x="4712208" y="245363"/>
                  </a:lnTo>
                  <a:lnTo>
                    <a:pt x="4724400" y="161543"/>
                  </a:lnTo>
                  <a:lnTo>
                    <a:pt x="4736592" y="131063"/>
                  </a:lnTo>
                  <a:lnTo>
                    <a:pt x="4748784" y="129539"/>
                  </a:lnTo>
                  <a:lnTo>
                    <a:pt x="4760976" y="155448"/>
                  </a:lnTo>
                  <a:lnTo>
                    <a:pt x="4773168" y="85343"/>
                  </a:lnTo>
                  <a:lnTo>
                    <a:pt x="4786884" y="0"/>
                  </a:lnTo>
                  <a:lnTo>
                    <a:pt x="4799076" y="85343"/>
                  </a:lnTo>
                  <a:lnTo>
                    <a:pt x="4811268" y="121919"/>
                  </a:lnTo>
                  <a:lnTo>
                    <a:pt x="4823460" y="172212"/>
                  </a:lnTo>
                  <a:lnTo>
                    <a:pt x="4835652" y="227075"/>
                  </a:lnTo>
                  <a:lnTo>
                    <a:pt x="4847844" y="169163"/>
                  </a:lnTo>
                  <a:lnTo>
                    <a:pt x="4860036" y="202691"/>
                  </a:lnTo>
                  <a:lnTo>
                    <a:pt x="4872228" y="115824"/>
                  </a:lnTo>
                  <a:lnTo>
                    <a:pt x="4884420" y="204215"/>
                  </a:lnTo>
                  <a:lnTo>
                    <a:pt x="4896612" y="240791"/>
                  </a:lnTo>
                  <a:lnTo>
                    <a:pt x="4910328" y="280415"/>
                  </a:lnTo>
                  <a:lnTo>
                    <a:pt x="4922520" y="222503"/>
                  </a:lnTo>
                  <a:lnTo>
                    <a:pt x="4934712" y="30632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71865" y="2785109"/>
              <a:ext cx="234950" cy="584200"/>
            </a:xfrm>
            <a:custGeom>
              <a:avLst/>
              <a:gdLst/>
              <a:ahLst/>
              <a:cxnLst/>
              <a:rect l="l" t="t" r="r" b="b"/>
              <a:pathLst>
                <a:path w="234950" h="584200">
                  <a:moveTo>
                    <a:pt x="0" y="573024"/>
                  </a:moveTo>
                  <a:lnTo>
                    <a:pt x="12191" y="576072"/>
                  </a:lnTo>
                  <a:lnTo>
                    <a:pt x="24383" y="583691"/>
                  </a:lnTo>
                  <a:lnTo>
                    <a:pt x="36575" y="582167"/>
                  </a:lnTo>
                  <a:lnTo>
                    <a:pt x="48767" y="498348"/>
                  </a:lnTo>
                  <a:lnTo>
                    <a:pt x="60959" y="449579"/>
                  </a:lnTo>
                  <a:lnTo>
                    <a:pt x="73151" y="448055"/>
                  </a:lnTo>
                  <a:lnTo>
                    <a:pt x="85343" y="426719"/>
                  </a:lnTo>
                  <a:lnTo>
                    <a:pt x="97535" y="347472"/>
                  </a:lnTo>
                  <a:lnTo>
                    <a:pt x="111251" y="396239"/>
                  </a:lnTo>
                  <a:lnTo>
                    <a:pt x="123443" y="358139"/>
                  </a:lnTo>
                  <a:lnTo>
                    <a:pt x="135635" y="342900"/>
                  </a:lnTo>
                  <a:lnTo>
                    <a:pt x="147827" y="248412"/>
                  </a:lnTo>
                  <a:lnTo>
                    <a:pt x="160019" y="92963"/>
                  </a:lnTo>
                  <a:lnTo>
                    <a:pt x="172211" y="0"/>
                  </a:lnTo>
                  <a:lnTo>
                    <a:pt x="184403" y="147827"/>
                  </a:lnTo>
                  <a:lnTo>
                    <a:pt x="196595" y="224027"/>
                  </a:lnTo>
                  <a:lnTo>
                    <a:pt x="208787" y="196595"/>
                  </a:lnTo>
                  <a:lnTo>
                    <a:pt x="220979" y="158495"/>
                  </a:lnTo>
                  <a:lnTo>
                    <a:pt x="234695" y="20573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2100" y="3456813"/>
            <a:ext cx="238760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2100" y="305968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2100" y="266433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1099" y="5577447"/>
            <a:ext cx="760095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22-06-2022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73922" y="3107563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602" y="6610908"/>
            <a:ext cx="2811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115259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60603"/>
            <a:ext cx="71812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Türkiye’nin risklilik göstergesinde </a:t>
            </a:r>
            <a:r>
              <a:rPr dirty="0"/>
              <a:t>hızlı bir</a:t>
            </a:r>
            <a:r>
              <a:rPr spc="-35" dirty="0"/>
              <a:t> </a:t>
            </a:r>
            <a:r>
              <a:rPr spc="-5" dirty="0"/>
              <a:t>artış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gerçekleşmiştir.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456984"/>
            <a:ext cx="694182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Tahvil ve benzeri yatırım enstrümanlarında borçlunun ödeyememe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riskine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karşı alacaklının hakkını garanti eden</a:t>
            </a:r>
            <a:r>
              <a:rPr sz="1000" spc="2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sigortadır.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24811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338327"/>
                </a:moveTo>
                <a:lnTo>
                  <a:pt x="9144000" y="338327"/>
                </a:lnTo>
                <a:lnTo>
                  <a:pt x="9144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2103" y="2674620"/>
            <a:ext cx="7806055" cy="2691765"/>
            <a:chOff x="832103" y="2674620"/>
            <a:chExt cx="7806055" cy="2691765"/>
          </a:xfrm>
        </p:grpSpPr>
        <p:sp>
          <p:nvSpPr>
            <p:cNvPr id="6" name="object 6"/>
            <p:cNvSpPr/>
            <p:nvPr/>
          </p:nvSpPr>
          <p:spPr>
            <a:xfrm>
              <a:off x="832103" y="2679192"/>
              <a:ext cx="7786370" cy="2682240"/>
            </a:xfrm>
            <a:custGeom>
              <a:avLst/>
              <a:gdLst/>
              <a:ahLst/>
              <a:cxnLst/>
              <a:rect l="l" t="t" r="r" b="b"/>
              <a:pathLst>
                <a:path w="7786370" h="2682240">
                  <a:moveTo>
                    <a:pt x="50292" y="2682240"/>
                  </a:moveTo>
                  <a:lnTo>
                    <a:pt x="50292" y="0"/>
                  </a:lnTo>
                </a:path>
                <a:path w="7786370" h="2682240">
                  <a:moveTo>
                    <a:pt x="0" y="2682240"/>
                  </a:moveTo>
                  <a:lnTo>
                    <a:pt x="50292" y="2682240"/>
                  </a:lnTo>
                </a:path>
                <a:path w="7786370" h="2682240">
                  <a:moveTo>
                    <a:pt x="0" y="2298192"/>
                  </a:moveTo>
                  <a:lnTo>
                    <a:pt x="50292" y="2298192"/>
                  </a:lnTo>
                </a:path>
                <a:path w="7786370" h="2682240">
                  <a:moveTo>
                    <a:pt x="0" y="1915668"/>
                  </a:moveTo>
                  <a:lnTo>
                    <a:pt x="50292" y="1915668"/>
                  </a:lnTo>
                </a:path>
                <a:path w="7786370" h="2682240">
                  <a:moveTo>
                    <a:pt x="0" y="1533144"/>
                  </a:moveTo>
                  <a:lnTo>
                    <a:pt x="50292" y="1533144"/>
                  </a:lnTo>
                </a:path>
                <a:path w="7786370" h="2682240">
                  <a:moveTo>
                    <a:pt x="0" y="1149096"/>
                  </a:moveTo>
                  <a:lnTo>
                    <a:pt x="50292" y="1149096"/>
                  </a:lnTo>
                </a:path>
                <a:path w="7786370" h="2682240">
                  <a:moveTo>
                    <a:pt x="0" y="766572"/>
                  </a:moveTo>
                  <a:lnTo>
                    <a:pt x="50292" y="766572"/>
                  </a:lnTo>
                </a:path>
                <a:path w="7786370" h="2682240">
                  <a:moveTo>
                    <a:pt x="0" y="384048"/>
                  </a:moveTo>
                  <a:lnTo>
                    <a:pt x="50292" y="384048"/>
                  </a:lnTo>
                </a:path>
                <a:path w="7786370" h="2682240">
                  <a:moveTo>
                    <a:pt x="0" y="0"/>
                  </a:moveTo>
                  <a:lnTo>
                    <a:pt x="50292" y="0"/>
                  </a:lnTo>
                </a:path>
                <a:path w="7786370" h="2682240">
                  <a:moveTo>
                    <a:pt x="50292" y="2682240"/>
                  </a:moveTo>
                  <a:lnTo>
                    <a:pt x="7786116" y="2682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3157" y="3627882"/>
              <a:ext cx="2409825" cy="1598930"/>
            </a:xfrm>
            <a:custGeom>
              <a:avLst/>
              <a:gdLst/>
              <a:ahLst/>
              <a:cxnLst/>
              <a:rect l="l" t="t" r="r" b="b"/>
              <a:pathLst>
                <a:path w="2409825" h="1598929">
                  <a:moveTo>
                    <a:pt x="0" y="1437132"/>
                  </a:moveTo>
                  <a:lnTo>
                    <a:pt x="12191" y="1464564"/>
                  </a:lnTo>
                  <a:lnTo>
                    <a:pt x="22859" y="1429512"/>
                  </a:lnTo>
                  <a:lnTo>
                    <a:pt x="35051" y="1414272"/>
                  </a:lnTo>
                  <a:lnTo>
                    <a:pt x="47243" y="1421892"/>
                  </a:lnTo>
                  <a:lnTo>
                    <a:pt x="59435" y="1441704"/>
                  </a:lnTo>
                  <a:lnTo>
                    <a:pt x="71628" y="1467612"/>
                  </a:lnTo>
                  <a:lnTo>
                    <a:pt x="83819" y="1467612"/>
                  </a:lnTo>
                  <a:lnTo>
                    <a:pt x="96011" y="1495044"/>
                  </a:lnTo>
                  <a:lnTo>
                    <a:pt x="108203" y="1504188"/>
                  </a:lnTo>
                  <a:lnTo>
                    <a:pt x="120395" y="1548384"/>
                  </a:lnTo>
                  <a:lnTo>
                    <a:pt x="132587" y="1565148"/>
                  </a:lnTo>
                  <a:lnTo>
                    <a:pt x="144779" y="1557528"/>
                  </a:lnTo>
                  <a:lnTo>
                    <a:pt x="155447" y="1554480"/>
                  </a:lnTo>
                  <a:lnTo>
                    <a:pt x="167639" y="1557528"/>
                  </a:lnTo>
                  <a:lnTo>
                    <a:pt x="179831" y="1588008"/>
                  </a:lnTo>
                  <a:lnTo>
                    <a:pt x="192023" y="1589532"/>
                  </a:lnTo>
                  <a:lnTo>
                    <a:pt x="204215" y="1592580"/>
                  </a:lnTo>
                  <a:lnTo>
                    <a:pt x="216407" y="1565148"/>
                  </a:lnTo>
                  <a:lnTo>
                    <a:pt x="228600" y="1598676"/>
                  </a:lnTo>
                  <a:lnTo>
                    <a:pt x="240791" y="1595628"/>
                  </a:lnTo>
                  <a:lnTo>
                    <a:pt x="252983" y="1581912"/>
                  </a:lnTo>
                  <a:lnTo>
                    <a:pt x="265175" y="1580388"/>
                  </a:lnTo>
                  <a:lnTo>
                    <a:pt x="277367" y="1578864"/>
                  </a:lnTo>
                  <a:lnTo>
                    <a:pt x="288035" y="1592580"/>
                  </a:lnTo>
                  <a:lnTo>
                    <a:pt x="300228" y="1592580"/>
                  </a:lnTo>
                  <a:lnTo>
                    <a:pt x="312419" y="1584960"/>
                  </a:lnTo>
                  <a:lnTo>
                    <a:pt x="324611" y="1522476"/>
                  </a:lnTo>
                  <a:lnTo>
                    <a:pt x="336803" y="1444752"/>
                  </a:lnTo>
                  <a:lnTo>
                    <a:pt x="348995" y="1467612"/>
                  </a:lnTo>
                  <a:lnTo>
                    <a:pt x="361188" y="1476756"/>
                  </a:lnTo>
                  <a:lnTo>
                    <a:pt x="373379" y="1470660"/>
                  </a:lnTo>
                  <a:lnTo>
                    <a:pt x="385572" y="1490472"/>
                  </a:lnTo>
                  <a:lnTo>
                    <a:pt x="397763" y="1505712"/>
                  </a:lnTo>
                  <a:lnTo>
                    <a:pt x="408431" y="1514856"/>
                  </a:lnTo>
                  <a:lnTo>
                    <a:pt x="420623" y="1484376"/>
                  </a:lnTo>
                  <a:lnTo>
                    <a:pt x="432816" y="1403604"/>
                  </a:lnTo>
                  <a:lnTo>
                    <a:pt x="445007" y="1414272"/>
                  </a:lnTo>
                  <a:lnTo>
                    <a:pt x="457200" y="1350264"/>
                  </a:lnTo>
                  <a:lnTo>
                    <a:pt x="469391" y="1339596"/>
                  </a:lnTo>
                  <a:lnTo>
                    <a:pt x="481583" y="1333500"/>
                  </a:lnTo>
                  <a:lnTo>
                    <a:pt x="493775" y="1274064"/>
                  </a:lnTo>
                  <a:lnTo>
                    <a:pt x="505967" y="1068324"/>
                  </a:lnTo>
                  <a:lnTo>
                    <a:pt x="518159" y="1126236"/>
                  </a:lnTo>
                  <a:lnTo>
                    <a:pt x="530351" y="1234440"/>
                  </a:lnTo>
                  <a:lnTo>
                    <a:pt x="541019" y="1272540"/>
                  </a:lnTo>
                  <a:lnTo>
                    <a:pt x="553211" y="1231392"/>
                  </a:lnTo>
                  <a:lnTo>
                    <a:pt x="565404" y="1034796"/>
                  </a:lnTo>
                  <a:lnTo>
                    <a:pt x="577595" y="914400"/>
                  </a:lnTo>
                  <a:lnTo>
                    <a:pt x="589788" y="932688"/>
                  </a:lnTo>
                  <a:lnTo>
                    <a:pt x="601979" y="841248"/>
                  </a:lnTo>
                  <a:lnTo>
                    <a:pt x="614172" y="595884"/>
                  </a:lnTo>
                  <a:lnTo>
                    <a:pt x="626363" y="710184"/>
                  </a:lnTo>
                  <a:lnTo>
                    <a:pt x="638555" y="513588"/>
                  </a:lnTo>
                  <a:lnTo>
                    <a:pt x="650747" y="542544"/>
                  </a:lnTo>
                  <a:lnTo>
                    <a:pt x="662939" y="251460"/>
                  </a:lnTo>
                  <a:lnTo>
                    <a:pt x="673607" y="294132"/>
                  </a:lnTo>
                  <a:lnTo>
                    <a:pt x="685800" y="545592"/>
                  </a:lnTo>
                  <a:lnTo>
                    <a:pt x="697991" y="393192"/>
                  </a:lnTo>
                  <a:lnTo>
                    <a:pt x="710183" y="518160"/>
                  </a:lnTo>
                  <a:lnTo>
                    <a:pt x="722376" y="707136"/>
                  </a:lnTo>
                  <a:lnTo>
                    <a:pt x="734567" y="911352"/>
                  </a:lnTo>
                  <a:lnTo>
                    <a:pt x="746760" y="633984"/>
                  </a:lnTo>
                  <a:lnTo>
                    <a:pt x="758952" y="409956"/>
                  </a:lnTo>
                  <a:lnTo>
                    <a:pt x="771143" y="428244"/>
                  </a:lnTo>
                  <a:lnTo>
                    <a:pt x="783335" y="262128"/>
                  </a:lnTo>
                  <a:lnTo>
                    <a:pt x="795528" y="225552"/>
                  </a:lnTo>
                  <a:lnTo>
                    <a:pt x="806196" y="41148"/>
                  </a:lnTo>
                  <a:lnTo>
                    <a:pt x="818387" y="0"/>
                  </a:lnTo>
                  <a:lnTo>
                    <a:pt x="830579" y="141732"/>
                  </a:lnTo>
                  <a:lnTo>
                    <a:pt x="842772" y="225552"/>
                  </a:lnTo>
                  <a:lnTo>
                    <a:pt x="854964" y="502920"/>
                  </a:lnTo>
                  <a:lnTo>
                    <a:pt x="867155" y="501396"/>
                  </a:lnTo>
                  <a:lnTo>
                    <a:pt x="879347" y="501396"/>
                  </a:lnTo>
                  <a:lnTo>
                    <a:pt x="891540" y="409956"/>
                  </a:lnTo>
                  <a:lnTo>
                    <a:pt x="903731" y="187452"/>
                  </a:lnTo>
                  <a:lnTo>
                    <a:pt x="915923" y="111252"/>
                  </a:lnTo>
                  <a:lnTo>
                    <a:pt x="926591" y="111252"/>
                  </a:lnTo>
                  <a:lnTo>
                    <a:pt x="938784" y="222504"/>
                  </a:lnTo>
                  <a:lnTo>
                    <a:pt x="950975" y="149352"/>
                  </a:lnTo>
                  <a:lnTo>
                    <a:pt x="963167" y="184404"/>
                  </a:lnTo>
                  <a:lnTo>
                    <a:pt x="975360" y="204216"/>
                  </a:lnTo>
                  <a:lnTo>
                    <a:pt x="987552" y="220980"/>
                  </a:lnTo>
                  <a:lnTo>
                    <a:pt x="999743" y="283464"/>
                  </a:lnTo>
                  <a:lnTo>
                    <a:pt x="1011935" y="259080"/>
                  </a:lnTo>
                  <a:lnTo>
                    <a:pt x="1024128" y="312420"/>
                  </a:lnTo>
                  <a:lnTo>
                    <a:pt x="1036319" y="312420"/>
                  </a:lnTo>
                  <a:lnTo>
                    <a:pt x="1048511" y="181356"/>
                  </a:lnTo>
                  <a:lnTo>
                    <a:pt x="1059180" y="201168"/>
                  </a:lnTo>
                  <a:lnTo>
                    <a:pt x="1071372" y="256032"/>
                  </a:lnTo>
                  <a:lnTo>
                    <a:pt x="1083564" y="129540"/>
                  </a:lnTo>
                  <a:lnTo>
                    <a:pt x="1095755" y="39624"/>
                  </a:lnTo>
                  <a:lnTo>
                    <a:pt x="1107948" y="35052"/>
                  </a:lnTo>
                  <a:lnTo>
                    <a:pt x="1120140" y="89916"/>
                  </a:lnTo>
                  <a:lnTo>
                    <a:pt x="1132331" y="236220"/>
                  </a:lnTo>
                  <a:lnTo>
                    <a:pt x="1144523" y="179832"/>
                  </a:lnTo>
                  <a:lnTo>
                    <a:pt x="1156716" y="123444"/>
                  </a:lnTo>
                  <a:lnTo>
                    <a:pt x="1168908" y="138684"/>
                  </a:lnTo>
                  <a:lnTo>
                    <a:pt x="1181099" y="239268"/>
                  </a:lnTo>
                  <a:lnTo>
                    <a:pt x="1191767" y="315468"/>
                  </a:lnTo>
                  <a:lnTo>
                    <a:pt x="1203960" y="390144"/>
                  </a:lnTo>
                  <a:lnTo>
                    <a:pt x="1216152" y="431292"/>
                  </a:lnTo>
                  <a:lnTo>
                    <a:pt x="1228343" y="393192"/>
                  </a:lnTo>
                  <a:lnTo>
                    <a:pt x="1240536" y="394716"/>
                  </a:lnTo>
                  <a:lnTo>
                    <a:pt x="1252728" y="484632"/>
                  </a:lnTo>
                  <a:lnTo>
                    <a:pt x="1264919" y="428244"/>
                  </a:lnTo>
                  <a:lnTo>
                    <a:pt x="1277111" y="428244"/>
                  </a:lnTo>
                  <a:lnTo>
                    <a:pt x="1289304" y="390144"/>
                  </a:lnTo>
                  <a:lnTo>
                    <a:pt x="1301496" y="446532"/>
                  </a:lnTo>
                  <a:lnTo>
                    <a:pt x="1312164" y="541020"/>
                  </a:lnTo>
                  <a:lnTo>
                    <a:pt x="1324355" y="768096"/>
                  </a:lnTo>
                  <a:lnTo>
                    <a:pt x="1336548" y="736092"/>
                  </a:lnTo>
                  <a:lnTo>
                    <a:pt x="1348740" y="766572"/>
                  </a:lnTo>
                  <a:lnTo>
                    <a:pt x="1360931" y="871728"/>
                  </a:lnTo>
                  <a:lnTo>
                    <a:pt x="1373123" y="815340"/>
                  </a:lnTo>
                  <a:lnTo>
                    <a:pt x="1385316" y="795528"/>
                  </a:lnTo>
                  <a:lnTo>
                    <a:pt x="1397508" y="682752"/>
                  </a:lnTo>
                  <a:lnTo>
                    <a:pt x="1409699" y="670560"/>
                  </a:lnTo>
                  <a:lnTo>
                    <a:pt x="1421892" y="670560"/>
                  </a:lnTo>
                  <a:lnTo>
                    <a:pt x="1434084" y="745236"/>
                  </a:lnTo>
                  <a:lnTo>
                    <a:pt x="1444752" y="720852"/>
                  </a:lnTo>
                  <a:lnTo>
                    <a:pt x="1456943" y="702564"/>
                  </a:lnTo>
                  <a:lnTo>
                    <a:pt x="1469136" y="701040"/>
                  </a:lnTo>
                  <a:lnTo>
                    <a:pt x="1481328" y="708660"/>
                  </a:lnTo>
                  <a:lnTo>
                    <a:pt x="1493519" y="708660"/>
                  </a:lnTo>
                  <a:lnTo>
                    <a:pt x="1505711" y="670560"/>
                  </a:lnTo>
                  <a:lnTo>
                    <a:pt x="1517904" y="632460"/>
                  </a:lnTo>
                  <a:lnTo>
                    <a:pt x="1530096" y="633984"/>
                  </a:lnTo>
                  <a:lnTo>
                    <a:pt x="1542287" y="633984"/>
                  </a:lnTo>
                  <a:lnTo>
                    <a:pt x="1554480" y="632460"/>
                  </a:lnTo>
                  <a:lnTo>
                    <a:pt x="1566672" y="669036"/>
                  </a:lnTo>
                  <a:lnTo>
                    <a:pt x="1577340" y="726948"/>
                  </a:lnTo>
                  <a:lnTo>
                    <a:pt x="1589531" y="742188"/>
                  </a:lnTo>
                  <a:lnTo>
                    <a:pt x="1601723" y="688848"/>
                  </a:lnTo>
                  <a:lnTo>
                    <a:pt x="1613916" y="664464"/>
                  </a:lnTo>
                  <a:lnTo>
                    <a:pt x="1626108" y="603504"/>
                  </a:lnTo>
                  <a:lnTo>
                    <a:pt x="1638300" y="566928"/>
                  </a:lnTo>
                  <a:lnTo>
                    <a:pt x="1650491" y="515112"/>
                  </a:lnTo>
                  <a:lnTo>
                    <a:pt x="1662684" y="521208"/>
                  </a:lnTo>
                  <a:lnTo>
                    <a:pt x="1674876" y="521208"/>
                  </a:lnTo>
                  <a:lnTo>
                    <a:pt x="1687067" y="530352"/>
                  </a:lnTo>
                  <a:lnTo>
                    <a:pt x="1697736" y="504444"/>
                  </a:lnTo>
                  <a:lnTo>
                    <a:pt x="1709927" y="512064"/>
                  </a:lnTo>
                  <a:lnTo>
                    <a:pt x="1722119" y="539496"/>
                  </a:lnTo>
                  <a:lnTo>
                    <a:pt x="1734312" y="605028"/>
                  </a:lnTo>
                  <a:lnTo>
                    <a:pt x="1746503" y="632460"/>
                  </a:lnTo>
                  <a:lnTo>
                    <a:pt x="1758696" y="656844"/>
                  </a:lnTo>
                  <a:lnTo>
                    <a:pt x="1770888" y="623316"/>
                  </a:lnTo>
                  <a:lnTo>
                    <a:pt x="1783079" y="626364"/>
                  </a:lnTo>
                  <a:lnTo>
                    <a:pt x="1795272" y="463296"/>
                  </a:lnTo>
                  <a:lnTo>
                    <a:pt x="1807464" y="397764"/>
                  </a:lnTo>
                  <a:lnTo>
                    <a:pt x="1819655" y="332232"/>
                  </a:lnTo>
                  <a:lnTo>
                    <a:pt x="1830324" y="377952"/>
                  </a:lnTo>
                  <a:lnTo>
                    <a:pt x="1842515" y="416052"/>
                  </a:lnTo>
                  <a:lnTo>
                    <a:pt x="1854708" y="312420"/>
                  </a:lnTo>
                  <a:lnTo>
                    <a:pt x="1866900" y="269748"/>
                  </a:lnTo>
                  <a:lnTo>
                    <a:pt x="1879091" y="217932"/>
                  </a:lnTo>
                  <a:lnTo>
                    <a:pt x="1891284" y="301752"/>
                  </a:lnTo>
                  <a:lnTo>
                    <a:pt x="1903476" y="316992"/>
                  </a:lnTo>
                  <a:lnTo>
                    <a:pt x="1915667" y="405384"/>
                  </a:lnTo>
                  <a:lnTo>
                    <a:pt x="1927860" y="461772"/>
                  </a:lnTo>
                  <a:lnTo>
                    <a:pt x="1940052" y="423672"/>
                  </a:lnTo>
                  <a:lnTo>
                    <a:pt x="1952243" y="358140"/>
                  </a:lnTo>
                  <a:lnTo>
                    <a:pt x="1962912" y="342900"/>
                  </a:lnTo>
                  <a:lnTo>
                    <a:pt x="1975103" y="347472"/>
                  </a:lnTo>
                  <a:lnTo>
                    <a:pt x="1987296" y="460248"/>
                  </a:lnTo>
                  <a:lnTo>
                    <a:pt x="1999488" y="374904"/>
                  </a:lnTo>
                  <a:lnTo>
                    <a:pt x="2011679" y="406908"/>
                  </a:lnTo>
                  <a:lnTo>
                    <a:pt x="2023872" y="425196"/>
                  </a:lnTo>
                  <a:lnTo>
                    <a:pt x="2036064" y="432816"/>
                  </a:lnTo>
                  <a:lnTo>
                    <a:pt x="2048255" y="467868"/>
                  </a:lnTo>
                  <a:lnTo>
                    <a:pt x="2060448" y="480060"/>
                  </a:lnTo>
                  <a:lnTo>
                    <a:pt x="2072639" y="495300"/>
                  </a:lnTo>
                  <a:lnTo>
                    <a:pt x="2084831" y="495300"/>
                  </a:lnTo>
                  <a:lnTo>
                    <a:pt x="2095500" y="519684"/>
                  </a:lnTo>
                  <a:lnTo>
                    <a:pt x="2107691" y="614172"/>
                  </a:lnTo>
                  <a:lnTo>
                    <a:pt x="2119884" y="585216"/>
                  </a:lnTo>
                  <a:lnTo>
                    <a:pt x="2132076" y="556260"/>
                  </a:lnTo>
                  <a:lnTo>
                    <a:pt x="2144267" y="557784"/>
                  </a:lnTo>
                  <a:lnTo>
                    <a:pt x="2156460" y="534924"/>
                  </a:lnTo>
                  <a:lnTo>
                    <a:pt x="2168652" y="548640"/>
                  </a:lnTo>
                  <a:lnTo>
                    <a:pt x="2180843" y="554736"/>
                  </a:lnTo>
                  <a:lnTo>
                    <a:pt x="2193036" y="556260"/>
                  </a:lnTo>
                  <a:lnTo>
                    <a:pt x="2205228" y="534924"/>
                  </a:lnTo>
                  <a:lnTo>
                    <a:pt x="2215896" y="571500"/>
                  </a:lnTo>
                  <a:lnTo>
                    <a:pt x="2228088" y="563880"/>
                  </a:lnTo>
                  <a:lnTo>
                    <a:pt x="2240279" y="518160"/>
                  </a:lnTo>
                  <a:lnTo>
                    <a:pt x="2252472" y="499872"/>
                  </a:lnTo>
                  <a:lnTo>
                    <a:pt x="2264664" y="359664"/>
                  </a:lnTo>
                  <a:lnTo>
                    <a:pt x="2276855" y="348996"/>
                  </a:lnTo>
                  <a:lnTo>
                    <a:pt x="2289048" y="326136"/>
                  </a:lnTo>
                  <a:lnTo>
                    <a:pt x="2301240" y="359664"/>
                  </a:lnTo>
                  <a:lnTo>
                    <a:pt x="2313431" y="432816"/>
                  </a:lnTo>
                  <a:lnTo>
                    <a:pt x="2325624" y="409956"/>
                  </a:lnTo>
                  <a:lnTo>
                    <a:pt x="2337816" y="411480"/>
                  </a:lnTo>
                  <a:lnTo>
                    <a:pt x="2348484" y="477012"/>
                  </a:lnTo>
                  <a:lnTo>
                    <a:pt x="2360676" y="521208"/>
                  </a:lnTo>
                  <a:lnTo>
                    <a:pt x="2372867" y="524256"/>
                  </a:lnTo>
                  <a:lnTo>
                    <a:pt x="2385059" y="568452"/>
                  </a:lnTo>
                  <a:lnTo>
                    <a:pt x="2397252" y="595884"/>
                  </a:lnTo>
                  <a:lnTo>
                    <a:pt x="2409443" y="55473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292602" y="3512058"/>
              <a:ext cx="4820920" cy="1530350"/>
            </a:xfrm>
            <a:custGeom>
              <a:avLst/>
              <a:gdLst/>
              <a:ahLst/>
              <a:cxnLst/>
              <a:rect l="l" t="t" r="r" b="b"/>
              <a:pathLst>
                <a:path w="4820920" h="1530350">
                  <a:moveTo>
                    <a:pt x="0" y="670559"/>
                  </a:moveTo>
                  <a:lnTo>
                    <a:pt x="12192" y="608075"/>
                  </a:lnTo>
                  <a:lnTo>
                    <a:pt x="24384" y="684275"/>
                  </a:lnTo>
                  <a:lnTo>
                    <a:pt x="36575" y="684275"/>
                  </a:lnTo>
                  <a:lnTo>
                    <a:pt x="48768" y="670559"/>
                  </a:lnTo>
                  <a:lnTo>
                    <a:pt x="60960" y="624839"/>
                  </a:lnTo>
                  <a:lnTo>
                    <a:pt x="71627" y="588263"/>
                  </a:lnTo>
                  <a:lnTo>
                    <a:pt x="83820" y="632459"/>
                  </a:lnTo>
                  <a:lnTo>
                    <a:pt x="96012" y="652271"/>
                  </a:lnTo>
                  <a:lnTo>
                    <a:pt x="108203" y="673607"/>
                  </a:lnTo>
                  <a:lnTo>
                    <a:pt x="120396" y="736091"/>
                  </a:lnTo>
                  <a:lnTo>
                    <a:pt x="132587" y="672083"/>
                  </a:lnTo>
                  <a:lnTo>
                    <a:pt x="144780" y="661415"/>
                  </a:lnTo>
                  <a:lnTo>
                    <a:pt x="156972" y="591311"/>
                  </a:lnTo>
                  <a:lnTo>
                    <a:pt x="169163" y="586739"/>
                  </a:lnTo>
                  <a:lnTo>
                    <a:pt x="181356" y="502919"/>
                  </a:lnTo>
                  <a:lnTo>
                    <a:pt x="192024" y="522731"/>
                  </a:lnTo>
                  <a:lnTo>
                    <a:pt x="204215" y="499871"/>
                  </a:lnTo>
                  <a:lnTo>
                    <a:pt x="216408" y="483107"/>
                  </a:lnTo>
                  <a:lnTo>
                    <a:pt x="228600" y="489203"/>
                  </a:lnTo>
                  <a:lnTo>
                    <a:pt x="240792" y="547115"/>
                  </a:lnTo>
                  <a:lnTo>
                    <a:pt x="252984" y="650747"/>
                  </a:lnTo>
                  <a:lnTo>
                    <a:pt x="265175" y="611123"/>
                  </a:lnTo>
                  <a:lnTo>
                    <a:pt x="277368" y="847343"/>
                  </a:lnTo>
                  <a:lnTo>
                    <a:pt x="289560" y="888491"/>
                  </a:lnTo>
                  <a:lnTo>
                    <a:pt x="301751" y="1069847"/>
                  </a:lnTo>
                  <a:lnTo>
                    <a:pt x="313944" y="1082039"/>
                  </a:lnTo>
                  <a:lnTo>
                    <a:pt x="324612" y="1091183"/>
                  </a:lnTo>
                  <a:lnTo>
                    <a:pt x="336803" y="1110995"/>
                  </a:lnTo>
                  <a:lnTo>
                    <a:pt x="348996" y="1056131"/>
                  </a:lnTo>
                  <a:lnTo>
                    <a:pt x="361188" y="1117091"/>
                  </a:lnTo>
                  <a:lnTo>
                    <a:pt x="373380" y="1197864"/>
                  </a:lnTo>
                  <a:lnTo>
                    <a:pt x="385572" y="1196339"/>
                  </a:lnTo>
                  <a:lnTo>
                    <a:pt x="397763" y="1155191"/>
                  </a:lnTo>
                  <a:lnTo>
                    <a:pt x="409956" y="1155191"/>
                  </a:lnTo>
                  <a:lnTo>
                    <a:pt x="422148" y="1114043"/>
                  </a:lnTo>
                  <a:lnTo>
                    <a:pt x="434339" y="1117091"/>
                  </a:lnTo>
                  <a:lnTo>
                    <a:pt x="446532" y="1156715"/>
                  </a:lnTo>
                  <a:lnTo>
                    <a:pt x="457200" y="1150619"/>
                  </a:lnTo>
                  <a:lnTo>
                    <a:pt x="469392" y="1178052"/>
                  </a:lnTo>
                  <a:lnTo>
                    <a:pt x="481584" y="1199387"/>
                  </a:lnTo>
                  <a:lnTo>
                    <a:pt x="493775" y="1251203"/>
                  </a:lnTo>
                  <a:lnTo>
                    <a:pt x="505968" y="1258823"/>
                  </a:lnTo>
                  <a:lnTo>
                    <a:pt x="518160" y="1249679"/>
                  </a:lnTo>
                  <a:lnTo>
                    <a:pt x="530351" y="1245108"/>
                  </a:lnTo>
                  <a:lnTo>
                    <a:pt x="542544" y="1219199"/>
                  </a:lnTo>
                  <a:lnTo>
                    <a:pt x="554736" y="1200911"/>
                  </a:lnTo>
                  <a:lnTo>
                    <a:pt x="566927" y="1178052"/>
                  </a:lnTo>
                  <a:lnTo>
                    <a:pt x="579120" y="1182623"/>
                  </a:lnTo>
                  <a:lnTo>
                    <a:pt x="589788" y="1225295"/>
                  </a:lnTo>
                  <a:lnTo>
                    <a:pt x="601980" y="1280159"/>
                  </a:lnTo>
                  <a:lnTo>
                    <a:pt x="614172" y="1347215"/>
                  </a:lnTo>
                  <a:lnTo>
                    <a:pt x="626363" y="1383791"/>
                  </a:lnTo>
                  <a:lnTo>
                    <a:pt x="638556" y="1341119"/>
                  </a:lnTo>
                  <a:lnTo>
                    <a:pt x="650748" y="1347215"/>
                  </a:lnTo>
                  <a:lnTo>
                    <a:pt x="662939" y="1356359"/>
                  </a:lnTo>
                  <a:lnTo>
                    <a:pt x="675132" y="1388364"/>
                  </a:lnTo>
                  <a:lnTo>
                    <a:pt x="687324" y="1388364"/>
                  </a:lnTo>
                  <a:lnTo>
                    <a:pt x="699515" y="1388364"/>
                  </a:lnTo>
                  <a:lnTo>
                    <a:pt x="710184" y="1440179"/>
                  </a:lnTo>
                  <a:lnTo>
                    <a:pt x="722376" y="1444752"/>
                  </a:lnTo>
                  <a:lnTo>
                    <a:pt x="734568" y="1444752"/>
                  </a:lnTo>
                  <a:lnTo>
                    <a:pt x="746760" y="1444752"/>
                  </a:lnTo>
                  <a:lnTo>
                    <a:pt x="758951" y="1441703"/>
                  </a:lnTo>
                  <a:lnTo>
                    <a:pt x="771144" y="1412747"/>
                  </a:lnTo>
                  <a:lnTo>
                    <a:pt x="783336" y="1437131"/>
                  </a:lnTo>
                  <a:lnTo>
                    <a:pt x="795527" y="1437131"/>
                  </a:lnTo>
                  <a:lnTo>
                    <a:pt x="807720" y="1431035"/>
                  </a:lnTo>
                  <a:lnTo>
                    <a:pt x="819912" y="1406652"/>
                  </a:lnTo>
                  <a:lnTo>
                    <a:pt x="832103" y="1365503"/>
                  </a:lnTo>
                  <a:lnTo>
                    <a:pt x="842772" y="1405127"/>
                  </a:lnTo>
                  <a:lnTo>
                    <a:pt x="854963" y="1403603"/>
                  </a:lnTo>
                  <a:lnTo>
                    <a:pt x="867156" y="1362455"/>
                  </a:lnTo>
                  <a:lnTo>
                    <a:pt x="879348" y="1362455"/>
                  </a:lnTo>
                  <a:lnTo>
                    <a:pt x="891539" y="1357883"/>
                  </a:lnTo>
                  <a:lnTo>
                    <a:pt x="903732" y="1354835"/>
                  </a:lnTo>
                  <a:lnTo>
                    <a:pt x="915924" y="1374647"/>
                  </a:lnTo>
                  <a:lnTo>
                    <a:pt x="928115" y="1365503"/>
                  </a:lnTo>
                  <a:lnTo>
                    <a:pt x="940308" y="1362455"/>
                  </a:lnTo>
                  <a:lnTo>
                    <a:pt x="952500" y="1391411"/>
                  </a:lnTo>
                  <a:lnTo>
                    <a:pt x="964692" y="1385315"/>
                  </a:lnTo>
                  <a:lnTo>
                    <a:pt x="975360" y="1412747"/>
                  </a:lnTo>
                  <a:lnTo>
                    <a:pt x="987551" y="1437131"/>
                  </a:lnTo>
                  <a:lnTo>
                    <a:pt x="999744" y="1450847"/>
                  </a:lnTo>
                  <a:lnTo>
                    <a:pt x="1011936" y="1467611"/>
                  </a:lnTo>
                  <a:lnTo>
                    <a:pt x="1024127" y="1476755"/>
                  </a:lnTo>
                  <a:lnTo>
                    <a:pt x="1036320" y="1495043"/>
                  </a:lnTo>
                  <a:lnTo>
                    <a:pt x="1048512" y="1522475"/>
                  </a:lnTo>
                  <a:lnTo>
                    <a:pt x="1060703" y="1514855"/>
                  </a:lnTo>
                  <a:lnTo>
                    <a:pt x="1072896" y="1502664"/>
                  </a:lnTo>
                  <a:lnTo>
                    <a:pt x="1085088" y="1501139"/>
                  </a:lnTo>
                  <a:lnTo>
                    <a:pt x="1095756" y="1505711"/>
                  </a:lnTo>
                  <a:lnTo>
                    <a:pt x="1107948" y="1516379"/>
                  </a:lnTo>
                  <a:lnTo>
                    <a:pt x="1120139" y="1520952"/>
                  </a:lnTo>
                  <a:lnTo>
                    <a:pt x="1132332" y="1516379"/>
                  </a:lnTo>
                  <a:lnTo>
                    <a:pt x="1144524" y="1501139"/>
                  </a:lnTo>
                  <a:lnTo>
                    <a:pt x="1156715" y="1516379"/>
                  </a:lnTo>
                  <a:lnTo>
                    <a:pt x="1168908" y="1530095"/>
                  </a:lnTo>
                  <a:lnTo>
                    <a:pt x="1181100" y="1511808"/>
                  </a:lnTo>
                  <a:lnTo>
                    <a:pt x="1193292" y="1505711"/>
                  </a:lnTo>
                  <a:lnTo>
                    <a:pt x="1205484" y="1501139"/>
                  </a:lnTo>
                  <a:lnTo>
                    <a:pt x="1217676" y="1478279"/>
                  </a:lnTo>
                  <a:lnTo>
                    <a:pt x="1228344" y="1403603"/>
                  </a:lnTo>
                  <a:lnTo>
                    <a:pt x="1240536" y="1463039"/>
                  </a:lnTo>
                  <a:lnTo>
                    <a:pt x="1252727" y="1449323"/>
                  </a:lnTo>
                  <a:lnTo>
                    <a:pt x="1264920" y="1414271"/>
                  </a:lnTo>
                  <a:lnTo>
                    <a:pt x="1277112" y="1394459"/>
                  </a:lnTo>
                  <a:lnTo>
                    <a:pt x="1289303" y="1356359"/>
                  </a:lnTo>
                  <a:lnTo>
                    <a:pt x="1301496" y="1313687"/>
                  </a:lnTo>
                  <a:lnTo>
                    <a:pt x="1313688" y="1342643"/>
                  </a:lnTo>
                  <a:lnTo>
                    <a:pt x="1325880" y="1365503"/>
                  </a:lnTo>
                  <a:lnTo>
                    <a:pt x="1338072" y="1426464"/>
                  </a:lnTo>
                  <a:lnTo>
                    <a:pt x="1350264" y="1379219"/>
                  </a:lnTo>
                  <a:lnTo>
                    <a:pt x="1360932" y="1406652"/>
                  </a:lnTo>
                  <a:lnTo>
                    <a:pt x="1373124" y="1424939"/>
                  </a:lnTo>
                  <a:lnTo>
                    <a:pt x="1385315" y="1368552"/>
                  </a:lnTo>
                  <a:lnTo>
                    <a:pt x="1397508" y="1444752"/>
                  </a:lnTo>
                  <a:lnTo>
                    <a:pt x="1409700" y="1455419"/>
                  </a:lnTo>
                  <a:lnTo>
                    <a:pt x="1421892" y="861059"/>
                  </a:lnTo>
                  <a:lnTo>
                    <a:pt x="1434084" y="896111"/>
                  </a:lnTo>
                  <a:lnTo>
                    <a:pt x="1446276" y="868679"/>
                  </a:lnTo>
                  <a:lnTo>
                    <a:pt x="1458468" y="830579"/>
                  </a:lnTo>
                  <a:lnTo>
                    <a:pt x="1470660" y="774191"/>
                  </a:lnTo>
                  <a:lnTo>
                    <a:pt x="1482852" y="821435"/>
                  </a:lnTo>
                  <a:lnTo>
                    <a:pt x="1493520" y="905255"/>
                  </a:lnTo>
                  <a:lnTo>
                    <a:pt x="1505712" y="905255"/>
                  </a:lnTo>
                  <a:lnTo>
                    <a:pt x="1517903" y="906779"/>
                  </a:lnTo>
                  <a:lnTo>
                    <a:pt x="1530096" y="957071"/>
                  </a:lnTo>
                  <a:lnTo>
                    <a:pt x="1542288" y="943355"/>
                  </a:lnTo>
                  <a:lnTo>
                    <a:pt x="1554480" y="944879"/>
                  </a:lnTo>
                  <a:lnTo>
                    <a:pt x="1566672" y="929639"/>
                  </a:lnTo>
                  <a:lnTo>
                    <a:pt x="1578864" y="932687"/>
                  </a:lnTo>
                  <a:lnTo>
                    <a:pt x="1591056" y="938783"/>
                  </a:lnTo>
                  <a:lnTo>
                    <a:pt x="1603248" y="984503"/>
                  </a:lnTo>
                  <a:lnTo>
                    <a:pt x="1613915" y="1036319"/>
                  </a:lnTo>
                  <a:lnTo>
                    <a:pt x="1626108" y="1091183"/>
                  </a:lnTo>
                  <a:lnTo>
                    <a:pt x="1638300" y="1103375"/>
                  </a:lnTo>
                  <a:lnTo>
                    <a:pt x="1650492" y="1060703"/>
                  </a:lnTo>
                  <a:lnTo>
                    <a:pt x="1662684" y="1053083"/>
                  </a:lnTo>
                  <a:lnTo>
                    <a:pt x="1674876" y="1022603"/>
                  </a:lnTo>
                  <a:lnTo>
                    <a:pt x="1687068" y="1001267"/>
                  </a:lnTo>
                  <a:lnTo>
                    <a:pt x="1699260" y="982979"/>
                  </a:lnTo>
                  <a:lnTo>
                    <a:pt x="1711452" y="1013459"/>
                  </a:lnTo>
                  <a:lnTo>
                    <a:pt x="1723644" y="1002791"/>
                  </a:lnTo>
                  <a:lnTo>
                    <a:pt x="1735836" y="1024127"/>
                  </a:lnTo>
                  <a:lnTo>
                    <a:pt x="1746503" y="1028699"/>
                  </a:lnTo>
                  <a:lnTo>
                    <a:pt x="1758696" y="1028699"/>
                  </a:lnTo>
                  <a:lnTo>
                    <a:pt x="1770888" y="1022603"/>
                  </a:lnTo>
                  <a:lnTo>
                    <a:pt x="1783080" y="1042415"/>
                  </a:lnTo>
                  <a:lnTo>
                    <a:pt x="1795272" y="1062227"/>
                  </a:lnTo>
                  <a:lnTo>
                    <a:pt x="1807464" y="1123187"/>
                  </a:lnTo>
                  <a:lnTo>
                    <a:pt x="1819656" y="1138427"/>
                  </a:lnTo>
                  <a:lnTo>
                    <a:pt x="1831848" y="1123187"/>
                  </a:lnTo>
                  <a:lnTo>
                    <a:pt x="1844039" y="1060703"/>
                  </a:lnTo>
                  <a:lnTo>
                    <a:pt x="1856232" y="1053083"/>
                  </a:lnTo>
                  <a:lnTo>
                    <a:pt x="1868424" y="1085087"/>
                  </a:lnTo>
                  <a:lnTo>
                    <a:pt x="1879092" y="1100327"/>
                  </a:lnTo>
                  <a:lnTo>
                    <a:pt x="1891284" y="1101852"/>
                  </a:lnTo>
                  <a:lnTo>
                    <a:pt x="1903476" y="1062227"/>
                  </a:lnTo>
                  <a:lnTo>
                    <a:pt x="1915668" y="1085087"/>
                  </a:lnTo>
                  <a:lnTo>
                    <a:pt x="1927860" y="1094231"/>
                  </a:lnTo>
                  <a:lnTo>
                    <a:pt x="1940052" y="1106423"/>
                  </a:lnTo>
                  <a:lnTo>
                    <a:pt x="1952244" y="1086611"/>
                  </a:lnTo>
                  <a:lnTo>
                    <a:pt x="1964436" y="1083564"/>
                  </a:lnTo>
                  <a:lnTo>
                    <a:pt x="1976627" y="1094231"/>
                  </a:lnTo>
                  <a:lnTo>
                    <a:pt x="1988820" y="1059179"/>
                  </a:lnTo>
                  <a:lnTo>
                    <a:pt x="1999488" y="1059179"/>
                  </a:lnTo>
                  <a:lnTo>
                    <a:pt x="2011680" y="1089659"/>
                  </a:lnTo>
                  <a:lnTo>
                    <a:pt x="2023872" y="1080515"/>
                  </a:lnTo>
                  <a:lnTo>
                    <a:pt x="2036064" y="1068323"/>
                  </a:lnTo>
                  <a:lnTo>
                    <a:pt x="2048256" y="1078991"/>
                  </a:lnTo>
                  <a:lnTo>
                    <a:pt x="2060448" y="1098803"/>
                  </a:lnTo>
                  <a:lnTo>
                    <a:pt x="2072639" y="1121664"/>
                  </a:lnTo>
                  <a:lnTo>
                    <a:pt x="2084832" y="1164335"/>
                  </a:lnTo>
                  <a:lnTo>
                    <a:pt x="2097024" y="1197864"/>
                  </a:lnTo>
                  <a:lnTo>
                    <a:pt x="2109216" y="1202435"/>
                  </a:lnTo>
                  <a:lnTo>
                    <a:pt x="2121408" y="1194815"/>
                  </a:lnTo>
                  <a:lnTo>
                    <a:pt x="2132076" y="1165859"/>
                  </a:lnTo>
                  <a:lnTo>
                    <a:pt x="2144268" y="1168908"/>
                  </a:lnTo>
                  <a:lnTo>
                    <a:pt x="2156460" y="1142999"/>
                  </a:lnTo>
                  <a:lnTo>
                    <a:pt x="2168652" y="1142999"/>
                  </a:lnTo>
                  <a:lnTo>
                    <a:pt x="2180844" y="1139952"/>
                  </a:lnTo>
                  <a:lnTo>
                    <a:pt x="2193036" y="1146047"/>
                  </a:lnTo>
                  <a:lnTo>
                    <a:pt x="2205228" y="1164335"/>
                  </a:lnTo>
                  <a:lnTo>
                    <a:pt x="2217420" y="1175003"/>
                  </a:lnTo>
                  <a:lnTo>
                    <a:pt x="2264664" y="1162811"/>
                  </a:lnTo>
                  <a:lnTo>
                    <a:pt x="2276856" y="1155191"/>
                  </a:lnTo>
                  <a:lnTo>
                    <a:pt x="2289048" y="1155191"/>
                  </a:lnTo>
                  <a:lnTo>
                    <a:pt x="2301240" y="1155191"/>
                  </a:lnTo>
                  <a:lnTo>
                    <a:pt x="2313432" y="1133855"/>
                  </a:lnTo>
                  <a:lnTo>
                    <a:pt x="2325624" y="1135379"/>
                  </a:lnTo>
                  <a:lnTo>
                    <a:pt x="2337816" y="1127759"/>
                  </a:lnTo>
                  <a:lnTo>
                    <a:pt x="2350008" y="1146047"/>
                  </a:lnTo>
                  <a:lnTo>
                    <a:pt x="2362200" y="1141475"/>
                  </a:lnTo>
                  <a:lnTo>
                    <a:pt x="2374392" y="1139952"/>
                  </a:lnTo>
                  <a:lnTo>
                    <a:pt x="2385060" y="1153667"/>
                  </a:lnTo>
                  <a:lnTo>
                    <a:pt x="2397252" y="1164335"/>
                  </a:lnTo>
                  <a:lnTo>
                    <a:pt x="2409444" y="1176527"/>
                  </a:lnTo>
                  <a:lnTo>
                    <a:pt x="2421636" y="1146047"/>
                  </a:lnTo>
                  <a:lnTo>
                    <a:pt x="2433828" y="1161287"/>
                  </a:lnTo>
                  <a:lnTo>
                    <a:pt x="2446020" y="1178052"/>
                  </a:lnTo>
                  <a:lnTo>
                    <a:pt x="2458212" y="1168908"/>
                  </a:lnTo>
                  <a:lnTo>
                    <a:pt x="2470404" y="1165859"/>
                  </a:lnTo>
                  <a:lnTo>
                    <a:pt x="2482596" y="1167383"/>
                  </a:lnTo>
                  <a:lnTo>
                    <a:pt x="2494788" y="1155191"/>
                  </a:lnTo>
                  <a:lnTo>
                    <a:pt x="2506980" y="1153667"/>
                  </a:lnTo>
                  <a:lnTo>
                    <a:pt x="2517648" y="1175003"/>
                  </a:lnTo>
                  <a:lnTo>
                    <a:pt x="2529840" y="1168908"/>
                  </a:lnTo>
                  <a:lnTo>
                    <a:pt x="2542032" y="1182623"/>
                  </a:lnTo>
                  <a:lnTo>
                    <a:pt x="2554224" y="1175003"/>
                  </a:lnTo>
                  <a:lnTo>
                    <a:pt x="2566416" y="1173479"/>
                  </a:lnTo>
                  <a:lnTo>
                    <a:pt x="2578608" y="1155191"/>
                  </a:lnTo>
                  <a:lnTo>
                    <a:pt x="2590800" y="1142999"/>
                  </a:lnTo>
                  <a:lnTo>
                    <a:pt x="2602992" y="1138427"/>
                  </a:lnTo>
                  <a:lnTo>
                    <a:pt x="2615184" y="1126235"/>
                  </a:lnTo>
                  <a:lnTo>
                    <a:pt x="2627376" y="1126235"/>
                  </a:lnTo>
                  <a:lnTo>
                    <a:pt x="2639568" y="1147571"/>
                  </a:lnTo>
                  <a:lnTo>
                    <a:pt x="2650236" y="1159764"/>
                  </a:lnTo>
                  <a:lnTo>
                    <a:pt x="2662428" y="1164335"/>
                  </a:lnTo>
                  <a:lnTo>
                    <a:pt x="2674620" y="1156715"/>
                  </a:lnTo>
                  <a:lnTo>
                    <a:pt x="2686812" y="1153667"/>
                  </a:lnTo>
                  <a:lnTo>
                    <a:pt x="2699004" y="1141475"/>
                  </a:lnTo>
                  <a:lnTo>
                    <a:pt x="2711196" y="1146047"/>
                  </a:lnTo>
                  <a:lnTo>
                    <a:pt x="2723388" y="1168908"/>
                  </a:lnTo>
                  <a:lnTo>
                    <a:pt x="2735580" y="1190243"/>
                  </a:lnTo>
                  <a:lnTo>
                    <a:pt x="2747772" y="1210055"/>
                  </a:lnTo>
                  <a:lnTo>
                    <a:pt x="2759964" y="1210055"/>
                  </a:lnTo>
                  <a:lnTo>
                    <a:pt x="2772156" y="1220723"/>
                  </a:lnTo>
                  <a:lnTo>
                    <a:pt x="2782824" y="1220723"/>
                  </a:lnTo>
                  <a:lnTo>
                    <a:pt x="2795016" y="1232915"/>
                  </a:lnTo>
                  <a:lnTo>
                    <a:pt x="2807208" y="1231391"/>
                  </a:lnTo>
                  <a:lnTo>
                    <a:pt x="2819400" y="1231391"/>
                  </a:lnTo>
                  <a:lnTo>
                    <a:pt x="2831592" y="1231391"/>
                  </a:lnTo>
                  <a:lnTo>
                    <a:pt x="2843784" y="1232915"/>
                  </a:lnTo>
                  <a:lnTo>
                    <a:pt x="2855976" y="1234439"/>
                  </a:lnTo>
                  <a:lnTo>
                    <a:pt x="2868168" y="1232915"/>
                  </a:lnTo>
                  <a:lnTo>
                    <a:pt x="2880360" y="1234439"/>
                  </a:lnTo>
                  <a:lnTo>
                    <a:pt x="2892552" y="1235964"/>
                  </a:lnTo>
                  <a:lnTo>
                    <a:pt x="2903220" y="1225295"/>
                  </a:lnTo>
                  <a:lnTo>
                    <a:pt x="2915412" y="1213103"/>
                  </a:lnTo>
                  <a:lnTo>
                    <a:pt x="2927604" y="1208531"/>
                  </a:lnTo>
                  <a:lnTo>
                    <a:pt x="2939796" y="1188719"/>
                  </a:lnTo>
                  <a:lnTo>
                    <a:pt x="2951988" y="1159764"/>
                  </a:lnTo>
                  <a:lnTo>
                    <a:pt x="2964180" y="1101852"/>
                  </a:lnTo>
                  <a:lnTo>
                    <a:pt x="2976372" y="1120139"/>
                  </a:lnTo>
                  <a:lnTo>
                    <a:pt x="2988564" y="1112519"/>
                  </a:lnTo>
                  <a:lnTo>
                    <a:pt x="3000756" y="1062227"/>
                  </a:lnTo>
                  <a:lnTo>
                    <a:pt x="3012948" y="1016507"/>
                  </a:lnTo>
                  <a:lnTo>
                    <a:pt x="3025140" y="981455"/>
                  </a:lnTo>
                  <a:lnTo>
                    <a:pt x="3035808" y="969263"/>
                  </a:lnTo>
                  <a:lnTo>
                    <a:pt x="3048000" y="1004315"/>
                  </a:lnTo>
                  <a:lnTo>
                    <a:pt x="3060192" y="981455"/>
                  </a:lnTo>
                  <a:lnTo>
                    <a:pt x="3072384" y="973835"/>
                  </a:lnTo>
                  <a:lnTo>
                    <a:pt x="3084576" y="964691"/>
                  </a:lnTo>
                  <a:lnTo>
                    <a:pt x="3096768" y="966215"/>
                  </a:lnTo>
                  <a:lnTo>
                    <a:pt x="3108960" y="952499"/>
                  </a:lnTo>
                  <a:lnTo>
                    <a:pt x="3121152" y="998219"/>
                  </a:lnTo>
                  <a:lnTo>
                    <a:pt x="3133344" y="970787"/>
                  </a:lnTo>
                  <a:lnTo>
                    <a:pt x="3145536" y="966215"/>
                  </a:lnTo>
                  <a:lnTo>
                    <a:pt x="3157728" y="946403"/>
                  </a:lnTo>
                  <a:lnTo>
                    <a:pt x="3168396" y="947927"/>
                  </a:lnTo>
                  <a:lnTo>
                    <a:pt x="3180588" y="928115"/>
                  </a:lnTo>
                  <a:lnTo>
                    <a:pt x="3192780" y="920495"/>
                  </a:lnTo>
                  <a:lnTo>
                    <a:pt x="3204972" y="906779"/>
                  </a:lnTo>
                  <a:lnTo>
                    <a:pt x="3217164" y="929639"/>
                  </a:lnTo>
                  <a:lnTo>
                    <a:pt x="3229355" y="940307"/>
                  </a:lnTo>
                  <a:lnTo>
                    <a:pt x="3241548" y="900683"/>
                  </a:lnTo>
                  <a:lnTo>
                    <a:pt x="3253740" y="876299"/>
                  </a:lnTo>
                  <a:lnTo>
                    <a:pt x="3265931" y="873251"/>
                  </a:lnTo>
                  <a:lnTo>
                    <a:pt x="3278124" y="926591"/>
                  </a:lnTo>
                  <a:lnTo>
                    <a:pt x="3288792" y="940307"/>
                  </a:lnTo>
                  <a:lnTo>
                    <a:pt x="3300983" y="934211"/>
                  </a:lnTo>
                  <a:lnTo>
                    <a:pt x="3313176" y="915923"/>
                  </a:lnTo>
                  <a:lnTo>
                    <a:pt x="3325368" y="935735"/>
                  </a:lnTo>
                  <a:lnTo>
                    <a:pt x="3337559" y="972311"/>
                  </a:lnTo>
                  <a:lnTo>
                    <a:pt x="3349752" y="1014983"/>
                  </a:lnTo>
                  <a:lnTo>
                    <a:pt x="3361944" y="1071371"/>
                  </a:lnTo>
                  <a:lnTo>
                    <a:pt x="3374136" y="1106423"/>
                  </a:lnTo>
                  <a:lnTo>
                    <a:pt x="3386328" y="1127759"/>
                  </a:lnTo>
                  <a:lnTo>
                    <a:pt x="3398520" y="1109471"/>
                  </a:lnTo>
                  <a:lnTo>
                    <a:pt x="3410712" y="1089659"/>
                  </a:lnTo>
                  <a:lnTo>
                    <a:pt x="3421379" y="1068323"/>
                  </a:lnTo>
                  <a:lnTo>
                    <a:pt x="3433572" y="1072895"/>
                  </a:lnTo>
                  <a:lnTo>
                    <a:pt x="3445764" y="1068323"/>
                  </a:lnTo>
                  <a:lnTo>
                    <a:pt x="3457955" y="1037843"/>
                  </a:lnTo>
                  <a:lnTo>
                    <a:pt x="3470148" y="999743"/>
                  </a:lnTo>
                  <a:lnTo>
                    <a:pt x="3482340" y="917447"/>
                  </a:lnTo>
                  <a:lnTo>
                    <a:pt x="3494531" y="923543"/>
                  </a:lnTo>
                  <a:lnTo>
                    <a:pt x="3506724" y="934211"/>
                  </a:lnTo>
                  <a:lnTo>
                    <a:pt x="3518916" y="769619"/>
                  </a:lnTo>
                  <a:lnTo>
                    <a:pt x="3531107" y="806195"/>
                  </a:lnTo>
                  <a:lnTo>
                    <a:pt x="3543300" y="804671"/>
                  </a:lnTo>
                  <a:lnTo>
                    <a:pt x="3553968" y="725423"/>
                  </a:lnTo>
                  <a:lnTo>
                    <a:pt x="3566159" y="707135"/>
                  </a:lnTo>
                  <a:lnTo>
                    <a:pt x="3578352" y="696467"/>
                  </a:lnTo>
                  <a:lnTo>
                    <a:pt x="3590544" y="598931"/>
                  </a:lnTo>
                  <a:lnTo>
                    <a:pt x="3602736" y="579119"/>
                  </a:lnTo>
                  <a:lnTo>
                    <a:pt x="3614928" y="565403"/>
                  </a:lnTo>
                  <a:lnTo>
                    <a:pt x="3627120" y="560831"/>
                  </a:lnTo>
                  <a:lnTo>
                    <a:pt x="3639312" y="716279"/>
                  </a:lnTo>
                  <a:lnTo>
                    <a:pt x="3651504" y="774191"/>
                  </a:lnTo>
                  <a:lnTo>
                    <a:pt x="3663696" y="755903"/>
                  </a:lnTo>
                  <a:lnTo>
                    <a:pt x="3675888" y="699515"/>
                  </a:lnTo>
                  <a:lnTo>
                    <a:pt x="3686555" y="633983"/>
                  </a:lnTo>
                  <a:lnTo>
                    <a:pt x="3698748" y="617219"/>
                  </a:lnTo>
                  <a:lnTo>
                    <a:pt x="3710940" y="618743"/>
                  </a:lnTo>
                  <a:lnTo>
                    <a:pt x="3723131" y="617219"/>
                  </a:lnTo>
                  <a:lnTo>
                    <a:pt x="3735324" y="406907"/>
                  </a:lnTo>
                  <a:lnTo>
                    <a:pt x="3747516" y="239267"/>
                  </a:lnTo>
                  <a:lnTo>
                    <a:pt x="3759707" y="310895"/>
                  </a:lnTo>
                  <a:lnTo>
                    <a:pt x="3771900" y="333755"/>
                  </a:lnTo>
                  <a:lnTo>
                    <a:pt x="3784092" y="419099"/>
                  </a:lnTo>
                  <a:lnTo>
                    <a:pt x="3796283" y="492251"/>
                  </a:lnTo>
                  <a:lnTo>
                    <a:pt x="3806952" y="490727"/>
                  </a:lnTo>
                  <a:lnTo>
                    <a:pt x="3819144" y="490727"/>
                  </a:lnTo>
                  <a:lnTo>
                    <a:pt x="3831336" y="495299"/>
                  </a:lnTo>
                  <a:lnTo>
                    <a:pt x="3843528" y="466343"/>
                  </a:lnTo>
                  <a:lnTo>
                    <a:pt x="3855720" y="472439"/>
                  </a:lnTo>
                  <a:lnTo>
                    <a:pt x="3867912" y="470915"/>
                  </a:lnTo>
                  <a:lnTo>
                    <a:pt x="3880104" y="515111"/>
                  </a:lnTo>
                  <a:lnTo>
                    <a:pt x="3892296" y="472439"/>
                  </a:lnTo>
                  <a:lnTo>
                    <a:pt x="3904488" y="432815"/>
                  </a:lnTo>
                  <a:lnTo>
                    <a:pt x="3916679" y="422147"/>
                  </a:lnTo>
                  <a:lnTo>
                    <a:pt x="3928872" y="390143"/>
                  </a:lnTo>
                  <a:lnTo>
                    <a:pt x="3939540" y="417575"/>
                  </a:lnTo>
                  <a:lnTo>
                    <a:pt x="3951731" y="498347"/>
                  </a:lnTo>
                  <a:lnTo>
                    <a:pt x="3963924" y="539495"/>
                  </a:lnTo>
                  <a:lnTo>
                    <a:pt x="3976116" y="489203"/>
                  </a:lnTo>
                  <a:lnTo>
                    <a:pt x="3988307" y="498347"/>
                  </a:lnTo>
                  <a:lnTo>
                    <a:pt x="4000500" y="492251"/>
                  </a:lnTo>
                  <a:lnTo>
                    <a:pt x="4012692" y="544067"/>
                  </a:lnTo>
                  <a:lnTo>
                    <a:pt x="4024883" y="611123"/>
                  </a:lnTo>
                  <a:lnTo>
                    <a:pt x="4037076" y="611123"/>
                  </a:lnTo>
                  <a:lnTo>
                    <a:pt x="4049268" y="571499"/>
                  </a:lnTo>
                  <a:lnTo>
                    <a:pt x="4061459" y="569975"/>
                  </a:lnTo>
                  <a:lnTo>
                    <a:pt x="4072128" y="637031"/>
                  </a:lnTo>
                  <a:lnTo>
                    <a:pt x="4084320" y="630935"/>
                  </a:lnTo>
                  <a:lnTo>
                    <a:pt x="4096512" y="580643"/>
                  </a:lnTo>
                  <a:lnTo>
                    <a:pt x="4108704" y="589787"/>
                  </a:lnTo>
                  <a:lnTo>
                    <a:pt x="4120896" y="588263"/>
                  </a:lnTo>
                  <a:lnTo>
                    <a:pt x="4133088" y="603503"/>
                  </a:lnTo>
                  <a:lnTo>
                    <a:pt x="4145279" y="577595"/>
                  </a:lnTo>
                  <a:lnTo>
                    <a:pt x="4157472" y="548639"/>
                  </a:lnTo>
                  <a:lnTo>
                    <a:pt x="4169664" y="553211"/>
                  </a:lnTo>
                  <a:lnTo>
                    <a:pt x="4181855" y="573023"/>
                  </a:lnTo>
                  <a:lnTo>
                    <a:pt x="4192524" y="614171"/>
                  </a:lnTo>
                  <a:lnTo>
                    <a:pt x="4204716" y="672083"/>
                  </a:lnTo>
                  <a:lnTo>
                    <a:pt x="4216908" y="681227"/>
                  </a:lnTo>
                  <a:lnTo>
                    <a:pt x="4229100" y="624839"/>
                  </a:lnTo>
                  <a:lnTo>
                    <a:pt x="4241292" y="643127"/>
                  </a:lnTo>
                  <a:lnTo>
                    <a:pt x="4253483" y="647699"/>
                  </a:lnTo>
                  <a:lnTo>
                    <a:pt x="4265676" y="621791"/>
                  </a:lnTo>
                  <a:lnTo>
                    <a:pt x="4277868" y="598931"/>
                  </a:lnTo>
                  <a:lnTo>
                    <a:pt x="4290059" y="569975"/>
                  </a:lnTo>
                  <a:lnTo>
                    <a:pt x="4302252" y="560831"/>
                  </a:lnTo>
                  <a:lnTo>
                    <a:pt x="4314444" y="512063"/>
                  </a:lnTo>
                  <a:lnTo>
                    <a:pt x="4325112" y="329183"/>
                  </a:lnTo>
                  <a:lnTo>
                    <a:pt x="4337304" y="469391"/>
                  </a:lnTo>
                  <a:lnTo>
                    <a:pt x="4349496" y="416051"/>
                  </a:lnTo>
                  <a:lnTo>
                    <a:pt x="4361688" y="396239"/>
                  </a:lnTo>
                  <a:lnTo>
                    <a:pt x="4373880" y="335279"/>
                  </a:lnTo>
                  <a:lnTo>
                    <a:pt x="4386072" y="297179"/>
                  </a:lnTo>
                  <a:lnTo>
                    <a:pt x="4398264" y="143255"/>
                  </a:lnTo>
                  <a:lnTo>
                    <a:pt x="4410456" y="0"/>
                  </a:lnTo>
                  <a:lnTo>
                    <a:pt x="4422648" y="3047"/>
                  </a:lnTo>
                  <a:lnTo>
                    <a:pt x="4434840" y="143255"/>
                  </a:lnTo>
                  <a:lnTo>
                    <a:pt x="4447032" y="65531"/>
                  </a:lnTo>
                  <a:lnTo>
                    <a:pt x="4457700" y="99059"/>
                  </a:lnTo>
                  <a:lnTo>
                    <a:pt x="4469892" y="149351"/>
                  </a:lnTo>
                  <a:lnTo>
                    <a:pt x="4482083" y="259079"/>
                  </a:lnTo>
                  <a:lnTo>
                    <a:pt x="4494276" y="278891"/>
                  </a:lnTo>
                  <a:lnTo>
                    <a:pt x="4506468" y="437387"/>
                  </a:lnTo>
                  <a:lnTo>
                    <a:pt x="4518659" y="414527"/>
                  </a:lnTo>
                  <a:lnTo>
                    <a:pt x="4530852" y="406907"/>
                  </a:lnTo>
                  <a:lnTo>
                    <a:pt x="4543044" y="413003"/>
                  </a:lnTo>
                  <a:lnTo>
                    <a:pt x="4555236" y="390143"/>
                  </a:lnTo>
                  <a:lnTo>
                    <a:pt x="4567428" y="387095"/>
                  </a:lnTo>
                  <a:lnTo>
                    <a:pt x="4578096" y="382523"/>
                  </a:lnTo>
                  <a:lnTo>
                    <a:pt x="4590288" y="379475"/>
                  </a:lnTo>
                  <a:lnTo>
                    <a:pt x="4602480" y="374903"/>
                  </a:lnTo>
                  <a:lnTo>
                    <a:pt x="4614672" y="371855"/>
                  </a:lnTo>
                  <a:lnTo>
                    <a:pt x="4626864" y="367283"/>
                  </a:lnTo>
                  <a:lnTo>
                    <a:pt x="4639056" y="364235"/>
                  </a:lnTo>
                  <a:lnTo>
                    <a:pt x="4651248" y="359663"/>
                  </a:lnTo>
                  <a:lnTo>
                    <a:pt x="4663440" y="356615"/>
                  </a:lnTo>
                  <a:lnTo>
                    <a:pt x="4675632" y="353567"/>
                  </a:lnTo>
                  <a:lnTo>
                    <a:pt x="4687824" y="348995"/>
                  </a:lnTo>
                  <a:lnTo>
                    <a:pt x="4700016" y="345947"/>
                  </a:lnTo>
                  <a:lnTo>
                    <a:pt x="4710683" y="341375"/>
                  </a:lnTo>
                  <a:lnTo>
                    <a:pt x="4722876" y="338327"/>
                  </a:lnTo>
                  <a:lnTo>
                    <a:pt x="4735068" y="333755"/>
                  </a:lnTo>
                  <a:lnTo>
                    <a:pt x="4747259" y="330707"/>
                  </a:lnTo>
                  <a:lnTo>
                    <a:pt x="4759452" y="326135"/>
                  </a:lnTo>
                  <a:lnTo>
                    <a:pt x="4771644" y="323087"/>
                  </a:lnTo>
                  <a:lnTo>
                    <a:pt x="4783836" y="320039"/>
                  </a:lnTo>
                  <a:lnTo>
                    <a:pt x="4796028" y="374903"/>
                  </a:lnTo>
                  <a:lnTo>
                    <a:pt x="4808220" y="402335"/>
                  </a:lnTo>
                  <a:lnTo>
                    <a:pt x="4820412" y="382523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13013" y="2789682"/>
              <a:ext cx="506095" cy="1104900"/>
            </a:xfrm>
            <a:custGeom>
              <a:avLst/>
              <a:gdLst/>
              <a:ahLst/>
              <a:cxnLst/>
              <a:rect l="l" t="t" r="r" b="b"/>
              <a:pathLst>
                <a:path w="506095" h="1104900">
                  <a:moveTo>
                    <a:pt x="0" y="1104899"/>
                  </a:moveTo>
                  <a:lnTo>
                    <a:pt x="12191" y="1062227"/>
                  </a:lnTo>
                  <a:lnTo>
                    <a:pt x="22859" y="1057655"/>
                  </a:lnTo>
                  <a:lnTo>
                    <a:pt x="35051" y="1042415"/>
                  </a:lnTo>
                  <a:lnTo>
                    <a:pt x="47243" y="1030223"/>
                  </a:lnTo>
                  <a:lnTo>
                    <a:pt x="59435" y="989075"/>
                  </a:lnTo>
                  <a:lnTo>
                    <a:pt x="71627" y="990599"/>
                  </a:lnTo>
                  <a:lnTo>
                    <a:pt x="83819" y="984503"/>
                  </a:lnTo>
                  <a:lnTo>
                    <a:pt x="96011" y="975359"/>
                  </a:lnTo>
                  <a:lnTo>
                    <a:pt x="108203" y="946403"/>
                  </a:lnTo>
                  <a:lnTo>
                    <a:pt x="120395" y="827531"/>
                  </a:lnTo>
                  <a:lnTo>
                    <a:pt x="132587" y="737615"/>
                  </a:lnTo>
                  <a:lnTo>
                    <a:pt x="144779" y="704088"/>
                  </a:lnTo>
                  <a:lnTo>
                    <a:pt x="155447" y="717803"/>
                  </a:lnTo>
                  <a:lnTo>
                    <a:pt x="167639" y="672083"/>
                  </a:lnTo>
                  <a:lnTo>
                    <a:pt x="179831" y="629412"/>
                  </a:lnTo>
                  <a:lnTo>
                    <a:pt x="192024" y="630935"/>
                  </a:lnTo>
                  <a:lnTo>
                    <a:pt x="204215" y="652271"/>
                  </a:lnTo>
                  <a:lnTo>
                    <a:pt x="216407" y="624839"/>
                  </a:lnTo>
                  <a:lnTo>
                    <a:pt x="228600" y="594359"/>
                  </a:lnTo>
                  <a:lnTo>
                    <a:pt x="240791" y="600455"/>
                  </a:lnTo>
                  <a:lnTo>
                    <a:pt x="252983" y="650747"/>
                  </a:lnTo>
                  <a:lnTo>
                    <a:pt x="265175" y="563879"/>
                  </a:lnTo>
                  <a:lnTo>
                    <a:pt x="275843" y="554735"/>
                  </a:lnTo>
                  <a:lnTo>
                    <a:pt x="288035" y="600455"/>
                  </a:lnTo>
                  <a:lnTo>
                    <a:pt x="300227" y="643127"/>
                  </a:lnTo>
                  <a:lnTo>
                    <a:pt x="312419" y="650747"/>
                  </a:lnTo>
                  <a:lnTo>
                    <a:pt x="324611" y="618743"/>
                  </a:lnTo>
                  <a:lnTo>
                    <a:pt x="336803" y="600455"/>
                  </a:lnTo>
                  <a:lnTo>
                    <a:pt x="348995" y="605027"/>
                  </a:lnTo>
                  <a:lnTo>
                    <a:pt x="361187" y="603503"/>
                  </a:lnTo>
                  <a:lnTo>
                    <a:pt x="373379" y="571500"/>
                  </a:lnTo>
                  <a:lnTo>
                    <a:pt x="385571" y="525779"/>
                  </a:lnTo>
                  <a:lnTo>
                    <a:pt x="397763" y="493775"/>
                  </a:lnTo>
                  <a:lnTo>
                    <a:pt x="408431" y="289559"/>
                  </a:lnTo>
                  <a:lnTo>
                    <a:pt x="420624" y="128015"/>
                  </a:lnTo>
                  <a:lnTo>
                    <a:pt x="432815" y="0"/>
                  </a:lnTo>
                  <a:lnTo>
                    <a:pt x="445007" y="114300"/>
                  </a:lnTo>
                  <a:lnTo>
                    <a:pt x="457200" y="220979"/>
                  </a:lnTo>
                  <a:lnTo>
                    <a:pt x="469391" y="86867"/>
                  </a:lnTo>
                  <a:lnTo>
                    <a:pt x="481583" y="128015"/>
                  </a:lnTo>
                  <a:lnTo>
                    <a:pt x="493775" y="181355"/>
                  </a:lnTo>
                  <a:lnTo>
                    <a:pt x="505967" y="24231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98154" y="3073653"/>
            <a:ext cx="3181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4481"/>
                </a:solidFill>
                <a:latin typeface="Tahoma"/>
                <a:cs typeface="Tahoma"/>
              </a:rPr>
              <a:t>808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Kredi temerrüt </a:t>
            </a:r>
            <a:r>
              <a:rPr dirty="0"/>
              <a:t>takas oranı </a:t>
            </a:r>
            <a:r>
              <a:rPr spc="-10" dirty="0"/>
              <a:t>ile </a:t>
            </a:r>
            <a:r>
              <a:rPr spc="-5" dirty="0"/>
              <a:t>ölçülen </a:t>
            </a:r>
            <a:r>
              <a:rPr spc="-10" dirty="0"/>
              <a:t>risklilik </a:t>
            </a:r>
            <a:r>
              <a:rPr spc="-5" dirty="0"/>
              <a:t>göstergesi </a:t>
            </a:r>
            <a:r>
              <a:rPr dirty="0"/>
              <a:t>808 düzeyindedir. </a:t>
            </a:r>
            <a:r>
              <a:rPr spc="-5" dirty="0"/>
              <a:t>Söz konusu  seviyeler </a:t>
            </a:r>
            <a:r>
              <a:rPr dirty="0"/>
              <a:t>en </a:t>
            </a:r>
            <a:r>
              <a:rPr spc="-5" dirty="0"/>
              <a:t>son </a:t>
            </a:r>
            <a:r>
              <a:rPr dirty="0"/>
              <a:t>2008 </a:t>
            </a:r>
            <a:r>
              <a:rPr spc="-5" dirty="0"/>
              <a:t>yılı Ekim ayında</a:t>
            </a:r>
            <a:r>
              <a:rPr dirty="0"/>
              <a:t> </a:t>
            </a:r>
            <a:r>
              <a:rPr spc="-5" dirty="0"/>
              <a:t>görülmüştür.</a:t>
            </a:r>
          </a:p>
          <a:p>
            <a:pPr marL="1299210">
              <a:lnSpc>
                <a:spcPct val="100000"/>
              </a:lnSpc>
              <a:spcBef>
                <a:spcPts val="1000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Kredi 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Temerrüt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Takası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CDS*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21 Haziran</a:t>
            </a:r>
            <a:r>
              <a:rPr sz="16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Arial"/>
              <a:cs typeface="Arial"/>
            </a:endParaRPr>
          </a:p>
          <a:p>
            <a:pPr marL="411480">
              <a:lnSpc>
                <a:spcPct val="100000"/>
              </a:lnSpc>
            </a:pPr>
            <a:r>
              <a:rPr sz="1200" spc="-5" dirty="0">
                <a:solidFill>
                  <a:srgbClr val="000000"/>
                </a:solidFill>
              </a:rPr>
              <a:t>900</a:t>
            </a:r>
            <a:endParaRPr sz="1200"/>
          </a:p>
        </p:txBody>
      </p:sp>
      <p:sp>
        <p:nvSpPr>
          <p:cNvPr id="12" name="object 12"/>
          <p:cNvSpPr txBox="1"/>
          <p:nvPr/>
        </p:nvSpPr>
        <p:spPr>
          <a:xfrm>
            <a:off x="477723" y="3334003"/>
            <a:ext cx="274955" cy="212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3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7723" y="295084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3052" y="5399748"/>
            <a:ext cx="768159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5"/>
              </a:lnSpc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430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21-06-2022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25144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81323"/>
            <a:ext cx="8197215" cy="6045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pc="-5" dirty="0"/>
              <a:t>Türk lirası </a:t>
            </a:r>
            <a:r>
              <a:rPr dirty="0"/>
              <a:t>yabancı </a:t>
            </a:r>
            <a:r>
              <a:rPr spc="-5" dirty="0"/>
              <a:t>paralar karşısında </a:t>
            </a:r>
            <a:r>
              <a:rPr spc="-10" dirty="0"/>
              <a:t>değer</a:t>
            </a:r>
            <a:r>
              <a:rPr spc="-30" dirty="0"/>
              <a:t> </a:t>
            </a:r>
            <a:r>
              <a:rPr spc="-5" dirty="0"/>
              <a:t>kaybetmektedir.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dirty="0">
                <a:latin typeface="Tahoma"/>
                <a:cs typeface="Tahoma"/>
              </a:rPr>
              <a:t>Mayıs ayı </a:t>
            </a:r>
            <a:r>
              <a:rPr b="0" spc="-5" dirty="0">
                <a:latin typeface="Tahoma"/>
                <a:cs typeface="Tahoma"/>
              </a:rPr>
              <a:t>sonuna göre TL/dolar kurundaki artış %5,9, TL/Euro </a:t>
            </a:r>
            <a:r>
              <a:rPr b="0" dirty="0">
                <a:latin typeface="Tahoma"/>
                <a:cs typeface="Tahoma"/>
              </a:rPr>
              <a:t>kurundaki </a:t>
            </a:r>
            <a:r>
              <a:rPr b="0" spc="-5" dirty="0">
                <a:latin typeface="Tahoma"/>
                <a:cs typeface="Tahoma"/>
              </a:rPr>
              <a:t>artış</a:t>
            </a:r>
            <a:r>
              <a:rPr b="0" spc="12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894" y="6523735"/>
            <a:ext cx="261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460372"/>
            <a:ext cx="6928484" cy="797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%3,9’dur.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2070100"/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Döviz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kurları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Ocak 2020 – 22 Haziran</a:t>
            </a:r>
            <a:r>
              <a:rPr sz="16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00" y="2543555"/>
            <a:ext cx="7678420" cy="2874645"/>
            <a:chOff x="647700" y="2543555"/>
            <a:chExt cx="7678420" cy="2874645"/>
          </a:xfrm>
        </p:grpSpPr>
        <p:sp>
          <p:nvSpPr>
            <p:cNvPr id="7" name="object 7"/>
            <p:cNvSpPr/>
            <p:nvPr/>
          </p:nvSpPr>
          <p:spPr>
            <a:xfrm>
              <a:off x="647700" y="2548127"/>
              <a:ext cx="7658100" cy="2865120"/>
            </a:xfrm>
            <a:custGeom>
              <a:avLst/>
              <a:gdLst/>
              <a:ahLst/>
              <a:cxnLst/>
              <a:rect l="l" t="t" r="r" b="b"/>
              <a:pathLst>
                <a:path w="7658100" h="2865120">
                  <a:moveTo>
                    <a:pt x="45720" y="2865120"/>
                  </a:moveTo>
                  <a:lnTo>
                    <a:pt x="45720" y="0"/>
                  </a:lnTo>
                </a:path>
                <a:path w="7658100" h="2865120">
                  <a:moveTo>
                    <a:pt x="0" y="2865120"/>
                  </a:moveTo>
                  <a:lnTo>
                    <a:pt x="45720" y="2865120"/>
                  </a:lnTo>
                </a:path>
                <a:path w="7658100" h="2865120">
                  <a:moveTo>
                    <a:pt x="0" y="2506980"/>
                  </a:moveTo>
                  <a:lnTo>
                    <a:pt x="45720" y="2506980"/>
                  </a:lnTo>
                </a:path>
                <a:path w="7658100" h="2865120">
                  <a:moveTo>
                    <a:pt x="0" y="2148840"/>
                  </a:moveTo>
                  <a:lnTo>
                    <a:pt x="45720" y="2148840"/>
                  </a:lnTo>
                </a:path>
                <a:path w="7658100" h="2865120">
                  <a:moveTo>
                    <a:pt x="0" y="1790700"/>
                  </a:moveTo>
                  <a:lnTo>
                    <a:pt x="45720" y="1790700"/>
                  </a:lnTo>
                </a:path>
                <a:path w="7658100" h="2865120">
                  <a:moveTo>
                    <a:pt x="0" y="1432560"/>
                  </a:moveTo>
                  <a:lnTo>
                    <a:pt x="45720" y="1432560"/>
                  </a:lnTo>
                </a:path>
                <a:path w="7658100" h="2865120">
                  <a:moveTo>
                    <a:pt x="0" y="1074420"/>
                  </a:moveTo>
                  <a:lnTo>
                    <a:pt x="45720" y="1074420"/>
                  </a:lnTo>
                </a:path>
                <a:path w="7658100" h="2865120">
                  <a:moveTo>
                    <a:pt x="0" y="716280"/>
                  </a:moveTo>
                  <a:lnTo>
                    <a:pt x="45720" y="716280"/>
                  </a:lnTo>
                </a:path>
                <a:path w="7658100" h="2865120">
                  <a:moveTo>
                    <a:pt x="0" y="358139"/>
                  </a:moveTo>
                  <a:lnTo>
                    <a:pt x="45720" y="358139"/>
                  </a:lnTo>
                </a:path>
                <a:path w="7658100" h="2865120">
                  <a:moveTo>
                    <a:pt x="0" y="0"/>
                  </a:moveTo>
                  <a:lnTo>
                    <a:pt x="45720" y="0"/>
                  </a:lnTo>
                </a:path>
                <a:path w="7658100" h="2865120">
                  <a:moveTo>
                    <a:pt x="45720" y="2865120"/>
                  </a:moveTo>
                  <a:lnTo>
                    <a:pt x="7658100" y="28651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74687" y="2562382"/>
              <a:ext cx="7650924" cy="25384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0491" y="3507485"/>
            <a:ext cx="196215" cy="1999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91" y="31489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491" y="279082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0491" y="243243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7675" y="5452174"/>
            <a:ext cx="756412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22-06-2022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6594" y="3050540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17,32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5421" y="2604008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18,28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4404" y="2551277"/>
            <a:ext cx="70866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L/</a:t>
            </a: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olar  TL/Euro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381252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830326"/>
            <a:ext cx="677608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TCMB Piyasa Katılımcıları </a:t>
            </a:r>
            <a:r>
              <a:rPr sz="3200" dirty="0"/>
              <a:t>Anketi:  Seçilmiş</a:t>
            </a:r>
            <a:r>
              <a:rPr sz="3200" spc="-50" dirty="0"/>
              <a:t> </a:t>
            </a:r>
            <a:r>
              <a:rPr sz="3200" spc="-5" dirty="0"/>
              <a:t>Göstergeler*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977941"/>
            <a:ext cx="5150485" cy="3981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kuru 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 sonu ABD dolar kuru 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yılın yıllık GSYİH büyüme</a:t>
            </a:r>
            <a:r>
              <a:rPr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yılın yıllık GSYİH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 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398158"/>
            <a:ext cx="8312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Anketi’nin Mart sayısı,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17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Haziran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tarihinde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yayımlanmıştır.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İlgili tarihten sonraki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gelişmeler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beklentilere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yansımamaktadır.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881487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916" y="849325"/>
            <a:ext cx="8461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Yıl </a:t>
            </a:r>
            <a:r>
              <a:rPr dirty="0"/>
              <a:t>sonu </a:t>
            </a:r>
            <a:r>
              <a:rPr spc="-5" dirty="0"/>
              <a:t>enflasyon beklentisi altı ayda </a:t>
            </a:r>
            <a:r>
              <a:rPr dirty="0"/>
              <a:t>40,7 </a:t>
            </a:r>
            <a:r>
              <a:rPr spc="-5" dirty="0"/>
              <a:t>puan yükselmiş </a:t>
            </a:r>
            <a:r>
              <a:rPr dirty="0"/>
              <a:t>ve Haziran</a:t>
            </a:r>
            <a:r>
              <a:rPr spc="20" dirty="0"/>
              <a:t> </a:t>
            </a:r>
            <a:r>
              <a:rPr spc="-5" dirty="0"/>
              <a:t>ayı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itibarıyla </a:t>
            </a:r>
            <a:r>
              <a:rPr dirty="0"/>
              <a:t>%64,6’ya</a:t>
            </a:r>
            <a:r>
              <a:rPr spc="-25" dirty="0"/>
              <a:t> </a:t>
            </a:r>
            <a:r>
              <a:rPr spc="-5" dirty="0"/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916" y="1398523"/>
            <a:ext cx="6783705" cy="77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sonrası enflasyon beklentisi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%37,9’dur.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981200">
              <a:spcBef>
                <a:spcPts val="183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5589" y="2523553"/>
            <a:ext cx="7800340" cy="3070225"/>
            <a:chOff x="525589" y="2523553"/>
            <a:chExt cx="7800340" cy="3070225"/>
          </a:xfrm>
        </p:grpSpPr>
        <p:sp>
          <p:nvSpPr>
            <p:cNvPr id="6" name="object 6"/>
            <p:cNvSpPr/>
            <p:nvPr/>
          </p:nvSpPr>
          <p:spPr>
            <a:xfrm>
              <a:off x="530351" y="2528316"/>
              <a:ext cx="7775575" cy="3060700"/>
            </a:xfrm>
            <a:custGeom>
              <a:avLst/>
              <a:gdLst/>
              <a:ahLst/>
              <a:cxnLst/>
              <a:rect l="l" t="t" r="r" b="b"/>
              <a:pathLst>
                <a:path w="7775575" h="3060700">
                  <a:moveTo>
                    <a:pt x="50292" y="3060192"/>
                  </a:moveTo>
                  <a:lnTo>
                    <a:pt x="50292" y="0"/>
                  </a:lnTo>
                </a:path>
                <a:path w="7775575" h="3060700">
                  <a:moveTo>
                    <a:pt x="0" y="3060192"/>
                  </a:moveTo>
                  <a:lnTo>
                    <a:pt x="50292" y="3060192"/>
                  </a:lnTo>
                </a:path>
                <a:path w="7775575" h="3060700">
                  <a:moveTo>
                    <a:pt x="0" y="2804160"/>
                  </a:moveTo>
                  <a:lnTo>
                    <a:pt x="50292" y="2804160"/>
                  </a:lnTo>
                </a:path>
                <a:path w="7775575" h="3060700">
                  <a:moveTo>
                    <a:pt x="0" y="2549652"/>
                  </a:moveTo>
                  <a:lnTo>
                    <a:pt x="50292" y="2549652"/>
                  </a:lnTo>
                </a:path>
                <a:path w="7775575" h="3060700">
                  <a:moveTo>
                    <a:pt x="0" y="2295144"/>
                  </a:moveTo>
                  <a:lnTo>
                    <a:pt x="50292" y="2295144"/>
                  </a:lnTo>
                </a:path>
                <a:path w="7775575" h="3060700">
                  <a:moveTo>
                    <a:pt x="0" y="2040636"/>
                  </a:moveTo>
                  <a:lnTo>
                    <a:pt x="50292" y="2040636"/>
                  </a:lnTo>
                </a:path>
                <a:path w="7775575" h="3060700">
                  <a:moveTo>
                    <a:pt x="0" y="1784604"/>
                  </a:moveTo>
                  <a:lnTo>
                    <a:pt x="50292" y="1784604"/>
                  </a:lnTo>
                </a:path>
                <a:path w="7775575" h="3060700">
                  <a:moveTo>
                    <a:pt x="0" y="1530096"/>
                  </a:moveTo>
                  <a:lnTo>
                    <a:pt x="50292" y="1530096"/>
                  </a:lnTo>
                </a:path>
                <a:path w="7775575" h="3060700">
                  <a:moveTo>
                    <a:pt x="0" y="1275588"/>
                  </a:moveTo>
                  <a:lnTo>
                    <a:pt x="50292" y="1275588"/>
                  </a:lnTo>
                </a:path>
                <a:path w="7775575" h="3060700">
                  <a:moveTo>
                    <a:pt x="0" y="1019556"/>
                  </a:moveTo>
                  <a:lnTo>
                    <a:pt x="50292" y="1019556"/>
                  </a:lnTo>
                </a:path>
                <a:path w="7775575" h="3060700">
                  <a:moveTo>
                    <a:pt x="0" y="765048"/>
                  </a:moveTo>
                  <a:lnTo>
                    <a:pt x="50292" y="765048"/>
                  </a:lnTo>
                </a:path>
                <a:path w="7775575" h="3060700">
                  <a:moveTo>
                    <a:pt x="0" y="510539"/>
                  </a:moveTo>
                  <a:lnTo>
                    <a:pt x="50292" y="510539"/>
                  </a:lnTo>
                </a:path>
                <a:path w="7775575" h="3060700">
                  <a:moveTo>
                    <a:pt x="0" y="256032"/>
                  </a:moveTo>
                  <a:lnTo>
                    <a:pt x="50292" y="256032"/>
                  </a:lnTo>
                </a:path>
                <a:path w="7775575" h="3060700">
                  <a:moveTo>
                    <a:pt x="0" y="0"/>
                  </a:moveTo>
                  <a:lnTo>
                    <a:pt x="50292" y="0"/>
                  </a:lnTo>
                </a:path>
                <a:path w="7775575" h="3060700">
                  <a:moveTo>
                    <a:pt x="50292" y="3060192"/>
                  </a:moveTo>
                  <a:lnTo>
                    <a:pt x="7775448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81405" y="2550414"/>
              <a:ext cx="7725409" cy="2723515"/>
            </a:xfrm>
            <a:custGeom>
              <a:avLst/>
              <a:gdLst/>
              <a:ahLst/>
              <a:cxnLst/>
              <a:rect l="l" t="t" r="r" b="b"/>
              <a:pathLst>
                <a:path w="7725409" h="2723515">
                  <a:moveTo>
                    <a:pt x="0" y="2723388"/>
                  </a:moveTo>
                  <a:lnTo>
                    <a:pt x="454152" y="2720340"/>
                  </a:lnTo>
                  <a:lnTo>
                    <a:pt x="908304" y="2703576"/>
                  </a:lnTo>
                  <a:lnTo>
                    <a:pt x="1362456" y="2624328"/>
                  </a:lnTo>
                  <a:lnTo>
                    <a:pt x="1816608" y="2587752"/>
                  </a:lnTo>
                  <a:lnTo>
                    <a:pt x="2272284" y="2555748"/>
                  </a:lnTo>
                  <a:lnTo>
                    <a:pt x="2726435" y="2494788"/>
                  </a:lnTo>
                  <a:lnTo>
                    <a:pt x="3180588" y="2461260"/>
                  </a:lnTo>
                  <a:lnTo>
                    <a:pt x="3634740" y="2438400"/>
                  </a:lnTo>
                  <a:lnTo>
                    <a:pt x="4088892" y="2394204"/>
                  </a:lnTo>
                  <a:lnTo>
                    <a:pt x="4543044" y="2307336"/>
                  </a:lnTo>
                  <a:lnTo>
                    <a:pt x="4998720" y="2077212"/>
                  </a:lnTo>
                  <a:lnTo>
                    <a:pt x="5452872" y="1775460"/>
                  </a:lnTo>
                  <a:lnTo>
                    <a:pt x="5907024" y="1556004"/>
                  </a:lnTo>
                  <a:lnTo>
                    <a:pt x="6361176" y="1229868"/>
                  </a:lnTo>
                  <a:lnTo>
                    <a:pt x="6815328" y="925068"/>
                  </a:lnTo>
                  <a:lnTo>
                    <a:pt x="7269480" y="339851"/>
                  </a:lnTo>
                  <a:lnTo>
                    <a:pt x="772515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3909822"/>
              <a:ext cx="7725409" cy="1405255"/>
            </a:xfrm>
            <a:custGeom>
              <a:avLst/>
              <a:gdLst/>
              <a:ahLst/>
              <a:cxnLst/>
              <a:rect l="l" t="t" r="r" b="b"/>
              <a:pathLst>
                <a:path w="7725409" h="1405254">
                  <a:moveTo>
                    <a:pt x="0" y="1395983"/>
                  </a:moveTo>
                  <a:lnTo>
                    <a:pt x="454152" y="1405127"/>
                  </a:lnTo>
                  <a:lnTo>
                    <a:pt x="908304" y="1399031"/>
                  </a:lnTo>
                  <a:lnTo>
                    <a:pt x="1362456" y="1359408"/>
                  </a:lnTo>
                  <a:lnTo>
                    <a:pt x="1816608" y="1330452"/>
                  </a:lnTo>
                  <a:lnTo>
                    <a:pt x="2272284" y="1315211"/>
                  </a:lnTo>
                  <a:lnTo>
                    <a:pt x="2726435" y="1289303"/>
                  </a:lnTo>
                  <a:lnTo>
                    <a:pt x="3180588" y="1296923"/>
                  </a:lnTo>
                  <a:lnTo>
                    <a:pt x="3634740" y="1274064"/>
                  </a:lnTo>
                  <a:lnTo>
                    <a:pt x="4088892" y="1223771"/>
                  </a:lnTo>
                  <a:lnTo>
                    <a:pt x="4543044" y="1136903"/>
                  </a:lnTo>
                  <a:lnTo>
                    <a:pt x="4998720" y="842771"/>
                  </a:lnTo>
                  <a:lnTo>
                    <a:pt x="5452872" y="640079"/>
                  </a:lnTo>
                  <a:lnTo>
                    <a:pt x="5907024" y="667511"/>
                  </a:lnTo>
                  <a:lnTo>
                    <a:pt x="6361176" y="585215"/>
                  </a:lnTo>
                  <a:lnTo>
                    <a:pt x="6815328" y="484631"/>
                  </a:lnTo>
                  <a:lnTo>
                    <a:pt x="7269480" y="236219"/>
                  </a:lnTo>
                  <a:lnTo>
                    <a:pt x="7725156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4719066"/>
              <a:ext cx="7725409" cy="662940"/>
            </a:xfrm>
            <a:custGeom>
              <a:avLst/>
              <a:gdLst/>
              <a:ahLst/>
              <a:cxnLst/>
              <a:rect l="l" t="t" r="r" b="b"/>
              <a:pathLst>
                <a:path w="7725409" h="662939">
                  <a:moveTo>
                    <a:pt x="0" y="658367"/>
                  </a:moveTo>
                  <a:lnTo>
                    <a:pt x="454152" y="662939"/>
                  </a:lnTo>
                  <a:lnTo>
                    <a:pt x="908304" y="655319"/>
                  </a:lnTo>
                  <a:lnTo>
                    <a:pt x="1362456" y="637031"/>
                  </a:lnTo>
                  <a:lnTo>
                    <a:pt x="1816608" y="614171"/>
                  </a:lnTo>
                  <a:lnTo>
                    <a:pt x="2272284" y="606551"/>
                  </a:lnTo>
                  <a:lnTo>
                    <a:pt x="2726435" y="592835"/>
                  </a:lnTo>
                  <a:lnTo>
                    <a:pt x="3180588" y="586739"/>
                  </a:lnTo>
                  <a:lnTo>
                    <a:pt x="3634740" y="577595"/>
                  </a:lnTo>
                  <a:lnTo>
                    <a:pt x="4088892" y="548639"/>
                  </a:lnTo>
                  <a:lnTo>
                    <a:pt x="4543044" y="524255"/>
                  </a:lnTo>
                  <a:lnTo>
                    <a:pt x="4998720" y="388619"/>
                  </a:lnTo>
                  <a:lnTo>
                    <a:pt x="5452872" y="332231"/>
                  </a:lnTo>
                  <a:lnTo>
                    <a:pt x="5907024" y="338327"/>
                  </a:lnTo>
                  <a:lnTo>
                    <a:pt x="6361176" y="256031"/>
                  </a:lnTo>
                  <a:lnTo>
                    <a:pt x="6815328" y="222503"/>
                  </a:lnTo>
                  <a:lnTo>
                    <a:pt x="7269480" y="128015"/>
                  </a:lnTo>
                  <a:lnTo>
                    <a:pt x="7725156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9181" y="2344546"/>
            <a:ext cx="193040" cy="334073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5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845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027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9391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12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6094" y="229742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64,6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0223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8447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015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4307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5790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1205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6621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84342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0362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7603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3019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3824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4806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222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26094" y="365836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37,9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26094" y="446811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22,0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60654" y="2592323"/>
            <a:ext cx="4952365" cy="3043555"/>
            <a:chOff x="660654" y="2592323"/>
            <a:chExt cx="4952365" cy="3043555"/>
          </a:xfrm>
        </p:grpSpPr>
        <p:sp>
          <p:nvSpPr>
            <p:cNvPr id="33" name="object 33"/>
            <p:cNvSpPr/>
            <p:nvPr/>
          </p:nvSpPr>
          <p:spPr>
            <a:xfrm>
              <a:off x="660654" y="26738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660654" y="29070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60654" y="31402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584698" y="2605277"/>
              <a:ext cx="15240" cy="3018155"/>
            </a:xfrm>
            <a:custGeom>
              <a:avLst/>
              <a:gdLst/>
              <a:ahLst/>
              <a:cxnLst/>
              <a:rect l="l" t="t" r="r" b="b"/>
              <a:pathLst>
                <a:path w="15239" h="3018154">
                  <a:moveTo>
                    <a:pt x="15239" y="0"/>
                  </a:moveTo>
                  <a:lnTo>
                    <a:pt x="0" y="3017621"/>
                  </a:lnTo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93775" y="2524632"/>
            <a:ext cx="94615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Yıl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472" y="6613882"/>
            <a:ext cx="445389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93466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39" y="846582"/>
            <a:ext cx="79686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Anket </a:t>
            </a:r>
            <a:r>
              <a:rPr spc="-5" dirty="0"/>
              <a:t>katılımcıları TL/$ kurunun yıl sonunda </a:t>
            </a:r>
            <a:r>
              <a:rPr dirty="0"/>
              <a:t>18,9 düzeyine </a:t>
            </a:r>
            <a:r>
              <a:rPr spc="-5" dirty="0"/>
              <a:t>çıkmasını  beklemektedir.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Cari ay </a:t>
            </a:r>
            <a:r>
              <a:rPr b="0" spc="-5" dirty="0">
                <a:latin typeface="Tahoma"/>
                <a:cs typeface="Tahoma"/>
              </a:rPr>
              <a:t>sonu beklentisi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17,4’tür.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5622" y="1864613"/>
            <a:ext cx="50387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(TL/$)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6633" y="2461069"/>
            <a:ext cx="7829550" cy="2957195"/>
            <a:chOff x="496633" y="2461069"/>
            <a:chExt cx="7829550" cy="2957195"/>
          </a:xfrm>
        </p:grpSpPr>
        <p:sp>
          <p:nvSpPr>
            <p:cNvPr id="6" name="object 6"/>
            <p:cNvSpPr/>
            <p:nvPr/>
          </p:nvSpPr>
          <p:spPr>
            <a:xfrm>
              <a:off x="501395" y="2465832"/>
              <a:ext cx="52069" cy="2947670"/>
            </a:xfrm>
            <a:custGeom>
              <a:avLst/>
              <a:gdLst/>
              <a:ahLst/>
              <a:cxnLst/>
              <a:rect l="l" t="t" r="r" b="b"/>
              <a:pathLst>
                <a:path w="52070" h="2947670">
                  <a:moveTo>
                    <a:pt x="51816" y="2947416"/>
                  </a:moveTo>
                  <a:lnTo>
                    <a:pt x="51816" y="0"/>
                  </a:lnTo>
                </a:path>
                <a:path w="52070" h="2947670">
                  <a:moveTo>
                    <a:pt x="0" y="2947416"/>
                  </a:moveTo>
                  <a:lnTo>
                    <a:pt x="51816" y="2947416"/>
                  </a:lnTo>
                </a:path>
                <a:path w="52070" h="2947670">
                  <a:moveTo>
                    <a:pt x="0" y="2578607"/>
                  </a:moveTo>
                  <a:lnTo>
                    <a:pt x="51816" y="2578607"/>
                  </a:lnTo>
                </a:path>
                <a:path w="52070" h="2947670">
                  <a:moveTo>
                    <a:pt x="0" y="2209799"/>
                  </a:moveTo>
                  <a:lnTo>
                    <a:pt x="51816" y="2209799"/>
                  </a:lnTo>
                </a:path>
                <a:path w="52070" h="2947670">
                  <a:moveTo>
                    <a:pt x="0" y="1842515"/>
                  </a:moveTo>
                  <a:lnTo>
                    <a:pt x="51816" y="1842515"/>
                  </a:lnTo>
                </a:path>
                <a:path w="52070" h="2947670">
                  <a:moveTo>
                    <a:pt x="0" y="1473707"/>
                  </a:moveTo>
                  <a:lnTo>
                    <a:pt x="51816" y="1473707"/>
                  </a:lnTo>
                </a:path>
                <a:path w="52070" h="2947670">
                  <a:moveTo>
                    <a:pt x="0" y="1104900"/>
                  </a:moveTo>
                  <a:lnTo>
                    <a:pt x="51816" y="1104900"/>
                  </a:lnTo>
                </a:path>
                <a:path w="52070" h="2947670">
                  <a:moveTo>
                    <a:pt x="0" y="736091"/>
                  </a:moveTo>
                  <a:lnTo>
                    <a:pt x="51816" y="736091"/>
                  </a:lnTo>
                </a:path>
                <a:path w="52070" h="2947670">
                  <a:moveTo>
                    <a:pt x="0" y="368807"/>
                  </a:moveTo>
                  <a:lnTo>
                    <a:pt x="51816" y="368807"/>
                  </a:lnTo>
                </a:path>
                <a:path w="52070" h="2947670">
                  <a:moveTo>
                    <a:pt x="0" y="0"/>
                  </a:moveTo>
                  <a:lnTo>
                    <a:pt x="5181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3211" y="5413248"/>
              <a:ext cx="5005070" cy="0"/>
            </a:xfrm>
            <a:custGeom>
              <a:avLst/>
              <a:gdLst/>
              <a:ahLst/>
              <a:cxnLst/>
              <a:rect l="l" t="t" r="r" b="b"/>
              <a:pathLst>
                <a:path w="5005070">
                  <a:moveTo>
                    <a:pt x="0" y="0"/>
                  </a:moveTo>
                  <a:lnTo>
                    <a:pt x="5004816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2449" y="3320034"/>
              <a:ext cx="7754620" cy="1889760"/>
            </a:xfrm>
            <a:custGeom>
              <a:avLst/>
              <a:gdLst/>
              <a:ahLst/>
              <a:cxnLst/>
              <a:rect l="l" t="t" r="r" b="b"/>
              <a:pathLst>
                <a:path w="7754620" h="1889760">
                  <a:moveTo>
                    <a:pt x="0" y="1830323"/>
                  </a:moveTo>
                  <a:lnTo>
                    <a:pt x="455675" y="1889759"/>
                  </a:lnTo>
                  <a:lnTo>
                    <a:pt x="912876" y="1813559"/>
                  </a:lnTo>
                  <a:lnTo>
                    <a:pt x="1368552" y="1688591"/>
                  </a:lnTo>
                  <a:lnTo>
                    <a:pt x="1824227" y="1667255"/>
                  </a:lnTo>
                  <a:lnTo>
                    <a:pt x="2279904" y="1612391"/>
                  </a:lnTo>
                  <a:lnTo>
                    <a:pt x="2737104" y="1597152"/>
                  </a:lnTo>
                  <a:lnTo>
                    <a:pt x="3192779" y="1635252"/>
                  </a:lnTo>
                  <a:lnTo>
                    <a:pt x="3648455" y="1633727"/>
                  </a:lnTo>
                  <a:lnTo>
                    <a:pt x="4104132" y="1533143"/>
                  </a:lnTo>
                  <a:lnTo>
                    <a:pt x="4561332" y="1392935"/>
                  </a:lnTo>
                  <a:lnTo>
                    <a:pt x="5017008" y="661415"/>
                  </a:lnTo>
                  <a:lnTo>
                    <a:pt x="5472684" y="644651"/>
                  </a:lnTo>
                  <a:lnTo>
                    <a:pt x="5928360" y="672083"/>
                  </a:lnTo>
                  <a:lnTo>
                    <a:pt x="6385559" y="486155"/>
                  </a:lnTo>
                  <a:lnTo>
                    <a:pt x="6841235" y="464819"/>
                  </a:lnTo>
                  <a:lnTo>
                    <a:pt x="7296911" y="265175"/>
                  </a:lnTo>
                  <a:lnTo>
                    <a:pt x="7754111" y="0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2449" y="3981450"/>
              <a:ext cx="5017135" cy="1103630"/>
            </a:xfrm>
            <a:custGeom>
              <a:avLst/>
              <a:gdLst/>
              <a:ahLst/>
              <a:cxnLst/>
              <a:rect l="l" t="t" r="r" b="b"/>
              <a:pathLst>
                <a:path w="5017135" h="1103629">
                  <a:moveTo>
                    <a:pt x="0" y="1046988"/>
                  </a:moveTo>
                  <a:lnTo>
                    <a:pt x="455675" y="1103376"/>
                  </a:lnTo>
                  <a:lnTo>
                    <a:pt x="912876" y="1072895"/>
                  </a:lnTo>
                  <a:lnTo>
                    <a:pt x="1368552" y="957072"/>
                  </a:lnTo>
                  <a:lnTo>
                    <a:pt x="1824227" y="932688"/>
                  </a:lnTo>
                  <a:lnTo>
                    <a:pt x="2279904" y="888492"/>
                  </a:lnTo>
                  <a:lnTo>
                    <a:pt x="2737104" y="880872"/>
                  </a:lnTo>
                  <a:lnTo>
                    <a:pt x="3192779" y="890016"/>
                  </a:lnTo>
                  <a:lnTo>
                    <a:pt x="3648455" y="894588"/>
                  </a:lnTo>
                  <a:lnTo>
                    <a:pt x="4104132" y="838200"/>
                  </a:lnTo>
                  <a:lnTo>
                    <a:pt x="4561332" y="699516"/>
                  </a:lnTo>
                  <a:lnTo>
                    <a:pt x="5017008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52449" y="2704338"/>
              <a:ext cx="7754620" cy="2352040"/>
            </a:xfrm>
            <a:custGeom>
              <a:avLst/>
              <a:gdLst/>
              <a:ahLst/>
              <a:cxnLst/>
              <a:rect l="l" t="t" r="r" b="b"/>
              <a:pathLst>
                <a:path w="7754620" h="2352040">
                  <a:moveTo>
                    <a:pt x="0" y="2310384"/>
                  </a:moveTo>
                  <a:lnTo>
                    <a:pt x="455675" y="2351532"/>
                  </a:lnTo>
                  <a:lnTo>
                    <a:pt x="912876" y="2304288"/>
                  </a:lnTo>
                  <a:lnTo>
                    <a:pt x="1368552" y="2196084"/>
                  </a:lnTo>
                  <a:lnTo>
                    <a:pt x="1824227" y="2165604"/>
                  </a:lnTo>
                  <a:lnTo>
                    <a:pt x="2279904" y="2113788"/>
                  </a:lnTo>
                  <a:lnTo>
                    <a:pt x="2737104" y="2093976"/>
                  </a:lnTo>
                  <a:lnTo>
                    <a:pt x="3192779" y="2087880"/>
                  </a:lnTo>
                  <a:lnTo>
                    <a:pt x="3648455" y="2052828"/>
                  </a:lnTo>
                  <a:lnTo>
                    <a:pt x="4104132" y="1970532"/>
                  </a:lnTo>
                  <a:lnTo>
                    <a:pt x="4561332" y="1801368"/>
                  </a:lnTo>
                  <a:lnTo>
                    <a:pt x="5017008" y="947928"/>
                  </a:lnTo>
                  <a:lnTo>
                    <a:pt x="5472684" y="708660"/>
                  </a:lnTo>
                  <a:lnTo>
                    <a:pt x="5928360" y="751332"/>
                  </a:lnTo>
                  <a:lnTo>
                    <a:pt x="6385559" y="605027"/>
                  </a:lnTo>
                  <a:lnTo>
                    <a:pt x="6841235" y="527303"/>
                  </a:lnTo>
                  <a:lnTo>
                    <a:pt x="7296911" y="411479"/>
                  </a:lnTo>
                  <a:lnTo>
                    <a:pt x="775411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025134" y="3038094"/>
              <a:ext cx="2281555" cy="524510"/>
            </a:xfrm>
            <a:custGeom>
              <a:avLst/>
              <a:gdLst/>
              <a:ahLst/>
              <a:cxnLst/>
              <a:rect l="l" t="t" r="r" b="b"/>
              <a:pathLst>
                <a:path w="2281554" h="524510">
                  <a:moveTo>
                    <a:pt x="0" y="507491"/>
                  </a:moveTo>
                  <a:lnTo>
                    <a:pt x="455675" y="524255"/>
                  </a:lnTo>
                  <a:lnTo>
                    <a:pt x="912875" y="406907"/>
                  </a:lnTo>
                  <a:lnTo>
                    <a:pt x="1368551" y="376427"/>
                  </a:lnTo>
                  <a:lnTo>
                    <a:pt x="1824227" y="243839"/>
                  </a:lnTo>
                  <a:lnTo>
                    <a:pt x="2281427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33221" y="261137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33221" y="284454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33221" y="30777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609336" y="5413248"/>
              <a:ext cx="2696845" cy="0"/>
            </a:xfrm>
            <a:custGeom>
              <a:avLst/>
              <a:gdLst/>
              <a:ahLst/>
              <a:cxnLst/>
              <a:rect l="l" t="t" r="r" b="b"/>
              <a:pathLst>
                <a:path w="2696845">
                  <a:moveTo>
                    <a:pt x="0" y="0"/>
                  </a:moveTo>
                  <a:lnTo>
                    <a:pt x="2696464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0530" y="3459226"/>
            <a:ext cx="193040" cy="205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0530" y="309041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530" y="27219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530" y="235343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7195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3366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9618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050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7168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2763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18483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1627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02844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6060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5338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73871" y="2600959"/>
            <a:ext cx="365125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85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18,9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85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17,4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0905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64430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22316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77992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89344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746544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0222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65428" y="2461260"/>
            <a:ext cx="944244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Ay Sonu  Cari Yıl 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570982" y="2408682"/>
            <a:ext cx="25400" cy="3002280"/>
          </a:xfrm>
          <a:custGeom>
            <a:avLst/>
            <a:gdLst/>
            <a:ahLst/>
            <a:cxnLst/>
            <a:rect l="l" t="t" r="r" b="b"/>
            <a:pathLst>
              <a:path w="25400" h="3002279">
                <a:moveTo>
                  <a:pt x="25400" y="0"/>
                </a:moveTo>
                <a:lnTo>
                  <a:pt x="0" y="3002026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8739" y="6438012"/>
            <a:ext cx="445452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2705072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99921"/>
            <a:ext cx="8602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 </a:t>
            </a:r>
            <a:r>
              <a:rPr dirty="0"/>
              <a:t>büyüme </a:t>
            </a:r>
            <a:r>
              <a:rPr spc="-5" dirty="0"/>
              <a:t>beklentisi artarken, gelecek yıl </a:t>
            </a:r>
            <a:r>
              <a:rPr dirty="0"/>
              <a:t>beklentisi</a:t>
            </a:r>
            <a:r>
              <a:rPr spc="20" dirty="0"/>
              <a:t> </a:t>
            </a:r>
            <a:r>
              <a:rPr spc="-5" dirty="0"/>
              <a:t>gerilemektedir.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Haziran ayında 2022 </a:t>
            </a:r>
            <a:r>
              <a:rPr b="0" spc="-5" dirty="0">
                <a:latin typeface="Tahoma"/>
                <a:cs typeface="Tahoma"/>
              </a:rPr>
              <a:t>yılı için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beklentisi 0,2 </a:t>
            </a:r>
            <a:r>
              <a:rPr b="0" dirty="0">
                <a:latin typeface="Tahoma"/>
                <a:cs typeface="Tahoma"/>
              </a:rPr>
              <a:t>puan artarak </a:t>
            </a:r>
            <a:r>
              <a:rPr b="0" spc="-5" dirty="0">
                <a:latin typeface="Tahoma"/>
                <a:cs typeface="Tahoma"/>
              </a:rPr>
              <a:t>%3,5</a:t>
            </a:r>
            <a:r>
              <a:rPr b="0" spc="10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olmuştur.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6946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5077" y="1727149"/>
            <a:ext cx="4598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44" y="2361438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9516" y="2362581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2023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72990" y="2564129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62371" y="2753867"/>
            <a:ext cx="3368040" cy="2499360"/>
            <a:chOff x="5262371" y="2753867"/>
            <a:chExt cx="3368040" cy="2499360"/>
          </a:xfrm>
        </p:grpSpPr>
        <p:sp>
          <p:nvSpPr>
            <p:cNvPr id="9" name="object 9"/>
            <p:cNvSpPr/>
            <p:nvPr/>
          </p:nvSpPr>
          <p:spPr>
            <a:xfrm>
              <a:off x="5375148" y="3142487"/>
              <a:ext cx="1534795" cy="2106295"/>
            </a:xfrm>
            <a:custGeom>
              <a:avLst/>
              <a:gdLst/>
              <a:ahLst/>
              <a:cxnLst/>
              <a:rect l="l" t="t" r="r" b="b"/>
              <a:pathLst>
                <a:path w="1534795" h="2106295">
                  <a:moveTo>
                    <a:pt x="152400" y="0"/>
                  </a:moveTo>
                  <a:lnTo>
                    <a:pt x="0" y="0"/>
                  </a:lnTo>
                  <a:lnTo>
                    <a:pt x="0" y="2106168"/>
                  </a:lnTo>
                  <a:lnTo>
                    <a:pt x="152400" y="2106168"/>
                  </a:lnTo>
                  <a:lnTo>
                    <a:pt x="152400" y="0"/>
                  </a:lnTo>
                  <a:close/>
                </a:path>
                <a:path w="1534795" h="2106295">
                  <a:moveTo>
                    <a:pt x="429768" y="9144"/>
                  </a:moveTo>
                  <a:lnTo>
                    <a:pt x="275844" y="9144"/>
                  </a:lnTo>
                  <a:lnTo>
                    <a:pt x="275844" y="2106168"/>
                  </a:lnTo>
                  <a:lnTo>
                    <a:pt x="429768" y="2106168"/>
                  </a:lnTo>
                  <a:lnTo>
                    <a:pt x="429768" y="9144"/>
                  </a:lnTo>
                  <a:close/>
                </a:path>
                <a:path w="1534795" h="2106295">
                  <a:moveTo>
                    <a:pt x="705612" y="35052"/>
                  </a:moveTo>
                  <a:lnTo>
                    <a:pt x="551688" y="35052"/>
                  </a:lnTo>
                  <a:lnTo>
                    <a:pt x="551688" y="2106168"/>
                  </a:lnTo>
                  <a:lnTo>
                    <a:pt x="705612" y="2106168"/>
                  </a:lnTo>
                  <a:lnTo>
                    <a:pt x="705612" y="35052"/>
                  </a:lnTo>
                  <a:close/>
                </a:path>
                <a:path w="1534795" h="2106295">
                  <a:moveTo>
                    <a:pt x="982980" y="114300"/>
                  </a:moveTo>
                  <a:lnTo>
                    <a:pt x="829056" y="114300"/>
                  </a:lnTo>
                  <a:lnTo>
                    <a:pt x="829056" y="2106168"/>
                  </a:lnTo>
                  <a:lnTo>
                    <a:pt x="982980" y="2106168"/>
                  </a:lnTo>
                  <a:lnTo>
                    <a:pt x="982980" y="114300"/>
                  </a:lnTo>
                  <a:close/>
                </a:path>
                <a:path w="1534795" h="2106295">
                  <a:moveTo>
                    <a:pt x="1258824" y="134112"/>
                  </a:moveTo>
                  <a:lnTo>
                    <a:pt x="1104900" y="134112"/>
                  </a:lnTo>
                  <a:lnTo>
                    <a:pt x="1104900" y="2106168"/>
                  </a:lnTo>
                  <a:lnTo>
                    <a:pt x="1258824" y="2106168"/>
                  </a:lnTo>
                  <a:lnTo>
                    <a:pt x="1258824" y="134112"/>
                  </a:lnTo>
                  <a:close/>
                </a:path>
                <a:path w="1534795" h="2106295">
                  <a:moveTo>
                    <a:pt x="1534668" y="213360"/>
                  </a:moveTo>
                  <a:lnTo>
                    <a:pt x="1380744" y="213360"/>
                  </a:lnTo>
                  <a:lnTo>
                    <a:pt x="1380744" y="2106168"/>
                  </a:lnTo>
                  <a:lnTo>
                    <a:pt x="1534668" y="2106168"/>
                  </a:lnTo>
                  <a:lnTo>
                    <a:pt x="1534668" y="21336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62371" y="2758439"/>
              <a:ext cx="3368040" cy="2490470"/>
            </a:xfrm>
            <a:custGeom>
              <a:avLst/>
              <a:gdLst/>
              <a:ahLst/>
              <a:cxnLst/>
              <a:rect l="l" t="t" r="r" b="b"/>
              <a:pathLst>
                <a:path w="3368040" h="2490470">
                  <a:moveTo>
                    <a:pt x="50291" y="2490216"/>
                  </a:moveTo>
                  <a:lnTo>
                    <a:pt x="50291" y="0"/>
                  </a:lnTo>
                </a:path>
                <a:path w="3368040" h="2490470">
                  <a:moveTo>
                    <a:pt x="0" y="2490216"/>
                  </a:moveTo>
                  <a:lnTo>
                    <a:pt x="50291" y="2490216"/>
                  </a:lnTo>
                </a:path>
                <a:path w="3368040" h="2490470">
                  <a:moveTo>
                    <a:pt x="0" y="1991868"/>
                  </a:moveTo>
                  <a:lnTo>
                    <a:pt x="50291" y="1991868"/>
                  </a:lnTo>
                </a:path>
                <a:path w="3368040" h="2490470">
                  <a:moveTo>
                    <a:pt x="0" y="1493520"/>
                  </a:moveTo>
                  <a:lnTo>
                    <a:pt x="50291" y="1493520"/>
                  </a:lnTo>
                </a:path>
                <a:path w="3368040" h="2490470">
                  <a:moveTo>
                    <a:pt x="0" y="996696"/>
                  </a:moveTo>
                  <a:lnTo>
                    <a:pt x="50291" y="996696"/>
                  </a:lnTo>
                </a:path>
                <a:path w="3368040" h="2490470">
                  <a:moveTo>
                    <a:pt x="0" y="498348"/>
                  </a:moveTo>
                  <a:lnTo>
                    <a:pt x="50291" y="498348"/>
                  </a:lnTo>
                </a:path>
                <a:path w="3368040" h="2490470">
                  <a:moveTo>
                    <a:pt x="0" y="0"/>
                  </a:moveTo>
                  <a:lnTo>
                    <a:pt x="50291" y="0"/>
                  </a:lnTo>
                </a:path>
                <a:path w="3368040" h="2490470">
                  <a:moveTo>
                    <a:pt x="50291" y="2490216"/>
                  </a:moveTo>
                  <a:lnTo>
                    <a:pt x="3368039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690359" y="4212335"/>
              <a:ext cx="285115" cy="181610"/>
            </a:xfrm>
            <a:custGeom>
              <a:avLst/>
              <a:gdLst/>
              <a:ahLst/>
              <a:cxnLst/>
              <a:rect l="l" t="t" r="r" b="b"/>
              <a:pathLst>
                <a:path w="285115" h="181610">
                  <a:moveTo>
                    <a:pt x="28498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4988" y="181356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75682" y="513689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75682" y="463880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5682" y="4141089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5682" y="364312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5682" y="314502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5682" y="264731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5863" y="5288407"/>
            <a:ext cx="324993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00266" y="4197807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3,8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3295" y="2665476"/>
            <a:ext cx="4156075" cy="2588260"/>
            <a:chOff x="463295" y="2665476"/>
            <a:chExt cx="4156075" cy="2588260"/>
          </a:xfrm>
        </p:grpSpPr>
        <p:sp>
          <p:nvSpPr>
            <p:cNvPr id="21" name="object 21"/>
            <p:cNvSpPr/>
            <p:nvPr/>
          </p:nvSpPr>
          <p:spPr>
            <a:xfrm>
              <a:off x="565404" y="3046475"/>
              <a:ext cx="3975100" cy="2202180"/>
            </a:xfrm>
            <a:custGeom>
              <a:avLst/>
              <a:gdLst/>
              <a:ahLst/>
              <a:cxnLst/>
              <a:rect l="l" t="t" r="r" b="b"/>
              <a:pathLst>
                <a:path w="3975100" h="2202179">
                  <a:moveTo>
                    <a:pt x="124968" y="0"/>
                  </a:moveTo>
                  <a:lnTo>
                    <a:pt x="0" y="0"/>
                  </a:lnTo>
                  <a:lnTo>
                    <a:pt x="0" y="2202180"/>
                  </a:lnTo>
                  <a:lnTo>
                    <a:pt x="124968" y="2202180"/>
                  </a:lnTo>
                  <a:lnTo>
                    <a:pt x="124968" y="0"/>
                  </a:lnTo>
                  <a:close/>
                </a:path>
                <a:path w="3975100" h="2202179">
                  <a:moveTo>
                    <a:pt x="352044" y="4572"/>
                  </a:moveTo>
                  <a:lnTo>
                    <a:pt x="225552" y="4572"/>
                  </a:lnTo>
                  <a:lnTo>
                    <a:pt x="225552" y="2202180"/>
                  </a:lnTo>
                  <a:lnTo>
                    <a:pt x="352044" y="2202180"/>
                  </a:lnTo>
                  <a:lnTo>
                    <a:pt x="352044" y="4572"/>
                  </a:lnTo>
                  <a:close/>
                </a:path>
                <a:path w="3975100" h="2202179">
                  <a:moveTo>
                    <a:pt x="577596" y="15240"/>
                  </a:moveTo>
                  <a:lnTo>
                    <a:pt x="452628" y="15240"/>
                  </a:lnTo>
                  <a:lnTo>
                    <a:pt x="452628" y="2202180"/>
                  </a:lnTo>
                  <a:lnTo>
                    <a:pt x="577596" y="2202180"/>
                  </a:lnTo>
                  <a:lnTo>
                    <a:pt x="577596" y="15240"/>
                  </a:lnTo>
                  <a:close/>
                </a:path>
                <a:path w="3975100" h="2202179">
                  <a:moveTo>
                    <a:pt x="804672" y="41148"/>
                  </a:moveTo>
                  <a:lnTo>
                    <a:pt x="678180" y="41148"/>
                  </a:lnTo>
                  <a:lnTo>
                    <a:pt x="678180" y="2202180"/>
                  </a:lnTo>
                  <a:lnTo>
                    <a:pt x="804672" y="2202180"/>
                  </a:lnTo>
                  <a:lnTo>
                    <a:pt x="804672" y="41148"/>
                  </a:lnTo>
                  <a:close/>
                </a:path>
                <a:path w="3975100" h="2202179">
                  <a:moveTo>
                    <a:pt x="1031748" y="92964"/>
                  </a:moveTo>
                  <a:lnTo>
                    <a:pt x="905256" y="92964"/>
                  </a:lnTo>
                  <a:lnTo>
                    <a:pt x="905256" y="2202180"/>
                  </a:lnTo>
                  <a:lnTo>
                    <a:pt x="1031748" y="2202180"/>
                  </a:lnTo>
                  <a:lnTo>
                    <a:pt x="1031748" y="92964"/>
                  </a:lnTo>
                  <a:close/>
                </a:path>
                <a:path w="3975100" h="2202179">
                  <a:moveTo>
                    <a:pt x="1257300" y="123444"/>
                  </a:moveTo>
                  <a:lnTo>
                    <a:pt x="1132332" y="123444"/>
                  </a:lnTo>
                  <a:lnTo>
                    <a:pt x="1132332" y="2202180"/>
                  </a:lnTo>
                  <a:lnTo>
                    <a:pt x="1257300" y="2202180"/>
                  </a:lnTo>
                  <a:lnTo>
                    <a:pt x="1257300" y="123444"/>
                  </a:lnTo>
                  <a:close/>
                </a:path>
                <a:path w="3975100" h="2202179">
                  <a:moveTo>
                    <a:pt x="1484376" y="149352"/>
                  </a:moveTo>
                  <a:lnTo>
                    <a:pt x="1357884" y="149352"/>
                  </a:lnTo>
                  <a:lnTo>
                    <a:pt x="1357884" y="2202180"/>
                  </a:lnTo>
                  <a:lnTo>
                    <a:pt x="1484376" y="2202180"/>
                  </a:lnTo>
                  <a:lnTo>
                    <a:pt x="1484376" y="149352"/>
                  </a:lnTo>
                  <a:close/>
                </a:path>
                <a:path w="3975100" h="2202179">
                  <a:moveTo>
                    <a:pt x="1709928" y="134112"/>
                  </a:moveTo>
                  <a:lnTo>
                    <a:pt x="1584960" y="134112"/>
                  </a:lnTo>
                  <a:lnTo>
                    <a:pt x="1584960" y="2202180"/>
                  </a:lnTo>
                  <a:lnTo>
                    <a:pt x="1709928" y="2202180"/>
                  </a:lnTo>
                  <a:lnTo>
                    <a:pt x="1709928" y="134112"/>
                  </a:lnTo>
                  <a:close/>
                </a:path>
                <a:path w="3975100" h="2202179">
                  <a:moveTo>
                    <a:pt x="1937004" y="36576"/>
                  </a:moveTo>
                  <a:lnTo>
                    <a:pt x="1810512" y="36576"/>
                  </a:lnTo>
                  <a:lnTo>
                    <a:pt x="1810512" y="2202180"/>
                  </a:lnTo>
                  <a:lnTo>
                    <a:pt x="1937004" y="2202180"/>
                  </a:lnTo>
                  <a:lnTo>
                    <a:pt x="1937004" y="36576"/>
                  </a:lnTo>
                  <a:close/>
                </a:path>
                <a:path w="3975100" h="2202179">
                  <a:moveTo>
                    <a:pt x="2164080" y="62484"/>
                  </a:moveTo>
                  <a:lnTo>
                    <a:pt x="2037588" y="62484"/>
                  </a:lnTo>
                  <a:lnTo>
                    <a:pt x="2037588" y="2202180"/>
                  </a:lnTo>
                  <a:lnTo>
                    <a:pt x="2164080" y="2202180"/>
                  </a:lnTo>
                  <a:lnTo>
                    <a:pt x="2164080" y="62484"/>
                  </a:lnTo>
                  <a:close/>
                </a:path>
                <a:path w="3975100" h="2202179">
                  <a:moveTo>
                    <a:pt x="2389632" y="62484"/>
                  </a:moveTo>
                  <a:lnTo>
                    <a:pt x="2264664" y="62484"/>
                  </a:lnTo>
                  <a:lnTo>
                    <a:pt x="2264664" y="2202180"/>
                  </a:lnTo>
                  <a:lnTo>
                    <a:pt x="2389632" y="2202180"/>
                  </a:lnTo>
                  <a:lnTo>
                    <a:pt x="2389632" y="62484"/>
                  </a:lnTo>
                  <a:close/>
                </a:path>
                <a:path w="3975100" h="2202179">
                  <a:moveTo>
                    <a:pt x="2616708" y="114300"/>
                  </a:moveTo>
                  <a:lnTo>
                    <a:pt x="2490216" y="114300"/>
                  </a:lnTo>
                  <a:lnTo>
                    <a:pt x="2490216" y="2202180"/>
                  </a:lnTo>
                  <a:lnTo>
                    <a:pt x="2616708" y="2202180"/>
                  </a:lnTo>
                  <a:lnTo>
                    <a:pt x="2616708" y="114300"/>
                  </a:lnTo>
                  <a:close/>
                </a:path>
                <a:path w="3975100" h="2202179">
                  <a:moveTo>
                    <a:pt x="2842260" y="298704"/>
                  </a:moveTo>
                  <a:lnTo>
                    <a:pt x="2717292" y="298704"/>
                  </a:lnTo>
                  <a:lnTo>
                    <a:pt x="2717292" y="2202180"/>
                  </a:lnTo>
                  <a:lnTo>
                    <a:pt x="2842260" y="2202180"/>
                  </a:lnTo>
                  <a:lnTo>
                    <a:pt x="2842260" y="298704"/>
                  </a:lnTo>
                  <a:close/>
                </a:path>
                <a:path w="3975100" h="2202179">
                  <a:moveTo>
                    <a:pt x="3069336" y="289560"/>
                  </a:moveTo>
                  <a:lnTo>
                    <a:pt x="2942844" y="289560"/>
                  </a:lnTo>
                  <a:lnTo>
                    <a:pt x="2942844" y="2202180"/>
                  </a:lnTo>
                  <a:lnTo>
                    <a:pt x="3069336" y="2202180"/>
                  </a:lnTo>
                  <a:lnTo>
                    <a:pt x="3069336" y="289560"/>
                  </a:lnTo>
                  <a:close/>
                </a:path>
                <a:path w="3975100" h="2202179">
                  <a:moveTo>
                    <a:pt x="3296412" y="458724"/>
                  </a:moveTo>
                  <a:lnTo>
                    <a:pt x="3169920" y="458724"/>
                  </a:lnTo>
                  <a:lnTo>
                    <a:pt x="3169920" y="2202180"/>
                  </a:lnTo>
                  <a:lnTo>
                    <a:pt x="3296412" y="2202180"/>
                  </a:lnTo>
                  <a:lnTo>
                    <a:pt x="3296412" y="458724"/>
                  </a:lnTo>
                  <a:close/>
                </a:path>
                <a:path w="3975100" h="2202179">
                  <a:moveTo>
                    <a:pt x="3521964" y="551688"/>
                  </a:moveTo>
                  <a:lnTo>
                    <a:pt x="3396996" y="551688"/>
                  </a:lnTo>
                  <a:lnTo>
                    <a:pt x="3396996" y="2202180"/>
                  </a:lnTo>
                  <a:lnTo>
                    <a:pt x="3521964" y="2202180"/>
                  </a:lnTo>
                  <a:lnTo>
                    <a:pt x="3521964" y="551688"/>
                  </a:lnTo>
                  <a:close/>
                </a:path>
                <a:path w="3975100" h="2202179">
                  <a:moveTo>
                    <a:pt x="3749040" y="484644"/>
                  </a:moveTo>
                  <a:lnTo>
                    <a:pt x="3622548" y="484644"/>
                  </a:lnTo>
                  <a:lnTo>
                    <a:pt x="3622548" y="2202180"/>
                  </a:lnTo>
                  <a:lnTo>
                    <a:pt x="3749040" y="2202180"/>
                  </a:lnTo>
                  <a:lnTo>
                    <a:pt x="3749040" y="484644"/>
                  </a:lnTo>
                  <a:close/>
                </a:path>
                <a:path w="3975100" h="2202179">
                  <a:moveTo>
                    <a:pt x="3974592" y="413004"/>
                  </a:moveTo>
                  <a:lnTo>
                    <a:pt x="3849624" y="413004"/>
                  </a:lnTo>
                  <a:lnTo>
                    <a:pt x="3849624" y="2202180"/>
                  </a:lnTo>
                  <a:lnTo>
                    <a:pt x="3974592" y="2202180"/>
                  </a:lnTo>
                  <a:lnTo>
                    <a:pt x="3974592" y="413004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63295" y="2670048"/>
              <a:ext cx="4128770" cy="2578735"/>
            </a:xfrm>
            <a:custGeom>
              <a:avLst/>
              <a:gdLst/>
              <a:ahLst/>
              <a:cxnLst/>
              <a:rect l="l" t="t" r="r" b="b"/>
              <a:pathLst>
                <a:path w="4128770" h="2578735">
                  <a:moveTo>
                    <a:pt x="51816" y="2578608"/>
                  </a:moveTo>
                  <a:lnTo>
                    <a:pt x="51816" y="0"/>
                  </a:lnTo>
                </a:path>
                <a:path w="4128770" h="2578735">
                  <a:moveTo>
                    <a:pt x="0" y="2578608"/>
                  </a:moveTo>
                  <a:lnTo>
                    <a:pt x="51816" y="2578608"/>
                  </a:lnTo>
                </a:path>
                <a:path w="4128770" h="2578735">
                  <a:moveTo>
                    <a:pt x="0" y="2061971"/>
                  </a:moveTo>
                  <a:lnTo>
                    <a:pt x="51816" y="2061971"/>
                  </a:lnTo>
                </a:path>
                <a:path w="4128770" h="2578735">
                  <a:moveTo>
                    <a:pt x="0" y="1546859"/>
                  </a:moveTo>
                  <a:lnTo>
                    <a:pt x="51816" y="1546859"/>
                  </a:lnTo>
                </a:path>
                <a:path w="4128770" h="2578735">
                  <a:moveTo>
                    <a:pt x="0" y="1031747"/>
                  </a:moveTo>
                  <a:lnTo>
                    <a:pt x="51816" y="1031747"/>
                  </a:lnTo>
                </a:path>
                <a:path w="4128770" h="2578735">
                  <a:moveTo>
                    <a:pt x="0" y="515112"/>
                  </a:moveTo>
                  <a:lnTo>
                    <a:pt x="51816" y="515112"/>
                  </a:lnTo>
                </a:path>
                <a:path w="4128770" h="2578735">
                  <a:moveTo>
                    <a:pt x="0" y="0"/>
                  </a:moveTo>
                  <a:lnTo>
                    <a:pt x="51816" y="0"/>
                  </a:lnTo>
                </a:path>
                <a:path w="4128770" h="2578735">
                  <a:moveTo>
                    <a:pt x="51816" y="2578608"/>
                  </a:moveTo>
                  <a:lnTo>
                    <a:pt x="4128516" y="25786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334255" y="4262628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4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75640" y="513689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52" y="6635828"/>
            <a:ext cx="445389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5640" y="462114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5640" y="410540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640" y="358978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5640" y="307403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5640" y="255828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2149" y="5288407"/>
            <a:ext cx="406019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44161" y="4249039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3,5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29149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0" dirty="0"/>
              <a:t> </a:t>
            </a:r>
            <a:r>
              <a:rPr sz="3200" spc="-5" dirty="0"/>
              <a:t>-1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05737"/>
            <a:ext cx="8314690" cy="4949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spcBef>
                <a:spcPts val="9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Ocak-Mart döneminde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milli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gelir değişimi %7,3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piyasa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beklentilerine yakın  gerçekleşmiştir. Büyüme eğiliminin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gücüne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ilişkin göstergeler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ise yavaşlamaya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işaret  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361315" indent="-342900" algn="just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İlk çeyrekte finans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hizmetler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büyümeyi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sürükleyen temel sektörler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olurken, inşaat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sektörü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daralmaktadır. Ayrıca,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işgücü ödemelerinin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milli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gelirden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aldığı pay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önemli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oranda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gerilemektedir.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28575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İkinci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çeyreğe ilişkin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öncü göstergeler,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perakende satışların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dışında, aşağı yönlüdür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ve  yüksek frekanslı veriler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de bunu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teyit etmektedir. Sektör temsilcilerinin görüşlerini  yansıtan Ekonomik Güven Endeksi yılın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düşük</a:t>
            </a:r>
            <a:r>
              <a:rPr sz="1600"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seviyelerindedir.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 tahminleri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potasiyel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büyümenin altında bir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seviyeye işaret</a:t>
            </a:r>
            <a:r>
              <a:rPr sz="1600" spc="2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açığı artış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eğilimindedir. Dış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ticaret hadleri ihracat aleyhinde ve tarihi</a:t>
            </a:r>
            <a:r>
              <a:rPr sz="1600" spc="1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düşük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>
              <a:spcBef>
                <a:spcPts val="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381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Turizm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gelirleri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pandemi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öncesi seviyelerinin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üzerinde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seyretmektedir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ancak,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ilk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dört  ayı itibarıyla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yabancı ziyaretçi sayısı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henüz 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seviyelere</a:t>
            </a:r>
            <a:r>
              <a:rPr sz="1600" spc="1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ulaşmamıştır.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Portföy yatırımları kaynaklı sermaye çıkışları devam etmekte, Merkez Bankası</a:t>
            </a:r>
            <a:r>
              <a:rPr sz="1600" spc="3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rezervleri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gerilemektedir.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9085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mevcut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seviyelerini korumaktadır. Geniş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tanımlı ve genç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gerilemekle birlikte yüksek seviyelerini</a:t>
            </a:r>
            <a:r>
              <a:rPr sz="1600" spc="1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443099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0" dirty="0"/>
              <a:t> </a:t>
            </a:r>
            <a:r>
              <a:rPr sz="3200" spc="-5" dirty="0"/>
              <a:t>-2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816735"/>
            <a:ext cx="8263255" cy="4628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60020" indent="-342900" algn="just">
              <a:spcBef>
                <a:spcPts val="9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enflasyon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düşük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ortamının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kârlılığı desteklemesi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nedeniyle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vergi gelirleri  hızla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artmış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Merkezi Yönetim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bütçe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dengesi Mayıs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ayında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fazla vermiştir. Döviz cinsi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borçların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seviyesi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bütçe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performansı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üzerinde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risk</a:t>
            </a:r>
            <a:r>
              <a:rPr sz="1600" spc="1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oluşturmaktadır.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508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Kredi kullanımlarında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ticari krediler kaynaklı 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artışlar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devam etmektedir. Karşılıksız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çek oranları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Haziran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ayında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tutar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olarak</a:t>
            </a:r>
            <a:r>
              <a:rPr sz="1600"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29972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Toplam mevduat artmakta,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para mevduatların payı ise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temelde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Türk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lirasının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değer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kaybına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bağlı olarak</a:t>
            </a:r>
            <a:r>
              <a:rPr sz="1600" spc="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yükselmektedir.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21209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artış eğilimindedir,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mevduat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arasındaki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fark ise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açılmaktadır.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44386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Bankası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politika 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oranını Aralık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2021’den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yana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sabit tutmakta, devlet  borçlanma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ile kredi-mevduat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politika 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oranının üzerinde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seyretmektedir.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98425" indent="-342900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Tüketici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enflasyonu son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24,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ise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27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zirvesine çıkmıştır.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Üretici 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tüketici enflasyonu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arasındaki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fark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tarihi 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seviyededir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maliyet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yönlü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baskılar artmaktadır.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 beklentileri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önemli oranda</a:t>
            </a:r>
            <a:r>
              <a:rPr sz="16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bozulmuştur.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1010919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Türkiye’nin risklilik göstergesi son küresel finansal krizden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yana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 seviyelerdedir.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122216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Sosyal ve ekonomik yapı</a:t>
            </a:r>
            <a:endParaRPr lang="tr-TR" sz="4000" kern="0" dirty="0"/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Nüfus ve göç 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İstihdam</a:t>
            </a: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5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64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milyon, 2007-2020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Nüfus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/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629E19C-DBF1-429E-AB44-74ED3D21BF31}" type="datetime'''''''''2''''''''''00''''''''''''''''''''''''7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+35%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0000"/>
                </a:solidFill>
              </a:rPr>
              <a:t>Gaziantep</a:t>
            </a:r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05163439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2FA6963D-EA52-4DDC-973D-49BF0BE693C0}" type="datetime'''''''''2''''''''''''''''''0''0''7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9A41E6BD-1940-4A9D-9068-CE7FFB39B0E4}" type="datetime'''+''''2''3''''''''''''''%''''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+23%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İstanbul</a:t>
            </a:r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939123922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7DEB7F90-58EF-4DD4-9DEE-F8414B96079E}" type="datetime'''''''''''''''''''''200''''''''''''''''7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61AC0FA-3272-452A-BABD-F143C167D51A}" type="datetime'''+''''1''''''8''''''''''''%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+18%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Türkiye</a:t>
            </a:r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940B797-C549-4165-9257-E87ABB9E8768}" type="datetime'''''''2''''''''''''''''''''''0''''''''''0''7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Şanlıurfa</a:t>
            </a:r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/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DDF73EAE-8C6B-447B-9933-3237C6D442EA}" type="datetime'''2''''0''''''''''0''''''''''7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Adana</a:t>
            </a:r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/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D632356-59A8-4275-BD7B-492D824550C5}" type="datetime'2''''''''''00''''7''''''''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200" b="1" dirty="0" smtClean="0">
                <a:solidFill>
                  <a:srgbClr val="000000"/>
                </a:solidFill>
              </a:rPr>
              <a:t> 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>
                <a:solidFill>
                  <a:srgbClr val="000000"/>
                </a:solidFill>
              </a:rPr>
              <a:t>Kahramamaraş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>
                <a:solidFill>
                  <a:srgbClr val="000000"/>
                </a:solidFill>
              </a:rPr>
              <a:t> +39%</a:t>
            </a:r>
            <a:endParaRPr lang="tr-TR" dirty="0">
              <a:solidFill>
                <a:srgbClr val="000000"/>
              </a:solidFill>
            </a:endParaRPr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/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1346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7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2020 yılında Gaziantep’in verdiği toplam göç 41179 kişi</a:t>
            </a:r>
            <a:br>
              <a:rPr lang="tr-TR" sz="1800" b="0" dirty="0" smtClean="0"/>
            </a:br>
            <a:r>
              <a:rPr lang="tr-TR" sz="1800" b="0" dirty="0" smtClean="0"/>
              <a:t>2020 yılında Gaziantep’in aldığı toplam göç 42040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65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ilinin diğer illere verdiği-aldığı göç, kişi,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Göç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61896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5918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4257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2355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1668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1801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1580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14316C"/>
                </a:solidFill>
              </a:rPr>
              <a:t>Gaziantep’in diğer illerden aldığı göç, kişi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>
                <a:solidFill>
                  <a:srgbClr val="C00000"/>
                </a:solidFill>
              </a:rPr>
              <a:t>Gaziantep‘in diğer illere verdiği göç, kişi</a:t>
            </a: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29206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3984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2435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2052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2143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2195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1545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1922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1469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/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1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66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ve seçili illerin yıllık GSYH ve kişi başı GSYH değerleri,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2004-2020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2020 yılında 99 milyar 273 milyon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Gaziantep, Şanlıurfa, Kahramanmaraş’tan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181070" y="645380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GSYH, milyar TL</a:t>
            </a: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Kişi başı GSYH, bin TL</a:t>
            </a: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0" name="Grafik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365203"/>
              </p:ext>
            </p:extLst>
          </p:nvPr>
        </p:nvGraphicFramePr>
        <p:xfrm>
          <a:off x="-76200" y="2839448"/>
          <a:ext cx="4800600" cy="297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84" name="Grafik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904939"/>
              </p:ext>
            </p:extLst>
          </p:nvPr>
        </p:nvGraphicFramePr>
        <p:xfrm>
          <a:off x="4648200" y="2839448"/>
          <a:ext cx="4419600" cy="280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4139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8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67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dolar, aylık, 2018-2021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TEPAV hesaplamaları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9118524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A1C616D0-CD74-4142-BA60-E5A7E292A1F4}" type="datetime'''''İ''t''''''''''h''a''l''''''a''''t''''''''''''''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İthalat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DE5B7E0C-10B6-42F2-B519-8302950DD2E0}" type="datetime'''''''''''''''İh''''''r''''ac''''''''''''''''a''t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İhracat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808080">
                    <a:lumMod val="75000"/>
                  </a:srgbClr>
                </a:solidFill>
              </a:rPr>
              <a:t>İstanbul</a:t>
            </a: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76185"/>
              </p:ext>
            </p:extLst>
          </p:nvPr>
        </p:nvGraphicFramePr>
        <p:xfrm>
          <a:off x="478203" y="3184525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861844"/>
              </p:ext>
            </p:extLst>
          </p:nvPr>
        </p:nvGraphicFramePr>
        <p:xfrm>
          <a:off x="609600" y="4884191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5" name="Grafik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28929"/>
              </p:ext>
            </p:extLst>
          </p:nvPr>
        </p:nvGraphicFramePr>
        <p:xfrm>
          <a:off x="4590026" y="4119895"/>
          <a:ext cx="3875430" cy="208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7" name="Grafik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87172"/>
              </p:ext>
            </p:extLst>
          </p:nvPr>
        </p:nvGraphicFramePr>
        <p:xfrm>
          <a:off x="217873" y="1187843"/>
          <a:ext cx="4068726" cy="208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5760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0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İnşaat ve Toptan Ticaret ve Komisyonculuk alanlarıdır.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102587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12.100.943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443.471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2.244.198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759.616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531.060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13.852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291.765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51.603.606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921.578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8.982.071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629.124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370.523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25.280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4.083.916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139.399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14.284.225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27.155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7.651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68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BDDK </a:t>
            </a:r>
            <a:r>
              <a:rPr lang="tr-TR" sz="1200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  <a:p>
            <a:pPr>
              <a:defRPr/>
            </a:pPr>
            <a:r>
              <a:rPr lang="tr-TR" altLang="tr-TR" sz="1200" dirty="0">
                <a:solidFill>
                  <a:srgbClr val="000000"/>
                </a:solidFill>
              </a:rPr>
              <a:t>Not: Performans oranı (Takibe dönüşüm oranı): Takipteki alacakların toplam nakdi krediler içerisindeki payını göstermektedir.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kredi dağılımı,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2022-03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think-cell Slide" r:id="rId29" imgW="444" imgH="446" progId="TCLayout.ActiveDocument.1">
                  <p:embed/>
                </p:oleObj>
              </mc:Choice>
              <mc:Fallback>
                <p:oleObj name="think-cell Slide" r:id="rId29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69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Ocak 2018 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Kasım 2021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SGK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002060"/>
                </a:solidFill>
              </a:rPr>
              <a:t>Sigortalı ücretli çalışan sayısı</a:t>
            </a: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>
                <a:solidFill>
                  <a:srgbClr val="C00000"/>
                </a:solidFill>
              </a:rPr>
              <a:t>Kamu çalışan sayısı</a:t>
            </a: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70C0"/>
                </a:solidFill>
              </a:rPr>
              <a:t>Çiftçi Sayısı </a:t>
            </a:r>
            <a:endParaRPr lang="tr-TR" sz="1200" b="1" dirty="0">
              <a:solidFill>
                <a:srgbClr val="0070C0"/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Esnaf  </a:t>
            </a:r>
            <a:r>
              <a:rPr lang="tr-TR" sz="1200" b="1" dirty="0">
                <a:solidFill>
                  <a:srgbClr val="C00000"/>
                </a:solidFill>
              </a:rPr>
              <a:t>sayısı</a:t>
            </a:r>
          </a:p>
        </p:txBody>
      </p:sp>
      <p:graphicFrame>
        <p:nvGraphicFramePr>
          <p:cNvPr id="38" name="Grafik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114982"/>
              </p:ext>
            </p:extLst>
          </p:nvPr>
        </p:nvGraphicFramePr>
        <p:xfrm>
          <a:off x="381000" y="2935835"/>
          <a:ext cx="3886548" cy="3464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39" name="Grafik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953184"/>
              </p:ext>
            </p:extLst>
          </p:nvPr>
        </p:nvGraphicFramePr>
        <p:xfrm>
          <a:off x="4954589" y="2935835"/>
          <a:ext cx="3884612" cy="316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</p:spTree>
    <p:extLst>
      <p:ext uri="{BB962C8B-B14F-4D97-AF65-F5344CB8AC3E}">
        <p14:creationId xmlns:p14="http://schemas.microsoft.com/office/powerpoint/2010/main" val="38139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2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Kasım 2021 itibarıyla 3100 seviyesinde 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70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Mart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Şubat 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0" y="6520064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81" name="Grafik 8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91378"/>
              </p:ext>
            </p:extLst>
          </p:nvPr>
        </p:nvGraphicFramePr>
        <p:xfrm>
          <a:off x="76200" y="2451307"/>
          <a:ext cx="9067800" cy="4330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11467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71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2038757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01.01.2001 - 31.01.2021 tarihleri arasında düzenlenen yatırım teşvik belgeleri, sabit yatırım tutarı, 2001- 2021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Teşvik Uygulama ve Yabancı Sermaye Genel Müdürlüğü,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2170922" y="3642192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590362" y="3408363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456563" y="3642192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85139" y="3241579"/>
            <a:ext cx="1036637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-57%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Sabit yatırım tutarı, milyon TL</a:t>
            </a: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832350" y="3673535"/>
            <a:ext cx="0" cy="650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5102225" y="37926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5257800" y="3792663"/>
            <a:ext cx="0" cy="77933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732019" y="3491038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-32%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belge adedi</a:t>
            </a: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19327" y="3223641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400" b="1" dirty="0" smtClean="0">
                <a:solidFill>
                  <a:srgbClr val="000000"/>
                </a:solidFill>
              </a:rPr>
              <a:t>-34%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istihdam</a:t>
            </a: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1148888"/>
              </p:ext>
            </p:extLst>
          </p:nvPr>
        </p:nvGraphicFramePr>
        <p:xfrm>
          <a:off x="429025" y="3408363"/>
          <a:ext cx="2260216" cy="211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/>
          </p:nvPr>
        </p:nvGraphicFramePr>
        <p:xfrm>
          <a:off x="3172209" y="3876133"/>
          <a:ext cx="2220911" cy="187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/>
          </p:nvPr>
        </p:nvGraphicFramePr>
        <p:xfrm>
          <a:off x="5958327" y="3349221"/>
          <a:ext cx="2507370" cy="205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415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5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Sektör bazlı analizler</a:t>
            </a:r>
            <a:endParaRPr lang="tr-TR" sz="4000" kern="0" dirty="0"/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Sektörel dağılım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Tarım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Turizm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Eğitim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Sağlık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lang="tr-TR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73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Gaziantep, 2004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ve2020</a:t>
            </a:r>
          </a:p>
          <a:p>
            <a:pPr algn="ctr">
              <a:defRPr/>
            </a:pP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977207"/>
              </p:ext>
            </p:extLst>
          </p:nvPr>
        </p:nvGraphicFramePr>
        <p:xfrm>
          <a:off x="152401" y="3048000"/>
          <a:ext cx="442445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82971"/>
              </p:ext>
            </p:extLst>
          </p:nvPr>
        </p:nvGraphicFramePr>
        <p:xfrm>
          <a:off x="4495800" y="3632236"/>
          <a:ext cx="4343400" cy="17017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6288"/>
                <a:gridCol w="263525"/>
                <a:gridCol w="457088"/>
                <a:gridCol w="500295"/>
                <a:gridCol w="500295"/>
                <a:gridCol w="457088"/>
                <a:gridCol w="457088"/>
                <a:gridCol w="398333"/>
                <a:gridCol w="533400"/>
              </a:tblGrid>
              <a:tr h="321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Yıl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Tarım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Sanayi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İmalat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İnşaat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Hizmetler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Bilgi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iletişim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Finans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sigortacılık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Gaziantep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736843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3631908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3394099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1395579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2907357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157132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1667553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11750957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11035629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4070626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7282585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133290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864331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Şanlıurfa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2225944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410939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280643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1308903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1367364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83862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52524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3395675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1455124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870632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1911728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2911312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68177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295617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Adana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2248488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2664399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2097162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2161616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4866855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248406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372823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3049804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7626805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5876041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4188894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9485637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520755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1405085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3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Kahramanmaraş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1199617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2227219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1398289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1129155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1039131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51896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66962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1561971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4553801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3407819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2668156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2225325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85602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315653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919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ile sebze bahçeleri alanı oranlarında, Gaziantep’te </a:t>
            </a:r>
            <a:r>
              <a:rPr lang="tr-TR" sz="1800" b="0" dirty="0" err="1" smtClean="0"/>
              <a:t>Şanlıurafa’dan</a:t>
            </a:r>
            <a:r>
              <a:rPr lang="tr-TR" sz="1800" b="0" dirty="0" smtClean="0"/>
              <a:t>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74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 2004-2020</a:t>
            </a: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İşlenen tarım alanı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Bitkisel üretim faaliyetine göre işlenen tarım alanı, ilin kendi içerisindeki  toplam tarım alanlarından alınan pay, %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Tahıllar ve diğer bitkisel ürünlerin alanı  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Sebze bahçeleri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Meyveler,içecek ve baharat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Süs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Gaziantep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Şanlıurfa 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Kahramanmaraş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Adana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73,746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/>
          </p:nvPr>
        </p:nvGraphicFramePr>
        <p:xfrm>
          <a:off x="362744" y="3038475"/>
          <a:ext cx="4267990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13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75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06311"/>
              </p:ext>
            </p:extLst>
          </p:nvPr>
        </p:nvGraphicFramePr>
        <p:xfrm>
          <a:off x="8305800" y="6324600"/>
          <a:ext cx="533400" cy="2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20399"/>
              </p:ext>
            </p:extLst>
          </p:nvPr>
        </p:nvGraphicFramePr>
        <p:xfrm>
          <a:off x="533400" y="3021234"/>
          <a:ext cx="3505200" cy="30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258222"/>
              </p:ext>
            </p:extLst>
          </p:nvPr>
        </p:nvGraphicFramePr>
        <p:xfrm>
          <a:off x="4876800" y="3043144"/>
          <a:ext cx="3318164" cy="3281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5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76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66014"/>
              </p:ext>
            </p:extLst>
          </p:nvPr>
        </p:nvGraphicFramePr>
        <p:xfrm>
          <a:off x="609600" y="2612099"/>
          <a:ext cx="7543800" cy="3179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3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77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Kültür ve Turizm Bakanlığı,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:a16="http://schemas.microsoft.com/office/drawing/2014/main" xmlns="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>
                <a:solidFill>
                  <a:srgbClr val="C00000"/>
                </a:solidFill>
              </a:rPr>
              <a:t>*Renkler koyulaştıkça ilgili veri değer olarak artış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1130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0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78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1935249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5B46CB72-2259-4E25-A7D0-84D20A0B22E4}" type="datetime'Li''se ''ve'''''''''' ''deng''''i mesle''''k o''k''ul''''''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Lise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A1C10ED-6456-485D-98EC-8F88D966FE84}" type="datetime'B''''ili''''''''''n''''m''''''e''''''''''''''yen '' '''' 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Bilinmeyen  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CF59DCA3-3AB6-448E-8347-8252B46EE421}" type="datetime'''Oku''''''ma ''y''az''''m''a'' b''''''''''''i''l''meyen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28EB81B-AC6E-4288-B604-6B8059569E81}" type="datetime'''''O''rtao''''''kul ''v''e den''g''''i mes''lek o''''''kul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Ortaokul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9036F40-5A51-461A-A13B-DF6EB2C97DE6}" type="datetime'''Okuma yazm''a bilen faka''t b''ir ok''u''l'' ''bitirmeyen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bilen fakat bir okul bitirmeyen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2492DF2-B2B5-4B71-A085-F9082FE2EC02}" type="datetime'''''İ''l''''''''k''''''o''''k''''u''''l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İlkokul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2AD269C-E00C-4CBA-B362-1A5EC9FCFA1E}" type="datetime'İ''''l''''kö''''''''''''''ğ''r''''''''''''e''''''''tim'' 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İlköğretim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7B8B93A-14BA-4708-BD2C-63BC41DC256F}" type="datetime'Yük''''''se''''ko''ku''''l'''' v''''''''ey''''a fak''ü''lte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Yüksekokul veya fakülte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3C05DA5-AB71-4AA4-B3BE-AE98BEC199D1}" type="datetime'Yüksek lisa''ns (5 ve''''y''a 6 yıll''ı''k fakülteler dahil)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 lisans (5 veya 6 yıllık fakülteler dahil)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52.775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F044B2E2-1434-48D2-8FD2-73A4BDFA216F}" type="datetime'''''''''''Dokt''''''''''''o''''''''''''r''''''''''a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Doktora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63.675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3998914" y="4500563"/>
            <a:ext cx="6270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172.631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438399" y="4683126"/>
            <a:ext cx="565151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258.308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178.585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14.709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2669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30764" y="4664887"/>
            <a:ext cx="628649" cy="26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289.272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39125" y="4595814"/>
            <a:ext cx="553726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182.514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16.275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16290193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41.735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346.182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130.056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100.987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142.439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43.674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140.400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2.143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644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94.507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656C25F7-F013-4DF3-94A6-1484FCB50033}" type="datetime'''K''''''''a''''d''''ı''''''''''n''''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Kadın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0D75B774-AB5C-416E-BBD3-CF1FB52B2F5D}" type="datetime'''''''''''''''''Er''''''''k''''''''''e''k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Erkek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808080">
                    <a:lumMod val="75000"/>
                  </a:srgbClr>
                </a:solidFill>
              </a:rPr>
              <a:t>2008</a:t>
            </a: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808080">
                    <a:lumMod val="75000"/>
                  </a:srgbClr>
                </a:solidFill>
              </a:rPr>
              <a:t>2020</a:t>
            </a:r>
            <a:endParaRPr lang="tr-TR" b="1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2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79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%, 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431060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221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5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80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78475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yatak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2002-2019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Sağlık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170363" y="2815409"/>
            <a:ext cx="0" cy="24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H="1" flipV="1">
            <a:off x="1461294" y="2795180"/>
            <a:ext cx="26592" cy="111397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 flipV="1">
            <a:off x="1487886" y="2774951"/>
            <a:ext cx="2682477" cy="2022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+290%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68906"/>
              </p:ext>
            </p:extLst>
          </p:nvPr>
        </p:nvGraphicFramePr>
        <p:xfrm>
          <a:off x="1058069" y="3121607"/>
          <a:ext cx="3222625" cy="313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</p:spTree>
    <p:extLst>
      <p:ext uri="{BB962C8B-B14F-4D97-AF65-F5344CB8AC3E}">
        <p14:creationId xmlns:p14="http://schemas.microsoft.com/office/powerpoint/2010/main" val="42709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5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6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6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5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5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3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3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3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3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3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4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4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4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4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4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4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4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4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4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5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5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5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</TotalTime>
  <Words>7062</Words>
  <Application>Microsoft Office PowerPoint</Application>
  <PresentationFormat>Ekran Gösterisi (4:3)</PresentationFormat>
  <Paragraphs>2842</Paragraphs>
  <Slides>80</Slides>
  <Notes>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62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80</vt:i4>
      </vt:variant>
    </vt:vector>
  </HeadingPairs>
  <TitlesOfParts>
    <vt:vector size="148" baseType="lpstr">
      <vt:lpstr>Arial</vt:lpstr>
      <vt:lpstr>Calibri</vt:lpstr>
      <vt:lpstr>Tahoma</vt:lpstr>
      <vt:lpstr>Times New Roman</vt:lpstr>
      <vt:lpstr>Wingdings</vt:lpstr>
      <vt:lpstr>Default Design</vt:lpstr>
      <vt:lpstr>1_Office Theme</vt:lpstr>
      <vt:lpstr>2_Office Theme</vt:lpstr>
      <vt:lpstr>44_Office Theme</vt:lpstr>
      <vt:lpstr>25_Office Theme</vt:lpstr>
      <vt:lpstr>54_Office Theme</vt:lpstr>
      <vt:lpstr>19_Office Theme</vt:lpstr>
      <vt:lpstr>29_Office Theme</vt:lpstr>
      <vt:lpstr>34_Office Theme</vt:lpstr>
      <vt:lpstr>Office Theme</vt:lpstr>
      <vt:lpstr>58_Office Theme</vt:lpstr>
      <vt:lpstr>3_Office Theme</vt:lpstr>
      <vt:lpstr>4_Office Theme</vt:lpstr>
      <vt:lpstr>52_Office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59_Office Theme</vt:lpstr>
      <vt:lpstr>61_Office Theme</vt:lpstr>
      <vt:lpstr>62_Office Theme</vt:lpstr>
      <vt:lpstr>12_Office Theme</vt:lpstr>
      <vt:lpstr>13_Office Theme</vt:lpstr>
      <vt:lpstr>55_Office Theme</vt:lpstr>
      <vt:lpstr>14_Office Theme</vt:lpstr>
      <vt:lpstr>15_Office Theme</vt:lpstr>
      <vt:lpstr>16_Office Theme</vt:lpstr>
      <vt:lpstr>17_Office Theme</vt:lpstr>
      <vt:lpstr>56_Office Theme</vt:lpstr>
      <vt:lpstr>18_Office Theme</vt:lpstr>
      <vt:lpstr>20_Office Theme</vt:lpstr>
      <vt:lpstr>21_Office Theme</vt:lpstr>
      <vt:lpstr>22_Office Theme</vt:lpstr>
      <vt:lpstr>23_Office Theme</vt:lpstr>
      <vt:lpstr>24_Office Theme</vt:lpstr>
      <vt:lpstr>26_Office Theme</vt:lpstr>
      <vt:lpstr>27_Office Theme</vt:lpstr>
      <vt:lpstr>28_Office Theme</vt:lpstr>
      <vt:lpstr>30_Office Theme</vt:lpstr>
      <vt:lpstr>31_Office Theme</vt:lpstr>
      <vt:lpstr>32_Office Theme</vt:lpstr>
      <vt:lpstr>33_Office Theme</vt:lpstr>
      <vt:lpstr>35_Office Theme</vt:lpstr>
      <vt:lpstr>36_Office Theme</vt:lpstr>
      <vt:lpstr>37_Office Theme</vt:lpstr>
      <vt:lpstr>38_Office Theme</vt:lpstr>
      <vt:lpstr>39_Office Theme</vt:lpstr>
      <vt:lpstr>40_Office Theme</vt:lpstr>
      <vt:lpstr>41_Office Theme</vt:lpstr>
      <vt:lpstr>42_Office Theme</vt:lpstr>
      <vt:lpstr>43_Office Theme</vt:lpstr>
      <vt:lpstr>45_Office Theme</vt:lpstr>
      <vt:lpstr>46_Office Theme</vt:lpstr>
      <vt:lpstr>47_Office Theme</vt:lpstr>
      <vt:lpstr>48_Office Theme</vt:lpstr>
      <vt:lpstr>49_Office Theme</vt:lpstr>
      <vt:lpstr>50_Office Theme</vt:lpstr>
      <vt:lpstr>51_Office Theme</vt:lpstr>
      <vt:lpstr>53_Office Theme</vt:lpstr>
      <vt:lpstr>think-cell Slide</vt:lpstr>
      <vt:lpstr>PowerPoint Sunusu</vt:lpstr>
      <vt:lpstr>İçerik</vt:lpstr>
      <vt:lpstr>Büyüme, Üretim ve Satışlar</vt:lpstr>
      <vt:lpstr>Yılın ilk çeyreğinde milli gelir %7,3 büyüme kaydetmiştir. Mevsim ve takvim etkilerinden arındırılmış endeks büyüme eğiliminin yavaşladığını  göstermektedir.</vt:lpstr>
      <vt:lpstr>Finans ve hizmetler büyümeyi sürükleyen ana sektörlerdir. Tarım sektörü sınırlı oranda büyürken, inşaat sektöründe daralma devam etmektedir.</vt:lpstr>
      <vt:lpstr>İhracat ve özel tüketim büyümeyi destekleyen temel harcama gruplarıdır. Kamu tüketimi ve yatırımların katkısı ise sınırlıdır.</vt:lpstr>
      <vt:lpstr>Mevcut üretim seviyesi potansiyelin üzerinde görünmektedir. 2020 yılının son çeyreğinden itibaren geçerli olan bu eğilim korunmaktadır.</vt:lpstr>
      <vt:lpstr>İşgücü ödemelerinin katma değer içindeki payı gerilemiştir. İşgücü ödemelerinin payı geçen yılın aynı dönemine göre 4 puan gerilerken, net işletme</vt:lpstr>
      <vt:lpstr>İşgücü ödemelerinin GSYİH içindeki payı da uzun dönemli eğiliminin oldukça  altındadır.</vt:lpstr>
      <vt:lpstr>2022 yılına ait büyüme tahminleri tarihsel ortalamanın altında bir seyiyeye işaret etmektedir.</vt:lpstr>
      <vt:lpstr>Sanayi Üretim Endeksi (SÜE), Nisan ayında mevcut seviyesini korumuştur. SÜE, Şubat 2022’de ulaştığı tarihi en yüksek seviyenin %1,7 altındadır.</vt:lpstr>
      <vt:lpstr>İmalat sanayinde kapasite kullanım oranı (KKO) gerilemiştir. Haziran ayında KKO 0,6 puan azalarak %77,5 düzeyinde gerçekleşmiştir.</vt:lpstr>
      <vt:lpstr>İç talep göstergesi perakende satışlar ikinci çeyreğe güçlü giriş yapmıştır. Perakende Satış Hacim Endeksi Nisan ayında aylık olarak %2,1 artmıştır.</vt:lpstr>
      <vt:lpstr>Nisan ayında gıda-içecek dışında satışlar aylık olarak artmıştır. İnternet üzerinden satışlar yüksek yıllık artışlarını sürdürmektedir.</vt:lpstr>
      <vt:lpstr>İkinci çeyreğe ait diğer öncü göstergeler ise aşağı yönlüdür. Elektrik tüketiminin yıllık artışı düşük seyretmekte, Bileşik Öncü Göstergeler Endeksi</vt:lpstr>
      <vt:lpstr>Yüksek frekanslı veriler yılın en düşük seviyelerine gerilemiştir. OECD Haftalık Büyüme Göstergesi, yılın ikinci çeyreğinde Ramazan Bayramı haftası  dışında düşük değerler almıştır.</vt:lpstr>
      <vt:lpstr>Haziran ayında Ekonomik Güven Endeksi yılın en düşük seviyesine  gerilemiştir. Geçen aya göre inşaat dışında tüm sektörlerde güven azalmıştır. Tüketici güveni yüksek  yıllık değişimi ile diğer sektörlerden olumsuz yönde ayrışmaktadır.</vt:lpstr>
      <vt:lpstr>Dış Ticaret ve Ödemeler Dengesi</vt:lpstr>
      <vt:lpstr>Ocak-Nisan döneminde dış ticaret açığı %130 artarak 14,2 milyar dolara yükselmiştir.</vt:lpstr>
      <vt:lpstr>Mevsim ve takvim etkilerinden arındırılmış verilerde son üç ayda ithalat  gerilerken, ihracat artmıştır. Ancak, Ocak-Nisan döneminde dış ticaret açığındaki artış %130,9’dur.</vt:lpstr>
      <vt:lpstr>İhracatın ithalatı karşılama oranı yükselmekle birlikte, düşük düzeyini korumaktadır.</vt:lpstr>
      <vt:lpstr>İhracat miktar olarak daha hızlı artarken, dış ticaret fiyatları ihracat aleyhine  gelişmektedir. Dış ticaret hadleri 2022 yılında tarihi en düşük seviyelerdedir.</vt:lpstr>
      <vt:lpstr>Ocak-Nisan döneminde turizm gelirleri son üç yılın üzerinde seyretmektedir. Yabancı ziyaretçi sayıları ise 2019 yılı düzeyinin altındadır.</vt:lpstr>
      <vt:lpstr>2022 yılında cari işlemler açığı artmaktadır; Nisan ayı itibarıyla 25,7 milyar  dolara yükselmiştir. Enerji ve altın dışı tanımlı çekirdek göstergeler cari fazlaya işaret etmekte olup artışları</vt:lpstr>
      <vt:lpstr>Nisan ayında portföy yatırımları kaynaklı sermaye çıkışları devam etmektedir.  Kaynağı henüz tespit edilemeyen sermaye girişleri (Net Hata ve Noksan) 16,2 milyar  dolara ulaşmıştır.</vt:lpstr>
      <vt:lpstr>Merkez Bankası brüt rezervleri son üç ayda 10,2 milyar dolar gerilemiştir.  Mayıs ayı itibarıyla brüt rezervler 102,9 milyar dolar, swaplar dahil net rezervler ise -51,8  milyar dolar düzeyindedir.</vt:lpstr>
      <vt:lpstr>2022 yılında cari işlemler açığının önemli ölçüde artacağı tahmin edilmektedir.  OECD, Haziran ayında cari işlemler açığının GSYİH payına ilişkin tahminini %1,7’den %4,8’e  revize etmiştir.</vt:lpstr>
      <vt:lpstr>İstihdam ve İşsizlik</vt:lpstr>
      <vt:lpstr>Nisan ayında istihdam artarken, işsiz sayısı da yükselmiştir. İstihdam bir önceki aya göre 408 bin, işsiz sayısı ise 65 bin artmıştır.</vt:lpstr>
      <vt:lpstr>Nisan ayında işsizlik oranı 0,1 puan artmış ve %11,3 seviyesinde  gerçekleşmiştir. İşgücüne katılım oranı ise 0,6 puan artarak %53,1’e yükselmiştir.</vt:lpstr>
      <vt:lpstr>Kadınlarda işsizlik oranı artarken, genç nüfusta gerilemektedir. Genç işsizlik oranı Şubat 2021’den bu yana 6,4 puan düşmüştür.</vt:lpstr>
      <vt:lpstr>Atıl işgücü oranı Nisan ayında gerilemiştir ancak, salgın öncesi seviyesinin üzerinde seyretmektedir.</vt:lpstr>
      <vt:lpstr>Kamu Maliyesi</vt:lpstr>
      <vt:lpstr>Merkezi Yönetim bütçe dengesi Mayıs ayında 144 milyar TL fazla vermiştir. Faiz dışı denge ise 161,6 milyar TL fazlaya ulaşmıştır.</vt:lpstr>
      <vt:lpstr>Mayıs ayı itibarıyla Merkezi Yönetim borç stoku 3,4 tilyon TL’ye çıkmıştır. Döviz cinsi borçlanmaların payı ise %67,7 olmuştur.</vt:lpstr>
      <vt:lpstr>2022’nin ilk çeyreğinde Merkezi Yönetim borç stokunun GSYİH oranı %37,4  olmuştur.</vt:lpstr>
      <vt:lpstr>Enflasyon</vt:lpstr>
      <vt:lpstr>Mayıs ayında tüketici enflasyonu Ekim 1998’den beri gözlenen en yüksek seviyeye ulaşmıştır.</vt:lpstr>
      <vt:lpstr>Mayıs ayında aylık tüketici enflasyon oranı %3’tür; alkollü içecekler-tütün  fiyatı en fazla artan kalemdir. Ulaştırma ve gıda yıllık olarak en yüksek fiyat artışlarının görüldüğü harcama gruplarıdır.</vt:lpstr>
      <vt:lpstr>Mayıs ayında yurtiçi ÜFE ve TÜFE enflasyonu arasındaki fark 58,7 puan ile  tarihi en yüksek seviyededir. Mayıs 2022’de üretici enflasyon oranı %132,2 düzeyinde gerçekleşmiştir.</vt:lpstr>
      <vt:lpstr>Mayıs ayında aylık üretici enflasyon oranı %8,8’dir; elektrik, gaz üretimi ve  dağıtımı en yüksek aylık fiyat artışının görüldüğü sektördür. Enerji sektöründe %300,2, elektrik, gaz üretimi ve dağıtımında ise %360,3 oranında  yıllık fiyat artışları gerçekleşmiştir.</vt:lpstr>
      <vt:lpstr>Tahminler enflasyonun 2022 yıl sonunda da yüksek seviyesini koruyacağı yönündedir.</vt:lpstr>
      <vt:lpstr>Kredi ve Mevduat</vt:lpstr>
      <vt:lpstr>Kredi kullanımlarında ticari krediler kaynaklı artışlar devam etmektedir.  Haziran ayında ticari kredilerdeki yıllık artış oranı %65’i aşarken, tüketici kredilerindeki  artış %26,4 ile sınırlıdır.</vt:lpstr>
      <vt:lpstr>Haziran ayı itibarıyla en hızlı artışlar taşıt kredilerindedir, kredi kartı  kullanımlarında ise yüksek seviyeler korunmaktadır. İhtiyaç kredilerinde yıllık artış oranı %28,6’ya, konut kredilerinde ise %21,9’a  yükselmiştir.</vt:lpstr>
      <vt:lpstr>Takipteki alacaklar oranı gerilemektedir. Takipteki alacaklar oranı tüketici kredilerinde %2,3, ticari kredilerde ise %2,6’dır.</vt:lpstr>
      <vt:lpstr>Mayıs ayında karşılıksız çeklerin dönüşüm oranı tutar olarak artmıştır.  Karşılıksız çeklerde dönüşüm oranları tutar olarak %0,8, adet olarak %0,7  seviyesindedir.</vt:lpstr>
      <vt:lpstr>Toplam mevduat artmakta, yabancı para mevduatların payı ise yükselmektedir.  Son beş haftada yabancı para mevduatların toplam içindeki payı 1,5 puan artarak %58,3’e  çıkmıştır.</vt:lpstr>
      <vt:lpstr>Yabancı para mevduatların TL karşılığı Türk lirasının değer kaybına bağlı  olarak yükselmektedir. Türk lirası mevduatlardaki yıllık artış ise %49,4’e ulaşmıştır.</vt:lpstr>
      <vt:lpstr>Kredi ve mevduat faiz oranları arasındaki fark açılmaktadır. Nisan ayı sonrasında mevduat faiz oranı 0,4 puan artarken, ticari kredi faiz oranındaki  değişim 5 puan olmuştur.</vt:lpstr>
      <vt:lpstr>Tüketici kredilerinde de faizler artmaktadır. Haziran ayında konut kredileri hariç tüm kredi türlerinde faiz oranları yükselmiştir.</vt:lpstr>
      <vt:lpstr>Finansal Piyasa Göstergeleri</vt:lpstr>
      <vt:lpstr>Merkez Bankası politika faiz oranını Ocak-Haziran 2022 döneminde sabit tutmuştur.</vt:lpstr>
      <vt:lpstr>ABD’de para politikası sıkılaşmakta, küresel likidite üzerinde baskı  yaratmaktadır. 10 yıllık devlet iç borçlanma faizi Haziran ayı itibarıyla %3,2 seviyesine çıkmıştır.</vt:lpstr>
      <vt:lpstr>Haziran ayında Türkiye’nin risklilik göstergesinde hızlı bir artış gerçekleşmiştir.</vt:lpstr>
      <vt:lpstr>Türk lirası yabancı paralar karşısında değer kaybetmektedir. Mayıs ayı sonuna göre TL/dolar kurundaki artış %5,9, TL/Euro kurundaki artış da</vt:lpstr>
      <vt:lpstr>TCMB Piyasa Katılımcıları Anketi:  Seçilmiş Göstergeler*</vt:lpstr>
      <vt:lpstr>Yıl sonu enflasyon beklentisi altı ayda 40,7 puan yükselmiş ve Haziran ayı itibarıyla %64,6’ya ulaşmıştır.</vt:lpstr>
      <vt:lpstr>Anket katılımcıları TL/$ kurunun yıl sonunda 18,9 düzeyine çıkmasını  beklemektedir. Cari ay sonu beklentisi ise 17,4’tür.</vt:lpstr>
      <vt:lpstr>2022 yılı büyüme beklentisi artarken, gelecek yıl beklentisi gerilemektedir. Haziran ayında 2022 yılı için büyüme beklentisi 0,2 puan artarak %3,5 olmuştur.</vt:lpstr>
      <vt:lpstr>Genel Değerlendirme -1</vt:lpstr>
      <vt:lpstr>Genel Değerlendirme -2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2020 yılında Gaziantep’in verdiği toplam göç 41179 kişi 2020 yılında Gaziantep’in aldığı toplam göç 42040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İnşaat ve Toptan Ticaret ve Komisyonculuk alanlarıdır.</vt:lpstr>
      <vt:lpstr>Ücretli çalışan istihdamında pandeminin olumsuz etkisi telafi edildi</vt:lpstr>
      <vt:lpstr>İşsizlik ödeneğine başvurular COVID-19 etkisiyle Nisan’da en yüksek seviyesini görse de Kasım 2021 itibarıyla 3100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Gaziantep’in önünde Meyveler, içecek ve baharat üretimine ayrılan tarım alanları ile sebze bahçeleri alanı oranlarında, Gaziantep’te Şanlıurafa’dan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Volkan ERDEM</dc:creator>
  <cp:lastModifiedBy>Şule</cp:lastModifiedBy>
  <cp:revision>132</cp:revision>
  <dcterms:created xsi:type="dcterms:W3CDTF">2022-01-27T08:15:23Z</dcterms:created>
  <dcterms:modified xsi:type="dcterms:W3CDTF">2022-07-04T10:30:26Z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2022-01-27T00:00:00Z</vt:filetime>
  </property>
</Properties>
</file>