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0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1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2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3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5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26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29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30.xml" ContentType="application/vnd.openxmlformats-officedocument.theme+xml"/>
  <Override PartName="/ppt/theme/theme31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7.xml" ContentType="application/vnd.openxmlformats-officedocument.presentationml.tags+xml"/>
  <Override PartName="/ppt/notesSlides/notesSlide3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charts/chart1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charts/chart1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tags/tag178.xml" ContentType="application/vnd.openxmlformats-officedocument.presentationml.tags+xml"/>
  <Override PartName="/ppt/charts/chart20.xml" ContentType="application/vnd.openxmlformats-officedocument.drawingml.chart+xml"/>
  <Override PartName="/ppt/theme/themeOverride9.xml" ContentType="application/vnd.openxmlformats-officedocument.themeOverride+xml"/>
  <Override PartName="/ppt/tags/tag179.xml" ContentType="application/vnd.openxmlformats-officedocument.presentationml.tags+xml"/>
  <Override PartName="/ppt/charts/chart21.xml" ContentType="application/vnd.openxmlformats-officedocument.drawingml.chart+xml"/>
  <Override PartName="/ppt/theme/themeOverride10.xml" ContentType="application/vnd.openxmlformats-officedocument.themeOverr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charts/chart2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30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4201" r:id="rId2"/>
    <p:sldMasterId id="2147484219" r:id="rId3"/>
    <p:sldMasterId id="2147484387" r:id="rId4"/>
    <p:sldMasterId id="2147484393" r:id="rId5"/>
    <p:sldMasterId id="2147484399" r:id="rId6"/>
    <p:sldMasterId id="2147484405" r:id="rId7"/>
    <p:sldMasterId id="2147484411" r:id="rId8"/>
    <p:sldMasterId id="2147484417" r:id="rId9"/>
    <p:sldMasterId id="2147484423" r:id="rId10"/>
    <p:sldMasterId id="2147484429" r:id="rId11"/>
    <p:sldMasterId id="2147484435" r:id="rId12"/>
    <p:sldMasterId id="2147484441" r:id="rId13"/>
    <p:sldMasterId id="2147484447" r:id="rId14"/>
    <p:sldMasterId id="2147484453" r:id="rId15"/>
    <p:sldMasterId id="2147484465" r:id="rId16"/>
    <p:sldMasterId id="2147484471" r:id="rId17"/>
    <p:sldMasterId id="2147484477" r:id="rId18"/>
    <p:sldMasterId id="2147484483" r:id="rId19"/>
    <p:sldMasterId id="2147484489" r:id="rId20"/>
    <p:sldMasterId id="2147484495" r:id="rId21"/>
    <p:sldMasterId id="2147484501" r:id="rId22"/>
    <p:sldMasterId id="2147484507" r:id="rId23"/>
    <p:sldMasterId id="2147484513" r:id="rId24"/>
    <p:sldMasterId id="2147484519" r:id="rId25"/>
    <p:sldMasterId id="2147484525" r:id="rId26"/>
    <p:sldMasterId id="2147484531" r:id="rId27"/>
    <p:sldMasterId id="2147484537" r:id="rId28"/>
    <p:sldMasterId id="2147484543" r:id="rId29"/>
    <p:sldMasterId id="2147484549" r:id="rId30"/>
  </p:sldMasterIdLst>
  <p:notesMasterIdLst>
    <p:notesMasterId r:id="rId87"/>
  </p:notesMasterIdLst>
  <p:sldIdLst>
    <p:sldId id="257" r:id="rId31"/>
    <p:sldId id="575" r:id="rId32"/>
    <p:sldId id="258" r:id="rId33"/>
    <p:sldId id="431" r:id="rId34"/>
    <p:sldId id="547" r:id="rId35"/>
    <p:sldId id="576" r:id="rId36"/>
    <p:sldId id="577" r:id="rId37"/>
    <p:sldId id="578" r:id="rId38"/>
    <p:sldId id="579" r:id="rId39"/>
    <p:sldId id="432" r:id="rId40"/>
    <p:sldId id="580" r:id="rId41"/>
    <p:sldId id="581" r:id="rId42"/>
    <p:sldId id="582" r:id="rId43"/>
    <p:sldId id="449" r:id="rId44"/>
    <p:sldId id="583" r:id="rId45"/>
    <p:sldId id="584" r:id="rId46"/>
    <p:sldId id="585" r:id="rId47"/>
    <p:sldId id="586" r:id="rId48"/>
    <p:sldId id="437" r:id="rId49"/>
    <p:sldId id="587" r:id="rId50"/>
    <p:sldId id="439" r:id="rId51"/>
    <p:sldId id="591" r:id="rId52"/>
    <p:sldId id="589" r:id="rId53"/>
    <p:sldId id="590" r:id="rId54"/>
    <p:sldId id="592" r:id="rId55"/>
    <p:sldId id="451" r:id="rId56"/>
    <p:sldId id="593" r:id="rId57"/>
    <p:sldId id="594" r:id="rId58"/>
    <p:sldId id="595" r:id="rId59"/>
    <p:sldId id="596" r:id="rId60"/>
    <p:sldId id="597" r:id="rId61"/>
    <p:sldId id="598" r:id="rId62"/>
    <p:sldId id="599" r:id="rId63"/>
    <p:sldId id="600" r:id="rId64"/>
    <p:sldId id="544" r:id="rId65"/>
    <p:sldId id="601" r:id="rId66"/>
    <p:sldId id="602" r:id="rId67"/>
    <p:sldId id="603" r:id="rId68"/>
    <p:sldId id="266" r:id="rId69"/>
    <p:sldId id="405" r:id="rId70"/>
    <p:sldId id="406" r:id="rId71"/>
    <p:sldId id="386" r:id="rId72"/>
    <p:sldId id="418" r:id="rId73"/>
    <p:sldId id="420" r:id="rId74"/>
    <p:sldId id="408" r:id="rId75"/>
    <p:sldId id="409" r:id="rId76"/>
    <p:sldId id="394" r:id="rId77"/>
    <p:sldId id="290" r:id="rId78"/>
    <p:sldId id="446" r:id="rId79"/>
    <p:sldId id="423" r:id="rId80"/>
    <p:sldId id="444" r:id="rId81"/>
    <p:sldId id="445" r:id="rId82"/>
    <p:sldId id="417" r:id="rId83"/>
    <p:sldId id="399" r:id="rId84"/>
    <p:sldId id="421" r:id="rId85"/>
    <p:sldId id="400" r:id="rId86"/>
  </p:sldIdLst>
  <p:sldSz cx="9144000" cy="6858000" type="screen4x3"/>
  <p:notesSz cx="6858000" cy="9144000"/>
  <p:custDataLst>
    <p:tags r:id="rId88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İçerik" id="{5C5D6AE0-E3F1-42AC-BFE7-F3F22D95922D}">
          <p14:sldIdLst>
            <p14:sldId id="257"/>
            <p14:sldId id="575"/>
            <p14:sldId id="258"/>
            <p14:sldId id="431"/>
          </p14:sldIdLst>
        </p14:section>
        <p14:section name="Büyüme, Cari Açık, Enflasyon" id="{F0674ED7-7937-4147-A70E-E5AFE768B8BB}">
          <p14:sldIdLst>
            <p14:sldId id="547"/>
            <p14:sldId id="576"/>
            <p14:sldId id="577"/>
            <p14:sldId id="578"/>
            <p14:sldId id="579"/>
            <p14:sldId id="432"/>
            <p14:sldId id="580"/>
            <p14:sldId id="581"/>
            <p14:sldId id="582"/>
            <p14:sldId id="449"/>
            <p14:sldId id="583"/>
            <p14:sldId id="584"/>
            <p14:sldId id="585"/>
            <p14:sldId id="586"/>
            <p14:sldId id="437"/>
            <p14:sldId id="587"/>
            <p14:sldId id="439"/>
            <p14:sldId id="591"/>
            <p14:sldId id="589"/>
            <p14:sldId id="590"/>
            <p14:sldId id="592"/>
            <p14:sldId id="451"/>
            <p14:sldId id="593"/>
            <p14:sldId id="594"/>
            <p14:sldId id="595"/>
            <p14:sldId id="596"/>
            <p14:sldId id="597"/>
            <p14:sldId id="598"/>
            <p14:sldId id="599"/>
            <p14:sldId id="600"/>
            <p14:sldId id="544"/>
            <p14:sldId id="601"/>
            <p14:sldId id="602"/>
            <p14:sldId id="603"/>
          </p14:sldIdLst>
        </p14:section>
        <p14:section name="Sosyal ve ekonomik yapı" id="{9944C4BF-009F-4D6A-83C6-20731962C2A6}">
          <p14:sldIdLst>
            <p14:sldId id="266"/>
            <p14:sldId id="405"/>
            <p14:sldId id="406"/>
            <p14:sldId id="386"/>
            <p14:sldId id="418"/>
            <p14:sldId id="420"/>
            <p14:sldId id="408"/>
            <p14:sldId id="409"/>
            <p14:sldId id="394"/>
          </p14:sldIdLst>
        </p14:section>
        <p14:section name="Gaziantep İli" id="{E0E03A28-48E9-4FFC-B018-F89C2B49B0A9}">
          <p14:sldIdLst>
            <p14:sldId id="290"/>
            <p14:sldId id="446"/>
            <p14:sldId id="423"/>
            <p14:sldId id="444"/>
            <p14:sldId id="445"/>
            <p14:sldId id="417"/>
            <p14:sldId id="399"/>
            <p14:sldId id="421"/>
            <p14:sldId id="4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F7F"/>
    <a:srgbClr val="14316C"/>
    <a:srgbClr val="4B6A80"/>
    <a:srgbClr val="007434"/>
    <a:srgbClr val="A50404"/>
    <a:srgbClr val="A80000"/>
    <a:srgbClr val="808080"/>
    <a:srgbClr val="A40000"/>
    <a:srgbClr val="FFC0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Orta Stil 1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8B1032C-EA38-4F05-BA0D-38AFFFC7BED3}" styleName="Açık Stil 3 - Vurgu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1423" autoAdjust="0"/>
  </p:normalViewPr>
  <p:slideViewPr>
    <p:cSldViewPr snapToGrid="0">
      <p:cViewPr varScale="1">
        <p:scale>
          <a:sx n="81" d="100"/>
          <a:sy n="81" d="100"/>
        </p:scale>
        <p:origin x="146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2.xml"/><Relationship Id="rId47" Type="http://schemas.openxmlformats.org/officeDocument/2006/relationships/slide" Target="slides/slide17.xml"/><Relationship Id="rId63" Type="http://schemas.openxmlformats.org/officeDocument/2006/relationships/slide" Target="slides/slide33.xml"/><Relationship Id="rId68" Type="http://schemas.openxmlformats.org/officeDocument/2006/relationships/slide" Target="slides/slide38.xml"/><Relationship Id="rId84" Type="http://schemas.openxmlformats.org/officeDocument/2006/relationships/slide" Target="slides/slide54.xml"/><Relationship Id="rId89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.xml"/><Relationship Id="rId37" Type="http://schemas.openxmlformats.org/officeDocument/2006/relationships/slide" Target="slides/slide7.xml"/><Relationship Id="rId53" Type="http://schemas.openxmlformats.org/officeDocument/2006/relationships/slide" Target="slides/slide23.xml"/><Relationship Id="rId58" Type="http://schemas.openxmlformats.org/officeDocument/2006/relationships/slide" Target="slides/slide28.xml"/><Relationship Id="rId74" Type="http://schemas.openxmlformats.org/officeDocument/2006/relationships/slide" Target="slides/slide44.xml"/><Relationship Id="rId79" Type="http://schemas.openxmlformats.org/officeDocument/2006/relationships/slide" Target="slides/slide49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5.xml"/><Relationship Id="rId43" Type="http://schemas.openxmlformats.org/officeDocument/2006/relationships/slide" Target="slides/slide13.xml"/><Relationship Id="rId48" Type="http://schemas.openxmlformats.org/officeDocument/2006/relationships/slide" Target="slides/slide18.xml"/><Relationship Id="rId56" Type="http://schemas.openxmlformats.org/officeDocument/2006/relationships/slide" Target="slides/slide26.xml"/><Relationship Id="rId64" Type="http://schemas.openxmlformats.org/officeDocument/2006/relationships/slide" Target="slides/slide34.xml"/><Relationship Id="rId69" Type="http://schemas.openxmlformats.org/officeDocument/2006/relationships/slide" Target="slides/slide39.xml"/><Relationship Id="rId77" Type="http://schemas.openxmlformats.org/officeDocument/2006/relationships/slide" Target="slides/slide4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1.xml"/><Relationship Id="rId72" Type="http://schemas.openxmlformats.org/officeDocument/2006/relationships/slide" Target="slides/slide42.xml"/><Relationship Id="rId80" Type="http://schemas.openxmlformats.org/officeDocument/2006/relationships/slide" Target="slides/slide50.xml"/><Relationship Id="rId85" Type="http://schemas.openxmlformats.org/officeDocument/2006/relationships/slide" Target="slides/slide5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3.xml"/><Relationship Id="rId38" Type="http://schemas.openxmlformats.org/officeDocument/2006/relationships/slide" Target="slides/slide8.xml"/><Relationship Id="rId46" Type="http://schemas.openxmlformats.org/officeDocument/2006/relationships/slide" Target="slides/slide16.xml"/><Relationship Id="rId59" Type="http://schemas.openxmlformats.org/officeDocument/2006/relationships/slide" Target="slides/slide29.xml"/><Relationship Id="rId67" Type="http://schemas.openxmlformats.org/officeDocument/2006/relationships/slide" Target="slides/slide3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1.xml"/><Relationship Id="rId54" Type="http://schemas.openxmlformats.org/officeDocument/2006/relationships/slide" Target="slides/slide24.xml"/><Relationship Id="rId62" Type="http://schemas.openxmlformats.org/officeDocument/2006/relationships/slide" Target="slides/slide32.xml"/><Relationship Id="rId70" Type="http://schemas.openxmlformats.org/officeDocument/2006/relationships/slide" Target="slides/slide40.xml"/><Relationship Id="rId75" Type="http://schemas.openxmlformats.org/officeDocument/2006/relationships/slide" Target="slides/slide45.xml"/><Relationship Id="rId83" Type="http://schemas.openxmlformats.org/officeDocument/2006/relationships/slide" Target="slides/slide53.xml"/><Relationship Id="rId88" Type="http://schemas.openxmlformats.org/officeDocument/2006/relationships/tags" Target="tags/tag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6.xml"/><Relationship Id="rId49" Type="http://schemas.openxmlformats.org/officeDocument/2006/relationships/slide" Target="slides/slide19.xml"/><Relationship Id="rId57" Type="http://schemas.openxmlformats.org/officeDocument/2006/relationships/slide" Target="slides/slide2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.xml"/><Relationship Id="rId44" Type="http://schemas.openxmlformats.org/officeDocument/2006/relationships/slide" Target="slides/slide14.xml"/><Relationship Id="rId52" Type="http://schemas.openxmlformats.org/officeDocument/2006/relationships/slide" Target="slides/slide22.xml"/><Relationship Id="rId60" Type="http://schemas.openxmlformats.org/officeDocument/2006/relationships/slide" Target="slides/slide30.xml"/><Relationship Id="rId65" Type="http://schemas.openxmlformats.org/officeDocument/2006/relationships/slide" Target="slides/slide35.xml"/><Relationship Id="rId73" Type="http://schemas.openxmlformats.org/officeDocument/2006/relationships/slide" Target="slides/slide43.xml"/><Relationship Id="rId78" Type="http://schemas.openxmlformats.org/officeDocument/2006/relationships/slide" Target="slides/slide48.xml"/><Relationship Id="rId81" Type="http://schemas.openxmlformats.org/officeDocument/2006/relationships/slide" Target="slides/slide51.xml"/><Relationship Id="rId86" Type="http://schemas.openxmlformats.org/officeDocument/2006/relationships/slide" Target="slides/slide5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9.xml"/><Relationship Id="rId34" Type="http://schemas.openxmlformats.org/officeDocument/2006/relationships/slide" Target="slides/slide4.xml"/><Relationship Id="rId50" Type="http://schemas.openxmlformats.org/officeDocument/2006/relationships/slide" Target="slides/slide20.xml"/><Relationship Id="rId55" Type="http://schemas.openxmlformats.org/officeDocument/2006/relationships/slide" Target="slides/slide25.xml"/><Relationship Id="rId76" Type="http://schemas.openxmlformats.org/officeDocument/2006/relationships/slide" Target="slides/slide4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1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0.xml"/><Relationship Id="rId45" Type="http://schemas.openxmlformats.org/officeDocument/2006/relationships/slide" Target="slides/slide15.xml"/><Relationship Id="rId66" Type="http://schemas.openxmlformats.org/officeDocument/2006/relationships/slide" Target="slides/slide36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31.xml"/><Relationship Id="rId82" Type="http://schemas.openxmlformats.org/officeDocument/2006/relationships/slide" Target="slides/slide52.xml"/><Relationship Id="rId19" Type="http://schemas.openxmlformats.org/officeDocument/2006/relationships/slideMaster" Target="slideMasters/slideMaster1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3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4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5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6.xlsb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_al__ma_Sayfas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al__ma_Sayfas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9.xlsb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il%20baz&#305;nda%20analzizler\veerileri%20ald&#305;&#287;&#305;m%20y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I:\il%20baz&#305;nda%20analzizler\veerileri%20ald&#305;&#287;&#305;m%20y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al__ma_Sayfas_10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al__ma_Sayfas_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2.xlsb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3.xlsb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_al__ma_Sayfas_14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_al__ma_Sayfas_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_al__ma_Sayfas_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al__ma_Sayfas_17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Kitap2" TargetMode="External"/><Relationship Id="rId1" Type="http://schemas.openxmlformats.org/officeDocument/2006/relationships/themeOverride" Target="../theme/themeOverride9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8.xlsx"/><Relationship Id="rId1" Type="http://schemas.openxmlformats.org/officeDocument/2006/relationships/themeOverride" Target="../theme/themeOverride10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OBB\mart%202021%20Gaziantep\TEPAV_&#304;l%20Baz&#305;nda%20G&#246;stergeler_v2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OBB\mart%202021%20Gaziantep\TEPAV_&#304;l%20Baz&#305;nda%20G&#246;stergeler_v2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OBB\mart%202021%20Gaziantep\TEPAV_&#304;l%20Baz&#305;nda%20G&#246;stergeler_v2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9.xlsb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0.xlsb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1.xlsb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al__ma_Sayfas_22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al__ma_Sayfas_23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_al__ma_Sayfas_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175770176"/>
        <c:axId val="-1175780512"/>
      </c:barChart>
      <c:catAx>
        <c:axId val="-117577017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75780512"/>
        <c:crosses val="min"/>
        <c:auto val="0"/>
        <c:lblAlgn val="ctr"/>
        <c:lblOffset val="100"/>
        <c:noMultiLvlLbl val="0"/>
      </c:catAx>
      <c:valAx>
        <c:axId val="-1175780512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17577017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31049250535331907"/>
          <c:w val="0.61438848920863309"/>
          <c:h val="0.5781584582441113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940042826552462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47537473233404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12.573836</c:v>
                </c:pt>
                <c:pt idx="1">
                  <c:v>15.462452000000001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70A-4488-8AEB-EF7072EB4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175778880"/>
        <c:axId val="-1175766912"/>
      </c:barChart>
      <c:catAx>
        <c:axId val="-11757788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75766912"/>
        <c:crosses val="min"/>
        <c:auto val="0"/>
        <c:lblAlgn val="ctr"/>
        <c:lblOffset val="100"/>
        <c:noMultiLvlLbl val="0"/>
      </c:catAx>
      <c:valAx>
        <c:axId val="-1175766912"/>
        <c:scaling>
          <c:orientation val="minMax"/>
          <c:max val="15.462452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17577888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18929503916449086"/>
          <c:w val="0.61438848920863309"/>
          <c:h val="0.7428198433420365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1122715404699739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686684073107049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70.599999999999994</c:v>
                </c:pt>
                <c:pt idx="1">
                  <c:v>83.6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DC-4E10-AE52-61B6540A4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175769632"/>
        <c:axId val="-1175779424"/>
      </c:barChart>
      <c:catAx>
        <c:axId val="-117576963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75779424"/>
        <c:crosses val="min"/>
        <c:auto val="0"/>
        <c:lblAlgn val="ctr"/>
        <c:lblOffset val="100"/>
        <c:noMultiLvlLbl val="0"/>
      </c:catAx>
      <c:valAx>
        <c:axId val="-1175779424"/>
        <c:scaling>
          <c:orientation val="minMax"/>
          <c:max val="83.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17576963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4753086419753085"/>
          <c:w val="0.75575221238938051"/>
          <c:h val="0.391975308641975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074074074074073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E00-471A-9B9A-8DE6093346F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59259259259259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0-471A-9B9A-8DE60933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175778336"/>
        <c:axId val="-1175768000"/>
      </c:barChart>
      <c:catAx>
        <c:axId val="-117577833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75768000"/>
        <c:crosses val="min"/>
        <c:auto val="0"/>
        <c:lblAlgn val="ctr"/>
        <c:lblOffset val="100"/>
        <c:noMultiLvlLbl val="0"/>
      </c:catAx>
      <c:valAx>
        <c:axId val="-1175768000"/>
        <c:scaling>
          <c:orientation val="minMax"/>
          <c:max val="1.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17577833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3543543543543545"/>
          <c:w val="0.75575221238938051"/>
          <c:h val="0.4084084084084084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6336336336336339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642642642642642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1.4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0B-47FA-876E-B9C20A816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175770720"/>
        <c:axId val="-1175777792"/>
      </c:barChart>
      <c:catAx>
        <c:axId val="-117577072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75777792"/>
        <c:crosses val="min"/>
        <c:auto val="0"/>
        <c:lblAlgn val="ctr"/>
        <c:lblOffset val="100"/>
        <c:noMultiLvlLbl val="0"/>
      </c:catAx>
      <c:valAx>
        <c:axId val="-1175777792"/>
        <c:scaling>
          <c:orientation val="minMax"/>
          <c:max val="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17577072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175777248"/>
        <c:axId val="-1175776704"/>
      </c:barChart>
      <c:catAx>
        <c:axId val="-117577724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75776704"/>
        <c:crosses val="min"/>
        <c:auto val="0"/>
        <c:lblAlgn val="ctr"/>
        <c:lblOffset val="100"/>
        <c:noMultiLvlLbl val="0"/>
      </c:catAx>
      <c:valAx>
        <c:axId val="-1175776704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17577724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79471721087147"/>
          <c:y val="3.0401164492472727E-2"/>
          <c:w val="0.83007879356914716"/>
          <c:h val="0.72908516641900822"/>
        </c:manualLayout>
      </c:layout>
      <c:lineChart>
        <c:grouping val="stacked"/>
        <c:varyColors val="0"/>
        <c:ser>
          <c:idx val="0"/>
          <c:order val="0"/>
          <c:tx>
            <c:strRef>
              <c:f>Sayfa3!$A$4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cat>
            <c:strRef>
              <c:f>Sayfa3!$B$3:$Q$3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Sayfa3!$B$4:$Q$4</c:f>
              <c:numCache>
                <c:formatCode>#,##0</c:formatCode>
                <c:ptCount val="16"/>
                <c:pt idx="0">
                  <c:v>11</c:v>
                </c:pt>
                <c:pt idx="1">
                  <c:v>13</c:v>
                </c:pt>
                <c:pt idx="2">
                  <c:v>15</c:v>
                </c:pt>
                <c:pt idx="3">
                  <c:v>17</c:v>
                </c:pt>
                <c:pt idx="4">
                  <c:v>19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46</c:v>
                </c:pt>
                <c:pt idx="12">
                  <c:v>52</c:v>
                </c:pt>
                <c:pt idx="13">
                  <c:v>61</c:v>
                </c:pt>
                <c:pt idx="14">
                  <c:v>70</c:v>
                </c:pt>
                <c:pt idx="15">
                  <c:v>82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Sayfa3!$A$5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Sayfa3!$B$3:$Q$3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Sayfa3!$B$5:$Q$5</c:f>
              <c:numCache>
                <c:formatCode>#,##0</c:formatCode>
                <c:ptCount val="16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15</c:v>
                </c:pt>
                <c:pt idx="7">
                  <c:v>20</c:v>
                </c:pt>
                <c:pt idx="8">
                  <c:v>24</c:v>
                </c:pt>
                <c:pt idx="9">
                  <c:v>29</c:v>
                </c:pt>
                <c:pt idx="10">
                  <c:v>34</c:v>
                </c:pt>
                <c:pt idx="11">
                  <c:v>41</c:v>
                </c:pt>
                <c:pt idx="12">
                  <c:v>45</c:v>
                </c:pt>
                <c:pt idx="13">
                  <c:v>54</c:v>
                </c:pt>
                <c:pt idx="14">
                  <c:v>67</c:v>
                </c:pt>
                <c:pt idx="15">
                  <c:v>77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Sayfa3!$A$6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Sayfa3!$B$3:$Q$3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Sayfa3!$B$6:$Q$6</c:f>
              <c:numCache>
                <c:formatCode>#,##0</c:formatCode>
                <c:ptCount val="16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15</c:v>
                </c:pt>
                <c:pt idx="10">
                  <c:v>16</c:v>
                </c:pt>
                <c:pt idx="11">
                  <c:v>19</c:v>
                </c:pt>
                <c:pt idx="12">
                  <c:v>22</c:v>
                </c:pt>
                <c:pt idx="13">
                  <c:v>26</c:v>
                </c:pt>
                <c:pt idx="14">
                  <c:v>32</c:v>
                </c:pt>
                <c:pt idx="15">
                  <c:v>39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Sayfa3!$A$7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rgbClr val="0070C0">
                  <a:alpha val="95000"/>
                </a:srgbClr>
              </a:solidFill>
              <a:round/>
            </a:ln>
            <a:effectLst/>
          </c:spPr>
          <c:marker>
            <c:symbol val="none"/>
          </c:marker>
          <c:cat>
            <c:strRef>
              <c:f>Sayfa3!$B$3:$Q$3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Sayfa3!$B$7:$Q$7</c:f>
              <c:numCache>
                <c:formatCode>#,##0</c:formatCode>
                <c:ptCount val="16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  <c:pt idx="7">
                  <c:v>12</c:v>
                </c:pt>
                <c:pt idx="8">
                  <c:v>14</c:v>
                </c:pt>
                <c:pt idx="9">
                  <c:v>16</c:v>
                </c:pt>
                <c:pt idx="10">
                  <c:v>17</c:v>
                </c:pt>
                <c:pt idx="11">
                  <c:v>21</c:v>
                </c:pt>
                <c:pt idx="12">
                  <c:v>23</c:v>
                </c:pt>
                <c:pt idx="13">
                  <c:v>27</c:v>
                </c:pt>
                <c:pt idx="14">
                  <c:v>31</c:v>
                </c:pt>
                <c:pt idx="15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75772352"/>
        <c:axId val="-1175776160"/>
      </c:lineChart>
      <c:catAx>
        <c:axId val="-117577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76160"/>
        <c:crosses val="autoZero"/>
        <c:auto val="1"/>
        <c:lblAlgn val="ctr"/>
        <c:lblOffset val="100"/>
        <c:noMultiLvlLbl val="0"/>
      </c:catAx>
      <c:valAx>
        <c:axId val="-1175776160"/>
        <c:scaling>
          <c:orientation val="minMax"/>
          <c:max val="14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7235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Sayfa3!$A$10</c:f>
              <c:strCache>
                <c:ptCount val="1"/>
                <c:pt idx="0">
                  <c:v>Adana</c:v>
                </c:pt>
              </c:strCache>
            </c:strRef>
          </c:tx>
          <c:spPr>
            <a:ln w="349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Sayfa3!$B$9:$Q$9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Sayfa3!$B$10:$Q$10</c:f>
              <c:numCache>
                <c:formatCode>#,##0</c:formatCode>
                <c:ptCount val="16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  <c:pt idx="10">
                  <c:v>18</c:v>
                </c:pt>
                <c:pt idx="11">
                  <c:v>21</c:v>
                </c:pt>
                <c:pt idx="12">
                  <c:v>24</c:v>
                </c:pt>
                <c:pt idx="13">
                  <c:v>27</c:v>
                </c:pt>
                <c:pt idx="14">
                  <c:v>31</c:v>
                </c:pt>
                <c:pt idx="15">
                  <c:v>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Sayfa3!$A$11</c:f>
              <c:strCache>
                <c:ptCount val="1"/>
                <c:pt idx="0">
                  <c:v>Gaziantep</c:v>
                </c:pt>
              </c:strCache>
            </c:strRef>
          </c:tx>
          <c:spPr>
            <a:ln w="3492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Sayfa3!$B$9:$Q$9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Sayfa3!$B$11:$Q$11</c:f>
              <c:numCache>
                <c:formatCode>#,##0</c:formatCode>
                <c:ptCount val="1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9</c:v>
                </c:pt>
                <c:pt idx="7">
                  <c:v>11</c:v>
                </c:pt>
                <c:pt idx="8">
                  <c:v>13</c:v>
                </c:pt>
                <c:pt idx="9">
                  <c:v>16</c:v>
                </c:pt>
                <c:pt idx="10">
                  <c:v>18</c:v>
                </c:pt>
                <c:pt idx="11">
                  <c:v>21</c:v>
                </c:pt>
                <c:pt idx="12">
                  <c:v>23</c:v>
                </c:pt>
                <c:pt idx="13">
                  <c:v>27</c:v>
                </c:pt>
                <c:pt idx="14">
                  <c:v>33</c:v>
                </c:pt>
                <c:pt idx="15">
                  <c:v>37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Sayfa3!$A$12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492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Sayfa3!$B$9:$Q$9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Sayfa3!$B$12:$Q$12</c:f>
              <c:numCache>
                <c:formatCode>#,##0</c:formatCode>
                <c:ptCount val="16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14</c:v>
                </c:pt>
                <c:pt idx="10">
                  <c:v>15</c:v>
                </c:pt>
                <c:pt idx="11">
                  <c:v>18</c:v>
                </c:pt>
                <c:pt idx="12">
                  <c:v>20</c:v>
                </c:pt>
                <c:pt idx="13">
                  <c:v>23</c:v>
                </c:pt>
                <c:pt idx="14">
                  <c:v>28</c:v>
                </c:pt>
                <c:pt idx="15">
                  <c:v>34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Sayfa3!$A$13</c:f>
              <c:strCache>
                <c:ptCount val="1"/>
                <c:pt idx="0">
                  <c:v>Şanlıurfa</c:v>
                </c:pt>
              </c:strCache>
            </c:strRef>
          </c:tx>
          <c:spPr>
            <a:ln w="3492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Sayfa3!$B$9:$Q$9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Sayfa3!$B$13:$Q$13</c:f>
              <c:numCache>
                <c:formatCode>#,##0</c:formatCode>
                <c:ptCount val="16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9</c:v>
                </c:pt>
                <c:pt idx="11">
                  <c:v>11</c:v>
                </c:pt>
                <c:pt idx="12">
                  <c:v>12</c:v>
                </c:pt>
                <c:pt idx="13">
                  <c:v>14</c:v>
                </c:pt>
                <c:pt idx="14">
                  <c:v>15</c:v>
                </c:pt>
                <c:pt idx="15">
                  <c:v>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75769088"/>
        <c:axId val="-1175766368"/>
      </c:lineChart>
      <c:catAx>
        <c:axId val="-117576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66368"/>
        <c:crosses val="autoZero"/>
        <c:auto val="1"/>
        <c:lblAlgn val="ctr"/>
        <c:lblOffset val="100"/>
        <c:noMultiLvlLbl val="0"/>
      </c:catAx>
      <c:valAx>
        <c:axId val="-117576636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6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56605424321958E-2"/>
          <c:y val="0.88483741615631384"/>
          <c:w val="0.71910001603497309"/>
          <c:h val="0.107500787401574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66995073891626"/>
          <c:y val="7.2009291521486649E-2"/>
          <c:w val="0.7857142857142857"/>
          <c:h val="0.85598141695702668"/>
        </c:manualLayout>
      </c:layout>
      <c:lineChart>
        <c:grouping val="standard"/>
        <c:varyColors val="0"/>
        <c:ser>
          <c:idx val="0"/>
          <c:order val="0"/>
          <c:spPr>
            <a:ln w="38100" algn="ctr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Sheet1!$A$1:$AK$1</c:f>
              <c:numCache>
                <c:formatCode>General</c:formatCode>
                <c:ptCount val="37"/>
                <c:pt idx="0">
                  <c:v>12518.144233999999</c:v>
                </c:pt>
                <c:pt idx="1">
                  <c:v>11086.406447000001</c:v>
                </c:pt>
                <c:pt idx="2">
                  <c:v>12555.129950999999</c:v>
                </c:pt>
                <c:pt idx="3">
                  <c:v>11879.452323000001</c:v>
                </c:pt>
                <c:pt idx="4">
                  <c:v>12288.062236</c:v>
                </c:pt>
                <c:pt idx="5">
                  <c:v>10932.347299000001</c:v>
                </c:pt>
                <c:pt idx="6">
                  <c:v>11389.505301000001</c:v>
                </c:pt>
                <c:pt idx="7">
                  <c:v>8162.103341</c:v>
                </c:pt>
                <c:pt idx="8">
                  <c:v>8727.6585780000005</c:v>
                </c:pt>
                <c:pt idx="9">
                  <c:v>8286.2384550000006</c:v>
                </c:pt>
                <c:pt idx="10">
                  <c:v>8672.7977609999998</c:v>
                </c:pt>
                <c:pt idx="11">
                  <c:v>8677.7583090000007</c:v>
                </c:pt>
                <c:pt idx="12">
                  <c:v>7971.1147730000002</c:v>
                </c:pt>
                <c:pt idx="13">
                  <c:v>7746.6588019999999</c:v>
                </c:pt>
                <c:pt idx="14">
                  <c:v>9545.7041750000008</c:v>
                </c:pt>
                <c:pt idx="15">
                  <c:v>9159.5361499999999</c:v>
                </c:pt>
                <c:pt idx="16">
                  <c:v>9227.1027520000007</c:v>
                </c:pt>
                <c:pt idx="17">
                  <c:v>7954.9544519999999</c:v>
                </c:pt>
                <c:pt idx="18">
                  <c:v>10213.170021</c:v>
                </c:pt>
                <c:pt idx="19">
                  <c:v>7931.2505489999994</c:v>
                </c:pt>
                <c:pt idx="20">
                  <c:v>9107.3912939999991</c:v>
                </c:pt>
                <c:pt idx="21">
                  <c:v>9935.3671300000005</c:v>
                </c:pt>
                <c:pt idx="22">
                  <c:v>9863.6151719999998</c:v>
                </c:pt>
                <c:pt idx="23">
                  <c:v>10625.060663</c:v>
                </c:pt>
                <c:pt idx="24">
                  <c:v>10143.953722999999</c:v>
                </c:pt>
                <c:pt idx="25">
                  <c:v>9611.9327140000005</c:v>
                </c:pt>
                <c:pt idx="26">
                  <c:v>10652.757893999998</c:v>
                </c:pt>
                <c:pt idx="27">
                  <c:v>7348.6346859999994</c:v>
                </c:pt>
                <c:pt idx="28">
                  <c:v>7344.3375340000002</c:v>
                </c:pt>
                <c:pt idx="29">
                  <c:v>9539.4032850000003</c:v>
                </c:pt>
                <c:pt idx="30">
                  <c:v>10369.093965</c:v>
                </c:pt>
                <c:pt idx="31">
                  <c:v>11856.667111999999</c:v>
                </c:pt>
                <c:pt idx="32">
                  <c:v>12379.694507999999</c:v>
                </c:pt>
                <c:pt idx="33">
                  <c:v>12202.191469000001</c:v>
                </c:pt>
                <c:pt idx="34">
                  <c:v>12659.305628</c:v>
                </c:pt>
                <c:pt idx="35">
                  <c:v>12806.827684</c:v>
                </c:pt>
                <c:pt idx="36">
                  <c:v>9872.1402980000003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EFE-4A01-8526-3DD0244044EB}"/>
            </c:ext>
          </c:extLst>
        </c:ser>
        <c:ser>
          <c:idx val="1"/>
          <c:order val="1"/>
          <c:spPr>
            <a:ln w="38100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Sheet1!$A$2:$AK$2</c:f>
              <c:numCache>
                <c:formatCode>General</c:formatCode>
                <c:ptCount val="37"/>
                <c:pt idx="0">
                  <c:v>6227.813247</c:v>
                </c:pt>
                <c:pt idx="1">
                  <c:v>6806.6033360000001</c:v>
                </c:pt>
                <c:pt idx="2">
                  <c:v>8221.3124019999996</c:v>
                </c:pt>
                <c:pt idx="3">
                  <c:v>7329.1330259999995</c:v>
                </c:pt>
                <c:pt idx="4">
                  <c:v>7469.304153</c:v>
                </c:pt>
                <c:pt idx="5">
                  <c:v>6768.4696709999998</c:v>
                </c:pt>
                <c:pt idx="6">
                  <c:v>7350.6794330000002</c:v>
                </c:pt>
                <c:pt idx="7">
                  <c:v>6711.191871</c:v>
                </c:pt>
                <c:pt idx="8">
                  <c:v>7737.4169819999997</c:v>
                </c:pt>
                <c:pt idx="9">
                  <c:v>8332.0741369999996</c:v>
                </c:pt>
                <c:pt idx="10">
                  <c:v>8091.9740710000005</c:v>
                </c:pt>
                <c:pt idx="11">
                  <c:v>7157.4984759999998</c:v>
                </c:pt>
                <c:pt idx="12">
                  <c:v>6640.7001870000004</c:v>
                </c:pt>
                <c:pt idx="13">
                  <c:v>6951.4403890000003</c:v>
                </c:pt>
                <c:pt idx="14">
                  <c:v>8163.5577439999997</c:v>
                </c:pt>
                <c:pt idx="15">
                  <c:v>7363.404716</c:v>
                </c:pt>
                <c:pt idx="16">
                  <c:v>8242.2638499999994</c:v>
                </c:pt>
                <c:pt idx="17">
                  <c:v>5848.9707490000001</c:v>
                </c:pt>
                <c:pt idx="18">
                  <c:v>8011.9797369999997</c:v>
                </c:pt>
                <c:pt idx="19">
                  <c:v>6806.2580880000005</c:v>
                </c:pt>
                <c:pt idx="20">
                  <c:v>7572.2556930000001</c:v>
                </c:pt>
                <c:pt idx="21">
                  <c:v>7937.4551509999992</c:v>
                </c:pt>
                <c:pt idx="22">
                  <c:v>7797.5856449999992</c:v>
                </c:pt>
                <c:pt idx="23">
                  <c:v>7491.76775</c:v>
                </c:pt>
                <c:pt idx="24">
                  <c:v>6914.7481200000002</c:v>
                </c:pt>
                <c:pt idx="25">
                  <c:v>7136.9642460000005</c:v>
                </c:pt>
                <c:pt idx="26">
                  <c:v>6599.6091539999998</c:v>
                </c:pt>
                <c:pt idx="27">
                  <c:v>4031.6929139999997</c:v>
                </c:pt>
                <c:pt idx="28">
                  <c:v>4954.1396320000003</c:v>
                </c:pt>
                <c:pt idx="29">
                  <c:v>6602.8276900000001</c:v>
                </c:pt>
                <c:pt idx="30">
                  <c:v>7347.6489900000006</c:v>
                </c:pt>
                <c:pt idx="31">
                  <c:v>6230.2726979999998</c:v>
                </c:pt>
                <c:pt idx="32">
                  <c:v>7971.0056320000003</c:v>
                </c:pt>
                <c:pt idx="33">
                  <c:v>8828.4096040000004</c:v>
                </c:pt>
                <c:pt idx="34">
                  <c:v>7890.4331030000003</c:v>
                </c:pt>
                <c:pt idx="35">
                  <c:v>8359.1192169999995</c:v>
                </c:pt>
                <c:pt idx="36">
                  <c:v>7165.2691430000004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EFE-4A01-8526-3DD024404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75773984"/>
        <c:axId val="-1175768544"/>
      </c:lineChart>
      <c:catAx>
        <c:axId val="-117577398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75768544"/>
        <c:crosses val="min"/>
        <c:auto val="0"/>
        <c:lblAlgn val="ctr"/>
        <c:lblOffset val="100"/>
        <c:noMultiLvlLbl val="0"/>
      </c:catAx>
      <c:valAx>
        <c:axId val="-1175768544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73984"/>
        <c:crosses val="min"/>
        <c:crossBetween val="midCat"/>
        <c:majorUnit val="4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Gaziantep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İthalat!$V$119</c:f>
              <c:strCache>
                <c:ptCount val="1"/>
                <c:pt idx="0">
                  <c:v>ithalat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İthalat!$U$120:$U$180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216</c:v>
                </c:pt>
              </c:numCache>
            </c:numRef>
          </c:cat>
          <c:val>
            <c:numRef>
              <c:f>İthalat!$V$120:$V$180</c:f>
              <c:numCache>
                <c:formatCode>General</c:formatCode>
                <c:ptCount val="61"/>
                <c:pt idx="0">
                  <c:v>463943.58799999999</c:v>
                </c:pt>
                <c:pt idx="1">
                  <c:v>421307.21799999999</c:v>
                </c:pt>
                <c:pt idx="2">
                  <c:v>414410.86700000003</c:v>
                </c:pt>
                <c:pt idx="3">
                  <c:v>454263.26299999998</c:v>
                </c:pt>
                <c:pt idx="4">
                  <c:v>476400.19699999999</c:v>
                </c:pt>
                <c:pt idx="5">
                  <c:v>400618.16499999998</c:v>
                </c:pt>
                <c:pt idx="6">
                  <c:v>435937.99200000003</c:v>
                </c:pt>
                <c:pt idx="7">
                  <c:v>423387.54300000001</c:v>
                </c:pt>
                <c:pt idx="8">
                  <c:v>397785.804</c:v>
                </c:pt>
                <c:pt idx="9">
                  <c:v>456918.53200000001</c:v>
                </c:pt>
                <c:pt idx="10">
                  <c:v>374967.712</c:v>
                </c:pt>
                <c:pt idx="11">
                  <c:v>457201.989</c:v>
                </c:pt>
                <c:pt idx="12">
                  <c:v>563606.79099999997</c:v>
                </c:pt>
                <c:pt idx="13">
                  <c:v>378365.71500000003</c:v>
                </c:pt>
                <c:pt idx="14">
                  <c:v>387580.55200000003</c:v>
                </c:pt>
                <c:pt idx="15">
                  <c:v>445192.75199999998</c:v>
                </c:pt>
                <c:pt idx="16">
                  <c:v>458204.88400000002</c:v>
                </c:pt>
                <c:pt idx="17">
                  <c:v>484737.66899999999</c:v>
                </c:pt>
                <c:pt idx="18">
                  <c:v>405154.84100000001</c:v>
                </c:pt>
                <c:pt idx="19">
                  <c:v>458076.96</c:v>
                </c:pt>
                <c:pt idx="20">
                  <c:v>387718.66800000001</c:v>
                </c:pt>
                <c:pt idx="21">
                  <c:v>408985.538</c:v>
                </c:pt>
                <c:pt idx="22">
                  <c:v>397647.93400000001</c:v>
                </c:pt>
                <c:pt idx="23">
                  <c:v>407370.538</c:v>
                </c:pt>
                <c:pt idx="24">
                  <c:v>446596.33899999998</c:v>
                </c:pt>
                <c:pt idx="25">
                  <c:v>449038.14299999998</c:v>
                </c:pt>
                <c:pt idx="26">
                  <c:v>398149.27399999998</c:v>
                </c:pt>
                <c:pt idx="27">
                  <c:v>469912.76699999999</c:v>
                </c:pt>
                <c:pt idx="28">
                  <c:v>466167.86200000002</c:v>
                </c:pt>
                <c:pt idx="29">
                  <c:v>474112.35700000002</c:v>
                </c:pt>
                <c:pt idx="30">
                  <c:v>389094.33899999998</c:v>
                </c:pt>
                <c:pt idx="31">
                  <c:v>438281.973</c:v>
                </c:pt>
                <c:pt idx="32">
                  <c:v>361118.027</c:v>
                </c:pt>
                <c:pt idx="33">
                  <c:v>348878.484</c:v>
                </c:pt>
                <c:pt idx="34">
                  <c:v>399362.82799999998</c:v>
                </c:pt>
                <c:pt idx="35">
                  <c:v>333227.06</c:v>
                </c:pt>
                <c:pt idx="36">
                  <c:v>347132.658</c:v>
                </c:pt>
                <c:pt idx="37">
                  <c:v>390343.522</c:v>
                </c:pt>
                <c:pt idx="38">
                  <c:v>331726.13199999998</c:v>
                </c:pt>
                <c:pt idx="39">
                  <c:v>431250.62199999997</c:v>
                </c:pt>
                <c:pt idx="40">
                  <c:v>450003.73100000003</c:v>
                </c:pt>
                <c:pt idx="41">
                  <c:v>481484.24599999998</c:v>
                </c:pt>
                <c:pt idx="42">
                  <c:v>449135.97100000002</c:v>
                </c:pt>
                <c:pt idx="43">
                  <c:v>428282.90600000002</c:v>
                </c:pt>
                <c:pt idx="44">
                  <c:v>443232.87300000002</c:v>
                </c:pt>
                <c:pt idx="45">
                  <c:v>426534.10399999999</c:v>
                </c:pt>
                <c:pt idx="46">
                  <c:v>398921.41399999999</c:v>
                </c:pt>
                <c:pt idx="47">
                  <c:v>429903.37400000001</c:v>
                </c:pt>
                <c:pt idx="48">
                  <c:v>408004.10499999998</c:v>
                </c:pt>
                <c:pt idx="49">
                  <c:v>361787.61700000003</c:v>
                </c:pt>
                <c:pt idx="50">
                  <c:v>387343.88900000002</c:v>
                </c:pt>
                <c:pt idx="51">
                  <c:v>376893.19500000001</c:v>
                </c:pt>
                <c:pt idx="52">
                  <c:v>388531.36</c:v>
                </c:pt>
                <c:pt idx="53">
                  <c:v>379196.08299999998</c:v>
                </c:pt>
                <c:pt idx="54">
                  <c:v>391559.07900000003</c:v>
                </c:pt>
                <c:pt idx="55">
                  <c:v>352558.32199999999</c:v>
                </c:pt>
                <c:pt idx="56">
                  <c:v>373859.91600000003</c:v>
                </c:pt>
                <c:pt idx="57">
                  <c:v>337224.033</c:v>
                </c:pt>
                <c:pt idx="58">
                  <c:v>331218.80200000003</c:v>
                </c:pt>
                <c:pt idx="59">
                  <c:v>442070.38299999997</c:v>
                </c:pt>
                <c:pt idx="60">
                  <c:v>385115.02799999999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İthalat!$W$119</c:f>
              <c:strCache>
                <c:ptCount val="1"/>
                <c:pt idx="0">
                  <c:v>ihracat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İthalat!$U$120:$U$180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216</c:v>
                </c:pt>
              </c:numCache>
            </c:numRef>
          </c:cat>
          <c:val>
            <c:numRef>
              <c:f>İthalat!$W$120:$W$180</c:f>
              <c:numCache>
                <c:formatCode>General</c:formatCode>
                <c:ptCount val="61"/>
                <c:pt idx="0">
                  <c:v>681953.22199999995</c:v>
                </c:pt>
                <c:pt idx="1">
                  <c:v>640123.15</c:v>
                </c:pt>
                <c:pt idx="2">
                  <c:v>650426.80500000005</c:v>
                </c:pt>
                <c:pt idx="3">
                  <c:v>617250.07299999997</c:v>
                </c:pt>
                <c:pt idx="4">
                  <c:v>497969.18900000001</c:v>
                </c:pt>
                <c:pt idx="5">
                  <c:v>500036.44</c:v>
                </c:pt>
                <c:pt idx="6">
                  <c:v>664890.53799999994</c:v>
                </c:pt>
                <c:pt idx="7">
                  <c:v>748679.65500000003</c:v>
                </c:pt>
                <c:pt idx="8">
                  <c:v>620930.20799999998</c:v>
                </c:pt>
                <c:pt idx="9">
                  <c:v>776113.85600000003</c:v>
                </c:pt>
                <c:pt idx="10">
                  <c:v>821099.59499999997</c:v>
                </c:pt>
                <c:pt idx="11">
                  <c:v>724863.821</c:v>
                </c:pt>
                <c:pt idx="12">
                  <c:v>904170.78500000003</c:v>
                </c:pt>
                <c:pt idx="13">
                  <c:v>611151.75399999996</c:v>
                </c:pt>
                <c:pt idx="14">
                  <c:v>624175.41099999996</c:v>
                </c:pt>
                <c:pt idx="15">
                  <c:v>675605.18700000003</c:v>
                </c:pt>
                <c:pt idx="16">
                  <c:v>692662.728</c:v>
                </c:pt>
                <c:pt idx="17">
                  <c:v>709488.83499999996</c:v>
                </c:pt>
                <c:pt idx="18">
                  <c:v>447329.70799999998</c:v>
                </c:pt>
                <c:pt idx="19">
                  <c:v>685612.46499999997</c:v>
                </c:pt>
                <c:pt idx="20">
                  <c:v>582496.772</c:v>
                </c:pt>
                <c:pt idx="21">
                  <c:v>696482.63399999996</c:v>
                </c:pt>
                <c:pt idx="22">
                  <c:v>734835.81400000001</c:v>
                </c:pt>
                <c:pt idx="23">
                  <c:v>692978.38699999999</c:v>
                </c:pt>
                <c:pt idx="24">
                  <c:v>659052.34299999999</c:v>
                </c:pt>
                <c:pt idx="25">
                  <c:v>538155.92099999997</c:v>
                </c:pt>
                <c:pt idx="26">
                  <c:v>572351.80299999996</c:v>
                </c:pt>
                <c:pt idx="27">
                  <c:v>644877.09299999999</c:v>
                </c:pt>
                <c:pt idx="28">
                  <c:v>584131.55099999998</c:v>
                </c:pt>
                <c:pt idx="29">
                  <c:v>639495.05000000005</c:v>
                </c:pt>
                <c:pt idx="30">
                  <c:v>500236.30499999999</c:v>
                </c:pt>
                <c:pt idx="31">
                  <c:v>577572.40700000001</c:v>
                </c:pt>
                <c:pt idx="32">
                  <c:v>522869.28899999999</c:v>
                </c:pt>
                <c:pt idx="33">
                  <c:v>635062.30200000003</c:v>
                </c:pt>
                <c:pt idx="34">
                  <c:v>676632.946</c:v>
                </c:pt>
                <c:pt idx="35">
                  <c:v>689031.473</c:v>
                </c:pt>
                <c:pt idx="36">
                  <c:v>628534.72499999998</c:v>
                </c:pt>
                <c:pt idx="37">
                  <c:v>531557.94400000002</c:v>
                </c:pt>
                <c:pt idx="38">
                  <c:v>558472.81400000001</c:v>
                </c:pt>
                <c:pt idx="39">
                  <c:v>654347.15099999995</c:v>
                </c:pt>
                <c:pt idx="40">
                  <c:v>578896.08400000003</c:v>
                </c:pt>
                <c:pt idx="41">
                  <c:v>611782.38699999999</c:v>
                </c:pt>
                <c:pt idx="42">
                  <c:v>497954.245</c:v>
                </c:pt>
                <c:pt idx="43">
                  <c:v>508328.65500000003</c:v>
                </c:pt>
                <c:pt idx="44">
                  <c:v>628164.35900000005</c:v>
                </c:pt>
                <c:pt idx="45">
                  <c:v>546804.07400000002</c:v>
                </c:pt>
                <c:pt idx="46">
                  <c:v>631018.76399999997</c:v>
                </c:pt>
                <c:pt idx="47">
                  <c:v>612201.80700000003</c:v>
                </c:pt>
                <c:pt idx="48">
                  <c:v>630655.68599999999</c:v>
                </c:pt>
                <c:pt idx="49">
                  <c:v>453440.06300000002</c:v>
                </c:pt>
                <c:pt idx="50">
                  <c:v>591837.63500000001</c:v>
                </c:pt>
                <c:pt idx="51">
                  <c:v>628102.66599999997</c:v>
                </c:pt>
                <c:pt idx="52">
                  <c:v>584030.92099999997</c:v>
                </c:pt>
                <c:pt idx="53">
                  <c:v>453440.06300000002</c:v>
                </c:pt>
                <c:pt idx="54">
                  <c:v>620082.679</c:v>
                </c:pt>
                <c:pt idx="55">
                  <c:v>406493.72200000001</c:v>
                </c:pt>
                <c:pt idx="56">
                  <c:v>646351.01599999995</c:v>
                </c:pt>
                <c:pt idx="57">
                  <c:v>523150.07699999999</c:v>
                </c:pt>
                <c:pt idx="58">
                  <c:v>630193.48400000005</c:v>
                </c:pt>
                <c:pt idx="59">
                  <c:v>609085.76800000004</c:v>
                </c:pt>
                <c:pt idx="60">
                  <c:v>594870.22699999996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75773440"/>
        <c:axId val="-1175771808"/>
      </c:lineChart>
      <c:catAx>
        <c:axId val="-117577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71808"/>
        <c:crosses val="autoZero"/>
        <c:auto val="1"/>
        <c:lblAlgn val="ctr"/>
        <c:lblOffset val="100"/>
        <c:noMultiLvlLbl val="0"/>
      </c:catAx>
      <c:valAx>
        <c:axId val="-1175771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7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Adana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520030675177949"/>
          <c:y val="3.6682119017530219E-2"/>
          <c:w val="0.83483245844269471"/>
          <c:h val="0.61498432487605714"/>
        </c:manualLayout>
      </c:layout>
      <c:lineChart>
        <c:grouping val="stacked"/>
        <c:varyColors val="0"/>
        <c:ser>
          <c:idx val="0"/>
          <c:order val="0"/>
          <c:tx>
            <c:strRef>
              <c:f>İthalat!$AA$119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İthalat!$Z$120:$Z$180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İthalat!$AA$120:$AA$180</c:f>
              <c:numCache>
                <c:formatCode>General</c:formatCode>
                <c:ptCount val="61"/>
                <c:pt idx="0">
                  <c:v>199453.32199999999</c:v>
                </c:pt>
                <c:pt idx="1">
                  <c:v>170318.33900000001</c:v>
                </c:pt>
                <c:pt idx="2">
                  <c:v>166461.05600000001</c:v>
                </c:pt>
                <c:pt idx="3">
                  <c:v>197455.59599999999</c:v>
                </c:pt>
                <c:pt idx="4">
                  <c:v>150402.95300000001</c:v>
                </c:pt>
                <c:pt idx="5">
                  <c:v>179459.94699999999</c:v>
                </c:pt>
                <c:pt idx="6">
                  <c:v>126066.602</c:v>
                </c:pt>
                <c:pt idx="7">
                  <c:v>178303.57500000001</c:v>
                </c:pt>
                <c:pt idx="8">
                  <c:v>160347.85399999999</c:v>
                </c:pt>
                <c:pt idx="9">
                  <c:v>173185.867</c:v>
                </c:pt>
                <c:pt idx="10">
                  <c:v>188685.83600000001</c:v>
                </c:pt>
                <c:pt idx="11">
                  <c:v>193921.61600000001</c:v>
                </c:pt>
                <c:pt idx="12">
                  <c:v>243407.557</c:v>
                </c:pt>
                <c:pt idx="13">
                  <c:v>136627.258</c:v>
                </c:pt>
                <c:pt idx="14">
                  <c:v>143367.79999999999</c:v>
                </c:pt>
                <c:pt idx="15">
                  <c:v>141583.96100000001</c:v>
                </c:pt>
                <c:pt idx="16">
                  <c:v>180716.552</c:v>
                </c:pt>
                <c:pt idx="17">
                  <c:v>211833.18599999999</c:v>
                </c:pt>
                <c:pt idx="18">
                  <c:v>164031.75399999999</c:v>
                </c:pt>
                <c:pt idx="19">
                  <c:v>220716.861</c:v>
                </c:pt>
                <c:pt idx="20">
                  <c:v>196385.693</c:v>
                </c:pt>
                <c:pt idx="21">
                  <c:v>136856.91099999999</c:v>
                </c:pt>
                <c:pt idx="22">
                  <c:v>178132.902</c:v>
                </c:pt>
                <c:pt idx="23">
                  <c:v>200444.51300000001</c:v>
                </c:pt>
                <c:pt idx="24">
                  <c:v>204036.4</c:v>
                </c:pt>
                <c:pt idx="25">
                  <c:v>210684.49900000001</c:v>
                </c:pt>
                <c:pt idx="26">
                  <c:v>178073.65100000001</c:v>
                </c:pt>
                <c:pt idx="27">
                  <c:v>198518.87599999999</c:v>
                </c:pt>
                <c:pt idx="28">
                  <c:v>189894.07800000001</c:v>
                </c:pt>
                <c:pt idx="29">
                  <c:v>183851.36300000001</c:v>
                </c:pt>
                <c:pt idx="30">
                  <c:v>205199.37599999999</c:v>
                </c:pt>
                <c:pt idx="31">
                  <c:v>189365.95199999999</c:v>
                </c:pt>
                <c:pt idx="32">
                  <c:v>135549.32699999999</c:v>
                </c:pt>
                <c:pt idx="33">
                  <c:v>169074.367</c:v>
                </c:pt>
                <c:pt idx="34">
                  <c:v>133573.49</c:v>
                </c:pt>
                <c:pt idx="35">
                  <c:v>144737.37599999999</c:v>
                </c:pt>
                <c:pt idx="36">
                  <c:v>123886.546</c:v>
                </c:pt>
                <c:pt idx="37">
                  <c:v>135230.65599999999</c:v>
                </c:pt>
                <c:pt idx="38">
                  <c:v>124304.018</c:v>
                </c:pt>
                <c:pt idx="39">
                  <c:v>152659.20800000001</c:v>
                </c:pt>
                <c:pt idx="40">
                  <c:v>152117.353</c:v>
                </c:pt>
                <c:pt idx="41">
                  <c:v>167707.10800000001</c:v>
                </c:pt>
                <c:pt idx="42">
                  <c:v>158491.96900000001</c:v>
                </c:pt>
                <c:pt idx="43">
                  <c:v>219653.16899999999</c:v>
                </c:pt>
                <c:pt idx="44">
                  <c:v>175238.44500000001</c:v>
                </c:pt>
                <c:pt idx="45">
                  <c:v>172856.38200000001</c:v>
                </c:pt>
                <c:pt idx="46">
                  <c:v>179381.14</c:v>
                </c:pt>
                <c:pt idx="47">
                  <c:v>154079.323</c:v>
                </c:pt>
                <c:pt idx="48">
                  <c:v>187912.09400000001</c:v>
                </c:pt>
                <c:pt idx="49">
                  <c:v>105624.717</c:v>
                </c:pt>
                <c:pt idx="50">
                  <c:v>146093.342</c:v>
                </c:pt>
                <c:pt idx="51">
                  <c:v>180107.65299999999</c:v>
                </c:pt>
                <c:pt idx="52">
                  <c:v>155035.82699999999</c:v>
                </c:pt>
                <c:pt idx="53">
                  <c:v>139992.74600000001</c:v>
                </c:pt>
                <c:pt idx="54">
                  <c:v>164860.64499999999</c:v>
                </c:pt>
                <c:pt idx="55">
                  <c:v>123193.178</c:v>
                </c:pt>
                <c:pt idx="56">
                  <c:v>165698.58600000001</c:v>
                </c:pt>
                <c:pt idx="57">
                  <c:v>126215.33100000001</c:v>
                </c:pt>
                <c:pt idx="58">
                  <c:v>111780.514</c:v>
                </c:pt>
                <c:pt idx="59">
                  <c:v>144066.16399999999</c:v>
                </c:pt>
                <c:pt idx="60">
                  <c:v>119679.932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İthalat!$AB$119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İthalat!$Z$120:$Z$180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İthalat!$AB$120:$AB$180</c:f>
              <c:numCache>
                <c:formatCode>General</c:formatCode>
                <c:ptCount val="61"/>
                <c:pt idx="0">
                  <c:v>169374.242</c:v>
                </c:pt>
                <c:pt idx="1">
                  <c:v>160183.269</c:v>
                </c:pt>
                <c:pt idx="2">
                  <c:v>155306.946</c:v>
                </c:pt>
                <c:pt idx="3">
                  <c:v>153007.405</c:v>
                </c:pt>
                <c:pt idx="4">
                  <c:v>113952.985</c:v>
                </c:pt>
                <c:pt idx="5">
                  <c:v>121858.92</c:v>
                </c:pt>
                <c:pt idx="6">
                  <c:v>170642.66699999999</c:v>
                </c:pt>
                <c:pt idx="7">
                  <c:v>162032.59700000001</c:v>
                </c:pt>
                <c:pt idx="8">
                  <c:v>140841.21599999999</c:v>
                </c:pt>
                <c:pt idx="9">
                  <c:v>156624.57199999999</c:v>
                </c:pt>
                <c:pt idx="10">
                  <c:v>171067.829</c:v>
                </c:pt>
                <c:pt idx="11">
                  <c:v>172427.33600000001</c:v>
                </c:pt>
                <c:pt idx="12">
                  <c:v>191291.693</c:v>
                </c:pt>
                <c:pt idx="13">
                  <c:v>161324.663</c:v>
                </c:pt>
                <c:pt idx="14">
                  <c:v>153507.71400000001</c:v>
                </c:pt>
                <c:pt idx="15">
                  <c:v>171413.08199999999</c:v>
                </c:pt>
                <c:pt idx="16">
                  <c:v>161510.856</c:v>
                </c:pt>
                <c:pt idx="17">
                  <c:v>181496.92800000001</c:v>
                </c:pt>
                <c:pt idx="18">
                  <c:v>120751.791</c:v>
                </c:pt>
                <c:pt idx="19">
                  <c:v>170232.005</c:v>
                </c:pt>
                <c:pt idx="20">
                  <c:v>140733.851</c:v>
                </c:pt>
                <c:pt idx="21">
                  <c:v>152237.01199999999</c:v>
                </c:pt>
                <c:pt idx="22">
                  <c:v>190415.17300000001</c:v>
                </c:pt>
                <c:pt idx="23">
                  <c:v>180019.924</c:v>
                </c:pt>
                <c:pt idx="24">
                  <c:v>164120.78899999999</c:v>
                </c:pt>
                <c:pt idx="25">
                  <c:v>152936.17000000001</c:v>
                </c:pt>
                <c:pt idx="26">
                  <c:v>145319.52299999999</c:v>
                </c:pt>
                <c:pt idx="27">
                  <c:v>181439.06200000001</c:v>
                </c:pt>
                <c:pt idx="28">
                  <c:v>158330.777</c:v>
                </c:pt>
                <c:pt idx="29">
                  <c:v>183246.55499999999</c:v>
                </c:pt>
                <c:pt idx="30">
                  <c:v>143050.42800000001</c:v>
                </c:pt>
                <c:pt idx="31">
                  <c:v>157492.35699999999</c:v>
                </c:pt>
                <c:pt idx="32">
                  <c:v>165794.128</c:v>
                </c:pt>
                <c:pt idx="33">
                  <c:v>155823.54199999999</c:v>
                </c:pt>
                <c:pt idx="34">
                  <c:v>195697.41899999999</c:v>
                </c:pt>
                <c:pt idx="35">
                  <c:v>194861.89600000001</c:v>
                </c:pt>
                <c:pt idx="36">
                  <c:v>183706.41699999999</c:v>
                </c:pt>
                <c:pt idx="37">
                  <c:v>131226.56200000001</c:v>
                </c:pt>
                <c:pt idx="38">
                  <c:v>125138.38800000001</c:v>
                </c:pt>
                <c:pt idx="39">
                  <c:v>150348.019</c:v>
                </c:pt>
                <c:pt idx="40">
                  <c:v>140035.32699999999</c:v>
                </c:pt>
                <c:pt idx="41">
                  <c:v>160413.28099999999</c:v>
                </c:pt>
                <c:pt idx="42">
                  <c:v>148557.92199999999</c:v>
                </c:pt>
                <c:pt idx="43">
                  <c:v>126923.179</c:v>
                </c:pt>
                <c:pt idx="44">
                  <c:v>174895.943</c:v>
                </c:pt>
                <c:pt idx="45">
                  <c:v>140682.60800000001</c:v>
                </c:pt>
                <c:pt idx="46">
                  <c:v>178162.557</c:v>
                </c:pt>
                <c:pt idx="47">
                  <c:v>186892.61199999999</c:v>
                </c:pt>
                <c:pt idx="48">
                  <c:v>173394.65</c:v>
                </c:pt>
                <c:pt idx="49">
                  <c:v>122226.553</c:v>
                </c:pt>
                <c:pt idx="50">
                  <c:v>124451.77499999999</c:v>
                </c:pt>
                <c:pt idx="51">
                  <c:v>138079.15299999999</c:v>
                </c:pt>
                <c:pt idx="52">
                  <c:v>133181.45000000001</c:v>
                </c:pt>
                <c:pt idx="53">
                  <c:v>134374.745</c:v>
                </c:pt>
                <c:pt idx="54">
                  <c:v>137389.546</c:v>
                </c:pt>
                <c:pt idx="55">
                  <c:v>96232.317999999999</c:v>
                </c:pt>
                <c:pt idx="56">
                  <c:v>129513.962</c:v>
                </c:pt>
                <c:pt idx="57">
                  <c:v>120848.158</c:v>
                </c:pt>
                <c:pt idx="58">
                  <c:v>144607.28200000001</c:v>
                </c:pt>
                <c:pt idx="59">
                  <c:v>159783.15299999999</c:v>
                </c:pt>
                <c:pt idx="60">
                  <c:v>157224.64000000001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75781600"/>
        <c:axId val="-1175771264"/>
      </c:lineChart>
      <c:catAx>
        <c:axId val="-117578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71264"/>
        <c:crosses val="autoZero"/>
        <c:auto val="1"/>
        <c:lblAlgn val="ctr"/>
        <c:lblOffset val="100"/>
        <c:noMultiLvlLbl val="0"/>
      </c:catAx>
      <c:valAx>
        <c:axId val="-1175771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8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Kahramanmaraş</a:t>
            </a:r>
            <a:r>
              <a:rPr lang="tr-TR" baseline="0"/>
              <a:t> </a:t>
            </a:r>
            <a:endParaRPr lang="tr-T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İthalat!$S$3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İthalat!$R$4:$R$64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İthalat!$S$4:$S$64</c:f>
              <c:numCache>
                <c:formatCode>General</c:formatCode>
                <c:ptCount val="61"/>
                <c:pt idx="0">
                  <c:v>66144.19</c:v>
                </c:pt>
                <c:pt idx="1">
                  <c:v>83467.741999999998</c:v>
                </c:pt>
                <c:pt idx="2">
                  <c:v>79052.432000000001</c:v>
                </c:pt>
                <c:pt idx="3">
                  <c:v>87489.088000000003</c:v>
                </c:pt>
                <c:pt idx="4">
                  <c:v>84672.68</c:v>
                </c:pt>
                <c:pt idx="5">
                  <c:v>97189.607999999993</c:v>
                </c:pt>
                <c:pt idx="6">
                  <c:v>71092.457999999999</c:v>
                </c:pt>
                <c:pt idx="7">
                  <c:v>91749.585000000006</c:v>
                </c:pt>
                <c:pt idx="8">
                  <c:v>108356.844</c:v>
                </c:pt>
                <c:pt idx="9">
                  <c:v>83370.8</c:v>
                </c:pt>
                <c:pt idx="10">
                  <c:v>62419.133999999998</c:v>
                </c:pt>
                <c:pt idx="11">
                  <c:v>62092.614999999998</c:v>
                </c:pt>
                <c:pt idx="12">
                  <c:v>71459.573000000004</c:v>
                </c:pt>
                <c:pt idx="13">
                  <c:v>49272.85</c:v>
                </c:pt>
                <c:pt idx="14">
                  <c:v>58402.773000000001</c:v>
                </c:pt>
                <c:pt idx="15">
                  <c:v>81533.481</c:v>
                </c:pt>
                <c:pt idx="16">
                  <c:v>103611.982</c:v>
                </c:pt>
                <c:pt idx="17">
                  <c:v>132974.103</c:v>
                </c:pt>
                <c:pt idx="18">
                  <c:v>70062.345000000001</c:v>
                </c:pt>
                <c:pt idx="19">
                  <c:v>138256.93299999999</c:v>
                </c:pt>
                <c:pt idx="20">
                  <c:v>112170.63</c:v>
                </c:pt>
                <c:pt idx="21">
                  <c:v>103205.906</c:v>
                </c:pt>
                <c:pt idx="22">
                  <c:v>98011.865000000005</c:v>
                </c:pt>
                <c:pt idx="23">
                  <c:v>85913.754000000001</c:v>
                </c:pt>
                <c:pt idx="24">
                  <c:v>100881.254</c:v>
                </c:pt>
                <c:pt idx="25">
                  <c:v>95780.788</c:v>
                </c:pt>
                <c:pt idx="26">
                  <c:v>89788.892999999996</c:v>
                </c:pt>
                <c:pt idx="27">
                  <c:v>118705.69500000001</c:v>
                </c:pt>
                <c:pt idx="28">
                  <c:v>114679.64</c:v>
                </c:pt>
                <c:pt idx="29">
                  <c:v>156322.166</c:v>
                </c:pt>
                <c:pt idx="30">
                  <c:v>118679.44100000001</c:v>
                </c:pt>
                <c:pt idx="31">
                  <c:v>103435.37</c:v>
                </c:pt>
                <c:pt idx="32">
                  <c:v>78617.520999999993</c:v>
                </c:pt>
                <c:pt idx="33">
                  <c:v>58742.040999999997</c:v>
                </c:pt>
                <c:pt idx="34">
                  <c:v>51996.457000000002</c:v>
                </c:pt>
                <c:pt idx="35">
                  <c:v>73695.519</c:v>
                </c:pt>
                <c:pt idx="36">
                  <c:v>65801.258000000002</c:v>
                </c:pt>
                <c:pt idx="37">
                  <c:v>86344.429000000004</c:v>
                </c:pt>
                <c:pt idx="38">
                  <c:v>101397.289</c:v>
                </c:pt>
                <c:pt idx="39">
                  <c:v>119282.16800000001</c:v>
                </c:pt>
                <c:pt idx="40">
                  <c:v>99289.919999999998</c:v>
                </c:pt>
                <c:pt idx="41">
                  <c:v>158722.617</c:v>
                </c:pt>
                <c:pt idx="42">
                  <c:v>128569.70699999999</c:v>
                </c:pt>
                <c:pt idx="43">
                  <c:v>147257.05600000001</c:v>
                </c:pt>
                <c:pt idx="44">
                  <c:v>109561.852</c:v>
                </c:pt>
                <c:pt idx="45">
                  <c:v>99139.301999999996</c:v>
                </c:pt>
                <c:pt idx="46">
                  <c:v>96302.512000000002</c:v>
                </c:pt>
                <c:pt idx="47">
                  <c:v>98718.713000000003</c:v>
                </c:pt>
                <c:pt idx="48">
                  <c:v>75916.263000000006</c:v>
                </c:pt>
                <c:pt idx="49">
                  <c:v>78910.414000000004</c:v>
                </c:pt>
                <c:pt idx="50">
                  <c:v>93747.320999999996</c:v>
                </c:pt>
                <c:pt idx="51">
                  <c:v>109907.838</c:v>
                </c:pt>
                <c:pt idx="52">
                  <c:v>111695.838</c:v>
                </c:pt>
                <c:pt idx="53">
                  <c:v>114554.26300000001</c:v>
                </c:pt>
                <c:pt idx="54">
                  <c:v>117230.213</c:v>
                </c:pt>
                <c:pt idx="55">
                  <c:v>86682.47</c:v>
                </c:pt>
                <c:pt idx="56">
                  <c:v>86237.751999999993</c:v>
                </c:pt>
                <c:pt idx="57">
                  <c:v>106359.958</c:v>
                </c:pt>
                <c:pt idx="58">
                  <c:v>83904.084000000003</c:v>
                </c:pt>
                <c:pt idx="59">
                  <c:v>97881.468999999997</c:v>
                </c:pt>
                <c:pt idx="60">
                  <c:v>83591.09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İthalat!$T$3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İthalat!$R$4:$R$64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İthalat!$T$4:$T$64</c:f>
              <c:numCache>
                <c:formatCode>General</c:formatCode>
                <c:ptCount val="61"/>
                <c:pt idx="0">
                  <c:v>90085.495999999999</c:v>
                </c:pt>
                <c:pt idx="1">
                  <c:v>75781.183000000005</c:v>
                </c:pt>
                <c:pt idx="2">
                  <c:v>71406.714000000007</c:v>
                </c:pt>
                <c:pt idx="3">
                  <c:v>71653.331000000006</c:v>
                </c:pt>
                <c:pt idx="4">
                  <c:v>42370.017</c:v>
                </c:pt>
                <c:pt idx="5">
                  <c:v>48753.491999999998</c:v>
                </c:pt>
                <c:pt idx="6">
                  <c:v>70609.337</c:v>
                </c:pt>
                <c:pt idx="7">
                  <c:v>79158.356</c:v>
                </c:pt>
                <c:pt idx="8">
                  <c:v>66179.759000000005</c:v>
                </c:pt>
                <c:pt idx="9">
                  <c:v>81993.952000000005</c:v>
                </c:pt>
                <c:pt idx="10">
                  <c:v>84226.717000000004</c:v>
                </c:pt>
                <c:pt idx="11">
                  <c:v>75837.903999999995</c:v>
                </c:pt>
                <c:pt idx="12">
                  <c:v>93377.838000000003</c:v>
                </c:pt>
                <c:pt idx="13">
                  <c:v>77139.512000000002</c:v>
                </c:pt>
                <c:pt idx="14">
                  <c:v>72589.922999999995</c:v>
                </c:pt>
                <c:pt idx="15">
                  <c:v>80129.129000000001</c:v>
                </c:pt>
                <c:pt idx="16">
                  <c:v>88193.668000000005</c:v>
                </c:pt>
                <c:pt idx="17">
                  <c:v>85445.394</c:v>
                </c:pt>
                <c:pt idx="18">
                  <c:v>65227.161999999997</c:v>
                </c:pt>
                <c:pt idx="19">
                  <c:v>76931.873999999996</c:v>
                </c:pt>
                <c:pt idx="20">
                  <c:v>62382.343999999997</c:v>
                </c:pt>
                <c:pt idx="21">
                  <c:v>72812.25</c:v>
                </c:pt>
                <c:pt idx="22">
                  <c:v>76589.024000000005</c:v>
                </c:pt>
                <c:pt idx="23">
                  <c:v>71825.472999999998</c:v>
                </c:pt>
                <c:pt idx="24">
                  <c:v>61483.118000000002</c:v>
                </c:pt>
                <c:pt idx="25">
                  <c:v>86115.75</c:v>
                </c:pt>
                <c:pt idx="26">
                  <c:v>89388.774000000005</c:v>
                </c:pt>
                <c:pt idx="27">
                  <c:v>96980.817999999999</c:v>
                </c:pt>
                <c:pt idx="28">
                  <c:v>84905.233999999997</c:v>
                </c:pt>
                <c:pt idx="29">
                  <c:v>90209.862999999998</c:v>
                </c:pt>
                <c:pt idx="30">
                  <c:v>73820.175000000003</c:v>
                </c:pt>
                <c:pt idx="31">
                  <c:v>78208.441999999995</c:v>
                </c:pt>
                <c:pt idx="32">
                  <c:v>69666.343999999997</c:v>
                </c:pt>
                <c:pt idx="33">
                  <c:v>85110.817999999999</c:v>
                </c:pt>
                <c:pt idx="34">
                  <c:v>82876.595000000001</c:v>
                </c:pt>
                <c:pt idx="35">
                  <c:v>75195.232999999993</c:v>
                </c:pt>
                <c:pt idx="36">
                  <c:v>66120.055999999997</c:v>
                </c:pt>
                <c:pt idx="37">
                  <c:v>79874.137000000002</c:v>
                </c:pt>
                <c:pt idx="38">
                  <c:v>77008.582999999999</c:v>
                </c:pt>
                <c:pt idx="39">
                  <c:v>94913.922999999995</c:v>
                </c:pt>
                <c:pt idx="40">
                  <c:v>77207.391000000003</c:v>
                </c:pt>
                <c:pt idx="41">
                  <c:v>74072.962</c:v>
                </c:pt>
                <c:pt idx="42">
                  <c:v>70995.259000000005</c:v>
                </c:pt>
                <c:pt idx="43">
                  <c:v>70131.92</c:v>
                </c:pt>
                <c:pt idx="44">
                  <c:v>73461.834000000003</c:v>
                </c:pt>
                <c:pt idx="45">
                  <c:v>73003.648000000001</c:v>
                </c:pt>
                <c:pt idx="46">
                  <c:v>81753.395000000004</c:v>
                </c:pt>
                <c:pt idx="47">
                  <c:v>81406.209000000003</c:v>
                </c:pt>
                <c:pt idx="48">
                  <c:v>81856.455000000002</c:v>
                </c:pt>
                <c:pt idx="49">
                  <c:v>70601.301000000007</c:v>
                </c:pt>
                <c:pt idx="50">
                  <c:v>72943.180999999997</c:v>
                </c:pt>
                <c:pt idx="51">
                  <c:v>74926.521999999997</c:v>
                </c:pt>
                <c:pt idx="52">
                  <c:v>70698.236999999994</c:v>
                </c:pt>
                <c:pt idx="53">
                  <c:v>76724.914000000004</c:v>
                </c:pt>
                <c:pt idx="54">
                  <c:v>78160.896999999997</c:v>
                </c:pt>
                <c:pt idx="55">
                  <c:v>60929.195</c:v>
                </c:pt>
                <c:pt idx="56">
                  <c:v>72212.494999999995</c:v>
                </c:pt>
                <c:pt idx="57">
                  <c:v>68451.706999999995</c:v>
                </c:pt>
                <c:pt idx="58">
                  <c:v>77759.986000000004</c:v>
                </c:pt>
                <c:pt idx="59">
                  <c:v>75729.509000000005</c:v>
                </c:pt>
                <c:pt idx="60">
                  <c:v>67518.490000000005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75767456"/>
        <c:axId val="-1175781056"/>
      </c:lineChart>
      <c:catAx>
        <c:axId val="-11757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81056"/>
        <c:crosses val="autoZero"/>
        <c:auto val="1"/>
        <c:lblAlgn val="ctr"/>
        <c:lblOffset val="100"/>
        <c:noMultiLvlLbl val="0"/>
      </c:catAx>
      <c:valAx>
        <c:axId val="-1175781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576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35087719298245"/>
          <c:y val="0.82144408445959494"/>
          <c:w val="0.46101140350877196"/>
          <c:h val="9.60157584541376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Şanlıurfa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İthalat!$K$5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İthalat!$J$6:$J$66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İthalat!$K$6:$K$66</c:f>
              <c:numCache>
                <c:formatCode>General</c:formatCode>
                <c:ptCount val="61"/>
                <c:pt idx="0">
                  <c:v>21567.91</c:v>
                </c:pt>
                <c:pt idx="1">
                  <c:v>26132.449000000001</c:v>
                </c:pt>
                <c:pt idx="2">
                  <c:v>23260.016</c:v>
                </c:pt>
                <c:pt idx="3">
                  <c:v>19165.621999999999</c:v>
                </c:pt>
                <c:pt idx="4">
                  <c:v>22010.414000000001</c:v>
                </c:pt>
                <c:pt idx="5">
                  <c:v>12279.57</c:v>
                </c:pt>
                <c:pt idx="6">
                  <c:v>15540.305</c:v>
                </c:pt>
                <c:pt idx="7">
                  <c:v>15984.73</c:v>
                </c:pt>
                <c:pt idx="8">
                  <c:v>16468.349999999999</c:v>
                </c:pt>
                <c:pt idx="9">
                  <c:v>18078.184000000001</c:v>
                </c:pt>
                <c:pt idx="10">
                  <c:v>19395.131000000001</c:v>
                </c:pt>
                <c:pt idx="11">
                  <c:v>22045.668000000001</c:v>
                </c:pt>
                <c:pt idx="12">
                  <c:v>21162.167000000001</c:v>
                </c:pt>
                <c:pt idx="13">
                  <c:v>11159.522000000001</c:v>
                </c:pt>
                <c:pt idx="14">
                  <c:v>12139.757</c:v>
                </c:pt>
                <c:pt idx="15">
                  <c:v>17654.437000000002</c:v>
                </c:pt>
                <c:pt idx="16">
                  <c:v>18426.669000000002</c:v>
                </c:pt>
                <c:pt idx="17">
                  <c:v>17166.098999999998</c:v>
                </c:pt>
                <c:pt idx="18">
                  <c:v>12026.789000000001</c:v>
                </c:pt>
                <c:pt idx="19">
                  <c:v>18279.985000000001</c:v>
                </c:pt>
                <c:pt idx="20">
                  <c:v>19623.112000000001</c:v>
                </c:pt>
                <c:pt idx="21">
                  <c:v>19283.816999999999</c:v>
                </c:pt>
                <c:pt idx="22">
                  <c:v>15702.23</c:v>
                </c:pt>
                <c:pt idx="23">
                  <c:v>17942.182000000001</c:v>
                </c:pt>
                <c:pt idx="24">
                  <c:v>23613.532999999999</c:v>
                </c:pt>
                <c:pt idx="25">
                  <c:v>15234.566000000001</c:v>
                </c:pt>
                <c:pt idx="26">
                  <c:v>14057.775</c:v>
                </c:pt>
                <c:pt idx="27">
                  <c:v>11671.349</c:v>
                </c:pt>
                <c:pt idx="28">
                  <c:v>9263.0990000000002</c:v>
                </c:pt>
                <c:pt idx="29">
                  <c:v>11733.674000000001</c:v>
                </c:pt>
                <c:pt idx="30">
                  <c:v>9158.8539999999994</c:v>
                </c:pt>
                <c:pt idx="31">
                  <c:v>18054.912</c:v>
                </c:pt>
                <c:pt idx="32">
                  <c:v>23501.712</c:v>
                </c:pt>
                <c:pt idx="33">
                  <c:v>12741.353999999999</c:v>
                </c:pt>
                <c:pt idx="34">
                  <c:v>6680.3419999999996</c:v>
                </c:pt>
                <c:pt idx="35">
                  <c:v>7469.1149999999998</c:v>
                </c:pt>
                <c:pt idx="36">
                  <c:v>8967.48</c:v>
                </c:pt>
                <c:pt idx="37">
                  <c:v>15418.534</c:v>
                </c:pt>
                <c:pt idx="38">
                  <c:v>11603.380999999999</c:v>
                </c:pt>
                <c:pt idx="39">
                  <c:v>13242.112999999999</c:v>
                </c:pt>
                <c:pt idx="40">
                  <c:v>11314.632</c:v>
                </c:pt>
                <c:pt idx="41">
                  <c:v>17178.041000000001</c:v>
                </c:pt>
                <c:pt idx="42">
                  <c:v>19009.094000000001</c:v>
                </c:pt>
                <c:pt idx="43">
                  <c:v>14070.603999999999</c:v>
                </c:pt>
                <c:pt idx="44">
                  <c:v>17106.704000000002</c:v>
                </c:pt>
                <c:pt idx="45">
                  <c:v>12699.377</c:v>
                </c:pt>
                <c:pt idx="46">
                  <c:v>11905.985000000001</c:v>
                </c:pt>
                <c:pt idx="47">
                  <c:v>8572.2919999999995</c:v>
                </c:pt>
                <c:pt idx="48">
                  <c:v>10377.433000000001</c:v>
                </c:pt>
                <c:pt idx="49">
                  <c:v>10302.599</c:v>
                </c:pt>
                <c:pt idx="50">
                  <c:v>20201.278999999999</c:v>
                </c:pt>
                <c:pt idx="51">
                  <c:v>13989.508</c:v>
                </c:pt>
                <c:pt idx="52">
                  <c:v>12912.454</c:v>
                </c:pt>
                <c:pt idx="53">
                  <c:v>13731.857</c:v>
                </c:pt>
                <c:pt idx="54">
                  <c:v>16270.189</c:v>
                </c:pt>
                <c:pt idx="55">
                  <c:v>7652.3130000000001</c:v>
                </c:pt>
                <c:pt idx="56">
                  <c:v>7966.7560000000003</c:v>
                </c:pt>
                <c:pt idx="57">
                  <c:v>13155.856</c:v>
                </c:pt>
                <c:pt idx="58">
                  <c:v>7566.0290000000005</c:v>
                </c:pt>
                <c:pt idx="59">
                  <c:v>9164.0210000000006</c:v>
                </c:pt>
                <c:pt idx="60">
                  <c:v>8916.5529999999999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İthalat!$L$5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İthalat!$J$6:$J$66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İthalat!$L$6:$L$66</c:f>
              <c:numCache>
                <c:formatCode>General</c:formatCode>
                <c:ptCount val="61"/>
                <c:pt idx="0">
                  <c:v>15460.25</c:v>
                </c:pt>
                <c:pt idx="1">
                  <c:v>10986.225</c:v>
                </c:pt>
                <c:pt idx="2">
                  <c:v>10022.175999999999</c:v>
                </c:pt>
                <c:pt idx="3">
                  <c:v>10874.743</c:v>
                </c:pt>
                <c:pt idx="4">
                  <c:v>9753.3029999999999</c:v>
                </c:pt>
                <c:pt idx="5">
                  <c:v>11176.214</c:v>
                </c:pt>
                <c:pt idx="6">
                  <c:v>15247.923000000001</c:v>
                </c:pt>
                <c:pt idx="7">
                  <c:v>11634.825999999999</c:v>
                </c:pt>
                <c:pt idx="8">
                  <c:v>10326.709999999999</c:v>
                </c:pt>
                <c:pt idx="9">
                  <c:v>11351.531000000001</c:v>
                </c:pt>
                <c:pt idx="10">
                  <c:v>18841.253000000001</c:v>
                </c:pt>
                <c:pt idx="11">
                  <c:v>14203.733</c:v>
                </c:pt>
                <c:pt idx="12">
                  <c:v>19145.89</c:v>
                </c:pt>
                <c:pt idx="13">
                  <c:v>10327.514999999999</c:v>
                </c:pt>
                <c:pt idx="14">
                  <c:v>10324.030000000001</c:v>
                </c:pt>
                <c:pt idx="15">
                  <c:v>16466.707999999999</c:v>
                </c:pt>
                <c:pt idx="16">
                  <c:v>12609.462</c:v>
                </c:pt>
                <c:pt idx="17">
                  <c:v>15704.704</c:v>
                </c:pt>
                <c:pt idx="18">
                  <c:v>6100.1790000000001</c:v>
                </c:pt>
                <c:pt idx="19">
                  <c:v>12582.046</c:v>
                </c:pt>
                <c:pt idx="20">
                  <c:v>10285.678</c:v>
                </c:pt>
                <c:pt idx="21">
                  <c:v>13445.38</c:v>
                </c:pt>
                <c:pt idx="22">
                  <c:v>15818.534</c:v>
                </c:pt>
                <c:pt idx="23">
                  <c:v>17659.062000000002</c:v>
                </c:pt>
                <c:pt idx="24">
                  <c:v>12550.161</c:v>
                </c:pt>
                <c:pt idx="25">
                  <c:v>13272.41</c:v>
                </c:pt>
                <c:pt idx="26">
                  <c:v>13100.379000000001</c:v>
                </c:pt>
                <c:pt idx="27">
                  <c:v>11867.057000000001</c:v>
                </c:pt>
                <c:pt idx="28">
                  <c:v>9846.6380000000008</c:v>
                </c:pt>
                <c:pt idx="29">
                  <c:v>12488.884</c:v>
                </c:pt>
                <c:pt idx="30">
                  <c:v>10167.083000000001</c:v>
                </c:pt>
                <c:pt idx="31">
                  <c:v>11062.832</c:v>
                </c:pt>
                <c:pt idx="32">
                  <c:v>13119.995000000001</c:v>
                </c:pt>
                <c:pt idx="33">
                  <c:v>13846.312</c:v>
                </c:pt>
                <c:pt idx="34">
                  <c:v>14940.272000000001</c:v>
                </c:pt>
                <c:pt idx="35">
                  <c:v>15235.491</c:v>
                </c:pt>
                <c:pt idx="36">
                  <c:v>11167.338</c:v>
                </c:pt>
                <c:pt idx="37">
                  <c:v>13588.885</c:v>
                </c:pt>
                <c:pt idx="38">
                  <c:v>13548.606</c:v>
                </c:pt>
                <c:pt idx="39">
                  <c:v>15057.236000000001</c:v>
                </c:pt>
                <c:pt idx="40">
                  <c:v>11583.8</c:v>
                </c:pt>
                <c:pt idx="41">
                  <c:v>13590.353999999999</c:v>
                </c:pt>
                <c:pt idx="42">
                  <c:v>9599.8539999999994</c:v>
                </c:pt>
                <c:pt idx="43">
                  <c:v>8926.5959999999995</c:v>
                </c:pt>
                <c:pt idx="44">
                  <c:v>10175.286</c:v>
                </c:pt>
                <c:pt idx="45">
                  <c:v>9687.4969999999994</c:v>
                </c:pt>
                <c:pt idx="46">
                  <c:v>11545.963</c:v>
                </c:pt>
                <c:pt idx="47">
                  <c:v>10647.753000000001</c:v>
                </c:pt>
                <c:pt idx="48">
                  <c:v>15557.098</c:v>
                </c:pt>
                <c:pt idx="49">
                  <c:v>14336.877</c:v>
                </c:pt>
                <c:pt idx="50">
                  <c:v>18349.136999999999</c:v>
                </c:pt>
                <c:pt idx="51">
                  <c:v>20858.03</c:v>
                </c:pt>
                <c:pt idx="52">
                  <c:v>22323.685000000001</c:v>
                </c:pt>
                <c:pt idx="53">
                  <c:v>18292.447</c:v>
                </c:pt>
                <c:pt idx="54">
                  <c:v>15934.891</c:v>
                </c:pt>
                <c:pt idx="55">
                  <c:v>12064.168</c:v>
                </c:pt>
                <c:pt idx="56">
                  <c:v>14073.624</c:v>
                </c:pt>
                <c:pt idx="57">
                  <c:v>12017.234</c:v>
                </c:pt>
                <c:pt idx="58">
                  <c:v>14958.246999999999</c:v>
                </c:pt>
                <c:pt idx="59">
                  <c:v>12937.665000000001</c:v>
                </c:pt>
                <c:pt idx="60">
                  <c:v>15478.535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243887744"/>
        <c:axId val="-1104526496"/>
      </c:lineChart>
      <c:catAx>
        <c:axId val="-124388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26496"/>
        <c:crosses val="autoZero"/>
        <c:auto val="1"/>
        <c:lblAlgn val="ctr"/>
        <c:lblOffset val="100"/>
        <c:noMultiLvlLbl val="0"/>
      </c:catAx>
      <c:valAx>
        <c:axId val="-1104526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4388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06432748538012"/>
          <c:y val="0.86086494252873558"/>
          <c:w val="0.44987105263157895"/>
          <c:h val="0.139135057471264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"/>
          <c:y val="3.9291643608190374E-2"/>
          <c:w val="0.77280000000000004"/>
          <c:h val="0.92086330935251803"/>
        </c:manualLayout>
      </c:layout>
      <c:scatterChart>
        <c:scatterStyle val="lineMarker"/>
        <c:varyColors val="0"/>
        <c:ser>
          <c:idx val="0"/>
          <c:order val="0"/>
          <c:spPr>
            <a:ln w="38100" algn="ctr">
              <a:solidFill>
                <a:srgbClr val="002060"/>
              </a:solidFill>
              <a:prstDash val="solid"/>
            </a:ln>
          </c:spPr>
          <c:marker>
            <c:symbol val="none"/>
          </c:marker>
          <c:xVal>
            <c:numRef>
              <c:f>Sheet1!$A$1:$AJ$1</c:f>
              <c:numCache>
                <c:formatCode>General</c:formatCode>
                <c:ptCount val="36"/>
                <c:pt idx="0">
                  <c:v>17532</c:v>
                </c:pt>
                <c:pt idx="1">
                  <c:v>17563</c:v>
                </c:pt>
                <c:pt idx="2">
                  <c:v>17591</c:v>
                </c:pt>
                <c:pt idx="3">
                  <c:v>17622</c:v>
                </c:pt>
                <c:pt idx="4">
                  <c:v>17652</c:v>
                </c:pt>
                <c:pt idx="5">
                  <c:v>17683</c:v>
                </c:pt>
                <c:pt idx="6">
                  <c:v>17713</c:v>
                </c:pt>
                <c:pt idx="7">
                  <c:v>17744</c:v>
                </c:pt>
                <c:pt idx="8">
                  <c:v>17775</c:v>
                </c:pt>
                <c:pt idx="9">
                  <c:v>17805</c:v>
                </c:pt>
                <c:pt idx="10">
                  <c:v>17836</c:v>
                </c:pt>
                <c:pt idx="11">
                  <c:v>17866</c:v>
                </c:pt>
                <c:pt idx="12">
                  <c:v>17897</c:v>
                </c:pt>
                <c:pt idx="13">
                  <c:v>17928</c:v>
                </c:pt>
                <c:pt idx="14">
                  <c:v>17956</c:v>
                </c:pt>
                <c:pt idx="15">
                  <c:v>17987</c:v>
                </c:pt>
                <c:pt idx="16">
                  <c:v>18017</c:v>
                </c:pt>
                <c:pt idx="17">
                  <c:v>18048</c:v>
                </c:pt>
                <c:pt idx="18">
                  <c:v>18078</c:v>
                </c:pt>
                <c:pt idx="19">
                  <c:v>18109</c:v>
                </c:pt>
                <c:pt idx="20">
                  <c:v>18140</c:v>
                </c:pt>
                <c:pt idx="21">
                  <c:v>18170</c:v>
                </c:pt>
                <c:pt idx="22">
                  <c:v>18201</c:v>
                </c:pt>
                <c:pt idx="23">
                  <c:v>18231</c:v>
                </c:pt>
                <c:pt idx="24">
                  <c:v>18262</c:v>
                </c:pt>
                <c:pt idx="25">
                  <c:v>18293</c:v>
                </c:pt>
                <c:pt idx="26">
                  <c:v>18322</c:v>
                </c:pt>
                <c:pt idx="27">
                  <c:v>18353</c:v>
                </c:pt>
                <c:pt idx="28">
                  <c:v>18383</c:v>
                </c:pt>
                <c:pt idx="29">
                  <c:v>18414</c:v>
                </c:pt>
                <c:pt idx="30">
                  <c:v>18444</c:v>
                </c:pt>
                <c:pt idx="31">
                  <c:v>18475</c:v>
                </c:pt>
                <c:pt idx="32">
                  <c:v>18506</c:v>
                </c:pt>
                <c:pt idx="33">
                  <c:v>18536</c:v>
                </c:pt>
                <c:pt idx="34">
                  <c:v>18567</c:v>
                </c:pt>
                <c:pt idx="35">
                  <c:v>18597</c:v>
                </c:pt>
              </c:numCache>
            </c:numRef>
          </c:xVal>
          <c:yVal>
            <c:numRef>
              <c:f>Sheet1!$A$2:$AJ$2</c:f>
              <c:numCache>
                <c:formatCode>General</c:formatCode>
                <c:ptCount val="36"/>
                <c:pt idx="0">
                  <c:v>694.15200000000004</c:v>
                </c:pt>
                <c:pt idx="1">
                  <c:v>689.67700000000002</c:v>
                </c:pt>
                <c:pt idx="2">
                  <c:v>694.14200000000005</c:v>
                </c:pt>
                <c:pt idx="3">
                  <c:v>695.61199999999997</c:v>
                </c:pt>
                <c:pt idx="4">
                  <c:v>698.81899999999996</c:v>
                </c:pt>
                <c:pt idx="5">
                  <c:v>690.70799999999997</c:v>
                </c:pt>
                <c:pt idx="6">
                  <c:v>697.81700000000001</c:v>
                </c:pt>
                <c:pt idx="7">
                  <c:v>689.88900000000001</c:v>
                </c:pt>
                <c:pt idx="8">
                  <c:v>703.11900000000003</c:v>
                </c:pt>
                <c:pt idx="9">
                  <c:v>696.44899999999996</c:v>
                </c:pt>
                <c:pt idx="10">
                  <c:v>689.11800000000005</c:v>
                </c:pt>
                <c:pt idx="11">
                  <c:v>685.78099999999995</c:v>
                </c:pt>
                <c:pt idx="12">
                  <c:v>669.77499999999998</c:v>
                </c:pt>
                <c:pt idx="13">
                  <c:v>666.87</c:v>
                </c:pt>
                <c:pt idx="14">
                  <c:v>668.48500000000001</c:v>
                </c:pt>
                <c:pt idx="15">
                  <c:v>668.64</c:v>
                </c:pt>
                <c:pt idx="16">
                  <c:v>666.69</c:v>
                </c:pt>
                <c:pt idx="17">
                  <c:v>665.91200000000003</c:v>
                </c:pt>
                <c:pt idx="18">
                  <c:v>672.69100000000003</c:v>
                </c:pt>
                <c:pt idx="19">
                  <c:v>662.93399999999997</c:v>
                </c:pt>
                <c:pt idx="20">
                  <c:v>676.66899999999998</c:v>
                </c:pt>
                <c:pt idx="21">
                  <c:v>679.11400000000003</c:v>
                </c:pt>
                <c:pt idx="22">
                  <c:v>680.31899999999996</c:v>
                </c:pt>
                <c:pt idx="23">
                  <c:v>682.10299999999995</c:v>
                </c:pt>
                <c:pt idx="24">
                  <c:v>679.495</c:v>
                </c:pt>
                <c:pt idx="25">
                  <c:v>681.84199999999998</c:v>
                </c:pt>
                <c:pt idx="26">
                  <c:v>678.82899999999995</c:v>
                </c:pt>
                <c:pt idx="27">
                  <c:v>655.197</c:v>
                </c:pt>
                <c:pt idx="28">
                  <c:v>658.61800000000005</c:v>
                </c:pt>
                <c:pt idx="29">
                  <c:v>678.52</c:v>
                </c:pt>
                <c:pt idx="30">
                  <c:v>684.36699999999996</c:v>
                </c:pt>
                <c:pt idx="31">
                  <c:v>696.65200000000004</c:v>
                </c:pt>
                <c:pt idx="32">
                  <c:v>706.83600000000001</c:v>
                </c:pt>
                <c:pt idx="33">
                  <c:v>717.85500000000002</c:v>
                </c:pt>
                <c:pt idx="34">
                  <c:v>713.83600000000001</c:v>
                </c:pt>
                <c:pt idx="35">
                  <c:v>717.66399999999999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04532480"/>
        <c:axId val="-1104534112"/>
      </c:scatterChart>
      <c:scatterChart>
        <c:scatterStyle val="lineMarker"/>
        <c:varyColors val="0"/>
        <c:ser>
          <c:idx val="1"/>
          <c:order val="1"/>
          <c:spPr>
            <a:ln w="38100" algn="ctr">
              <a:solidFill>
                <a:srgbClr val="A40000"/>
              </a:solidFill>
              <a:prstDash val="solid"/>
            </a:ln>
          </c:spPr>
          <c:marker>
            <c:symbol val="none"/>
          </c:marker>
          <c:xVal>
            <c:numRef>
              <c:f>Sheet1!$A$1:$AJ$1</c:f>
              <c:numCache>
                <c:formatCode>General</c:formatCode>
                <c:ptCount val="36"/>
                <c:pt idx="0">
                  <c:v>17532</c:v>
                </c:pt>
                <c:pt idx="1">
                  <c:v>17563</c:v>
                </c:pt>
                <c:pt idx="2">
                  <c:v>17591</c:v>
                </c:pt>
                <c:pt idx="3">
                  <c:v>17622</c:v>
                </c:pt>
                <c:pt idx="4">
                  <c:v>17652</c:v>
                </c:pt>
                <c:pt idx="5">
                  <c:v>17683</c:v>
                </c:pt>
                <c:pt idx="6">
                  <c:v>17713</c:v>
                </c:pt>
                <c:pt idx="7">
                  <c:v>17744</c:v>
                </c:pt>
                <c:pt idx="8">
                  <c:v>17775</c:v>
                </c:pt>
                <c:pt idx="9">
                  <c:v>17805</c:v>
                </c:pt>
                <c:pt idx="10">
                  <c:v>17836</c:v>
                </c:pt>
                <c:pt idx="11">
                  <c:v>17866</c:v>
                </c:pt>
                <c:pt idx="12">
                  <c:v>17897</c:v>
                </c:pt>
                <c:pt idx="13">
                  <c:v>17928</c:v>
                </c:pt>
                <c:pt idx="14">
                  <c:v>17956</c:v>
                </c:pt>
                <c:pt idx="15">
                  <c:v>17987</c:v>
                </c:pt>
                <c:pt idx="16">
                  <c:v>18017</c:v>
                </c:pt>
                <c:pt idx="17">
                  <c:v>18048</c:v>
                </c:pt>
                <c:pt idx="18">
                  <c:v>18078</c:v>
                </c:pt>
                <c:pt idx="19">
                  <c:v>18109</c:v>
                </c:pt>
                <c:pt idx="20">
                  <c:v>18140</c:v>
                </c:pt>
                <c:pt idx="21">
                  <c:v>18170</c:v>
                </c:pt>
                <c:pt idx="22">
                  <c:v>18201</c:v>
                </c:pt>
                <c:pt idx="23">
                  <c:v>18231</c:v>
                </c:pt>
                <c:pt idx="24">
                  <c:v>18262</c:v>
                </c:pt>
                <c:pt idx="25">
                  <c:v>18293</c:v>
                </c:pt>
                <c:pt idx="26">
                  <c:v>18322</c:v>
                </c:pt>
                <c:pt idx="27">
                  <c:v>18353</c:v>
                </c:pt>
                <c:pt idx="28">
                  <c:v>18383</c:v>
                </c:pt>
                <c:pt idx="29">
                  <c:v>18414</c:v>
                </c:pt>
                <c:pt idx="30">
                  <c:v>18444</c:v>
                </c:pt>
                <c:pt idx="31">
                  <c:v>18475</c:v>
                </c:pt>
                <c:pt idx="32">
                  <c:v>18506</c:v>
                </c:pt>
                <c:pt idx="33">
                  <c:v>18536</c:v>
                </c:pt>
                <c:pt idx="34">
                  <c:v>18567</c:v>
                </c:pt>
                <c:pt idx="35">
                  <c:v>18597</c:v>
                </c:pt>
              </c:numCache>
            </c:numRef>
          </c:xVal>
          <c:yVal>
            <c:numRef>
              <c:f>Sheet1!$A$3:$AJ$3</c:f>
              <c:numCache>
                <c:formatCode>General</c:formatCode>
                <c:ptCount val="36"/>
                <c:pt idx="0">
                  <c:v>78.344999999999999</c:v>
                </c:pt>
                <c:pt idx="1">
                  <c:v>78.432000000000002</c:v>
                </c:pt>
                <c:pt idx="2">
                  <c:v>78.576999999999998</c:v>
                </c:pt>
                <c:pt idx="3">
                  <c:v>78.484999999999999</c:v>
                </c:pt>
                <c:pt idx="4">
                  <c:v>78.516000000000005</c:v>
                </c:pt>
                <c:pt idx="5">
                  <c:v>78.62</c:v>
                </c:pt>
                <c:pt idx="6">
                  <c:v>78.539000000000001</c:v>
                </c:pt>
                <c:pt idx="7">
                  <c:v>78.268000000000001</c:v>
                </c:pt>
                <c:pt idx="8">
                  <c:v>79.066000000000003</c:v>
                </c:pt>
                <c:pt idx="9">
                  <c:v>80.409000000000006</c:v>
                </c:pt>
                <c:pt idx="10">
                  <c:v>80.388999999999996</c:v>
                </c:pt>
                <c:pt idx="11">
                  <c:v>80.715000000000003</c:v>
                </c:pt>
                <c:pt idx="12">
                  <c:v>80.683000000000007</c:v>
                </c:pt>
                <c:pt idx="13">
                  <c:v>80.959000000000003</c:v>
                </c:pt>
                <c:pt idx="14">
                  <c:v>81.177000000000007</c:v>
                </c:pt>
                <c:pt idx="15">
                  <c:v>81.352000000000004</c:v>
                </c:pt>
                <c:pt idx="16">
                  <c:v>81.257000000000005</c:v>
                </c:pt>
                <c:pt idx="17">
                  <c:v>81.260000000000005</c:v>
                </c:pt>
                <c:pt idx="18">
                  <c:v>81.525000000000006</c:v>
                </c:pt>
                <c:pt idx="19">
                  <c:v>80.555000000000007</c:v>
                </c:pt>
                <c:pt idx="20">
                  <c:v>81.53</c:v>
                </c:pt>
                <c:pt idx="21">
                  <c:v>81.846000000000004</c:v>
                </c:pt>
                <c:pt idx="22">
                  <c:v>82.150999999999996</c:v>
                </c:pt>
                <c:pt idx="23">
                  <c:v>82.052999999999997</c:v>
                </c:pt>
                <c:pt idx="24">
                  <c:v>82.052000000000007</c:v>
                </c:pt>
                <c:pt idx="25">
                  <c:v>82.572000000000003</c:v>
                </c:pt>
                <c:pt idx="26">
                  <c:v>82.013999999999996</c:v>
                </c:pt>
                <c:pt idx="27">
                  <c:v>82.188000000000002</c:v>
                </c:pt>
                <c:pt idx="28">
                  <c:v>82.132000000000005</c:v>
                </c:pt>
                <c:pt idx="29">
                  <c:v>82.281000000000006</c:v>
                </c:pt>
                <c:pt idx="30">
                  <c:v>82.141999999999996</c:v>
                </c:pt>
                <c:pt idx="31">
                  <c:v>81.587000000000003</c:v>
                </c:pt>
                <c:pt idx="32">
                  <c:v>81.518000000000001</c:v>
                </c:pt>
                <c:pt idx="33">
                  <c:v>82.480999999999995</c:v>
                </c:pt>
                <c:pt idx="34">
                  <c:v>82.679000000000002</c:v>
                </c:pt>
                <c:pt idx="35">
                  <c:v>82.742999999999995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04525408"/>
        <c:axId val="-1104530304"/>
      </c:scatterChart>
      <c:valAx>
        <c:axId val="-1104532480"/>
        <c:scaling>
          <c:orientation val="minMax"/>
          <c:max val="18628"/>
          <c:min val="17532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04534112"/>
        <c:crosses val="min"/>
        <c:crossBetween val="midCat"/>
      </c:valAx>
      <c:valAx>
        <c:axId val="-1104534112"/>
        <c:scaling>
          <c:orientation val="minMax"/>
          <c:max val="720"/>
          <c:min val="65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32480"/>
        <c:crosses val="min"/>
        <c:crossBetween val="midCat"/>
        <c:majorUnit val="10"/>
      </c:valAx>
      <c:valAx>
        <c:axId val="-1104530304"/>
        <c:scaling>
          <c:orientation val="minMax"/>
          <c:max val="84"/>
          <c:min val="74"/>
        </c:scaling>
        <c:delete val="0"/>
        <c:axPos val="r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25408"/>
        <c:crosses val="max"/>
        <c:crossBetween val="midCat"/>
        <c:majorUnit val="2"/>
      </c:valAx>
      <c:valAx>
        <c:axId val="-1104525408"/>
        <c:scaling>
          <c:orientation val="minMax"/>
          <c:max val="18628"/>
          <c:min val="17532"/>
        </c:scaling>
        <c:delete val="1"/>
        <c:axPos val="b"/>
        <c:numFmt formatCode="General" sourceLinked="1"/>
        <c:majorTickMark val="out"/>
        <c:minorTickMark val="none"/>
        <c:tickLblPos val="nextTo"/>
        <c:crossAx val="-1104530304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3921568627451"/>
          <c:y val="3.9291643608190374E-2"/>
          <c:w val="0.78921568627450978"/>
          <c:h val="0.92086330935251803"/>
        </c:manualLayout>
      </c:layout>
      <c:scatterChart>
        <c:scatterStyle val="lineMarker"/>
        <c:varyColors val="0"/>
        <c:ser>
          <c:idx val="0"/>
          <c:order val="0"/>
          <c:spPr>
            <a:ln w="38100" algn="ctr">
              <a:solidFill>
                <a:srgbClr val="808080"/>
              </a:solidFill>
              <a:prstDash val="solid"/>
            </a:ln>
          </c:spPr>
          <c:marker>
            <c:symbol val="none"/>
          </c:marker>
          <c:xVal>
            <c:numRef>
              <c:f>Sheet1!$A$1:$AJ$1</c:f>
              <c:numCache>
                <c:formatCode>General</c:formatCode>
                <c:ptCount val="36"/>
                <c:pt idx="0">
                  <c:v>17532</c:v>
                </c:pt>
                <c:pt idx="1">
                  <c:v>17563</c:v>
                </c:pt>
                <c:pt idx="2">
                  <c:v>17591</c:v>
                </c:pt>
                <c:pt idx="3">
                  <c:v>17622</c:v>
                </c:pt>
                <c:pt idx="4">
                  <c:v>17652</c:v>
                </c:pt>
                <c:pt idx="5">
                  <c:v>17683</c:v>
                </c:pt>
                <c:pt idx="6">
                  <c:v>17713</c:v>
                </c:pt>
                <c:pt idx="7">
                  <c:v>17744</c:v>
                </c:pt>
                <c:pt idx="8">
                  <c:v>17775</c:v>
                </c:pt>
                <c:pt idx="9">
                  <c:v>17805</c:v>
                </c:pt>
                <c:pt idx="10">
                  <c:v>17836</c:v>
                </c:pt>
                <c:pt idx="11">
                  <c:v>17866</c:v>
                </c:pt>
                <c:pt idx="12">
                  <c:v>17897</c:v>
                </c:pt>
                <c:pt idx="13">
                  <c:v>17928</c:v>
                </c:pt>
                <c:pt idx="14">
                  <c:v>17956</c:v>
                </c:pt>
                <c:pt idx="15">
                  <c:v>17987</c:v>
                </c:pt>
                <c:pt idx="16">
                  <c:v>18017</c:v>
                </c:pt>
                <c:pt idx="17">
                  <c:v>18048</c:v>
                </c:pt>
                <c:pt idx="18">
                  <c:v>18078</c:v>
                </c:pt>
                <c:pt idx="19">
                  <c:v>18109</c:v>
                </c:pt>
                <c:pt idx="20">
                  <c:v>18140</c:v>
                </c:pt>
                <c:pt idx="21">
                  <c:v>18170</c:v>
                </c:pt>
                <c:pt idx="22">
                  <c:v>18201</c:v>
                </c:pt>
                <c:pt idx="23">
                  <c:v>18231</c:v>
                </c:pt>
                <c:pt idx="24">
                  <c:v>18262</c:v>
                </c:pt>
                <c:pt idx="25">
                  <c:v>18293</c:v>
                </c:pt>
                <c:pt idx="26">
                  <c:v>18322</c:v>
                </c:pt>
                <c:pt idx="27">
                  <c:v>18353</c:v>
                </c:pt>
                <c:pt idx="28">
                  <c:v>18383</c:v>
                </c:pt>
                <c:pt idx="29">
                  <c:v>18414</c:v>
                </c:pt>
                <c:pt idx="30">
                  <c:v>18444</c:v>
                </c:pt>
                <c:pt idx="31">
                  <c:v>18475</c:v>
                </c:pt>
                <c:pt idx="32">
                  <c:v>18506</c:v>
                </c:pt>
                <c:pt idx="33">
                  <c:v>18536</c:v>
                </c:pt>
                <c:pt idx="34">
                  <c:v>18567</c:v>
                </c:pt>
                <c:pt idx="35">
                  <c:v>18597</c:v>
                </c:pt>
              </c:numCache>
            </c:numRef>
          </c:xVal>
          <c:yVal>
            <c:numRef>
              <c:f>Sheet1!$A$2:$AJ$2</c:f>
              <c:numCache>
                <c:formatCode>General</c:formatCode>
                <c:ptCount val="36"/>
                <c:pt idx="0">
                  <c:v>80.081999999999994</c:v>
                </c:pt>
                <c:pt idx="1">
                  <c:v>82.748000000000005</c:v>
                </c:pt>
                <c:pt idx="2">
                  <c:v>81.748999999999995</c:v>
                </c:pt>
                <c:pt idx="3">
                  <c:v>82.298000000000002</c:v>
                </c:pt>
                <c:pt idx="4">
                  <c:v>82.587999999999994</c:v>
                </c:pt>
                <c:pt idx="5">
                  <c:v>81.631</c:v>
                </c:pt>
                <c:pt idx="6">
                  <c:v>83.061000000000007</c:v>
                </c:pt>
                <c:pt idx="7">
                  <c:v>82.721999999999994</c:v>
                </c:pt>
                <c:pt idx="8">
                  <c:v>81.652000000000001</c:v>
                </c:pt>
                <c:pt idx="9">
                  <c:v>85.257000000000005</c:v>
                </c:pt>
                <c:pt idx="10">
                  <c:v>85.593999999999994</c:v>
                </c:pt>
                <c:pt idx="11">
                  <c:v>84.042000000000002</c:v>
                </c:pt>
                <c:pt idx="12">
                  <c:v>82.248000000000005</c:v>
                </c:pt>
                <c:pt idx="13">
                  <c:v>83.399000000000001</c:v>
                </c:pt>
                <c:pt idx="14">
                  <c:v>83.628</c:v>
                </c:pt>
                <c:pt idx="15">
                  <c:v>83.263999999999996</c:v>
                </c:pt>
                <c:pt idx="16">
                  <c:v>85.334999999999994</c:v>
                </c:pt>
                <c:pt idx="17">
                  <c:v>86.042000000000002</c:v>
                </c:pt>
                <c:pt idx="18">
                  <c:v>82.665000000000006</c:v>
                </c:pt>
                <c:pt idx="19">
                  <c:v>84.259</c:v>
                </c:pt>
                <c:pt idx="20">
                  <c:v>84.475999999999999</c:v>
                </c:pt>
                <c:pt idx="21">
                  <c:v>84.507999999999996</c:v>
                </c:pt>
                <c:pt idx="22">
                  <c:v>85.259</c:v>
                </c:pt>
                <c:pt idx="23">
                  <c:v>86.305000000000007</c:v>
                </c:pt>
                <c:pt idx="24">
                  <c:v>85.694999999999993</c:v>
                </c:pt>
                <c:pt idx="25">
                  <c:v>85.733000000000004</c:v>
                </c:pt>
                <c:pt idx="26">
                  <c:v>86.619</c:v>
                </c:pt>
                <c:pt idx="27">
                  <c:v>87.521000000000001</c:v>
                </c:pt>
                <c:pt idx="28">
                  <c:v>87.915999999999997</c:v>
                </c:pt>
                <c:pt idx="29">
                  <c:v>88.350999999999999</c:v>
                </c:pt>
                <c:pt idx="30">
                  <c:v>89.091999999999999</c:v>
                </c:pt>
                <c:pt idx="31">
                  <c:v>90.188000000000002</c:v>
                </c:pt>
                <c:pt idx="32">
                  <c:v>90.864000000000004</c:v>
                </c:pt>
                <c:pt idx="33">
                  <c:v>91.37</c:v>
                </c:pt>
                <c:pt idx="34">
                  <c:v>91.073999999999998</c:v>
                </c:pt>
                <c:pt idx="35">
                  <c:v>87.123999999999995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04531936"/>
        <c:axId val="-1104535744"/>
      </c:scatterChart>
      <c:scatterChart>
        <c:scatterStyle val="lineMarker"/>
        <c:varyColors val="0"/>
        <c:ser>
          <c:idx val="1"/>
          <c:order val="1"/>
          <c:spPr>
            <a:ln w="38100" algn="ctr">
              <a:solidFill>
                <a:srgbClr val="ECA40D"/>
              </a:solidFill>
              <a:prstDash val="solid"/>
            </a:ln>
          </c:spPr>
          <c:marker>
            <c:symbol val="none"/>
          </c:marker>
          <c:xVal>
            <c:numRef>
              <c:f>Sheet1!$A$1:$AJ$1</c:f>
              <c:numCache>
                <c:formatCode>General</c:formatCode>
                <c:ptCount val="36"/>
                <c:pt idx="0">
                  <c:v>17532</c:v>
                </c:pt>
                <c:pt idx="1">
                  <c:v>17563</c:v>
                </c:pt>
                <c:pt idx="2">
                  <c:v>17591</c:v>
                </c:pt>
                <c:pt idx="3">
                  <c:v>17622</c:v>
                </c:pt>
                <c:pt idx="4">
                  <c:v>17652</c:v>
                </c:pt>
                <c:pt idx="5">
                  <c:v>17683</c:v>
                </c:pt>
                <c:pt idx="6">
                  <c:v>17713</c:v>
                </c:pt>
                <c:pt idx="7">
                  <c:v>17744</c:v>
                </c:pt>
                <c:pt idx="8">
                  <c:v>17775</c:v>
                </c:pt>
                <c:pt idx="9">
                  <c:v>17805</c:v>
                </c:pt>
                <c:pt idx="10">
                  <c:v>17836</c:v>
                </c:pt>
                <c:pt idx="11">
                  <c:v>17866</c:v>
                </c:pt>
                <c:pt idx="12">
                  <c:v>17897</c:v>
                </c:pt>
                <c:pt idx="13">
                  <c:v>17928</c:v>
                </c:pt>
                <c:pt idx="14">
                  <c:v>17956</c:v>
                </c:pt>
                <c:pt idx="15">
                  <c:v>17987</c:v>
                </c:pt>
                <c:pt idx="16">
                  <c:v>18017</c:v>
                </c:pt>
                <c:pt idx="17">
                  <c:v>18048</c:v>
                </c:pt>
                <c:pt idx="18">
                  <c:v>18078</c:v>
                </c:pt>
                <c:pt idx="19">
                  <c:v>18109</c:v>
                </c:pt>
                <c:pt idx="20">
                  <c:v>18140</c:v>
                </c:pt>
                <c:pt idx="21">
                  <c:v>18170</c:v>
                </c:pt>
                <c:pt idx="22">
                  <c:v>18201</c:v>
                </c:pt>
                <c:pt idx="23">
                  <c:v>18231</c:v>
                </c:pt>
                <c:pt idx="24">
                  <c:v>18262</c:v>
                </c:pt>
                <c:pt idx="25">
                  <c:v>18293</c:v>
                </c:pt>
                <c:pt idx="26">
                  <c:v>18322</c:v>
                </c:pt>
                <c:pt idx="27">
                  <c:v>18353</c:v>
                </c:pt>
                <c:pt idx="28">
                  <c:v>18383</c:v>
                </c:pt>
                <c:pt idx="29">
                  <c:v>18414</c:v>
                </c:pt>
                <c:pt idx="30">
                  <c:v>18444</c:v>
                </c:pt>
                <c:pt idx="31">
                  <c:v>18475</c:v>
                </c:pt>
                <c:pt idx="32">
                  <c:v>18506</c:v>
                </c:pt>
                <c:pt idx="33">
                  <c:v>18536</c:v>
                </c:pt>
                <c:pt idx="34">
                  <c:v>18567</c:v>
                </c:pt>
                <c:pt idx="35">
                  <c:v>18597</c:v>
                </c:pt>
              </c:numCache>
            </c:numRef>
          </c:xVal>
          <c:yVal>
            <c:numRef>
              <c:f>Sheet1!$A$3:$AJ$3</c:f>
              <c:numCache>
                <c:formatCode>General</c:formatCode>
                <c:ptCount val="36"/>
                <c:pt idx="0">
                  <c:v>17.809999999999999</c:v>
                </c:pt>
                <c:pt idx="1">
                  <c:v>18.038</c:v>
                </c:pt>
                <c:pt idx="2">
                  <c:v>17.952999999999999</c:v>
                </c:pt>
                <c:pt idx="3">
                  <c:v>17.859000000000002</c:v>
                </c:pt>
                <c:pt idx="4">
                  <c:v>17.898</c:v>
                </c:pt>
                <c:pt idx="5">
                  <c:v>17.38</c:v>
                </c:pt>
                <c:pt idx="6">
                  <c:v>17.905000000000001</c:v>
                </c:pt>
                <c:pt idx="7">
                  <c:v>17.975999999999999</c:v>
                </c:pt>
                <c:pt idx="8">
                  <c:v>17.693000000000001</c:v>
                </c:pt>
                <c:pt idx="9">
                  <c:v>17.838999999999999</c:v>
                </c:pt>
                <c:pt idx="10">
                  <c:v>17.632000000000001</c:v>
                </c:pt>
                <c:pt idx="11">
                  <c:v>17.367000000000001</c:v>
                </c:pt>
                <c:pt idx="12">
                  <c:v>17.399000000000001</c:v>
                </c:pt>
                <c:pt idx="13">
                  <c:v>17.181999999999999</c:v>
                </c:pt>
                <c:pt idx="14">
                  <c:v>16.914999999999999</c:v>
                </c:pt>
                <c:pt idx="15">
                  <c:v>16.632999999999999</c:v>
                </c:pt>
                <c:pt idx="16">
                  <c:v>17.177</c:v>
                </c:pt>
                <c:pt idx="17">
                  <c:v>17.050999999999998</c:v>
                </c:pt>
                <c:pt idx="18">
                  <c:v>17.959</c:v>
                </c:pt>
                <c:pt idx="19">
                  <c:v>16.288</c:v>
                </c:pt>
                <c:pt idx="20">
                  <c:v>15.912000000000001</c:v>
                </c:pt>
                <c:pt idx="21">
                  <c:v>15.685</c:v>
                </c:pt>
                <c:pt idx="22">
                  <c:v>15.14</c:v>
                </c:pt>
                <c:pt idx="23">
                  <c:v>15.308999999999999</c:v>
                </c:pt>
                <c:pt idx="24">
                  <c:v>15.352</c:v>
                </c:pt>
                <c:pt idx="25">
                  <c:v>15.084</c:v>
                </c:pt>
                <c:pt idx="26">
                  <c:v>15.06</c:v>
                </c:pt>
                <c:pt idx="27">
                  <c:v>15.007</c:v>
                </c:pt>
                <c:pt idx="28">
                  <c:v>15.028</c:v>
                </c:pt>
                <c:pt idx="29">
                  <c:v>15.042</c:v>
                </c:pt>
                <c:pt idx="30">
                  <c:v>14.981</c:v>
                </c:pt>
                <c:pt idx="31">
                  <c:v>14.968999999999999</c:v>
                </c:pt>
                <c:pt idx="32">
                  <c:v>14.917999999999999</c:v>
                </c:pt>
                <c:pt idx="33">
                  <c:v>14.852</c:v>
                </c:pt>
                <c:pt idx="34">
                  <c:v>14.522</c:v>
                </c:pt>
                <c:pt idx="35">
                  <c:v>14.177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04529216"/>
        <c:axId val="-1104529760"/>
      </c:scatterChart>
      <c:valAx>
        <c:axId val="-1104531936"/>
        <c:scaling>
          <c:orientation val="minMax"/>
          <c:max val="18628"/>
          <c:min val="17532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104535744"/>
        <c:crosses val="min"/>
        <c:crossBetween val="midCat"/>
      </c:valAx>
      <c:valAx>
        <c:axId val="-1104535744"/>
        <c:scaling>
          <c:orientation val="minMax"/>
          <c:max val="92"/>
          <c:min val="8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31936"/>
        <c:crosses val="min"/>
        <c:crossBetween val="midCat"/>
        <c:majorUnit val="4"/>
      </c:valAx>
      <c:valAx>
        <c:axId val="-1104529760"/>
        <c:scaling>
          <c:orientation val="minMax"/>
          <c:max val="20"/>
          <c:min val="10"/>
        </c:scaling>
        <c:delete val="0"/>
        <c:axPos val="r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29216"/>
        <c:crosses val="max"/>
        <c:crossBetween val="midCat"/>
        <c:majorUnit val="2"/>
      </c:valAx>
      <c:valAx>
        <c:axId val="-1104529216"/>
        <c:scaling>
          <c:orientation val="minMax"/>
          <c:max val="18628"/>
          <c:min val="17532"/>
        </c:scaling>
        <c:delete val="1"/>
        <c:axPos val="b"/>
        <c:numFmt formatCode="General" sourceLinked="1"/>
        <c:majorTickMark val="out"/>
        <c:minorTickMark val="none"/>
        <c:tickLblPos val="nextTo"/>
        <c:crossAx val="-1104529760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025371828521428E-2"/>
          <c:y val="0.17997739865850101"/>
          <c:w val="0.87753018372703417"/>
          <c:h val="0.659451735199766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'İşsizlik sigortası başvurusu'!$ES$62</c:f>
              <c:strCache>
                <c:ptCount val="1"/>
                <c:pt idx="0">
                  <c:v>işsizlik sigortası başvuru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</c:spPr>
          <c:invertIfNegative val="0"/>
          <c:cat>
            <c:numRef>
              <c:f>'İşsizlik sigortası başvurusu'!$ER$63:$ER$101</c:f>
              <c:numCache>
                <c:formatCode>mmm\-yy</c:formatCode>
                <c:ptCount val="3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</c:numCache>
            </c:numRef>
          </c:cat>
          <c:val>
            <c:numRef>
              <c:f>'İşsizlik sigortası başvurusu'!$ES$63:$ES$101</c:f>
              <c:numCache>
                <c:formatCode>General</c:formatCode>
                <c:ptCount val="39"/>
                <c:pt idx="0">
                  <c:v>3206</c:v>
                </c:pt>
                <c:pt idx="1">
                  <c:v>2300</c:v>
                </c:pt>
                <c:pt idx="2">
                  <c:v>2431</c:v>
                </c:pt>
                <c:pt idx="3">
                  <c:v>2177</c:v>
                </c:pt>
                <c:pt idx="4">
                  <c:v>2489</c:v>
                </c:pt>
                <c:pt idx="5">
                  <c:v>2347</c:v>
                </c:pt>
                <c:pt idx="6">
                  <c:v>3374</c:v>
                </c:pt>
                <c:pt idx="7">
                  <c:v>3180</c:v>
                </c:pt>
                <c:pt idx="8">
                  <c:v>4178</c:v>
                </c:pt>
                <c:pt idx="9">
                  <c:v>4328</c:v>
                </c:pt>
                <c:pt idx="10">
                  <c:v>3920</c:v>
                </c:pt>
                <c:pt idx="11">
                  <c:v>4743</c:v>
                </c:pt>
                <c:pt idx="12">
                  <c:v>4654</c:v>
                </c:pt>
                <c:pt idx="13">
                  <c:v>3499</c:v>
                </c:pt>
                <c:pt idx="14">
                  <c:v>2975</c:v>
                </c:pt>
                <c:pt idx="15">
                  <c:v>2977</c:v>
                </c:pt>
                <c:pt idx="16">
                  <c:v>3327</c:v>
                </c:pt>
                <c:pt idx="17">
                  <c:v>2977</c:v>
                </c:pt>
                <c:pt idx="18">
                  <c:v>4496</c:v>
                </c:pt>
                <c:pt idx="19">
                  <c:v>2840</c:v>
                </c:pt>
                <c:pt idx="20">
                  <c:v>3238</c:v>
                </c:pt>
                <c:pt idx="21">
                  <c:v>3290</c:v>
                </c:pt>
                <c:pt idx="22">
                  <c:v>2925</c:v>
                </c:pt>
                <c:pt idx="23">
                  <c:v>3242</c:v>
                </c:pt>
                <c:pt idx="24">
                  <c:v>3662</c:v>
                </c:pt>
                <c:pt idx="25">
                  <c:v>2785</c:v>
                </c:pt>
                <c:pt idx="26">
                  <c:v>4643</c:v>
                </c:pt>
                <c:pt idx="27">
                  <c:v>8355</c:v>
                </c:pt>
                <c:pt idx="28">
                  <c:v>3480</c:v>
                </c:pt>
                <c:pt idx="29">
                  <c:v>1183</c:v>
                </c:pt>
                <c:pt idx="30">
                  <c:v>2279</c:v>
                </c:pt>
                <c:pt idx="31">
                  <c:v>1553</c:v>
                </c:pt>
                <c:pt idx="32">
                  <c:v>1740</c:v>
                </c:pt>
                <c:pt idx="33">
                  <c:v>1588</c:v>
                </c:pt>
                <c:pt idx="34">
                  <c:v>1742</c:v>
                </c:pt>
                <c:pt idx="35">
                  <c:v>2422</c:v>
                </c:pt>
                <c:pt idx="36">
                  <c:v>2242</c:v>
                </c:pt>
                <c:pt idx="37">
                  <c:v>1707</c:v>
                </c:pt>
                <c:pt idx="38">
                  <c:v>1891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04528672"/>
        <c:axId val="-1104533024"/>
      </c:barChart>
      <c:lineChart>
        <c:grouping val="standard"/>
        <c:varyColors val="0"/>
        <c:ser>
          <c:idx val="1"/>
          <c:order val="1"/>
          <c:tx>
            <c:strRef>
              <c:f>'İşsizlik sigortası başvurusu'!$ET$62</c:f>
              <c:strCache>
                <c:ptCount val="1"/>
                <c:pt idx="0">
                  <c:v>işsizlik sigortası geri ödeme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'İşsizlik sigortası başvurusu'!$ER$63:$ER$101</c:f>
              <c:numCache>
                <c:formatCode>mmm\-yy</c:formatCode>
                <c:ptCount val="3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</c:numCache>
            </c:numRef>
          </c:cat>
          <c:val>
            <c:numRef>
              <c:f>'İşsizlik sigortası başvurusu'!$ET$63:$ET$101</c:f>
              <c:numCache>
                <c:formatCode>General</c:formatCode>
                <c:ptCount val="39"/>
                <c:pt idx="0">
                  <c:v>1621</c:v>
                </c:pt>
                <c:pt idx="1">
                  <c:v>1158</c:v>
                </c:pt>
                <c:pt idx="2">
                  <c:v>1205</c:v>
                </c:pt>
                <c:pt idx="3">
                  <c:v>1126</c:v>
                </c:pt>
                <c:pt idx="4">
                  <c:v>1284</c:v>
                </c:pt>
                <c:pt idx="5">
                  <c:v>1158</c:v>
                </c:pt>
                <c:pt idx="6">
                  <c:v>1656</c:v>
                </c:pt>
                <c:pt idx="7">
                  <c:v>1693</c:v>
                </c:pt>
                <c:pt idx="8">
                  <c:v>2274</c:v>
                </c:pt>
                <c:pt idx="9">
                  <c:v>2285</c:v>
                </c:pt>
                <c:pt idx="10">
                  <c:v>2005</c:v>
                </c:pt>
                <c:pt idx="11">
                  <c:v>2248</c:v>
                </c:pt>
                <c:pt idx="12">
                  <c:v>2554</c:v>
                </c:pt>
                <c:pt idx="13">
                  <c:v>1888</c:v>
                </c:pt>
                <c:pt idx="14">
                  <c:v>1653</c:v>
                </c:pt>
                <c:pt idx="15">
                  <c:v>1664</c:v>
                </c:pt>
                <c:pt idx="16">
                  <c:v>1816</c:v>
                </c:pt>
                <c:pt idx="17">
                  <c:v>1607</c:v>
                </c:pt>
                <c:pt idx="18">
                  <c:v>2409</c:v>
                </c:pt>
                <c:pt idx="19">
                  <c:v>1521</c:v>
                </c:pt>
                <c:pt idx="20">
                  <c:v>1852</c:v>
                </c:pt>
                <c:pt idx="21">
                  <c:v>1881</c:v>
                </c:pt>
                <c:pt idx="22">
                  <c:v>1569</c:v>
                </c:pt>
                <c:pt idx="23">
                  <c:v>1886</c:v>
                </c:pt>
                <c:pt idx="24">
                  <c:v>2202</c:v>
                </c:pt>
                <c:pt idx="25">
                  <c:v>1513</c:v>
                </c:pt>
                <c:pt idx="26">
                  <c:v>1747</c:v>
                </c:pt>
                <c:pt idx="27">
                  <c:v>1224</c:v>
                </c:pt>
                <c:pt idx="28">
                  <c:v>167</c:v>
                </c:pt>
                <c:pt idx="29">
                  <c:v>431</c:v>
                </c:pt>
                <c:pt idx="30">
                  <c:v>635</c:v>
                </c:pt>
                <c:pt idx="31">
                  <c:v>489</c:v>
                </c:pt>
                <c:pt idx="32">
                  <c:v>692</c:v>
                </c:pt>
                <c:pt idx="33">
                  <c:v>610</c:v>
                </c:pt>
                <c:pt idx="34">
                  <c:v>647</c:v>
                </c:pt>
                <c:pt idx="35">
                  <c:v>720</c:v>
                </c:pt>
                <c:pt idx="36">
                  <c:v>711</c:v>
                </c:pt>
                <c:pt idx="37">
                  <c:v>536</c:v>
                </c:pt>
                <c:pt idx="38">
                  <c:v>661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104528128"/>
        <c:axId val="-1104524864"/>
      </c:lineChart>
      <c:dateAx>
        <c:axId val="-110452867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33024"/>
        <c:crosses val="autoZero"/>
        <c:auto val="1"/>
        <c:lblOffset val="100"/>
        <c:baseTimeUnit val="months"/>
      </c:dateAx>
      <c:valAx>
        <c:axId val="-1104533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28672"/>
        <c:crosses val="autoZero"/>
        <c:crossBetween val="between"/>
      </c:valAx>
      <c:valAx>
        <c:axId val="-1104524864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-1104528128"/>
        <c:crosses val="max"/>
        <c:crossBetween val="between"/>
      </c:valAx>
      <c:dateAx>
        <c:axId val="-110452812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-110452486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937542961448144"/>
          <c:y val="8.0177316594907289E-2"/>
          <c:w val="0.69340980512695005"/>
          <c:h val="0.79061860199771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'Sabit yatırım tutarı'!$A$3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'Sabit yatırım tutarı'!$B$2:$G$2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'Sabit yatırım tutarı'!$B$3:$G$3</c:f>
              <c:numCache>
                <c:formatCode>General</c:formatCode>
                <c:ptCount val="6"/>
                <c:pt idx="0">
                  <c:v>2257.3659044000001</c:v>
                </c:pt>
                <c:pt idx="1">
                  <c:v>3334.4638089999985</c:v>
                </c:pt>
                <c:pt idx="2">
                  <c:v>6817.7788968199993</c:v>
                </c:pt>
                <c:pt idx="3">
                  <c:v>8499.0110433400023</c:v>
                </c:pt>
                <c:pt idx="4">
                  <c:v>13260.953624000005</c:v>
                </c:pt>
                <c:pt idx="5">
                  <c:v>1207.3003290000001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04537376"/>
        <c:axId val="-1104527584"/>
      </c:barChart>
      <c:catAx>
        <c:axId val="-110453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27584"/>
        <c:crosses val="autoZero"/>
        <c:auto val="1"/>
        <c:lblAlgn val="ctr"/>
        <c:lblOffset val="100"/>
        <c:noMultiLvlLbl val="0"/>
      </c:catAx>
      <c:valAx>
        <c:axId val="-1104527584"/>
        <c:scaling>
          <c:orientation val="minMax"/>
          <c:max val="20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37376"/>
        <c:crosses val="autoZero"/>
        <c:crossBetween val="between"/>
        <c:majorUnit val="5000"/>
      </c:valAx>
      <c:spPr>
        <a:noFill/>
        <a:ln w="0">
          <a:solidFill>
            <a:srgbClr val="FFFFFF"/>
          </a:solidFill>
        </a:ln>
        <a:effectLst>
          <a:softEdge rad="457200"/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'Belge adedi'!$A$3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'Belge adedi'!$B$2:$G$2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'Belge adedi'!$B$3:$G$3</c:f>
              <c:numCache>
                <c:formatCode>General</c:formatCode>
                <c:ptCount val="6"/>
                <c:pt idx="0">
                  <c:v>172</c:v>
                </c:pt>
                <c:pt idx="1">
                  <c:v>186</c:v>
                </c:pt>
                <c:pt idx="2">
                  <c:v>175</c:v>
                </c:pt>
                <c:pt idx="3">
                  <c:v>152</c:v>
                </c:pt>
                <c:pt idx="4">
                  <c:v>390</c:v>
                </c:pt>
                <c:pt idx="5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04535200"/>
        <c:axId val="-1104536288"/>
      </c:barChart>
      <c:catAx>
        <c:axId val="-110453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36288"/>
        <c:crosses val="autoZero"/>
        <c:auto val="1"/>
        <c:lblAlgn val="ctr"/>
        <c:lblOffset val="100"/>
        <c:noMultiLvlLbl val="0"/>
      </c:catAx>
      <c:valAx>
        <c:axId val="-1104536288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35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89063440976005"/>
          <c:y val="5.0654612053477058E-2"/>
          <c:w val="0.75358882015817374"/>
          <c:h val="0.8425181832652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İstihdam!$A$3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İstihdam!$B$2:$G$2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İstihdam!$B$3:$G$3</c:f>
              <c:numCache>
                <c:formatCode>General</c:formatCode>
                <c:ptCount val="6"/>
                <c:pt idx="0">
                  <c:v>3226</c:v>
                </c:pt>
                <c:pt idx="1">
                  <c:v>4420</c:v>
                </c:pt>
                <c:pt idx="2">
                  <c:v>5924</c:v>
                </c:pt>
                <c:pt idx="3">
                  <c:v>3900</c:v>
                </c:pt>
                <c:pt idx="4">
                  <c:v>8111</c:v>
                </c:pt>
                <c:pt idx="5">
                  <c:v>783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04531392"/>
        <c:axId val="-1104536832"/>
      </c:barChart>
      <c:catAx>
        <c:axId val="-110453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36832"/>
        <c:crosses val="autoZero"/>
        <c:auto val="1"/>
        <c:lblAlgn val="ctr"/>
        <c:lblOffset val="100"/>
        <c:noMultiLvlLbl val="0"/>
      </c:catAx>
      <c:valAx>
        <c:axId val="-1104536832"/>
        <c:scaling>
          <c:orientation val="minMax"/>
          <c:max val="1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0453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Sayfa1!$C$4</c:f>
              <c:strCache>
                <c:ptCount val="1"/>
                <c:pt idx="0">
                  <c:v>Tarım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Sayfa1!$A$5:$B$12</c:f>
              <c:multiLvlStrCache>
                <c:ptCount val="8"/>
                <c:lvl>
                  <c:pt idx="0">
                    <c:v>2004</c:v>
                  </c:pt>
                  <c:pt idx="1">
                    <c:v>2019</c:v>
                  </c:pt>
                  <c:pt idx="2">
                    <c:v>2004</c:v>
                  </c:pt>
                  <c:pt idx="3">
                    <c:v>2019</c:v>
                  </c:pt>
                  <c:pt idx="4">
                    <c:v>2004</c:v>
                  </c:pt>
                  <c:pt idx="5">
                    <c:v>2019</c:v>
                  </c:pt>
                  <c:pt idx="6">
                    <c:v>2004</c:v>
                  </c:pt>
                  <c:pt idx="7">
                    <c:v>2019</c:v>
                  </c:pt>
                </c:lvl>
                <c:lvl>
                  <c:pt idx="0">
                    <c:v>Adana</c:v>
                  </c:pt>
                  <c:pt idx="2">
                    <c:v>Kahramanmaraş </c:v>
                  </c:pt>
                  <c:pt idx="4">
                    <c:v>Gaziantep</c:v>
                  </c:pt>
                  <c:pt idx="6">
                    <c:v>Şanlıurfa</c:v>
                  </c:pt>
                </c:lvl>
              </c:multiLvlStrCache>
            </c:multiLvlStrRef>
          </c:cat>
          <c:val>
            <c:numRef>
              <c:f>Sayfa1!$C$5:$C$12</c:f>
              <c:numCache>
                <c:formatCode>0.00</c:formatCode>
                <c:ptCount val="8"/>
                <c:pt idx="0">
                  <c:v>14.2190888709937</c:v>
                </c:pt>
                <c:pt idx="1">
                  <c:v>9.7952613137984788</c:v>
                </c:pt>
                <c:pt idx="2">
                  <c:v>17.119540106599892</c:v>
                </c:pt>
                <c:pt idx="3">
                  <c:v>9.5661351021162453</c:v>
                </c:pt>
                <c:pt idx="4">
                  <c:v>6.690288604815712</c:v>
                </c:pt>
                <c:pt idx="5">
                  <c:v>4.5432918513146356</c:v>
                </c:pt>
                <c:pt idx="6">
                  <c:v>32.041087555380443</c:v>
                </c:pt>
                <c:pt idx="7">
                  <c:v>20.431354759268554</c:v>
                </c:pt>
              </c:numCache>
            </c:numRef>
          </c:val>
        </c:ser>
        <c:ser>
          <c:idx val="1"/>
          <c:order val="1"/>
          <c:tx>
            <c:strRef>
              <c:f>Sayfa1!$D$4</c:f>
              <c:strCache>
                <c:ptCount val="1"/>
                <c:pt idx="0">
                  <c:v>Sanayi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Sayfa1!$A$5:$B$12</c:f>
              <c:multiLvlStrCache>
                <c:ptCount val="8"/>
                <c:lvl>
                  <c:pt idx="0">
                    <c:v>2004</c:v>
                  </c:pt>
                  <c:pt idx="1">
                    <c:v>2019</c:v>
                  </c:pt>
                  <c:pt idx="2">
                    <c:v>2004</c:v>
                  </c:pt>
                  <c:pt idx="3">
                    <c:v>2019</c:v>
                  </c:pt>
                  <c:pt idx="4">
                    <c:v>2004</c:v>
                  </c:pt>
                  <c:pt idx="5">
                    <c:v>2019</c:v>
                  </c:pt>
                  <c:pt idx="6">
                    <c:v>2004</c:v>
                  </c:pt>
                  <c:pt idx="7">
                    <c:v>2019</c:v>
                  </c:pt>
                </c:lvl>
                <c:lvl>
                  <c:pt idx="0">
                    <c:v>Adana</c:v>
                  </c:pt>
                  <c:pt idx="2">
                    <c:v>Kahramanmaraş </c:v>
                  </c:pt>
                  <c:pt idx="4">
                    <c:v>Gaziantep</c:v>
                  </c:pt>
                  <c:pt idx="6">
                    <c:v>Şanlıurfa</c:v>
                  </c:pt>
                </c:lvl>
              </c:multiLvlStrCache>
            </c:multiLvlStrRef>
          </c:cat>
          <c:val>
            <c:numRef>
              <c:f>Sayfa1!$D$5:$D$12</c:f>
              <c:numCache>
                <c:formatCode>0.00</c:formatCode>
                <c:ptCount val="8"/>
                <c:pt idx="0">
                  <c:v>29.724994675057395</c:v>
                </c:pt>
                <c:pt idx="1">
                  <c:v>40.545532929270308</c:v>
                </c:pt>
                <c:pt idx="2">
                  <c:v>49.406664221460815</c:v>
                </c:pt>
                <c:pt idx="3">
                  <c:v>67.470556332779879</c:v>
                </c:pt>
                <c:pt idx="4">
                  <c:v>64.233345798160997</c:v>
                </c:pt>
                <c:pt idx="5">
                  <c:v>75.216804140630671</c:v>
                </c:pt>
                <c:pt idx="6">
                  <c:v>9.7532521629006474</c:v>
                </c:pt>
                <c:pt idx="7">
                  <c:v>18.731054793326301</c:v>
                </c:pt>
              </c:numCache>
            </c:numRef>
          </c:val>
        </c:ser>
        <c:ser>
          <c:idx val="2"/>
          <c:order val="2"/>
          <c:tx>
            <c:strRef>
              <c:f>Sayfa1!$E$4</c:f>
              <c:strCache>
                <c:ptCount val="1"/>
                <c:pt idx="0">
                  <c:v>İnşaat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Sayfa1!$A$5:$B$12</c:f>
              <c:multiLvlStrCache>
                <c:ptCount val="8"/>
                <c:lvl>
                  <c:pt idx="0">
                    <c:v>2004</c:v>
                  </c:pt>
                  <c:pt idx="1">
                    <c:v>2019</c:v>
                  </c:pt>
                  <c:pt idx="2">
                    <c:v>2004</c:v>
                  </c:pt>
                  <c:pt idx="3">
                    <c:v>2019</c:v>
                  </c:pt>
                  <c:pt idx="4">
                    <c:v>2004</c:v>
                  </c:pt>
                  <c:pt idx="5">
                    <c:v>2019</c:v>
                  </c:pt>
                  <c:pt idx="6">
                    <c:v>2004</c:v>
                  </c:pt>
                  <c:pt idx="7">
                    <c:v>2019</c:v>
                  </c:pt>
                </c:lvl>
                <c:lvl>
                  <c:pt idx="0">
                    <c:v>Adana</c:v>
                  </c:pt>
                  <c:pt idx="2">
                    <c:v>Kahramanmaraş </c:v>
                  </c:pt>
                  <c:pt idx="4">
                    <c:v>Gaziantep</c:v>
                  </c:pt>
                  <c:pt idx="6">
                    <c:v>Şanlıurfa</c:v>
                  </c:pt>
                </c:lvl>
              </c:multiLvlStrCache>
            </c:multiLvlStrRef>
          </c:cat>
          <c:val>
            <c:numRef>
              <c:f>Sayfa1!$E$5:$E$12</c:f>
              <c:numCache>
                <c:formatCode>0.00</c:formatCode>
                <c:ptCount val="8"/>
                <c:pt idx="0">
                  <c:v>9.982910744048958</c:v>
                </c:pt>
                <c:pt idx="1">
                  <c:v>10.223105543021852</c:v>
                </c:pt>
                <c:pt idx="2">
                  <c:v>11.569842936218659</c:v>
                </c:pt>
                <c:pt idx="3">
                  <c:v>10.24553415088819</c:v>
                </c:pt>
                <c:pt idx="4">
                  <c:v>9.3740280925984845</c:v>
                </c:pt>
                <c:pt idx="5">
                  <c:v>10.065850862458388</c:v>
                </c:pt>
                <c:pt idx="6">
                  <c:v>13.745845510697009</c:v>
                </c:pt>
                <c:pt idx="7">
                  <c:v>11.58175924602283</c:v>
                </c:pt>
              </c:numCache>
            </c:numRef>
          </c:val>
        </c:ser>
        <c:ser>
          <c:idx val="3"/>
          <c:order val="3"/>
          <c:tx>
            <c:strRef>
              <c:f>Sayfa1!$F$4</c:f>
              <c:strCache>
                <c:ptCount val="1"/>
                <c:pt idx="0">
                  <c:v>Hizmetler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Sayfa1!$A$5:$B$12</c:f>
              <c:multiLvlStrCache>
                <c:ptCount val="8"/>
                <c:lvl>
                  <c:pt idx="0">
                    <c:v>2004</c:v>
                  </c:pt>
                  <c:pt idx="1">
                    <c:v>2019</c:v>
                  </c:pt>
                  <c:pt idx="2">
                    <c:v>2004</c:v>
                  </c:pt>
                  <c:pt idx="3">
                    <c:v>2019</c:v>
                  </c:pt>
                  <c:pt idx="4">
                    <c:v>2004</c:v>
                  </c:pt>
                  <c:pt idx="5">
                    <c:v>2019</c:v>
                  </c:pt>
                  <c:pt idx="6">
                    <c:v>2004</c:v>
                  </c:pt>
                  <c:pt idx="7">
                    <c:v>2019</c:v>
                  </c:pt>
                </c:lvl>
                <c:lvl>
                  <c:pt idx="0">
                    <c:v>Adana</c:v>
                  </c:pt>
                  <c:pt idx="2">
                    <c:v>Kahramanmaraş </c:v>
                  </c:pt>
                  <c:pt idx="4">
                    <c:v>Gaziantep</c:v>
                  </c:pt>
                  <c:pt idx="6">
                    <c:v>Şanlıurfa</c:v>
                  </c:pt>
                </c:lvl>
              </c:multiLvlStrCache>
            </c:multiLvlStrRef>
          </c:cat>
          <c:val>
            <c:numRef>
              <c:f>Sayfa1!$F$5:$F$12</c:f>
              <c:numCache>
                <c:formatCode>0.00</c:formatCode>
                <c:ptCount val="8"/>
                <c:pt idx="0">
                  <c:v>26.269852636856715</c:v>
                </c:pt>
                <c:pt idx="1">
                  <c:v>21.676646241921176</c:v>
                </c:pt>
                <c:pt idx="2">
                  <c:v>12.047448961490687</c:v>
                </c:pt>
                <c:pt idx="3">
                  <c:v>11.541575359590688</c:v>
                </c:pt>
                <c:pt idx="4">
                  <c:v>22.569230930162636</c:v>
                </c:pt>
                <c:pt idx="5">
                  <c:v>19.065210290364455</c:v>
                </c:pt>
                <c:pt idx="6">
                  <c:v>17.021530475687683</c:v>
                </c:pt>
                <c:pt idx="7">
                  <c:v>15.383322496017033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-1104527040"/>
        <c:axId val="-1104524320"/>
        <c:axId val="0"/>
      </c:bar3DChart>
      <c:catAx>
        <c:axId val="-11045270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1104524320"/>
        <c:crosses val="autoZero"/>
        <c:auto val="1"/>
        <c:lblAlgn val="ctr"/>
        <c:lblOffset val="100"/>
        <c:noMultiLvlLbl val="0"/>
      </c:catAx>
      <c:valAx>
        <c:axId val="-110452432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-1104527040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'İşlenen tarım alanı'!$A$94</c:f>
              <c:strCache>
                <c:ptCount val="1"/>
                <c:pt idx="0">
                  <c:v>Adana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alanı'!$B$94:$R$94</c:f>
              <c:numCache>
                <c:formatCode>#,##0</c:formatCode>
                <c:ptCount val="17"/>
                <c:pt idx="0">
                  <c:v>551656</c:v>
                </c:pt>
                <c:pt idx="1">
                  <c:v>549124</c:v>
                </c:pt>
                <c:pt idx="2">
                  <c:v>513934</c:v>
                </c:pt>
                <c:pt idx="3">
                  <c:v>503405</c:v>
                </c:pt>
                <c:pt idx="4">
                  <c:v>501884</c:v>
                </c:pt>
                <c:pt idx="5">
                  <c:v>506801</c:v>
                </c:pt>
                <c:pt idx="6">
                  <c:v>492374</c:v>
                </c:pt>
                <c:pt idx="7">
                  <c:v>435794</c:v>
                </c:pt>
                <c:pt idx="8">
                  <c:v>418449</c:v>
                </c:pt>
                <c:pt idx="9">
                  <c:v>409053</c:v>
                </c:pt>
                <c:pt idx="10">
                  <c:v>430698</c:v>
                </c:pt>
                <c:pt idx="11">
                  <c:v>421460</c:v>
                </c:pt>
                <c:pt idx="12">
                  <c:v>423036</c:v>
                </c:pt>
                <c:pt idx="13">
                  <c:v>427031</c:v>
                </c:pt>
                <c:pt idx="14">
                  <c:v>411390</c:v>
                </c:pt>
                <c:pt idx="15">
                  <c:v>398199</c:v>
                </c:pt>
                <c:pt idx="16">
                  <c:v>397801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'İşlenen tarım alanı'!$A$95</c:f>
              <c:strCache>
                <c:ptCount val="1"/>
                <c:pt idx="0">
                  <c:v>Gaziantep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alanı'!$B$95:$R$95</c:f>
              <c:numCache>
                <c:formatCode>#,##0</c:formatCode>
                <c:ptCount val="17"/>
                <c:pt idx="0">
                  <c:v>221715</c:v>
                </c:pt>
                <c:pt idx="1">
                  <c:v>215012</c:v>
                </c:pt>
                <c:pt idx="2">
                  <c:v>202041</c:v>
                </c:pt>
                <c:pt idx="3">
                  <c:v>200985</c:v>
                </c:pt>
                <c:pt idx="4">
                  <c:v>170893</c:v>
                </c:pt>
                <c:pt idx="5">
                  <c:v>165118</c:v>
                </c:pt>
                <c:pt idx="6">
                  <c:v>160499</c:v>
                </c:pt>
                <c:pt idx="7">
                  <c:v>159053</c:v>
                </c:pt>
                <c:pt idx="8">
                  <c:v>163603</c:v>
                </c:pt>
                <c:pt idx="9">
                  <c:v>160799</c:v>
                </c:pt>
                <c:pt idx="10">
                  <c:v>161273</c:v>
                </c:pt>
                <c:pt idx="11">
                  <c:v>158068</c:v>
                </c:pt>
                <c:pt idx="12">
                  <c:v>149660</c:v>
                </c:pt>
                <c:pt idx="13">
                  <c:v>143468</c:v>
                </c:pt>
                <c:pt idx="14">
                  <c:v>135312</c:v>
                </c:pt>
                <c:pt idx="15">
                  <c:v>132044</c:v>
                </c:pt>
                <c:pt idx="16">
                  <c:v>132392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'İşlenen tarım alanı'!$A$96</c:f>
              <c:strCache>
                <c:ptCount val="1"/>
                <c:pt idx="0">
                  <c:v>Kahramanmaraş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alanı'!$B$96:$R$96</c:f>
              <c:numCache>
                <c:formatCode>#,##0</c:formatCode>
                <c:ptCount val="17"/>
                <c:pt idx="0">
                  <c:v>393701</c:v>
                </c:pt>
                <c:pt idx="1">
                  <c:v>370730</c:v>
                </c:pt>
                <c:pt idx="2">
                  <c:v>349037</c:v>
                </c:pt>
                <c:pt idx="3">
                  <c:v>330734</c:v>
                </c:pt>
                <c:pt idx="4">
                  <c:v>314578</c:v>
                </c:pt>
                <c:pt idx="5">
                  <c:v>296323</c:v>
                </c:pt>
                <c:pt idx="6">
                  <c:v>299915</c:v>
                </c:pt>
                <c:pt idx="7">
                  <c:v>310472</c:v>
                </c:pt>
                <c:pt idx="8">
                  <c:v>255652</c:v>
                </c:pt>
                <c:pt idx="9">
                  <c:v>287209</c:v>
                </c:pt>
                <c:pt idx="10">
                  <c:v>296966</c:v>
                </c:pt>
                <c:pt idx="11">
                  <c:v>291688</c:v>
                </c:pt>
                <c:pt idx="12">
                  <c:v>288430</c:v>
                </c:pt>
                <c:pt idx="13">
                  <c:v>290926</c:v>
                </c:pt>
                <c:pt idx="14">
                  <c:v>300012</c:v>
                </c:pt>
                <c:pt idx="15">
                  <c:v>291789</c:v>
                </c:pt>
                <c:pt idx="16">
                  <c:v>296814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'İşlenen tarım alanı'!$A$97</c:f>
              <c:strCache>
                <c:ptCount val="1"/>
                <c:pt idx="0">
                  <c:v>Şanlıurfa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alanı'!$B$97:$R$97</c:f>
              <c:numCache>
                <c:formatCode>#,##0</c:formatCode>
                <c:ptCount val="17"/>
                <c:pt idx="0">
                  <c:v>1092075</c:v>
                </c:pt>
                <c:pt idx="1">
                  <c:v>1081280</c:v>
                </c:pt>
                <c:pt idx="2">
                  <c:v>1041997</c:v>
                </c:pt>
                <c:pt idx="3">
                  <c:v>1019174</c:v>
                </c:pt>
                <c:pt idx="4">
                  <c:v>1039815</c:v>
                </c:pt>
                <c:pt idx="5">
                  <c:v>1078246</c:v>
                </c:pt>
                <c:pt idx="6">
                  <c:v>1155384</c:v>
                </c:pt>
                <c:pt idx="7">
                  <c:v>1033697</c:v>
                </c:pt>
                <c:pt idx="8">
                  <c:v>957294</c:v>
                </c:pt>
                <c:pt idx="9">
                  <c:v>1105240</c:v>
                </c:pt>
                <c:pt idx="10">
                  <c:v>1066906</c:v>
                </c:pt>
                <c:pt idx="11">
                  <c:v>1058443</c:v>
                </c:pt>
                <c:pt idx="12">
                  <c:v>1014279</c:v>
                </c:pt>
                <c:pt idx="13">
                  <c:v>964535</c:v>
                </c:pt>
                <c:pt idx="14">
                  <c:v>897014</c:v>
                </c:pt>
                <c:pt idx="15">
                  <c:v>912439</c:v>
                </c:pt>
                <c:pt idx="16">
                  <c:v>884358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104523776"/>
        <c:axId val="-1104533568"/>
      </c:lineChart>
      <c:catAx>
        <c:axId val="-1104523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104533568"/>
        <c:crosses val="autoZero"/>
        <c:auto val="1"/>
        <c:lblAlgn val="ctr"/>
        <c:lblOffset val="100"/>
        <c:noMultiLvlLbl val="0"/>
      </c:catAx>
      <c:valAx>
        <c:axId val="-11045335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-11045237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/>
              <a:t>Lisanslı Elektrik Üretimi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üretimi'!$I$28</c:f>
              <c:strCache>
                <c:ptCount val="1"/>
                <c:pt idx="0">
                  <c:v>ÜRETİM (MWh)</c:v>
                </c:pt>
              </c:strCache>
            </c:strRef>
          </c:tx>
          <c:invertIfNegative val="0"/>
          <c:cat>
            <c:strRef>
              <c:f>'Lisanslı elektrik üretimi'!$H$29:$H$33</c:f>
              <c:strCache>
                <c:ptCount val="5"/>
                <c:pt idx="0">
                  <c:v>GAZİANTEP</c:v>
                </c:pt>
                <c:pt idx="1">
                  <c:v>ADANA</c:v>
                </c:pt>
                <c:pt idx="2">
                  <c:v>KAHRAMANMARAŞ</c:v>
                </c:pt>
                <c:pt idx="3">
                  <c:v>ŞANLIURFA</c:v>
                </c:pt>
                <c:pt idx="4">
                  <c:v>İSTANBUL</c:v>
                </c:pt>
              </c:strCache>
            </c:strRef>
          </c:cat>
          <c:val>
            <c:numRef>
              <c:f>'Lisanslı elektrik üretimi'!$I$29:$I$33</c:f>
              <c:numCache>
                <c:formatCode>#,##0.00</c:formatCode>
                <c:ptCount val="5"/>
                <c:pt idx="0">
                  <c:v>88575.39</c:v>
                </c:pt>
                <c:pt idx="1">
                  <c:v>1260202.6000000001</c:v>
                </c:pt>
                <c:pt idx="2">
                  <c:v>588914.38</c:v>
                </c:pt>
                <c:pt idx="3">
                  <c:v>762263.45</c:v>
                </c:pt>
                <c:pt idx="4">
                  <c:v>1201871.1599999999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üretimi'!$J$28</c:f>
              <c:strCache>
                <c:ptCount val="1"/>
                <c:pt idx="0">
                  <c:v>ORAN (%)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-1.6013682493816961E-2"/>
                  <c:y val="-0.41910014791769928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'Lisanslı elektrik üretimi'!$H$29:$H$33</c:f>
              <c:strCache>
                <c:ptCount val="5"/>
                <c:pt idx="0">
                  <c:v>GAZİANTEP</c:v>
                </c:pt>
                <c:pt idx="1">
                  <c:v>ADANA</c:v>
                </c:pt>
                <c:pt idx="2">
                  <c:v>KAHRAMANMARAŞ</c:v>
                </c:pt>
                <c:pt idx="3">
                  <c:v>ŞANLIURFA</c:v>
                </c:pt>
                <c:pt idx="4">
                  <c:v>İSTANBUL</c:v>
                </c:pt>
              </c:strCache>
            </c:strRef>
          </c:cat>
          <c:val>
            <c:numRef>
              <c:f>'Lisanslı elektrik üretimi'!$J$29:$J$33</c:f>
              <c:numCache>
                <c:formatCode>General</c:formatCode>
                <c:ptCount val="5"/>
                <c:pt idx="0">
                  <c:v>0.33</c:v>
                </c:pt>
                <c:pt idx="1">
                  <c:v>4.7</c:v>
                </c:pt>
                <c:pt idx="2">
                  <c:v>2.2000000000000002</c:v>
                </c:pt>
                <c:pt idx="3">
                  <c:v>2.84</c:v>
                </c:pt>
                <c:pt idx="4">
                  <c:v>4.49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04534656"/>
        <c:axId val="-1104530848"/>
      </c:barChart>
      <c:catAx>
        <c:axId val="-11045346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1104530848"/>
        <c:crosses val="autoZero"/>
        <c:auto val="1"/>
        <c:lblAlgn val="ctr"/>
        <c:lblOffset val="100"/>
        <c:noMultiLvlLbl val="0"/>
      </c:catAx>
      <c:valAx>
        <c:axId val="-110453084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Üretim (MWh)</a:t>
                </a:r>
              </a:p>
            </c:rich>
          </c:tx>
          <c:overlay val="0"/>
        </c:title>
        <c:numFmt formatCode="#,##0.00" sourceLinked="1"/>
        <c:majorTickMark val="none"/>
        <c:minorTickMark val="none"/>
        <c:tickLblPos val="nextTo"/>
        <c:crossAx val="-1104534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/>
              <a:t>Lisanssız Elektrik Üretimi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'Lisanssız elektrik üretimi'!$K$8</c:f>
              <c:strCache>
                <c:ptCount val="1"/>
                <c:pt idx="0">
                  <c:v>Üretim (MWh)</c:v>
                </c:pt>
              </c:strCache>
            </c:strRef>
          </c:tx>
          <c:invertIfNegative val="0"/>
          <c:cat>
            <c:strRef>
              <c:f>'Lisanssız elektrik üretimi'!$J$9:$J$13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üretimi'!$K$9:$K$13</c:f>
              <c:numCache>
                <c:formatCode>#,##0.00</c:formatCode>
                <c:ptCount val="5"/>
                <c:pt idx="0">
                  <c:v>37701.89</c:v>
                </c:pt>
                <c:pt idx="1">
                  <c:v>17845.16</c:v>
                </c:pt>
                <c:pt idx="2">
                  <c:v>14455.6</c:v>
                </c:pt>
                <c:pt idx="3">
                  <c:v>11507.06</c:v>
                </c:pt>
                <c:pt idx="4" formatCode="General">
                  <c:v>629.88</c:v>
                </c:pt>
              </c:numCache>
            </c:numRef>
          </c:val>
        </c:ser>
        <c:ser>
          <c:idx val="1"/>
          <c:order val="1"/>
          <c:tx>
            <c:strRef>
              <c:f>'Lisanssız elektrik üretimi'!$L$8</c:f>
              <c:strCache>
                <c:ptCount val="1"/>
                <c:pt idx="0">
                  <c:v>Oran (%)</c:v>
                </c:pt>
              </c:strCache>
            </c:strRef>
          </c:tx>
          <c:invertIfNegative val="0"/>
          <c:dLbls>
            <c:dLbl>
              <c:idx val="4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'Lisanssız elektrik üretimi'!$J$9:$J$13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üretimi'!$L$9:$L$13</c:f>
              <c:numCache>
                <c:formatCode>General</c:formatCode>
                <c:ptCount val="5"/>
                <c:pt idx="0">
                  <c:v>6.85</c:v>
                </c:pt>
                <c:pt idx="1">
                  <c:v>3.24</c:v>
                </c:pt>
                <c:pt idx="2">
                  <c:v>2.63</c:v>
                </c:pt>
                <c:pt idx="3">
                  <c:v>2.09</c:v>
                </c:pt>
                <c:pt idx="4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04523232"/>
        <c:axId val="-1104538464"/>
      </c:barChart>
      <c:catAx>
        <c:axId val="-1104523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1104538464"/>
        <c:crosses val="autoZero"/>
        <c:auto val="1"/>
        <c:lblAlgn val="ctr"/>
        <c:lblOffset val="100"/>
        <c:noMultiLvlLbl val="0"/>
      </c:catAx>
      <c:valAx>
        <c:axId val="-110453846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Üretim (MWh)</a:t>
                </a:r>
              </a:p>
            </c:rich>
          </c:tx>
          <c:overlay val="0"/>
        </c:title>
        <c:numFmt formatCode="#,##0.00" sourceLinked="1"/>
        <c:majorTickMark val="none"/>
        <c:minorTickMark val="none"/>
        <c:tickLblPos val="nextTo"/>
        <c:crossAx val="-11045232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'Elektrik tüketimi'!$O$14</c:f>
              <c:strCache>
                <c:ptCount val="1"/>
                <c:pt idx="0">
                  <c:v>ADANA</c:v>
                </c:pt>
              </c:strCache>
            </c:strRef>
          </c:tx>
          <c:invertIfNegative val="0"/>
          <c:cat>
            <c:strRef>
              <c:f>'Elektrik tüketimi'!$P$13:$U$13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tüketimi'!$P$14:$U$14</c:f>
              <c:numCache>
                <c:formatCode>#,##0.00</c:formatCode>
                <c:ptCount val="6"/>
                <c:pt idx="0">
                  <c:v>12018.24</c:v>
                </c:pt>
                <c:pt idx="1">
                  <c:v>155328.59</c:v>
                </c:pt>
                <c:pt idx="2">
                  <c:v>314881.40000000002</c:v>
                </c:pt>
                <c:pt idx="3">
                  <c:v>4830.41</c:v>
                </c:pt>
                <c:pt idx="4">
                  <c:v>107546.43</c:v>
                </c:pt>
                <c:pt idx="5">
                  <c:v>594605.06999999995</c:v>
                </c:pt>
              </c:numCache>
            </c:numRef>
          </c:val>
        </c:ser>
        <c:ser>
          <c:idx val="1"/>
          <c:order val="1"/>
          <c:tx>
            <c:strRef>
              <c:f>'Elektrik tüketimi'!$O$15</c:f>
              <c:strCache>
                <c:ptCount val="1"/>
                <c:pt idx="0">
                  <c:v>GAZİANTEP</c:v>
                </c:pt>
              </c:strCache>
            </c:strRef>
          </c:tx>
          <c:invertIfNegative val="0"/>
          <c:cat>
            <c:strRef>
              <c:f>'Elektrik tüketimi'!$P$13:$U$13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tüketimi'!$P$15:$U$15</c:f>
              <c:numCache>
                <c:formatCode>#,##0.00</c:formatCode>
                <c:ptCount val="6"/>
                <c:pt idx="0">
                  <c:v>8844.01</c:v>
                </c:pt>
                <c:pt idx="1">
                  <c:v>111513.07</c:v>
                </c:pt>
                <c:pt idx="2">
                  <c:v>534997.46</c:v>
                </c:pt>
                <c:pt idx="3">
                  <c:v>2673.33</c:v>
                </c:pt>
                <c:pt idx="4">
                  <c:v>86165.34</c:v>
                </c:pt>
                <c:pt idx="5">
                  <c:v>744193.21</c:v>
                </c:pt>
              </c:numCache>
            </c:numRef>
          </c:val>
        </c:ser>
        <c:ser>
          <c:idx val="2"/>
          <c:order val="2"/>
          <c:tx>
            <c:strRef>
              <c:f>'Elektrik tüketimi'!$O$16</c:f>
              <c:strCache>
                <c:ptCount val="1"/>
                <c:pt idx="0">
                  <c:v>KAHRAMANMARAŞ</c:v>
                </c:pt>
              </c:strCache>
            </c:strRef>
          </c:tx>
          <c:invertIfNegative val="0"/>
          <c:cat>
            <c:strRef>
              <c:f>'Elektrik tüketimi'!$P$13:$U$13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tüketimi'!$P$16:$U$16</c:f>
              <c:numCache>
                <c:formatCode>#,##0.00</c:formatCode>
                <c:ptCount val="6"/>
                <c:pt idx="0">
                  <c:v>8075.92</c:v>
                </c:pt>
                <c:pt idx="1">
                  <c:v>52712.71</c:v>
                </c:pt>
                <c:pt idx="2">
                  <c:v>246890.02</c:v>
                </c:pt>
                <c:pt idx="3">
                  <c:v>1650.56</c:v>
                </c:pt>
                <c:pt idx="4">
                  <c:v>43652.88</c:v>
                </c:pt>
                <c:pt idx="5">
                  <c:v>352982.08</c:v>
                </c:pt>
              </c:numCache>
            </c:numRef>
          </c:val>
        </c:ser>
        <c:ser>
          <c:idx val="4"/>
          <c:order val="3"/>
          <c:tx>
            <c:strRef>
              <c:f>'Elektrik tüketimi'!$O$18</c:f>
              <c:strCache>
                <c:ptCount val="1"/>
                <c:pt idx="0">
                  <c:v>ŞANLIURFA</c:v>
                </c:pt>
              </c:strCache>
            </c:strRef>
          </c:tx>
          <c:invertIfNegative val="0"/>
          <c:cat>
            <c:strRef>
              <c:f>'Elektrik tüketimi'!$P$13:$U$13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tüketimi'!$P$18:$U$18</c:f>
              <c:numCache>
                <c:formatCode>#,##0.00</c:formatCode>
                <c:ptCount val="6"/>
                <c:pt idx="0">
                  <c:v>6936.94</c:v>
                </c:pt>
                <c:pt idx="1">
                  <c:v>87179.63</c:v>
                </c:pt>
                <c:pt idx="2">
                  <c:v>62455.25</c:v>
                </c:pt>
                <c:pt idx="3">
                  <c:v>539965.44999999995</c:v>
                </c:pt>
                <c:pt idx="4">
                  <c:v>55583.51</c:v>
                </c:pt>
                <c:pt idx="5">
                  <c:v>752120.79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104525952"/>
        <c:axId val="-1104537920"/>
      </c:barChart>
      <c:catAx>
        <c:axId val="-1104525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104537920"/>
        <c:crosses val="autoZero"/>
        <c:auto val="1"/>
        <c:lblAlgn val="ctr"/>
        <c:lblOffset val="100"/>
        <c:noMultiLvlLbl val="0"/>
      </c:catAx>
      <c:valAx>
        <c:axId val="-1104537920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-1104525952"/>
        <c:crosses val="autoZero"/>
        <c:crossBetween val="between"/>
      </c:valAx>
    </c:plotArea>
    <c:legend>
      <c:legendPos val="r"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9.1228070175438603E-2"/>
          <c:w val="0.98056074766355139"/>
          <c:h val="0.8175438596491227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50516</c:v>
                </c:pt>
                <c:pt idx="1">
                  <c:v>45285</c:v>
                </c:pt>
                <c:pt idx="2">
                  <c:v>299970</c:v>
                </c:pt>
                <c:pt idx="3">
                  <c:v>108876</c:v>
                </c:pt>
                <c:pt idx="4">
                  <c:v>203988</c:v>
                </c:pt>
                <c:pt idx="5">
                  <c:v>262112</c:v>
                </c:pt>
                <c:pt idx="6">
                  <c:v>182668</c:v>
                </c:pt>
                <c:pt idx="7">
                  <c:v>14855</c:v>
                </c:pt>
                <c:pt idx="8">
                  <c:v>2032</c:v>
                </c:pt>
                <c:pt idx="9">
                  <c:v>13949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B-4405-9F22-52CEC7292403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7918</c:v>
                </c:pt>
                <c:pt idx="1">
                  <c:v>14932</c:v>
                </c:pt>
                <c:pt idx="2">
                  <c:v>184569</c:v>
                </c:pt>
                <c:pt idx="3">
                  <c:v>131494</c:v>
                </c:pt>
                <c:pt idx="4">
                  <c:v>241106</c:v>
                </c:pt>
                <c:pt idx="5">
                  <c:v>353329</c:v>
                </c:pt>
                <c:pt idx="6">
                  <c:v>203903</c:v>
                </c:pt>
                <c:pt idx="7">
                  <c:v>18302</c:v>
                </c:pt>
                <c:pt idx="8">
                  <c:v>3026</c:v>
                </c:pt>
                <c:pt idx="9">
                  <c:v>12448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8B-4405-9F22-52CEC7292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079811216"/>
        <c:axId val="-1079807408"/>
      </c:barChart>
      <c:catAx>
        <c:axId val="-107981121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079807408"/>
        <c:crosses val="min"/>
        <c:auto val="0"/>
        <c:lblAlgn val="ctr"/>
        <c:lblOffset val="100"/>
        <c:noMultiLvlLbl val="0"/>
      </c:catAx>
      <c:valAx>
        <c:axId val="-1079807408"/>
        <c:scaling>
          <c:orientation val="minMax"/>
          <c:max val="61544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07981121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6.6496163682864456E-2"/>
          <c:w val="0.98056074766355139"/>
          <c:h val="0.8670076726342711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90457</c:v>
                </c:pt>
                <c:pt idx="1">
                  <c:v>59286</c:v>
                </c:pt>
                <c:pt idx="2">
                  <c:v>392822</c:v>
                </c:pt>
                <c:pt idx="3">
                  <c:v>97947</c:v>
                </c:pt>
                <c:pt idx="4">
                  <c:v>54159</c:v>
                </c:pt>
                <c:pt idx="5">
                  <c:v>165883</c:v>
                </c:pt>
                <c:pt idx="6">
                  <c:v>51805</c:v>
                </c:pt>
                <c:pt idx="7">
                  <c:v>2809</c:v>
                </c:pt>
                <c:pt idx="8">
                  <c:v>611</c:v>
                </c:pt>
                <c:pt idx="9">
                  <c:v>50542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5-4BC7-8232-7DC6770121CF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20635</c:v>
                </c:pt>
                <c:pt idx="1">
                  <c:v>34609</c:v>
                </c:pt>
                <c:pt idx="2">
                  <c:v>337265</c:v>
                </c:pt>
                <c:pt idx="3">
                  <c:v>102017</c:v>
                </c:pt>
                <c:pt idx="4">
                  <c:v>84252</c:v>
                </c:pt>
                <c:pt idx="5">
                  <c:v>223180</c:v>
                </c:pt>
                <c:pt idx="6">
                  <c:v>80312</c:v>
                </c:pt>
                <c:pt idx="7">
                  <c:v>4545</c:v>
                </c:pt>
                <c:pt idx="8">
                  <c:v>1256</c:v>
                </c:pt>
                <c:pt idx="9">
                  <c:v>60082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5-4BC7-8232-7DC67701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079803600"/>
        <c:axId val="-1079810672"/>
      </c:barChart>
      <c:catAx>
        <c:axId val="-107980360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079810672"/>
        <c:crosses val="min"/>
        <c:auto val="0"/>
        <c:lblAlgn val="ctr"/>
        <c:lblOffset val="100"/>
        <c:noMultiLvlLbl val="0"/>
      </c:catAx>
      <c:valAx>
        <c:axId val="-1079810672"/>
        <c:scaling>
          <c:orientation val="minMax"/>
          <c:max val="73008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07980360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0.21870286576168929"/>
          <c:w val="0.98056074766355139"/>
          <c:h val="0.70286576168929105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-1079809584"/>
        <c:axId val="-1079811760"/>
      </c:barChart>
      <c:catAx>
        <c:axId val="-1079809584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-1079811760"/>
        <c:crosses val="min"/>
        <c:auto val="0"/>
        <c:lblAlgn val="ctr"/>
        <c:lblOffset val="100"/>
        <c:noMultiLvlLbl val="0"/>
      </c:catAx>
      <c:valAx>
        <c:axId val="-1079811760"/>
        <c:scaling>
          <c:orientation val="minMax"/>
          <c:max val="26.13029120129343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107980958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'Bitirilen eğitim durumu'!$A$4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durumu'!$B$4:$K$4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'Bitirilen eğitim durumu'!$A$5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durumu'!$B$5:$K$5</c:f>
              <c:numCache>
                <c:formatCode>General</c:formatCode>
                <c:ptCount val="10"/>
                <c:pt idx="0">
                  <c:v>130056</c:v>
                </c:pt>
                <c:pt idx="1">
                  <c:v>100987</c:v>
                </c:pt>
                <c:pt idx="2">
                  <c:v>346182</c:v>
                </c:pt>
                <c:pt idx="3">
                  <c:v>142439</c:v>
                </c:pt>
                <c:pt idx="4">
                  <c:v>43674</c:v>
                </c:pt>
                <c:pt idx="5">
                  <c:v>140400</c:v>
                </c:pt>
                <c:pt idx="6">
                  <c:v>41735</c:v>
                </c:pt>
                <c:pt idx="7">
                  <c:v>2143</c:v>
                </c:pt>
                <c:pt idx="8">
                  <c:v>644</c:v>
                </c:pt>
                <c:pt idx="9">
                  <c:v>94507</c:v>
                </c:pt>
              </c:numCache>
            </c:numRef>
          </c:val>
        </c:ser>
        <c:ser>
          <c:idx val="2"/>
          <c:order val="2"/>
          <c:tx>
            <c:strRef>
              <c:f>'Bitirilen eğitim durumu'!$A$6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durumu'!$B$6:$K$6</c:f>
              <c:numCache>
                <c:formatCode>General</c:formatCode>
                <c:ptCount val="10"/>
                <c:pt idx="0">
                  <c:v>56058</c:v>
                </c:pt>
                <c:pt idx="1">
                  <c:v>65290</c:v>
                </c:pt>
                <c:pt idx="2">
                  <c:v>263109</c:v>
                </c:pt>
                <c:pt idx="3">
                  <c:v>178585</c:v>
                </c:pt>
                <c:pt idx="4">
                  <c:v>352269</c:v>
                </c:pt>
                <c:pt idx="5">
                  <c:v>272494</c:v>
                </c:pt>
                <c:pt idx="6">
                  <c:v>166146</c:v>
                </c:pt>
                <c:pt idx="7">
                  <c:v>15552</c:v>
                </c:pt>
                <c:pt idx="8">
                  <c:v>2473</c:v>
                </c:pt>
                <c:pt idx="9">
                  <c:v>13630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gapDepth val="132"/>
        <c:shape val="box"/>
        <c:axId val="-1079806864"/>
        <c:axId val="-1079809040"/>
        <c:axId val="0"/>
      </c:bar3DChart>
      <c:catAx>
        <c:axId val="-107980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79809040"/>
        <c:crosses val="autoZero"/>
        <c:auto val="1"/>
        <c:lblAlgn val="ctr"/>
        <c:lblOffset val="100"/>
        <c:noMultiLvlLbl val="0"/>
      </c:catAx>
      <c:valAx>
        <c:axId val="-107980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7980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97587893253488"/>
          <c:y val="4.9430245527647021E-2"/>
          <c:w val="0.8801637024332537"/>
          <c:h val="0.85717049931776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'Hastane yatak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</c:spPr>
          <c:invertIfNegative val="0"/>
          <c:cat>
            <c:strRef>
              <c:f>'Hastane yatak sayısı'!$B$2:$R$2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'Hastane yatak sayısı'!$B$3:$R$3</c:f>
              <c:numCache>
                <c:formatCode>#,##0</c:formatCode>
                <c:ptCount val="17"/>
                <c:pt idx="0">
                  <c:v>2154</c:v>
                </c:pt>
                <c:pt idx="1">
                  <c:v>2073</c:v>
                </c:pt>
                <c:pt idx="2">
                  <c:v>2117</c:v>
                </c:pt>
                <c:pt idx="3">
                  <c:v>2295</c:v>
                </c:pt>
                <c:pt idx="4">
                  <c:v>2661</c:v>
                </c:pt>
                <c:pt idx="5">
                  <c:v>2869</c:v>
                </c:pt>
                <c:pt idx="6">
                  <c:v>3171</c:v>
                </c:pt>
                <c:pt idx="7">
                  <c:v>3383</c:v>
                </c:pt>
                <c:pt idx="8">
                  <c:v>3892</c:v>
                </c:pt>
                <c:pt idx="9">
                  <c:v>4101</c:v>
                </c:pt>
                <c:pt idx="10">
                  <c:v>4342</c:v>
                </c:pt>
                <c:pt idx="11">
                  <c:v>4450</c:v>
                </c:pt>
                <c:pt idx="12">
                  <c:v>4611</c:v>
                </c:pt>
                <c:pt idx="13">
                  <c:v>4611</c:v>
                </c:pt>
                <c:pt idx="14">
                  <c:v>5653</c:v>
                </c:pt>
                <c:pt idx="15">
                  <c:v>5878</c:v>
                </c:pt>
                <c:pt idx="16">
                  <c:v>6015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9805232"/>
        <c:axId val="-1079817744"/>
      </c:barChart>
      <c:catAx>
        <c:axId val="-107980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79817744"/>
        <c:crosses val="autoZero"/>
        <c:auto val="1"/>
        <c:lblAlgn val="ctr"/>
        <c:lblOffset val="100"/>
        <c:noMultiLvlLbl val="0"/>
      </c:catAx>
      <c:valAx>
        <c:axId val="-107981774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7980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'Toplam Hekim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</c:spPr>
          <c:invertIfNegative val="0"/>
          <c:cat>
            <c:strRef>
              <c:f>'Toplam Hekim sayısı'!$B$2:$R$2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'Toplam Hekim sayısı'!$B$3:$R$3</c:f>
              <c:numCache>
                <c:formatCode>General</c:formatCode>
                <c:ptCount val="1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79804688"/>
        <c:axId val="-1079807952"/>
      </c:barChart>
      <c:catAx>
        <c:axId val="-107980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79807952"/>
        <c:crosses val="autoZero"/>
        <c:auto val="1"/>
        <c:lblAlgn val="ctr"/>
        <c:lblOffset val="100"/>
        <c:noMultiLvlLbl val="0"/>
      </c:catAx>
      <c:valAx>
        <c:axId val="-1079807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07980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0.81992</cdr:x>
      <cdr:y>0.06666</cdr:y>
    </cdr:from>
    <cdr:to>
      <cdr:x>1</cdr:x>
      <cdr:y>0.08958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2651722" y="210663"/>
          <a:ext cx="506994" cy="72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0.81027</cdr:x>
      <cdr:y>0.0552</cdr:y>
    </cdr:from>
    <cdr:to>
      <cdr:x>1</cdr:x>
      <cdr:y>0.08958</cdr:y>
    </cdr:to>
    <cdr:sp macro="" textlink="">
      <cdr:nvSpPr>
        <cdr:cNvPr id="3" name="Metin kutusu 2"/>
        <cdr:cNvSpPr txBox="1"/>
      </cdr:nvSpPr>
      <cdr:spPr>
        <a:xfrm xmlns:a="http://schemas.openxmlformats.org/drawingml/2006/main">
          <a:off x="2452546" y="174449"/>
          <a:ext cx="534154" cy="108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0.8173</cdr:x>
      <cdr:y>0.03801</cdr:y>
    </cdr:from>
    <cdr:to>
      <cdr:x>1</cdr:x>
      <cdr:y>0.08672</cdr:y>
    </cdr:to>
    <cdr:sp macro="" textlink="">
      <cdr:nvSpPr>
        <cdr:cNvPr id="4" name="Metin kutusu 3"/>
        <cdr:cNvSpPr txBox="1"/>
      </cdr:nvSpPr>
      <cdr:spPr>
        <a:xfrm xmlns:a="http://schemas.openxmlformats.org/drawingml/2006/main">
          <a:off x="2387600" y="120128"/>
          <a:ext cx="514351" cy="153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0.67521</cdr:x>
      <cdr:y>0.19018</cdr:y>
    </cdr:from>
    <cdr:to>
      <cdr:x>1</cdr:x>
      <cdr:y>0.47953</cdr:y>
    </cdr:to>
    <cdr:sp macro="" textlink="">
      <cdr:nvSpPr>
        <cdr:cNvPr id="6" name="Metin kutusu 5"/>
        <cdr:cNvSpPr txBox="1"/>
      </cdr:nvSpPr>
      <cdr:spPr>
        <a:xfrm xmlns:a="http://schemas.openxmlformats.org/drawingml/2006/main">
          <a:off x="2815331" y="60101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3ED78-ECEA-4B80-B57F-A54ED50360E4}" type="datetimeFigureOut">
              <a:rPr lang="tr-TR" smtClean="0"/>
              <a:t>1.12.2021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1DCBD-2142-432B-9628-267721B34B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7041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344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8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8478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5376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36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5381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9701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5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5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6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8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8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9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9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0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0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Nesne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9182117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49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4" name="Nesne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kdörtgen 5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noProof="0" dirty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17286940-BB50-483C-B1B4-B9FC1265AEE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2371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658990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73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6" name="Nesne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599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61851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1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6" name="Nesne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+mj-ea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287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173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03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35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48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125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0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1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124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680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86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52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90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899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1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8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587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73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177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8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93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1260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7428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7909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2505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40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746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330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6415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04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6230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3403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158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0911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322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5907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650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263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9838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9397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665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8607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2777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1139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309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6564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709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6048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1273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831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3764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723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0850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51157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6708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0451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713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5688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14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6843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0253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8189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318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4815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308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6827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095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4441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3069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9442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640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6534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078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982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092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893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0796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1497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5491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2844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31854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0968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392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7171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3611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915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209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7173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2126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6661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938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3165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928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3775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51340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53117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06762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09493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644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15637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40517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4440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92499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71287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2043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3411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69662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933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14232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18545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63146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8941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668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09603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6595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35696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88592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3862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35128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84761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51438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7532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3396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53536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18060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37623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2306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24937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83862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91768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20505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1214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0484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13246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84737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2291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45789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3099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3018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22532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14083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4338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07758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07599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7714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12366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72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2.png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theme" Target="../theme/theme19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theme" Target="../theme/theme22.xml"/><Relationship Id="rId5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theme" Target="../theme/theme23.xml"/><Relationship Id="rId5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theme" Target="../theme/theme24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theme" Target="../theme/theme25.xml"/><Relationship Id="rId5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theme" Target="../theme/theme26.xml"/><Relationship Id="rId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theme" Target="../theme/theme27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theme" Target="../theme/theme29.xml"/><Relationship Id="rId5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43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theme" Target="../theme/theme30.xml"/><Relationship Id="rId5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Nesne" hidden="1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529310866"/>
              </p:ext>
            </p:extLst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7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9" name="8 Nesne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 hidden="1"/>
          <p:cNvSpPr/>
          <p:nvPr>
            <p:custDataLst>
              <p:tags r:id="rId8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1" cstate="print"/>
          <a:srcRect l="-209" t="59564"/>
          <a:stretch>
            <a:fillRect/>
          </a:stretch>
        </p:blipFill>
        <p:spPr bwMode="auto">
          <a:xfrm>
            <a:off x="-19050" y="538165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title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</a:t>
            </a:r>
            <a:endParaRPr lang="tr-TR" noProof="0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text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styles</a:t>
            </a:r>
            <a:endParaRPr lang="tr-TR" noProof="0" dirty="0" smtClean="0"/>
          </a:p>
          <a:p>
            <a:pPr lvl="1"/>
            <a:r>
              <a:rPr lang="tr-TR" noProof="0" dirty="0" smtClean="0"/>
              <a:t>Second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2"/>
            <a:r>
              <a:rPr lang="tr-TR" noProof="0" dirty="0" smtClean="0"/>
              <a:t>Third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3"/>
            <a:r>
              <a:rPr lang="tr-TR" noProof="0" dirty="0" err="1" smtClean="0"/>
              <a:t>Fourth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4"/>
            <a:r>
              <a:rPr lang="tr-TR" noProof="0" dirty="0" err="1" smtClean="0"/>
              <a:t>Fifth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2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 smtClean="0"/>
              <a:t>S</a:t>
            </a:r>
            <a:r>
              <a:rPr lang="tr-TR" dirty="0" err="1" smtClean="0"/>
              <a:t>layt</a:t>
            </a:r>
            <a:r>
              <a:rPr lang="en-GB" dirty="0" smtClean="0"/>
              <a:t> </a:t>
            </a:r>
            <a:fld id="{C39B09D5-369E-45D8-98BF-F8D06858155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2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68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9" r:id="rId3"/>
    <p:sldLayoutId id="214748369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659130"/>
            <a:ext cx="8352790" cy="636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7865" y="1120521"/>
            <a:ext cx="8292465" cy="2212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09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7801" y="259537"/>
            <a:ext cx="5036820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7865" y="1110234"/>
            <a:ext cx="8400415" cy="222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4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223" r:id="rId4"/>
    <p:sldLayoutId id="214748422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8" r:id="rId1"/>
    <p:sldLayoutId id="2147484389" r:id="rId2"/>
    <p:sldLayoutId id="2147484390" r:id="rId3"/>
    <p:sldLayoutId id="2147484391" r:id="rId4"/>
    <p:sldLayoutId id="21474843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39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0" r:id="rId1"/>
    <p:sldLayoutId id="2147484401" r:id="rId2"/>
    <p:sldLayoutId id="2147484402" r:id="rId3"/>
    <p:sldLayoutId id="2147484403" r:id="rId4"/>
    <p:sldLayoutId id="214748440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6" r:id="rId1"/>
    <p:sldLayoutId id="2147484407" r:id="rId2"/>
    <p:sldLayoutId id="2147484408" r:id="rId3"/>
    <p:sldLayoutId id="2147484409" r:id="rId4"/>
    <p:sldLayoutId id="214748441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098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6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  <p:sldLayoutId id="2147484419" r:id="rId2"/>
    <p:sldLayoutId id="2147484420" r:id="rId3"/>
    <p:sldLayoutId id="2147484421" r:id="rId4"/>
    <p:sldLayoutId id="214748442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66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4" r:id="rId1"/>
    <p:sldLayoutId id="2147484425" r:id="rId2"/>
    <p:sldLayoutId id="2147484426" r:id="rId3"/>
    <p:sldLayoutId id="2147484427" r:id="rId4"/>
    <p:sldLayoutId id="214748442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29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0" r:id="rId1"/>
    <p:sldLayoutId id="2147484431" r:id="rId2"/>
    <p:sldLayoutId id="2147484432" r:id="rId3"/>
    <p:sldLayoutId id="2147484433" r:id="rId4"/>
    <p:sldLayoutId id="21474844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266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3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2" r:id="rId1"/>
    <p:sldLayoutId id="2147484443" r:id="rId2"/>
    <p:sldLayoutId id="2147484444" r:id="rId3"/>
    <p:sldLayoutId id="2147484445" r:id="rId4"/>
    <p:sldLayoutId id="214748444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96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8" r:id="rId1"/>
    <p:sldLayoutId id="2147484449" r:id="rId2"/>
    <p:sldLayoutId id="2147484450" r:id="rId3"/>
    <p:sldLayoutId id="2147484451" r:id="rId4"/>
    <p:sldLayoutId id="214748445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44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4" r:id="rId1"/>
    <p:sldLayoutId id="2147484455" r:id="rId2"/>
    <p:sldLayoutId id="2147484456" r:id="rId3"/>
    <p:sldLayoutId id="2147484457" r:id="rId4"/>
    <p:sldLayoutId id="214748445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2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6" r:id="rId1"/>
    <p:sldLayoutId id="2147484467" r:id="rId2"/>
    <p:sldLayoutId id="2147484468" r:id="rId3"/>
    <p:sldLayoutId id="2147484469" r:id="rId4"/>
    <p:sldLayoutId id="214748447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07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8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8" r:id="rId1"/>
    <p:sldLayoutId id="2147484479" r:id="rId2"/>
    <p:sldLayoutId id="2147484480" r:id="rId3"/>
    <p:sldLayoutId id="2147484481" r:id="rId4"/>
    <p:sldLayoutId id="21474844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75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345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1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6" r:id="rId1"/>
    <p:sldLayoutId id="2147484497" r:id="rId2"/>
    <p:sldLayoutId id="2147484498" r:id="rId3"/>
    <p:sldLayoutId id="2147484499" r:id="rId4"/>
    <p:sldLayoutId id="214748450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228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2" r:id="rId1"/>
    <p:sldLayoutId id="2147484503" r:id="rId2"/>
    <p:sldLayoutId id="2147484504" r:id="rId3"/>
    <p:sldLayoutId id="2147484505" r:id="rId4"/>
    <p:sldLayoutId id="21474845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8" r:id="rId1"/>
    <p:sldLayoutId id="2147484509" r:id="rId2"/>
    <p:sldLayoutId id="2147484510" r:id="rId3"/>
    <p:sldLayoutId id="2147484511" r:id="rId4"/>
    <p:sldLayoutId id="214748451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034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4" r:id="rId1"/>
    <p:sldLayoutId id="2147484515" r:id="rId2"/>
    <p:sldLayoutId id="2147484516" r:id="rId3"/>
    <p:sldLayoutId id="2147484517" r:id="rId4"/>
    <p:sldLayoutId id="214748451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0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0" r:id="rId1"/>
    <p:sldLayoutId id="2147484521" r:id="rId2"/>
    <p:sldLayoutId id="2147484522" r:id="rId3"/>
    <p:sldLayoutId id="2147484523" r:id="rId4"/>
    <p:sldLayoutId id="214748452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92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6" r:id="rId1"/>
    <p:sldLayoutId id="2147484527" r:id="rId2"/>
    <p:sldLayoutId id="2147484528" r:id="rId3"/>
    <p:sldLayoutId id="2147484529" r:id="rId4"/>
    <p:sldLayoutId id="214748453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2" r:id="rId1"/>
    <p:sldLayoutId id="2147484533" r:id="rId2"/>
    <p:sldLayoutId id="2147484534" r:id="rId3"/>
    <p:sldLayoutId id="2147484535" r:id="rId4"/>
    <p:sldLayoutId id="214748453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7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145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4" r:id="rId1"/>
    <p:sldLayoutId id="2147484545" r:id="rId2"/>
    <p:sldLayoutId id="2147484546" r:id="rId3"/>
    <p:sldLayoutId id="2147484547" r:id="rId4"/>
    <p:sldLayoutId id="214748454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848106"/>
            <a:ext cx="8986520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12/1/2021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8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0" r:id="rId1"/>
    <p:sldLayoutId id="2147484551" r:id="rId2"/>
    <p:sldLayoutId id="2147484552" r:id="rId3"/>
    <p:sldLayoutId id="2147484553" r:id="rId4"/>
    <p:sldLayoutId id="214748455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tags" Target="../tags/tag10.xml"/><Relationship Id="rId16" Type="http://schemas.openxmlformats.org/officeDocument/2006/relationships/image" Target="../media/image24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emf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5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6.png"/><Relationship Id="rId7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3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3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migazete.gov.tr/eskiler/2021/04/20210430M1-1.htm" TargetMode="External"/><Relationship Id="rId1" Type="http://schemas.openxmlformats.org/officeDocument/2006/relationships/slideLayout" Target="../slideLayouts/slideLayout1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tags" Target="../tags/tag29.xml"/><Relationship Id="rId18" Type="http://schemas.openxmlformats.org/officeDocument/2006/relationships/tags" Target="../tags/tag34.xml"/><Relationship Id="rId26" Type="http://schemas.openxmlformats.org/officeDocument/2006/relationships/tags" Target="../tags/tag42.xml"/><Relationship Id="rId39" Type="http://schemas.openxmlformats.org/officeDocument/2006/relationships/tags" Target="../tags/tag55.xml"/><Relationship Id="rId21" Type="http://schemas.openxmlformats.org/officeDocument/2006/relationships/tags" Target="../tags/tag37.xml"/><Relationship Id="rId34" Type="http://schemas.openxmlformats.org/officeDocument/2006/relationships/tags" Target="../tags/tag50.xml"/><Relationship Id="rId42" Type="http://schemas.openxmlformats.org/officeDocument/2006/relationships/notesSlide" Target="../notesSlides/notesSlide2.xml"/><Relationship Id="rId47" Type="http://schemas.openxmlformats.org/officeDocument/2006/relationships/chart" Target="../charts/chart3.xml"/><Relationship Id="rId50" Type="http://schemas.openxmlformats.org/officeDocument/2006/relationships/chart" Target="../charts/chart6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29" Type="http://schemas.openxmlformats.org/officeDocument/2006/relationships/tags" Target="../tags/tag45.xml"/><Relationship Id="rId11" Type="http://schemas.openxmlformats.org/officeDocument/2006/relationships/tags" Target="../tags/tag27.xml"/><Relationship Id="rId24" Type="http://schemas.openxmlformats.org/officeDocument/2006/relationships/tags" Target="../tags/tag40.xml"/><Relationship Id="rId32" Type="http://schemas.openxmlformats.org/officeDocument/2006/relationships/tags" Target="../tags/tag48.xml"/><Relationship Id="rId37" Type="http://schemas.openxmlformats.org/officeDocument/2006/relationships/tags" Target="../tags/tag53.xml"/><Relationship Id="rId40" Type="http://schemas.openxmlformats.org/officeDocument/2006/relationships/tags" Target="../tags/tag56.xml"/><Relationship Id="rId45" Type="http://schemas.openxmlformats.org/officeDocument/2006/relationships/chart" Target="../charts/chart1.xml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23" Type="http://schemas.openxmlformats.org/officeDocument/2006/relationships/tags" Target="../tags/tag39.xml"/><Relationship Id="rId28" Type="http://schemas.openxmlformats.org/officeDocument/2006/relationships/tags" Target="../tags/tag44.xml"/><Relationship Id="rId36" Type="http://schemas.openxmlformats.org/officeDocument/2006/relationships/tags" Target="../tags/tag52.xml"/><Relationship Id="rId49" Type="http://schemas.openxmlformats.org/officeDocument/2006/relationships/chart" Target="../charts/chart5.xml"/><Relationship Id="rId10" Type="http://schemas.openxmlformats.org/officeDocument/2006/relationships/tags" Target="../tags/tag26.xml"/><Relationship Id="rId19" Type="http://schemas.openxmlformats.org/officeDocument/2006/relationships/tags" Target="../tags/tag35.xml"/><Relationship Id="rId31" Type="http://schemas.openxmlformats.org/officeDocument/2006/relationships/tags" Target="../tags/tag47.xml"/><Relationship Id="rId44" Type="http://schemas.openxmlformats.org/officeDocument/2006/relationships/image" Target="../media/image14.emf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Relationship Id="rId22" Type="http://schemas.openxmlformats.org/officeDocument/2006/relationships/tags" Target="../tags/tag38.xml"/><Relationship Id="rId27" Type="http://schemas.openxmlformats.org/officeDocument/2006/relationships/tags" Target="../tags/tag43.xml"/><Relationship Id="rId30" Type="http://schemas.openxmlformats.org/officeDocument/2006/relationships/tags" Target="../tags/tag46.xml"/><Relationship Id="rId35" Type="http://schemas.openxmlformats.org/officeDocument/2006/relationships/tags" Target="../tags/tag51.xml"/><Relationship Id="rId43" Type="http://schemas.openxmlformats.org/officeDocument/2006/relationships/oleObject" Target="../embeddings/oleObject13.bin"/><Relationship Id="rId48" Type="http://schemas.openxmlformats.org/officeDocument/2006/relationships/chart" Target="../charts/chart4.xml"/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12" Type="http://schemas.openxmlformats.org/officeDocument/2006/relationships/tags" Target="../tags/tag28.xml"/><Relationship Id="rId17" Type="http://schemas.openxmlformats.org/officeDocument/2006/relationships/tags" Target="../tags/tag33.xml"/><Relationship Id="rId25" Type="http://schemas.openxmlformats.org/officeDocument/2006/relationships/tags" Target="../tags/tag41.xml"/><Relationship Id="rId33" Type="http://schemas.openxmlformats.org/officeDocument/2006/relationships/tags" Target="../tags/tag49.xml"/><Relationship Id="rId38" Type="http://schemas.openxmlformats.org/officeDocument/2006/relationships/tags" Target="../tags/tag54.xml"/><Relationship Id="rId46" Type="http://schemas.openxmlformats.org/officeDocument/2006/relationships/chart" Target="../charts/chart2.xml"/><Relationship Id="rId20" Type="http://schemas.openxmlformats.org/officeDocument/2006/relationships/tags" Target="../tags/tag36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tags" Target="../tags/tag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3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tags" Target="../tags/tag82.xml"/><Relationship Id="rId3" Type="http://schemas.openxmlformats.org/officeDocument/2006/relationships/tags" Target="../tags/tag59.xml"/><Relationship Id="rId21" Type="http://schemas.openxmlformats.org/officeDocument/2006/relationships/tags" Target="../tags/tag77.xml"/><Relationship Id="rId34" Type="http://schemas.openxmlformats.org/officeDocument/2006/relationships/chart" Target="../charts/chart7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tags" Target="../tags/tag81.xml"/><Relationship Id="rId33" Type="http://schemas.openxmlformats.org/officeDocument/2006/relationships/image" Target="../media/image14.emf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tags" Target="../tags/tag85.xml"/><Relationship Id="rId1" Type="http://schemas.openxmlformats.org/officeDocument/2006/relationships/vmlDrawing" Target="../drawings/vmlDrawing15.v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tags" Target="../tags/tag80.xml"/><Relationship Id="rId32" Type="http://schemas.openxmlformats.org/officeDocument/2006/relationships/oleObject" Target="../embeddings/oleObject15.bin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tags" Target="../tags/tag79.xml"/><Relationship Id="rId28" Type="http://schemas.openxmlformats.org/officeDocument/2006/relationships/tags" Target="../tags/tag84.xml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31" Type="http://schemas.openxmlformats.org/officeDocument/2006/relationships/notesSlide" Target="../notesSlides/notesSlide4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tags" Target="../tags/tag78.xml"/><Relationship Id="rId27" Type="http://schemas.openxmlformats.org/officeDocument/2006/relationships/tags" Target="../tags/tag83.xml"/><Relationship Id="rId30" Type="http://schemas.openxmlformats.org/officeDocument/2006/relationships/slideLayout" Target="../slideLayouts/slideLayout2.xml"/><Relationship Id="rId35" Type="http://schemas.openxmlformats.org/officeDocument/2006/relationships/chart" Target="../charts/chart8.xml"/><Relationship Id="rId8" Type="http://schemas.openxmlformats.org/officeDocument/2006/relationships/tags" Target="../tags/tag6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18" Type="http://schemas.openxmlformats.org/officeDocument/2006/relationships/oleObject" Target="../embeddings/oleObject16.bin"/><Relationship Id="rId3" Type="http://schemas.openxmlformats.org/officeDocument/2006/relationships/tags" Target="../tags/tag87.xml"/><Relationship Id="rId21" Type="http://schemas.openxmlformats.org/officeDocument/2006/relationships/chart" Target="../charts/chart10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notesSlide" Target="../notesSlides/notesSlide5.xml"/><Relationship Id="rId2" Type="http://schemas.openxmlformats.org/officeDocument/2006/relationships/tags" Target="../tags/tag86.xml"/><Relationship Id="rId16" Type="http://schemas.openxmlformats.org/officeDocument/2006/relationships/slideLayout" Target="../slideLayouts/slideLayout2.xml"/><Relationship Id="rId20" Type="http://schemas.openxmlformats.org/officeDocument/2006/relationships/chart" Target="../charts/chart9.xml"/><Relationship Id="rId1" Type="http://schemas.openxmlformats.org/officeDocument/2006/relationships/vmlDrawing" Target="../drawings/vmlDrawing16.v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24" Type="http://schemas.openxmlformats.org/officeDocument/2006/relationships/chart" Target="../charts/chart13.xml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23" Type="http://schemas.openxmlformats.org/officeDocument/2006/relationships/chart" Target="../charts/chart12.xml"/><Relationship Id="rId10" Type="http://schemas.openxmlformats.org/officeDocument/2006/relationships/tags" Target="../tags/tag94.xml"/><Relationship Id="rId19" Type="http://schemas.openxmlformats.org/officeDocument/2006/relationships/image" Target="../media/image14.emf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Relationship Id="rId22" Type="http://schemas.openxmlformats.org/officeDocument/2006/relationships/chart" Target="../charts/char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0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17.bin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tags" Target="../tags/tag112.xml"/><Relationship Id="rId18" Type="http://schemas.openxmlformats.org/officeDocument/2006/relationships/tags" Target="../tags/tag117.xml"/><Relationship Id="rId26" Type="http://schemas.openxmlformats.org/officeDocument/2006/relationships/tags" Target="../tags/tag125.xml"/><Relationship Id="rId3" Type="http://schemas.openxmlformats.org/officeDocument/2006/relationships/tags" Target="../tags/tag102.xml"/><Relationship Id="rId21" Type="http://schemas.openxmlformats.org/officeDocument/2006/relationships/tags" Target="../tags/tag120.xml"/><Relationship Id="rId34" Type="http://schemas.openxmlformats.org/officeDocument/2006/relationships/chart" Target="../charts/chart15.xml"/><Relationship Id="rId7" Type="http://schemas.openxmlformats.org/officeDocument/2006/relationships/tags" Target="../tags/tag106.xml"/><Relationship Id="rId12" Type="http://schemas.openxmlformats.org/officeDocument/2006/relationships/tags" Target="../tags/tag111.xml"/><Relationship Id="rId17" Type="http://schemas.openxmlformats.org/officeDocument/2006/relationships/tags" Target="../tags/tag116.xml"/><Relationship Id="rId25" Type="http://schemas.openxmlformats.org/officeDocument/2006/relationships/tags" Target="../tags/tag124.xml"/><Relationship Id="rId33" Type="http://schemas.openxmlformats.org/officeDocument/2006/relationships/chart" Target="../charts/chart14.xml"/><Relationship Id="rId2" Type="http://schemas.openxmlformats.org/officeDocument/2006/relationships/tags" Target="../tags/tag101.xml"/><Relationship Id="rId16" Type="http://schemas.openxmlformats.org/officeDocument/2006/relationships/tags" Target="../tags/tag115.xml"/><Relationship Id="rId20" Type="http://schemas.openxmlformats.org/officeDocument/2006/relationships/tags" Target="../tags/tag119.xml"/><Relationship Id="rId29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05.xml"/><Relationship Id="rId11" Type="http://schemas.openxmlformats.org/officeDocument/2006/relationships/tags" Target="../tags/tag110.xml"/><Relationship Id="rId24" Type="http://schemas.openxmlformats.org/officeDocument/2006/relationships/tags" Target="../tags/tag123.xml"/><Relationship Id="rId32" Type="http://schemas.openxmlformats.org/officeDocument/2006/relationships/image" Target="../media/image14.emf"/><Relationship Id="rId5" Type="http://schemas.openxmlformats.org/officeDocument/2006/relationships/tags" Target="../tags/tag104.xml"/><Relationship Id="rId15" Type="http://schemas.openxmlformats.org/officeDocument/2006/relationships/tags" Target="../tags/tag114.xml"/><Relationship Id="rId23" Type="http://schemas.openxmlformats.org/officeDocument/2006/relationships/tags" Target="../tags/tag122.xml"/><Relationship Id="rId28" Type="http://schemas.openxmlformats.org/officeDocument/2006/relationships/tags" Target="../tags/tag127.xml"/><Relationship Id="rId10" Type="http://schemas.openxmlformats.org/officeDocument/2006/relationships/tags" Target="../tags/tag109.xml"/><Relationship Id="rId19" Type="http://schemas.openxmlformats.org/officeDocument/2006/relationships/tags" Target="../tags/tag118.xml"/><Relationship Id="rId31" Type="http://schemas.openxmlformats.org/officeDocument/2006/relationships/oleObject" Target="../embeddings/oleObject18.bin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tags" Target="../tags/tag113.xml"/><Relationship Id="rId22" Type="http://schemas.openxmlformats.org/officeDocument/2006/relationships/tags" Target="../tags/tag121.xml"/><Relationship Id="rId27" Type="http://schemas.openxmlformats.org/officeDocument/2006/relationships/tags" Target="../tags/tag126.xml"/><Relationship Id="rId30" Type="http://schemas.openxmlformats.org/officeDocument/2006/relationships/notesSlide" Target="../notesSlides/notesSlide6.xml"/><Relationship Id="rId8" Type="http://schemas.openxmlformats.org/officeDocument/2006/relationships/tags" Target="../tags/tag107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tags" Target="../tags/tag139.xml"/><Relationship Id="rId18" Type="http://schemas.openxmlformats.org/officeDocument/2006/relationships/tags" Target="../tags/tag144.xml"/><Relationship Id="rId26" Type="http://schemas.openxmlformats.org/officeDocument/2006/relationships/tags" Target="../tags/tag152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47.xml"/><Relationship Id="rId34" Type="http://schemas.openxmlformats.org/officeDocument/2006/relationships/tags" Target="../tags/tag160.xml"/><Relationship Id="rId42" Type="http://schemas.openxmlformats.org/officeDocument/2006/relationships/image" Target="../media/image14.emf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6" Type="http://schemas.openxmlformats.org/officeDocument/2006/relationships/tags" Target="../tags/tag142.xml"/><Relationship Id="rId20" Type="http://schemas.openxmlformats.org/officeDocument/2006/relationships/tags" Target="../tags/tag146.xml"/><Relationship Id="rId29" Type="http://schemas.openxmlformats.org/officeDocument/2006/relationships/tags" Target="../tags/tag155.xml"/><Relationship Id="rId41" Type="http://schemas.openxmlformats.org/officeDocument/2006/relationships/oleObject" Target="../embeddings/oleObject19.bin"/><Relationship Id="rId1" Type="http://schemas.openxmlformats.org/officeDocument/2006/relationships/vmlDrawing" Target="../drawings/vmlDrawing19.v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24" Type="http://schemas.openxmlformats.org/officeDocument/2006/relationships/tags" Target="../tags/tag150.xml"/><Relationship Id="rId32" Type="http://schemas.openxmlformats.org/officeDocument/2006/relationships/tags" Target="../tags/tag158.xml"/><Relationship Id="rId37" Type="http://schemas.openxmlformats.org/officeDocument/2006/relationships/tags" Target="../tags/tag163.xml"/><Relationship Id="rId40" Type="http://schemas.openxmlformats.org/officeDocument/2006/relationships/notesSlide" Target="../notesSlides/notesSlide7.xml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23" Type="http://schemas.openxmlformats.org/officeDocument/2006/relationships/tags" Target="../tags/tag149.xml"/><Relationship Id="rId28" Type="http://schemas.openxmlformats.org/officeDocument/2006/relationships/tags" Target="../tags/tag154.xml"/><Relationship Id="rId36" Type="http://schemas.openxmlformats.org/officeDocument/2006/relationships/tags" Target="../tags/tag162.xml"/><Relationship Id="rId10" Type="http://schemas.openxmlformats.org/officeDocument/2006/relationships/tags" Target="../tags/tag136.xml"/><Relationship Id="rId19" Type="http://schemas.openxmlformats.org/officeDocument/2006/relationships/tags" Target="../tags/tag145.xml"/><Relationship Id="rId31" Type="http://schemas.openxmlformats.org/officeDocument/2006/relationships/tags" Target="../tags/tag157.xml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openxmlformats.org/officeDocument/2006/relationships/tags" Target="../tags/tag148.xml"/><Relationship Id="rId27" Type="http://schemas.openxmlformats.org/officeDocument/2006/relationships/tags" Target="../tags/tag153.xml"/><Relationship Id="rId30" Type="http://schemas.openxmlformats.org/officeDocument/2006/relationships/tags" Target="../tags/tag156.xml"/><Relationship Id="rId35" Type="http://schemas.openxmlformats.org/officeDocument/2006/relationships/tags" Target="../tags/tag161.xml"/><Relationship Id="rId43" Type="http://schemas.openxmlformats.org/officeDocument/2006/relationships/chart" Target="../charts/chart16.xml"/><Relationship Id="rId8" Type="http://schemas.openxmlformats.org/officeDocument/2006/relationships/tags" Target="../tags/tag134.xml"/><Relationship Id="rId3" Type="http://schemas.openxmlformats.org/officeDocument/2006/relationships/tags" Target="../tags/tag129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5" Type="http://schemas.openxmlformats.org/officeDocument/2006/relationships/tags" Target="../tags/tag151.xml"/><Relationship Id="rId33" Type="http://schemas.openxmlformats.org/officeDocument/2006/relationships/tags" Target="../tags/tag159.xml"/><Relationship Id="rId38" Type="http://schemas.openxmlformats.org/officeDocument/2006/relationships/tags" Target="../tags/tag16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13" Type="http://schemas.openxmlformats.org/officeDocument/2006/relationships/tags" Target="../tags/tag176.xml"/><Relationship Id="rId18" Type="http://schemas.openxmlformats.org/officeDocument/2006/relationships/chart" Target="../charts/chart17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tags" Target="../tags/tag175.xml"/><Relationship Id="rId17" Type="http://schemas.openxmlformats.org/officeDocument/2006/relationships/image" Target="../media/image14.emf"/><Relationship Id="rId2" Type="http://schemas.openxmlformats.org/officeDocument/2006/relationships/tags" Target="../tags/tag165.xml"/><Relationship Id="rId16" Type="http://schemas.openxmlformats.org/officeDocument/2006/relationships/oleObject" Target="../embeddings/oleObject20.bin"/><Relationship Id="rId20" Type="http://schemas.openxmlformats.org/officeDocument/2006/relationships/chart" Target="../charts/chart19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69.xml"/><Relationship Id="rId11" Type="http://schemas.openxmlformats.org/officeDocument/2006/relationships/tags" Target="../tags/tag174.xml"/><Relationship Id="rId5" Type="http://schemas.openxmlformats.org/officeDocument/2006/relationships/tags" Target="../tags/tag168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73.xml"/><Relationship Id="rId19" Type="http://schemas.openxmlformats.org/officeDocument/2006/relationships/chart" Target="../charts/chart18.xml"/><Relationship Id="rId4" Type="http://schemas.openxmlformats.org/officeDocument/2006/relationships/tags" Target="../tags/tag167.xml"/><Relationship Id="rId9" Type="http://schemas.openxmlformats.org/officeDocument/2006/relationships/tags" Target="../tags/tag172.xml"/><Relationship Id="rId14" Type="http://schemas.openxmlformats.org/officeDocument/2006/relationships/tags" Target="../tags/tag17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78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9.xml"/><Relationship Id="rId1" Type="http://schemas.openxmlformats.org/officeDocument/2006/relationships/vmlDrawing" Target="../drawings/vmlDrawing22.vml"/><Relationship Id="rId6" Type="http://schemas.openxmlformats.org/officeDocument/2006/relationships/chart" Target="../charts/chart21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2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0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23.bin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tags" Target="../tags/tag192.xml"/><Relationship Id="rId18" Type="http://schemas.openxmlformats.org/officeDocument/2006/relationships/tags" Target="../tags/tag197.xml"/><Relationship Id="rId26" Type="http://schemas.openxmlformats.org/officeDocument/2006/relationships/tags" Target="../tags/tag205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200.xml"/><Relationship Id="rId34" Type="http://schemas.openxmlformats.org/officeDocument/2006/relationships/tags" Target="../tags/tag213.xml"/><Relationship Id="rId42" Type="http://schemas.openxmlformats.org/officeDocument/2006/relationships/chart" Target="../charts/chart25.xml"/><Relationship Id="rId7" Type="http://schemas.openxmlformats.org/officeDocument/2006/relationships/tags" Target="../tags/tag186.xml"/><Relationship Id="rId2" Type="http://schemas.openxmlformats.org/officeDocument/2006/relationships/tags" Target="../tags/tag181.xml"/><Relationship Id="rId16" Type="http://schemas.openxmlformats.org/officeDocument/2006/relationships/tags" Target="../tags/tag195.xml"/><Relationship Id="rId20" Type="http://schemas.openxmlformats.org/officeDocument/2006/relationships/tags" Target="../tags/tag199.xml"/><Relationship Id="rId29" Type="http://schemas.openxmlformats.org/officeDocument/2006/relationships/tags" Target="../tags/tag208.xml"/><Relationship Id="rId41" Type="http://schemas.openxmlformats.org/officeDocument/2006/relationships/image" Target="../media/image14.emf"/><Relationship Id="rId1" Type="http://schemas.openxmlformats.org/officeDocument/2006/relationships/vmlDrawing" Target="../drawings/vmlDrawing24.vml"/><Relationship Id="rId6" Type="http://schemas.openxmlformats.org/officeDocument/2006/relationships/tags" Target="../tags/tag185.xml"/><Relationship Id="rId11" Type="http://schemas.openxmlformats.org/officeDocument/2006/relationships/tags" Target="../tags/tag190.xml"/><Relationship Id="rId24" Type="http://schemas.openxmlformats.org/officeDocument/2006/relationships/tags" Target="../tags/tag203.xml"/><Relationship Id="rId32" Type="http://schemas.openxmlformats.org/officeDocument/2006/relationships/tags" Target="../tags/tag211.xml"/><Relationship Id="rId37" Type="http://schemas.openxmlformats.org/officeDocument/2006/relationships/tags" Target="../tags/tag216.xml"/><Relationship Id="rId40" Type="http://schemas.openxmlformats.org/officeDocument/2006/relationships/oleObject" Target="../embeddings/oleObject24.bin"/><Relationship Id="rId5" Type="http://schemas.openxmlformats.org/officeDocument/2006/relationships/tags" Target="../tags/tag184.xml"/><Relationship Id="rId15" Type="http://schemas.openxmlformats.org/officeDocument/2006/relationships/tags" Target="../tags/tag194.xml"/><Relationship Id="rId23" Type="http://schemas.openxmlformats.org/officeDocument/2006/relationships/tags" Target="../tags/tag202.xml"/><Relationship Id="rId28" Type="http://schemas.openxmlformats.org/officeDocument/2006/relationships/tags" Target="../tags/tag207.xml"/><Relationship Id="rId36" Type="http://schemas.openxmlformats.org/officeDocument/2006/relationships/tags" Target="../tags/tag215.xml"/><Relationship Id="rId10" Type="http://schemas.openxmlformats.org/officeDocument/2006/relationships/tags" Target="../tags/tag189.xml"/><Relationship Id="rId19" Type="http://schemas.openxmlformats.org/officeDocument/2006/relationships/tags" Target="../tags/tag198.xml"/><Relationship Id="rId31" Type="http://schemas.openxmlformats.org/officeDocument/2006/relationships/tags" Target="../tags/tag210.xml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tags" Target="../tags/tag193.xml"/><Relationship Id="rId22" Type="http://schemas.openxmlformats.org/officeDocument/2006/relationships/tags" Target="../tags/tag201.xml"/><Relationship Id="rId27" Type="http://schemas.openxmlformats.org/officeDocument/2006/relationships/tags" Target="../tags/tag206.xml"/><Relationship Id="rId30" Type="http://schemas.openxmlformats.org/officeDocument/2006/relationships/tags" Target="../tags/tag209.xml"/><Relationship Id="rId35" Type="http://schemas.openxmlformats.org/officeDocument/2006/relationships/tags" Target="../tags/tag214.xml"/><Relationship Id="rId43" Type="http://schemas.openxmlformats.org/officeDocument/2006/relationships/chart" Target="../charts/chart26.xml"/><Relationship Id="rId8" Type="http://schemas.openxmlformats.org/officeDocument/2006/relationships/tags" Target="../tags/tag187.xml"/><Relationship Id="rId3" Type="http://schemas.openxmlformats.org/officeDocument/2006/relationships/tags" Target="../tags/tag182.xml"/><Relationship Id="rId12" Type="http://schemas.openxmlformats.org/officeDocument/2006/relationships/tags" Target="../tags/tag191.xml"/><Relationship Id="rId17" Type="http://schemas.openxmlformats.org/officeDocument/2006/relationships/tags" Target="../tags/tag196.xml"/><Relationship Id="rId25" Type="http://schemas.openxmlformats.org/officeDocument/2006/relationships/tags" Target="../tags/tag204.xml"/><Relationship Id="rId33" Type="http://schemas.openxmlformats.org/officeDocument/2006/relationships/tags" Target="../tags/tag212.xml"/><Relationship Id="rId38" Type="http://schemas.openxmlformats.org/officeDocument/2006/relationships/tags" Target="../tags/tag21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tags" Target="../tags/tag229.xml"/><Relationship Id="rId18" Type="http://schemas.openxmlformats.org/officeDocument/2006/relationships/chart" Target="../charts/chart28.xml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12" Type="http://schemas.openxmlformats.org/officeDocument/2006/relationships/tags" Target="../tags/tag228.xml"/><Relationship Id="rId17" Type="http://schemas.openxmlformats.org/officeDocument/2006/relationships/chart" Target="../charts/chart27.xml"/><Relationship Id="rId2" Type="http://schemas.openxmlformats.org/officeDocument/2006/relationships/tags" Target="../tags/tag218.xml"/><Relationship Id="rId16" Type="http://schemas.openxmlformats.org/officeDocument/2006/relationships/image" Target="../media/image14.emf"/><Relationship Id="rId1" Type="http://schemas.openxmlformats.org/officeDocument/2006/relationships/vmlDrawing" Target="../drawings/vmlDrawing25.vml"/><Relationship Id="rId6" Type="http://schemas.openxmlformats.org/officeDocument/2006/relationships/tags" Target="../tags/tag222.xml"/><Relationship Id="rId11" Type="http://schemas.openxmlformats.org/officeDocument/2006/relationships/tags" Target="../tags/tag227.xml"/><Relationship Id="rId5" Type="http://schemas.openxmlformats.org/officeDocument/2006/relationships/tags" Target="../tags/tag221.xml"/><Relationship Id="rId15" Type="http://schemas.openxmlformats.org/officeDocument/2006/relationships/oleObject" Target="../embeddings/oleObject25.bin"/><Relationship Id="rId10" Type="http://schemas.openxmlformats.org/officeDocument/2006/relationships/tags" Target="../tags/tag226.xml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tags" Target="../tags/tag241.xml"/><Relationship Id="rId18" Type="http://schemas.openxmlformats.org/officeDocument/2006/relationships/tags" Target="../tags/tag246.xml"/><Relationship Id="rId26" Type="http://schemas.openxmlformats.org/officeDocument/2006/relationships/tags" Target="../tags/tag254.xml"/><Relationship Id="rId39" Type="http://schemas.openxmlformats.org/officeDocument/2006/relationships/tags" Target="../tags/tag267.xml"/><Relationship Id="rId21" Type="http://schemas.openxmlformats.org/officeDocument/2006/relationships/tags" Target="../tags/tag249.xml"/><Relationship Id="rId34" Type="http://schemas.openxmlformats.org/officeDocument/2006/relationships/tags" Target="../tags/tag262.xml"/><Relationship Id="rId42" Type="http://schemas.openxmlformats.org/officeDocument/2006/relationships/oleObject" Target="../embeddings/oleObject26.bin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6" Type="http://schemas.openxmlformats.org/officeDocument/2006/relationships/tags" Target="../tags/tag244.xml"/><Relationship Id="rId29" Type="http://schemas.openxmlformats.org/officeDocument/2006/relationships/tags" Target="../tags/tag257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34.xml"/><Relationship Id="rId11" Type="http://schemas.openxmlformats.org/officeDocument/2006/relationships/tags" Target="../tags/tag239.xml"/><Relationship Id="rId24" Type="http://schemas.openxmlformats.org/officeDocument/2006/relationships/tags" Target="../tags/tag252.xml"/><Relationship Id="rId32" Type="http://schemas.openxmlformats.org/officeDocument/2006/relationships/tags" Target="../tags/tag260.xml"/><Relationship Id="rId37" Type="http://schemas.openxmlformats.org/officeDocument/2006/relationships/tags" Target="../tags/tag265.xml"/><Relationship Id="rId40" Type="http://schemas.openxmlformats.org/officeDocument/2006/relationships/tags" Target="../tags/tag268.xml"/><Relationship Id="rId45" Type="http://schemas.openxmlformats.org/officeDocument/2006/relationships/chart" Target="../charts/chart30.xml"/><Relationship Id="rId5" Type="http://schemas.openxmlformats.org/officeDocument/2006/relationships/tags" Target="../tags/tag233.xml"/><Relationship Id="rId15" Type="http://schemas.openxmlformats.org/officeDocument/2006/relationships/tags" Target="../tags/tag243.xml"/><Relationship Id="rId23" Type="http://schemas.openxmlformats.org/officeDocument/2006/relationships/tags" Target="../tags/tag251.xml"/><Relationship Id="rId28" Type="http://schemas.openxmlformats.org/officeDocument/2006/relationships/tags" Target="../tags/tag256.xml"/><Relationship Id="rId36" Type="http://schemas.openxmlformats.org/officeDocument/2006/relationships/tags" Target="../tags/tag264.xml"/><Relationship Id="rId10" Type="http://schemas.openxmlformats.org/officeDocument/2006/relationships/tags" Target="../tags/tag238.xml"/><Relationship Id="rId19" Type="http://schemas.openxmlformats.org/officeDocument/2006/relationships/tags" Target="../tags/tag247.xml"/><Relationship Id="rId31" Type="http://schemas.openxmlformats.org/officeDocument/2006/relationships/tags" Target="../tags/tag259.xml"/><Relationship Id="rId44" Type="http://schemas.openxmlformats.org/officeDocument/2006/relationships/chart" Target="../charts/chart29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tags" Target="../tags/tag242.xml"/><Relationship Id="rId22" Type="http://schemas.openxmlformats.org/officeDocument/2006/relationships/tags" Target="../tags/tag250.xml"/><Relationship Id="rId27" Type="http://schemas.openxmlformats.org/officeDocument/2006/relationships/tags" Target="../tags/tag255.xml"/><Relationship Id="rId30" Type="http://schemas.openxmlformats.org/officeDocument/2006/relationships/tags" Target="../tags/tag258.xml"/><Relationship Id="rId35" Type="http://schemas.openxmlformats.org/officeDocument/2006/relationships/tags" Target="../tags/tag263.xml"/><Relationship Id="rId43" Type="http://schemas.openxmlformats.org/officeDocument/2006/relationships/image" Target="../media/image14.emf"/><Relationship Id="rId8" Type="http://schemas.openxmlformats.org/officeDocument/2006/relationships/tags" Target="../tags/tag236.xml"/><Relationship Id="rId3" Type="http://schemas.openxmlformats.org/officeDocument/2006/relationships/tags" Target="../tags/tag231.xml"/><Relationship Id="rId12" Type="http://schemas.openxmlformats.org/officeDocument/2006/relationships/tags" Target="../tags/tag240.xml"/><Relationship Id="rId17" Type="http://schemas.openxmlformats.org/officeDocument/2006/relationships/tags" Target="../tags/tag245.xml"/><Relationship Id="rId25" Type="http://schemas.openxmlformats.org/officeDocument/2006/relationships/tags" Target="../tags/tag253.xml"/><Relationship Id="rId33" Type="http://schemas.openxmlformats.org/officeDocument/2006/relationships/tags" Target="../tags/tag261.xml"/><Relationship Id="rId38" Type="http://schemas.openxmlformats.org/officeDocument/2006/relationships/tags" Target="../tags/tag266.xml"/><Relationship Id="rId20" Type="http://schemas.openxmlformats.org/officeDocument/2006/relationships/tags" Target="../tags/tag248.xml"/><Relationship Id="rId4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67581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3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9" name="Nesne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Başlık"/>
          <p:cNvSpPr txBox="1">
            <a:spLocks/>
          </p:cNvSpPr>
          <p:nvPr/>
        </p:nvSpPr>
        <p:spPr>
          <a:xfrm>
            <a:off x="537358" y="2468965"/>
            <a:ext cx="8318863" cy="1968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3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Akademik Danışmanlar Projesi</a:t>
            </a:r>
            <a:r>
              <a:rPr lang="tr-TR" sz="32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r-TR" sz="32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r-TR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2388867" y="4325159"/>
            <a:ext cx="6400800" cy="47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sz="2800" i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Gaziantep İli</a:t>
            </a:r>
          </a:p>
        </p:txBody>
      </p:sp>
      <p:sp>
        <p:nvSpPr>
          <p:cNvPr id="3" name="Dikdörtgen 2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724299"/>
            <a:ext cx="2451130" cy="104400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sp>
        <p:nvSpPr>
          <p:cNvPr id="2" name="Dikdörtgen 1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4025630" y="157538"/>
            <a:ext cx="2407273" cy="11335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54" y="619510"/>
            <a:ext cx="1063756" cy="1063756"/>
          </a:xfrm>
          <a:prstGeom prst="rect">
            <a:avLst/>
          </a:prstGeom>
        </p:spPr>
      </p:pic>
      <p:pic>
        <p:nvPicPr>
          <p:cNvPr id="3232" name="Picture 16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86" y="6169741"/>
            <a:ext cx="54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6157920"/>
            <a:ext cx="504000" cy="504000"/>
          </a:xfrm>
          <a:prstGeom prst="rect">
            <a:avLst/>
          </a:prstGeom>
        </p:spPr>
      </p:pic>
      <p:pic>
        <p:nvPicPr>
          <p:cNvPr id="16" name="Resim 15" descr="GSO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3"/>
          <a:stretch/>
        </p:blipFill>
        <p:spPr bwMode="auto">
          <a:xfrm>
            <a:off x="3396130" y="6167422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Resim 16" descr="https://www.gtb.org.tr/logo/logo.png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0"/>
          <a:stretch/>
        </p:blipFill>
        <p:spPr bwMode="auto">
          <a:xfrm>
            <a:off x="4068000" y="6115678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35" name="Picture 16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720" y="6115732"/>
            <a:ext cx="540000" cy="60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6" name="Picture 16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08" y="6153865"/>
            <a:ext cx="540000" cy="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7" name="Picture 16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03" y="6129344"/>
            <a:ext cx="540000" cy="51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9" name="Picture 16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664" y="6185795"/>
            <a:ext cx="1101174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99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17286940-BB50-483C-B1B4-B9FC1265AEE0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447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7549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3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Unvan 1"/>
          <p:cNvSpPr txBox="1">
            <a:spLocks/>
          </p:cNvSpPr>
          <p:nvPr/>
        </p:nvSpPr>
        <p:spPr bwMode="auto">
          <a:xfrm>
            <a:off x="1303699" y="1132259"/>
            <a:ext cx="7598092" cy="85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İçerik</a:t>
            </a:r>
            <a:endParaRPr kumimoji="0" lang="tr-TR" sz="44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 bwMode="auto">
          <a:xfrm>
            <a:off x="1222217" y="1768670"/>
            <a:ext cx="7442811" cy="330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>
              <a:defRPr/>
            </a:pPr>
            <a:r>
              <a:rPr lang="tr-TR" sz="2300" kern="0" dirty="0" smtClean="0">
                <a:solidFill>
                  <a:srgbClr val="000000"/>
                </a:solidFill>
              </a:rPr>
              <a:t>Büyüme</a:t>
            </a:r>
            <a:r>
              <a:rPr lang="tr-TR" sz="2300" kern="0" dirty="0">
                <a:solidFill>
                  <a:srgbClr val="000000"/>
                </a:solidFill>
              </a:rPr>
              <a:t>, üretim ve satışlar</a:t>
            </a:r>
          </a:p>
          <a:p>
            <a:pPr lvl="0">
              <a:defRPr/>
            </a:pPr>
            <a:r>
              <a:rPr lang="tr-TR" sz="2300" kern="0" dirty="0">
                <a:solidFill>
                  <a:srgbClr val="000000"/>
                </a:solidFill>
              </a:rPr>
              <a:t>Dış ticaret ve cari açık</a:t>
            </a:r>
          </a:p>
          <a:p>
            <a:pPr lvl="0">
              <a:defRPr/>
            </a:pPr>
            <a:r>
              <a:rPr lang="tr-TR" sz="2300" kern="0" dirty="0">
                <a:solidFill>
                  <a:srgbClr val="000000"/>
                </a:solidFill>
              </a:rPr>
              <a:t>İstihdam ve işsizlik</a:t>
            </a:r>
          </a:p>
          <a:p>
            <a:pPr lvl="0">
              <a:defRPr/>
            </a:pPr>
            <a:r>
              <a:rPr lang="tr-TR" sz="2300" kern="0" dirty="0">
                <a:solidFill>
                  <a:srgbClr val="000000"/>
                </a:solidFill>
              </a:rPr>
              <a:t>Ekonomik Güven Endeksi</a:t>
            </a:r>
          </a:p>
          <a:p>
            <a:pPr lvl="0">
              <a:defRPr/>
            </a:pPr>
            <a:r>
              <a:rPr lang="tr-TR" sz="2300" kern="0" dirty="0">
                <a:solidFill>
                  <a:srgbClr val="000000"/>
                </a:solidFill>
              </a:rPr>
              <a:t>Enflasyon</a:t>
            </a:r>
          </a:p>
          <a:p>
            <a:pPr lvl="0">
              <a:defRPr/>
            </a:pPr>
            <a:r>
              <a:rPr lang="tr-TR" sz="2300" kern="0" dirty="0">
                <a:solidFill>
                  <a:srgbClr val="000000"/>
                </a:solidFill>
              </a:rPr>
              <a:t>Kredi ve mevduat</a:t>
            </a:r>
          </a:p>
          <a:p>
            <a:pPr lvl="0">
              <a:defRPr/>
            </a:pPr>
            <a:r>
              <a:rPr lang="tr-TR" sz="2300" kern="0" dirty="0">
                <a:solidFill>
                  <a:srgbClr val="000000"/>
                </a:solidFill>
              </a:rPr>
              <a:t>TCMB </a:t>
            </a:r>
            <a:r>
              <a:rPr lang="tr-TR" sz="2300" kern="0" dirty="0" smtClean="0">
                <a:solidFill>
                  <a:srgbClr val="000000"/>
                </a:solidFill>
              </a:rPr>
              <a:t>Piyasa Katılımcıları Anketi: Seçilmiş göstergeler</a:t>
            </a:r>
            <a:endParaRPr lang="tr-TR" sz="2300" kern="0" dirty="0">
              <a:solidFill>
                <a:srgbClr val="000000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  <a:p>
            <a:pPr marL="400050" lvl="1" indent="0">
              <a:buClr>
                <a:srgbClr val="E60000"/>
              </a:buClr>
              <a:buSzPct val="85000"/>
              <a:buNone/>
              <a:defRPr/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12" name="Dikdörtgen 11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İçerik Yer Tutucusu 2"/>
          <p:cNvSpPr>
            <a:spLocks noGrp="1"/>
          </p:cNvSpPr>
          <p:nvPr>
            <p:ph idx="1"/>
          </p:nvPr>
        </p:nvSpPr>
        <p:spPr>
          <a:xfrm>
            <a:off x="996957" y="5069022"/>
            <a:ext cx="7488056" cy="1322900"/>
          </a:xfrm>
        </p:spPr>
        <p:txBody>
          <a:bodyPr/>
          <a:lstStyle/>
          <a:p>
            <a:r>
              <a:rPr lang="en-US" sz="1400" dirty="0"/>
              <a:t>Bu </a:t>
            </a:r>
            <a:r>
              <a:rPr lang="en-US" sz="1400" dirty="0" err="1"/>
              <a:t>sunum</a:t>
            </a:r>
            <a:r>
              <a:rPr lang="en-US" sz="1400" dirty="0"/>
              <a:t>, TOBB </a:t>
            </a:r>
            <a:r>
              <a:rPr lang="en-US" sz="1400" dirty="0" err="1"/>
              <a:t>ve</a:t>
            </a:r>
            <a:r>
              <a:rPr lang="en-US" sz="1400" dirty="0"/>
              <a:t> TEPAV </a:t>
            </a:r>
            <a:r>
              <a:rPr lang="en-US" sz="1400" dirty="0" err="1"/>
              <a:t>ortaklığında</a:t>
            </a:r>
            <a:r>
              <a:rPr lang="en-US" sz="1400" dirty="0"/>
              <a:t> </a:t>
            </a:r>
            <a:r>
              <a:rPr lang="en-US" sz="1400" dirty="0" err="1"/>
              <a:t>yürütülen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Danışmanlar</a:t>
            </a:r>
            <a:r>
              <a:rPr lang="en-US" sz="1400" dirty="0"/>
              <a:t> </a:t>
            </a:r>
            <a:r>
              <a:rPr lang="en-US" sz="1400" dirty="0" err="1"/>
              <a:t>Projesi</a:t>
            </a:r>
            <a:r>
              <a:rPr lang="en-US" sz="1400" dirty="0"/>
              <a:t> </a:t>
            </a:r>
            <a:r>
              <a:rPr lang="en-US" sz="1400" dirty="0" err="1"/>
              <a:t>kapsamında</a:t>
            </a:r>
            <a:r>
              <a:rPr lang="en-US" sz="1400" dirty="0"/>
              <a:t> </a:t>
            </a:r>
            <a:r>
              <a:rPr lang="tr-TR" sz="1400" dirty="0" smtClean="0"/>
              <a:t>Gaziantep</a:t>
            </a:r>
            <a:r>
              <a:rPr lang="en-US" sz="1400" dirty="0" smtClean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</a:t>
            </a:r>
            <a:r>
              <a:rPr lang="en-US" sz="1400" dirty="0"/>
              <a:t> </a:t>
            </a:r>
            <a:r>
              <a:rPr lang="tr-TR" sz="1400" dirty="0" smtClean="0"/>
              <a:t>Prof. Dr. Hüseyin BOZKURT</a:t>
            </a:r>
            <a:r>
              <a:rPr lang="en-US" sz="1400" dirty="0" smtClean="0"/>
              <a:t> </a:t>
            </a:r>
            <a:r>
              <a:rPr lang="en-US" sz="1400" dirty="0" err="1"/>
              <a:t>tarafından</a:t>
            </a:r>
            <a:r>
              <a:rPr lang="en-US" sz="1400" dirty="0"/>
              <a:t> </a:t>
            </a:r>
            <a:r>
              <a:rPr lang="en-US" sz="1400" dirty="0" err="1"/>
              <a:t>hazırlanmıştır</a:t>
            </a:r>
            <a:r>
              <a:rPr lang="en-US" sz="1400" dirty="0" smtClean="0"/>
              <a:t>.</a:t>
            </a:r>
            <a:endParaRPr lang="tr-TR" sz="1400" dirty="0" smtClean="0"/>
          </a:p>
          <a:p>
            <a:r>
              <a:rPr lang="en-US" sz="1400" dirty="0" err="1" smtClean="0"/>
              <a:t>İçerik</a:t>
            </a:r>
            <a:r>
              <a:rPr lang="en-US" sz="1400" dirty="0" smtClean="0"/>
              <a:t> </a:t>
            </a:r>
            <a:r>
              <a:rPr lang="en-US" sz="1400" dirty="0" err="1"/>
              <a:t>tamamıyla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Danışmanın</a:t>
            </a:r>
            <a:r>
              <a:rPr lang="en-US" sz="1400" dirty="0"/>
              <a:t> </a:t>
            </a:r>
            <a:r>
              <a:rPr lang="en-US" sz="1400" dirty="0" err="1"/>
              <a:t>sorumluluğu</a:t>
            </a:r>
            <a:r>
              <a:rPr lang="en-US" sz="1400" dirty="0"/>
              <a:t> </a:t>
            </a:r>
            <a:r>
              <a:rPr lang="en-US" sz="1400" dirty="0" err="1"/>
              <a:t>altında</a:t>
            </a:r>
            <a:r>
              <a:rPr lang="en-US" sz="1400" dirty="0"/>
              <a:t> </a:t>
            </a:r>
            <a:r>
              <a:rPr lang="en-US" sz="1400" dirty="0" err="1"/>
              <a:t>olup</a:t>
            </a:r>
            <a:r>
              <a:rPr lang="en-US" sz="1400" dirty="0"/>
              <a:t> TOBB </a:t>
            </a:r>
            <a:r>
              <a:rPr lang="en-US" sz="1400" dirty="0" err="1"/>
              <a:t>ve</a:t>
            </a:r>
            <a:r>
              <a:rPr lang="en-US" sz="1400" dirty="0"/>
              <a:t> </a:t>
            </a:r>
            <a:r>
              <a:rPr lang="en-US" sz="1400" dirty="0" err="1"/>
              <a:t>TEPAV’ın</a:t>
            </a:r>
            <a:r>
              <a:rPr lang="en-US" sz="1400" dirty="0"/>
              <a:t> </a:t>
            </a:r>
            <a:r>
              <a:rPr lang="en-US" sz="1400" dirty="0" err="1"/>
              <a:t>görüşlerini</a:t>
            </a:r>
            <a:r>
              <a:rPr lang="en-US" sz="1400" dirty="0"/>
              <a:t> </a:t>
            </a:r>
            <a:r>
              <a:rPr lang="en-US" sz="1400" dirty="0" err="1"/>
              <a:t>yansıtmak</a:t>
            </a:r>
            <a:r>
              <a:rPr lang="en-US" sz="1400" dirty="0"/>
              <a:t> </a:t>
            </a:r>
            <a:r>
              <a:rPr lang="en-US" sz="1400" dirty="0" err="1"/>
              <a:t>zorunda</a:t>
            </a:r>
            <a:r>
              <a:rPr lang="en-US" sz="1400" dirty="0"/>
              <a:t> </a:t>
            </a:r>
            <a:r>
              <a:rPr lang="en-US" sz="1400" dirty="0" err="1"/>
              <a:t>değildir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2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1355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22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823209"/>
            <a:ext cx="7065818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lvl="0"/>
            <a:r>
              <a:rPr lang="tr-TR" sz="3600" kern="0" dirty="0">
                <a:latin typeface="Tahoma"/>
                <a:cs typeface="Arial"/>
              </a:rPr>
              <a:t>Büyüme, </a:t>
            </a:r>
            <a:r>
              <a:rPr lang="en-US" sz="3600" kern="0" dirty="0" smtClean="0">
                <a:latin typeface="Tahoma"/>
                <a:cs typeface="Arial"/>
              </a:rPr>
              <a:t>Ü</a:t>
            </a:r>
            <a:r>
              <a:rPr lang="tr-TR" sz="3600" kern="0" dirty="0" err="1" smtClean="0">
                <a:latin typeface="Tahoma"/>
                <a:cs typeface="Arial"/>
              </a:rPr>
              <a:t>retim</a:t>
            </a:r>
            <a:r>
              <a:rPr lang="tr-TR" sz="3600" kern="0" dirty="0" smtClean="0">
                <a:latin typeface="Tahoma"/>
                <a:cs typeface="Arial"/>
              </a:rPr>
              <a:t> </a:t>
            </a:r>
            <a:r>
              <a:rPr lang="tr-TR" sz="3600" kern="0" dirty="0">
                <a:latin typeface="Tahoma"/>
                <a:cs typeface="Arial"/>
              </a:rPr>
              <a:t>ve </a:t>
            </a:r>
            <a:r>
              <a:rPr lang="en-US" sz="3600" kern="0" dirty="0" smtClean="0">
                <a:latin typeface="Tahoma"/>
                <a:cs typeface="Arial"/>
              </a:rPr>
              <a:t>S</a:t>
            </a:r>
            <a:r>
              <a:rPr lang="tr-TR" sz="3600" kern="0" dirty="0" smtClean="0">
                <a:latin typeface="Tahoma"/>
                <a:cs typeface="Arial"/>
              </a:rPr>
              <a:t>atışlar</a:t>
            </a:r>
            <a:endParaRPr lang="tr-TR" sz="3600" kern="0" dirty="0">
              <a:latin typeface="Tahoma"/>
              <a:cs typeface="Arial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Gayri Safi </a:t>
            </a: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Yurt İçi Hasıla (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GSYH) büyümesi</a:t>
            </a:r>
          </a:p>
          <a:p>
            <a:pPr lvl="1"/>
            <a:r>
              <a:rPr lang="tr-TR" sz="2000" kern="0" dirty="0">
                <a:solidFill>
                  <a:srgbClr val="000000"/>
                </a:solidFill>
                <a:latin typeface="Tahoma"/>
                <a:cs typeface="Arial"/>
              </a:rPr>
              <a:t>Üretim ve harcama yönünden katkılar</a:t>
            </a: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Üretim</a:t>
            </a:r>
          </a:p>
          <a:p>
            <a:pPr lvl="1"/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Sanayi Üretim Endeksi (SÜE)</a:t>
            </a:r>
          </a:p>
          <a:p>
            <a:pPr lvl="1"/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Sektörel ciro endeks</a:t>
            </a:r>
            <a:r>
              <a:rPr lang="en-US" sz="2000" kern="0" dirty="0" err="1" smtClean="0">
                <a:solidFill>
                  <a:srgbClr val="000000"/>
                </a:solidFill>
                <a:latin typeface="Tahoma"/>
                <a:cs typeface="Arial"/>
              </a:rPr>
              <a:t>ler</a:t>
            </a:r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Satışlar</a:t>
            </a:r>
          </a:p>
          <a:p>
            <a:pPr lvl="1"/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Perakende satış hacim endeksi</a:t>
            </a:r>
          </a:p>
          <a:p>
            <a:pPr lvl="1"/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Hizmet sektörü ciro endeksleri</a:t>
            </a:r>
            <a:endParaRPr lang="tr-TR" sz="20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6" name="Resim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18" name="Dikdörtgen 17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7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2106167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07" y="6586219"/>
            <a:ext cx="3625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Ulusal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Hesaplar, TEPAV</a:t>
            </a:r>
            <a:r>
              <a:rPr sz="1200" spc="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3397" y="3000565"/>
            <a:ext cx="3941445" cy="2115820"/>
            <a:chOff x="513397" y="3000565"/>
            <a:chExt cx="3941445" cy="2115820"/>
          </a:xfrm>
        </p:grpSpPr>
        <p:sp>
          <p:nvSpPr>
            <p:cNvPr id="6" name="object 6"/>
            <p:cNvSpPr/>
            <p:nvPr/>
          </p:nvSpPr>
          <p:spPr>
            <a:xfrm>
              <a:off x="1461515" y="4399788"/>
              <a:ext cx="154305" cy="9525"/>
            </a:xfrm>
            <a:custGeom>
              <a:avLst/>
              <a:gdLst/>
              <a:ahLst/>
              <a:cxnLst/>
              <a:rect l="l" t="t" r="r" b="b"/>
              <a:pathLst>
                <a:path w="154305" h="9525">
                  <a:moveTo>
                    <a:pt x="153924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53924" y="9143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461515" y="4408931"/>
              <a:ext cx="154305" cy="82550"/>
            </a:xfrm>
            <a:custGeom>
              <a:avLst/>
              <a:gdLst/>
              <a:ahLst/>
              <a:cxnLst/>
              <a:rect l="l" t="t" r="r" b="b"/>
              <a:pathLst>
                <a:path w="154305" h="82550">
                  <a:moveTo>
                    <a:pt x="153924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53924" y="82296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461515" y="4491227"/>
              <a:ext cx="154305" cy="90170"/>
            </a:xfrm>
            <a:custGeom>
              <a:avLst/>
              <a:gdLst/>
              <a:ahLst/>
              <a:cxnLst/>
              <a:rect l="l" t="t" r="r" b="b"/>
              <a:pathLst>
                <a:path w="154305" h="90170">
                  <a:moveTo>
                    <a:pt x="153924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153924" y="89916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461515" y="4581144"/>
              <a:ext cx="154305" cy="10795"/>
            </a:xfrm>
            <a:custGeom>
              <a:avLst/>
              <a:gdLst/>
              <a:ahLst/>
              <a:cxnLst/>
              <a:rect l="l" t="t" r="r" b="b"/>
              <a:pathLst>
                <a:path w="154305" h="10795">
                  <a:moveTo>
                    <a:pt x="153924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153924" y="10667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461515" y="4591811"/>
              <a:ext cx="154305" cy="91440"/>
            </a:xfrm>
            <a:custGeom>
              <a:avLst/>
              <a:gdLst/>
              <a:ahLst/>
              <a:cxnLst/>
              <a:rect l="l" t="t" r="r" b="b"/>
              <a:pathLst>
                <a:path w="154305" h="91439">
                  <a:moveTo>
                    <a:pt x="153924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53924" y="91439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738884" y="4363211"/>
              <a:ext cx="154305" cy="45720"/>
            </a:xfrm>
            <a:custGeom>
              <a:avLst/>
              <a:gdLst/>
              <a:ahLst/>
              <a:cxnLst/>
              <a:rect l="l" t="t" r="r" b="b"/>
              <a:pathLst>
                <a:path w="154305" h="45720">
                  <a:moveTo>
                    <a:pt x="153924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153924" y="45719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738884" y="4408931"/>
              <a:ext cx="154305" cy="60960"/>
            </a:xfrm>
            <a:custGeom>
              <a:avLst/>
              <a:gdLst/>
              <a:ahLst/>
              <a:cxnLst/>
              <a:rect l="l" t="t" r="r" b="b"/>
              <a:pathLst>
                <a:path w="154305" h="60960">
                  <a:moveTo>
                    <a:pt x="153924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153924" y="60960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738884" y="4469891"/>
              <a:ext cx="154305" cy="96520"/>
            </a:xfrm>
            <a:custGeom>
              <a:avLst/>
              <a:gdLst/>
              <a:ahLst/>
              <a:cxnLst/>
              <a:rect l="l" t="t" r="r" b="b"/>
              <a:pathLst>
                <a:path w="154305" h="96520">
                  <a:moveTo>
                    <a:pt x="153924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53924" y="96011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738884" y="4565903"/>
              <a:ext cx="154305" cy="47625"/>
            </a:xfrm>
            <a:custGeom>
              <a:avLst/>
              <a:gdLst/>
              <a:ahLst/>
              <a:cxnLst/>
              <a:rect l="l" t="t" r="r" b="b"/>
              <a:pathLst>
                <a:path w="154305" h="47625">
                  <a:moveTo>
                    <a:pt x="153924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53924" y="47244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738884" y="4613147"/>
              <a:ext cx="154305" cy="76200"/>
            </a:xfrm>
            <a:custGeom>
              <a:avLst/>
              <a:gdLst/>
              <a:ahLst/>
              <a:cxnLst/>
              <a:rect l="l" t="t" r="r" b="b"/>
              <a:pathLst>
                <a:path w="154305" h="76200">
                  <a:moveTo>
                    <a:pt x="153924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153924" y="76200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016251" y="4405884"/>
              <a:ext cx="154305" cy="3175"/>
            </a:xfrm>
            <a:custGeom>
              <a:avLst/>
              <a:gdLst/>
              <a:ahLst/>
              <a:cxnLst/>
              <a:rect l="l" t="t" r="r" b="b"/>
              <a:pathLst>
                <a:path w="154305" h="3175">
                  <a:moveTo>
                    <a:pt x="153924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53924" y="3047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016251" y="4351019"/>
              <a:ext cx="154305" cy="55244"/>
            </a:xfrm>
            <a:custGeom>
              <a:avLst/>
              <a:gdLst/>
              <a:ahLst/>
              <a:cxnLst/>
              <a:rect l="l" t="t" r="r" b="b"/>
              <a:pathLst>
                <a:path w="154305" h="55245">
                  <a:moveTo>
                    <a:pt x="153924" y="0"/>
                  </a:moveTo>
                  <a:lnTo>
                    <a:pt x="0" y="0"/>
                  </a:lnTo>
                  <a:lnTo>
                    <a:pt x="0" y="54863"/>
                  </a:lnTo>
                  <a:lnTo>
                    <a:pt x="153924" y="54863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016251" y="4408931"/>
              <a:ext cx="154305" cy="47625"/>
            </a:xfrm>
            <a:custGeom>
              <a:avLst/>
              <a:gdLst/>
              <a:ahLst/>
              <a:cxnLst/>
              <a:rect l="l" t="t" r="r" b="b"/>
              <a:pathLst>
                <a:path w="154305" h="47625">
                  <a:moveTo>
                    <a:pt x="153924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53924" y="47244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016251" y="4456175"/>
              <a:ext cx="154305" cy="137160"/>
            </a:xfrm>
            <a:custGeom>
              <a:avLst/>
              <a:gdLst/>
              <a:ahLst/>
              <a:cxnLst/>
              <a:rect l="l" t="t" r="r" b="b"/>
              <a:pathLst>
                <a:path w="154305" h="137160">
                  <a:moveTo>
                    <a:pt x="153924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153924" y="137160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2016251" y="4593336"/>
              <a:ext cx="154305" cy="48895"/>
            </a:xfrm>
            <a:custGeom>
              <a:avLst/>
              <a:gdLst/>
              <a:ahLst/>
              <a:cxnLst/>
              <a:rect l="l" t="t" r="r" b="b"/>
              <a:pathLst>
                <a:path w="154305" h="48895">
                  <a:moveTo>
                    <a:pt x="153924" y="0"/>
                  </a:moveTo>
                  <a:lnTo>
                    <a:pt x="0" y="0"/>
                  </a:lnTo>
                  <a:lnTo>
                    <a:pt x="0" y="48768"/>
                  </a:lnTo>
                  <a:lnTo>
                    <a:pt x="153924" y="48768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3125724" y="4346447"/>
              <a:ext cx="154305" cy="62865"/>
            </a:xfrm>
            <a:custGeom>
              <a:avLst/>
              <a:gdLst/>
              <a:ahLst/>
              <a:cxnLst/>
              <a:rect l="l" t="t" r="r" b="b"/>
              <a:pathLst>
                <a:path w="154304" h="62864">
                  <a:moveTo>
                    <a:pt x="153924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153924" y="62483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125724" y="4408931"/>
              <a:ext cx="154305" cy="187960"/>
            </a:xfrm>
            <a:custGeom>
              <a:avLst/>
              <a:gdLst/>
              <a:ahLst/>
              <a:cxnLst/>
              <a:rect l="l" t="t" r="r" b="b"/>
              <a:pathLst>
                <a:path w="154304" h="187960">
                  <a:moveTo>
                    <a:pt x="153924" y="0"/>
                  </a:moveTo>
                  <a:lnTo>
                    <a:pt x="0" y="0"/>
                  </a:lnTo>
                  <a:lnTo>
                    <a:pt x="0" y="187452"/>
                  </a:lnTo>
                  <a:lnTo>
                    <a:pt x="153924" y="187452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125724" y="4596383"/>
              <a:ext cx="154305" cy="62865"/>
            </a:xfrm>
            <a:custGeom>
              <a:avLst/>
              <a:gdLst/>
              <a:ahLst/>
              <a:cxnLst/>
              <a:rect l="l" t="t" r="r" b="b"/>
              <a:pathLst>
                <a:path w="154304" h="62864">
                  <a:moveTo>
                    <a:pt x="153924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153924" y="62483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125724" y="4658867"/>
              <a:ext cx="154305" cy="315595"/>
            </a:xfrm>
            <a:custGeom>
              <a:avLst/>
              <a:gdLst/>
              <a:ahLst/>
              <a:cxnLst/>
              <a:rect l="l" t="t" r="r" b="b"/>
              <a:pathLst>
                <a:path w="154304" h="315595">
                  <a:moveTo>
                    <a:pt x="153924" y="0"/>
                  </a:moveTo>
                  <a:lnTo>
                    <a:pt x="0" y="0"/>
                  </a:lnTo>
                  <a:lnTo>
                    <a:pt x="0" y="315467"/>
                  </a:lnTo>
                  <a:lnTo>
                    <a:pt x="153924" y="315467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629412" y="4340351"/>
              <a:ext cx="2650490" cy="658495"/>
            </a:xfrm>
            <a:custGeom>
              <a:avLst/>
              <a:gdLst/>
              <a:ahLst/>
              <a:cxnLst/>
              <a:rect l="l" t="t" r="r" b="b"/>
              <a:pathLst>
                <a:path w="2650490" h="658495">
                  <a:moveTo>
                    <a:pt x="153924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53924" y="68580"/>
                  </a:lnTo>
                  <a:lnTo>
                    <a:pt x="153924" y="0"/>
                  </a:lnTo>
                  <a:close/>
                </a:path>
                <a:path w="2650490" h="658495">
                  <a:moveTo>
                    <a:pt x="2650236" y="633984"/>
                  </a:moveTo>
                  <a:lnTo>
                    <a:pt x="2496312" y="633984"/>
                  </a:lnTo>
                  <a:lnTo>
                    <a:pt x="2496312" y="658368"/>
                  </a:lnTo>
                  <a:lnTo>
                    <a:pt x="2650236" y="658368"/>
                  </a:lnTo>
                  <a:lnTo>
                    <a:pt x="2650236" y="633984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629411" y="4215383"/>
              <a:ext cx="154305" cy="125095"/>
            </a:xfrm>
            <a:custGeom>
              <a:avLst/>
              <a:gdLst/>
              <a:ahLst/>
              <a:cxnLst/>
              <a:rect l="l" t="t" r="r" b="b"/>
              <a:pathLst>
                <a:path w="154304" h="125095">
                  <a:moveTo>
                    <a:pt x="153923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53923" y="124968"/>
                  </a:lnTo>
                  <a:lnTo>
                    <a:pt x="15392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29411" y="4133088"/>
              <a:ext cx="154305" cy="82550"/>
            </a:xfrm>
            <a:custGeom>
              <a:avLst/>
              <a:gdLst/>
              <a:ahLst/>
              <a:cxnLst/>
              <a:rect l="l" t="t" r="r" b="b"/>
              <a:pathLst>
                <a:path w="154304" h="82550">
                  <a:moveTo>
                    <a:pt x="153923" y="0"/>
                  </a:moveTo>
                  <a:lnTo>
                    <a:pt x="0" y="0"/>
                  </a:lnTo>
                  <a:lnTo>
                    <a:pt x="0" y="82295"/>
                  </a:lnTo>
                  <a:lnTo>
                    <a:pt x="153923" y="82295"/>
                  </a:lnTo>
                  <a:lnTo>
                    <a:pt x="153923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629411" y="4041647"/>
              <a:ext cx="154305" cy="91440"/>
            </a:xfrm>
            <a:custGeom>
              <a:avLst/>
              <a:gdLst/>
              <a:ahLst/>
              <a:cxnLst/>
              <a:rect l="l" t="t" r="r" b="b"/>
              <a:pathLst>
                <a:path w="154304" h="91439">
                  <a:moveTo>
                    <a:pt x="153923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53923" y="91439"/>
                  </a:lnTo>
                  <a:lnTo>
                    <a:pt x="15392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629411" y="3954780"/>
              <a:ext cx="154305" cy="86995"/>
            </a:xfrm>
            <a:custGeom>
              <a:avLst/>
              <a:gdLst/>
              <a:ahLst/>
              <a:cxnLst/>
              <a:rect l="l" t="t" r="r" b="b"/>
              <a:pathLst>
                <a:path w="154304" h="86995">
                  <a:moveTo>
                    <a:pt x="153923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153923" y="86868"/>
                  </a:lnTo>
                  <a:lnTo>
                    <a:pt x="15392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906779" y="4347972"/>
              <a:ext cx="154305" cy="60960"/>
            </a:xfrm>
            <a:custGeom>
              <a:avLst/>
              <a:gdLst/>
              <a:ahLst/>
              <a:cxnLst/>
              <a:rect l="l" t="t" r="r" b="b"/>
              <a:pathLst>
                <a:path w="154305" h="60960">
                  <a:moveTo>
                    <a:pt x="153923" y="0"/>
                  </a:moveTo>
                  <a:lnTo>
                    <a:pt x="0" y="0"/>
                  </a:lnTo>
                  <a:lnTo>
                    <a:pt x="0" y="60959"/>
                  </a:lnTo>
                  <a:lnTo>
                    <a:pt x="153923" y="60959"/>
                  </a:lnTo>
                  <a:lnTo>
                    <a:pt x="15392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906779" y="4244339"/>
              <a:ext cx="154305" cy="104139"/>
            </a:xfrm>
            <a:custGeom>
              <a:avLst/>
              <a:gdLst/>
              <a:ahLst/>
              <a:cxnLst/>
              <a:rect l="l" t="t" r="r" b="b"/>
              <a:pathLst>
                <a:path w="154305" h="104139">
                  <a:moveTo>
                    <a:pt x="153923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153923" y="103632"/>
                  </a:lnTo>
                  <a:lnTo>
                    <a:pt x="15392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906779" y="4223003"/>
              <a:ext cx="154305" cy="21590"/>
            </a:xfrm>
            <a:custGeom>
              <a:avLst/>
              <a:gdLst/>
              <a:ahLst/>
              <a:cxnLst/>
              <a:rect l="l" t="t" r="r" b="b"/>
              <a:pathLst>
                <a:path w="154305" h="21589">
                  <a:moveTo>
                    <a:pt x="153924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53924" y="21336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906779" y="4165091"/>
              <a:ext cx="154305" cy="58419"/>
            </a:xfrm>
            <a:custGeom>
              <a:avLst/>
              <a:gdLst/>
              <a:ahLst/>
              <a:cxnLst/>
              <a:rect l="l" t="t" r="r" b="b"/>
              <a:pathLst>
                <a:path w="154305" h="58420">
                  <a:moveTo>
                    <a:pt x="153924" y="0"/>
                  </a:moveTo>
                  <a:lnTo>
                    <a:pt x="0" y="0"/>
                  </a:lnTo>
                  <a:lnTo>
                    <a:pt x="0" y="57911"/>
                  </a:lnTo>
                  <a:lnTo>
                    <a:pt x="153924" y="57911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906779" y="4408931"/>
              <a:ext cx="154305" cy="15240"/>
            </a:xfrm>
            <a:custGeom>
              <a:avLst/>
              <a:gdLst/>
              <a:ahLst/>
              <a:cxnLst/>
              <a:rect l="l" t="t" r="r" b="b"/>
              <a:pathLst>
                <a:path w="154305" h="15239">
                  <a:moveTo>
                    <a:pt x="153924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3924" y="15239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1184147" y="4396739"/>
              <a:ext cx="154305" cy="12700"/>
            </a:xfrm>
            <a:custGeom>
              <a:avLst/>
              <a:gdLst/>
              <a:ahLst/>
              <a:cxnLst/>
              <a:rect l="l" t="t" r="r" b="b"/>
              <a:pathLst>
                <a:path w="154305" h="12700">
                  <a:moveTo>
                    <a:pt x="153924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53924" y="12192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1184147" y="4338827"/>
              <a:ext cx="154305" cy="58419"/>
            </a:xfrm>
            <a:custGeom>
              <a:avLst/>
              <a:gdLst/>
              <a:ahLst/>
              <a:cxnLst/>
              <a:rect l="l" t="t" r="r" b="b"/>
              <a:pathLst>
                <a:path w="154305" h="58420">
                  <a:moveTo>
                    <a:pt x="153924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153924" y="57912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184147" y="4323588"/>
              <a:ext cx="154305" cy="15240"/>
            </a:xfrm>
            <a:custGeom>
              <a:avLst/>
              <a:gdLst/>
              <a:ahLst/>
              <a:cxnLst/>
              <a:rect l="l" t="t" r="r" b="b"/>
              <a:pathLst>
                <a:path w="154305" h="15239">
                  <a:moveTo>
                    <a:pt x="153924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3924" y="15239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184147" y="4291583"/>
              <a:ext cx="154305" cy="32384"/>
            </a:xfrm>
            <a:custGeom>
              <a:avLst/>
              <a:gdLst/>
              <a:ahLst/>
              <a:cxnLst/>
              <a:rect l="l" t="t" r="r" b="b"/>
              <a:pathLst>
                <a:path w="154305" h="32385">
                  <a:moveTo>
                    <a:pt x="153924" y="0"/>
                  </a:moveTo>
                  <a:lnTo>
                    <a:pt x="0" y="0"/>
                  </a:lnTo>
                  <a:lnTo>
                    <a:pt x="0" y="32004"/>
                  </a:lnTo>
                  <a:lnTo>
                    <a:pt x="153924" y="32004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1184147" y="4408931"/>
              <a:ext cx="154305" cy="73660"/>
            </a:xfrm>
            <a:custGeom>
              <a:avLst/>
              <a:gdLst/>
              <a:ahLst/>
              <a:cxnLst/>
              <a:rect l="l" t="t" r="r" b="b"/>
              <a:pathLst>
                <a:path w="154305" h="73660">
                  <a:moveTo>
                    <a:pt x="153924" y="0"/>
                  </a:moveTo>
                  <a:lnTo>
                    <a:pt x="0" y="0"/>
                  </a:lnTo>
                  <a:lnTo>
                    <a:pt x="0" y="73152"/>
                  </a:lnTo>
                  <a:lnTo>
                    <a:pt x="153924" y="73152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293620" y="4401311"/>
              <a:ext cx="154305" cy="7620"/>
            </a:xfrm>
            <a:custGeom>
              <a:avLst/>
              <a:gdLst/>
              <a:ahLst/>
              <a:cxnLst/>
              <a:rect l="l" t="t" r="r" b="b"/>
              <a:pathLst>
                <a:path w="154305" h="7620">
                  <a:moveTo>
                    <a:pt x="153924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153924" y="7619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293620" y="4393691"/>
              <a:ext cx="154305" cy="7620"/>
            </a:xfrm>
            <a:custGeom>
              <a:avLst/>
              <a:gdLst/>
              <a:ahLst/>
              <a:cxnLst/>
              <a:rect l="l" t="t" r="r" b="b"/>
              <a:pathLst>
                <a:path w="154305" h="7620">
                  <a:moveTo>
                    <a:pt x="153924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153924" y="7619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2293620" y="4383024"/>
              <a:ext cx="154305" cy="10795"/>
            </a:xfrm>
            <a:custGeom>
              <a:avLst/>
              <a:gdLst/>
              <a:ahLst/>
              <a:cxnLst/>
              <a:rect l="l" t="t" r="r" b="b"/>
              <a:pathLst>
                <a:path w="154305" h="10795">
                  <a:moveTo>
                    <a:pt x="153924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53924" y="10668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2293620" y="4335780"/>
              <a:ext cx="154305" cy="47625"/>
            </a:xfrm>
            <a:custGeom>
              <a:avLst/>
              <a:gdLst/>
              <a:ahLst/>
              <a:cxnLst/>
              <a:rect l="l" t="t" r="r" b="b"/>
              <a:pathLst>
                <a:path w="154305" h="47625">
                  <a:moveTo>
                    <a:pt x="153924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53924" y="47244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2293620" y="4408931"/>
              <a:ext cx="154305" cy="105410"/>
            </a:xfrm>
            <a:custGeom>
              <a:avLst/>
              <a:gdLst/>
              <a:ahLst/>
              <a:cxnLst/>
              <a:rect l="l" t="t" r="r" b="b"/>
              <a:pathLst>
                <a:path w="154305" h="105410">
                  <a:moveTo>
                    <a:pt x="153924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53924" y="105156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2570987" y="4308347"/>
              <a:ext cx="154305" cy="100965"/>
            </a:xfrm>
            <a:custGeom>
              <a:avLst/>
              <a:gdLst/>
              <a:ahLst/>
              <a:cxnLst/>
              <a:rect l="l" t="t" r="r" b="b"/>
              <a:pathLst>
                <a:path w="154305" h="100964">
                  <a:moveTo>
                    <a:pt x="153924" y="0"/>
                  </a:moveTo>
                  <a:lnTo>
                    <a:pt x="0" y="0"/>
                  </a:lnTo>
                  <a:lnTo>
                    <a:pt x="0" y="100583"/>
                  </a:lnTo>
                  <a:lnTo>
                    <a:pt x="153924" y="100583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2570987" y="4209288"/>
              <a:ext cx="154305" cy="99060"/>
            </a:xfrm>
            <a:custGeom>
              <a:avLst/>
              <a:gdLst/>
              <a:ahLst/>
              <a:cxnLst/>
              <a:rect l="l" t="t" r="r" b="b"/>
              <a:pathLst>
                <a:path w="154305" h="99060">
                  <a:moveTo>
                    <a:pt x="153924" y="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153924" y="99060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2570987" y="4158995"/>
              <a:ext cx="154305" cy="50800"/>
            </a:xfrm>
            <a:custGeom>
              <a:avLst/>
              <a:gdLst/>
              <a:ahLst/>
              <a:cxnLst/>
              <a:rect l="l" t="t" r="r" b="b"/>
              <a:pathLst>
                <a:path w="154305" h="50800">
                  <a:moveTo>
                    <a:pt x="153924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153924" y="50291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2570987" y="4130039"/>
              <a:ext cx="154305" cy="29209"/>
            </a:xfrm>
            <a:custGeom>
              <a:avLst/>
              <a:gdLst/>
              <a:ahLst/>
              <a:cxnLst/>
              <a:rect l="l" t="t" r="r" b="b"/>
              <a:pathLst>
                <a:path w="154305" h="29210">
                  <a:moveTo>
                    <a:pt x="153924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153924" y="28956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2570987" y="4408931"/>
              <a:ext cx="154305" cy="60960"/>
            </a:xfrm>
            <a:custGeom>
              <a:avLst/>
              <a:gdLst/>
              <a:ahLst/>
              <a:cxnLst/>
              <a:rect l="l" t="t" r="r" b="b"/>
              <a:pathLst>
                <a:path w="154305" h="60960">
                  <a:moveTo>
                    <a:pt x="153924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153924" y="60960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2848355" y="4305300"/>
              <a:ext cx="154305" cy="104139"/>
            </a:xfrm>
            <a:custGeom>
              <a:avLst/>
              <a:gdLst/>
              <a:ahLst/>
              <a:cxnLst/>
              <a:rect l="l" t="t" r="r" b="b"/>
              <a:pathLst>
                <a:path w="154305" h="104139">
                  <a:moveTo>
                    <a:pt x="153924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53924" y="103631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2848355" y="4294631"/>
              <a:ext cx="154305" cy="10795"/>
            </a:xfrm>
            <a:custGeom>
              <a:avLst/>
              <a:gdLst/>
              <a:ahLst/>
              <a:cxnLst/>
              <a:rect l="l" t="t" r="r" b="b"/>
              <a:pathLst>
                <a:path w="154305" h="10795">
                  <a:moveTo>
                    <a:pt x="153924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53924" y="10668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848355" y="4213860"/>
              <a:ext cx="154305" cy="81280"/>
            </a:xfrm>
            <a:custGeom>
              <a:avLst/>
              <a:gdLst/>
              <a:ahLst/>
              <a:cxnLst/>
              <a:rect l="l" t="t" r="r" b="b"/>
              <a:pathLst>
                <a:path w="154305" h="81279">
                  <a:moveTo>
                    <a:pt x="153924" y="0"/>
                  </a:moveTo>
                  <a:lnTo>
                    <a:pt x="0" y="0"/>
                  </a:lnTo>
                  <a:lnTo>
                    <a:pt x="0" y="80771"/>
                  </a:lnTo>
                  <a:lnTo>
                    <a:pt x="153924" y="80771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848355" y="4178808"/>
              <a:ext cx="154305" cy="35560"/>
            </a:xfrm>
            <a:custGeom>
              <a:avLst/>
              <a:gdLst/>
              <a:ahLst/>
              <a:cxnLst/>
              <a:rect l="l" t="t" r="r" b="b"/>
              <a:pathLst>
                <a:path w="154305" h="35560">
                  <a:moveTo>
                    <a:pt x="153924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53924" y="35052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2848355" y="4408931"/>
              <a:ext cx="154305" cy="60960"/>
            </a:xfrm>
            <a:custGeom>
              <a:avLst/>
              <a:gdLst/>
              <a:ahLst/>
              <a:cxnLst/>
              <a:rect l="l" t="t" r="r" b="b"/>
              <a:pathLst>
                <a:path w="154305" h="60960">
                  <a:moveTo>
                    <a:pt x="153924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153924" y="60960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3403092" y="4223003"/>
              <a:ext cx="154305" cy="186055"/>
            </a:xfrm>
            <a:custGeom>
              <a:avLst/>
              <a:gdLst/>
              <a:ahLst/>
              <a:cxnLst/>
              <a:rect l="l" t="t" r="r" b="b"/>
              <a:pathLst>
                <a:path w="154304" h="186054">
                  <a:moveTo>
                    <a:pt x="153924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153924" y="185928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403092" y="4186427"/>
              <a:ext cx="154305" cy="36830"/>
            </a:xfrm>
            <a:custGeom>
              <a:avLst/>
              <a:gdLst/>
              <a:ahLst/>
              <a:cxnLst/>
              <a:rect l="l" t="t" r="r" b="b"/>
              <a:pathLst>
                <a:path w="154304" h="36829">
                  <a:moveTo>
                    <a:pt x="153924" y="0"/>
                  </a:moveTo>
                  <a:lnTo>
                    <a:pt x="0" y="0"/>
                  </a:lnTo>
                  <a:lnTo>
                    <a:pt x="0" y="36576"/>
                  </a:lnTo>
                  <a:lnTo>
                    <a:pt x="153924" y="36576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403092" y="4091939"/>
              <a:ext cx="154305" cy="94615"/>
            </a:xfrm>
            <a:custGeom>
              <a:avLst/>
              <a:gdLst/>
              <a:ahLst/>
              <a:cxnLst/>
              <a:rect l="l" t="t" r="r" b="b"/>
              <a:pathLst>
                <a:path w="154304" h="94614">
                  <a:moveTo>
                    <a:pt x="153924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153924" y="94487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3403092" y="4012691"/>
              <a:ext cx="154305" cy="79375"/>
            </a:xfrm>
            <a:custGeom>
              <a:avLst/>
              <a:gdLst/>
              <a:ahLst/>
              <a:cxnLst/>
              <a:rect l="l" t="t" r="r" b="b"/>
              <a:pathLst>
                <a:path w="154304" h="79375">
                  <a:moveTo>
                    <a:pt x="153924" y="0"/>
                  </a:moveTo>
                  <a:lnTo>
                    <a:pt x="0" y="0"/>
                  </a:lnTo>
                  <a:lnTo>
                    <a:pt x="0" y="79247"/>
                  </a:lnTo>
                  <a:lnTo>
                    <a:pt x="153924" y="79247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403092" y="4408931"/>
              <a:ext cx="154305" cy="26034"/>
            </a:xfrm>
            <a:custGeom>
              <a:avLst/>
              <a:gdLst/>
              <a:ahLst/>
              <a:cxnLst/>
              <a:rect l="l" t="t" r="r" b="b"/>
              <a:pathLst>
                <a:path w="154304" h="26035">
                  <a:moveTo>
                    <a:pt x="153924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153924" y="25908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3678936" y="4232147"/>
              <a:ext cx="155575" cy="177165"/>
            </a:xfrm>
            <a:custGeom>
              <a:avLst/>
              <a:gdLst/>
              <a:ahLst/>
              <a:cxnLst/>
              <a:rect l="l" t="t" r="r" b="b"/>
              <a:pathLst>
                <a:path w="155575" h="177164">
                  <a:moveTo>
                    <a:pt x="155448" y="0"/>
                  </a:moveTo>
                  <a:lnTo>
                    <a:pt x="0" y="0"/>
                  </a:lnTo>
                  <a:lnTo>
                    <a:pt x="0" y="176783"/>
                  </a:lnTo>
                  <a:lnTo>
                    <a:pt x="155448" y="176783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3678936" y="4198619"/>
              <a:ext cx="155575" cy="33655"/>
            </a:xfrm>
            <a:custGeom>
              <a:avLst/>
              <a:gdLst/>
              <a:ahLst/>
              <a:cxnLst/>
              <a:rect l="l" t="t" r="r" b="b"/>
              <a:pathLst>
                <a:path w="155575" h="33654">
                  <a:moveTo>
                    <a:pt x="155448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155448" y="3352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3678936" y="4056888"/>
              <a:ext cx="155575" cy="142240"/>
            </a:xfrm>
            <a:custGeom>
              <a:avLst/>
              <a:gdLst/>
              <a:ahLst/>
              <a:cxnLst/>
              <a:rect l="l" t="t" r="r" b="b"/>
              <a:pathLst>
                <a:path w="155575" h="142239">
                  <a:moveTo>
                    <a:pt x="155448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55448" y="141731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3678936" y="3992880"/>
              <a:ext cx="155575" cy="64135"/>
            </a:xfrm>
            <a:custGeom>
              <a:avLst/>
              <a:gdLst/>
              <a:ahLst/>
              <a:cxnLst/>
              <a:rect l="l" t="t" r="r" b="b"/>
              <a:pathLst>
                <a:path w="155575" h="64135">
                  <a:moveTo>
                    <a:pt x="155448" y="0"/>
                  </a:moveTo>
                  <a:lnTo>
                    <a:pt x="0" y="0"/>
                  </a:lnTo>
                  <a:lnTo>
                    <a:pt x="0" y="64008"/>
                  </a:lnTo>
                  <a:lnTo>
                    <a:pt x="155448" y="64008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3678936" y="4408931"/>
              <a:ext cx="155575" cy="175260"/>
            </a:xfrm>
            <a:custGeom>
              <a:avLst/>
              <a:gdLst/>
              <a:ahLst/>
              <a:cxnLst/>
              <a:rect l="l" t="t" r="r" b="b"/>
              <a:pathLst>
                <a:path w="155575" h="175260">
                  <a:moveTo>
                    <a:pt x="155448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55448" y="17526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3956304" y="4293108"/>
              <a:ext cx="154305" cy="116205"/>
            </a:xfrm>
            <a:custGeom>
              <a:avLst/>
              <a:gdLst/>
              <a:ahLst/>
              <a:cxnLst/>
              <a:rect l="l" t="t" r="r" b="b"/>
              <a:pathLst>
                <a:path w="154304" h="116204">
                  <a:moveTo>
                    <a:pt x="153924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3924" y="115824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3956304" y="4219955"/>
              <a:ext cx="154305" cy="73660"/>
            </a:xfrm>
            <a:custGeom>
              <a:avLst/>
              <a:gdLst/>
              <a:ahLst/>
              <a:cxnLst/>
              <a:rect l="l" t="t" r="r" b="b"/>
              <a:pathLst>
                <a:path w="154304" h="73660">
                  <a:moveTo>
                    <a:pt x="153924" y="0"/>
                  </a:moveTo>
                  <a:lnTo>
                    <a:pt x="0" y="0"/>
                  </a:lnTo>
                  <a:lnTo>
                    <a:pt x="0" y="73152"/>
                  </a:lnTo>
                  <a:lnTo>
                    <a:pt x="153924" y="73152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3956304" y="4180331"/>
              <a:ext cx="154305" cy="40005"/>
            </a:xfrm>
            <a:custGeom>
              <a:avLst/>
              <a:gdLst/>
              <a:ahLst/>
              <a:cxnLst/>
              <a:rect l="l" t="t" r="r" b="b"/>
              <a:pathLst>
                <a:path w="154304" h="40004">
                  <a:moveTo>
                    <a:pt x="153924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153924" y="39624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3956304" y="4035552"/>
              <a:ext cx="154305" cy="144780"/>
            </a:xfrm>
            <a:custGeom>
              <a:avLst/>
              <a:gdLst/>
              <a:ahLst/>
              <a:cxnLst/>
              <a:rect l="l" t="t" r="r" b="b"/>
              <a:pathLst>
                <a:path w="154304" h="144779">
                  <a:moveTo>
                    <a:pt x="153924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153924" y="144780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3956304" y="3934967"/>
              <a:ext cx="154305" cy="100965"/>
            </a:xfrm>
            <a:custGeom>
              <a:avLst/>
              <a:gdLst/>
              <a:ahLst/>
              <a:cxnLst/>
              <a:rect l="l" t="t" r="r" b="b"/>
              <a:pathLst>
                <a:path w="154304" h="100964">
                  <a:moveTo>
                    <a:pt x="153924" y="0"/>
                  </a:moveTo>
                  <a:lnTo>
                    <a:pt x="0" y="0"/>
                  </a:lnTo>
                  <a:lnTo>
                    <a:pt x="0" y="100583"/>
                  </a:lnTo>
                  <a:lnTo>
                    <a:pt x="153924" y="100583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4233671" y="4303775"/>
              <a:ext cx="154305" cy="105410"/>
            </a:xfrm>
            <a:custGeom>
              <a:avLst/>
              <a:gdLst/>
              <a:ahLst/>
              <a:cxnLst/>
              <a:rect l="l" t="t" r="r" b="b"/>
              <a:pathLst>
                <a:path w="154304" h="105410">
                  <a:moveTo>
                    <a:pt x="153924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53924" y="105156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4233671" y="3770376"/>
              <a:ext cx="154305" cy="533400"/>
            </a:xfrm>
            <a:custGeom>
              <a:avLst/>
              <a:gdLst/>
              <a:ahLst/>
              <a:cxnLst/>
              <a:rect l="l" t="t" r="r" b="b"/>
              <a:pathLst>
                <a:path w="154304" h="533400">
                  <a:moveTo>
                    <a:pt x="153924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153924" y="533400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4233671" y="3733800"/>
              <a:ext cx="154305" cy="36830"/>
            </a:xfrm>
            <a:custGeom>
              <a:avLst/>
              <a:gdLst/>
              <a:ahLst/>
              <a:cxnLst/>
              <a:rect l="l" t="t" r="r" b="b"/>
              <a:pathLst>
                <a:path w="154304" h="36829">
                  <a:moveTo>
                    <a:pt x="153924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153924" y="36575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4233671" y="3258311"/>
              <a:ext cx="154305" cy="475615"/>
            </a:xfrm>
            <a:custGeom>
              <a:avLst/>
              <a:gdLst/>
              <a:ahLst/>
              <a:cxnLst/>
              <a:rect l="l" t="t" r="r" b="b"/>
              <a:pathLst>
                <a:path w="154304" h="475614">
                  <a:moveTo>
                    <a:pt x="153924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53924" y="475488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4233671" y="3232403"/>
              <a:ext cx="154305" cy="26034"/>
            </a:xfrm>
            <a:custGeom>
              <a:avLst/>
              <a:gdLst/>
              <a:ahLst/>
              <a:cxnLst/>
              <a:rect l="l" t="t" r="r" b="b"/>
              <a:pathLst>
                <a:path w="154304" h="26035">
                  <a:moveTo>
                    <a:pt x="153924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153924" y="25908"/>
                  </a:lnTo>
                  <a:lnTo>
                    <a:pt x="15392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518159" y="3005327"/>
              <a:ext cx="3931920" cy="2106295"/>
            </a:xfrm>
            <a:custGeom>
              <a:avLst/>
              <a:gdLst/>
              <a:ahLst/>
              <a:cxnLst/>
              <a:rect l="l" t="t" r="r" b="b"/>
              <a:pathLst>
                <a:path w="3931920" h="2106295">
                  <a:moveTo>
                    <a:pt x="50292" y="2106168"/>
                  </a:moveTo>
                  <a:lnTo>
                    <a:pt x="50292" y="0"/>
                  </a:lnTo>
                </a:path>
                <a:path w="3931920" h="2106295">
                  <a:moveTo>
                    <a:pt x="0" y="2106168"/>
                  </a:moveTo>
                  <a:lnTo>
                    <a:pt x="50292" y="2106168"/>
                  </a:lnTo>
                </a:path>
                <a:path w="3931920" h="2106295">
                  <a:moveTo>
                    <a:pt x="0" y="1872996"/>
                  </a:moveTo>
                  <a:lnTo>
                    <a:pt x="50292" y="1872996"/>
                  </a:lnTo>
                </a:path>
                <a:path w="3931920" h="2106295">
                  <a:moveTo>
                    <a:pt x="0" y="1638300"/>
                  </a:moveTo>
                  <a:lnTo>
                    <a:pt x="50292" y="1638300"/>
                  </a:lnTo>
                </a:path>
                <a:path w="3931920" h="2106295">
                  <a:moveTo>
                    <a:pt x="0" y="1403604"/>
                  </a:moveTo>
                  <a:lnTo>
                    <a:pt x="50292" y="1403604"/>
                  </a:lnTo>
                </a:path>
                <a:path w="3931920" h="2106295">
                  <a:moveTo>
                    <a:pt x="0" y="1170432"/>
                  </a:moveTo>
                  <a:lnTo>
                    <a:pt x="50292" y="1170432"/>
                  </a:lnTo>
                </a:path>
                <a:path w="3931920" h="2106295">
                  <a:moveTo>
                    <a:pt x="0" y="935736"/>
                  </a:moveTo>
                  <a:lnTo>
                    <a:pt x="50292" y="935736"/>
                  </a:lnTo>
                </a:path>
                <a:path w="3931920" h="2106295">
                  <a:moveTo>
                    <a:pt x="0" y="702564"/>
                  </a:moveTo>
                  <a:lnTo>
                    <a:pt x="50292" y="702564"/>
                  </a:lnTo>
                </a:path>
                <a:path w="3931920" h="2106295">
                  <a:moveTo>
                    <a:pt x="0" y="467868"/>
                  </a:moveTo>
                  <a:lnTo>
                    <a:pt x="50292" y="467868"/>
                  </a:lnTo>
                </a:path>
                <a:path w="3931920" h="2106295">
                  <a:moveTo>
                    <a:pt x="0" y="233172"/>
                  </a:moveTo>
                  <a:lnTo>
                    <a:pt x="50292" y="233172"/>
                  </a:lnTo>
                </a:path>
                <a:path w="3931920" h="2106295">
                  <a:moveTo>
                    <a:pt x="0" y="0"/>
                  </a:moveTo>
                  <a:lnTo>
                    <a:pt x="50292" y="0"/>
                  </a:lnTo>
                </a:path>
                <a:path w="3931920" h="2106295">
                  <a:moveTo>
                    <a:pt x="50292" y="1403604"/>
                  </a:moveTo>
                  <a:lnTo>
                    <a:pt x="3931919" y="14036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706945" y="4155566"/>
              <a:ext cx="3604260" cy="376555"/>
            </a:xfrm>
            <a:custGeom>
              <a:avLst/>
              <a:gdLst/>
              <a:ahLst/>
              <a:cxnLst/>
              <a:rect l="l" t="t" r="r" b="b"/>
              <a:pathLst>
                <a:path w="3604260" h="376554">
                  <a:moveTo>
                    <a:pt x="0" y="165734"/>
                  </a:moveTo>
                  <a:lnTo>
                    <a:pt x="55450" y="169190"/>
                  </a:lnTo>
                  <a:lnTo>
                    <a:pt x="110901" y="172377"/>
                  </a:lnTo>
                  <a:lnTo>
                    <a:pt x="166352" y="175729"/>
                  </a:lnTo>
                  <a:lnTo>
                    <a:pt x="221802" y="179678"/>
                  </a:lnTo>
                  <a:lnTo>
                    <a:pt x="277253" y="184657"/>
                  </a:lnTo>
                  <a:lnTo>
                    <a:pt x="323457" y="189523"/>
                  </a:lnTo>
                  <a:lnTo>
                    <a:pt x="369662" y="194794"/>
                  </a:lnTo>
                  <a:lnTo>
                    <a:pt x="415869" y="200580"/>
                  </a:lnTo>
                  <a:lnTo>
                    <a:pt x="462077" y="206991"/>
                  </a:lnTo>
                  <a:lnTo>
                    <a:pt x="508285" y="214135"/>
                  </a:lnTo>
                  <a:lnTo>
                    <a:pt x="554494" y="222122"/>
                  </a:lnTo>
                  <a:lnTo>
                    <a:pt x="600690" y="231996"/>
                  </a:lnTo>
                  <a:lnTo>
                    <a:pt x="646897" y="243872"/>
                  </a:lnTo>
                  <a:lnTo>
                    <a:pt x="693112" y="256476"/>
                  </a:lnTo>
                  <a:lnTo>
                    <a:pt x="739333" y="268529"/>
                  </a:lnTo>
                  <a:lnTo>
                    <a:pt x="785558" y="278755"/>
                  </a:lnTo>
                  <a:lnTo>
                    <a:pt x="831786" y="285876"/>
                  </a:lnTo>
                  <a:lnTo>
                    <a:pt x="887198" y="289708"/>
                  </a:lnTo>
                  <a:lnTo>
                    <a:pt x="942634" y="289949"/>
                  </a:lnTo>
                  <a:lnTo>
                    <a:pt x="998088" y="288007"/>
                  </a:lnTo>
                  <a:lnTo>
                    <a:pt x="1053554" y="285291"/>
                  </a:lnTo>
                  <a:lnTo>
                    <a:pt x="1109027" y="283209"/>
                  </a:lnTo>
                  <a:lnTo>
                    <a:pt x="1164439" y="281943"/>
                  </a:lnTo>
                  <a:lnTo>
                    <a:pt x="1219875" y="280541"/>
                  </a:lnTo>
                  <a:lnTo>
                    <a:pt x="1275329" y="278720"/>
                  </a:lnTo>
                  <a:lnTo>
                    <a:pt x="1330795" y="276191"/>
                  </a:lnTo>
                  <a:lnTo>
                    <a:pt x="1386268" y="272668"/>
                  </a:lnTo>
                  <a:lnTo>
                    <a:pt x="1441680" y="268354"/>
                  </a:lnTo>
                  <a:lnTo>
                    <a:pt x="1497116" y="263356"/>
                  </a:lnTo>
                  <a:lnTo>
                    <a:pt x="1552570" y="257480"/>
                  </a:lnTo>
                  <a:lnTo>
                    <a:pt x="1608036" y="250532"/>
                  </a:lnTo>
                  <a:lnTo>
                    <a:pt x="1663509" y="242315"/>
                  </a:lnTo>
                  <a:lnTo>
                    <a:pt x="1709683" y="233196"/>
                  </a:lnTo>
                  <a:lnTo>
                    <a:pt x="1755876" y="221812"/>
                  </a:lnTo>
                  <a:lnTo>
                    <a:pt x="1802082" y="209645"/>
                  </a:lnTo>
                  <a:lnTo>
                    <a:pt x="1848299" y="198176"/>
                  </a:lnTo>
                  <a:lnTo>
                    <a:pt x="1894523" y="188887"/>
                  </a:lnTo>
                  <a:lnTo>
                    <a:pt x="1940750" y="183260"/>
                  </a:lnTo>
                  <a:lnTo>
                    <a:pt x="1986924" y="180113"/>
                  </a:lnTo>
                  <a:lnTo>
                    <a:pt x="2033117" y="178101"/>
                  </a:lnTo>
                  <a:lnTo>
                    <a:pt x="2079323" y="178276"/>
                  </a:lnTo>
                  <a:lnTo>
                    <a:pt x="2125540" y="181689"/>
                  </a:lnTo>
                  <a:lnTo>
                    <a:pt x="2171764" y="189393"/>
                  </a:lnTo>
                  <a:lnTo>
                    <a:pt x="2217991" y="202437"/>
                  </a:lnTo>
                  <a:lnTo>
                    <a:pt x="2257568" y="222419"/>
                  </a:lnTo>
                  <a:lnTo>
                    <a:pt x="2297158" y="251657"/>
                  </a:lnTo>
                  <a:lnTo>
                    <a:pt x="2336760" y="285570"/>
                  </a:lnTo>
                  <a:lnTo>
                    <a:pt x="2376370" y="319574"/>
                  </a:lnTo>
                  <a:lnTo>
                    <a:pt x="2415987" y="349085"/>
                  </a:lnTo>
                  <a:lnTo>
                    <a:pt x="2455608" y="369522"/>
                  </a:lnTo>
                  <a:lnTo>
                    <a:pt x="2495232" y="376300"/>
                  </a:lnTo>
                  <a:lnTo>
                    <a:pt x="2534849" y="365938"/>
                  </a:lnTo>
                  <a:lnTo>
                    <a:pt x="2574455" y="341425"/>
                  </a:lnTo>
                  <a:lnTo>
                    <a:pt x="2614054" y="307720"/>
                  </a:lnTo>
                  <a:lnTo>
                    <a:pt x="2653651" y="269786"/>
                  </a:lnTo>
                  <a:lnTo>
                    <a:pt x="2693250" y="232583"/>
                  </a:lnTo>
                  <a:lnTo>
                    <a:pt x="2732856" y="201072"/>
                  </a:lnTo>
                  <a:lnTo>
                    <a:pt x="2772473" y="180212"/>
                  </a:lnTo>
                  <a:lnTo>
                    <a:pt x="2818692" y="169213"/>
                  </a:lnTo>
                  <a:lnTo>
                    <a:pt x="2864896" y="166642"/>
                  </a:lnTo>
                  <a:lnTo>
                    <a:pt x="2911094" y="169560"/>
                  </a:lnTo>
                  <a:lnTo>
                    <a:pt x="2957291" y="175029"/>
                  </a:lnTo>
                  <a:lnTo>
                    <a:pt x="3003495" y="180110"/>
                  </a:lnTo>
                  <a:lnTo>
                    <a:pt x="3049714" y="181863"/>
                  </a:lnTo>
                  <a:lnTo>
                    <a:pt x="3095933" y="182451"/>
                  </a:lnTo>
                  <a:lnTo>
                    <a:pt x="3142137" y="184657"/>
                  </a:lnTo>
                  <a:lnTo>
                    <a:pt x="3188335" y="186483"/>
                  </a:lnTo>
                  <a:lnTo>
                    <a:pt x="3234532" y="185927"/>
                  </a:lnTo>
                  <a:lnTo>
                    <a:pt x="3280736" y="180990"/>
                  </a:lnTo>
                  <a:lnTo>
                    <a:pt x="3326955" y="169671"/>
                  </a:lnTo>
                  <a:lnTo>
                    <a:pt x="3373174" y="150542"/>
                  </a:lnTo>
                  <a:lnTo>
                    <a:pt x="3419378" y="124836"/>
                  </a:lnTo>
                  <a:lnTo>
                    <a:pt x="3465576" y="94741"/>
                  </a:lnTo>
                  <a:lnTo>
                    <a:pt x="3511773" y="62446"/>
                  </a:lnTo>
                  <a:lnTo>
                    <a:pt x="3557977" y="30136"/>
                  </a:lnTo>
                  <a:lnTo>
                    <a:pt x="360419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163169" y="2842133"/>
            <a:ext cx="276860" cy="236664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5715" algn="r">
              <a:spcBef>
                <a:spcPts val="500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405"/>
              </a:spcBef>
            </a:pP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4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4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01702" y="5151326"/>
            <a:ext cx="3813810" cy="59055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2018-Ç1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2018-Ç2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2018-Ç3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2018-Ç4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2019-Ç1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2019-Ç2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4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819655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014983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59" h="160020">
                <a:moveTo>
                  <a:pt x="213359" y="0"/>
                </a:moveTo>
                <a:lnTo>
                  <a:pt x="0" y="0"/>
                </a:lnTo>
                <a:lnTo>
                  <a:pt x="0" y="160020"/>
                </a:lnTo>
                <a:lnTo>
                  <a:pt x="213359" y="160020"/>
                </a:lnTo>
                <a:lnTo>
                  <a:pt x="213359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1014983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59" h="160020">
                <a:moveTo>
                  <a:pt x="213359" y="0"/>
                </a:moveTo>
                <a:lnTo>
                  <a:pt x="0" y="0"/>
                </a:lnTo>
                <a:lnTo>
                  <a:pt x="0" y="160019"/>
                </a:lnTo>
                <a:lnTo>
                  <a:pt x="213359" y="160019"/>
                </a:lnTo>
                <a:lnTo>
                  <a:pt x="213359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819655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823972" y="5981700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824733" y="6294882"/>
            <a:ext cx="214629" cy="0"/>
          </a:xfrm>
          <a:custGeom>
            <a:avLst/>
            <a:gdLst/>
            <a:ahLst/>
            <a:cxnLst/>
            <a:rect l="l" t="t" r="r" b="b"/>
            <a:pathLst>
              <a:path w="214630">
                <a:moveTo>
                  <a:pt x="0" y="0"/>
                </a:moveTo>
                <a:lnTo>
                  <a:pt x="214249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267205" y="5912876"/>
            <a:ext cx="464184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6990">
              <a:spcBef>
                <a:spcPts val="500"/>
              </a:spcBef>
            </a:pP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Tarım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Sanayi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073655" y="5912876"/>
            <a:ext cx="661035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algn="ctr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İnşaat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algn="ctr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077082" y="5912876"/>
            <a:ext cx="644525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algn="ctr">
              <a:spcBef>
                <a:spcPts val="5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Net</a:t>
            </a:r>
            <a:r>
              <a:rPr sz="1200" spc="-9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Vergi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35" algn="ctr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GSYİH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4905755" y="3000755"/>
            <a:ext cx="4078604" cy="2115820"/>
            <a:chOff x="4905755" y="3000755"/>
            <a:chExt cx="4078604" cy="2115820"/>
          </a:xfrm>
        </p:grpSpPr>
        <p:sp>
          <p:nvSpPr>
            <p:cNvPr id="89" name="object 89"/>
            <p:cNvSpPr/>
            <p:nvPr/>
          </p:nvSpPr>
          <p:spPr>
            <a:xfrm>
              <a:off x="5020055" y="4279391"/>
              <a:ext cx="160020" cy="129539"/>
            </a:xfrm>
            <a:custGeom>
              <a:avLst/>
              <a:gdLst/>
              <a:ahLst/>
              <a:cxnLst/>
              <a:rect l="l" t="t" r="r" b="b"/>
              <a:pathLst>
                <a:path w="160020" h="129539">
                  <a:moveTo>
                    <a:pt x="160020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160020" y="12953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5020055" y="4226052"/>
              <a:ext cx="160020" cy="53340"/>
            </a:xfrm>
            <a:custGeom>
              <a:avLst/>
              <a:gdLst/>
              <a:ahLst/>
              <a:cxnLst/>
              <a:rect l="l" t="t" r="r" b="b"/>
              <a:pathLst>
                <a:path w="160020" h="53339">
                  <a:moveTo>
                    <a:pt x="160020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160020" y="5334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5020055" y="4151375"/>
              <a:ext cx="160020" cy="74930"/>
            </a:xfrm>
            <a:custGeom>
              <a:avLst/>
              <a:gdLst/>
              <a:ahLst/>
              <a:cxnLst/>
              <a:rect l="l" t="t" r="r" b="b"/>
              <a:pathLst>
                <a:path w="160020" h="74929">
                  <a:moveTo>
                    <a:pt x="160020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160020" y="7467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5020055" y="4408931"/>
              <a:ext cx="160020" cy="9525"/>
            </a:xfrm>
            <a:custGeom>
              <a:avLst/>
              <a:gdLst/>
              <a:ahLst/>
              <a:cxnLst/>
              <a:rect l="l" t="t" r="r" b="b"/>
              <a:pathLst>
                <a:path w="160020" h="9525">
                  <a:moveTo>
                    <a:pt x="160020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60020" y="914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7321295" y="4381500"/>
              <a:ext cx="160020" cy="27940"/>
            </a:xfrm>
            <a:custGeom>
              <a:avLst/>
              <a:gdLst/>
              <a:ahLst/>
              <a:cxnLst/>
              <a:rect l="l" t="t" r="r" b="b"/>
              <a:pathLst>
                <a:path w="160020" h="27939">
                  <a:moveTo>
                    <a:pt x="16002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60020" y="27431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7321295" y="4329683"/>
              <a:ext cx="160020" cy="52069"/>
            </a:xfrm>
            <a:custGeom>
              <a:avLst/>
              <a:gdLst/>
              <a:ahLst/>
              <a:cxnLst/>
              <a:rect l="l" t="t" r="r" b="b"/>
              <a:pathLst>
                <a:path w="160020" h="52070">
                  <a:moveTo>
                    <a:pt x="160020" y="0"/>
                  </a:moveTo>
                  <a:lnTo>
                    <a:pt x="0" y="0"/>
                  </a:lnTo>
                  <a:lnTo>
                    <a:pt x="0" y="51816"/>
                  </a:lnTo>
                  <a:lnTo>
                    <a:pt x="160020" y="5181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7321295" y="4408931"/>
              <a:ext cx="160020" cy="7620"/>
            </a:xfrm>
            <a:custGeom>
              <a:avLst/>
              <a:gdLst/>
              <a:ahLst/>
              <a:cxnLst/>
              <a:rect l="l" t="t" r="r" b="b"/>
              <a:pathLst>
                <a:path w="160020" h="7620">
                  <a:moveTo>
                    <a:pt x="16002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60020" y="762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6" name="object 96"/>
            <p:cNvSpPr/>
            <p:nvPr/>
          </p:nvSpPr>
          <p:spPr>
            <a:xfrm>
              <a:off x="7321295" y="4416552"/>
              <a:ext cx="160020" cy="12700"/>
            </a:xfrm>
            <a:custGeom>
              <a:avLst/>
              <a:gdLst/>
              <a:ahLst/>
              <a:cxnLst/>
              <a:rect l="l" t="t" r="r" b="b"/>
              <a:pathLst>
                <a:path w="160020" h="12700">
                  <a:moveTo>
                    <a:pt x="160020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160020" y="12191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7609332" y="4408931"/>
              <a:ext cx="160020" cy="109855"/>
            </a:xfrm>
            <a:custGeom>
              <a:avLst/>
              <a:gdLst/>
              <a:ahLst/>
              <a:cxnLst/>
              <a:rect l="l" t="t" r="r" b="b"/>
              <a:pathLst>
                <a:path w="160020" h="109854">
                  <a:moveTo>
                    <a:pt x="160020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160020" y="10972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7609332" y="4518659"/>
              <a:ext cx="160020" cy="3175"/>
            </a:xfrm>
            <a:custGeom>
              <a:avLst/>
              <a:gdLst/>
              <a:ahLst/>
              <a:cxnLst/>
              <a:rect l="l" t="t" r="r" b="b"/>
              <a:pathLst>
                <a:path w="160020" h="3175">
                  <a:moveTo>
                    <a:pt x="160020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60020" y="304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9" name="object 99"/>
            <p:cNvSpPr/>
            <p:nvPr/>
          </p:nvSpPr>
          <p:spPr>
            <a:xfrm>
              <a:off x="7609332" y="4521708"/>
              <a:ext cx="160020" cy="68580"/>
            </a:xfrm>
            <a:custGeom>
              <a:avLst/>
              <a:gdLst/>
              <a:ahLst/>
              <a:cxnLst/>
              <a:rect l="l" t="t" r="r" b="b"/>
              <a:pathLst>
                <a:path w="160020" h="68579">
                  <a:moveTo>
                    <a:pt x="160020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60020" y="6858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7609332" y="4590288"/>
              <a:ext cx="160020" cy="425450"/>
            </a:xfrm>
            <a:custGeom>
              <a:avLst/>
              <a:gdLst/>
              <a:ahLst/>
              <a:cxnLst/>
              <a:rect l="l" t="t" r="r" b="b"/>
              <a:pathLst>
                <a:path w="160020" h="425450">
                  <a:moveTo>
                    <a:pt x="160020" y="0"/>
                  </a:moveTo>
                  <a:lnTo>
                    <a:pt x="0" y="0"/>
                  </a:lnTo>
                  <a:lnTo>
                    <a:pt x="0" y="425195"/>
                  </a:lnTo>
                  <a:lnTo>
                    <a:pt x="160020" y="42519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7897367" y="4145280"/>
              <a:ext cx="160020" cy="264160"/>
            </a:xfrm>
            <a:custGeom>
              <a:avLst/>
              <a:gdLst/>
              <a:ahLst/>
              <a:cxnLst/>
              <a:rect l="l" t="t" r="r" b="b"/>
              <a:pathLst>
                <a:path w="160020" h="264160">
                  <a:moveTo>
                    <a:pt x="160020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160020" y="26365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7897367" y="4117847"/>
              <a:ext cx="160020" cy="27940"/>
            </a:xfrm>
            <a:custGeom>
              <a:avLst/>
              <a:gdLst/>
              <a:ahLst/>
              <a:cxnLst/>
              <a:rect l="l" t="t" r="r" b="b"/>
              <a:pathLst>
                <a:path w="160020" h="27939">
                  <a:moveTo>
                    <a:pt x="160020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60020" y="27431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7897367" y="4024883"/>
              <a:ext cx="160020" cy="93345"/>
            </a:xfrm>
            <a:custGeom>
              <a:avLst/>
              <a:gdLst/>
              <a:ahLst/>
              <a:cxnLst/>
              <a:rect l="l" t="t" r="r" b="b"/>
              <a:pathLst>
                <a:path w="160020" h="93345">
                  <a:moveTo>
                    <a:pt x="160020" y="0"/>
                  </a:moveTo>
                  <a:lnTo>
                    <a:pt x="0" y="0"/>
                  </a:lnTo>
                  <a:lnTo>
                    <a:pt x="0" y="92964"/>
                  </a:lnTo>
                  <a:lnTo>
                    <a:pt x="160020" y="9296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5308092" y="4338827"/>
              <a:ext cx="2749550" cy="320040"/>
            </a:xfrm>
            <a:custGeom>
              <a:avLst/>
              <a:gdLst/>
              <a:ahLst/>
              <a:cxnLst/>
              <a:rect l="l" t="t" r="r" b="b"/>
              <a:pathLst>
                <a:path w="2749550" h="320039">
                  <a:moveTo>
                    <a:pt x="160020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60020" y="70104"/>
                  </a:lnTo>
                  <a:lnTo>
                    <a:pt x="160020" y="0"/>
                  </a:lnTo>
                  <a:close/>
                </a:path>
                <a:path w="2749550" h="320039">
                  <a:moveTo>
                    <a:pt x="2749296" y="70104"/>
                  </a:moveTo>
                  <a:lnTo>
                    <a:pt x="2589276" y="70104"/>
                  </a:lnTo>
                  <a:lnTo>
                    <a:pt x="2589276" y="320040"/>
                  </a:lnTo>
                  <a:lnTo>
                    <a:pt x="2749296" y="320040"/>
                  </a:lnTo>
                  <a:lnTo>
                    <a:pt x="2749296" y="70104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5308091" y="4250436"/>
              <a:ext cx="160020" cy="88900"/>
            </a:xfrm>
            <a:custGeom>
              <a:avLst/>
              <a:gdLst/>
              <a:ahLst/>
              <a:cxnLst/>
              <a:rect l="l" t="t" r="r" b="b"/>
              <a:pathLst>
                <a:path w="160020" h="88900">
                  <a:moveTo>
                    <a:pt x="160020" y="0"/>
                  </a:moveTo>
                  <a:lnTo>
                    <a:pt x="0" y="0"/>
                  </a:lnTo>
                  <a:lnTo>
                    <a:pt x="0" y="88392"/>
                  </a:lnTo>
                  <a:lnTo>
                    <a:pt x="160020" y="8839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5308091" y="4134611"/>
              <a:ext cx="160020" cy="116205"/>
            </a:xfrm>
            <a:custGeom>
              <a:avLst/>
              <a:gdLst/>
              <a:ahLst/>
              <a:cxnLst/>
              <a:rect l="l" t="t" r="r" b="b"/>
              <a:pathLst>
                <a:path w="160020" h="116204">
                  <a:moveTo>
                    <a:pt x="160020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60020" y="11582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5308091" y="4098036"/>
              <a:ext cx="160020" cy="36830"/>
            </a:xfrm>
            <a:custGeom>
              <a:avLst/>
              <a:gdLst/>
              <a:ahLst/>
              <a:cxnLst/>
              <a:rect l="l" t="t" r="r" b="b"/>
              <a:pathLst>
                <a:path w="160020" h="36829">
                  <a:moveTo>
                    <a:pt x="160020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160020" y="3657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5596127" y="4206239"/>
              <a:ext cx="158750" cy="203200"/>
            </a:xfrm>
            <a:custGeom>
              <a:avLst/>
              <a:gdLst/>
              <a:ahLst/>
              <a:cxnLst/>
              <a:rect l="l" t="t" r="r" b="b"/>
              <a:pathLst>
                <a:path w="158750" h="203200">
                  <a:moveTo>
                    <a:pt x="158496" y="0"/>
                  </a:moveTo>
                  <a:lnTo>
                    <a:pt x="0" y="0"/>
                  </a:lnTo>
                  <a:lnTo>
                    <a:pt x="0" y="202692"/>
                  </a:lnTo>
                  <a:lnTo>
                    <a:pt x="158496" y="20269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5596127" y="4128516"/>
              <a:ext cx="158750" cy="78105"/>
            </a:xfrm>
            <a:custGeom>
              <a:avLst/>
              <a:gdLst/>
              <a:ahLst/>
              <a:cxnLst/>
              <a:rect l="l" t="t" r="r" b="b"/>
              <a:pathLst>
                <a:path w="158750" h="78104">
                  <a:moveTo>
                    <a:pt x="158496" y="0"/>
                  </a:moveTo>
                  <a:lnTo>
                    <a:pt x="0" y="0"/>
                  </a:lnTo>
                  <a:lnTo>
                    <a:pt x="0" y="77723"/>
                  </a:lnTo>
                  <a:lnTo>
                    <a:pt x="158496" y="7772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0" name="object 110"/>
            <p:cNvSpPr/>
            <p:nvPr/>
          </p:nvSpPr>
          <p:spPr>
            <a:xfrm>
              <a:off x="5596127" y="4107180"/>
              <a:ext cx="158750" cy="21590"/>
            </a:xfrm>
            <a:custGeom>
              <a:avLst/>
              <a:gdLst/>
              <a:ahLst/>
              <a:cxnLst/>
              <a:rect l="l" t="t" r="r" b="b"/>
              <a:pathLst>
                <a:path w="158750" h="21589">
                  <a:moveTo>
                    <a:pt x="158496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58496" y="2133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1" name="object 111"/>
            <p:cNvSpPr/>
            <p:nvPr/>
          </p:nvSpPr>
          <p:spPr>
            <a:xfrm>
              <a:off x="5596127" y="4408931"/>
              <a:ext cx="158750" cy="47625"/>
            </a:xfrm>
            <a:custGeom>
              <a:avLst/>
              <a:gdLst/>
              <a:ahLst/>
              <a:cxnLst/>
              <a:rect l="l" t="t" r="r" b="b"/>
              <a:pathLst>
                <a:path w="158750" h="47625">
                  <a:moveTo>
                    <a:pt x="158496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58496" y="4724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5882639" y="4267200"/>
              <a:ext cx="160020" cy="142240"/>
            </a:xfrm>
            <a:custGeom>
              <a:avLst/>
              <a:gdLst/>
              <a:ahLst/>
              <a:cxnLst/>
              <a:rect l="l" t="t" r="r" b="b"/>
              <a:pathLst>
                <a:path w="160020" h="142239">
                  <a:moveTo>
                    <a:pt x="160020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60020" y="141731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5882639" y="4209288"/>
              <a:ext cx="160020" cy="58419"/>
            </a:xfrm>
            <a:custGeom>
              <a:avLst/>
              <a:gdLst/>
              <a:ahLst/>
              <a:cxnLst/>
              <a:rect l="l" t="t" r="r" b="b"/>
              <a:pathLst>
                <a:path w="160020" h="58420">
                  <a:moveTo>
                    <a:pt x="160020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160020" y="5791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4" name="object 114"/>
            <p:cNvSpPr/>
            <p:nvPr/>
          </p:nvSpPr>
          <p:spPr>
            <a:xfrm>
              <a:off x="5882639" y="4408931"/>
              <a:ext cx="160020" cy="86995"/>
            </a:xfrm>
            <a:custGeom>
              <a:avLst/>
              <a:gdLst/>
              <a:ahLst/>
              <a:cxnLst/>
              <a:rect l="l" t="t" r="r" b="b"/>
              <a:pathLst>
                <a:path w="160020" h="86995">
                  <a:moveTo>
                    <a:pt x="160020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160020" y="86868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5" name="object 115"/>
            <p:cNvSpPr/>
            <p:nvPr/>
          </p:nvSpPr>
          <p:spPr>
            <a:xfrm>
              <a:off x="5882639" y="4495800"/>
              <a:ext cx="160020" cy="149860"/>
            </a:xfrm>
            <a:custGeom>
              <a:avLst/>
              <a:gdLst/>
              <a:ahLst/>
              <a:cxnLst/>
              <a:rect l="l" t="t" r="r" b="b"/>
              <a:pathLst>
                <a:path w="160020" h="149860">
                  <a:moveTo>
                    <a:pt x="160020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60020" y="149351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6" name="object 116"/>
            <p:cNvSpPr/>
            <p:nvPr/>
          </p:nvSpPr>
          <p:spPr>
            <a:xfrm>
              <a:off x="6170675" y="4302252"/>
              <a:ext cx="160020" cy="106680"/>
            </a:xfrm>
            <a:custGeom>
              <a:avLst/>
              <a:gdLst/>
              <a:ahLst/>
              <a:cxnLst/>
              <a:rect l="l" t="t" r="r" b="b"/>
              <a:pathLst>
                <a:path w="160020" h="106679">
                  <a:moveTo>
                    <a:pt x="160020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60020" y="10668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7" name="object 117"/>
            <p:cNvSpPr/>
            <p:nvPr/>
          </p:nvSpPr>
          <p:spPr>
            <a:xfrm>
              <a:off x="6170675" y="4216908"/>
              <a:ext cx="160020" cy="85725"/>
            </a:xfrm>
            <a:custGeom>
              <a:avLst/>
              <a:gdLst/>
              <a:ahLst/>
              <a:cxnLst/>
              <a:rect l="l" t="t" r="r" b="b"/>
              <a:pathLst>
                <a:path w="160020" h="85725">
                  <a:moveTo>
                    <a:pt x="160020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160020" y="8534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8" name="object 118"/>
            <p:cNvSpPr/>
            <p:nvPr/>
          </p:nvSpPr>
          <p:spPr>
            <a:xfrm>
              <a:off x="6170675" y="4408931"/>
              <a:ext cx="160020" cy="47625"/>
            </a:xfrm>
            <a:custGeom>
              <a:avLst/>
              <a:gdLst/>
              <a:ahLst/>
              <a:cxnLst/>
              <a:rect l="l" t="t" r="r" b="b"/>
              <a:pathLst>
                <a:path w="160020" h="47625">
                  <a:moveTo>
                    <a:pt x="160020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60020" y="4724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9" name="object 119"/>
            <p:cNvSpPr/>
            <p:nvPr/>
          </p:nvSpPr>
          <p:spPr>
            <a:xfrm>
              <a:off x="6170675" y="4456175"/>
              <a:ext cx="160020" cy="166370"/>
            </a:xfrm>
            <a:custGeom>
              <a:avLst/>
              <a:gdLst/>
              <a:ahLst/>
              <a:cxnLst/>
              <a:rect l="l" t="t" r="r" b="b"/>
              <a:pathLst>
                <a:path w="160020" h="166370">
                  <a:moveTo>
                    <a:pt x="160020" y="0"/>
                  </a:moveTo>
                  <a:lnTo>
                    <a:pt x="0" y="0"/>
                  </a:lnTo>
                  <a:lnTo>
                    <a:pt x="0" y="166116"/>
                  </a:lnTo>
                  <a:lnTo>
                    <a:pt x="160020" y="16611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0" name="object 120"/>
            <p:cNvSpPr/>
            <p:nvPr/>
          </p:nvSpPr>
          <p:spPr>
            <a:xfrm>
              <a:off x="6458711" y="4337303"/>
              <a:ext cx="160020" cy="71755"/>
            </a:xfrm>
            <a:custGeom>
              <a:avLst/>
              <a:gdLst/>
              <a:ahLst/>
              <a:cxnLst/>
              <a:rect l="l" t="t" r="r" b="b"/>
              <a:pathLst>
                <a:path w="160020" h="71754">
                  <a:moveTo>
                    <a:pt x="160019" y="0"/>
                  </a:moveTo>
                  <a:lnTo>
                    <a:pt x="0" y="0"/>
                  </a:lnTo>
                  <a:lnTo>
                    <a:pt x="0" y="71628"/>
                  </a:lnTo>
                  <a:lnTo>
                    <a:pt x="160019" y="71628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1" name="object 121"/>
            <p:cNvSpPr/>
            <p:nvPr/>
          </p:nvSpPr>
          <p:spPr>
            <a:xfrm>
              <a:off x="6458711" y="4297680"/>
              <a:ext cx="160020" cy="40005"/>
            </a:xfrm>
            <a:custGeom>
              <a:avLst/>
              <a:gdLst/>
              <a:ahLst/>
              <a:cxnLst/>
              <a:rect l="l" t="t" r="r" b="b"/>
              <a:pathLst>
                <a:path w="160020" h="40004">
                  <a:moveTo>
                    <a:pt x="160019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160019" y="39624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2" name="object 122"/>
            <p:cNvSpPr/>
            <p:nvPr/>
          </p:nvSpPr>
          <p:spPr>
            <a:xfrm>
              <a:off x="6458711" y="4408931"/>
              <a:ext cx="160020" cy="6350"/>
            </a:xfrm>
            <a:custGeom>
              <a:avLst/>
              <a:gdLst/>
              <a:ahLst/>
              <a:cxnLst/>
              <a:rect l="l" t="t" r="r" b="b"/>
              <a:pathLst>
                <a:path w="160020" h="6350">
                  <a:moveTo>
                    <a:pt x="160019" y="0"/>
                  </a:moveTo>
                  <a:lnTo>
                    <a:pt x="0" y="0"/>
                  </a:lnTo>
                  <a:lnTo>
                    <a:pt x="0" y="6096"/>
                  </a:lnTo>
                  <a:lnTo>
                    <a:pt x="160019" y="6096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3" name="object 123"/>
            <p:cNvSpPr/>
            <p:nvPr/>
          </p:nvSpPr>
          <p:spPr>
            <a:xfrm>
              <a:off x="6458711" y="4415027"/>
              <a:ext cx="160020" cy="245745"/>
            </a:xfrm>
            <a:custGeom>
              <a:avLst/>
              <a:gdLst/>
              <a:ahLst/>
              <a:cxnLst/>
              <a:rect l="l" t="t" r="r" b="b"/>
              <a:pathLst>
                <a:path w="160020" h="245745">
                  <a:moveTo>
                    <a:pt x="160019" y="0"/>
                  </a:moveTo>
                  <a:lnTo>
                    <a:pt x="0" y="0"/>
                  </a:lnTo>
                  <a:lnTo>
                    <a:pt x="0" y="245364"/>
                  </a:lnTo>
                  <a:lnTo>
                    <a:pt x="160019" y="245364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4" name="object 124"/>
            <p:cNvSpPr/>
            <p:nvPr/>
          </p:nvSpPr>
          <p:spPr>
            <a:xfrm>
              <a:off x="6746748" y="4355591"/>
              <a:ext cx="158750" cy="53340"/>
            </a:xfrm>
            <a:custGeom>
              <a:avLst/>
              <a:gdLst/>
              <a:ahLst/>
              <a:cxnLst/>
              <a:rect l="l" t="t" r="r" b="b"/>
              <a:pathLst>
                <a:path w="158750" h="53339">
                  <a:moveTo>
                    <a:pt x="158496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158496" y="53339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5" name="object 125"/>
            <p:cNvSpPr/>
            <p:nvPr/>
          </p:nvSpPr>
          <p:spPr>
            <a:xfrm>
              <a:off x="6746748" y="4280916"/>
              <a:ext cx="158750" cy="74930"/>
            </a:xfrm>
            <a:custGeom>
              <a:avLst/>
              <a:gdLst/>
              <a:ahLst/>
              <a:cxnLst/>
              <a:rect l="l" t="t" r="r" b="b"/>
              <a:pathLst>
                <a:path w="158750" h="74929">
                  <a:moveTo>
                    <a:pt x="158496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158496" y="7467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6" name="object 126"/>
            <p:cNvSpPr/>
            <p:nvPr/>
          </p:nvSpPr>
          <p:spPr>
            <a:xfrm>
              <a:off x="6746748" y="4256531"/>
              <a:ext cx="158750" cy="24765"/>
            </a:xfrm>
            <a:custGeom>
              <a:avLst/>
              <a:gdLst/>
              <a:ahLst/>
              <a:cxnLst/>
              <a:rect l="l" t="t" r="r" b="b"/>
              <a:pathLst>
                <a:path w="158750" h="24764">
                  <a:moveTo>
                    <a:pt x="158496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158496" y="2438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7" name="object 127"/>
            <p:cNvSpPr/>
            <p:nvPr/>
          </p:nvSpPr>
          <p:spPr>
            <a:xfrm>
              <a:off x="6746748" y="4408931"/>
              <a:ext cx="158750" cy="165100"/>
            </a:xfrm>
            <a:custGeom>
              <a:avLst/>
              <a:gdLst/>
              <a:ahLst/>
              <a:cxnLst/>
              <a:rect l="l" t="t" r="r" b="b"/>
              <a:pathLst>
                <a:path w="158750" h="165100">
                  <a:moveTo>
                    <a:pt x="158496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58496" y="16459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8" name="object 128"/>
            <p:cNvSpPr/>
            <p:nvPr/>
          </p:nvSpPr>
          <p:spPr>
            <a:xfrm>
              <a:off x="7033260" y="4402836"/>
              <a:ext cx="160020" cy="6350"/>
            </a:xfrm>
            <a:custGeom>
              <a:avLst/>
              <a:gdLst/>
              <a:ahLst/>
              <a:cxnLst/>
              <a:rect l="l" t="t" r="r" b="b"/>
              <a:pathLst>
                <a:path w="160020" h="6350">
                  <a:moveTo>
                    <a:pt x="160020" y="0"/>
                  </a:moveTo>
                  <a:lnTo>
                    <a:pt x="0" y="0"/>
                  </a:lnTo>
                  <a:lnTo>
                    <a:pt x="0" y="6095"/>
                  </a:lnTo>
                  <a:lnTo>
                    <a:pt x="160020" y="609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9" name="object 129"/>
            <p:cNvSpPr/>
            <p:nvPr/>
          </p:nvSpPr>
          <p:spPr>
            <a:xfrm>
              <a:off x="7033260" y="4395215"/>
              <a:ext cx="160020" cy="7620"/>
            </a:xfrm>
            <a:custGeom>
              <a:avLst/>
              <a:gdLst/>
              <a:ahLst/>
              <a:cxnLst/>
              <a:rect l="l" t="t" r="r" b="b"/>
              <a:pathLst>
                <a:path w="160020" h="7620">
                  <a:moveTo>
                    <a:pt x="16002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60020" y="762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0" name="object 130"/>
            <p:cNvSpPr/>
            <p:nvPr/>
          </p:nvSpPr>
          <p:spPr>
            <a:xfrm>
              <a:off x="7033260" y="4376927"/>
              <a:ext cx="160020" cy="18415"/>
            </a:xfrm>
            <a:custGeom>
              <a:avLst/>
              <a:gdLst/>
              <a:ahLst/>
              <a:cxnLst/>
              <a:rect l="l" t="t" r="r" b="b"/>
              <a:pathLst>
                <a:path w="160020" h="18414">
                  <a:moveTo>
                    <a:pt x="16002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60020" y="18288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1" name="object 131"/>
            <p:cNvSpPr/>
            <p:nvPr/>
          </p:nvSpPr>
          <p:spPr>
            <a:xfrm>
              <a:off x="7033260" y="4280916"/>
              <a:ext cx="160020" cy="96520"/>
            </a:xfrm>
            <a:custGeom>
              <a:avLst/>
              <a:gdLst/>
              <a:ahLst/>
              <a:cxnLst/>
              <a:rect l="l" t="t" r="r" b="b"/>
              <a:pathLst>
                <a:path w="160020" h="96520">
                  <a:moveTo>
                    <a:pt x="160020" y="0"/>
                  </a:moveTo>
                  <a:lnTo>
                    <a:pt x="0" y="0"/>
                  </a:lnTo>
                  <a:lnTo>
                    <a:pt x="0" y="96012"/>
                  </a:lnTo>
                  <a:lnTo>
                    <a:pt x="160020" y="9601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2" name="object 132"/>
            <p:cNvSpPr/>
            <p:nvPr/>
          </p:nvSpPr>
          <p:spPr>
            <a:xfrm>
              <a:off x="8183879" y="4404359"/>
              <a:ext cx="160020" cy="5080"/>
            </a:xfrm>
            <a:custGeom>
              <a:avLst/>
              <a:gdLst/>
              <a:ahLst/>
              <a:cxnLst/>
              <a:rect l="l" t="t" r="r" b="b"/>
              <a:pathLst>
                <a:path w="160020" h="5079">
                  <a:moveTo>
                    <a:pt x="160020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60020" y="4571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3" name="object 133"/>
            <p:cNvSpPr/>
            <p:nvPr/>
          </p:nvSpPr>
          <p:spPr>
            <a:xfrm>
              <a:off x="8183879" y="4267200"/>
              <a:ext cx="160020" cy="137160"/>
            </a:xfrm>
            <a:custGeom>
              <a:avLst/>
              <a:gdLst/>
              <a:ahLst/>
              <a:cxnLst/>
              <a:rect l="l" t="t" r="r" b="b"/>
              <a:pathLst>
                <a:path w="160020" h="137160">
                  <a:moveTo>
                    <a:pt x="160020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160020" y="13716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4" name="object 134"/>
            <p:cNvSpPr/>
            <p:nvPr/>
          </p:nvSpPr>
          <p:spPr>
            <a:xfrm>
              <a:off x="8183879" y="4223003"/>
              <a:ext cx="160020" cy="44450"/>
            </a:xfrm>
            <a:custGeom>
              <a:avLst/>
              <a:gdLst/>
              <a:ahLst/>
              <a:cxnLst/>
              <a:rect l="l" t="t" r="r" b="b"/>
              <a:pathLst>
                <a:path w="160020" h="44450">
                  <a:moveTo>
                    <a:pt x="160020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160020" y="4419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5" name="object 135"/>
            <p:cNvSpPr/>
            <p:nvPr/>
          </p:nvSpPr>
          <p:spPr>
            <a:xfrm>
              <a:off x="8183879" y="4133088"/>
              <a:ext cx="160020" cy="90170"/>
            </a:xfrm>
            <a:custGeom>
              <a:avLst/>
              <a:gdLst/>
              <a:ahLst/>
              <a:cxnLst/>
              <a:rect l="l" t="t" r="r" b="b"/>
              <a:pathLst>
                <a:path w="160020" h="90170">
                  <a:moveTo>
                    <a:pt x="160020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160020" y="8991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6" name="object 136"/>
            <p:cNvSpPr/>
            <p:nvPr/>
          </p:nvSpPr>
          <p:spPr>
            <a:xfrm>
              <a:off x="8471915" y="4373880"/>
              <a:ext cx="160020" cy="35560"/>
            </a:xfrm>
            <a:custGeom>
              <a:avLst/>
              <a:gdLst/>
              <a:ahLst/>
              <a:cxnLst/>
              <a:rect l="l" t="t" r="r" b="b"/>
              <a:pathLst>
                <a:path w="160020" h="35560">
                  <a:moveTo>
                    <a:pt x="160019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60019" y="35052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7" name="object 137"/>
            <p:cNvSpPr/>
            <p:nvPr/>
          </p:nvSpPr>
          <p:spPr>
            <a:xfrm>
              <a:off x="8471915" y="4230623"/>
              <a:ext cx="160020" cy="143510"/>
            </a:xfrm>
            <a:custGeom>
              <a:avLst/>
              <a:gdLst/>
              <a:ahLst/>
              <a:cxnLst/>
              <a:rect l="l" t="t" r="r" b="b"/>
              <a:pathLst>
                <a:path w="160020" h="143510">
                  <a:moveTo>
                    <a:pt x="160020" y="0"/>
                  </a:moveTo>
                  <a:lnTo>
                    <a:pt x="0" y="0"/>
                  </a:lnTo>
                  <a:lnTo>
                    <a:pt x="0" y="143256"/>
                  </a:lnTo>
                  <a:lnTo>
                    <a:pt x="160020" y="14325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8" name="object 138"/>
            <p:cNvSpPr/>
            <p:nvPr/>
          </p:nvSpPr>
          <p:spPr>
            <a:xfrm>
              <a:off x="8471915" y="4215383"/>
              <a:ext cx="160020" cy="15240"/>
            </a:xfrm>
            <a:custGeom>
              <a:avLst/>
              <a:gdLst/>
              <a:ahLst/>
              <a:cxnLst/>
              <a:rect l="l" t="t" r="r" b="b"/>
              <a:pathLst>
                <a:path w="160020" h="15239">
                  <a:moveTo>
                    <a:pt x="160020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60020" y="1523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9" name="object 139"/>
            <p:cNvSpPr/>
            <p:nvPr/>
          </p:nvSpPr>
          <p:spPr>
            <a:xfrm>
              <a:off x="8471915" y="4130039"/>
              <a:ext cx="160020" cy="85725"/>
            </a:xfrm>
            <a:custGeom>
              <a:avLst/>
              <a:gdLst/>
              <a:ahLst/>
              <a:cxnLst/>
              <a:rect l="l" t="t" r="r" b="b"/>
              <a:pathLst>
                <a:path w="160020" h="85725">
                  <a:moveTo>
                    <a:pt x="160020" y="0"/>
                  </a:moveTo>
                  <a:lnTo>
                    <a:pt x="0" y="0"/>
                  </a:lnTo>
                  <a:lnTo>
                    <a:pt x="0" y="85343"/>
                  </a:lnTo>
                  <a:lnTo>
                    <a:pt x="160020" y="85343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0" name="object 140"/>
            <p:cNvSpPr/>
            <p:nvPr/>
          </p:nvSpPr>
          <p:spPr>
            <a:xfrm>
              <a:off x="8759952" y="3707891"/>
              <a:ext cx="160020" cy="701040"/>
            </a:xfrm>
            <a:custGeom>
              <a:avLst/>
              <a:gdLst/>
              <a:ahLst/>
              <a:cxnLst/>
              <a:rect l="l" t="t" r="r" b="b"/>
              <a:pathLst>
                <a:path w="160020" h="701039">
                  <a:moveTo>
                    <a:pt x="160020" y="0"/>
                  </a:moveTo>
                  <a:lnTo>
                    <a:pt x="0" y="0"/>
                  </a:lnTo>
                  <a:lnTo>
                    <a:pt x="0" y="701039"/>
                  </a:lnTo>
                  <a:lnTo>
                    <a:pt x="160020" y="70103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1" name="object 141"/>
            <p:cNvSpPr/>
            <p:nvPr/>
          </p:nvSpPr>
          <p:spPr>
            <a:xfrm>
              <a:off x="8759952" y="3470147"/>
              <a:ext cx="160020" cy="238125"/>
            </a:xfrm>
            <a:custGeom>
              <a:avLst/>
              <a:gdLst/>
              <a:ahLst/>
              <a:cxnLst/>
              <a:rect l="l" t="t" r="r" b="b"/>
              <a:pathLst>
                <a:path w="160020" h="238125">
                  <a:moveTo>
                    <a:pt x="160020" y="0"/>
                  </a:moveTo>
                  <a:lnTo>
                    <a:pt x="0" y="0"/>
                  </a:lnTo>
                  <a:lnTo>
                    <a:pt x="0" y="237744"/>
                  </a:lnTo>
                  <a:lnTo>
                    <a:pt x="160020" y="23774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2" name="object 142"/>
            <p:cNvSpPr/>
            <p:nvPr/>
          </p:nvSpPr>
          <p:spPr>
            <a:xfrm>
              <a:off x="8759952" y="3416807"/>
              <a:ext cx="160020" cy="53340"/>
            </a:xfrm>
            <a:custGeom>
              <a:avLst/>
              <a:gdLst/>
              <a:ahLst/>
              <a:cxnLst/>
              <a:rect l="l" t="t" r="r" b="b"/>
              <a:pathLst>
                <a:path w="160020" h="53339">
                  <a:moveTo>
                    <a:pt x="160020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160020" y="5333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3" name="object 143"/>
            <p:cNvSpPr/>
            <p:nvPr/>
          </p:nvSpPr>
          <p:spPr>
            <a:xfrm>
              <a:off x="8759952" y="3145535"/>
              <a:ext cx="160020" cy="271780"/>
            </a:xfrm>
            <a:custGeom>
              <a:avLst/>
              <a:gdLst/>
              <a:ahLst/>
              <a:cxnLst/>
              <a:rect l="l" t="t" r="r" b="b"/>
              <a:pathLst>
                <a:path w="160020" h="271779">
                  <a:moveTo>
                    <a:pt x="160020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160020" y="27127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4" name="object 144"/>
            <p:cNvSpPr/>
            <p:nvPr/>
          </p:nvSpPr>
          <p:spPr>
            <a:xfrm>
              <a:off x="4905755" y="3005327"/>
              <a:ext cx="4078604" cy="2106295"/>
            </a:xfrm>
            <a:custGeom>
              <a:avLst/>
              <a:gdLst/>
              <a:ahLst/>
              <a:cxnLst/>
              <a:rect l="l" t="t" r="r" b="b"/>
              <a:pathLst>
                <a:path w="4078604" h="2106295">
                  <a:moveTo>
                    <a:pt x="50292" y="2106168"/>
                  </a:moveTo>
                  <a:lnTo>
                    <a:pt x="50292" y="0"/>
                  </a:lnTo>
                </a:path>
                <a:path w="4078604" h="2106295">
                  <a:moveTo>
                    <a:pt x="0" y="2106168"/>
                  </a:moveTo>
                  <a:lnTo>
                    <a:pt x="50292" y="2106168"/>
                  </a:lnTo>
                </a:path>
                <a:path w="4078604" h="2106295">
                  <a:moveTo>
                    <a:pt x="0" y="1872996"/>
                  </a:moveTo>
                  <a:lnTo>
                    <a:pt x="50292" y="1872996"/>
                  </a:lnTo>
                </a:path>
                <a:path w="4078604" h="2106295">
                  <a:moveTo>
                    <a:pt x="0" y="1638300"/>
                  </a:moveTo>
                  <a:lnTo>
                    <a:pt x="50292" y="1638300"/>
                  </a:lnTo>
                </a:path>
                <a:path w="4078604" h="2106295">
                  <a:moveTo>
                    <a:pt x="0" y="1403604"/>
                  </a:moveTo>
                  <a:lnTo>
                    <a:pt x="50292" y="1403604"/>
                  </a:lnTo>
                </a:path>
                <a:path w="4078604" h="2106295">
                  <a:moveTo>
                    <a:pt x="0" y="1170432"/>
                  </a:moveTo>
                  <a:lnTo>
                    <a:pt x="50292" y="1170432"/>
                  </a:lnTo>
                </a:path>
                <a:path w="4078604" h="2106295">
                  <a:moveTo>
                    <a:pt x="0" y="935736"/>
                  </a:moveTo>
                  <a:lnTo>
                    <a:pt x="50292" y="935736"/>
                  </a:lnTo>
                </a:path>
                <a:path w="4078604" h="2106295">
                  <a:moveTo>
                    <a:pt x="0" y="702564"/>
                  </a:moveTo>
                  <a:lnTo>
                    <a:pt x="50292" y="702564"/>
                  </a:lnTo>
                </a:path>
                <a:path w="4078604" h="2106295">
                  <a:moveTo>
                    <a:pt x="0" y="467868"/>
                  </a:moveTo>
                  <a:lnTo>
                    <a:pt x="50292" y="467868"/>
                  </a:lnTo>
                </a:path>
                <a:path w="4078604" h="2106295">
                  <a:moveTo>
                    <a:pt x="0" y="233172"/>
                  </a:moveTo>
                  <a:lnTo>
                    <a:pt x="50292" y="233172"/>
                  </a:lnTo>
                </a:path>
                <a:path w="4078604" h="2106295">
                  <a:moveTo>
                    <a:pt x="0" y="0"/>
                  </a:moveTo>
                  <a:lnTo>
                    <a:pt x="50292" y="0"/>
                  </a:lnTo>
                </a:path>
                <a:path w="4078604" h="2106295">
                  <a:moveTo>
                    <a:pt x="50292" y="1403604"/>
                  </a:moveTo>
                  <a:lnTo>
                    <a:pt x="4078224" y="14036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5" name="object 145"/>
            <p:cNvSpPr/>
            <p:nvPr/>
          </p:nvSpPr>
          <p:spPr>
            <a:xfrm>
              <a:off x="5100065" y="4155566"/>
              <a:ext cx="3740150" cy="376555"/>
            </a:xfrm>
            <a:custGeom>
              <a:avLst/>
              <a:gdLst/>
              <a:ahLst/>
              <a:cxnLst/>
              <a:rect l="l" t="t" r="r" b="b"/>
              <a:pathLst>
                <a:path w="3740150" h="376554">
                  <a:moveTo>
                    <a:pt x="0" y="165734"/>
                  </a:moveTo>
                  <a:lnTo>
                    <a:pt x="47942" y="168644"/>
                  </a:lnTo>
                  <a:lnTo>
                    <a:pt x="95885" y="171318"/>
                  </a:lnTo>
                  <a:lnTo>
                    <a:pt x="143827" y="174005"/>
                  </a:lnTo>
                  <a:lnTo>
                    <a:pt x="191769" y="176958"/>
                  </a:lnTo>
                  <a:lnTo>
                    <a:pt x="239712" y="180425"/>
                  </a:lnTo>
                  <a:lnTo>
                    <a:pt x="287655" y="184657"/>
                  </a:lnTo>
                  <a:lnTo>
                    <a:pt x="335597" y="189523"/>
                  </a:lnTo>
                  <a:lnTo>
                    <a:pt x="383539" y="194794"/>
                  </a:lnTo>
                  <a:lnTo>
                    <a:pt x="431482" y="200580"/>
                  </a:lnTo>
                  <a:lnTo>
                    <a:pt x="479424" y="206991"/>
                  </a:lnTo>
                  <a:lnTo>
                    <a:pt x="527367" y="214135"/>
                  </a:lnTo>
                  <a:lnTo>
                    <a:pt x="575310" y="222122"/>
                  </a:lnTo>
                  <a:lnTo>
                    <a:pt x="623252" y="231996"/>
                  </a:lnTo>
                  <a:lnTo>
                    <a:pt x="671194" y="243872"/>
                  </a:lnTo>
                  <a:lnTo>
                    <a:pt x="719137" y="256476"/>
                  </a:lnTo>
                  <a:lnTo>
                    <a:pt x="767079" y="268529"/>
                  </a:lnTo>
                  <a:lnTo>
                    <a:pt x="815022" y="278755"/>
                  </a:lnTo>
                  <a:lnTo>
                    <a:pt x="862964" y="285876"/>
                  </a:lnTo>
                  <a:lnTo>
                    <a:pt x="910907" y="289357"/>
                  </a:lnTo>
                  <a:lnTo>
                    <a:pt x="958849" y="290180"/>
                  </a:lnTo>
                  <a:lnTo>
                    <a:pt x="1006792" y="289163"/>
                  </a:lnTo>
                  <a:lnTo>
                    <a:pt x="1054734" y="287118"/>
                  </a:lnTo>
                  <a:lnTo>
                    <a:pt x="1102677" y="284862"/>
                  </a:lnTo>
                  <a:lnTo>
                    <a:pt x="1150620" y="283209"/>
                  </a:lnTo>
                  <a:lnTo>
                    <a:pt x="1198562" y="282155"/>
                  </a:lnTo>
                  <a:lnTo>
                    <a:pt x="1246504" y="281041"/>
                  </a:lnTo>
                  <a:lnTo>
                    <a:pt x="1294447" y="279701"/>
                  </a:lnTo>
                  <a:lnTo>
                    <a:pt x="1342389" y="277970"/>
                  </a:lnTo>
                  <a:lnTo>
                    <a:pt x="1390332" y="275681"/>
                  </a:lnTo>
                  <a:lnTo>
                    <a:pt x="1438275" y="272668"/>
                  </a:lnTo>
                  <a:lnTo>
                    <a:pt x="1486271" y="269115"/>
                  </a:lnTo>
                  <a:lnTo>
                    <a:pt x="1534249" y="265110"/>
                  </a:lnTo>
                  <a:lnTo>
                    <a:pt x="1582213" y="260540"/>
                  </a:lnTo>
                  <a:lnTo>
                    <a:pt x="1630167" y="255293"/>
                  </a:lnTo>
                  <a:lnTo>
                    <a:pt x="1678113" y="249256"/>
                  </a:lnTo>
                  <a:lnTo>
                    <a:pt x="1726057" y="242315"/>
                  </a:lnTo>
                  <a:lnTo>
                    <a:pt x="1773999" y="233196"/>
                  </a:lnTo>
                  <a:lnTo>
                    <a:pt x="1821941" y="221812"/>
                  </a:lnTo>
                  <a:lnTo>
                    <a:pt x="1869884" y="209645"/>
                  </a:lnTo>
                  <a:lnTo>
                    <a:pt x="1917826" y="198176"/>
                  </a:lnTo>
                  <a:lnTo>
                    <a:pt x="1965769" y="188887"/>
                  </a:lnTo>
                  <a:lnTo>
                    <a:pt x="2013712" y="183260"/>
                  </a:lnTo>
                  <a:lnTo>
                    <a:pt x="2061654" y="180113"/>
                  </a:lnTo>
                  <a:lnTo>
                    <a:pt x="2109596" y="178101"/>
                  </a:lnTo>
                  <a:lnTo>
                    <a:pt x="2157539" y="178276"/>
                  </a:lnTo>
                  <a:lnTo>
                    <a:pt x="2205481" y="181689"/>
                  </a:lnTo>
                  <a:lnTo>
                    <a:pt x="2253424" y="189393"/>
                  </a:lnTo>
                  <a:lnTo>
                    <a:pt x="2301366" y="202437"/>
                  </a:lnTo>
                  <a:lnTo>
                    <a:pt x="2342460" y="222419"/>
                  </a:lnTo>
                  <a:lnTo>
                    <a:pt x="2383554" y="251657"/>
                  </a:lnTo>
                  <a:lnTo>
                    <a:pt x="2424647" y="285570"/>
                  </a:lnTo>
                  <a:lnTo>
                    <a:pt x="2465741" y="319574"/>
                  </a:lnTo>
                  <a:lnTo>
                    <a:pt x="2506834" y="349085"/>
                  </a:lnTo>
                  <a:lnTo>
                    <a:pt x="2547928" y="369522"/>
                  </a:lnTo>
                  <a:lnTo>
                    <a:pt x="2589022" y="376300"/>
                  </a:lnTo>
                  <a:lnTo>
                    <a:pt x="2624978" y="368109"/>
                  </a:lnTo>
                  <a:lnTo>
                    <a:pt x="2660935" y="348609"/>
                  </a:lnTo>
                  <a:lnTo>
                    <a:pt x="2696892" y="321122"/>
                  </a:lnTo>
                  <a:lnTo>
                    <a:pt x="2732849" y="288972"/>
                  </a:lnTo>
                  <a:lnTo>
                    <a:pt x="2768806" y="255483"/>
                  </a:lnTo>
                  <a:lnTo>
                    <a:pt x="2804763" y="223978"/>
                  </a:lnTo>
                  <a:lnTo>
                    <a:pt x="2840720" y="197780"/>
                  </a:lnTo>
                  <a:lnTo>
                    <a:pt x="2876677" y="180212"/>
                  </a:lnTo>
                  <a:lnTo>
                    <a:pt x="2924620" y="169213"/>
                  </a:lnTo>
                  <a:lnTo>
                    <a:pt x="2972566" y="166642"/>
                  </a:lnTo>
                  <a:lnTo>
                    <a:pt x="3020520" y="169560"/>
                  </a:lnTo>
                  <a:lnTo>
                    <a:pt x="3068484" y="175029"/>
                  </a:lnTo>
                  <a:lnTo>
                    <a:pt x="3116462" y="180110"/>
                  </a:lnTo>
                  <a:lnTo>
                    <a:pt x="3164459" y="181863"/>
                  </a:lnTo>
                  <a:lnTo>
                    <a:pt x="3212401" y="182451"/>
                  </a:lnTo>
                  <a:lnTo>
                    <a:pt x="3260343" y="184657"/>
                  </a:lnTo>
                  <a:lnTo>
                    <a:pt x="3308286" y="186483"/>
                  </a:lnTo>
                  <a:lnTo>
                    <a:pt x="3356228" y="185927"/>
                  </a:lnTo>
                  <a:lnTo>
                    <a:pt x="3404171" y="180990"/>
                  </a:lnTo>
                  <a:lnTo>
                    <a:pt x="3452114" y="169671"/>
                  </a:lnTo>
                  <a:lnTo>
                    <a:pt x="3493207" y="153728"/>
                  </a:lnTo>
                  <a:lnTo>
                    <a:pt x="3534301" y="132724"/>
                  </a:lnTo>
                  <a:lnTo>
                    <a:pt x="3575394" y="108036"/>
                  </a:lnTo>
                  <a:lnTo>
                    <a:pt x="3616488" y="81043"/>
                  </a:lnTo>
                  <a:lnTo>
                    <a:pt x="3657581" y="53120"/>
                  </a:lnTo>
                  <a:lnTo>
                    <a:pt x="3698675" y="25647"/>
                  </a:lnTo>
                  <a:lnTo>
                    <a:pt x="3739768" y="0"/>
                  </a:lnTo>
                </a:path>
              </a:pathLst>
            </a:custGeom>
            <a:ln w="38100">
              <a:solidFill>
                <a:srgbClr val="2C2C89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6" name="object 146"/>
          <p:cNvSpPr txBox="1"/>
          <p:nvPr/>
        </p:nvSpPr>
        <p:spPr>
          <a:xfrm>
            <a:off x="4551934" y="2842133"/>
            <a:ext cx="276860" cy="236664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6350" algn="r">
              <a:spcBef>
                <a:spcPts val="5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4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0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4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40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4995089" y="5151326"/>
            <a:ext cx="3950335" cy="59055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2018-Ç1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2018-Ç2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2018-Ç3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2018-Ç4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2019-Ç1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2019-Ç2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3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2020-Ç4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19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2021-Ç2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5366003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6739128" y="621487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5" h="160020">
                <a:moveTo>
                  <a:pt x="214883" y="0"/>
                </a:moveTo>
                <a:lnTo>
                  <a:pt x="0" y="0"/>
                </a:lnTo>
                <a:lnTo>
                  <a:pt x="0" y="160019"/>
                </a:lnTo>
                <a:lnTo>
                  <a:pt x="214883" y="160019"/>
                </a:lnTo>
                <a:lnTo>
                  <a:pt x="214883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5366003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6739128" y="5981700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5" h="160020">
                <a:moveTo>
                  <a:pt x="214883" y="0"/>
                </a:moveTo>
                <a:lnTo>
                  <a:pt x="0" y="0"/>
                </a:lnTo>
                <a:lnTo>
                  <a:pt x="0" y="160020"/>
                </a:lnTo>
                <a:lnTo>
                  <a:pt x="214883" y="160020"/>
                </a:lnTo>
                <a:lnTo>
                  <a:pt x="21488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7861554" y="6061709"/>
            <a:ext cx="214629" cy="0"/>
          </a:xfrm>
          <a:custGeom>
            <a:avLst/>
            <a:gdLst/>
            <a:ahLst/>
            <a:cxnLst/>
            <a:rect l="l" t="t" r="r" b="b"/>
            <a:pathLst>
              <a:path w="214629">
                <a:moveTo>
                  <a:pt x="0" y="0"/>
                </a:moveTo>
                <a:lnTo>
                  <a:pt x="214375" y="0"/>
                </a:lnTo>
              </a:path>
            </a:pathLst>
          </a:custGeom>
          <a:ln w="38100">
            <a:solidFill>
              <a:srgbClr val="2C2C89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619115" y="5912876"/>
            <a:ext cx="1029969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Özel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Kamu</a:t>
            </a:r>
            <a:r>
              <a:rPr sz="12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Tüketimi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6992493" y="5912876"/>
            <a:ext cx="779145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Yatırımlar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Net</a:t>
            </a:r>
            <a:r>
              <a:rPr sz="12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İhracat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8115045" y="5963513"/>
            <a:ext cx="46100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YİH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4450079" y="2852927"/>
            <a:ext cx="0" cy="3168015"/>
          </a:xfrm>
          <a:custGeom>
            <a:avLst/>
            <a:gdLst/>
            <a:ahLst/>
            <a:cxnLst/>
            <a:rect l="l" t="t" r="r" b="b"/>
            <a:pathLst>
              <a:path h="3168015">
                <a:moveTo>
                  <a:pt x="0" y="0"/>
                </a:moveTo>
                <a:lnTo>
                  <a:pt x="0" y="3168002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7" name="object 157"/>
          <p:cNvSpPr txBox="1">
            <a:spLocks noGrp="1"/>
          </p:cNvSpPr>
          <p:nvPr>
            <p:ph type="title"/>
          </p:nvPr>
        </p:nvSpPr>
        <p:spPr>
          <a:xfrm>
            <a:off x="154939" y="843152"/>
            <a:ext cx="837565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2021 </a:t>
            </a:r>
            <a:r>
              <a:rPr sz="2000" spc="-5" dirty="0"/>
              <a:t>yılı </a:t>
            </a:r>
            <a:r>
              <a:rPr sz="2000" dirty="0"/>
              <a:t>ikinci </a:t>
            </a:r>
            <a:r>
              <a:rPr sz="2000" spc="-5" dirty="0"/>
              <a:t>çeyrek </a:t>
            </a:r>
            <a:r>
              <a:rPr sz="2000" dirty="0"/>
              <a:t>büyüme </a:t>
            </a:r>
            <a:r>
              <a:rPr sz="2000" spc="-5" dirty="0" err="1"/>
              <a:t>oranı</a:t>
            </a:r>
            <a:r>
              <a:rPr sz="2000" spc="-5" dirty="0"/>
              <a:t> </a:t>
            </a:r>
            <a:r>
              <a:rPr lang="tr-TR" sz="2000" spc="-5" dirty="0" smtClean="0"/>
              <a:t>21,7 düzeyinde gerçekleşti güçlü baz etkisini yansıtıyor.</a:t>
            </a:r>
            <a:endParaRPr sz="2000" dirty="0"/>
          </a:p>
        </p:txBody>
      </p:sp>
      <p:sp>
        <p:nvSpPr>
          <p:cNvPr id="158" name="object 158"/>
          <p:cNvSpPr txBox="1"/>
          <p:nvPr/>
        </p:nvSpPr>
        <p:spPr>
          <a:xfrm>
            <a:off x="371192" y="1857105"/>
            <a:ext cx="8854290" cy="9643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 err="1" smtClean="0">
                <a:solidFill>
                  <a:srgbClr val="1F308D"/>
                </a:solidFill>
                <a:latin typeface="Tahoma"/>
                <a:cs typeface="Tahoma"/>
              </a:rPr>
              <a:t>İhracat</a:t>
            </a:r>
            <a:r>
              <a:rPr lang="tr-TR" spc="-10" dirty="0" err="1" smtClean="0">
                <a:solidFill>
                  <a:srgbClr val="1F308D"/>
                </a:solidFill>
                <a:latin typeface="Tahoma"/>
                <a:cs typeface="Tahoma"/>
              </a:rPr>
              <a:t>ın</a:t>
            </a:r>
            <a:r>
              <a:rPr lang="tr-TR" spc="-10" dirty="0" smtClean="0">
                <a:solidFill>
                  <a:srgbClr val="1F308D"/>
                </a:solidFill>
                <a:latin typeface="Tahoma"/>
                <a:cs typeface="Tahoma"/>
              </a:rPr>
              <a:t> katkısı yüksek, sanayi ve hizmetlerde toparlanma güçlü seyrediyor</a:t>
            </a:r>
            <a:r>
              <a:rPr sz="1400" b="1" spc="-5" dirty="0" smtClean="0">
                <a:solidFill>
                  <a:srgbClr val="FFFFFF"/>
                </a:solidFill>
                <a:latin typeface="Tahoma"/>
                <a:cs typeface="Tahoma"/>
              </a:rPr>
              <a:t>GSYH </a:t>
            </a:r>
            <a:r>
              <a:rPr sz="1400" b="1" spc="-5" dirty="0" err="1" smtClean="0">
                <a:solidFill>
                  <a:srgbClr val="FFFFFF"/>
                </a:solidFill>
                <a:latin typeface="Tahoma"/>
                <a:cs typeface="Tahoma"/>
              </a:rPr>
              <a:t>yıllık</a:t>
            </a:r>
            <a:endParaRPr sz="165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2700" lvl="0">
              <a:spcBef>
                <a:spcPts val="105"/>
              </a:spcBef>
            </a:pPr>
            <a:r>
              <a:rPr lang="tr-TR" sz="1400" b="1" spc="-5" dirty="0">
                <a:solidFill>
                  <a:srgbClr val="FFFFFF"/>
                </a:solidFill>
                <a:latin typeface="Tahoma"/>
                <a:cs typeface="Tahoma"/>
              </a:rPr>
              <a:t>GSYH yıllık </a:t>
            </a:r>
            <a:r>
              <a:rPr lang="tr-TR" sz="1400" b="1" dirty="0">
                <a:solidFill>
                  <a:srgbClr val="FFFFFF"/>
                </a:solidFill>
                <a:latin typeface="Tahoma"/>
                <a:cs typeface="Tahoma"/>
              </a:rPr>
              <a:t>büyümeye </a:t>
            </a:r>
            <a:r>
              <a:rPr lang="tr-TR" sz="1400" b="1" spc="-5" dirty="0">
                <a:solidFill>
                  <a:srgbClr val="FFFFFF"/>
                </a:solidFill>
                <a:latin typeface="Tahoma"/>
                <a:cs typeface="Tahoma"/>
              </a:rPr>
              <a:t>üretim </a:t>
            </a:r>
            <a:r>
              <a:rPr lang="tr-TR" sz="1400" b="1" dirty="0">
                <a:solidFill>
                  <a:srgbClr val="FFFFFF"/>
                </a:solidFill>
                <a:latin typeface="Tahoma"/>
                <a:cs typeface="Tahoma"/>
              </a:rPr>
              <a:t>ve harcama </a:t>
            </a:r>
            <a:r>
              <a:rPr lang="tr-TR" sz="1400" b="1" spc="-5" dirty="0">
                <a:solidFill>
                  <a:srgbClr val="FFFFFF"/>
                </a:solidFill>
                <a:latin typeface="Tahoma"/>
                <a:cs typeface="Tahoma"/>
              </a:rPr>
              <a:t>yönünden katkılar, </a:t>
            </a:r>
            <a:r>
              <a:rPr lang="tr-TR" sz="1400" b="1" dirty="0">
                <a:solidFill>
                  <a:srgbClr val="FFFFFF"/>
                </a:solidFill>
                <a:latin typeface="Tahoma"/>
                <a:cs typeface="Tahoma"/>
              </a:rPr>
              <a:t>% </a:t>
            </a:r>
            <a:r>
              <a:rPr lang="tr-TR" sz="1400" b="1" spc="-5" dirty="0">
                <a:solidFill>
                  <a:srgbClr val="FFFFFF"/>
                </a:solidFill>
                <a:latin typeface="Tahoma"/>
                <a:cs typeface="Tahoma"/>
              </a:rPr>
              <a:t>puan, 2018 </a:t>
            </a:r>
            <a:r>
              <a:rPr lang="tr-TR" sz="1400" b="1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lang="tr-TR"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lang="tr-TR" sz="1400" b="1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tr-TR" sz="1400" b="1" spc="-5" dirty="0">
                <a:solidFill>
                  <a:srgbClr val="FFFFFF"/>
                </a:solidFill>
                <a:latin typeface="Tahoma"/>
                <a:cs typeface="Tahoma"/>
              </a:rPr>
              <a:t>Ç2</a:t>
            </a:r>
            <a:endParaRPr lang="tr-TR" sz="14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493395">
              <a:tabLst>
                <a:tab pos="4953000" algn="l"/>
              </a:tabLst>
            </a:pPr>
            <a:endParaRPr lang="tr-TR" sz="1450" b="1" i="1" spc="-30" dirty="0" smtClean="0">
              <a:solidFill>
                <a:prstClr val="black"/>
              </a:solidFill>
              <a:latin typeface="Tahoma"/>
              <a:cs typeface="Tahoma"/>
            </a:endParaRPr>
          </a:p>
          <a:p>
            <a:pPr marL="493395">
              <a:tabLst>
                <a:tab pos="4953000" algn="l"/>
              </a:tabLst>
            </a:pPr>
            <a:r>
              <a:rPr sz="1450" b="1" i="1" spc="-30" dirty="0" err="1" smtClean="0">
                <a:solidFill>
                  <a:prstClr val="black"/>
                </a:solidFill>
                <a:latin typeface="Tahoma"/>
                <a:cs typeface="Tahoma"/>
              </a:rPr>
              <a:t>Üretim</a:t>
            </a:r>
            <a:r>
              <a:rPr sz="1450" b="1" i="1" spc="10" dirty="0" smtClean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50" b="1" i="1" spc="-35" dirty="0">
                <a:solidFill>
                  <a:prstClr val="black"/>
                </a:solidFill>
                <a:latin typeface="Tahoma"/>
                <a:cs typeface="Tahoma"/>
              </a:rPr>
              <a:t>yönünden</a:t>
            </a:r>
            <a:r>
              <a:rPr sz="1450" b="1" i="1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50" b="1" i="1" spc="-30" dirty="0">
                <a:solidFill>
                  <a:prstClr val="black"/>
                </a:solidFill>
                <a:latin typeface="Tahoma"/>
                <a:cs typeface="Tahoma"/>
              </a:rPr>
              <a:t>katkılar	</a:t>
            </a:r>
            <a:r>
              <a:rPr sz="1450" b="1" i="1" spc="-35" dirty="0">
                <a:solidFill>
                  <a:prstClr val="black"/>
                </a:solidFill>
                <a:latin typeface="Tahoma"/>
                <a:cs typeface="Tahoma"/>
              </a:rPr>
              <a:t>Harcama yönünden</a:t>
            </a:r>
            <a:r>
              <a:rPr sz="1450" b="1" i="1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50" b="1" i="1" spc="-30" dirty="0">
                <a:solidFill>
                  <a:prstClr val="black"/>
                </a:solidFill>
                <a:latin typeface="Tahoma"/>
                <a:cs typeface="Tahoma"/>
              </a:rPr>
              <a:t>katkılar</a:t>
            </a:r>
            <a:endParaRPr sz="1450" dirty="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9714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2048255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613956"/>
            <a:ext cx="38722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00100" y="2688335"/>
            <a:ext cx="7961630" cy="2260600"/>
            <a:chOff x="800100" y="2688335"/>
            <a:chExt cx="7961630" cy="2260600"/>
          </a:xfrm>
        </p:grpSpPr>
        <p:sp>
          <p:nvSpPr>
            <p:cNvPr id="6" name="object 6"/>
            <p:cNvSpPr/>
            <p:nvPr/>
          </p:nvSpPr>
          <p:spPr>
            <a:xfrm>
              <a:off x="800100" y="2692907"/>
              <a:ext cx="7941945" cy="2251075"/>
            </a:xfrm>
            <a:custGeom>
              <a:avLst/>
              <a:gdLst/>
              <a:ahLst/>
              <a:cxnLst/>
              <a:rect l="l" t="t" r="r" b="b"/>
              <a:pathLst>
                <a:path w="7941945" h="2251075">
                  <a:moveTo>
                    <a:pt x="68580" y="2250947"/>
                  </a:moveTo>
                  <a:lnTo>
                    <a:pt x="68580" y="0"/>
                  </a:lnTo>
                </a:path>
                <a:path w="7941945" h="2251075">
                  <a:moveTo>
                    <a:pt x="0" y="2250947"/>
                  </a:moveTo>
                  <a:lnTo>
                    <a:pt x="68580" y="2250947"/>
                  </a:lnTo>
                </a:path>
                <a:path w="7941945" h="2251075">
                  <a:moveTo>
                    <a:pt x="0" y="1687067"/>
                  </a:moveTo>
                  <a:lnTo>
                    <a:pt x="68580" y="1687067"/>
                  </a:lnTo>
                </a:path>
                <a:path w="7941945" h="2251075">
                  <a:moveTo>
                    <a:pt x="0" y="1124711"/>
                  </a:moveTo>
                  <a:lnTo>
                    <a:pt x="68580" y="1124711"/>
                  </a:lnTo>
                </a:path>
                <a:path w="7941945" h="2251075">
                  <a:moveTo>
                    <a:pt x="0" y="562355"/>
                  </a:moveTo>
                  <a:lnTo>
                    <a:pt x="68580" y="562355"/>
                  </a:lnTo>
                </a:path>
                <a:path w="7941945" h="2251075">
                  <a:moveTo>
                    <a:pt x="0" y="0"/>
                  </a:moveTo>
                  <a:lnTo>
                    <a:pt x="68580" y="0"/>
                  </a:lnTo>
                </a:path>
                <a:path w="7941945" h="2251075">
                  <a:moveTo>
                    <a:pt x="68580" y="2250947"/>
                  </a:moveTo>
                  <a:lnTo>
                    <a:pt x="7941564" y="22509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68362" y="3178555"/>
              <a:ext cx="7874634" cy="1691005"/>
            </a:xfrm>
            <a:custGeom>
              <a:avLst/>
              <a:gdLst/>
              <a:ahLst/>
              <a:cxnLst/>
              <a:rect l="l" t="t" r="r" b="b"/>
              <a:pathLst>
                <a:path w="7874634" h="1691004">
                  <a:moveTo>
                    <a:pt x="0" y="950087"/>
                  </a:moveTo>
                  <a:lnTo>
                    <a:pt x="51130" y="940319"/>
                  </a:lnTo>
                  <a:lnTo>
                    <a:pt x="102260" y="929442"/>
                  </a:lnTo>
                  <a:lnTo>
                    <a:pt x="153390" y="917870"/>
                  </a:lnTo>
                  <a:lnTo>
                    <a:pt x="204520" y="906017"/>
                  </a:lnTo>
                  <a:lnTo>
                    <a:pt x="255649" y="894298"/>
                  </a:lnTo>
                  <a:lnTo>
                    <a:pt x="306779" y="883128"/>
                  </a:lnTo>
                  <a:lnTo>
                    <a:pt x="357908" y="872920"/>
                  </a:lnTo>
                  <a:lnTo>
                    <a:pt x="409036" y="864091"/>
                  </a:lnTo>
                  <a:lnTo>
                    <a:pt x="460164" y="857053"/>
                  </a:lnTo>
                  <a:lnTo>
                    <a:pt x="511292" y="852221"/>
                  </a:lnTo>
                  <a:lnTo>
                    <a:pt x="562419" y="850011"/>
                  </a:lnTo>
                  <a:lnTo>
                    <a:pt x="609282" y="851465"/>
                  </a:lnTo>
                  <a:lnTo>
                    <a:pt x="656146" y="856676"/>
                  </a:lnTo>
                  <a:lnTo>
                    <a:pt x="703010" y="864814"/>
                  </a:lnTo>
                  <a:lnTo>
                    <a:pt x="749876" y="875053"/>
                  </a:lnTo>
                  <a:lnTo>
                    <a:pt x="796743" y="886566"/>
                  </a:lnTo>
                  <a:lnTo>
                    <a:pt x="843613" y="898525"/>
                  </a:lnTo>
                  <a:lnTo>
                    <a:pt x="890485" y="910102"/>
                  </a:lnTo>
                  <a:lnTo>
                    <a:pt x="937361" y="920472"/>
                  </a:lnTo>
                  <a:lnTo>
                    <a:pt x="984240" y="928806"/>
                  </a:lnTo>
                  <a:lnTo>
                    <a:pt x="1031122" y="934277"/>
                  </a:lnTo>
                  <a:lnTo>
                    <a:pt x="1078010" y="936059"/>
                  </a:lnTo>
                  <a:lnTo>
                    <a:pt x="1124902" y="933323"/>
                  </a:lnTo>
                  <a:lnTo>
                    <a:pt x="1168160" y="924982"/>
                  </a:lnTo>
                  <a:lnTo>
                    <a:pt x="1211418" y="910512"/>
                  </a:lnTo>
                  <a:lnTo>
                    <a:pt x="1254676" y="891230"/>
                  </a:lnTo>
                  <a:lnTo>
                    <a:pt x="1297935" y="868456"/>
                  </a:lnTo>
                  <a:lnTo>
                    <a:pt x="1341193" y="843508"/>
                  </a:lnTo>
                  <a:lnTo>
                    <a:pt x="1384451" y="817704"/>
                  </a:lnTo>
                  <a:lnTo>
                    <a:pt x="1427709" y="792364"/>
                  </a:lnTo>
                  <a:lnTo>
                    <a:pt x="1470967" y="768806"/>
                  </a:lnTo>
                  <a:lnTo>
                    <a:pt x="1514225" y="748348"/>
                  </a:lnTo>
                  <a:lnTo>
                    <a:pt x="1557484" y="732310"/>
                  </a:lnTo>
                  <a:lnTo>
                    <a:pt x="1600742" y="722011"/>
                  </a:lnTo>
                  <a:lnTo>
                    <a:pt x="1644000" y="718767"/>
                  </a:lnTo>
                  <a:lnTo>
                    <a:pt x="1687258" y="723900"/>
                  </a:lnTo>
                  <a:lnTo>
                    <a:pt x="1757558" y="754136"/>
                  </a:lnTo>
                  <a:lnTo>
                    <a:pt x="1792711" y="778544"/>
                  </a:lnTo>
                  <a:lnTo>
                    <a:pt x="1827867" y="807847"/>
                  </a:lnTo>
                  <a:lnTo>
                    <a:pt x="1863024" y="841073"/>
                  </a:lnTo>
                  <a:lnTo>
                    <a:pt x="1898182" y="877249"/>
                  </a:lnTo>
                  <a:lnTo>
                    <a:pt x="1933340" y="915403"/>
                  </a:lnTo>
                  <a:lnTo>
                    <a:pt x="1968500" y="954563"/>
                  </a:lnTo>
                  <a:lnTo>
                    <a:pt x="2003659" y="993756"/>
                  </a:lnTo>
                  <a:lnTo>
                    <a:pt x="2038817" y="1032008"/>
                  </a:lnTo>
                  <a:lnTo>
                    <a:pt x="2073975" y="1068349"/>
                  </a:lnTo>
                  <a:lnTo>
                    <a:pt x="2109132" y="1101804"/>
                  </a:lnTo>
                  <a:lnTo>
                    <a:pt x="2144288" y="1131401"/>
                  </a:lnTo>
                  <a:lnTo>
                    <a:pt x="2179441" y="1156169"/>
                  </a:lnTo>
                  <a:lnTo>
                    <a:pt x="2214592" y="1175133"/>
                  </a:lnTo>
                  <a:lnTo>
                    <a:pt x="2292999" y="1193793"/>
                  </a:lnTo>
                  <a:lnTo>
                    <a:pt x="2336257" y="1192962"/>
                  </a:lnTo>
                  <a:lnTo>
                    <a:pt x="2379515" y="1185857"/>
                  </a:lnTo>
                  <a:lnTo>
                    <a:pt x="2422774" y="1173505"/>
                  </a:lnTo>
                  <a:lnTo>
                    <a:pt x="2466032" y="1156934"/>
                  </a:lnTo>
                  <a:lnTo>
                    <a:pt x="2509290" y="1137169"/>
                  </a:lnTo>
                  <a:lnTo>
                    <a:pt x="2552548" y="1115238"/>
                  </a:lnTo>
                  <a:lnTo>
                    <a:pt x="2595806" y="1092169"/>
                  </a:lnTo>
                  <a:lnTo>
                    <a:pt x="2639064" y="1068987"/>
                  </a:lnTo>
                  <a:lnTo>
                    <a:pt x="2682323" y="1046720"/>
                  </a:lnTo>
                  <a:lnTo>
                    <a:pt x="2725581" y="1026395"/>
                  </a:lnTo>
                  <a:lnTo>
                    <a:pt x="2768839" y="1009039"/>
                  </a:lnTo>
                  <a:lnTo>
                    <a:pt x="2812097" y="995680"/>
                  </a:lnTo>
                  <a:lnTo>
                    <a:pt x="2858989" y="985470"/>
                  </a:lnTo>
                  <a:lnTo>
                    <a:pt x="2905877" y="978159"/>
                  </a:lnTo>
                  <a:lnTo>
                    <a:pt x="2952759" y="973004"/>
                  </a:lnTo>
                  <a:lnTo>
                    <a:pt x="2999638" y="969263"/>
                  </a:lnTo>
                  <a:lnTo>
                    <a:pt x="3046514" y="966195"/>
                  </a:lnTo>
                  <a:lnTo>
                    <a:pt x="3093386" y="963056"/>
                  </a:lnTo>
                  <a:lnTo>
                    <a:pt x="3140256" y="959105"/>
                  </a:lnTo>
                  <a:lnTo>
                    <a:pt x="3187123" y="953600"/>
                  </a:lnTo>
                  <a:lnTo>
                    <a:pt x="3233989" y="945798"/>
                  </a:lnTo>
                  <a:lnTo>
                    <a:pt x="3280853" y="934958"/>
                  </a:lnTo>
                  <a:lnTo>
                    <a:pt x="3327717" y="920336"/>
                  </a:lnTo>
                  <a:lnTo>
                    <a:pt x="3374580" y="901192"/>
                  </a:lnTo>
                  <a:lnTo>
                    <a:pt x="3409727" y="882055"/>
                  </a:lnTo>
                  <a:lnTo>
                    <a:pt x="3444875" y="857685"/>
                  </a:lnTo>
                  <a:lnTo>
                    <a:pt x="3480023" y="828990"/>
                  </a:lnTo>
                  <a:lnTo>
                    <a:pt x="3515171" y="796881"/>
                  </a:lnTo>
                  <a:lnTo>
                    <a:pt x="3550320" y="762267"/>
                  </a:lnTo>
                  <a:lnTo>
                    <a:pt x="3585470" y="726058"/>
                  </a:lnTo>
                  <a:lnTo>
                    <a:pt x="3620621" y="689164"/>
                  </a:lnTo>
                  <a:lnTo>
                    <a:pt x="3655774" y="652494"/>
                  </a:lnTo>
                  <a:lnTo>
                    <a:pt x="3690928" y="616958"/>
                  </a:lnTo>
                  <a:lnTo>
                    <a:pt x="3726084" y="583466"/>
                  </a:lnTo>
                  <a:lnTo>
                    <a:pt x="3761241" y="552927"/>
                  </a:lnTo>
                  <a:lnTo>
                    <a:pt x="3796401" y="526252"/>
                  </a:lnTo>
                  <a:lnTo>
                    <a:pt x="3831562" y="504349"/>
                  </a:lnTo>
                  <a:lnTo>
                    <a:pt x="3866727" y="488129"/>
                  </a:lnTo>
                  <a:lnTo>
                    <a:pt x="3937063" y="476377"/>
                  </a:lnTo>
                  <a:lnTo>
                    <a:pt x="3972210" y="481348"/>
                  </a:lnTo>
                  <a:lnTo>
                    <a:pt x="4042505" y="507918"/>
                  </a:lnTo>
                  <a:lnTo>
                    <a:pt x="4077652" y="528526"/>
                  </a:lnTo>
                  <a:lnTo>
                    <a:pt x="4112799" y="553354"/>
                  </a:lnTo>
                  <a:lnTo>
                    <a:pt x="4147946" y="581908"/>
                  </a:lnTo>
                  <a:lnTo>
                    <a:pt x="4183094" y="613691"/>
                  </a:lnTo>
                  <a:lnTo>
                    <a:pt x="4218241" y="648208"/>
                  </a:lnTo>
                  <a:lnTo>
                    <a:pt x="4253388" y="684963"/>
                  </a:lnTo>
                  <a:lnTo>
                    <a:pt x="4288535" y="723461"/>
                  </a:lnTo>
                  <a:lnTo>
                    <a:pt x="4323683" y="763206"/>
                  </a:lnTo>
                  <a:lnTo>
                    <a:pt x="4358830" y="803703"/>
                  </a:lnTo>
                  <a:lnTo>
                    <a:pt x="4393977" y="844456"/>
                  </a:lnTo>
                  <a:lnTo>
                    <a:pt x="4429124" y="884969"/>
                  </a:lnTo>
                  <a:lnTo>
                    <a:pt x="4464272" y="924747"/>
                  </a:lnTo>
                  <a:lnTo>
                    <a:pt x="4499419" y="963295"/>
                  </a:lnTo>
                  <a:lnTo>
                    <a:pt x="4524981" y="993074"/>
                  </a:lnTo>
                  <a:lnTo>
                    <a:pt x="4550542" y="1027084"/>
                  </a:lnTo>
                  <a:lnTo>
                    <a:pt x="4576104" y="1064733"/>
                  </a:lnTo>
                  <a:lnTo>
                    <a:pt x="4601666" y="1105430"/>
                  </a:lnTo>
                  <a:lnTo>
                    <a:pt x="4627229" y="1148583"/>
                  </a:lnTo>
                  <a:lnTo>
                    <a:pt x="4652791" y="1193601"/>
                  </a:lnTo>
                  <a:lnTo>
                    <a:pt x="4678355" y="1239892"/>
                  </a:lnTo>
                  <a:lnTo>
                    <a:pt x="4703918" y="1286864"/>
                  </a:lnTo>
                  <a:lnTo>
                    <a:pt x="4729482" y="1333927"/>
                  </a:lnTo>
                  <a:lnTo>
                    <a:pt x="4755047" y="1380488"/>
                  </a:lnTo>
                  <a:lnTo>
                    <a:pt x="4780613" y="1425956"/>
                  </a:lnTo>
                  <a:lnTo>
                    <a:pt x="4806179" y="1469739"/>
                  </a:lnTo>
                  <a:lnTo>
                    <a:pt x="4831746" y="1511246"/>
                  </a:lnTo>
                  <a:lnTo>
                    <a:pt x="4857315" y="1549886"/>
                  </a:lnTo>
                  <a:lnTo>
                    <a:pt x="4882884" y="1585066"/>
                  </a:lnTo>
                  <a:lnTo>
                    <a:pt x="4908454" y="1616195"/>
                  </a:lnTo>
                  <a:lnTo>
                    <a:pt x="4959598" y="1663936"/>
                  </a:lnTo>
                  <a:lnTo>
                    <a:pt x="5010747" y="1688376"/>
                  </a:lnTo>
                  <a:lnTo>
                    <a:pt x="5036324" y="1690379"/>
                  </a:lnTo>
                  <a:lnTo>
                    <a:pt x="5061902" y="1684782"/>
                  </a:lnTo>
                  <a:lnTo>
                    <a:pt x="5103558" y="1657789"/>
                  </a:lnTo>
                  <a:lnTo>
                    <a:pt x="5145214" y="1610032"/>
                  </a:lnTo>
                  <a:lnTo>
                    <a:pt x="5186870" y="1544518"/>
                  </a:lnTo>
                  <a:lnTo>
                    <a:pt x="5207698" y="1506043"/>
                  </a:lnTo>
                  <a:lnTo>
                    <a:pt x="5228526" y="1464256"/>
                  </a:lnTo>
                  <a:lnTo>
                    <a:pt x="5249354" y="1419535"/>
                  </a:lnTo>
                  <a:lnTo>
                    <a:pt x="5270182" y="1372255"/>
                  </a:lnTo>
                  <a:lnTo>
                    <a:pt x="5291010" y="1322792"/>
                  </a:lnTo>
                  <a:lnTo>
                    <a:pt x="5311838" y="1271522"/>
                  </a:lnTo>
                  <a:lnTo>
                    <a:pt x="5332666" y="1218822"/>
                  </a:lnTo>
                  <a:lnTo>
                    <a:pt x="5353494" y="1165068"/>
                  </a:lnTo>
                  <a:lnTo>
                    <a:pt x="5374322" y="1110634"/>
                  </a:lnTo>
                  <a:lnTo>
                    <a:pt x="5395150" y="1055899"/>
                  </a:lnTo>
                  <a:lnTo>
                    <a:pt x="5415978" y="1001237"/>
                  </a:lnTo>
                  <a:lnTo>
                    <a:pt x="5436806" y="947024"/>
                  </a:lnTo>
                  <a:lnTo>
                    <a:pt x="5457634" y="893638"/>
                  </a:lnTo>
                  <a:lnTo>
                    <a:pt x="5478462" y="841453"/>
                  </a:lnTo>
                  <a:lnTo>
                    <a:pt x="5499290" y="790846"/>
                  </a:lnTo>
                  <a:lnTo>
                    <a:pt x="5520118" y="742193"/>
                  </a:lnTo>
                  <a:lnTo>
                    <a:pt x="5540946" y="695871"/>
                  </a:lnTo>
                  <a:lnTo>
                    <a:pt x="5561774" y="652254"/>
                  </a:lnTo>
                  <a:lnTo>
                    <a:pt x="5582602" y="611719"/>
                  </a:lnTo>
                  <a:lnTo>
                    <a:pt x="5603430" y="574643"/>
                  </a:lnTo>
                  <a:lnTo>
                    <a:pt x="5624258" y="541401"/>
                  </a:lnTo>
                  <a:lnTo>
                    <a:pt x="5657339" y="492186"/>
                  </a:lnTo>
                  <a:lnTo>
                    <a:pt x="5690422" y="443823"/>
                  </a:lnTo>
                  <a:lnTo>
                    <a:pt x="5723508" y="396576"/>
                  </a:lnTo>
                  <a:lnTo>
                    <a:pt x="5756595" y="350709"/>
                  </a:lnTo>
                  <a:lnTo>
                    <a:pt x="5789683" y="306484"/>
                  </a:lnTo>
                  <a:lnTo>
                    <a:pt x="5822773" y="264167"/>
                  </a:lnTo>
                  <a:lnTo>
                    <a:pt x="5855863" y="224021"/>
                  </a:lnTo>
                  <a:lnTo>
                    <a:pt x="5888954" y="186309"/>
                  </a:lnTo>
                  <a:lnTo>
                    <a:pt x="5922045" y="151296"/>
                  </a:lnTo>
                  <a:lnTo>
                    <a:pt x="5955136" y="119246"/>
                  </a:lnTo>
                  <a:lnTo>
                    <a:pt x="5988226" y="90421"/>
                  </a:lnTo>
                  <a:lnTo>
                    <a:pt x="6021316" y="65087"/>
                  </a:lnTo>
                  <a:lnTo>
                    <a:pt x="6054404" y="43507"/>
                  </a:lnTo>
                  <a:lnTo>
                    <a:pt x="6120577" y="12662"/>
                  </a:lnTo>
                  <a:lnTo>
                    <a:pt x="6186741" y="0"/>
                  </a:lnTo>
                  <a:lnTo>
                    <a:pt x="6219821" y="3174"/>
                  </a:lnTo>
                  <a:lnTo>
                    <a:pt x="6285980" y="34007"/>
                  </a:lnTo>
                  <a:lnTo>
                    <a:pt x="6319060" y="59550"/>
                  </a:lnTo>
                  <a:lnTo>
                    <a:pt x="6352140" y="90433"/>
                  </a:lnTo>
                  <a:lnTo>
                    <a:pt x="6385220" y="125600"/>
                  </a:lnTo>
                  <a:lnTo>
                    <a:pt x="6418299" y="163992"/>
                  </a:lnTo>
                  <a:lnTo>
                    <a:pt x="6451379" y="204551"/>
                  </a:lnTo>
                  <a:lnTo>
                    <a:pt x="6484459" y="246221"/>
                  </a:lnTo>
                  <a:lnTo>
                    <a:pt x="6517539" y="287943"/>
                  </a:lnTo>
                  <a:lnTo>
                    <a:pt x="6550618" y="328661"/>
                  </a:lnTo>
                  <a:lnTo>
                    <a:pt x="6583698" y="367315"/>
                  </a:lnTo>
                  <a:lnTo>
                    <a:pt x="6616778" y="402850"/>
                  </a:lnTo>
                  <a:lnTo>
                    <a:pt x="6649858" y="434206"/>
                  </a:lnTo>
                  <a:lnTo>
                    <a:pt x="6682937" y="460327"/>
                  </a:lnTo>
                  <a:lnTo>
                    <a:pt x="6716017" y="480155"/>
                  </a:lnTo>
                  <a:lnTo>
                    <a:pt x="6792382" y="499621"/>
                  </a:lnTo>
                  <a:lnTo>
                    <a:pt x="6835663" y="499104"/>
                  </a:lnTo>
                  <a:lnTo>
                    <a:pt x="6878941" y="492096"/>
                  </a:lnTo>
                  <a:lnTo>
                    <a:pt x="6922214" y="479607"/>
                  </a:lnTo>
                  <a:lnTo>
                    <a:pt x="6965485" y="462650"/>
                  </a:lnTo>
                  <a:lnTo>
                    <a:pt x="7008753" y="442239"/>
                  </a:lnTo>
                  <a:lnTo>
                    <a:pt x="7052019" y="419384"/>
                  </a:lnTo>
                  <a:lnTo>
                    <a:pt x="7095282" y="395099"/>
                  </a:lnTo>
                  <a:lnTo>
                    <a:pt x="7138544" y="370397"/>
                  </a:lnTo>
                  <a:lnTo>
                    <a:pt x="7181804" y="346288"/>
                  </a:lnTo>
                  <a:lnTo>
                    <a:pt x="7225063" y="323787"/>
                  </a:lnTo>
                  <a:lnTo>
                    <a:pt x="7268322" y="303905"/>
                  </a:lnTo>
                  <a:lnTo>
                    <a:pt x="7311580" y="287655"/>
                  </a:lnTo>
                  <a:lnTo>
                    <a:pt x="7358443" y="272672"/>
                  </a:lnTo>
                  <a:lnTo>
                    <a:pt x="7405307" y="258217"/>
                  </a:lnTo>
                  <a:lnTo>
                    <a:pt x="7452171" y="244215"/>
                  </a:lnTo>
                  <a:lnTo>
                    <a:pt x="7499037" y="230589"/>
                  </a:lnTo>
                  <a:lnTo>
                    <a:pt x="7545904" y="217265"/>
                  </a:lnTo>
                  <a:lnTo>
                    <a:pt x="7592774" y="204168"/>
                  </a:lnTo>
                  <a:lnTo>
                    <a:pt x="7639646" y="191221"/>
                  </a:lnTo>
                  <a:lnTo>
                    <a:pt x="7686522" y="178350"/>
                  </a:lnTo>
                  <a:lnTo>
                    <a:pt x="7733401" y="165479"/>
                  </a:lnTo>
                  <a:lnTo>
                    <a:pt x="7780283" y="152532"/>
                  </a:lnTo>
                  <a:lnTo>
                    <a:pt x="7827171" y="139434"/>
                  </a:lnTo>
                  <a:lnTo>
                    <a:pt x="7874063" y="12611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67918" y="3239261"/>
              <a:ext cx="7874634" cy="1544320"/>
            </a:xfrm>
            <a:custGeom>
              <a:avLst/>
              <a:gdLst/>
              <a:ahLst/>
              <a:cxnLst/>
              <a:rect l="l" t="t" r="r" b="b"/>
              <a:pathLst>
                <a:path w="7874634" h="1544320">
                  <a:moveTo>
                    <a:pt x="0" y="678180"/>
                  </a:moveTo>
                  <a:lnTo>
                    <a:pt x="562356" y="720851"/>
                  </a:lnTo>
                  <a:lnTo>
                    <a:pt x="1124712" y="780288"/>
                  </a:lnTo>
                  <a:lnTo>
                    <a:pt x="1687068" y="978407"/>
                  </a:lnTo>
                  <a:lnTo>
                    <a:pt x="2249424" y="874776"/>
                  </a:lnTo>
                  <a:lnTo>
                    <a:pt x="2813304" y="841248"/>
                  </a:lnTo>
                  <a:lnTo>
                    <a:pt x="3375659" y="818388"/>
                  </a:lnTo>
                  <a:lnTo>
                    <a:pt x="3938016" y="734568"/>
                  </a:lnTo>
                  <a:lnTo>
                    <a:pt x="4500372" y="691895"/>
                  </a:lnTo>
                  <a:lnTo>
                    <a:pt x="5062728" y="1543812"/>
                  </a:lnTo>
                  <a:lnTo>
                    <a:pt x="5625083" y="818388"/>
                  </a:lnTo>
                  <a:lnTo>
                    <a:pt x="6187439" y="734568"/>
                  </a:lnTo>
                  <a:lnTo>
                    <a:pt x="6749796" y="156972"/>
                  </a:lnTo>
                  <a:lnTo>
                    <a:pt x="7312152" y="82296"/>
                  </a:lnTo>
                  <a:lnTo>
                    <a:pt x="7874508" y="0"/>
                  </a:lnTo>
                </a:path>
              </a:pathLst>
            </a:custGeom>
            <a:ln w="38099">
              <a:solidFill>
                <a:srgbClr val="EBA30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181861" y="2862833"/>
              <a:ext cx="419100" cy="0"/>
            </a:xfrm>
            <a:custGeom>
              <a:avLst/>
              <a:gdLst/>
              <a:ahLst/>
              <a:cxnLst/>
              <a:rect l="l" t="t" r="r" b="b"/>
              <a:pathLst>
                <a:path w="419100">
                  <a:moveTo>
                    <a:pt x="0" y="0"/>
                  </a:moveTo>
                  <a:lnTo>
                    <a:pt x="41910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181861" y="3126485"/>
              <a:ext cx="419100" cy="0"/>
            </a:xfrm>
            <a:custGeom>
              <a:avLst/>
              <a:gdLst/>
              <a:ahLst/>
              <a:cxnLst/>
              <a:rect l="l" t="t" r="r" b="b"/>
              <a:pathLst>
                <a:path w="419100">
                  <a:moveTo>
                    <a:pt x="0" y="0"/>
                  </a:moveTo>
                  <a:lnTo>
                    <a:pt x="419100" y="0"/>
                  </a:lnTo>
                </a:path>
              </a:pathLst>
            </a:custGeom>
            <a:ln w="38100">
              <a:solidFill>
                <a:srgbClr val="EBA30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32638" y="3672966"/>
            <a:ext cx="359410" cy="1395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20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205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2638" y="3109975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135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2638" y="2546680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09366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83639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21400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3351" y="5000169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09103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96063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59562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21664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45740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71341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33444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97324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59299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83502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47001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268" rIns="0" bIns="0" rtlCol="0">
            <a:spAutoFit/>
          </a:bodyPr>
          <a:lstStyle/>
          <a:p>
            <a:pPr marL="36068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Üçüncü </a:t>
            </a:r>
            <a:r>
              <a:rPr spc="-5" dirty="0"/>
              <a:t>çeyreğe </a:t>
            </a:r>
            <a:r>
              <a:rPr dirty="0"/>
              <a:t>ait sanayi </a:t>
            </a:r>
            <a:r>
              <a:rPr spc="-5" dirty="0"/>
              <a:t>üretim verileri </a:t>
            </a:r>
            <a:r>
              <a:rPr dirty="0"/>
              <a:t>büyüme hızında  yavaşlamaya işaret</a:t>
            </a:r>
            <a:r>
              <a:rPr spc="-50" dirty="0"/>
              <a:t> </a:t>
            </a:r>
            <a:r>
              <a:rPr dirty="0"/>
              <a:t>ediyor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26821" y="1564640"/>
            <a:ext cx="8244840" cy="785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SÜE’nin üçüncü çeyrekte yıllık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artışı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%19,2’ye</a:t>
            </a:r>
            <a:r>
              <a:rPr spc="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geriledi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62230"/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SÜE,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mevsim ve takvim etkilerinden arındırılmış, 2015=100, 2018 Ç1 – 2021</a:t>
            </a:r>
            <a:r>
              <a:rPr sz="1600" b="1" spc="4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38680" y="2700375"/>
            <a:ext cx="3726179" cy="5530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SÜE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Mevsim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ve Takvim Etkilerinden arındırılmış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SÜE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92520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930907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40308" y="2743200"/>
            <a:ext cx="6978650" cy="2501265"/>
            <a:chOff x="940308" y="2743200"/>
            <a:chExt cx="6978650" cy="2501265"/>
          </a:xfrm>
        </p:grpSpPr>
        <p:sp>
          <p:nvSpPr>
            <p:cNvPr id="5" name="object 5"/>
            <p:cNvSpPr/>
            <p:nvPr/>
          </p:nvSpPr>
          <p:spPr>
            <a:xfrm>
              <a:off x="940308" y="2747772"/>
              <a:ext cx="6958965" cy="2491740"/>
            </a:xfrm>
            <a:custGeom>
              <a:avLst/>
              <a:gdLst/>
              <a:ahLst/>
              <a:cxnLst/>
              <a:rect l="l" t="t" r="r" b="b"/>
              <a:pathLst>
                <a:path w="6958965" h="2491740">
                  <a:moveTo>
                    <a:pt x="67055" y="2491740"/>
                  </a:moveTo>
                  <a:lnTo>
                    <a:pt x="67055" y="0"/>
                  </a:lnTo>
                </a:path>
                <a:path w="6958965" h="2491740">
                  <a:moveTo>
                    <a:pt x="0" y="2491740"/>
                  </a:moveTo>
                  <a:lnTo>
                    <a:pt x="67055" y="2491740"/>
                  </a:lnTo>
                </a:path>
                <a:path w="6958965" h="2491740">
                  <a:moveTo>
                    <a:pt x="0" y="1993391"/>
                  </a:moveTo>
                  <a:lnTo>
                    <a:pt x="67055" y="1993391"/>
                  </a:lnTo>
                </a:path>
                <a:path w="6958965" h="2491740">
                  <a:moveTo>
                    <a:pt x="0" y="1495044"/>
                  </a:moveTo>
                  <a:lnTo>
                    <a:pt x="67055" y="1495044"/>
                  </a:lnTo>
                </a:path>
                <a:path w="6958965" h="2491740">
                  <a:moveTo>
                    <a:pt x="0" y="996695"/>
                  </a:moveTo>
                  <a:lnTo>
                    <a:pt x="67055" y="996695"/>
                  </a:lnTo>
                </a:path>
                <a:path w="6958965" h="2491740">
                  <a:moveTo>
                    <a:pt x="0" y="498348"/>
                  </a:moveTo>
                  <a:lnTo>
                    <a:pt x="67055" y="498348"/>
                  </a:lnTo>
                </a:path>
                <a:path w="6958965" h="2491740">
                  <a:moveTo>
                    <a:pt x="0" y="0"/>
                  </a:moveTo>
                  <a:lnTo>
                    <a:pt x="67055" y="0"/>
                  </a:lnTo>
                </a:path>
                <a:path w="6958965" h="2491740">
                  <a:moveTo>
                    <a:pt x="67055" y="2491740"/>
                  </a:moveTo>
                  <a:lnTo>
                    <a:pt x="6958584" y="24917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08062" y="4141597"/>
              <a:ext cx="6891655" cy="929640"/>
            </a:xfrm>
            <a:custGeom>
              <a:avLst/>
              <a:gdLst/>
              <a:ahLst/>
              <a:cxnLst/>
              <a:rect l="l" t="t" r="r" b="b"/>
              <a:pathLst>
                <a:path w="6891655" h="929639">
                  <a:moveTo>
                    <a:pt x="0" y="564260"/>
                  </a:moveTo>
                  <a:lnTo>
                    <a:pt x="49223" y="565826"/>
                  </a:lnTo>
                  <a:lnTo>
                    <a:pt x="98443" y="567454"/>
                  </a:lnTo>
                  <a:lnTo>
                    <a:pt x="147661" y="569117"/>
                  </a:lnTo>
                  <a:lnTo>
                    <a:pt x="196878" y="570787"/>
                  </a:lnTo>
                  <a:lnTo>
                    <a:pt x="246094" y="572436"/>
                  </a:lnTo>
                  <a:lnTo>
                    <a:pt x="295310" y="574035"/>
                  </a:lnTo>
                  <a:lnTo>
                    <a:pt x="344526" y="575557"/>
                  </a:lnTo>
                  <a:lnTo>
                    <a:pt x="393744" y="576973"/>
                  </a:lnTo>
                  <a:lnTo>
                    <a:pt x="442965" y="578254"/>
                  </a:lnTo>
                  <a:lnTo>
                    <a:pt x="492188" y="579373"/>
                  </a:lnTo>
                  <a:lnTo>
                    <a:pt x="541413" y="579749"/>
                  </a:lnTo>
                  <a:lnTo>
                    <a:pt x="590638" y="579146"/>
                  </a:lnTo>
                  <a:lnTo>
                    <a:pt x="639864" y="577942"/>
                  </a:lnTo>
                  <a:lnTo>
                    <a:pt x="689089" y="576517"/>
                  </a:lnTo>
                  <a:lnTo>
                    <a:pt x="738314" y="575246"/>
                  </a:lnTo>
                  <a:lnTo>
                    <a:pt x="787539" y="574509"/>
                  </a:lnTo>
                  <a:lnTo>
                    <a:pt x="836764" y="574683"/>
                  </a:lnTo>
                  <a:lnTo>
                    <a:pt x="885990" y="576147"/>
                  </a:lnTo>
                  <a:lnTo>
                    <a:pt x="935215" y="579277"/>
                  </a:lnTo>
                  <a:lnTo>
                    <a:pt x="984440" y="584453"/>
                  </a:lnTo>
                  <a:lnTo>
                    <a:pt x="1033665" y="592733"/>
                  </a:lnTo>
                  <a:lnTo>
                    <a:pt x="1082890" y="604252"/>
                  </a:lnTo>
                  <a:lnTo>
                    <a:pt x="1132116" y="618122"/>
                  </a:lnTo>
                  <a:lnTo>
                    <a:pt x="1181341" y="633451"/>
                  </a:lnTo>
                  <a:lnTo>
                    <a:pt x="1230566" y="649351"/>
                  </a:lnTo>
                  <a:lnTo>
                    <a:pt x="1279791" y="664930"/>
                  </a:lnTo>
                  <a:lnTo>
                    <a:pt x="1329016" y="679299"/>
                  </a:lnTo>
                  <a:lnTo>
                    <a:pt x="1378242" y="691568"/>
                  </a:lnTo>
                  <a:lnTo>
                    <a:pt x="1427467" y="700847"/>
                  </a:lnTo>
                  <a:lnTo>
                    <a:pt x="1476692" y="706246"/>
                  </a:lnTo>
                  <a:lnTo>
                    <a:pt x="1525917" y="706404"/>
                  </a:lnTo>
                  <a:lnTo>
                    <a:pt x="1575142" y="701430"/>
                  </a:lnTo>
                  <a:lnTo>
                    <a:pt x="1624368" y="692750"/>
                  </a:lnTo>
                  <a:lnTo>
                    <a:pt x="1673593" y="681793"/>
                  </a:lnTo>
                  <a:lnTo>
                    <a:pt x="1722818" y="669988"/>
                  </a:lnTo>
                  <a:lnTo>
                    <a:pt x="1772043" y="658762"/>
                  </a:lnTo>
                  <a:lnTo>
                    <a:pt x="1821268" y="649543"/>
                  </a:lnTo>
                  <a:lnTo>
                    <a:pt x="1870494" y="643758"/>
                  </a:lnTo>
                  <a:lnTo>
                    <a:pt x="1919719" y="642837"/>
                  </a:lnTo>
                  <a:lnTo>
                    <a:pt x="1968944" y="648207"/>
                  </a:lnTo>
                  <a:lnTo>
                    <a:pt x="2013694" y="659673"/>
                  </a:lnTo>
                  <a:lnTo>
                    <a:pt x="2058444" y="676948"/>
                  </a:lnTo>
                  <a:lnTo>
                    <a:pt x="2103195" y="698770"/>
                  </a:lnTo>
                  <a:lnTo>
                    <a:pt x="2147945" y="723877"/>
                  </a:lnTo>
                  <a:lnTo>
                    <a:pt x="2192695" y="751007"/>
                  </a:lnTo>
                  <a:lnTo>
                    <a:pt x="2237445" y="778898"/>
                  </a:lnTo>
                  <a:lnTo>
                    <a:pt x="2282195" y="806286"/>
                  </a:lnTo>
                  <a:lnTo>
                    <a:pt x="2326945" y="831910"/>
                  </a:lnTo>
                  <a:lnTo>
                    <a:pt x="2371696" y="854507"/>
                  </a:lnTo>
                  <a:lnTo>
                    <a:pt x="2416446" y="872814"/>
                  </a:lnTo>
                  <a:lnTo>
                    <a:pt x="2461196" y="885570"/>
                  </a:lnTo>
                  <a:lnTo>
                    <a:pt x="2510421" y="893770"/>
                  </a:lnTo>
                  <a:lnTo>
                    <a:pt x="2559646" y="897720"/>
                  </a:lnTo>
                  <a:lnTo>
                    <a:pt x="2608872" y="898108"/>
                  </a:lnTo>
                  <a:lnTo>
                    <a:pt x="2658097" y="895623"/>
                  </a:lnTo>
                  <a:lnTo>
                    <a:pt x="2707322" y="890952"/>
                  </a:lnTo>
                  <a:lnTo>
                    <a:pt x="2756547" y="884784"/>
                  </a:lnTo>
                  <a:lnTo>
                    <a:pt x="2805772" y="877807"/>
                  </a:lnTo>
                  <a:lnTo>
                    <a:pt x="2854998" y="870708"/>
                  </a:lnTo>
                  <a:lnTo>
                    <a:pt x="2904223" y="864177"/>
                  </a:lnTo>
                  <a:lnTo>
                    <a:pt x="2953448" y="858901"/>
                  </a:lnTo>
                  <a:lnTo>
                    <a:pt x="3002673" y="853681"/>
                  </a:lnTo>
                  <a:lnTo>
                    <a:pt x="3051898" y="847201"/>
                  </a:lnTo>
                  <a:lnTo>
                    <a:pt x="3101124" y="839852"/>
                  </a:lnTo>
                  <a:lnTo>
                    <a:pt x="3150349" y="832027"/>
                  </a:lnTo>
                  <a:lnTo>
                    <a:pt x="3199574" y="824118"/>
                  </a:lnTo>
                  <a:lnTo>
                    <a:pt x="3248799" y="816518"/>
                  </a:lnTo>
                  <a:lnTo>
                    <a:pt x="3298024" y="809619"/>
                  </a:lnTo>
                  <a:lnTo>
                    <a:pt x="3347250" y="803813"/>
                  </a:lnTo>
                  <a:lnTo>
                    <a:pt x="3396475" y="799493"/>
                  </a:lnTo>
                  <a:lnTo>
                    <a:pt x="3445700" y="797051"/>
                  </a:lnTo>
                  <a:lnTo>
                    <a:pt x="3494925" y="796297"/>
                  </a:lnTo>
                  <a:lnTo>
                    <a:pt x="3544150" y="796775"/>
                  </a:lnTo>
                  <a:lnTo>
                    <a:pt x="3593376" y="798371"/>
                  </a:lnTo>
                  <a:lnTo>
                    <a:pt x="3642601" y="800967"/>
                  </a:lnTo>
                  <a:lnTo>
                    <a:pt x="3691826" y="804449"/>
                  </a:lnTo>
                  <a:lnTo>
                    <a:pt x="3741051" y="808701"/>
                  </a:lnTo>
                  <a:lnTo>
                    <a:pt x="3790276" y="813606"/>
                  </a:lnTo>
                  <a:lnTo>
                    <a:pt x="3839502" y="819050"/>
                  </a:lnTo>
                  <a:lnTo>
                    <a:pt x="3888727" y="824916"/>
                  </a:lnTo>
                  <a:lnTo>
                    <a:pt x="3937952" y="831088"/>
                  </a:lnTo>
                  <a:lnTo>
                    <a:pt x="3987177" y="839697"/>
                  </a:lnTo>
                  <a:lnTo>
                    <a:pt x="4036402" y="851990"/>
                  </a:lnTo>
                  <a:lnTo>
                    <a:pt x="4085628" y="866634"/>
                  </a:lnTo>
                  <a:lnTo>
                    <a:pt x="4134853" y="882298"/>
                  </a:lnTo>
                  <a:lnTo>
                    <a:pt x="4184078" y="897651"/>
                  </a:lnTo>
                  <a:lnTo>
                    <a:pt x="4233303" y="911363"/>
                  </a:lnTo>
                  <a:lnTo>
                    <a:pt x="4282528" y="922101"/>
                  </a:lnTo>
                  <a:lnTo>
                    <a:pt x="4331754" y="928534"/>
                  </a:lnTo>
                  <a:lnTo>
                    <a:pt x="4380979" y="929332"/>
                  </a:lnTo>
                  <a:lnTo>
                    <a:pt x="4430204" y="923163"/>
                  </a:lnTo>
                  <a:lnTo>
                    <a:pt x="4471223" y="911387"/>
                  </a:lnTo>
                  <a:lnTo>
                    <a:pt x="4512237" y="893571"/>
                  </a:lnTo>
                  <a:lnTo>
                    <a:pt x="4553247" y="870835"/>
                  </a:lnTo>
                  <a:lnTo>
                    <a:pt x="4594255" y="844295"/>
                  </a:lnTo>
                  <a:lnTo>
                    <a:pt x="4635261" y="815074"/>
                  </a:lnTo>
                  <a:lnTo>
                    <a:pt x="4676267" y="784288"/>
                  </a:lnTo>
                  <a:lnTo>
                    <a:pt x="4717272" y="753058"/>
                  </a:lnTo>
                  <a:lnTo>
                    <a:pt x="4758278" y="722503"/>
                  </a:lnTo>
                  <a:lnTo>
                    <a:pt x="4799286" y="693741"/>
                  </a:lnTo>
                  <a:lnTo>
                    <a:pt x="4840296" y="667893"/>
                  </a:lnTo>
                  <a:lnTo>
                    <a:pt x="4881310" y="646076"/>
                  </a:lnTo>
                  <a:lnTo>
                    <a:pt x="4922329" y="629411"/>
                  </a:lnTo>
                  <a:lnTo>
                    <a:pt x="4971554" y="616223"/>
                  </a:lnTo>
                  <a:lnTo>
                    <a:pt x="5020779" y="608696"/>
                  </a:lnTo>
                  <a:lnTo>
                    <a:pt x="5070005" y="605515"/>
                  </a:lnTo>
                  <a:lnTo>
                    <a:pt x="5119230" y="605361"/>
                  </a:lnTo>
                  <a:lnTo>
                    <a:pt x="5168455" y="606917"/>
                  </a:lnTo>
                  <a:lnTo>
                    <a:pt x="5217680" y="608865"/>
                  </a:lnTo>
                  <a:lnTo>
                    <a:pt x="5266905" y="609888"/>
                  </a:lnTo>
                  <a:lnTo>
                    <a:pt x="5316131" y="608669"/>
                  </a:lnTo>
                  <a:lnTo>
                    <a:pt x="5365356" y="603889"/>
                  </a:lnTo>
                  <a:lnTo>
                    <a:pt x="5414581" y="594232"/>
                  </a:lnTo>
                  <a:lnTo>
                    <a:pt x="5459331" y="581109"/>
                  </a:lnTo>
                  <a:lnTo>
                    <a:pt x="5504081" y="564977"/>
                  </a:lnTo>
                  <a:lnTo>
                    <a:pt x="5548832" y="546407"/>
                  </a:lnTo>
                  <a:lnTo>
                    <a:pt x="5593582" y="525967"/>
                  </a:lnTo>
                  <a:lnTo>
                    <a:pt x="5638332" y="504226"/>
                  </a:lnTo>
                  <a:lnTo>
                    <a:pt x="5683082" y="481753"/>
                  </a:lnTo>
                  <a:lnTo>
                    <a:pt x="5727832" y="459118"/>
                  </a:lnTo>
                  <a:lnTo>
                    <a:pt x="5772582" y="436889"/>
                  </a:lnTo>
                  <a:lnTo>
                    <a:pt x="5817333" y="415636"/>
                  </a:lnTo>
                  <a:lnTo>
                    <a:pt x="5862083" y="395927"/>
                  </a:lnTo>
                  <a:lnTo>
                    <a:pt x="5906833" y="378332"/>
                  </a:lnTo>
                  <a:lnTo>
                    <a:pt x="5956058" y="361445"/>
                  </a:lnTo>
                  <a:lnTo>
                    <a:pt x="6005283" y="346422"/>
                  </a:lnTo>
                  <a:lnTo>
                    <a:pt x="6054509" y="332774"/>
                  </a:lnTo>
                  <a:lnTo>
                    <a:pt x="6103734" y="320010"/>
                  </a:lnTo>
                  <a:lnTo>
                    <a:pt x="6152959" y="307641"/>
                  </a:lnTo>
                  <a:lnTo>
                    <a:pt x="6202184" y="295177"/>
                  </a:lnTo>
                  <a:lnTo>
                    <a:pt x="6251409" y="282128"/>
                  </a:lnTo>
                  <a:lnTo>
                    <a:pt x="6300635" y="268003"/>
                  </a:lnTo>
                  <a:lnTo>
                    <a:pt x="6349860" y="252313"/>
                  </a:lnTo>
                  <a:lnTo>
                    <a:pt x="6399085" y="234569"/>
                  </a:lnTo>
                  <a:lnTo>
                    <a:pt x="6443835" y="216670"/>
                  </a:lnTo>
                  <a:lnTo>
                    <a:pt x="6488585" y="197472"/>
                  </a:lnTo>
                  <a:lnTo>
                    <a:pt x="6533336" y="177179"/>
                  </a:lnTo>
                  <a:lnTo>
                    <a:pt x="6578086" y="155995"/>
                  </a:lnTo>
                  <a:lnTo>
                    <a:pt x="6622836" y="134126"/>
                  </a:lnTo>
                  <a:lnTo>
                    <a:pt x="6667586" y="111777"/>
                  </a:lnTo>
                  <a:lnTo>
                    <a:pt x="6712336" y="89153"/>
                  </a:lnTo>
                  <a:lnTo>
                    <a:pt x="6757086" y="66458"/>
                  </a:lnTo>
                  <a:lnTo>
                    <a:pt x="6801837" y="43897"/>
                  </a:lnTo>
                  <a:lnTo>
                    <a:pt x="6846587" y="21676"/>
                  </a:lnTo>
                  <a:lnTo>
                    <a:pt x="6891337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08062" y="3239769"/>
              <a:ext cx="6891655" cy="1964055"/>
            </a:xfrm>
            <a:custGeom>
              <a:avLst/>
              <a:gdLst/>
              <a:ahLst/>
              <a:cxnLst/>
              <a:rect l="l" t="t" r="r" b="b"/>
              <a:pathLst>
                <a:path w="6891655" h="1964054">
                  <a:moveTo>
                    <a:pt x="0" y="1964054"/>
                  </a:moveTo>
                  <a:lnTo>
                    <a:pt x="49223" y="1954584"/>
                  </a:lnTo>
                  <a:lnTo>
                    <a:pt x="98443" y="1945200"/>
                  </a:lnTo>
                  <a:lnTo>
                    <a:pt x="147661" y="1935864"/>
                  </a:lnTo>
                  <a:lnTo>
                    <a:pt x="196878" y="1926540"/>
                  </a:lnTo>
                  <a:lnTo>
                    <a:pt x="246094" y="1917192"/>
                  </a:lnTo>
                  <a:lnTo>
                    <a:pt x="295310" y="1907782"/>
                  </a:lnTo>
                  <a:lnTo>
                    <a:pt x="344526" y="1898276"/>
                  </a:lnTo>
                  <a:lnTo>
                    <a:pt x="393744" y="1888635"/>
                  </a:lnTo>
                  <a:lnTo>
                    <a:pt x="442965" y="1878823"/>
                  </a:lnTo>
                  <a:lnTo>
                    <a:pt x="492188" y="1868804"/>
                  </a:lnTo>
                  <a:lnTo>
                    <a:pt x="541413" y="1857792"/>
                  </a:lnTo>
                  <a:lnTo>
                    <a:pt x="590638" y="1845447"/>
                  </a:lnTo>
                  <a:lnTo>
                    <a:pt x="639864" y="1832286"/>
                  </a:lnTo>
                  <a:lnTo>
                    <a:pt x="689089" y="1818827"/>
                  </a:lnTo>
                  <a:lnTo>
                    <a:pt x="738314" y="1805590"/>
                  </a:lnTo>
                  <a:lnTo>
                    <a:pt x="787539" y="1793092"/>
                  </a:lnTo>
                  <a:lnTo>
                    <a:pt x="836764" y="1781851"/>
                  </a:lnTo>
                  <a:lnTo>
                    <a:pt x="885990" y="1772386"/>
                  </a:lnTo>
                  <a:lnTo>
                    <a:pt x="935215" y="1765214"/>
                  </a:lnTo>
                  <a:lnTo>
                    <a:pt x="984440" y="1760854"/>
                  </a:lnTo>
                  <a:lnTo>
                    <a:pt x="1033665" y="1760177"/>
                  </a:lnTo>
                  <a:lnTo>
                    <a:pt x="1082890" y="1763127"/>
                  </a:lnTo>
                  <a:lnTo>
                    <a:pt x="1132116" y="1768839"/>
                  </a:lnTo>
                  <a:lnTo>
                    <a:pt x="1181341" y="1776446"/>
                  </a:lnTo>
                  <a:lnTo>
                    <a:pt x="1230566" y="1785080"/>
                  </a:lnTo>
                  <a:lnTo>
                    <a:pt x="1279791" y="1793873"/>
                  </a:lnTo>
                  <a:lnTo>
                    <a:pt x="1329016" y="1801960"/>
                  </a:lnTo>
                  <a:lnTo>
                    <a:pt x="1378242" y="1808472"/>
                  </a:lnTo>
                  <a:lnTo>
                    <a:pt x="1427467" y="1812543"/>
                  </a:lnTo>
                  <a:lnTo>
                    <a:pt x="1476692" y="1813305"/>
                  </a:lnTo>
                  <a:lnTo>
                    <a:pt x="1525917" y="1811062"/>
                  </a:lnTo>
                  <a:lnTo>
                    <a:pt x="1575142" y="1806882"/>
                  </a:lnTo>
                  <a:lnTo>
                    <a:pt x="1624368" y="1801046"/>
                  </a:lnTo>
                  <a:lnTo>
                    <a:pt x="1673593" y="1793833"/>
                  </a:lnTo>
                  <a:lnTo>
                    <a:pt x="1722818" y="1785524"/>
                  </a:lnTo>
                  <a:lnTo>
                    <a:pt x="1772043" y="1776400"/>
                  </a:lnTo>
                  <a:lnTo>
                    <a:pt x="1821268" y="1766741"/>
                  </a:lnTo>
                  <a:lnTo>
                    <a:pt x="1870494" y="1756828"/>
                  </a:lnTo>
                  <a:lnTo>
                    <a:pt x="1919719" y="1746941"/>
                  </a:lnTo>
                  <a:lnTo>
                    <a:pt x="1968944" y="1737359"/>
                  </a:lnTo>
                  <a:lnTo>
                    <a:pt x="2018169" y="1727473"/>
                  </a:lnTo>
                  <a:lnTo>
                    <a:pt x="2067394" y="1716652"/>
                  </a:lnTo>
                  <a:lnTo>
                    <a:pt x="2116620" y="1705152"/>
                  </a:lnTo>
                  <a:lnTo>
                    <a:pt x="2165845" y="1693226"/>
                  </a:lnTo>
                  <a:lnTo>
                    <a:pt x="2215070" y="1681130"/>
                  </a:lnTo>
                  <a:lnTo>
                    <a:pt x="2264295" y="1669118"/>
                  </a:lnTo>
                  <a:lnTo>
                    <a:pt x="2313520" y="1657444"/>
                  </a:lnTo>
                  <a:lnTo>
                    <a:pt x="2362746" y="1646362"/>
                  </a:lnTo>
                  <a:lnTo>
                    <a:pt x="2411971" y="1636129"/>
                  </a:lnTo>
                  <a:lnTo>
                    <a:pt x="2461196" y="1626996"/>
                  </a:lnTo>
                  <a:lnTo>
                    <a:pt x="2510421" y="1619307"/>
                  </a:lnTo>
                  <a:lnTo>
                    <a:pt x="2559646" y="1613045"/>
                  </a:lnTo>
                  <a:lnTo>
                    <a:pt x="2608872" y="1607816"/>
                  </a:lnTo>
                  <a:lnTo>
                    <a:pt x="2658097" y="1603226"/>
                  </a:lnTo>
                  <a:lnTo>
                    <a:pt x="2707322" y="1598882"/>
                  </a:lnTo>
                  <a:lnTo>
                    <a:pt x="2756547" y="1594389"/>
                  </a:lnTo>
                  <a:lnTo>
                    <a:pt x="2805772" y="1589354"/>
                  </a:lnTo>
                  <a:lnTo>
                    <a:pt x="2854998" y="1583382"/>
                  </a:lnTo>
                  <a:lnTo>
                    <a:pt x="2904223" y="1576079"/>
                  </a:lnTo>
                  <a:lnTo>
                    <a:pt x="2953448" y="1567052"/>
                  </a:lnTo>
                  <a:lnTo>
                    <a:pt x="3002673" y="1556052"/>
                  </a:lnTo>
                  <a:lnTo>
                    <a:pt x="3051898" y="1543348"/>
                  </a:lnTo>
                  <a:lnTo>
                    <a:pt x="3101124" y="1529324"/>
                  </a:lnTo>
                  <a:lnTo>
                    <a:pt x="3150349" y="1514365"/>
                  </a:lnTo>
                  <a:lnTo>
                    <a:pt x="3199574" y="1498853"/>
                  </a:lnTo>
                  <a:lnTo>
                    <a:pt x="3248799" y="1483175"/>
                  </a:lnTo>
                  <a:lnTo>
                    <a:pt x="3298024" y="1467712"/>
                  </a:lnTo>
                  <a:lnTo>
                    <a:pt x="3347250" y="1452850"/>
                  </a:lnTo>
                  <a:lnTo>
                    <a:pt x="3396475" y="1438972"/>
                  </a:lnTo>
                  <a:lnTo>
                    <a:pt x="3445700" y="1426463"/>
                  </a:lnTo>
                  <a:lnTo>
                    <a:pt x="3494925" y="1413539"/>
                  </a:lnTo>
                  <a:lnTo>
                    <a:pt x="3544150" y="1398753"/>
                  </a:lnTo>
                  <a:lnTo>
                    <a:pt x="3593376" y="1383107"/>
                  </a:lnTo>
                  <a:lnTo>
                    <a:pt x="3642601" y="1367605"/>
                  </a:lnTo>
                  <a:lnTo>
                    <a:pt x="3691826" y="1353248"/>
                  </a:lnTo>
                  <a:lnTo>
                    <a:pt x="3741051" y="1341040"/>
                  </a:lnTo>
                  <a:lnTo>
                    <a:pt x="3790276" y="1331984"/>
                  </a:lnTo>
                  <a:lnTo>
                    <a:pt x="3839502" y="1327082"/>
                  </a:lnTo>
                  <a:lnTo>
                    <a:pt x="3888727" y="1327338"/>
                  </a:lnTo>
                  <a:lnTo>
                    <a:pt x="3937952" y="1333753"/>
                  </a:lnTo>
                  <a:lnTo>
                    <a:pt x="4008274" y="1363616"/>
                  </a:lnTo>
                  <a:lnTo>
                    <a:pt x="4043435" y="1388178"/>
                  </a:lnTo>
                  <a:lnTo>
                    <a:pt x="4078595" y="1417174"/>
                  </a:lnTo>
                  <a:lnTo>
                    <a:pt x="4113756" y="1449114"/>
                  </a:lnTo>
                  <a:lnTo>
                    <a:pt x="4148917" y="1482510"/>
                  </a:lnTo>
                  <a:lnTo>
                    <a:pt x="4184078" y="1515871"/>
                  </a:lnTo>
                  <a:lnTo>
                    <a:pt x="4219239" y="1547709"/>
                  </a:lnTo>
                  <a:lnTo>
                    <a:pt x="4254400" y="1576533"/>
                  </a:lnTo>
                  <a:lnTo>
                    <a:pt x="4289561" y="1600853"/>
                  </a:lnTo>
                  <a:lnTo>
                    <a:pt x="4324721" y="1619181"/>
                  </a:lnTo>
                  <a:lnTo>
                    <a:pt x="4395043" y="1631901"/>
                  </a:lnTo>
                  <a:lnTo>
                    <a:pt x="4430204" y="1623313"/>
                  </a:lnTo>
                  <a:lnTo>
                    <a:pt x="4484894" y="1587359"/>
                  </a:lnTo>
                  <a:lnTo>
                    <a:pt x="4512237" y="1560190"/>
                  </a:lnTo>
                  <a:lnTo>
                    <a:pt x="4539577" y="1527850"/>
                  </a:lnTo>
                  <a:lnTo>
                    <a:pt x="4566917" y="1491054"/>
                  </a:lnTo>
                  <a:lnTo>
                    <a:pt x="4594255" y="1450518"/>
                  </a:lnTo>
                  <a:lnTo>
                    <a:pt x="4621593" y="1406960"/>
                  </a:lnTo>
                  <a:lnTo>
                    <a:pt x="4648930" y="1361095"/>
                  </a:lnTo>
                  <a:lnTo>
                    <a:pt x="4676267" y="1313640"/>
                  </a:lnTo>
                  <a:lnTo>
                    <a:pt x="4703603" y="1265311"/>
                  </a:lnTo>
                  <a:lnTo>
                    <a:pt x="4730940" y="1216825"/>
                  </a:lnTo>
                  <a:lnTo>
                    <a:pt x="4758278" y="1168898"/>
                  </a:lnTo>
                  <a:lnTo>
                    <a:pt x="4785616" y="1122247"/>
                  </a:lnTo>
                  <a:lnTo>
                    <a:pt x="4812956" y="1077587"/>
                  </a:lnTo>
                  <a:lnTo>
                    <a:pt x="4840296" y="1035636"/>
                  </a:lnTo>
                  <a:lnTo>
                    <a:pt x="4867639" y="997109"/>
                  </a:lnTo>
                  <a:lnTo>
                    <a:pt x="4894983" y="962724"/>
                  </a:lnTo>
                  <a:lnTo>
                    <a:pt x="4922329" y="933195"/>
                  </a:lnTo>
                  <a:lnTo>
                    <a:pt x="4967079" y="892150"/>
                  </a:lnTo>
                  <a:lnTo>
                    <a:pt x="5011829" y="856497"/>
                  </a:lnTo>
                  <a:lnTo>
                    <a:pt x="5056580" y="825492"/>
                  </a:lnTo>
                  <a:lnTo>
                    <a:pt x="5101330" y="798393"/>
                  </a:lnTo>
                  <a:lnTo>
                    <a:pt x="5146080" y="774457"/>
                  </a:lnTo>
                  <a:lnTo>
                    <a:pt x="5190830" y="752943"/>
                  </a:lnTo>
                  <a:lnTo>
                    <a:pt x="5235580" y="733108"/>
                  </a:lnTo>
                  <a:lnTo>
                    <a:pt x="5280330" y="714208"/>
                  </a:lnTo>
                  <a:lnTo>
                    <a:pt x="5325081" y="695502"/>
                  </a:lnTo>
                  <a:lnTo>
                    <a:pt x="5369831" y="676247"/>
                  </a:lnTo>
                  <a:lnTo>
                    <a:pt x="5414581" y="655700"/>
                  </a:lnTo>
                  <a:lnTo>
                    <a:pt x="5463806" y="632840"/>
                  </a:lnTo>
                  <a:lnTo>
                    <a:pt x="5513031" y="611352"/>
                  </a:lnTo>
                  <a:lnTo>
                    <a:pt x="5562257" y="591007"/>
                  </a:lnTo>
                  <a:lnTo>
                    <a:pt x="5611482" y="571576"/>
                  </a:lnTo>
                  <a:lnTo>
                    <a:pt x="5660707" y="552830"/>
                  </a:lnTo>
                  <a:lnTo>
                    <a:pt x="5709932" y="534542"/>
                  </a:lnTo>
                  <a:lnTo>
                    <a:pt x="5759157" y="516483"/>
                  </a:lnTo>
                  <a:lnTo>
                    <a:pt x="5808383" y="498424"/>
                  </a:lnTo>
                  <a:lnTo>
                    <a:pt x="5857608" y="480136"/>
                  </a:lnTo>
                  <a:lnTo>
                    <a:pt x="5906833" y="461390"/>
                  </a:lnTo>
                  <a:lnTo>
                    <a:pt x="5956058" y="442807"/>
                  </a:lnTo>
                  <a:lnTo>
                    <a:pt x="6005283" y="424967"/>
                  </a:lnTo>
                  <a:lnTo>
                    <a:pt x="6054509" y="407584"/>
                  </a:lnTo>
                  <a:lnTo>
                    <a:pt x="6103734" y="390372"/>
                  </a:lnTo>
                  <a:lnTo>
                    <a:pt x="6152959" y="373046"/>
                  </a:lnTo>
                  <a:lnTo>
                    <a:pt x="6202184" y="355320"/>
                  </a:lnTo>
                  <a:lnTo>
                    <a:pt x="6251409" y="336908"/>
                  </a:lnTo>
                  <a:lnTo>
                    <a:pt x="6300635" y="317525"/>
                  </a:lnTo>
                  <a:lnTo>
                    <a:pt x="6349860" y="296884"/>
                  </a:lnTo>
                  <a:lnTo>
                    <a:pt x="6399085" y="274700"/>
                  </a:lnTo>
                  <a:lnTo>
                    <a:pt x="6443835" y="253020"/>
                  </a:lnTo>
                  <a:lnTo>
                    <a:pt x="6488585" y="230088"/>
                  </a:lnTo>
                  <a:lnTo>
                    <a:pt x="6533336" y="206102"/>
                  </a:lnTo>
                  <a:lnTo>
                    <a:pt x="6578086" y="181261"/>
                  </a:lnTo>
                  <a:lnTo>
                    <a:pt x="6622836" y="155762"/>
                  </a:lnTo>
                  <a:lnTo>
                    <a:pt x="6667586" y="129801"/>
                  </a:lnTo>
                  <a:lnTo>
                    <a:pt x="6712336" y="103578"/>
                  </a:lnTo>
                  <a:lnTo>
                    <a:pt x="6757086" y="77288"/>
                  </a:lnTo>
                  <a:lnTo>
                    <a:pt x="6801837" y="51130"/>
                  </a:lnTo>
                  <a:lnTo>
                    <a:pt x="6846587" y="25302"/>
                  </a:lnTo>
                  <a:lnTo>
                    <a:pt x="6891337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08126" y="3432809"/>
              <a:ext cx="6891655" cy="1752600"/>
            </a:xfrm>
            <a:custGeom>
              <a:avLst/>
              <a:gdLst/>
              <a:ahLst/>
              <a:cxnLst/>
              <a:rect l="l" t="t" r="r" b="b"/>
              <a:pathLst>
                <a:path w="6891655" h="1752600">
                  <a:moveTo>
                    <a:pt x="0" y="1752600"/>
                  </a:moveTo>
                  <a:lnTo>
                    <a:pt x="492252" y="1673352"/>
                  </a:lnTo>
                  <a:lnTo>
                    <a:pt x="984504" y="1501139"/>
                  </a:lnTo>
                  <a:lnTo>
                    <a:pt x="1476756" y="1475232"/>
                  </a:lnTo>
                  <a:lnTo>
                    <a:pt x="1969008" y="1392935"/>
                  </a:lnTo>
                  <a:lnTo>
                    <a:pt x="2461260" y="1296923"/>
                  </a:lnTo>
                  <a:lnTo>
                    <a:pt x="2953512" y="1267967"/>
                  </a:lnTo>
                  <a:lnTo>
                    <a:pt x="3445764" y="1150620"/>
                  </a:lnTo>
                  <a:lnTo>
                    <a:pt x="3938016" y="1139952"/>
                  </a:lnTo>
                  <a:lnTo>
                    <a:pt x="4430268" y="1712976"/>
                  </a:lnTo>
                  <a:lnTo>
                    <a:pt x="4922520" y="1231391"/>
                  </a:lnTo>
                  <a:lnTo>
                    <a:pt x="5414772" y="944879"/>
                  </a:lnTo>
                  <a:lnTo>
                    <a:pt x="5907024" y="762000"/>
                  </a:lnTo>
                  <a:lnTo>
                    <a:pt x="6399276" y="487679"/>
                  </a:lnTo>
                  <a:lnTo>
                    <a:pt x="6891528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72236" y="4595876"/>
            <a:ext cx="359410" cy="76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236" y="4097528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236" y="3599179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236" y="3101086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42287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20568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3559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8037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65786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26791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9730" y="5295571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34539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12820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05071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97324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88890" y="5295571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81447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73698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65950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49894" y="4008247"/>
            <a:ext cx="683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001F5F"/>
                </a:solidFill>
                <a:latin typeface="Tahoma"/>
                <a:cs typeface="Tahoma"/>
              </a:rPr>
              <a:t>İnşaat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49894" y="3003194"/>
            <a:ext cx="746125" cy="616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1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808080"/>
                </a:solidFill>
                <a:latin typeface="Tahoma"/>
                <a:cs typeface="Tahoma"/>
              </a:rPr>
              <a:t>Ticaret  </a:t>
            </a:r>
            <a:r>
              <a:rPr sz="1600" b="1" spc="-5" dirty="0">
                <a:solidFill>
                  <a:srgbClr val="A80000"/>
                </a:solidFill>
                <a:latin typeface="Tahoma"/>
                <a:cs typeface="Tahoma"/>
              </a:rPr>
              <a:t>Hizmet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739" y="6545071"/>
            <a:ext cx="4611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Ticaret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 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59740" y="865758"/>
            <a:ext cx="71208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Son </a:t>
            </a:r>
            <a:r>
              <a:rPr dirty="0"/>
              <a:t>iki </a:t>
            </a:r>
            <a:r>
              <a:rPr spc="-5" dirty="0"/>
              <a:t>çeyrekte </a:t>
            </a:r>
            <a:r>
              <a:rPr dirty="0"/>
              <a:t>en </a:t>
            </a:r>
            <a:r>
              <a:rPr spc="5" dirty="0"/>
              <a:t>hızlı </a:t>
            </a:r>
            <a:r>
              <a:rPr spc="-5" dirty="0"/>
              <a:t>ciro artışları </a:t>
            </a:r>
            <a:r>
              <a:rPr dirty="0"/>
              <a:t>hizmet</a:t>
            </a:r>
            <a:r>
              <a:rPr spc="-65" dirty="0"/>
              <a:t> </a:t>
            </a:r>
            <a:r>
              <a:rPr spc="-5" dirty="0"/>
              <a:t>sektöründe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3007" y="1170559"/>
            <a:ext cx="8813165" cy="17011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9255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Üçüncü çeyrek itibarıyla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cirolar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geçen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yılın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aynı çeyreğine göre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hizmet</a:t>
            </a:r>
            <a:r>
              <a:rPr spc="14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sektöründe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89255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%59,4, ticaret sektöründe % 36,4,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inşaat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sektöründe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%32,4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</a:t>
            </a:r>
            <a:r>
              <a:rPr spc="10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gösterdi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Sektörel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ciro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endeksleri,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etkilerinden 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2015=100,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Ç1–2021</a:t>
            </a:r>
            <a:r>
              <a:rPr sz="1400" b="1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401320">
              <a:spcBef>
                <a:spcPts val="12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400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41637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843" y="944118"/>
            <a:ext cx="768858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Havayolu, bilgi hizmet ve seyahat </a:t>
            </a:r>
            <a:r>
              <a:rPr spc="-5" dirty="0"/>
              <a:t>sektörlerinde ciro</a:t>
            </a:r>
            <a:r>
              <a:rPr spc="-90" dirty="0"/>
              <a:t> </a:t>
            </a:r>
            <a:r>
              <a:rPr spc="-5" dirty="0"/>
              <a:t>artışları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%100’ün</a:t>
            </a:r>
            <a:r>
              <a:rPr spc="-10" dirty="0"/>
              <a:t> </a:t>
            </a:r>
            <a:r>
              <a:rPr dirty="0"/>
              <a:t>üzerinde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4843" y="1553717"/>
            <a:ext cx="71126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Posta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ve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kurye faaliyetleri, yıllık olarak cirosu gerileyen tek sektör</a:t>
            </a:r>
            <a:r>
              <a:rPr spc="16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oldu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" y="2127504"/>
            <a:ext cx="9139555" cy="524510"/>
          </a:xfrm>
          <a:custGeom>
            <a:avLst/>
            <a:gdLst/>
            <a:ahLst/>
            <a:cxnLst/>
            <a:rect l="l" t="t" r="r" b="b"/>
            <a:pathLst>
              <a:path w="9139555" h="524510">
                <a:moveTo>
                  <a:pt x="9139428" y="0"/>
                </a:moveTo>
                <a:lnTo>
                  <a:pt x="0" y="0"/>
                </a:lnTo>
                <a:lnTo>
                  <a:pt x="0" y="524256"/>
                </a:lnTo>
                <a:lnTo>
                  <a:pt x="9139428" y="524256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9700" y="2159888"/>
            <a:ext cx="886714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05"/>
              </a:spcBef>
            </a:pP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Hizmet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sektörü ciro endeksleri,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2015=100,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%</a:t>
            </a:r>
            <a:r>
              <a:rPr sz="1400" b="1" spc="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değişim,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905" algn="ctr"/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Eylül 2020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215" y="6627368"/>
            <a:ext cx="4610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Ticaret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 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-4762" y="2804160"/>
            <a:ext cx="9152255" cy="1861185"/>
            <a:chOff x="-4762" y="2804160"/>
            <a:chExt cx="9152255" cy="1861185"/>
          </a:xfrm>
        </p:grpSpPr>
        <p:sp>
          <p:nvSpPr>
            <p:cNvPr id="9" name="object 9"/>
            <p:cNvSpPr/>
            <p:nvPr/>
          </p:nvSpPr>
          <p:spPr>
            <a:xfrm>
              <a:off x="59436" y="2804159"/>
              <a:ext cx="431800" cy="1856739"/>
            </a:xfrm>
            <a:custGeom>
              <a:avLst/>
              <a:gdLst/>
              <a:ahLst/>
              <a:cxnLst/>
              <a:rect l="l" t="t" r="r" b="b"/>
              <a:pathLst>
                <a:path w="431800" h="1856739">
                  <a:moveTo>
                    <a:pt x="153911" y="0"/>
                  </a:moveTo>
                  <a:lnTo>
                    <a:pt x="0" y="0"/>
                  </a:lnTo>
                  <a:lnTo>
                    <a:pt x="0" y="1856232"/>
                  </a:lnTo>
                  <a:lnTo>
                    <a:pt x="153911" y="1856232"/>
                  </a:lnTo>
                  <a:lnTo>
                    <a:pt x="153911" y="0"/>
                  </a:lnTo>
                  <a:close/>
                </a:path>
                <a:path w="431800" h="1856739">
                  <a:moveTo>
                    <a:pt x="431292" y="301752"/>
                  </a:moveTo>
                  <a:lnTo>
                    <a:pt x="277368" y="301752"/>
                  </a:lnTo>
                  <a:lnTo>
                    <a:pt x="277368" y="1856232"/>
                  </a:lnTo>
                  <a:lnTo>
                    <a:pt x="431292" y="1856232"/>
                  </a:lnTo>
                  <a:lnTo>
                    <a:pt x="431292" y="30175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14172" y="3211080"/>
              <a:ext cx="7912734" cy="1449705"/>
            </a:xfrm>
            <a:custGeom>
              <a:avLst/>
              <a:gdLst/>
              <a:ahLst/>
              <a:cxnLst/>
              <a:rect l="l" t="t" r="r" b="b"/>
              <a:pathLst>
                <a:path w="7912734" h="1449704">
                  <a:moveTo>
                    <a:pt x="153924" y="0"/>
                  </a:moveTo>
                  <a:lnTo>
                    <a:pt x="0" y="0"/>
                  </a:lnTo>
                  <a:lnTo>
                    <a:pt x="0" y="1449311"/>
                  </a:lnTo>
                  <a:lnTo>
                    <a:pt x="153924" y="1449311"/>
                  </a:lnTo>
                  <a:lnTo>
                    <a:pt x="153924" y="0"/>
                  </a:lnTo>
                  <a:close/>
                </a:path>
                <a:path w="7912734" h="1449704">
                  <a:moveTo>
                    <a:pt x="431292" y="291071"/>
                  </a:moveTo>
                  <a:lnTo>
                    <a:pt x="277368" y="291071"/>
                  </a:lnTo>
                  <a:lnTo>
                    <a:pt x="277368" y="1449311"/>
                  </a:lnTo>
                  <a:lnTo>
                    <a:pt x="431292" y="1449311"/>
                  </a:lnTo>
                  <a:lnTo>
                    <a:pt x="431292" y="291071"/>
                  </a:lnTo>
                  <a:close/>
                </a:path>
                <a:path w="7912734" h="1449704">
                  <a:moveTo>
                    <a:pt x="708660" y="394716"/>
                  </a:moveTo>
                  <a:lnTo>
                    <a:pt x="554736" y="394716"/>
                  </a:lnTo>
                  <a:lnTo>
                    <a:pt x="554736" y="1449311"/>
                  </a:lnTo>
                  <a:lnTo>
                    <a:pt x="708660" y="1449311"/>
                  </a:lnTo>
                  <a:lnTo>
                    <a:pt x="708660" y="394716"/>
                  </a:lnTo>
                  <a:close/>
                </a:path>
                <a:path w="7912734" h="1449704">
                  <a:moveTo>
                    <a:pt x="984504" y="460235"/>
                  </a:moveTo>
                  <a:lnTo>
                    <a:pt x="830580" y="460235"/>
                  </a:lnTo>
                  <a:lnTo>
                    <a:pt x="830580" y="1449311"/>
                  </a:lnTo>
                  <a:lnTo>
                    <a:pt x="984504" y="1449311"/>
                  </a:lnTo>
                  <a:lnTo>
                    <a:pt x="984504" y="460235"/>
                  </a:lnTo>
                  <a:close/>
                </a:path>
                <a:path w="7912734" h="1449704">
                  <a:moveTo>
                    <a:pt x="1261872" y="480060"/>
                  </a:moveTo>
                  <a:lnTo>
                    <a:pt x="1107948" y="480060"/>
                  </a:lnTo>
                  <a:lnTo>
                    <a:pt x="1107948" y="1449311"/>
                  </a:lnTo>
                  <a:lnTo>
                    <a:pt x="1261872" y="1449311"/>
                  </a:lnTo>
                  <a:lnTo>
                    <a:pt x="1261872" y="480060"/>
                  </a:lnTo>
                  <a:close/>
                </a:path>
                <a:path w="7912734" h="1449704">
                  <a:moveTo>
                    <a:pt x="1539240" y="542531"/>
                  </a:moveTo>
                  <a:lnTo>
                    <a:pt x="1385316" y="542531"/>
                  </a:lnTo>
                  <a:lnTo>
                    <a:pt x="1385316" y="1449311"/>
                  </a:lnTo>
                  <a:lnTo>
                    <a:pt x="1539240" y="1449311"/>
                  </a:lnTo>
                  <a:lnTo>
                    <a:pt x="1539240" y="542531"/>
                  </a:lnTo>
                  <a:close/>
                </a:path>
                <a:path w="7912734" h="1449704">
                  <a:moveTo>
                    <a:pt x="1816608" y="573011"/>
                  </a:moveTo>
                  <a:lnTo>
                    <a:pt x="1662684" y="573011"/>
                  </a:lnTo>
                  <a:lnTo>
                    <a:pt x="1662684" y="1449311"/>
                  </a:lnTo>
                  <a:lnTo>
                    <a:pt x="1816608" y="1449311"/>
                  </a:lnTo>
                  <a:lnTo>
                    <a:pt x="1816608" y="573011"/>
                  </a:lnTo>
                  <a:close/>
                </a:path>
                <a:path w="7912734" h="1449704">
                  <a:moveTo>
                    <a:pt x="2093976" y="583679"/>
                  </a:moveTo>
                  <a:lnTo>
                    <a:pt x="1940052" y="583679"/>
                  </a:lnTo>
                  <a:lnTo>
                    <a:pt x="1940052" y="1449311"/>
                  </a:lnTo>
                  <a:lnTo>
                    <a:pt x="2093976" y="1449311"/>
                  </a:lnTo>
                  <a:lnTo>
                    <a:pt x="2093976" y="583679"/>
                  </a:lnTo>
                  <a:close/>
                </a:path>
                <a:path w="7912734" h="1449704">
                  <a:moveTo>
                    <a:pt x="2371344" y="643128"/>
                  </a:moveTo>
                  <a:lnTo>
                    <a:pt x="2217420" y="643128"/>
                  </a:lnTo>
                  <a:lnTo>
                    <a:pt x="2217420" y="1449311"/>
                  </a:lnTo>
                  <a:lnTo>
                    <a:pt x="2371344" y="1449311"/>
                  </a:lnTo>
                  <a:lnTo>
                    <a:pt x="2371344" y="643128"/>
                  </a:lnTo>
                  <a:close/>
                </a:path>
                <a:path w="7912734" h="1449704">
                  <a:moveTo>
                    <a:pt x="2647188" y="656831"/>
                  </a:moveTo>
                  <a:lnTo>
                    <a:pt x="2493264" y="656831"/>
                  </a:lnTo>
                  <a:lnTo>
                    <a:pt x="2493264" y="1449311"/>
                  </a:lnTo>
                  <a:lnTo>
                    <a:pt x="2647188" y="1449311"/>
                  </a:lnTo>
                  <a:lnTo>
                    <a:pt x="2647188" y="656831"/>
                  </a:lnTo>
                  <a:close/>
                </a:path>
                <a:path w="7912734" h="1449704">
                  <a:moveTo>
                    <a:pt x="2924556" y="667499"/>
                  </a:moveTo>
                  <a:lnTo>
                    <a:pt x="2770632" y="667499"/>
                  </a:lnTo>
                  <a:lnTo>
                    <a:pt x="2770632" y="1449311"/>
                  </a:lnTo>
                  <a:lnTo>
                    <a:pt x="2924556" y="1449311"/>
                  </a:lnTo>
                  <a:lnTo>
                    <a:pt x="2924556" y="667499"/>
                  </a:lnTo>
                  <a:close/>
                </a:path>
                <a:path w="7912734" h="1449704">
                  <a:moveTo>
                    <a:pt x="3201924" y="697979"/>
                  </a:moveTo>
                  <a:lnTo>
                    <a:pt x="3048000" y="697979"/>
                  </a:lnTo>
                  <a:lnTo>
                    <a:pt x="3048000" y="1449311"/>
                  </a:lnTo>
                  <a:lnTo>
                    <a:pt x="3201924" y="1449311"/>
                  </a:lnTo>
                  <a:lnTo>
                    <a:pt x="3201924" y="697979"/>
                  </a:lnTo>
                  <a:close/>
                </a:path>
                <a:path w="7912734" h="1449704">
                  <a:moveTo>
                    <a:pt x="3479292" y="737616"/>
                  </a:moveTo>
                  <a:lnTo>
                    <a:pt x="3325368" y="737616"/>
                  </a:lnTo>
                  <a:lnTo>
                    <a:pt x="3325368" y="1449311"/>
                  </a:lnTo>
                  <a:lnTo>
                    <a:pt x="3479292" y="1449311"/>
                  </a:lnTo>
                  <a:lnTo>
                    <a:pt x="3479292" y="737616"/>
                  </a:lnTo>
                  <a:close/>
                </a:path>
                <a:path w="7912734" h="1449704">
                  <a:moveTo>
                    <a:pt x="3756660" y="748271"/>
                  </a:moveTo>
                  <a:lnTo>
                    <a:pt x="3602736" y="748271"/>
                  </a:lnTo>
                  <a:lnTo>
                    <a:pt x="3602736" y="1449311"/>
                  </a:lnTo>
                  <a:lnTo>
                    <a:pt x="3756660" y="1449311"/>
                  </a:lnTo>
                  <a:lnTo>
                    <a:pt x="3756660" y="748271"/>
                  </a:lnTo>
                  <a:close/>
                </a:path>
                <a:path w="7912734" h="1449704">
                  <a:moveTo>
                    <a:pt x="4032504" y="765035"/>
                  </a:moveTo>
                  <a:lnTo>
                    <a:pt x="3878580" y="765035"/>
                  </a:lnTo>
                  <a:lnTo>
                    <a:pt x="3878580" y="1449311"/>
                  </a:lnTo>
                  <a:lnTo>
                    <a:pt x="4032504" y="1449311"/>
                  </a:lnTo>
                  <a:lnTo>
                    <a:pt x="4032504" y="765035"/>
                  </a:lnTo>
                  <a:close/>
                </a:path>
                <a:path w="7912734" h="1449704">
                  <a:moveTo>
                    <a:pt x="4309872" y="768083"/>
                  </a:moveTo>
                  <a:lnTo>
                    <a:pt x="4155948" y="768083"/>
                  </a:lnTo>
                  <a:lnTo>
                    <a:pt x="4155948" y="1449311"/>
                  </a:lnTo>
                  <a:lnTo>
                    <a:pt x="4309872" y="1449311"/>
                  </a:lnTo>
                  <a:lnTo>
                    <a:pt x="4309872" y="768083"/>
                  </a:lnTo>
                  <a:close/>
                </a:path>
                <a:path w="7912734" h="1449704">
                  <a:moveTo>
                    <a:pt x="4587240" y="783323"/>
                  </a:moveTo>
                  <a:lnTo>
                    <a:pt x="4433316" y="783323"/>
                  </a:lnTo>
                  <a:lnTo>
                    <a:pt x="4433316" y="1449311"/>
                  </a:lnTo>
                  <a:lnTo>
                    <a:pt x="4587240" y="1449311"/>
                  </a:lnTo>
                  <a:lnTo>
                    <a:pt x="4587240" y="783323"/>
                  </a:lnTo>
                  <a:close/>
                </a:path>
                <a:path w="7912734" h="1449704">
                  <a:moveTo>
                    <a:pt x="4864608" y="804672"/>
                  </a:moveTo>
                  <a:lnTo>
                    <a:pt x="4710684" y="804672"/>
                  </a:lnTo>
                  <a:lnTo>
                    <a:pt x="4710684" y="1449311"/>
                  </a:lnTo>
                  <a:lnTo>
                    <a:pt x="4864608" y="1449311"/>
                  </a:lnTo>
                  <a:lnTo>
                    <a:pt x="4864608" y="804672"/>
                  </a:lnTo>
                  <a:close/>
                </a:path>
                <a:path w="7912734" h="1449704">
                  <a:moveTo>
                    <a:pt x="5141976" y="841235"/>
                  </a:moveTo>
                  <a:lnTo>
                    <a:pt x="4988052" y="841235"/>
                  </a:lnTo>
                  <a:lnTo>
                    <a:pt x="4988052" y="1449311"/>
                  </a:lnTo>
                  <a:lnTo>
                    <a:pt x="5141976" y="1449311"/>
                  </a:lnTo>
                  <a:lnTo>
                    <a:pt x="5141976" y="841235"/>
                  </a:lnTo>
                  <a:close/>
                </a:path>
                <a:path w="7912734" h="1449704">
                  <a:moveTo>
                    <a:pt x="5419344" y="868667"/>
                  </a:moveTo>
                  <a:lnTo>
                    <a:pt x="5265420" y="868667"/>
                  </a:lnTo>
                  <a:lnTo>
                    <a:pt x="5265420" y="1449311"/>
                  </a:lnTo>
                  <a:lnTo>
                    <a:pt x="5419344" y="1449311"/>
                  </a:lnTo>
                  <a:lnTo>
                    <a:pt x="5419344" y="868667"/>
                  </a:lnTo>
                  <a:close/>
                </a:path>
                <a:path w="7912734" h="1449704">
                  <a:moveTo>
                    <a:pt x="5695188" y="871728"/>
                  </a:moveTo>
                  <a:lnTo>
                    <a:pt x="5541264" y="871728"/>
                  </a:lnTo>
                  <a:lnTo>
                    <a:pt x="5541264" y="1449311"/>
                  </a:lnTo>
                  <a:lnTo>
                    <a:pt x="5695188" y="1449311"/>
                  </a:lnTo>
                  <a:lnTo>
                    <a:pt x="5695188" y="871728"/>
                  </a:lnTo>
                  <a:close/>
                </a:path>
                <a:path w="7912734" h="1449704">
                  <a:moveTo>
                    <a:pt x="5972556" y="882383"/>
                  </a:moveTo>
                  <a:lnTo>
                    <a:pt x="5818632" y="882383"/>
                  </a:lnTo>
                  <a:lnTo>
                    <a:pt x="5818632" y="1449311"/>
                  </a:lnTo>
                  <a:lnTo>
                    <a:pt x="5972556" y="1449311"/>
                  </a:lnTo>
                  <a:lnTo>
                    <a:pt x="5972556" y="882383"/>
                  </a:lnTo>
                  <a:close/>
                </a:path>
                <a:path w="7912734" h="1449704">
                  <a:moveTo>
                    <a:pt x="6249924" y="950963"/>
                  </a:moveTo>
                  <a:lnTo>
                    <a:pt x="6096000" y="950963"/>
                  </a:lnTo>
                  <a:lnTo>
                    <a:pt x="6096000" y="1449311"/>
                  </a:lnTo>
                  <a:lnTo>
                    <a:pt x="6249924" y="1449311"/>
                  </a:lnTo>
                  <a:lnTo>
                    <a:pt x="6249924" y="950963"/>
                  </a:lnTo>
                  <a:close/>
                </a:path>
                <a:path w="7912734" h="1449704">
                  <a:moveTo>
                    <a:pt x="6527292" y="964679"/>
                  </a:moveTo>
                  <a:lnTo>
                    <a:pt x="6373368" y="964679"/>
                  </a:lnTo>
                  <a:lnTo>
                    <a:pt x="6373368" y="1449311"/>
                  </a:lnTo>
                  <a:lnTo>
                    <a:pt x="6527292" y="1449311"/>
                  </a:lnTo>
                  <a:lnTo>
                    <a:pt x="6527292" y="964679"/>
                  </a:lnTo>
                  <a:close/>
                </a:path>
                <a:path w="7912734" h="1449704">
                  <a:moveTo>
                    <a:pt x="6804660" y="999731"/>
                  </a:moveTo>
                  <a:lnTo>
                    <a:pt x="6650736" y="999731"/>
                  </a:lnTo>
                  <a:lnTo>
                    <a:pt x="6650736" y="1449311"/>
                  </a:lnTo>
                  <a:lnTo>
                    <a:pt x="6804660" y="1449311"/>
                  </a:lnTo>
                  <a:lnTo>
                    <a:pt x="6804660" y="999731"/>
                  </a:lnTo>
                  <a:close/>
                </a:path>
                <a:path w="7912734" h="1449704">
                  <a:moveTo>
                    <a:pt x="7080504" y="1004316"/>
                  </a:moveTo>
                  <a:lnTo>
                    <a:pt x="6926580" y="1004316"/>
                  </a:lnTo>
                  <a:lnTo>
                    <a:pt x="6926580" y="1449311"/>
                  </a:lnTo>
                  <a:lnTo>
                    <a:pt x="7080504" y="1449311"/>
                  </a:lnTo>
                  <a:lnTo>
                    <a:pt x="7080504" y="1004316"/>
                  </a:lnTo>
                  <a:close/>
                </a:path>
                <a:path w="7912734" h="1449704">
                  <a:moveTo>
                    <a:pt x="7357872" y="1005840"/>
                  </a:moveTo>
                  <a:lnTo>
                    <a:pt x="7203948" y="1005840"/>
                  </a:lnTo>
                  <a:lnTo>
                    <a:pt x="7203948" y="1449311"/>
                  </a:lnTo>
                  <a:lnTo>
                    <a:pt x="7357872" y="1449311"/>
                  </a:lnTo>
                  <a:lnTo>
                    <a:pt x="7357872" y="1005840"/>
                  </a:lnTo>
                  <a:close/>
                </a:path>
                <a:path w="7912734" h="1449704">
                  <a:moveTo>
                    <a:pt x="7635240" y="1010399"/>
                  </a:moveTo>
                  <a:lnTo>
                    <a:pt x="7481316" y="1010399"/>
                  </a:lnTo>
                  <a:lnTo>
                    <a:pt x="7481316" y="1449311"/>
                  </a:lnTo>
                  <a:lnTo>
                    <a:pt x="7635240" y="1449311"/>
                  </a:lnTo>
                  <a:lnTo>
                    <a:pt x="7635240" y="1010399"/>
                  </a:lnTo>
                  <a:close/>
                </a:path>
                <a:path w="7912734" h="1449704">
                  <a:moveTo>
                    <a:pt x="7912608" y="1155179"/>
                  </a:moveTo>
                  <a:lnTo>
                    <a:pt x="7758684" y="1155179"/>
                  </a:lnTo>
                  <a:lnTo>
                    <a:pt x="7758684" y="1449311"/>
                  </a:lnTo>
                  <a:lnTo>
                    <a:pt x="7912608" y="1449311"/>
                  </a:lnTo>
                  <a:lnTo>
                    <a:pt x="7912608" y="1155179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4660392"/>
              <a:ext cx="8912860" cy="0"/>
            </a:xfrm>
            <a:custGeom>
              <a:avLst/>
              <a:gdLst/>
              <a:ahLst/>
              <a:cxnLst/>
              <a:rect l="l" t="t" r="r" b="b"/>
              <a:pathLst>
                <a:path w="8912860">
                  <a:moveTo>
                    <a:pt x="0" y="0"/>
                  </a:moveTo>
                  <a:lnTo>
                    <a:pt x="891235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403847" y="4287012"/>
              <a:ext cx="210820" cy="181610"/>
            </a:xfrm>
            <a:custGeom>
              <a:avLst/>
              <a:gdLst/>
              <a:ahLst/>
              <a:cxnLst/>
              <a:rect l="l" t="t" r="r" b="b"/>
              <a:pathLst>
                <a:path w="210820" h="181610">
                  <a:moveTo>
                    <a:pt x="210311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210311" y="181356"/>
                  </a:lnTo>
                  <a:lnTo>
                    <a:pt x="21031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095231" y="4660392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0" y="0"/>
                  </a:moveTo>
                  <a:lnTo>
                    <a:pt x="472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1726" y="4845676"/>
            <a:ext cx="9077325" cy="187960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46355" algn="r">
              <a:spcBef>
                <a:spcPts val="100"/>
              </a:spcBef>
            </a:pP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H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avayolu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350" algn="r">
              <a:spcBef>
                <a:spcPts val="735"/>
              </a:spcBef>
            </a:pP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Bilgi</a:t>
            </a:r>
            <a:r>
              <a:rPr sz="1200" b="1" spc="-9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hizmet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68300" marR="6350" indent="878205" algn="r">
              <a:lnSpc>
                <a:spcPct val="151000"/>
              </a:lnSpc>
              <a:spcBef>
                <a:spcPts val="15"/>
              </a:spcBef>
            </a:pP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Se</a:t>
            </a:r>
            <a:r>
              <a:rPr sz="1200" b="1" dirty="0">
                <a:solidFill>
                  <a:srgbClr val="001F5F"/>
                </a:solidFill>
                <a:latin typeface="Tahoma"/>
                <a:cs typeface="Tahoma"/>
              </a:rPr>
              <a:t>yahat  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Bilgisayar</a:t>
            </a:r>
            <a:r>
              <a:rPr sz="1200" b="1" spc="-7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001F5F"/>
                </a:solidFill>
                <a:latin typeface="Tahoma"/>
                <a:cs typeface="Tahoma"/>
              </a:rPr>
              <a:t>program.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42620" marR="5715" indent="366395" algn="r">
              <a:lnSpc>
                <a:spcPct val="151500"/>
              </a:lnSpc>
              <a:spcBef>
                <a:spcPts val="5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Ko</a:t>
            </a:r>
            <a:r>
              <a:rPr sz="1200" b="1" spc="-5" dirty="0">
                <a:solidFill>
                  <a:srgbClr val="13306C"/>
                </a:solidFill>
                <a:latin typeface="Tahoma"/>
                <a:cs typeface="Tahoma"/>
              </a:rPr>
              <a:t>nakl</a:t>
            </a: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a</a:t>
            </a:r>
            <a:r>
              <a:rPr sz="1200" b="1" spc="-5" dirty="0">
                <a:solidFill>
                  <a:srgbClr val="13306C"/>
                </a:solidFill>
                <a:latin typeface="Tahoma"/>
                <a:cs typeface="Tahoma"/>
              </a:rPr>
              <a:t>m</a:t>
            </a: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a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Taşıma.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için</a:t>
            </a:r>
            <a:r>
              <a:rPr sz="12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depo.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Su yolu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taşıma.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82270" marR="6350" indent="63500">
              <a:lnSpc>
                <a:spcPts val="2190"/>
              </a:lnSpc>
              <a:spcBef>
                <a:spcPts val="18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Ulaşım ve Depolama  Konaklama ve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yiyecek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985" algn="r">
              <a:spcBef>
                <a:spcPts val="54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ımcılık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31544" marR="5715" indent="165100" algn="r">
              <a:lnSpc>
                <a:spcPct val="151900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Yem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-İç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me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Büro</a:t>
            </a:r>
            <a:r>
              <a:rPr sz="1200" spc="-7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yönetimi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94945" marR="5080" indent="1205230" algn="r">
              <a:lnSpc>
                <a:spcPts val="2190"/>
              </a:lnSpc>
              <a:spcBef>
                <a:spcPts val="18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met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İdari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destek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5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Kara</a:t>
            </a:r>
            <a:r>
              <a:rPr sz="1200" spc="-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taşıma.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7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Mima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lık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Müh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ndis.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yr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imenkul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36625" marR="5715" indent="106045" algn="r">
              <a:lnSpc>
                <a:spcPct val="151500"/>
              </a:lnSpc>
              <a:spcBef>
                <a:spcPts val="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Sinema</a:t>
            </a:r>
            <a:r>
              <a:rPr sz="12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filmi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İstihd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 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İdare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merkezi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853440" algn="r">
              <a:lnSpc>
                <a:spcPts val="2190"/>
              </a:lnSpc>
              <a:spcBef>
                <a:spcPts val="18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Bilgi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iletişim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Mesleki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teknik</a:t>
            </a:r>
            <a:r>
              <a:rPr sz="12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faaliyetler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954405" marR="6350" indent="150495" algn="r">
              <a:lnSpc>
                <a:spcPts val="2170"/>
              </a:lnSpc>
              <a:spcBef>
                <a:spcPts val="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Ve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rin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rlik  Diğer</a:t>
            </a:r>
            <a:r>
              <a:rPr sz="1200" spc="-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mesleki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720725" marR="5715" indent="-41910" algn="r">
              <a:lnSpc>
                <a:spcPts val="2170"/>
              </a:lnSpc>
              <a:spcBef>
                <a:spcPts val="2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Bilimsel</a:t>
            </a:r>
            <a:r>
              <a:rPr sz="1200" spc="-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araştırma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 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sing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56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Bina</a:t>
            </a:r>
            <a:r>
              <a:rPr sz="12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73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Güvenlik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620395" marR="5080" indent="499745" algn="r">
              <a:lnSpc>
                <a:spcPct val="151300"/>
              </a:lnSpc>
              <a:spcBef>
                <a:spcPts val="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Re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mcılık  Huku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Muhas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be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mcılık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el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komün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yon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R="6985" algn="r">
              <a:spcBef>
                <a:spcPts val="75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P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rye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13119" y="427278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642359"/>
            <a:ext cx="836930" cy="386080"/>
          </a:xfrm>
          <a:custGeom>
            <a:avLst/>
            <a:gdLst/>
            <a:ahLst/>
            <a:cxnLst/>
            <a:rect l="l" t="t" r="r" b="b"/>
            <a:pathLst>
              <a:path w="836930" h="386079">
                <a:moveTo>
                  <a:pt x="281940" y="0"/>
                </a:moveTo>
                <a:lnTo>
                  <a:pt x="0" y="0"/>
                </a:lnTo>
                <a:lnTo>
                  <a:pt x="0" y="181356"/>
                </a:lnTo>
                <a:lnTo>
                  <a:pt x="281940" y="181356"/>
                </a:lnTo>
                <a:lnTo>
                  <a:pt x="281940" y="0"/>
                </a:lnTo>
                <a:close/>
              </a:path>
              <a:path w="836930" h="386079">
                <a:moveTo>
                  <a:pt x="836676" y="202692"/>
                </a:moveTo>
                <a:lnTo>
                  <a:pt x="544068" y="202692"/>
                </a:lnTo>
                <a:lnTo>
                  <a:pt x="544068" y="385572"/>
                </a:lnTo>
                <a:lnTo>
                  <a:pt x="836676" y="385572"/>
                </a:lnTo>
                <a:lnTo>
                  <a:pt x="836676" y="202692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77" y="3628135"/>
            <a:ext cx="2641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132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6700" y="3793235"/>
            <a:ext cx="292735" cy="181610"/>
          </a:xfrm>
          <a:custGeom>
            <a:avLst/>
            <a:gdLst/>
            <a:ahLst/>
            <a:cxnLst/>
            <a:rect l="l" t="t" r="r" b="b"/>
            <a:pathLst>
              <a:path w="292734" h="181610">
                <a:moveTo>
                  <a:pt x="292608" y="0"/>
                </a:moveTo>
                <a:lnTo>
                  <a:pt x="0" y="0"/>
                </a:lnTo>
                <a:lnTo>
                  <a:pt x="0" y="181356"/>
                </a:lnTo>
                <a:lnTo>
                  <a:pt x="292608" y="181356"/>
                </a:lnTo>
                <a:lnTo>
                  <a:pt x="29260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2026" y="3779011"/>
            <a:ext cx="593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110</a:t>
            </a:r>
            <a:r>
              <a:rPr sz="12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aseline="-18518" dirty="0">
                <a:solidFill>
                  <a:srgbClr val="FFFFFF"/>
                </a:solidFill>
                <a:latin typeface="Tahoma"/>
                <a:cs typeface="Tahoma"/>
              </a:rPr>
              <a:t>103</a:t>
            </a:r>
            <a:endParaRPr baseline="-18518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62583" y="3991355"/>
            <a:ext cx="208915" cy="182880"/>
          </a:xfrm>
          <a:custGeom>
            <a:avLst/>
            <a:gdLst/>
            <a:ahLst/>
            <a:cxnLst/>
            <a:rect l="l" t="t" r="r" b="b"/>
            <a:pathLst>
              <a:path w="208915" h="182879">
                <a:moveTo>
                  <a:pt x="208787" y="0"/>
                </a:moveTo>
                <a:lnTo>
                  <a:pt x="0" y="0"/>
                </a:lnTo>
                <a:lnTo>
                  <a:pt x="0" y="182880"/>
                </a:lnTo>
                <a:lnTo>
                  <a:pt x="208787" y="182880"/>
                </a:lnTo>
                <a:lnTo>
                  <a:pt x="2087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0305" y="397738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82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39952" y="4043171"/>
            <a:ext cx="208915" cy="182880"/>
          </a:xfrm>
          <a:custGeom>
            <a:avLst/>
            <a:gdLst/>
            <a:ahLst/>
            <a:cxnLst/>
            <a:rect l="l" t="t" r="r" b="b"/>
            <a:pathLst>
              <a:path w="208915" h="182879">
                <a:moveTo>
                  <a:pt x="208787" y="0"/>
                </a:moveTo>
                <a:lnTo>
                  <a:pt x="0" y="0"/>
                </a:lnTo>
                <a:lnTo>
                  <a:pt x="0" y="182879"/>
                </a:lnTo>
                <a:lnTo>
                  <a:pt x="208787" y="182879"/>
                </a:lnTo>
                <a:lnTo>
                  <a:pt x="2087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7978" y="402983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15796" y="4075175"/>
            <a:ext cx="3535679" cy="337185"/>
          </a:xfrm>
          <a:custGeom>
            <a:avLst/>
            <a:gdLst/>
            <a:ahLst/>
            <a:cxnLst/>
            <a:rect l="l" t="t" r="r" b="b"/>
            <a:pathLst>
              <a:path w="3535679" h="337185">
                <a:moveTo>
                  <a:pt x="210299" y="0"/>
                </a:moveTo>
                <a:lnTo>
                  <a:pt x="0" y="0"/>
                </a:lnTo>
                <a:lnTo>
                  <a:pt x="0" y="182880"/>
                </a:lnTo>
                <a:lnTo>
                  <a:pt x="210299" y="182880"/>
                </a:lnTo>
                <a:lnTo>
                  <a:pt x="210299" y="0"/>
                </a:lnTo>
                <a:close/>
              </a:path>
              <a:path w="3535679" h="337185">
                <a:moveTo>
                  <a:pt x="3535680" y="153924"/>
                </a:moveTo>
                <a:lnTo>
                  <a:pt x="3325368" y="153924"/>
                </a:lnTo>
                <a:lnTo>
                  <a:pt x="3325368" y="336804"/>
                </a:lnTo>
                <a:lnTo>
                  <a:pt x="3535680" y="336804"/>
                </a:lnTo>
                <a:lnTo>
                  <a:pt x="3535680" y="153924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24432" y="4061282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355848" y="4178807"/>
            <a:ext cx="5198745" cy="426720"/>
          </a:xfrm>
          <a:custGeom>
            <a:avLst/>
            <a:gdLst/>
            <a:ahLst/>
            <a:cxnLst/>
            <a:rect l="l" t="t" r="r" b="b"/>
            <a:pathLst>
              <a:path w="5198745" h="426720">
                <a:moveTo>
                  <a:pt x="210312" y="0"/>
                </a:moveTo>
                <a:lnTo>
                  <a:pt x="0" y="0"/>
                </a:lnTo>
                <a:lnTo>
                  <a:pt x="0" y="181356"/>
                </a:lnTo>
                <a:lnTo>
                  <a:pt x="210312" y="181356"/>
                </a:lnTo>
                <a:lnTo>
                  <a:pt x="210312" y="0"/>
                </a:lnTo>
                <a:close/>
              </a:path>
              <a:path w="5198745" h="426720">
                <a:moveTo>
                  <a:pt x="5198364" y="243840"/>
                </a:moveTo>
                <a:lnTo>
                  <a:pt x="4988052" y="243840"/>
                </a:lnTo>
                <a:lnTo>
                  <a:pt x="4988052" y="426720"/>
                </a:lnTo>
                <a:lnTo>
                  <a:pt x="5198364" y="426720"/>
                </a:lnTo>
                <a:lnTo>
                  <a:pt x="5198364" y="24384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22120" y="3681221"/>
            <a:ext cx="167005" cy="63817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R="3175"/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R="3175">
              <a:spcBef>
                <a:spcPts val="5"/>
              </a:spcBef>
            </a:pPr>
            <a:endParaRPr sz="135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69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53170" y="440931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802636" y="4166615"/>
            <a:ext cx="4642485" cy="361315"/>
          </a:xfrm>
          <a:custGeom>
            <a:avLst/>
            <a:gdLst/>
            <a:ahLst/>
            <a:cxnLst/>
            <a:rect l="l" t="t" r="r" b="b"/>
            <a:pathLst>
              <a:path w="4642484" h="361314">
                <a:moveTo>
                  <a:pt x="208788" y="0"/>
                </a:moveTo>
                <a:lnTo>
                  <a:pt x="0" y="0"/>
                </a:lnTo>
                <a:lnTo>
                  <a:pt x="0" y="182880"/>
                </a:lnTo>
                <a:lnTo>
                  <a:pt x="208788" y="182880"/>
                </a:lnTo>
                <a:lnTo>
                  <a:pt x="208788" y="0"/>
                </a:lnTo>
                <a:close/>
              </a:path>
              <a:path w="4642484" h="361314">
                <a:moveTo>
                  <a:pt x="486156" y="7620"/>
                </a:moveTo>
                <a:lnTo>
                  <a:pt x="277368" y="7620"/>
                </a:lnTo>
                <a:lnTo>
                  <a:pt x="277368" y="188976"/>
                </a:lnTo>
                <a:lnTo>
                  <a:pt x="486156" y="188976"/>
                </a:lnTo>
                <a:lnTo>
                  <a:pt x="486156" y="7620"/>
                </a:lnTo>
                <a:close/>
              </a:path>
              <a:path w="4642484" h="361314">
                <a:moveTo>
                  <a:pt x="1871472" y="60960"/>
                </a:moveTo>
                <a:lnTo>
                  <a:pt x="1661160" y="60960"/>
                </a:lnTo>
                <a:lnTo>
                  <a:pt x="1661160" y="243840"/>
                </a:lnTo>
                <a:lnTo>
                  <a:pt x="1871472" y="243840"/>
                </a:lnTo>
                <a:lnTo>
                  <a:pt x="1871472" y="60960"/>
                </a:lnTo>
                <a:close/>
              </a:path>
              <a:path w="4642484" h="361314">
                <a:moveTo>
                  <a:pt x="4364736" y="161544"/>
                </a:moveTo>
                <a:lnTo>
                  <a:pt x="4155948" y="161544"/>
                </a:lnTo>
                <a:lnTo>
                  <a:pt x="4155948" y="342900"/>
                </a:lnTo>
                <a:lnTo>
                  <a:pt x="4364736" y="342900"/>
                </a:lnTo>
                <a:lnTo>
                  <a:pt x="4364736" y="161544"/>
                </a:lnTo>
                <a:close/>
              </a:path>
              <a:path w="4642484" h="361314">
                <a:moveTo>
                  <a:pt x="4642104" y="178308"/>
                </a:moveTo>
                <a:lnTo>
                  <a:pt x="4433316" y="178308"/>
                </a:lnTo>
                <a:lnTo>
                  <a:pt x="4433316" y="361188"/>
                </a:lnTo>
                <a:lnTo>
                  <a:pt x="4642104" y="361188"/>
                </a:lnTo>
                <a:lnTo>
                  <a:pt x="4642104" y="17830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99488" y="3781805"/>
            <a:ext cx="167005" cy="5372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R="3175"/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102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64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76855" y="3781805"/>
            <a:ext cx="167005" cy="5372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R="3175"/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114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62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54223" y="3781805"/>
            <a:ext cx="167005" cy="53721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R="3175"/>
            <a:endParaRPr sz="140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lnSpc>
                <a:spcPts val="1440"/>
              </a:lnSpc>
              <a:spcBef>
                <a:spcPts val="118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61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10382" y="4164533"/>
            <a:ext cx="7473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aseline="4629" dirty="0">
                <a:solidFill>
                  <a:srgbClr val="FFFFFF"/>
                </a:solidFill>
                <a:latin typeface="Tahoma"/>
                <a:cs typeface="Tahoma"/>
              </a:rPr>
              <a:t>57 </a:t>
            </a:r>
            <a:r>
              <a:rPr baseline="2314" dirty="0">
                <a:solidFill>
                  <a:srgbClr val="FFFFFF"/>
                </a:solidFill>
                <a:latin typeface="Tahoma"/>
                <a:cs typeface="Tahoma"/>
              </a:rPr>
              <a:t>56</a:t>
            </a:r>
            <a:r>
              <a:rPr spc="202" baseline="23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187952" y="4219955"/>
            <a:ext cx="208915" cy="182880"/>
          </a:xfrm>
          <a:custGeom>
            <a:avLst/>
            <a:gdLst/>
            <a:ahLst/>
            <a:cxnLst/>
            <a:rect l="l" t="t" r="r" b="b"/>
            <a:pathLst>
              <a:path w="208914" h="182879">
                <a:moveTo>
                  <a:pt x="208787" y="0"/>
                </a:moveTo>
                <a:lnTo>
                  <a:pt x="0" y="0"/>
                </a:lnTo>
                <a:lnTo>
                  <a:pt x="0" y="182880"/>
                </a:lnTo>
                <a:lnTo>
                  <a:pt x="208787" y="182880"/>
                </a:lnTo>
                <a:lnTo>
                  <a:pt x="2087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196588" y="4215765"/>
            <a:ext cx="747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aseline="2314" dirty="0">
                <a:solidFill>
                  <a:srgbClr val="FFFFFF"/>
                </a:solidFill>
                <a:latin typeface="Tahoma"/>
                <a:cs typeface="Tahoma"/>
              </a:rPr>
              <a:t>50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48</a:t>
            </a:r>
            <a:r>
              <a:rPr sz="1200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633215" y="4194047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20" h="182879">
                <a:moveTo>
                  <a:pt x="210312" y="0"/>
                </a:moveTo>
                <a:lnTo>
                  <a:pt x="0" y="0"/>
                </a:lnTo>
                <a:lnTo>
                  <a:pt x="0" y="182879"/>
                </a:lnTo>
                <a:lnTo>
                  <a:pt x="210312" y="182879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42486" y="418071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910584" y="4213859"/>
            <a:ext cx="208915" cy="181610"/>
          </a:xfrm>
          <a:custGeom>
            <a:avLst/>
            <a:gdLst/>
            <a:ahLst/>
            <a:cxnLst/>
            <a:rect l="l" t="t" r="r" b="b"/>
            <a:pathLst>
              <a:path w="208914" h="181610">
                <a:moveTo>
                  <a:pt x="208787" y="0"/>
                </a:moveTo>
                <a:lnTo>
                  <a:pt x="0" y="0"/>
                </a:lnTo>
                <a:lnTo>
                  <a:pt x="0" y="181356"/>
                </a:lnTo>
                <a:lnTo>
                  <a:pt x="208787" y="181356"/>
                </a:lnTo>
                <a:lnTo>
                  <a:pt x="2087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18584" y="4199890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50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295900" y="4248911"/>
            <a:ext cx="210820" cy="181610"/>
          </a:xfrm>
          <a:custGeom>
            <a:avLst/>
            <a:gdLst/>
            <a:ahLst/>
            <a:cxnLst/>
            <a:rect l="l" t="t" r="r" b="b"/>
            <a:pathLst>
              <a:path w="210820" h="181610">
                <a:moveTo>
                  <a:pt x="210312" y="0"/>
                </a:moveTo>
                <a:lnTo>
                  <a:pt x="0" y="0"/>
                </a:lnTo>
                <a:lnTo>
                  <a:pt x="0" y="181356"/>
                </a:lnTo>
                <a:lnTo>
                  <a:pt x="210312" y="181356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304790" y="4234688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46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18532" y="4236720"/>
            <a:ext cx="208915" cy="182880"/>
          </a:xfrm>
          <a:custGeom>
            <a:avLst/>
            <a:gdLst/>
            <a:ahLst/>
            <a:cxnLst/>
            <a:rect l="l" t="t" r="r" b="b"/>
            <a:pathLst>
              <a:path w="208914" h="182879">
                <a:moveTo>
                  <a:pt x="208787" y="0"/>
                </a:moveTo>
                <a:lnTo>
                  <a:pt x="0" y="0"/>
                </a:lnTo>
                <a:lnTo>
                  <a:pt x="0" y="182879"/>
                </a:lnTo>
                <a:lnTo>
                  <a:pt x="208787" y="182879"/>
                </a:lnTo>
                <a:lnTo>
                  <a:pt x="2087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26914" y="422376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47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571744" y="4265676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20" h="182879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81015" y="425234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43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681216" y="4320540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20" h="182879">
                <a:moveTo>
                  <a:pt x="210311" y="0"/>
                </a:moveTo>
                <a:lnTo>
                  <a:pt x="0" y="0"/>
                </a:lnTo>
                <a:lnTo>
                  <a:pt x="0" y="182880"/>
                </a:lnTo>
                <a:lnTo>
                  <a:pt x="210311" y="182880"/>
                </a:lnTo>
                <a:lnTo>
                  <a:pt x="21031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90741" y="4314190"/>
            <a:ext cx="469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aseline="2314" dirty="0">
                <a:solidFill>
                  <a:srgbClr val="FFFFFF"/>
                </a:solidFill>
                <a:latin typeface="Tahoma"/>
                <a:cs typeface="Tahoma"/>
              </a:rPr>
              <a:t>35</a:t>
            </a:r>
            <a:r>
              <a:rPr spc="30" baseline="23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34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850636" y="4279391"/>
            <a:ext cx="1871980" cy="250190"/>
          </a:xfrm>
          <a:custGeom>
            <a:avLst/>
            <a:gdLst/>
            <a:ahLst/>
            <a:cxnLst/>
            <a:rect l="l" t="t" r="r" b="b"/>
            <a:pathLst>
              <a:path w="1871979" h="250189">
                <a:moveTo>
                  <a:pt x="208788" y="0"/>
                </a:moveTo>
                <a:lnTo>
                  <a:pt x="0" y="0"/>
                </a:lnTo>
                <a:lnTo>
                  <a:pt x="0" y="182880"/>
                </a:lnTo>
                <a:lnTo>
                  <a:pt x="208788" y="182880"/>
                </a:lnTo>
                <a:lnTo>
                  <a:pt x="208788" y="0"/>
                </a:lnTo>
                <a:close/>
              </a:path>
              <a:path w="1871979" h="250189">
                <a:moveTo>
                  <a:pt x="486156" y="0"/>
                </a:moveTo>
                <a:lnTo>
                  <a:pt x="277368" y="0"/>
                </a:lnTo>
                <a:lnTo>
                  <a:pt x="277368" y="182880"/>
                </a:lnTo>
                <a:lnTo>
                  <a:pt x="486156" y="182880"/>
                </a:lnTo>
                <a:lnTo>
                  <a:pt x="486156" y="0"/>
                </a:lnTo>
                <a:close/>
              </a:path>
              <a:path w="1871979" h="250189">
                <a:moveTo>
                  <a:pt x="1871472" y="67056"/>
                </a:moveTo>
                <a:lnTo>
                  <a:pt x="1661160" y="67056"/>
                </a:lnTo>
                <a:lnTo>
                  <a:pt x="1661160" y="249936"/>
                </a:lnTo>
                <a:lnTo>
                  <a:pt x="1871472" y="249936"/>
                </a:lnTo>
                <a:lnTo>
                  <a:pt x="1871472" y="6705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59017" y="4266133"/>
            <a:ext cx="4711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41</a:t>
            </a:r>
            <a:r>
              <a:rPr sz="12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619743" y="4453128"/>
            <a:ext cx="210820" cy="20764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3335" rIns="0" bIns="0" rtlCol="0">
            <a:spAutoFit/>
          </a:bodyPr>
          <a:lstStyle/>
          <a:p>
            <a:pPr marL="22225">
              <a:spcBef>
                <a:spcPts val="10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15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789164" y="4347971"/>
            <a:ext cx="486409" cy="184785"/>
          </a:xfrm>
          <a:custGeom>
            <a:avLst/>
            <a:gdLst/>
            <a:ahLst/>
            <a:cxnLst/>
            <a:rect l="l" t="t" r="r" b="b"/>
            <a:pathLst>
              <a:path w="486409" h="184785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  <a:path w="486409" h="184785">
                <a:moveTo>
                  <a:pt x="486156" y="1524"/>
                </a:moveTo>
                <a:lnTo>
                  <a:pt x="277368" y="1524"/>
                </a:lnTo>
                <a:lnTo>
                  <a:pt x="277368" y="184404"/>
                </a:lnTo>
                <a:lnTo>
                  <a:pt x="486156" y="184404"/>
                </a:lnTo>
                <a:lnTo>
                  <a:pt x="486156" y="1524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244842" y="4336237"/>
            <a:ext cx="102361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aseline="2314" dirty="0">
                <a:solidFill>
                  <a:srgbClr val="FFFFFF"/>
                </a:solidFill>
                <a:latin typeface="Tahoma"/>
                <a:cs typeface="Tahoma"/>
              </a:rPr>
              <a:t>32 32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31</a:t>
            </a:r>
            <a:r>
              <a:rPr sz="1200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8912352" y="4623815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182879" y="0"/>
                </a:moveTo>
                <a:lnTo>
                  <a:pt x="0" y="0"/>
                </a:lnTo>
                <a:lnTo>
                  <a:pt x="0" y="182880"/>
                </a:lnTo>
                <a:lnTo>
                  <a:pt x="182879" y="182880"/>
                </a:lnTo>
                <a:lnTo>
                  <a:pt x="18287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923146" y="4611116"/>
            <a:ext cx="163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8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7360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132" y="959942"/>
            <a:ext cx="7979409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dirty="0"/>
              <a:t>Perakende </a:t>
            </a:r>
            <a:r>
              <a:rPr spc="-5" dirty="0"/>
              <a:t>satışlar </a:t>
            </a:r>
            <a:r>
              <a:rPr dirty="0"/>
              <a:t>da </a:t>
            </a:r>
            <a:r>
              <a:rPr spc="-5" dirty="0"/>
              <a:t>üçüncü çeyrekte artış</a:t>
            </a:r>
            <a:r>
              <a:rPr spc="-130" dirty="0"/>
              <a:t> </a:t>
            </a:r>
            <a:r>
              <a:rPr dirty="0"/>
              <a:t>yönlü</a:t>
            </a:r>
          </a:p>
          <a:p>
            <a:pPr marL="12700" marR="5080">
              <a:lnSpc>
                <a:spcPct val="100000"/>
              </a:lnSpc>
            </a:pPr>
            <a:r>
              <a:rPr sz="1800" b="0" spc="-5" dirty="0">
                <a:latin typeface="Tahoma"/>
                <a:cs typeface="Tahoma"/>
              </a:rPr>
              <a:t>Üçüncü çeyrek itibarıyla </a:t>
            </a:r>
            <a:r>
              <a:rPr sz="1800" b="0" dirty="0">
                <a:latin typeface="Tahoma"/>
                <a:cs typeface="Tahoma"/>
              </a:rPr>
              <a:t>geçen </a:t>
            </a:r>
            <a:r>
              <a:rPr sz="1800" b="0" spc="-5" dirty="0">
                <a:latin typeface="Tahoma"/>
                <a:cs typeface="Tahoma"/>
              </a:rPr>
              <a:t>çeyreğe </a:t>
            </a:r>
            <a:r>
              <a:rPr sz="1800" b="0" dirty="0">
                <a:latin typeface="Tahoma"/>
                <a:cs typeface="Tahoma"/>
              </a:rPr>
              <a:t>göre </a:t>
            </a:r>
            <a:r>
              <a:rPr sz="1800" b="0" spc="-5" dirty="0">
                <a:latin typeface="Tahoma"/>
                <a:cs typeface="Tahoma"/>
              </a:rPr>
              <a:t>%10,3, geçen yıla </a:t>
            </a:r>
            <a:r>
              <a:rPr sz="1800" b="0" dirty="0">
                <a:latin typeface="Tahoma"/>
                <a:cs typeface="Tahoma"/>
              </a:rPr>
              <a:t>göre ise </a:t>
            </a:r>
            <a:r>
              <a:rPr sz="1800" b="0" spc="-5" dirty="0">
                <a:latin typeface="Tahoma"/>
                <a:cs typeface="Tahoma"/>
              </a:rPr>
              <a:t>%15,4  oranında </a:t>
            </a:r>
            <a:r>
              <a:rPr sz="1800" b="0" dirty="0">
                <a:latin typeface="Tahoma"/>
                <a:cs typeface="Tahoma"/>
              </a:rPr>
              <a:t>artış gerçekleşti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2153411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1"/>
                </a:lnTo>
                <a:lnTo>
                  <a:pt x="9139428" y="52273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500" y="6429247"/>
            <a:ext cx="4611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Ticaret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5216" y="2863595"/>
            <a:ext cx="8379459" cy="2563495"/>
            <a:chOff x="585216" y="2863595"/>
            <a:chExt cx="8379459" cy="2563495"/>
          </a:xfrm>
        </p:grpSpPr>
        <p:sp>
          <p:nvSpPr>
            <p:cNvPr id="7" name="object 7"/>
            <p:cNvSpPr/>
            <p:nvPr/>
          </p:nvSpPr>
          <p:spPr>
            <a:xfrm>
              <a:off x="585216" y="2868167"/>
              <a:ext cx="8361045" cy="2554605"/>
            </a:xfrm>
            <a:custGeom>
              <a:avLst/>
              <a:gdLst/>
              <a:ahLst/>
              <a:cxnLst/>
              <a:rect l="l" t="t" r="r" b="b"/>
              <a:pathLst>
                <a:path w="8361045" h="2554604">
                  <a:moveTo>
                    <a:pt x="67056" y="2554224"/>
                  </a:moveTo>
                  <a:lnTo>
                    <a:pt x="67056" y="0"/>
                  </a:lnTo>
                </a:path>
                <a:path w="8361045" h="2554604">
                  <a:moveTo>
                    <a:pt x="0" y="2554224"/>
                  </a:moveTo>
                  <a:lnTo>
                    <a:pt x="67056" y="2554224"/>
                  </a:lnTo>
                </a:path>
                <a:path w="8361045" h="2554604">
                  <a:moveTo>
                    <a:pt x="0" y="2043684"/>
                  </a:moveTo>
                  <a:lnTo>
                    <a:pt x="67056" y="2043684"/>
                  </a:lnTo>
                </a:path>
                <a:path w="8361045" h="2554604">
                  <a:moveTo>
                    <a:pt x="0" y="1533144"/>
                  </a:moveTo>
                  <a:lnTo>
                    <a:pt x="67056" y="1533144"/>
                  </a:lnTo>
                </a:path>
                <a:path w="8361045" h="2554604">
                  <a:moveTo>
                    <a:pt x="0" y="1022604"/>
                  </a:moveTo>
                  <a:lnTo>
                    <a:pt x="67056" y="1022604"/>
                  </a:lnTo>
                </a:path>
                <a:path w="8361045" h="2554604">
                  <a:moveTo>
                    <a:pt x="0" y="512064"/>
                  </a:moveTo>
                  <a:lnTo>
                    <a:pt x="67056" y="512064"/>
                  </a:lnTo>
                </a:path>
                <a:path w="8361045" h="2554604">
                  <a:moveTo>
                    <a:pt x="0" y="0"/>
                  </a:moveTo>
                  <a:lnTo>
                    <a:pt x="67056" y="0"/>
                  </a:lnTo>
                </a:path>
                <a:path w="8361045" h="2554604">
                  <a:moveTo>
                    <a:pt x="67056" y="2554224"/>
                  </a:moveTo>
                  <a:lnTo>
                    <a:pt x="8360663" y="25542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2462" y="3002025"/>
              <a:ext cx="8293734" cy="2087245"/>
            </a:xfrm>
            <a:custGeom>
              <a:avLst/>
              <a:gdLst/>
              <a:ahLst/>
              <a:cxnLst/>
              <a:rect l="l" t="t" r="r" b="b"/>
              <a:pathLst>
                <a:path w="8293734" h="2087245">
                  <a:moveTo>
                    <a:pt x="0" y="1227709"/>
                  </a:moveTo>
                  <a:lnTo>
                    <a:pt x="49364" y="1226584"/>
                  </a:lnTo>
                  <a:lnTo>
                    <a:pt x="98728" y="1224556"/>
                  </a:lnTo>
                  <a:lnTo>
                    <a:pt x="148092" y="1221926"/>
                  </a:lnTo>
                  <a:lnTo>
                    <a:pt x="197456" y="1218997"/>
                  </a:lnTo>
                  <a:lnTo>
                    <a:pt x="246819" y="1216072"/>
                  </a:lnTo>
                  <a:lnTo>
                    <a:pt x="296183" y="1213453"/>
                  </a:lnTo>
                  <a:lnTo>
                    <a:pt x="345546" y="1211442"/>
                  </a:lnTo>
                  <a:lnTo>
                    <a:pt x="394909" y="1210342"/>
                  </a:lnTo>
                  <a:lnTo>
                    <a:pt x="444273" y="1210456"/>
                  </a:lnTo>
                  <a:lnTo>
                    <a:pt x="493637" y="1212086"/>
                  </a:lnTo>
                  <a:lnTo>
                    <a:pt x="543001" y="1215535"/>
                  </a:lnTo>
                  <a:lnTo>
                    <a:pt x="592366" y="1221105"/>
                  </a:lnTo>
                  <a:lnTo>
                    <a:pt x="641740" y="1228303"/>
                  </a:lnTo>
                  <a:lnTo>
                    <a:pt x="691109" y="1236538"/>
                  </a:lnTo>
                  <a:lnTo>
                    <a:pt x="740474" y="1245868"/>
                  </a:lnTo>
                  <a:lnTo>
                    <a:pt x="789836" y="1256349"/>
                  </a:lnTo>
                  <a:lnTo>
                    <a:pt x="839194" y="1268041"/>
                  </a:lnTo>
                  <a:lnTo>
                    <a:pt x="888552" y="1281001"/>
                  </a:lnTo>
                  <a:lnTo>
                    <a:pt x="937909" y="1295286"/>
                  </a:lnTo>
                  <a:lnTo>
                    <a:pt x="987266" y="1310955"/>
                  </a:lnTo>
                  <a:lnTo>
                    <a:pt x="1036625" y="1328064"/>
                  </a:lnTo>
                  <a:lnTo>
                    <a:pt x="1085986" y="1346673"/>
                  </a:lnTo>
                  <a:lnTo>
                    <a:pt x="1135350" y="1366838"/>
                  </a:lnTo>
                  <a:lnTo>
                    <a:pt x="1184719" y="1388618"/>
                  </a:lnTo>
                  <a:lnTo>
                    <a:pt x="1224216" y="1408769"/>
                  </a:lnTo>
                  <a:lnTo>
                    <a:pt x="1263713" y="1432551"/>
                  </a:lnTo>
                  <a:lnTo>
                    <a:pt x="1303209" y="1459287"/>
                  </a:lnTo>
                  <a:lnTo>
                    <a:pt x="1342705" y="1488301"/>
                  </a:lnTo>
                  <a:lnTo>
                    <a:pt x="1382199" y="1518915"/>
                  </a:lnTo>
                  <a:lnTo>
                    <a:pt x="1421693" y="1550452"/>
                  </a:lnTo>
                  <a:lnTo>
                    <a:pt x="1461185" y="1582236"/>
                  </a:lnTo>
                  <a:lnTo>
                    <a:pt x="1500676" y="1613589"/>
                  </a:lnTo>
                  <a:lnTo>
                    <a:pt x="1540165" y="1643836"/>
                  </a:lnTo>
                  <a:lnTo>
                    <a:pt x="1579651" y="1672298"/>
                  </a:lnTo>
                  <a:lnTo>
                    <a:pt x="1619136" y="1698299"/>
                  </a:lnTo>
                  <a:lnTo>
                    <a:pt x="1658618" y="1721162"/>
                  </a:lnTo>
                  <a:lnTo>
                    <a:pt x="1698097" y="1740211"/>
                  </a:lnTo>
                  <a:lnTo>
                    <a:pt x="1737574" y="1754768"/>
                  </a:lnTo>
                  <a:lnTo>
                    <a:pt x="1777047" y="1764157"/>
                  </a:lnTo>
                  <a:lnTo>
                    <a:pt x="1822620" y="1768500"/>
                  </a:lnTo>
                  <a:lnTo>
                    <a:pt x="1868194" y="1766884"/>
                  </a:lnTo>
                  <a:lnTo>
                    <a:pt x="1913767" y="1760115"/>
                  </a:lnTo>
                  <a:lnTo>
                    <a:pt x="1959341" y="1748996"/>
                  </a:lnTo>
                  <a:lnTo>
                    <a:pt x="2004914" y="1734332"/>
                  </a:lnTo>
                  <a:lnTo>
                    <a:pt x="2050488" y="1716929"/>
                  </a:lnTo>
                  <a:lnTo>
                    <a:pt x="2096061" y="1697590"/>
                  </a:lnTo>
                  <a:lnTo>
                    <a:pt x="2141635" y="1677120"/>
                  </a:lnTo>
                  <a:lnTo>
                    <a:pt x="2187208" y="1656325"/>
                  </a:lnTo>
                  <a:lnTo>
                    <a:pt x="2232782" y="1636008"/>
                  </a:lnTo>
                  <a:lnTo>
                    <a:pt x="2278355" y="1616974"/>
                  </a:lnTo>
                  <a:lnTo>
                    <a:pt x="2323929" y="1600029"/>
                  </a:lnTo>
                  <a:lnTo>
                    <a:pt x="2369502" y="1585976"/>
                  </a:lnTo>
                  <a:lnTo>
                    <a:pt x="2418844" y="1572377"/>
                  </a:lnTo>
                  <a:lnTo>
                    <a:pt x="2468191" y="1558444"/>
                  </a:lnTo>
                  <a:lnTo>
                    <a:pt x="2517542" y="1544371"/>
                  </a:lnTo>
                  <a:lnTo>
                    <a:pt x="2566898" y="1530354"/>
                  </a:lnTo>
                  <a:lnTo>
                    <a:pt x="2616256" y="1516588"/>
                  </a:lnTo>
                  <a:lnTo>
                    <a:pt x="2665618" y="1503267"/>
                  </a:lnTo>
                  <a:lnTo>
                    <a:pt x="2714983" y="1490586"/>
                  </a:lnTo>
                  <a:lnTo>
                    <a:pt x="2764350" y="1478740"/>
                  </a:lnTo>
                  <a:lnTo>
                    <a:pt x="2813718" y="1467925"/>
                  </a:lnTo>
                  <a:lnTo>
                    <a:pt x="2863088" y="1458335"/>
                  </a:lnTo>
                  <a:lnTo>
                    <a:pt x="2912459" y="1450164"/>
                  </a:lnTo>
                  <a:lnTo>
                    <a:pt x="2961830" y="1443609"/>
                  </a:lnTo>
                  <a:lnTo>
                    <a:pt x="3011199" y="1439685"/>
                  </a:lnTo>
                  <a:lnTo>
                    <a:pt x="3060563" y="1438830"/>
                  </a:lnTo>
                  <a:lnTo>
                    <a:pt x="3109924" y="1440364"/>
                  </a:lnTo>
                  <a:lnTo>
                    <a:pt x="3159282" y="1443609"/>
                  </a:lnTo>
                  <a:lnTo>
                    <a:pt x="3208638" y="1447885"/>
                  </a:lnTo>
                  <a:lnTo>
                    <a:pt x="3257994" y="1452514"/>
                  </a:lnTo>
                  <a:lnTo>
                    <a:pt x="3307350" y="1456818"/>
                  </a:lnTo>
                  <a:lnTo>
                    <a:pt x="3356706" y="1460119"/>
                  </a:lnTo>
                  <a:lnTo>
                    <a:pt x="3406064" y="1461736"/>
                  </a:lnTo>
                  <a:lnTo>
                    <a:pt x="3455425" y="1460992"/>
                  </a:lnTo>
                  <a:lnTo>
                    <a:pt x="3504789" y="1457207"/>
                  </a:lnTo>
                  <a:lnTo>
                    <a:pt x="3554158" y="1449705"/>
                  </a:lnTo>
                  <a:lnTo>
                    <a:pt x="3599731" y="1438815"/>
                  </a:lnTo>
                  <a:lnTo>
                    <a:pt x="3645305" y="1424337"/>
                  </a:lnTo>
                  <a:lnTo>
                    <a:pt x="3690878" y="1406918"/>
                  </a:lnTo>
                  <a:lnTo>
                    <a:pt x="3736452" y="1387202"/>
                  </a:lnTo>
                  <a:lnTo>
                    <a:pt x="3782025" y="1365835"/>
                  </a:lnTo>
                  <a:lnTo>
                    <a:pt x="3827599" y="1343463"/>
                  </a:lnTo>
                  <a:lnTo>
                    <a:pt x="3873172" y="1320733"/>
                  </a:lnTo>
                  <a:lnTo>
                    <a:pt x="3918746" y="1298289"/>
                  </a:lnTo>
                  <a:lnTo>
                    <a:pt x="3964319" y="1276778"/>
                  </a:lnTo>
                  <a:lnTo>
                    <a:pt x="4009893" y="1256845"/>
                  </a:lnTo>
                  <a:lnTo>
                    <a:pt x="4055466" y="1239137"/>
                  </a:lnTo>
                  <a:lnTo>
                    <a:pt x="4101040" y="1224299"/>
                  </a:lnTo>
                  <a:lnTo>
                    <a:pt x="4146613" y="1212977"/>
                  </a:lnTo>
                  <a:lnTo>
                    <a:pt x="4192159" y="1202514"/>
                  </a:lnTo>
                  <a:lnTo>
                    <a:pt x="4237710" y="1190424"/>
                  </a:lnTo>
                  <a:lnTo>
                    <a:pt x="4283264" y="1177601"/>
                  </a:lnTo>
                  <a:lnTo>
                    <a:pt x="4328822" y="1164944"/>
                  </a:lnTo>
                  <a:lnTo>
                    <a:pt x="4374383" y="1153347"/>
                  </a:lnTo>
                  <a:lnTo>
                    <a:pt x="4419947" y="1143709"/>
                  </a:lnTo>
                  <a:lnTo>
                    <a:pt x="4465513" y="1136925"/>
                  </a:lnTo>
                  <a:lnTo>
                    <a:pt x="4511081" y="1133892"/>
                  </a:lnTo>
                  <a:lnTo>
                    <a:pt x="4556651" y="1135506"/>
                  </a:lnTo>
                  <a:lnTo>
                    <a:pt x="4602222" y="1142665"/>
                  </a:lnTo>
                  <a:lnTo>
                    <a:pt x="4647795" y="1156265"/>
                  </a:lnTo>
                  <a:lnTo>
                    <a:pt x="4693368" y="1177202"/>
                  </a:lnTo>
                  <a:lnTo>
                    <a:pt x="4738941" y="1206373"/>
                  </a:lnTo>
                  <a:lnTo>
                    <a:pt x="4786335" y="1252686"/>
                  </a:lnTo>
                  <a:lnTo>
                    <a:pt x="4810031" y="1283565"/>
                  </a:lnTo>
                  <a:lnTo>
                    <a:pt x="4833725" y="1318845"/>
                  </a:lnTo>
                  <a:lnTo>
                    <a:pt x="4857419" y="1357968"/>
                  </a:lnTo>
                  <a:lnTo>
                    <a:pt x="4881112" y="1400373"/>
                  </a:lnTo>
                  <a:lnTo>
                    <a:pt x="4904804" y="1445502"/>
                  </a:lnTo>
                  <a:lnTo>
                    <a:pt x="4928496" y="1492795"/>
                  </a:lnTo>
                  <a:lnTo>
                    <a:pt x="4952187" y="1541692"/>
                  </a:lnTo>
                  <a:lnTo>
                    <a:pt x="4975878" y="1591634"/>
                  </a:lnTo>
                  <a:lnTo>
                    <a:pt x="4999569" y="1642061"/>
                  </a:lnTo>
                  <a:lnTo>
                    <a:pt x="5023260" y="1692415"/>
                  </a:lnTo>
                  <a:lnTo>
                    <a:pt x="5046950" y="1742135"/>
                  </a:lnTo>
                  <a:lnTo>
                    <a:pt x="5070641" y="1790662"/>
                  </a:lnTo>
                  <a:lnTo>
                    <a:pt x="5094332" y="1837437"/>
                  </a:lnTo>
                  <a:lnTo>
                    <a:pt x="5118023" y="1881899"/>
                  </a:lnTo>
                  <a:lnTo>
                    <a:pt x="5141714" y="1923491"/>
                  </a:lnTo>
                  <a:lnTo>
                    <a:pt x="5165406" y="1961652"/>
                  </a:lnTo>
                  <a:lnTo>
                    <a:pt x="5189098" y="1995822"/>
                  </a:lnTo>
                  <a:lnTo>
                    <a:pt x="5236485" y="2049955"/>
                  </a:lnTo>
                  <a:lnTo>
                    <a:pt x="5283875" y="2081413"/>
                  </a:lnTo>
                  <a:lnTo>
                    <a:pt x="5307571" y="2087240"/>
                  </a:lnTo>
                  <a:lnTo>
                    <a:pt x="5331269" y="2085721"/>
                  </a:lnTo>
                  <a:lnTo>
                    <a:pt x="5373587" y="2063934"/>
                  </a:lnTo>
                  <a:lnTo>
                    <a:pt x="5415905" y="2019899"/>
                  </a:lnTo>
                  <a:lnTo>
                    <a:pt x="5458222" y="1956860"/>
                  </a:lnTo>
                  <a:lnTo>
                    <a:pt x="5479381" y="1919229"/>
                  </a:lnTo>
                  <a:lnTo>
                    <a:pt x="5500539" y="1878066"/>
                  </a:lnTo>
                  <a:lnTo>
                    <a:pt x="5521697" y="1833774"/>
                  </a:lnTo>
                  <a:lnTo>
                    <a:pt x="5542854" y="1786761"/>
                  </a:lnTo>
                  <a:lnTo>
                    <a:pt x="5564011" y="1737432"/>
                  </a:lnTo>
                  <a:lnTo>
                    <a:pt x="5585168" y="1686194"/>
                  </a:lnTo>
                  <a:lnTo>
                    <a:pt x="5606325" y="1633451"/>
                  </a:lnTo>
                  <a:lnTo>
                    <a:pt x="5627481" y="1579610"/>
                  </a:lnTo>
                  <a:lnTo>
                    <a:pt x="5648636" y="1525076"/>
                  </a:lnTo>
                  <a:lnTo>
                    <a:pt x="5669791" y="1470256"/>
                  </a:lnTo>
                  <a:lnTo>
                    <a:pt x="5690945" y="1415554"/>
                  </a:lnTo>
                  <a:lnTo>
                    <a:pt x="5712099" y="1361378"/>
                  </a:lnTo>
                  <a:lnTo>
                    <a:pt x="5733252" y="1308132"/>
                  </a:lnTo>
                  <a:lnTo>
                    <a:pt x="5754405" y="1256224"/>
                  </a:lnTo>
                  <a:lnTo>
                    <a:pt x="5775557" y="1206057"/>
                  </a:lnTo>
                  <a:lnTo>
                    <a:pt x="5796708" y="1158039"/>
                  </a:lnTo>
                  <a:lnTo>
                    <a:pt x="5817858" y="1112574"/>
                  </a:lnTo>
                  <a:lnTo>
                    <a:pt x="5839008" y="1070070"/>
                  </a:lnTo>
                  <a:lnTo>
                    <a:pt x="5860156" y="1030931"/>
                  </a:lnTo>
                  <a:lnTo>
                    <a:pt x="5881304" y="995564"/>
                  </a:lnTo>
                  <a:lnTo>
                    <a:pt x="5923597" y="937768"/>
                  </a:lnTo>
                  <a:lnTo>
                    <a:pt x="5965915" y="893653"/>
                  </a:lnTo>
                  <a:lnTo>
                    <a:pt x="6008233" y="857509"/>
                  </a:lnTo>
                  <a:lnTo>
                    <a:pt x="6050552" y="828472"/>
                  </a:lnTo>
                  <a:lnTo>
                    <a:pt x="6092870" y="805680"/>
                  </a:lnTo>
                  <a:lnTo>
                    <a:pt x="6135188" y="788270"/>
                  </a:lnTo>
                  <a:lnTo>
                    <a:pt x="6177506" y="775378"/>
                  </a:lnTo>
                  <a:lnTo>
                    <a:pt x="6219825" y="766143"/>
                  </a:lnTo>
                  <a:lnTo>
                    <a:pt x="6262143" y="759701"/>
                  </a:lnTo>
                  <a:lnTo>
                    <a:pt x="6304461" y="755189"/>
                  </a:lnTo>
                  <a:lnTo>
                    <a:pt x="6346779" y="751746"/>
                  </a:lnTo>
                  <a:lnTo>
                    <a:pt x="6389097" y="748507"/>
                  </a:lnTo>
                  <a:lnTo>
                    <a:pt x="6431416" y="744610"/>
                  </a:lnTo>
                  <a:lnTo>
                    <a:pt x="6473734" y="739193"/>
                  </a:lnTo>
                  <a:lnTo>
                    <a:pt x="6516052" y="731393"/>
                  </a:lnTo>
                  <a:lnTo>
                    <a:pt x="6565394" y="721481"/>
                  </a:lnTo>
                  <a:lnTo>
                    <a:pt x="6614741" y="713259"/>
                  </a:lnTo>
                  <a:lnTo>
                    <a:pt x="6664092" y="706518"/>
                  </a:lnTo>
                  <a:lnTo>
                    <a:pt x="6713448" y="701049"/>
                  </a:lnTo>
                  <a:lnTo>
                    <a:pt x="6762806" y="696641"/>
                  </a:lnTo>
                  <a:lnTo>
                    <a:pt x="6812168" y="693086"/>
                  </a:lnTo>
                  <a:lnTo>
                    <a:pt x="6861533" y="690174"/>
                  </a:lnTo>
                  <a:lnTo>
                    <a:pt x="6910900" y="687695"/>
                  </a:lnTo>
                  <a:lnTo>
                    <a:pt x="6960268" y="685440"/>
                  </a:lnTo>
                  <a:lnTo>
                    <a:pt x="7009638" y="683200"/>
                  </a:lnTo>
                  <a:lnTo>
                    <a:pt x="7059009" y="680765"/>
                  </a:lnTo>
                  <a:lnTo>
                    <a:pt x="7108380" y="677926"/>
                  </a:lnTo>
                  <a:lnTo>
                    <a:pt x="7153951" y="676944"/>
                  </a:lnTo>
                  <a:lnTo>
                    <a:pt x="7199519" y="679195"/>
                  </a:lnTo>
                  <a:lnTo>
                    <a:pt x="7245083" y="683766"/>
                  </a:lnTo>
                  <a:lnTo>
                    <a:pt x="7290645" y="689746"/>
                  </a:lnTo>
                  <a:lnTo>
                    <a:pt x="7336205" y="696225"/>
                  </a:lnTo>
                  <a:lnTo>
                    <a:pt x="7381765" y="702289"/>
                  </a:lnTo>
                  <a:lnTo>
                    <a:pt x="7427323" y="707028"/>
                  </a:lnTo>
                  <a:lnTo>
                    <a:pt x="7472883" y="709531"/>
                  </a:lnTo>
                  <a:lnTo>
                    <a:pt x="7518443" y="708885"/>
                  </a:lnTo>
                  <a:lnTo>
                    <a:pt x="7564005" y="704179"/>
                  </a:lnTo>
                  <a:lnTo>
                    <a:pt x="7609569" y="694503"/>
                  </a:lnTo>
                  <a:lnTo>
                    <a:pt x="7655137" y="678943"/>
                  </a:lnTo>
                  <a:lnTo>
                    <a:pt x="7700708" y="656590"/>
                  </a:lnTo>
                  <a:lnTo>
                    <a:pt x="7733622" y="635846"/>
                  </a:lnTo>
                  <a:lnTo>
                    <a:pt x="7766536" y="611512"/>
                  </a:lnTo>
                  <a:lnTo>
                    <a:pt x="7799451" y="583911"/>
                  </a:lnTo>
                  <a:lnTo>
                    <a:pt x="7832365" y="553372"/>
                  </a:lnTo>
                  <a:lnTo>
                    <a:pt x="7865279" y="520220"/>
                  </a:lnTo>
                  <a:lnTo>
                    <a:pt x="7898193" y="484782"/>
                  </a:lnTo>
                  <a:lnTo>
                    <a:pt x="7931107" y="447384"/>
                  </a:lnTo>
                  <a:lnTo>
                    <a:pt x="7964021" y="408352"/>
                  </a:lnTo>
                  <a:lnTo>
                    <a:pt x="7996936" y="368014"/>
                  </a:lnTo>
                  <a:lnTo>
                    <a:pt x="8029850" y="326694"/>
                  </a:lnTo>
                  <a:lnTo>
                    <a:pt x="8062764" y="284721"/>
                  </a:lnTo>
                  <a:lnTo>
                    <a:pt x="8095678" y="242419"/>
                  </a:lnTo>
                  <a:lnTo>
                    <a:pt x="8128592" y="200116"/>
                  </a:lnTo>
                  <a:lnTo>
                    <a:pt x="8161506" y="158137"/>
                  </a:lnTo>
                  <a:lnTo>
                    <a:pt x="8194421" y="116810"/>
                  </a:lnTo>
                  <a:lnTo>
                    <a:pt x="8227335" y="76460"/>
                  </a:lnTo>
                  <a:lnTo>
                    <a:pt x="8260249" y="37415"/>
                  </a:lnTo>
                  <a:lnTo>
                    <a:pt x="8293163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6535" y="2184857"/>
            <a:ext cx="8293100" cy="3362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0395" algn="ctr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Perakende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satış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hacim endeksi,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arındırılmış,</a:t>
            </a:r>
            <a:r>
              <a:rPr sz="1400" b="1" spc="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2015=100,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624205" algn="ctr">
              <a:spcBef>
                <a:spcPts val="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Ç3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  <a:p>
            <a:pPr marR="7926070" algn="ctr">
              <a:spcBef>
                <a:spcPts val="86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140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700" dirty="0">
              <a:solidFill>
                <a:prstClr val="black"/>
              </a:solidFill>
              <a:latin typeface="Tahoma"/>
              <a:cs typeface="Tahoma"/>
            </a:endParaRPr>
          </a:p>
          <a:p>
            <a:pPr marR="7926070" algn="ctr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130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700" dirty="0">
              <a:solidFill>
                <a:prstClr val="black"/>
              </a:solidFill>
              <a:latin typeface="Tahoma"/>
              <a:cs typeface="Tahoma"/>
            </a:endParaRPr>
          </a:p>
          <a:p>
            <a:pPr marR="7926070" algn="ctr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120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700" dirty="0">
              <a:solidFill>
                <a:prstClr val="black"/>
              </a:solidFill>
              <a:latin typeface="Tahoma"/>
              <a:cs typeface="Tahoma"/>
            </a:endParaRPr>
          </a:p>
          <a:p>
            <a:pPr marR="7926070" algn="ctr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110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700" dirty="0">
              <a:solidFill>
                <a:prstClr val="black"/>
              </a:solidFill>
              <a:latin typeface="Tahoma"/>
              <a:cs typeface="Tahoma"/>
            </a:endParaRPr>
          </a:p>
          <a:p>
            <a:pPr marR="7926070" algn="ctr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7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72485" y="5479924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6059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2018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781336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2018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Ç3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441290" y="5479924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3253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2018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Ç1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21597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2018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Ç2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524141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2019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Ç2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876120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2019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Ç1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664686" y="5479924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56888" y="5479924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49089" y="5479924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35700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Ç4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627901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20102" y="5479907"/>
            <a:ext cx="246221" cy="8249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Ç2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731327" y="5422772"/>
            <a:ext cx="246221" cy="88206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Ç3</a:t>
            </a:r>
          </a:p>
        </p:txBody>
      </p:sp>
    </p:spTree>
    <p:extLst>
      <p:ext uri="{BB962C8B-B14F-4D97-AF65-F5344CB8AC3E}">
        <p14:creationId xmlns:p14="http://schemas.microsoft.com/office/powerpoint/2010/main" val="1546567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46477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42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881265"/>
            <a:ext cx="613492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Dış Ticaret ve Cari Açık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Dış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</a:t>
            </a:r>
            <a:r>
              <a:rPr kumimoji="0" 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icaret</a:t>
            </a: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lvl="1">
              <a:defRPr/>
            </a:pPr>
            <a:r>
              <a:rPr lang="en-US" sz="2400" kern="0" dirty="0" err="1" smtClean="0">
                <a:solidFill>
                  <a:srgbClr val="000000"/>
                </a:solidFill>
                <a:latin typeface="Tahoma"/>
                <a:cs typeface="Arial"/>
              </a:rPr>
              <a:t>İhracat</a:t>
            </a:r>
            <a:r>
              <a:rPr lang="en-US" sz="2400" kern="0" dirty="0" smtClean="0">
                <a:solidFill>
                  <a:srgbClr val="000000"/>
                </a:solidFill>
                <a:latin typeface="Tahoma"/>
                <a:cs typeface="Arial"/>
              </a:rPr>
              <a:t> </a:t>
            </a:r>
            <a:r>
              <a:rPr lang="en-US" sz="2400" kern="0" dirty="0" err="1" smtClean="0">
                <a:solidFill>
                  <a:srgbClr val="000000"/>
                </a:solidFill>
                <a:latin typeface="Tahoma"/>
                <a:cs typeface="Arial"/>
              </a:rPr>
              <a:t>ve</a:t>
            </a:r>
            <a:r>
              <a:rPr lang="en-US" sz="2400" kern="0" dirty="0" smtClean="0">
                <a:solidFill>
                  <a:srgbClr val="000000"/>
                </a:solidFill>
                <a:latin typeface="Tahoma"/>
                <a:cs typeface="Arial"/>
              </a:rPr>
              <a:t> </a:t>
            </a:r>
            <a:r>
              <a:rPr lang="en-US" sz="2400" kern="0" dirty="0" err="1" smtClean="0">
                <a:solidFill>
                  <a:srgbClr val="000000"/>
                </a:solidFill>
                <a:latin typeface="Tahoma"/>
                <a:cs typeface="Arial"/>
              </a:rPr>
              <a:t>ithalat</a:t>
            </a:r>
            <a:endParaRPr lang="tr-TR" sz="2400" kern="0" dirty="0" smtClean="0">
              <a:solidFill>
                <a:srgbClr val="000000"/>
              </a:solidFill>
              <a:latin typeface="Tahoma"/>
              <a:cs typeface="Arial"/>
            </a:endParaRPr>
          </a:p>
          <a:p>
            <a:pPr lvl="1">
              <a:defRPr/>
            </a:pPr>
            <a:r>
              <a:rPr lang="tr-TR" sz="2400" kern="0" dirty="0">
                <a:solidFill>
                  <a:srgbClr val="000000"/>
                </a:solidFill>
                <a:latin typeface="Tahoma"/>
                <a:cs typeface="Arial"/>
              </a:rPr>
              <a:t>İhracatın ithalatı karşılama </a:t>
            </a: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oranı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Cari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çık ve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f</a:t>
            </a:r>
            <a:r>
              <a:rPr kumimoji="0" 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inansmanı</a:t>
            </a: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lvl="1">
              <a:defRPr/>
            </a:pPr>
            <a:r>
              <a:rPr lang="tr-TR" sz="2400" kern="0" dirty="0">
                <a:solidFill>
                  <a:srgbClr val="000000"/>
                </a:solidFill>
                <a:latin typeface="Tahoma"/>
                <a:cs typeface="Arial"/>
              </a:rPr>
              <a:t>Cari işlemler </a:t>
            </a: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dengesi</a:t>
            </a:r>
          </a:p>
          <a:p>
            <a:pPr lvl="1">
              <a:defRPr/>
            </a:pP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Cari </a:t>
            </a:r>
            <a:r>
              <a:rPr lang="tr-TR" sz="2400" kern="0" dirty="0">
                <a:solidFill>
                  <a:srgbClr val="000000"/>
                </a:solidFill>
                <a:latin typeface="Tahoma"/>
                <a:cs typeface="Arial"/>
              </a:rPr>
              <a:t>açığın temel finansman </a:t>
            </a: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kaynakları</a:t>
            </a:r>
            <a:endParaRPr kumimoji="0" lang="tr-TR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75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872744"/>
            <a:ext cx="8974455" cy="878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İhracatta yıllık artış oranları </a:t>
            </a:r>
            <a:r>
              <a:rPr dirty="0"/>
              <a:t>son iki aydır </a:t>
            </a:r>
            <a:r>
              <a:rPr spc="-5" dirty="0"/>
              <a:t>ithalatın </a:t>
            </a:r>
            <a:r>
              <a:rPr spc="5" dirty="0"/>
              <a:t>üzerinde </a:t>
            </a:r>
            <a:r>
              <a:rPr dirty="0"/>
              <a:t>seyrediyor  </a:t>
            </a:r>
            <a:r>
              <a:rPr sz="1800" b="0" spc="-5" dirty="0">
                <a:latin typeface="Tahoma"/>
                <a:cs typeface="Tahoma"/>
              </a:rPr>
              <a:t>Eylül </a:t>
            </a:r>
            <a:r>
              <a:rPr sz="1800" b="0" dirty="0">
                <a:latin typeface="Tahoma"/>
                <a:cs typeface="Tahoma"/>
              </a:rPr>
              <a:t>ayında </a:t>
            </a:r>
            <a:r>
              <a:rPr sz="1800" b="0" spc="-5" dirty="0">
                <a:latin typeface="Tahoma"/>
                <a:cs typeface="Tahoma"/>
              </a:rPr>
              <a:t>ihracatın ithalatı karşılama oranı </a:t>
            </a:r>
            <a:r>
              <a:rPr sz="1800" b="0" dirty="0">
                <a:latin typeface="Tahoma"/>
                <a:cs typeface="Tahoma"/>
              </a:rPr>
              <a:t>ise Mart 2020’den </a:t>
            </a:r>
            <a:r>
              <a:rPr sz="1800" b="0" spc="-5" dirty="0">
                <a:latin typeface="Tahoma"/>
                <a:cs typeface="Tahoma"/>
              </a:rPr>
              <a:t>bu yana </a:t>
            </a:r>
            <a:r>
              <a:rPr sz="1800" b="0" dirty="0">
                <a:latin typeface="Tahoma"/>
                <a:cs typeface="Tahoma"/>
              </a:rPr>
              <a:t>en </a:t>
            </a:r>
            <a:r>
              <a:rPr sz="1800" b="0" spc="-5" dirty="0">
                <a:latin typeface="Tahoma"/>
                <a:cs typeface="Tahoma"/>
              </a:rPr>
              <a:t>yüksek  seviye olan %88’e</a:t>
            </a:r>
            <a:r>
              <a:rPr sz="1800" b="0" spc="25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ulaştı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4767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9924" y="1980945"/>
            <a:ext cx="68065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Dış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ticaret, 12 aylık birikimli, milyar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dolar,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– Eylül</a:t>
            </a:r>
            <a:r>
              <a:rPr sz="1600" b="1" spc="3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65987" y="2688335"/>
            <a:ext cx="7706995" cy="2504440"/>
            <a:chOff x="665987" y="2688335"/>
            <a:chExt cx="7706995" cy="2504440"/>
          </a:xfrm>
        </p:grpSpPr>
        <p:sp>
          <p:nvSpPr>
            <p:cNvPr id="7" name="object 7"/>
            <p:cNvSpPr/>
            <p:nvPr/>
          </p:nvSpPr>
          <p:spPr>
            <a:xfrm>
              <a:off x="665987" y="2692907"/>
              <a:ext cx="7706995" cy="2494915"/>
            </a:xfrm>
            <a:custGeom>
              <a:avLst/>
              <a:gdLst/>
              <a:ahLst/>
              <a:cxnLst/>
              <a:rect l="l" t="t" r="r" b="b"/>
              <a:pathLst>
                <a:path w="7706995" h="2494915">
                  <a:moveTo>
                    <a:pt x="7639811" y="2494787"/>
                  </a:moveTo>
                  <a:lnTo>
                    <a:pt x="7639811" y="0"/>
                  </a:lnTo>
                </a:path>
                <a:path w="7706995" h="2494915">
                  <a:moveTo>
                    <a:pt x="7639811" y="2494787"/>
                  </a:moveTo>
                  <a:lnTo>
                    <a:pt x="7706867" y="2494787"/>
                  </a:lnTo>
                </a:path>
                <a:path w="7706995" h="2494915">
                  <a:moveTo>
                    <a:pt x="7639811" y="1996439"/>
                  </a:moveTo>
                  <a:lnTo>
                    <a:pt x="7706867" y="1996439"/>
                  </a:lnTo>
                </a:path>
                <a:path w="7706995" h="2494915">
                  <a:moveTo>
                    <a:pt x="7639811" y="1496567"/>
                  </a:moveTo>
                  <a:lnTo>
                    <a:pt x="7706867" y="1496567"/>
                  </a:lnTo>
                </a:path>
                <a:path w="7706995" h="2494915">
                  <a:moveTo>
                    <a:pt x="7639811" y="998219"/>
                  </a:moveTo>
                  <a:lnTo>
                    <a:pt x="7706867" y="998219"/>
                  </a:lnTo>
                </a:path>
                <a:path w="7706995" h="2494915">
                  <a:moveTo>
                    <a:pt x="7639811" y="498347"/>
                  </a:moveTo>
                  <a:lnTo>
                    <a:pt x="7706867" y="498347"/>
                  </a:lnTo>
                </a:path>
                <a:path w="7706995" h="2494915">
                  <a:moveTo>
                    <a:pt x="7639811" y="0"/>
                  </a:moveTo>
                  <a:lnTo>
                    <a:pt x="7706867" y="0"/>
                  </a:lnTo>
                </a:path>
                <a:path w="7706995" h="2494915">
                  <a:moveTo>
                    <a:pt x="67056" y="2494787"/>
                  </a:moveTo>
                  <a:lnTo>
                    <a:pt x="67056" y="0"/>
                  </a:lnTo>
                </a:path>
                <a:path w="7706995" h="2494915">
                  <a:moveTo>
                    <a:pt x="0" y="2494787"/>
                  </a:moveTo>
                  <a:lnTo>
                    <a:pt x="67056" y="2494787"/>
                  </a:lnTo>
                </a:path>
                <a:path w="7706995" h="2494915">
                  <a:moveTo>
                    <a:pt x="0" y="1996439"/>
                  </a:moveTo>
                  <a:lnTo>
                    <a:pt x="67056" y="1996439"/>
                  </a:lnTo>
                </a:path>
                <a:path w="7706995" h="2494915">
                  <a:moveTo>
                    <a:pt x="0" y="1496567"/>
                  </a:moveTo>
                  <a:lnTo>
                    <a:pt x="67056" y="1496567"/>
                  </a:lnTo>
                </a:path>
                <a:path w="7706995" h="2494915">
                  <a:moveTo>
                    <a:pt x="0" y="998219"/>
                  </a:moveTo>
                  <a:lnTo>
                    <a:pt x="67056" y="998219"/>
                  </a:lnTo>
                </a:path>
                <a:path w="7706995" h="2494915">
                  <a:moveTo>
                    <a:pt x="0" y="498347"/>
                  </a:moveTo>
                  <a:lnTo>
                    <a:pt x="67056" y="498347"/>
                  </a:lnTo>
                </a:path>
                <a:path w="7706995" h="2494915">
                  <a:moveTo>
                    <a:pt x="0" y="0"/>
                  </a:moveTo>
                  <a:lnTo>
                    <a:pt x="67056" y="0"/>
                  </a:lnTo>
                </a:path>
                <a:path w="7706995" h="2494915">
                  <a:moveTo>
                    <a:pt x="67056" y="2494787"/>
                  </a:moveTo>
                  <a:lnTo>
                    <a:pt x="7639811" y="24947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33424" y="3919981"/>
              <a:ext cx="7572375" cy="1142365"/>
            </a:xfrm>
            <a:custGeom>
              <a:avLst/>
              <a:gdLst/>
              <a:ahLst/>
              <a:cxnLst/>
              <a:rect l="l" t="t" r="r" b="b"/>
              <a:pathLst>
                <a:path w="7572375" h="1142364">
                  <a:moveTo>
                    <a:pt x="0" y="1007999"/>
                  </a:moveTo>
                  <a:lnTo>
                    <a:pt x="44224" y="1001639"/>
                  </a:lnTo>
                  <a:lnTo>
                    <a:pt x="88717" y="995219"/>
                  </a:lnTo>
                  <a:lnTo>
                    <a:pt x="132679" y="988871"/>
                  </a:lnTo>
                  <a:lnTo>
                    <a:pt x="175310" y="982726"/>
                  </a:lnTo>
                  <a:lnTo>
                    <a:pt x="215695" y="976923"/>
                  </a:lnTo>
                  <a:lnTo>
                    <a:pt x="254488" y="971359"/>
                  </a:lnTo>
                  <a:lnTo>
                    <a:pt x="293282" y="965795"/>
                  </a:lnTo>
                  <a:lnTo>
                    <a:pt x="333667" y="959993"/>
                  </a:lnTo>
                  <a:lnTo>
                    <a:pt x="376429" y="953664"/>
                  </a:lnTo>
                  <a:lnTo>
                    <a:pt x="420608" y="947086"/>
                  </a:lnTo>
                  <a:lnTo>
                    <a:pt x="465144" y="940579"/>
                  </a:lnTo>
                  <a:lnTo>
                    <a:pt x="508977" y="934466"/>
                  </a:lnTo>
                  <a:lnTo>
                    <a:pt x="551638" y="928296"/>
                  </a:lnTo>
                  <a:lnTo>
                    <a:pt x="593799" y="922067"/>
                  </a:lnTo>
                  <a:lnTo>
                    <a:pt x="635977" y="916767"/>
                  </a:lnTo>
                  <a:lnTo>
                    <a:pt x="678688" y="913384"/>
                  </a:lnTo>
                  <a:lnTo>
                    <a:pt x="722199" y="913469"/>
                  </a:lnTo>
                  <a:lnTo>
                    <a:pt x="766270" y="916162"/>
                  </a:lnTo>
                  <a:lnTo>
                    <a:pt x="810365" y="918545"/>
                  </a:lnTo>
                  <a:lnTo>
                    <a:pt x="853947" y="917702"/>
                  </a:lnTo>
                  <a:lnTo>
                    <a:pt x="896639" y="910812"/>
                  </a:lnTo>
                  <a:lnTo>
                    <a:pt x="938784" y="900112"/>
                  </a:lnTo>
                  <a:lnTo>
                    <a:pt x="980928" y="890270"/>
                  </a:lnTo>
                  <a:lnTo>
                    <a:pt x="1023619" y="885952"/>
                  </a:lnTo>
                  <a:lnTo>
                    <a:pt x="1067059" y="891792"/>
                  </a:lnTo>
                  <a:lnTo>
                    <a:pt x="1110916" y="904097"/>
                  </a:lnTo>
                  <a:lnTo>
                    <a:pt x="1154939" y="915330"/>
                  </a:lnTo>
                  <a:lnTo>
                    <a:pt x="1198880" y="917956"/>
                  </a:lnTo>
                  <a:lnTo>
                    <a:pt x="1242839" y="907752"/>
                  </a:lnTo>
                  <a:lnTo>
                    <a:pt x="1286906" y="889476"/>
                  </a:lnTo>
                  <a:lnTo>
                    <a:pt x="1330807" y="869057"/>
                  </a:lnTo>
                  <a:lnTo>
                    <a:pt x="1374267" y="852424"/>
                  </a:lnTo>
                  <a:lnTo>
                    <a:pt x="1416905" y="841049"/>
                  </a:lnTo>
                  <a:lnTo>
                    <a:pt x="1459055" y="831818"/>
                  </a:lnTo>
                  <a:lnTo>
                    <a:pt x="1501229" y="823777"/>
                  </a:lnTo>
                  <a:lnTo>
                    <a:pt x="1543939" y="815975"/>
                  </a:lnTo>
                  <a:lnTo>
                    <a:pt x="1587450" y="807652"/>
                  </a:lnTo>
                  <a:lnTo>
                    <a:pt x="1631521" y="799496"/>
                  </a:lnTo>
                  <a:lnTo>
                    <a:pt x="1675616" y="792722"/>
                  </a:lnTo>
                  <a:lnTo>
                    <a:pt x="1719199" y="788543"/>
                  </a:lnTo>
                  <a:lnTo>
                    <a:pt x="1761890" y="788552"/>
                  </a:lnTo>
                  <a:lnTo>
                    <a:pt x="1804034" y="791670"/>
                  </a:lnTo>
                  <a:lnTo>
                    <a:pt x="1846179" y="795097"/>
                  </a:lnTo>
                  <a:lnTo>
                    <a:pt x="1888870" y="796036"/>
                  </a:lnTo>
                  <a:lnTo>
                    <a:pt x="1932310" y="793263"/>
                  </a:lnTo>
                  <a:lnTo>
                    <a:pt x="1976167" y="788431"/>
                  </a:lnTo>
                  <a:lnTo>
                    <a:pt x="2020190" y="783052"/>
                  </a:lnTo>
                  <a:lnTo>
                    <a:pt x="2064131" y="778637"/>
                  </a:lnTo>
                  <a:lnTo>
                    <a:pt x="2108358" y="775299"/>
                  </a:lnTo>
                  <a:lnTo>
                    <a:pt x="2152872" y="772414"/>
                  </a:lnTo>
                  <a:lnTo>
                    <a:pt x="2196861" y="770100"/>
                  </a:lnTo>
                  <a:lnTo>
                    <a:pt x="2239518" y="768477"/>
                  </a:lnTo>
                  <a:lnTo>
                    <a:pt x="2279907" y="768365"/>
                  </a:lnTo>
                  <a:lnTo>
                    <a:pt x="2318702" y="769397"/>
                  </a:lnTo>
                  <a:lnTo>
                    <a:pt x="2357497" y="770191"/>
                  </a:lnTo>
                  <a:lnTo>
                    <a:pt x="2397887" y="769366"/>
                  </a:lnTo>
                  <a:lnTo>
                    <a:pt x="2440594" y="766712"/>
                  </a:lnTo>
                  <a:lnTo>
                    <a:pt x="2484755" y="763000"/>
                  </a:lnTo>
                  <a:lnTo>
                    <a:pt x="2529296" y="758025"/>
                  </a:lnTo>
                  <a:lnTo>
                    <a:pt x="2573147" y="751586"/>
                  </a:lnTo>
                  <a:lnTo>
                    <a:pt x="2615838" y="740914"/>
                  </a:lnTo>
                  <a:lnTo>
                    <a:pt x="2657983" y="727075"/>
                  </a:lnTo>
                  <a:lnTo>
                    <a:pt x="2700127" y="715331"/>
                  </a:lnTo>
                  <a:lnTo>
                    <a:pt x="2742819" y="710946"/>
                  </a:lnTo>
                  <a:lnTo>
                    <a:pt x="2786401" y="718710"/>
                  </a:lnTo>
                  <a:lnTo>
                    <a:pt x="2830496" y="734774"/>
                  </a:lnTo>
                  <a:lnTo>
                    <a:pt x="2874567" y="751147"/>
                  </a:lnTo>
                  <a:lnTo>
                    <a:pt x="2918079" y="759841"/>
                  </a:lnTo>
                  <a:lnTo>
                    <a:pt x="2960770" y="757269"/>
                  </a:lnTo>
                  <a:lnTo>
                    <a:pt x="3002915" y="748125"/>
                  </a:lnTo>
                  <a:lnTo>
                    <a:pt x="3045059" y="737123"/>
                  </a:lnTo>
                  <a:lnTo>
                    <a:pt x="3087751" y="728980"/>
                  </a:lnTo>
                  <a:lnTo>
                    <a:pt x="3131192" y="724725"/>
                  </a:lnTo>
                  <a:lnTo>
                    <a:pt x="3175063" y="721899"/>
                  </a:lnTo>
                  <a:lnTo>
                    <a:pt x="3219124" y="719978"/>
                  </a:lnTo>
                  <a:lnTo>
                    <a:pt x="3263138" y="718439"/>
                  </a:lnTo>
                  <a:lnTo>
                    <a:pt x="3307078" y="717290"/>
                  </a:lnTo>
                  <a:lnTo>
                    <a:pt x="3351101" y="716772"/>
                  </a:lnTo>
                  <a:lnTo>
                    <a:pt x="3394958" y="716706"/>
                  </a:lnTo>
                  <a:lnTo>
                    <a:pt x="3438398" y="716915"/>
                  </a:lnTo>
                  <a:lnTo>
                    <a:pt x="3481089" y="717383"/>
                  </a:lnTo>
                  <a:lnTo>
                    <a:pt x="3523234" y="718185"/>
                  </a:lnTo>
                  <a:lnTo>
                    <a:pt x="3565378" y="719272"/>
                  </a:lnTo>
                  <a:lnTo>
                    <a:pt x="3608070" y="720598"/>
                  </a:lnTo>
                  <a:lnTo>
                    <a:pt x="3651652" y="722808"/>
                  </a:lnTo>
                  <a:lnTo>
                    <a:pt x="3695747" y="725709"/>
                  </a:lnTo>
                  <a:lnTo>
                    <a:pt x="3739818" y="727991"/>
                  </a:lnTo>
                  <a:lnTo>
                    <a:pt x="3783329" y="728345"/>
                  </a:lnTo>
                  <a:lnTo>
                    <a:pt x="3826021" y="726245"/>
                  </a:lnTo>
                  <a:lnTo>
                    <a:pt x="3868166" y="722407"/>
                  </a:lnTo>
                  <a:lnTo>
                    <a:pt x="3910310" y="717665"/>
                  </a:lnTo>
                  <a:lnTo>
                    <a:pt x="3953002" y="712851"/>
                  </a:lnTo>
                  <a:lnTo>
                    <a:pt x="3996443" y="707511"/>
                  </a:lnTo>
                  <a:lnTo>
                    <a:pt x="4040314" y="701468"/>
                  </a:lnTo>
                  <a:lnTo>
                    <a:pt x="4084375" y="695688"/>
                  </a:lnTo>
                  <a:lnTo>
                    <a:pt x="4128389" y="691134"/>
                  </a:lnTo>
                  <a:lnTo>
                    <a:pt x="4172471" y="686494"/>
                  </a:lnTo>
                  <a:lnTo>
                    <a:pt x="4216733" y="681736"/>
                  </a:lnTo>
                  <a:lnTo>
                    <a:pt x="4260637" y="680025"/>
                  </a:lnTo>
                  <a:lnTo>
                    <a:pt x="4303649" y="684530"/>
                  </a:lnTo>
                  <a:lnTo>
                    <a:pt x="4345162" y="695644"/>
                  </a:lnTo>
                  <a:lnTo>
                    <a:pt x="4385627" y="711819"/>
                  </a:lnTo>
                  <a:lnTo>
                    <a:pt x="4426092" y="733303"/>
                  </a:lnTo>
                  <a:lnTo>
                    <a:pt x="4467606" y="760349"/>
                  </a:lnTo>
                  <a:lnTo>
                    <a:pt x="4502073" y="787165"/>
                  </a:lnTo>
                  <a:lnTo>
                    <a:pt x="4537242" y="818547"/>
                  </a:lnTo>
                  <a:lnTo>
                    <a:pt x="4572716" y="852904"/>
                  </a:lnTo>
                  <a:lnTo>
                    <a:pt x="4608098" y="888645"/>
                  </a:lnTo>
                  <a:lnTo>
                    <a:pt x="4642993" y="924179"/>
                  </a:lnTo>
                  <a:lnTo>
                    <a:pt x="4677159" y="963347"/>
                  </a:lnTo>
                  <a:lnTo>
                    <a:pt x="4710947" y="1007222"/>
                  </a:lnTo>
                  <a:lnTo>
                    <a:pt x="4744619" y="1050055"/>
                  </a:lnTo>
                  <a:lnTo>
                    <a:pt x="4778437" y="1086096"/>
                  </a:lnTo>
                  <a:lnTo>
                    <a:pt x="4812665" y="1109599"/>
                  </a:lnTo>
                  <a:lnTo>
                    <a:pt x="4856176" y="1115310"/>
                  </a:lnTo>
                  <a:lnTo>
                    <a:pt x="4900247" y="1102995"/>
                  </a:lnTo>
                  <a:lnTo>
                    <a:pt x="4944342" y="1085917"/>
                  </a:lnTo>
                  <a:lnTo>
                    <a:pt x="4987925" y="1077341"/>
                  </a:lnTo>
                  <a:lnTo>
                    <a:pt x="5030616" y="1081149"/>
                  </a:lnTo>
                  <a:lnTo>
                    <a:pt x="5072761" y="1090088"/>
                  </a:lnTo>
                  <a:lnTo>
                    <a:pt x="5114905" y="1101004"/>
                  </a:lnTo>
                  <a:lnTo>
                    <a:pt x="5157597" y="1110742"/>
                  </a:lnTo>
                  <a:lnTo>
                    <a:pt x="5201036" y="1119749"/>
                  </a:lnTo>
                  <a:lnTo>
                    <a:pt x="5244893" y="1129268"/>
                  </a:lnTo>
                  <a:lnTo>
                    <a:pt x="5288916" y="1137334"/>
                  </a:lnTo>
                  <a:lnTo>
                    <a:pt x="5332857" y="1141984"/>
                  </a:lnTo>
                  <a:lnTo>
                    <a:pt x="5376816" y="1141960"/>
                  </a:lnTo>
                  <a:lnTo>
                    <a:pt x="5420883" y="1138555"/>
                  </a:lnTo>
                  <a:lnTo>
                    <a:pt x="5464784" y="1133625"/>
                  </a:lnTo>
                  <a:lnTo>
                    <a:pt x="5508244" y="1129030"/>
                  </a:lnTo>
                  <a:lnTo>
                    <a:pt x="5550882" y="1124412"/>
                  </a:lnTo>
                  <a:lnTo>
                    <a:pt x="5593032" y="1119044"/>
                  </a:lnTo>
                  <a:lnTo>
                    <a:pt x="5635206" y="1114224"/>
                  </a:lnTo>
                  <a:lnTo>
                    <a:pt x="5677916" y="1111250"/>
                  </a:lnTo>
                  <a:lnTo>
                    <a:pt x="5721427" y="1112232"/>
                  </a:lnTo>
                  <a:lnTo>
                    <a:pt x="5765498" y="1115964"/>
                  </a:lnTo>
                  <a:lnTo>
                    <a:pt x="5809593" y="1118483"/>
                  </a:lnTo>
                  <a:lnTo>
                    <a:pt x="5853176" y="1115822"/>
                  </a:lnTo>
                  <a:lnTo>
                    <a:pt x="5895867" y="1104517"/>
                  </a:lnTo>
                  <a:lnTo>
                    <a:pt x="5938011" y="1087485"/>
                  </a:lnTo>
                  <a:lnTo>
                    <a:pt x="5980156" y="1070334"/>
                  </a:lnTo>
                  <a:lnTo>
                    <a:pt x="6022848" y="1058672"/>
                  </a:lnTo>
                  <a:lnTo>
                    <a:pt x="6066287" y="1055542"/>
                  </a:lnTo>
                  <a:lnTo>
                    <a:pt x="6110144" y="1057449"/>
                  </a:lnTo>
                  <a:lnTo>
                    <a:pt x="6154167" y="1060190"/>
                  </a:lnTo>
                  <a:lnTo>
                    <a:pt x="6198108" y="1059561"/>
                  </a:lnTo>
                  <a:lnTo>
                    <a:pt x="6242335" y="1056528"/>
                  </a:lnTo>
                  <a:lnTo>
                    <a:pt x="6286849" y="1052639"/>
                  </a:lnTo>
                  <a:lnTo>
                    <a:pt x="6330838" y="1044559"/>
                  </a:lnTo>
                  <a:lnTo>
                    <a:pt x="6373495" y="1028954"/>
                  </a:lnTo>
                  <a:lnTo>
                    <a:pt x="6413884" y="1005316"/>
                  </a:lnTo>
                  <a:lnTo>
                    <a:pt x="6452679" y="975296"/>
                  </a:lnTo>
                  <a:lnTo>
                    <a:pt x="6491474" y="938799"/>
                  </a:lnTo>
                  <a:lnTo>
                    <a:pt x="6531864" y="895731"/>
                  </a:lnTo>
                  <a:lnTo>
                    <a:pt x="6560121" y="861336"/>
                  </a:lnTo>
                  <a:lnTo>
                    <a:pt x="6589183" y="821614"/>
                  </a:lnTo>
                  <a:lnTo>
                    <a:pt x="6618732" y="778986"/>
                  </a:lnTo>
                  <a:lnTo>
                    <a:pt x="6648450" y="735870"/>
                  </a:lnTo>
                  <a:lnTo>
                    <a:pt x="6678019" y="694688"/>
                  </a:lnTo>
                  <a:lnTo>
                    <a:pt x="6707124" y="657860"/>
                  </a:lnTo>
                  <a:lnTo>
                    <a:pt x="6741338" y="619595"/>
                  </a:lnTo>
                  <a:lnTo>
                    <a:pt x="6775133" y="585067"/>
                  </a:lnTo>
                  <a:lnTo>
                    <a:pt x="6808786" y="552832"/>
                  </a:lnTo>
                  <a:lnTo>
                    <a:pt x="6842581" y="521443"/>
                  </a:lnTo>
                  <a:lnTo>
                    <a:pt x="6876796" y="489458"/>
                  </a:lnTo>
                  <a:lnTo>
                    <a:pt x="6911604" y="455143"/>
                  </a:lnTo>
                  <a:lnTo>
                    <a:pt x="6946808" y="419463"/>
                  </a:lnTo>
                  <a:lnTo>
                    <a:pt x="6982134" y="385015"/>
                  </a:lnTo>
                  <a:lnTo>
                    <a:pt x="7017308" y="354395"/>
                  </a:lnTo>
                  <a:lnTo>
                    <a:pt x="7052056" y="330200"/>
                  </a:lnTo>
                  <a:lnTo>
                    <a:pt x="7094747" y="314382"/>
                  </a:lnTo>
                  <a:lnTo>
                    <a:pt x="7136891" y="309673"/>
                  </a:lnTo>
                  <a:lnTo>
                    <a:pt x="7179036" y="304750"/>
                  </a:lnTo>
                  <a:lnTo>
                    <a:pt x="7221728" y="288290"/>
                  </a:lnTo>
                  <a:lnTo>
                    <a:pt x="7256439" y="262383"/>
                  </a:lnTo>
                  <a:lnTo>
                    <a:pt x="7291456" y="228801"/>
                  </a:lnTo>
                  <a:lnTo>
                    <a:pt x="7326655" y="191573"/>
                  </a:lnTo>
                  <a:lnTo>
                    <a:pt x="7361915" y="154730"/>
                  </a:lnTo>
                  <a:lnTo>
                    <a:pt x="7397115" y="122301"/>
                  </a:lnTo>
                  <a:lnTo>
                    <a:pt x="7440930" y="88671"/>
                  </a:lnTo>
                  <a:lnTo>
                    <a:pt x="7484744" y="58435"/>
                  </a:lnTo>
                  <a:lnTo>
                    <a:pt x="7528559" y="29557"/>
                  </a:lnTo>
                  <a:lnTo>
                    <a:pt x="75723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33424" y="3081571"/>
              <a:ext cx="7572375" cy="1297940"/>
            </a:xfrm>
            <a:custGeom>
              <a:avLst/>
              <a:gdLst/>
              <a:ahLst/>
              <a:cxnLst/>
              <a:rect l="l" t="t" r="r" b="b"/>
              <a:pathLst>
                <a:path w="7572375" h="1297939">
                  <a:moveTo>
                    <a:pt x="0" y="270720"/>
                  </a:moveTo>
                  <a:lnTo>
                    <a:pt x="44224" y="249090"/>
                  </a:lnTo>
                  <a:lnTo>
                    <a:pt x="88717" y="227127"/>
                  </a:lnTo>
                  <a:lnTo>
                    <a:pt x="132679" y="205783"/>
                  </a:lnTo>
                  <a:lnTo>
                    <a:pt x="175310" y="186011"/>
                  </a:lnTo>
                  <a:lnTo>
                    <a:pt x="215695" y="168713"/>
                  </a:lnTo>
                  <a:lnTo>
                    <a:pt x="254488" y="153165"/>
                  </a:lnTo>
                  <a:lnTo>
                    <a:pt x="293282" y="137880"/>
                  </a:lnTo>
                  <a:lnTo>
                    <a:pt x="333667" y="121368"/>
                  </a:lnTo>
                  <a:lnTo>
                    <a:pt x="376429" y="102296"/>
                  </a:lnTo>
                  <a:lnTo>
                    <a:pt x="420608" y="81760"/>
                  </a:lnTo>
                  <a:lnTo>
                    <a:pt x="465144" y="61914"/>
                  </a:lnTo>
                  <a:lnTo>
                    <a:pt x="508977" y="44914"/>
                  </a:lnTo>
                  <a:lnTo>
                    <a:pt x="551638" y="30823"/>
                  </a:lnTo>
                  <a:lnTo>
                    <a:pt x="593799" y="18672"/>
                  </a:lnTo>
                  <a:lnTo>
                    <a:pt x="635977" y="9070"/>
                  </a:lnTo>
                  <a:lnTo>
                    <a:pt x="678688" y="2623"/>
                  </a:lnTo>
                  <a:lnTo>
                    <a:pt x="722199" y="0"/>
                  </a:lnTo>
                  <a:lnTo>
                    <a:pt x="766270" y="781"/>
                  </a:lnTo>
                  <a:lnTo>
                    <a:pt x="810365" y="3659"/>
                  </a:lnTo>
                  <a:lnTo>
                    <a:pt x="853947" y="7322"/>
                  </a:lnTo>
                  <a:lnTo>
                    <a:pt x="896639" y="10287"/>
                  </a:lnTo>
                  <a:lnTo>
                    <a:pt x="938784" y="13704"/>
                  </a:lnTo>
                  <a:lnTo>
                    <a:pt x="980928" y="19931"/>
                  </a:lnTo>
                  <a:lnTo>
                    <a:pt x="1023619" y="31325"/>
                  </a:lnTo>
                  <a:lnTo>
                    <a:pt x="1067059" y="49956"/>
                  </a:lnTo>
                  <a:lnTo>
                    <a:pt x="1110916" y="74076"/>
                  </a:lnTo>
                  <a:lnTo>
                    <a:pt x="1154939" y="100316"/>
                  </a:lnTo>
                  <a:lnTo>
                    <a:pt x="1198880" y="125305"/>
                  </a:lnTo>
                  <a:lnTo>
                    <a:pt x="1242839" y="147738"/>
                  </a:lnTo>
                  <a:lnTo>
                    <a:pt x="1286906" y="169517"/>
                  </a:lnTo>
                  <a:lnTo>
                    <a:pt x="1330807" y="192367"/>
                  </a:lnTo>
                  <a:lnTo>
                    <a:pt x="1374267" y="218015"/>
                  </a:lnTo>
                  <a:lnTo>
                    <a:pt x="1416905" y="247896"/>
                  </a:lnTo>
                  <a:lnTo>
                    <a:pt x="1459055" y="280753"/>
                  </a:lnTo>
                  <a:lnTo>
                    <a:pt x="1501229" y="314277"/>
                  </a:lnTo>
                  <a:lnTo>
                    <a:pt x="1543939" y="346158"/>
                  </a:lnTo>
                  <a:lnTo>
                    <a:pt x="1587450" y="374659"/>
                  </a:lnTo>
                  <a:lnTo>
                    <a:pt x="1631521" y="401387"/>
                  </a:lnTo>
                  <a:lnTo>
                    <a:pt x="1675616" y="429043"/>
                  </a:lnTo>
                  <a:lnTo>
                    <a:pt x="1719199" y="460331"/>
                  </a:lnTo>
                  <a:lnTo>
                    <a:pt x="1753413" y="489294"/>
                  </a:lnTo>
                  <a:lnTo>
                    <a:pt x="1787208" y="520891"/>
                  </a:lnTo>
                  <a:lnTo>
                    <a:pt x="1820861" y="553792"/>
                  </a:lnTo>
                  <a:lnTo>
                    <a:pt x="1854656" y="586668"/>
                  </a:lnTo>
                  <a:lnTo>
                    <a:pt x="1888870" y="618192"/>
                  </a:lnTo>
                  <a:lnTo>
                    <a:pt x="1932310" y="656689"/>
                  </a:lnTo>
                  <a:lnTo>
                    <a:pt x="1976167" y="695090"/>
                  </a:lnTo>
                  <a:lnTo>
                    <a:pt x="2020190" y="731492"/>
                  </a:lnTo>
                  <a:lnTo>
                    <a:pt x="2064131" y="763988"/>
                  </a:lnTo>
                  <a:lnTo>
                    <a:pt x="2108358" y="791067"/>
                  </a:lnTo>
                  <a:lnTo>
                    <a:pt x="2152872" y="814026"/>
                  </a:lnTo>
                  <a:lnTo>
                    <a:pt x="2196861" y="835461"/>
                  </a:lnTo>
                  <a:lnTo>
                    <a:pt x="2239518" y="857968"/>
                  </a:lnTo>
                  <a:lnTo>
                    <a:pt x="2279907" y="882530"/>
                  </a:lnTo>
                  <a:lnTo>
                    <a:pt x="2318702" y="907688"/>
                  </a:lnTo>
                  <a:lnTo>
                    <a:pt x="2357497" y="932370"/>
                  </a:lnTo>
                  <a:lnTo>
                    <a:pt x="2397887" y="955504"/>
                  </a:lnTo>
                  <a:lnTo>
                    <a:pt x="2440594" y="975437"/>
                  </a:lnTo>
                  <a:lnTo>
                    <a:pt x="2484755" y="993239"/>
                  </a:lnTo>
                  <a:lnTo>
                    <a:pt x="2529296" y="1011636"/>
                  </a:lnTo>
                  <a:lnTo>
                    <a:pt x="2573147" y="1033355"/>
                  </a:lnTo>
                  <a:lnTo>
                    <a:pt x="2615838" y="1060074"/>
                  </a:lnTo>
                  <a:lnTo>
                    <a:pt x="2657983" y="1089949"/>
                  </a:lnTo>
                  <a:lnTo>
                    <a:pt x="2700127" y="1120705"/>
                  </a:lnTo>
                  <a:lnTo>
                    <a:pt x="2742819" y="1150068"/>
                  </a:lnTo>
                  <a:lnTo>
                    <a:pt x="2786401" y="1178851"/>
                  </a:lnTo>
                  <a:lnTo>
                    <a:pt x="2830496" y="1207837"/>
                  </a:lnTo>
                  <a:lnTo>
                    <a:pt x="2874567" y="1234418"/>
                  </a:lnTo>
                  <a:lnTo>
                    <a:pt x="2918079" y="1255986"/>
                  </a:lnTo>
                  <a:lnTo>
                    <a:pt x="2960770" y="1271555"/>
                  </a:lnTo>
                  <a:lnTo>
                    <a:pt x="3002915" y="1282624"/>
                  </a:lnTo>
                  <a:lnTo>
                    <a:pt x="3045059" y="1290312"/>
                  </a:lnTo>
                  <a:lnTo>
                    <a:pt x="3087751" y="1295737"/>
                  </a:lnTo>
                  <a:lnTo>
                    <a:pt x="3131192" y="1297945"/>
                  </a:lnTo>
                  <a:lnTo>
                    <a:pt x="3175063" y="1296832"/>
                  </a:lnTo>
                  <a:lnTo>
                    <a:pt x="3219124" y="1294505"/>
                  </a:lnTo>
                  <a:lnTo>
                    <a:pt x="3263138" y="1293070"/>
                  </a:lnTo>
                  <a:lnTo>
                    <a:pt x="3307078" y="1293967"/>
                  </a:lnTo>
                  <a:lnTo>
                    <a:pt x="3351101" y="1295769"/>
                  </a:lnTo>
                  <a:lnTo>
                    <a:pt x="3394958" y="1296285"/>
                  </a:lnTo>
                  <a:lnTo>
                    <a:pt x="3438398" y="1293324"/>
                  </a:lnTo>
                  <a:lnTo>
                    <a:pt x="3481089" y="1285581"/>
                  </a:lnTo>
                  <a:lnTo>
                    <a:pt x="3523234" y="1274433"/>
                  </a:lnTo>
                  <a:lnTo>
                    <a:pt x="3565378" y="1261998"/>
                  </a:lnTo>
                  <a:lnTo>
                    <a:pt x="3608070" y="1250398"/>
                  </a:lnTo>
                  <a:lnTo>
                    <a:pt x="3651652" y="1240734"/>
                  </a:lnTo>
                  <a:lnTo>
                    <a:pt x="3695747" y="1231761"/>
                  </a:lnTo>
                  <a:lnTo>
                    <a:pt x="3739818" y="1221787"/>
                  </a:lnTo>
                  <a:lnTo>
                    <a:pt x="3783329" y="1209123"/>
                  </a:lnTo>
                  <a:lnTo>
                    <a:pt x="3826021" y="1192506"/>
                  </a:lnTo>
                  <a:lnTo>
                    <a:pt x="3868166" y="1173150"/>
                  </a:lnTo>
                  <a:lnTo>
                    <a:pt x="3910310" y="1152794"/>
                  </a:lnTo>
                  <a:lnTo>
                    <a:pt x="3953002" y="1133177"/>
                  </a:lnTo>
                  <a:lnTo>
                    <a:pt x="3996443" y="1113891"/>
                  </a:lnTo>
                  <a:lnTo>
                    <a:pt x="4040314" y="1094235"/>
                  </a:lnTo>
                  <a:lnTo>
                    <a:pt x="4084375" y="1075795"/>
                  </a:lnTo>
                  <a:lnTo>
                    <a:pt x="4128389" y="1060152"/>
                  </a:lnTo>
                  <a:lnTo>
                    <a:pt x="4172471" y="1047878"/>
                  </a:lnTo>
                  <a:lnTo>
                    <a:pt x="4216733" y="1038070"/>
                  </a:lnTo>
                  <a:lnTo>
                    <a:pt x="4260637" y="1030095"/>
                  </a:lnTo>
                  <a:lnTo>
                    <a:pt x="4303649" y="1023322"/>
                  </a:lnTo>
                  <a:lnTo>
                    <a:pt x="4345162" y="1015368"/>
                  </a:lnTo>
                  <a:lnTo>
                    <a:pt x="4385627" y="1007320"/>
                  </a:lnTo>
                  <a:lnTo>
                    <a:pt x="4426092" y="1003748"/>
                  </a:lnTo>
                  <a:lnTo>
                    <a:pt x="4467606" y="1009225"/>
                  </a:lnTo>
                  <a:lnTo>
                    <a:pt x="4510815" y="1026870"/>
                  </a:lnTo>
                  <a:lnTo>
                    <a:pt x="4554966" y="1053611"/>
                  </a:lnTo>
                  <a:lnTo>
                    <a:pt x="4599283" y="1084734"/>
                  </a:lnTo>
                  <a:lnTo>
                    <a:pt x="4642993" y="1115524"/>
                  </a:lnTo>
                  <a:lnTo>
                    <a:pt x="4685631" y="1149082"/>
                  </a:lnTo>
                  <a:lnTo>
                    <a:pt x="4727781" y="1186533"/>
                  </a:lnTo>
                  <a:lnTo>
                    <a:pt x="4769955" y="1219912"/>
                  </a:lnTo>
                  <a:lnTo>
                    <a:pt x="4812665" y="1241254"/>
                  </a:lnTo>
                  <a:lnTo>
                    <a:pt x="4856176" y="1244252"/>
                  </a:lnTo>
                  <a:lnTo>
                    <a:pt x="4900247" y="1234475"/>
                  </a:lnTo>
                  <a:lnTo>
                    <a:pt x="4944342" y="1222055"/>
                  </a:lnTo>
                  <a:lnTo>
                    <a:pt x="4987925" y="1217124"/>
                  </a:lnTo>
                  <a:lnTo>
                    <a:pt x="5030616" y="1225470"/>
                  </a:lnTo>
                  <a:lnTo>
                    <a:pt x="5072761" y="1240651"/>
                  </a:lnTo>
                  <a:lnTo>
                    <a:pt x="5114905" y="1254450"/>
                  </a:lnTo>
                  <a:lnTo>
                    <a:pt x="5157597" y="1258653"/>
                  </a:lnTo>
                  <a:lnTo>
                    <a:pt x="5201036" y="1249932"/>
                  </a:lnTo>
                  <a:lnTo>
                    <a:pt x="5244893" y="1232983"/>
                  </a:lnTo>
                  <a:lnTo>
                    <a:pt x="5288916" y="1211915"/>
                  </a:lnTo>
                  <a:lnTo>
                    <a:pt x="5332857" y="1190835"/>
                  </a:lnTo>
                  <a:lnTo>
                    <a:pt x="5376816" y="1168534"/>
                  </a:lnTo>
                  <a:lnTo>
                    <a:pt x="5420883" y="1143591"/>
                  </a:lnTo>
                  <a:lnTo>
                    <a:pt x="5464784" y="1119790"/>
                  </a:lnTo>
                  <a:lnTo>
                    <a:pt x="5508244" y="1100919"/>
                  </a:lnTo>
                  <a:lnTo>
                    <a:pt x="5550882" y="1089914"/>
                  </a:lnTo>
                  <a:lnTo>
                    <a:pt x="5593032" y="1084028"/>
                  </a:lnTo>
                  <a:lnTo>
                    <a:pt x="5635206" y="1078809"/>
                  </a:lnTo>
                  <a:lnTo>
                    <a:pt x="5677916" y="1069804"/>
                  </a:lnTo>
                  <a:lnTo>
                    <a:pt x="5721427" y="1054951"/>
                  </a:lnTo>
                  <a:lnTo>
                    <a:pt x="5765498" y="1036895"/>
                  </a:lnTo>
                  <a:lnTo>
                    <a:pt x="5809593" y="1018244"/>
                  </a:lnTo>
                  <a:lnTo>
                    <a:pt x="5853176" y="1001605"/>
                  </a:lnTo>
                  <a:lnTo>
                    <a:pt x="5895867" y="985938"/>
                  </a:lnTo>
                  <a:lnTo>
                    <a:pt x="5938011" y="970379"/>
                  </a:lnTo>
                  <a:lnTo>
                    <a:pt x="5980156" y="958082"/>
                  </a:lnTo>
                  <a:lnTo>
                    <a:pt x="6022848" y="952202"/>
                  </a:lnTo>
                  <a:lnTo>
                    <a:pt x="6066287" y="956837"/>
                  </a:lnTo>
                  <a:lnTo>
                    <a:pt x="6110144" y="969283"/>
                  </a:lnTo>
                  <a:lnTo>
                    <a:pt x="6154167" y="982206"/>
                  </a:lnTo>
                  <a:lnTo>
                    <a:pt x="6198108" y="988270"/>
                  </a:lnTo>
                  <a:lnTo>
                    <a:pt x="6242335" y="986049"/>
                  </a:lnTo>
                  <a:lnTo>
                    <a:pt x="6286849" y="979364"/>
                  </a:lnTo>
                  <a:lnTo>
                    <a:pt x="6330838" y="968464"/>
                  </a:lnTo>
                  <a:lnTo>
                    <a:pt x="6373495" y="953599"/>
                  </a:lnTo>
                  <a:lnTo>
                    <a:pt x="6413884" y="935386"/>
                  </a:lnTo>
                  <a:lnTo>
                    <a:pt x="6452679" y="913435"/>
                  </a:lnTo>
                  <a:lnTo>
                    <a:pt x="6491474" y="886769"/>
                  </a:lnTo>
                  <a:lnTo>
                    <a:pt x="6531864" y="854412"/>
                  </a:lnTo>
                  <a:lnTo>
                    <a:pt x="6565879" y="822757"/>
                  </a:lnTo>
                  <a:lnTo>
                    <a:pt x="6600962" y="786159"/>
                  </a:lnTo>
                  <a:lnTo>
                    <a:pt x="6636562" y="746897"/>
                  </a:lnTo>
                  <a:lnTo>
                    <a:pt x="6672132" y="707250"/>
                  </a:lnTo>
                  <a:lnTo>
                    <a:pt x="6707124" y="669500"/>
                  </a:lnTo>
                  <a:lnTo>
                    <a:pt x="6741338" y="633259"/>
                  </a:lnTo>
                  <a:lnTo>
                    <a:pt x="6775133" y="597079"/>
                  </a:lnTo>
                  <a:lnTo>
                    <a:pt x="6808786" y="561418"/>
                  </a:lnTo>
                  <a:lnTo>
                    <a:pt x="6842581" y="526732"/>
                  </a:lnTo>
                  <a:lnTo>
                    <a:pt x="6876796" y="493478"/>
                  </a:lnTo>
                  <a:lnTo>
                    <a:pt x="6911604" y="460763"/>
                  </a:lnTo>
                  <a:lnTo>
                    <a:pt x="6946808" y="428352"/>
                  </a:lnTo>
                  <a:lnTo>
                    <a:pt x="6982134" y="397466"/>
                  </a:lnTo>
                  <a:lnTo>
                    <a:pt x="7017308" y="369323"/>
                  </a:lnTo>
                  <a:lnTo>
                    <a:pt x="7052056" y="345142"/>
                  </a:lnTo>
                  <a:lnTo>
                    <a:pt x="7094747" y="322847"/>
                  </a:lnTo>
                  <a:lnTo>
                    <a:pt x="7136891" y="307185"/>
                  </a:lnTo>
                  <a:lnTo>
                    <a:pt x="7179036" y="292975"/>
                  </a:lnTo>
                  <a:lnTo>
                    <a:pt x="7221728" y="275038"/>
                  </a:lnTo>
                  <a:lnTo>
                    <a:pt x="7265169" y="250749"/>
                  </a:lnTo>
                  <a:lnTo>
                    <a:pt x="7309040" y="223222"/>
                  </a:lnTo>
                  <a:lnTo>
                    <a:pt x="7353101" y="196171"/>
                  </a:lnTo>
                  <a:lnTo>
                    <a:pt x="7397115" y="173311"/>
                  </a:lnTo>
                  <a:lnTo>
                    <a:pt x="7440930" y="156390"/>
                  </a:lnTo>
                  <a:lnTo>
                    <a:pt x="7484744" y="143196"/>
                  </a:lnTo>
                  <a:lnTo>
                    <a:pt x="7528559" y="131502"/>
                  </a:lnTo>
                  <a:lnTo>
                    <a:pt x="7572375" y="119082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33424" y="2731396"/>
              <a:ext cx="7572375" cy="2333625"/>
            </a:xfrm>
            <a:custGeom>
              <a:avLst/>
              <a:gdLst/>
              <a:ahLst/>
              <a:cxnLst/>
              <a:rect l="l" t="t" r="r" b="b"/>
              <a:pathLst>
                <a:path w="7572375" h="2333625">
                  <a:moveTo>
                    <a:pt x="0" y="2160516"/>
                  </a:moveTo>
                  <a:lnTo>
                    <a:pt x="44224" y="2176464"/>
                  </a:lnTo>
                  <a:lnTo>
                    <a:pt x="88717" y="2192758"/>
                  </a:lnTo>
                  <a:lnTo>
                    <a:pt x="132679" y="2208361"/>
                  </a:lnTo>
                  <a:lnTo>
                    <a:pt x="175310" y="2222238"/>
                  </a:lnTo>
                  <a:lnTo>
                    <a:pt x="215695" y="2233525"/>
                  </a:lnTo>
                  <a:lnTo>
                    <a:pt x="254488" y="2243002"/>
                  </a:lnTo>
                  <a:lnTo>
                    <a:pt x="293282" y="2252098"/>
                  </a:lnTo>
                  <a:lnTo>
                    <a:pt x="333667" y="2262243"/>
                  </a:lnTo>
                  <a:lnTo>
                    <a:pt x="376429" y="2274577"/>
                  </a:lnTo>
                  <a:lnTo>
                    <a:pt x="420608" y="2288151"/>
                  </a:lnTo>
                  <a:lnTo>
                    <a:pt x="465144" y="2300962"/>
                  </a:lnTo>
                  <a:lnTo>
                    <a:pt x="508977" y="2311011"/>
                  </a:lnTo>
                  <a:lnTo>
                    <a:pt x="551638" y="2317386"/>
                  </a:lnTo>
                  <a:lnTo>
                    <a:pt x="593799" y="2321345"/>
                  </a:lnTo>
                  <a:lnTo>
                    <a:pt x="635977" y="2323851"/>
                  </a:lnTo>
                  <a:lnTo>
                    <a:pt x="678688" y="2325870"/>
                  </a:lnTo>
                  <a:lnTo>
                    <a:pt x="722199" y="2329092"/>
                  </a:lnTo>
                  <a:lnTo>
                    <a:pt x="766270" y="2332601"/>
                  </a:lnTo>
                  <a:lnTo>
                    <a:pt x="810365" y="2333156"/>
                  </a:lnTo>
                  <a:lnTo>
                    <a:pt x="853947" y="2327521"/>
                  </a:lnTo>
                  <a:lnTo>
                    <a:pt x="896639" y="2312654"/>
                  </a:lnTo>
                  <a:lnTo>
                    <a:pt x="938784" y="2291072"/>
                  </a:lnTo>
                  <a:lnTo>
                    <a:pt x="980928" y="2267585"/>
                  </a:lnTo>
                  <a:lnTo>
                    <a:pt x="1023619" y="2247003"/>
                  </a:lnTo>
                  <a:lnTo>
                    <a:pt x="1067059" y="2234495"/>
                  </a:lnTo>
                  <a:lnTo>
                    <a:pt x="1110916" y="2226190"/>
                  </a:lnTo>
                  <a:lnTo>
                    <a:pt x="1154939" y="2213338"/>
                  </a:lnTo>
                  <a:lnTo>
                    <a:pt x="1198880" y="2187186"/>
                  </a:lnTo>
                  <a:lnTo>
                    <a:pt x="1228161" y="2159260"/>
                  </a:lnTo>
                  <a:lnTo>
                    <a:pt x="1257530" y="2124480"/>
                  </a:lnTo>
                  <a:lnTo>
                    <a:pt x="1286906" y="2085093"/>
                  </a:lnTo>
                  <a:lnTo>
                    <a:pt x="1316209" y="2043346"/>
                  </a:lnTo>
                  <a:lnTo>
                    <a:pt x="1345356" y="2001486"/>
                  </a:lnTo>
                  <a:lnTo>
                    <a:pt x="1374267" y="1961761"/>
                  </a:lnTo>
                  <a:lnTo>
                    <a:pt x="1402772" y="1923390"/>
                  </a:lnTo>
                  <a:lnTo>
                    <a:pt x="1430984" y="1884493"/>
                  </a:lnTo>
                  <a:lnTo>
                    <a:pt x="1459055" y="1845476"/>
                  </a:lnTo>
                  <a:lnTo>
                    <a:pt x="1487137" y="1806745"/>
                  </a:lnTo>
                  <a:lnTo>
                    <a:pt x="1515381" y="1768706"/>
                  </a:lnTo>
                  <a:lnTo>
                    <a:pt x="1543939" y="1731764"/>
                  </a:lnTo>
                  <a:lnTo>
                    <a:pt x="1578686" y="1689380"/>
                  </a:lnTo>
                  <a:lnTo>
                    <a:pt x="1613860" y="1648545"/>
                  </a:lnTo>
                  <a:lnTo>
                    <a:pt x="1649186" y="1608429"/>
                  </a:lnTo>
                  <a:lnTo>
                    <a:pt x="1684390" y="1568204"/>
                  </a:lnTo>
                  <a:lnTo>
                    <a:pt x="1719199" y="1527040"/>
                  </a:lnTo>
                  <a:lnTo>
                    <a:pt x="1753413" y="1485446"/>
                  </a:lnTo>
                  <a:lnTo>
                    <a:pt x="1787208" y="1443980"/>
                  </a:lnTo>
                  <a:lnTo>
                    <a:pt x="1820861" y="1401886"/>
                  </a:lnTo>
                  <a:lnTo>
                    <a:pt x="1854656" y="1358408"/>
                  </a:lnTo>
                  <a:lnTo>
                    <a:pt x="1888870" y="1312791"/>
                  </a:lnTo>
                  <a:lnTo>
                    <a:pt x="1917772" y="1271693"/>
                  </a:lnTo>
                  <a:lnTo>
                    <a:pt x="1946895" y="1227682"/>
                  </a:lnTo>
                  <a:lnTo>
                    <a:pt x="1976167" y="1182520"/>
                  </a:lnTo>
                  <a:lnTo>
                    <a:pt x="2005513" y="1137973"/>
                  </a:lnTo>
                  <a:lnTo>
                    <a:pt x="2034859" y="1095803"/>
                  </a:lnTo>
                  <a:lnTo>
                    <a:pt x="2064131" y="1057775"/>
                  </a:lnTo>
                  <a:lnTo>
                    <a:pt x="2099464" y="1018270"/>
                  </a:lnTo>
                  <a:lnTo>
                    <a:pt x="2135084" y="983418"/>
                  </a:lnTo>
                  <a:lnTo>
                    <a:pt x="2170576" y="951375"/>
                  </a:lnTo>
                  <a:lnTo>
                    <a:pt x="2205525" y="920302"/>
                  </a:lnTo>
                  <a:lnTo>
                    <a:pt x="2239518" y="888357"/>
                  </a:lnTo>
                  <a:lnTo>
                    <a:pt x="2279907" y="847734"/>
                  </a:lnTo>
                  <a:lnTo>
                    <a:pt x="2318702" y="807981"/>
                  </a:lnTo>
                  <a:lnTo>
                    <a:pt x="2357497" y="768252"/>
                  </a:lnTo>
                  <a:lnTo>
                    <a:pt x="2397887" y="727702"/>
                  </a:lnTo>
                  <a:lnTo>
                    <a:pt x="2431902" y="696368"/>
                  </a:lnTo>
                  <a:lnTo>
                    <a:pt x="2466985" y="666528"/>
                  </a:lnTo>
                  <a:lnTo>
                    <a:pt x="2502585" y="635439"/>
                  </a:lnTo>
                  <a:lnTo>
                    <a:pt x="2538155" y="600356"/>
                  </a:lnTo>
                  <a:lnTo>
                    <a:pt x="2573147" y="558538"/>
                  </a:lnTo>
                  <a:lnTo>
                    <a:pt x="2597641" y="521672"/>
                  </a:lnTo>
                  <a:lnTo>
                    <a:pt x="2621880" y="478653"/>
                  </a:lnTo>
                  <a:lnTo>
                    <a:pt x="2645965" y="432221"/>
                  </a:lnTo>
                  <a:lnTo>
                    <a:pt x="2670000" y="385119"/>
                  </a:lnTo>
                  <a:lnTo>
                    <a:pt x="2694085" y="340086"/>
                  </a:lnTo>
                  <a:lnTo>
                    <a:pt x="2718324" y="299866"/>
                  </a:lnTo>
                  <a:lnTo>
                    <a:pt x="2742819" y="267200"/>
                  </a:lnTo>
                  <a:lnTo>
                    <a:pt x="2786401" y="229742"/>
                  </a:lnTo>
                  <a:lnTo>
                    <a:pt x="2830496" y="207859"/>
                  </a:lnTo>
                  <a:lnTo>
                    <a:pt x="2874567" y="190690"/>
                  </a:lnTo>
                  <a:lnTo>
                    <a:pt x="2918079" y="167378"/>
                  </a:lnTo>
                  <a:lnTo>
                    <a:pt x="2960770" y="132137"/>
                  </a:lnTo>
                  <a:lnTo>
                    <a:pt x="3002915" y="91765"/>
                  </a:lnTo>
                  <a:lnTo>
                    <a:pt x="3045059" y="53988"/>
                  </a:lnTo>
                  <a:lnTo>
                    <a:pt x="3087751" y="26535"/>
                  </a:lnTo>
                  <a:lnTo>
                    <a:pt x="3131192" y="13287"/>
                  </a:lnTo>
                  <a:lnTo>
                    <a:pt x="3175063" y="9517"/>
                  </a:lnTo>
                  <a:lnTo>
                    <a:pt x="3219124" y="10032"/>
                  </a:lnTo>
                  <a:lnTo>
                    <a:pt x="3263138" y="9644"/>
                  </a:lnTo>
                  <a:lnTo>
                    <a:pt x="3307078" y="5587"/>
                  </a:lnTo>
                  <a:lnTo>
                    <a:pt x="3351101" y="1103"/>
                  </a:lnTo>
                  <a:lnTo>
                    <a:pt x="3394958" y="0"/>
                  </a:lnTo>
                  <a:lnTo>
                    <a:pt x="3438398" y="6088"/>
                  </a:lnTo>
                  <a:lnTo>
                    <a:pt x="3481089" y="22139"/>
                  </a:lnTo>
                  <a:lnTo>
                    <a:pt x="3523234" y="45537"/>
                  </a:lnTo>
                  <a:lnTo>
                    <a:pt x="3565378" y="72007"/>
                  </a:lnTo>
                  <a:lnTo>
                    <a:pt x="3608070" y="97274"/>
                  </a:lnTo>
                  <a:lnTo>
                    <a:pt x="3651652" y="120366"/>
                  </a:lnTo>
                  <a:lnTo>
                    <a:pt x="3695747" y="143517"/>
                  </a:lnTo>
                  <a:lnTo>
                    <a:pt x="3739818" y="167264"/>
                  </a:lnTo>
                  <a:lnTo>
                    <a:pt x="3783329" y="192143"/>
                  </a:lnTo>
                  <a:lnTo>
                    <a:pt x="3826021" y="219007"/>
                  </a:lnTo>
                  <a:lnTo>
                    <a:pt x="3868166" y="247419"/>
                  </a:lnTo>
                  <a:lnTo>
                    <a:pt x="3910310" y="275689"/>
                  </a:lnTo>
                  <a:lnTo>
                    <a:pt x="3953002" y="302125"/>
                  </a:lnTo>
                  <a:lnTo>
                    <a:pt x="3996443" y="326905"/>
                  </a:lnTo>
                  <a:lnTo>
                    <a:pt x="4040314" y="350639"/>
                  </a:lnTo>
                  <a:lnTo>
                    <a:pt x="4084375" y="372562"/>
                  </a:lnTo>
                  <a:lnTo>
                    <a:pt x="4128389" y="391914"/>
                  </a:lnTo>
                  <a:lnTo>
                    <a:pt x="4172471" y="404844"/>
                  </a:lnTo>
                  <a:lnTo>
                    <a:pt x="4216733" y="412964"/>
                  </a:lnTo>
                  <a:lnTo>
                    <a:pt x="4260637" y="423703"/>
                  </a:lnTo>
                  <a:lnTo>
                    <a:pt x="4303649" y="444492"/>
                  </a:lnTo>
                  <a:lnTo>
                    <a:pt x="4336976" y="472021"/>
                  </a:lnTo>
                  <a:lnTo>
                    <a:pt x="4369500" y="506872"/>
                  </a:lnTo>
                  <a:lnTo>
                    <a:pt x="4401754" y="545332"/>
                  </a:lnTo>
                  <a:lnTo>
                    <a:pt x="4434278" y="583688"/>
                  </a:lnTo>
                  <a:lnTo>
                    <a:pt x="4467606" y="618228"/>
                  </a:lnTo>
                  <a:lnTo>
                    <a:pt x="4510815" y="655149"/>
                  </a:lnTo>
                  <a:lnTo>
                    <a:pt x="4554966" y="689189"/>
                  </a:lnTo>
                  <a:lnTo>
                    <a:pt x="4599283" y="722705"/>
                  </a:lnTo>
                  <a:lnTo>
                    <a:pt x="4642993" y="758055"/>
                  </a:lnTo>
                  <a:lnTo>
                    <a:pt x="4677159" y="791088"/>
                  </a:lnTo>
                  <a:lnTo>
                    <a:pt x="4710947" y="827919"/>
                  </a:lnTo>
                  <a:lnTo>
                    <a:pt x="4744619" y="863841"/>
                  </a:lnTo>
                  <a:lnTo>
                    <a:pt x="4778437" y="894150"/>
                  </a:lnTo>
                  <a:lnTo>
                    <a:pt x="4812665" y="914138"/>
                  </a:lnTo>
                  <a:lnTo>
                    <a:pt x="4856176" y="920410"/>
                  </a:lnTo>
                  <a:lnTo>
                    <a:pt x="4900247" y="912312"/>
                  </a:lnTo>
                  <a:lnTo>
                    <a:pt x="4944342" y="899189"/>
                  </a:lnTo>
                  <a:lnTo>
                    <a:pt x="4987925" y="890389"/>
                  </a:lnTo>
                  <a:lnTo>
                    <a:pt x="5030616" y="883477"/>
                  </a:lnTo>
                  <a:lnTo>
                    <a:pt x="5072761" y="875196"/>
                  </a:lnTo>
                  <a:lnTo>
                    <a:pt x="5114905" y="873369"/>
                  </a:lnTo>
                  <a:lnTo>
                    <a:pt x="5157597" y="885817"/>
                  </a:lnTo>
                  <a:lnTo>
                    <a:pt x="5192307" y="911130"/>
                  </a:lnTo>
                  <a:lnTo>
                    <a:pt x="5227316" y="947813"/>
                  </a:lnTo>
                  <a:lnTo>
                    <a:pt x="5262496" y="990012"/>
                  </a:lnTo>
                  <a:lnTo>
                    <a:pt x="5297719" y="1031877"/>
                  </a:lnTo>
                  <a:lnTo>
                    <a:pt x="5332857" y="1067554"/>
                  </a:lnTo>
                  <a:lnTo>
                    <a:pt x="5376816" y="1105346"/>
                  </a:lnTo>
                  <a:lnTo>
                    <a:pt x="5420883" y="1140340"/>
                  </a:lnTo>
                  <a:lnTo>
                    <a:pt x="5464784" y="1170120"/>
                  </a:lnTo>
                  <a:lnTo>
                    <a:pt x="5508244" y="1192268"/>
                  </a:lnTo>
                  <a:lnTo>
                    <a:pt x="5550882" y="1201499"/>
                  </a:lnTo>
                  <a:lnTo>
                    <a:pt x="5593032" y="1200586"/>
                  </a:lnTo>
                  <a:lnTo>
                    <a:pt x="5635206" y="1199483"/>
                  </a:lnTo>
                  <a:lnTo>
                    <a:pt x="5677916" y="1208143"/>
                  </a:lnTo>
                  <a:lnTo>
                    <a:pt x="5721427" y="1234221"/>
                  </a:lnTo>
                  <a:lnTo>
                    <a:pt x="5765498" y="1270754"/>
                  </a:lnTo>
                  <a:lnTo>
                    <a:pt x="5809593" y="1305762"/>
                  </a:lnTo>
                  <a:lnTo>
                    <a:pt x="5853176" y="1327269"/>
                  </a:lnTo>
                  <a:lnTo>
                    <a:pt x="5895867" y="1330273"/>
                  </a:lnTo>
                  <a:lnTo>
                    <a:pt x="5938011" y="1321776"/>
                  </a:lnTo>
                  <a:lnTo>
                    <a:pt x="5980156" y="1307802"/>
                  </a:lnTo>
                  <a:lnTo>
                    <a:pt x="6022848" y="1294376"/>
                  </a:lnTo>
                  <a:lnTo>
                    <a:pt x="6066287" y="1280860"/>
                  </a:lnTo>
                  <a:lnTo>
                    <a:pt x="6110144" y="1264737"/>
                  </a:lnTo>
                  <a:lnTo>
                    <a:pt x="6154167" y="1249495"/>
                  </a:lnTo>
                  <a:lnTo>
                    <a:pt x="6198108" y="1238623"/>
                  </a:lnTo>
                  <a:lnTo>
                    <a:pt x="6242335" y="1236219"/>
                  </a:lnTo>
                  <a:lnTo>
                    <a:pt x="6286849" y="1239305"/>
                  </a:lnTo>
                  <a:lnTo>
                    <a:pt x="6330838" y="1241034"/>
                  </a:lnTo>
                  <a:lnTo>
                    <a:pt x="6373495" y="1234559"/>
                  </a:lnTo>
                  <a:lnTo>
                    <a:pt x="6413884" y="1217910"/>
                  </a:lnTo>
                  <a:lnTo>
                    <a:pt x="6452679" y="1194712"/>
                  </a:lnTo>
                  <a:lnTo>
                    <a:pt x="6491474" y="1166800"/>
                  </a:lnTo>
                  <a:lnTo>
                    <a:pt x="6531864" y="1136007"/>
                  </a:lnTo>
                  <a:lnTo>
                    <a:pt x="6565879" y="1106868"/>
                  </a:lnTo>
                  <a:lnTo>
                    <a:pt x="6600962" y="1072700"/>
                  </a:lnTo>
                  <a:lnTo>
                    <a:pt x="6636562" y="1037709"/>
                  </a:lnTo>
                  <a:lnTo>
                    <a:pt x="6672132" y="1006101"/>
                  </a:lnTo>
                  <a:lnTo>
                    <a:pt x="6707124" y="982083"/>
                  </a:lnTo>
                  <a:lnTo>
                    <a:pt x="6749815" y="965634"/>
                  </a:lnTo>
                  <a:lnTo>
                    <a:pt x="6791959" y="958889"/>
                  </a:lnTo>
                  <a:lnTo>
                    <a:pt x="6834104" y="955168"/>
                  </a:lnTo>
                  <a:lnTo>
                    <a:pt x="6876796" y="947793"/>
                  </a:lnTo>
                  <a:lnTo>
                    <a:pt x="6920378" y="933021"/>
                  </a:lnTo>
                  <a:lnTo>
                    <a:pt x="6964473" y="915058"/>
                  </a:lnTo>
                  <a:lnTo>
                    <a:pt x="7008544" y="899144"/>
                  </a:lnTo>
                  <a:lnTo>
                    <a:pt x="7052056" y="890516"/>
                  </a:lnTo>
                  <a:lnTo>
                    <a:pt x="7094747" y="895877"/>
                  </a:lnTo>
                  <a:lnTo>
                    <a:pt x="7136891" y="910740"/>
                  </a:lnTo>
                  <a:lnTo>
                    <a:pt x="7179036" y="923270"/>
                  </a:lnTo>
                  <a:lnTo>
                    <a:pt x="7221728" y="921631"/>
                  </a:lnTo>
                  <a:lnTo>
                    <a:pt x="7265169" y="899707"/>
                  </a:lnTo>
                  <a:lnTo>
                    <a:pt x="7309040" y="864830"/>
                  </a:lnTo>
                  <a:lnTo>
                    <a:pt x="7353101" y="825047"/>
                  </a:lnTo>
                  <a:lnTo>
                    <a:pt x="7397115" y="788408"/>
                  </a:lnTo>
                  <a:lnTo>
                    <a:pt x="7440930" y="756439"/>
                  </a:lnTo>
                  <a:lnTo>
                    <a:pt x="7484744" y="725066"/>
                  </a:lnTo>
                  <a:lnTo>
                    <a:pt x="7528559" y="693931"/>
                  </a:lnTo>
                  <a:lnTo>
                    <a:pt x="7572375" y="662678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84869" y="5043296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84869" y="4544059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84869" y="4044822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84869" y="3545585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85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84869" y="3046222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84869" y="2546680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7612" y="5043296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160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7612" y="4544059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180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7612" y="4044822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7612" y="3545585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7612" y="3046222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240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7612" y="2546680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260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5758" y="5244212"/>
            <a:ext cx="7536166" cy="788796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45720" marR="5080" indent="28575" algn="r">
              <a:lnSpc>
                <a:spcPts val="2710"/>
              </a:lnSpc>
              <a:spcBef>
                <a:spcPts val="140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R="5715" algn="r">
              <a:spcBef>
                <a:spcPts val="58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5080" indent="136525" algn="r">
              <a:lnSpc>
                <a:spcPct val="141100"/>
              </a:lnSpc>
              <a:spcBef>
                <a:spcPts val="5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</p:txBody>
      </p:sp>
      <p:sp>
        <p:nvSpPr>
          <p:cNvPr id="24" name="object 24"/>
          <p:cNvSpPr/>
          <p:nvPr/>
        </p:nvSpPr>
        <p:spPr>
          <a:xfrm>
            <a:off x="2026157" y="6209538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750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026157" y="6505193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750" y="0"/>
                </a:lnTo>
              </a:path>
            </a:pathLst>
          </a:custGeom>
          <a:ln w="38100">
            <a:solidFill>
              <a:srgbClr val="A8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097529" y="6209538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749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007" y="6033008"/>
            <a:ext cx="5790565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3145" marR="5080" indent="-24130">
              <a:lnSpc>
                <a:spcPct val="121100"/>
              </a:lnSpc>
              <a:spcBef>
                <a:spcPts val="100"/>
              </a:spcBef>
              <a:tabLst>
                <a:tab pos="3350895" algn="l"/>
              </a:tabLst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İhracat	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İhracat/İthalat (Sağ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eksen)  İthalat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lnSpc>
                <a:spcPts val="1145"/>
              </a:lnSpc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Ödemeler Dengesi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2228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492" y="810513"/>
            <a:ext cx="77546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Cari işlemler </a:t>
            </a:r>
            <a:r>
              <a:rPr dirty="0"/>
              <a:t>açığı </a:t>
            </a:r>
            <a:r>
              <a:rPr spc="-5" dirty="0"/>
              <a:t>yıl </a:t>
            </a:r>
            <a:r>
              <a:rPr dirty="0"/>
              <a:t>başından beri </a:t>
            </a:r>
            <a:r>
              <a:rPr spc="-5" dirty="0"/>
              <a:t>16,6 milyar dolar</a:t>
            </a:r>
            <a:r>
              <a:rPr spc="15" dirty="0"/>
              <a:t> </a:t>
            </a:r>
            <a:r>
              <a:rPr spc="-5" dirty="0"/>
              <a:t>geriledi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9467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4492" y="1115314"/>
            <a:ext cx="8700135" cy="1027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Eylül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ayında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cari açık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geçen aya göre 4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milyar dolar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düşerken,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altın ve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enerji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kalemleri  hariç cari fazla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 22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milyar dolara</a:t>
            </a:r>
            <a:r>
              <a:rPr spc="7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ulaştı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403860">
              <a:spcBef>
                <a:spcPts val="164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Cari işlemler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dengesi,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12 aylık birikimli, milyar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dolar,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Eylül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586219"/>
            <a:ext cx="4725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Ödemeler Dengesi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9391" y="2427732"/>
            <a:ext cx="8326120" cy="3096895"/>
            <a:chOff x="469391" y="2427732"/>
            <a:chExt cx="8326120" cy="3096895"/>
          </a:xfrm>
        </p:grpSpPr>
        <p:sp>
          <p:nvSpPr>
            <p:cNvPr id="8" name="object 8"/>
            <p:cNvSpPr/>
            <p:nvPr/>
          </p:nvSpPr>
          <p:spPr>
            <a:xfrm>
              <a:off x="469391" y="2432304"/>
              <a:ext cx="8305800" cy="3088005"/>
            </a:xfrm>
            <a:custGeom>
              <a:avLst/>
              <a:gdLst/>
              <a:ahLst/>
              <a:cxnLst/>
              <a:rect l="l" t="t" r="r" b="b"/>
              <a:pathLst>
                <a:path w="8305800" h="3088004">
                  <a:moveTo>
                    <a:pt x="2670047" y="1543812"/>
                  </a:moveTo>
                  <a:lnTo>
                    <a:pt x="2670047" y="1602486"/>
                  </a:lnTo>
                </a:path>
                <a:path w="8305800" h="3088004">
                  <a:moveTo>
                    <a:pt x="1930908" y="1543812"/>
                  </a:moveTo>
                  <a:lnTo>
                    <a:pt x="1930908" y="1602486"/>
                  </a:lnTo>
                </a:path>
                <a:path w="8305800" h="3088004">
                  <a:moveTo>
                    <a:pt x="59436" y="1543812"/>
                  </a:moveTo>
                  <a:lnTo>
                    <a:pt x="59436" y="1602486"/>
                  </a:lnTo>
                </a:path>
                <a:path w="8305800" h="3088004">
                  <a:moveTo>
                    <a:pt x="59436" y="3087624"/>
                  </a:moveTo>
                  <a:lnTo>
                    <a:pt x="59436" y="0"/>
                  </a:lnTo>
                </a:path>
                <a:path w="8305800" h="3088004">
                  <a:moveTo>
                    <a:pt x="0" y="3087624"/>
                  </a:moveTo>
                  <a:lnTo>
                    <a:pt x="59436" y="3087624"/>
                  </a:lnTo>
                </a:path>
                <a:path w="8305800" h="3088004">
                  <a:moveTo>
                    <a:pt x="0" y="2572512"/>
                  </a:moveTo>
                  <a:lnTo>
                    <a:pt x="59436" y="2572512"/>
                  </a:lnTo>
                </a:path>
                <a:path w="8305800" h="3088004">
                  <a:moveTo>
                    <a:pt x="0" y="2058924"/>
                  </a:moveTo>
                  <a:lnTo>
                    <a:pt x="59436" y="2058924"/>
                  </a:lnTo>
                </a:path>
                <a:path w="8305800" h="3088004">
                  <a:moveTo>
                    <a:pt x="0" y="1543812"/>
                  </a:moveTo>
                  <a:lnTo>
                    <a:pt x="59436" y="1543812"/>
                  </a:lnTo>
                </a:path>
                <a:path w="8305800" h="3088004">
                  <a:moveTo>
                    <a:pt x="0" y="1028700"/>
                  </a:moveTo>
                  <a:lnTo>
                    <a:pt x="59436" y="1028700"/>
                  </a:lnTo>
                </a:path>
                <a:path w="8305800" h="3088004">
                  <a:moveTo>
                    <a:pt x="0" y="515112"/>
                  </a:moveTo>
                  <a:lnTo>
                    <a:pt x="59436" y="515112"/>
                  </a:lnTo>
                </a:path>
                <a:path w="8305800" h="3088004">
                  <a:moveTo>
                    <a:pt x="0" y="0"/>
                  </a:moveTo>
                  <a:lnTo>
                    <a:pt x="59436" y="0"/>
                  </a:lnTo>
                </a:path>
                <a:path w="8305800" h="3088004">
                  <a:moveTo>
                    <a:pt x="6809232" y="1543812"/>
                  </a:moveTo>
                  <a:lnTo>
                    <a:pt x="6809232" y="1602486"/>
                  </a:lnTo>
                </a:path>
                <a:path w="8305800" h="3088004">
                  <a:moveTo>
                    <a:pt x="4555236" y="1543812"/>
                  </a:moveTo>
                  <a:lnTo>
                    <a:pt x="4555236" y="1602486"/>
                  </a:lnTo>
                </a:path>
                <a:path w="8305800" h="3088004">
                  <a:moveTo>
                    <a:pt x="4180332" y="1543812"/>
                  </a:moveTo>
                  <a:lnTo>
                    <a:pt x="4180332" y="1602486"/>
                  </a:lnTo>
                </a:path>
                <a:path w="8305800" h="3088004">
                  <a:moveTo>
                    <a:pt x="3046475" y="1543812"/>
                  </a:moveTo>
                  <a:lnTo>
                    <a:pt x="3046475" y="1602486"/>
                  </a:lnTo>
                </a:path>
                <a:path w="8305800" h="3088004">
                  <a:moveTo>
                    <a:pt x="3421380" y="1543812"/>
                  </a:moveTo>
                  <a:lnTo>
                    <a:pt x="3421380" y="1602486"/>
                  </a:lnTo>
                </a:path>
                <a:path w="8305800" h="3088004">
                  <a:moveTo>
                    <a:pt x="422148" y="1543812"/>
                  </a:moveTo>
                  <a:lnTo>
                    <a:pt x="422148" y="1602486"/>
                  </a:lnTo>
                </a:path>
                <a:path w="8305800" h="3088004">
                  <a:moveTo>
                    <a:pt x="4925568" y="1543812"/>
                  </a:moveTo>
                  <a:lnTo>
                    <a:pt x="4925568" y="1602486"/>
                  </a:lnTo>
                </a:path>
                <a:path w="8305800" h="3088004">
                  <a:moveTo>
                    <a:pt x="5300472" y="1543812"/>
                  </a:moveTo>
                  <a:lnTo>
                    <a:pt x="5300472" y="1602486"/>
                  </a:lnTo>
                </a:path>
                <a:path w="8305800" h="3088004">
                  <a:moveTo>
                    <a:pt x="1173480" y="1543812"/>
                  </a:moveTo>
                  <a:lnTo>
                    <a:pt x="1173480" y="1602486"/>
                  </a:lnTo>
                </a:path>
                <a:path w="8305800" h="3088004">
                  <a:moveTo>
                    <a:pt x="7548372" y="1543812"/>
                  </a:moveTo>
                  <a:lnTo>
                    <a:pt x="7548372" y="1602486"/>
                  </a:lnTo>
                </a:path>
                <a:path w="8305800" h="3088004">
                  <a:moveTo>
                    <a:pt x="5675376" y="1543812"/>
                  </a:moveTo>
                  <a:lnTo>
                    <a:pt x="5675376" y="1602486"/>
                  </a:lnTo>
                </a:path>
                <a:path w="8305800" h="3088004">
                  <a:moveTo>
                    <a:pt x="798576" y="1543812"/>
                  </a:moveTo>
                  <a:lnTo>
                    <a:pt x="798576" y="1602486"/>
                  </a:lnTo>
                </a:path>
                <a:path w="8305800" h="3088004">
                  <a:moveTo>
                    <a:pt x="6057900" y="1543812"/>
                  </a:moveTo>
                  <a:lnTo>
                    <a:pt x="6057900" y="1602486"/>
                  </a:lnTo>
                </a:path>
                <a:path w="8305800" h="3088004">
                  <a:moveTo>
                    <a:pt x="1556003" y="1543812"/>
                  </a:moveTo>
                  <a:lnTo>
                    <a:pt x="1556003" y="1602486"/>
                  </a:lnTo>
                </a:path>
                <a:path w="8305800" h="3088004">
                  <a:moveTo>
                    <a:pt x="6434328" y="1543812"/>
                  </a:moveTo>
                  <a:lnTo>
                    <a:pt x="6434328" y="1602486"/>
                  </a:lnTo>
                </a:path>
                <a:path w="8305800" h="3088004">
                  <a:moveTo>
                    <a:pt x="3803904" y="1543812"/>
                  </a:moveTo>
                  <a:lnTo>
                    <a:pt x="3803904" y="1602486"/>
                  </a:lnTo>
                </a:path>
                <a:path w="8305800" h="3088004">
                  <a:moveTo>
                    <a:pt x="2307335" y="1543812"/>
                  </a:moveTo>
                  <a:lnTo>
                    <a:pt x="2307335" y="1602486"/>
                  </a:lnTo>
                </a:path>
                <a:path w="8305800" h="3088004">
                  <a:moveTo>
                    <a:pt x="7173467" y="1543812"/>
                  </a:moveTo>
                  <a:lnTo>
                    <a:pt x="7173467" y="1602486"/>
                  </a:lnTo>
                </a:path>
                <a:path w="8305800" h="3088004">
                  <a:moveTo>
                    <a:pt x="7923276" y="1543812"/>
                  </a:moveTo>
                  <a:lnTo>
                    <a:pt x="7923276" y="1602486"/>
                  </a:lnTo>
                </a:path>
                <a:path w="8305800" h="3088004">
                  <a:moveTo>
                    <a:pt x="8305800" y="1543812"/>
                  </a:moveTo>
                  <a:lnTo>
                    <a:pt x="8305800" y="1602486"/>
                  </a:lnTo>
                </a:path>
                <a:path w="8305800" h="3088004">
                  <a:moveTo>
                    <a:pt x="59436" y="1543812"/>
                  </a:moveTo>
                  <a:lnTo>
                    <a:pt x="8305800" y="15438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28065" y="3684270"/>
              <a:ext cx="8248015" cy="1649095"/>
            </a:xfrm>
            <a:custGeom>
              <a:avLst/>
              <a:gdLst/>
              <a:ahLst/>
              <a:cxnLst/>
              <a:rect l="l" t="t" r="r" b="b"/>
              <a:pathLst>
                <a:path w="8248015" h="1649095">
                  <a:moveTo>
                    <a:pt x="0" y="1456943"/>
                  </a:moveTo>
                  <a:lnTo>
                    <a:pt x="192024" y="1519427"/>
                  </a:lnTo>
                  <a:lnTo>
                    <a:pt x="364236" y="1562099"/>
                  </a:lnTo>
                  <a:lnTo>
                    <a:pt x="554736" y="1615439"/>
                  </a:lnTo>
                  <a:lnTo>
                    <a:pt x="739140" y="1648967"/>
                  </a:lnTo>
                  <a:lnTo>
                    <a:pt x="931164" y="1638299"/>
                  </a:lnTo>
                  <a:lnTo>
                    <a:pt x="1115567" y="1580387"/>
                  </a:lnTo>
                  <a:lnTo>
                    <a:pt x="1306067" y="1516379"/>
                  </a:lnTo>
                  <a:lnTo>
                    <a:pt x="1496567" y="1342643"/>
                  </a:lnTo>
                  <a:lnTo>
                    <a:pt x="1682496" y="1170431"/>
                  </a:lnTo>
                  <a:lnTo>
                    <a:pt x="1872996" y="1021079"/>
                  </a:lnTo>
                  <a:lnTo>
                    <a:pt x="2057400" y="850391"/>
                  </a:lnTo>
                  <a:lnTo>
                    <a:pt x="2247900" y="681227"/>
                  </a:lnTo>
                  <a:lnTo>
                    <a:pt x="2439924" y="574547"/>
                  </a:lnTo>
                  <a:lnTo>
                    <a:pt x="2612136" y="466343"/>
                  </a:lnTo>
                  <a:lnTo>
                    <a:pt x="2802636" y="352043"/>
                  </a:lnTo>
                  <a:lnTo>
                    <a:pt x="2987040" y="181355"/>
                  </a:lnTo>
                  <a:lnTo>
                    <a:pt x="3179064" y="111251"/>
                  </a:lnTo>
                  <a:lnTo>
                    <a:pt x="3363468" y="13715"/>
                  </a:lnTo>
                  <a:lnTo>
                    <a:pt x="3553968" y="0"/>
                  </a:lnTo>
                  <a:lnTo>
                    <a:pt x="3745992" y="3047"/>
                  </a:lnTo>
                  <a:lnTo>
                    <a:pt x="3930396" y="33527"/>
                  </a:lnTo>
                  <a:lnTo>
                    <a:pt x="4120896" y="96011"/>
                  </a:lnTo>
                  <a:lnTo>
                    <a:pt x="4305300" y="155447"/>
                  </a:lnTo>
                  <a:lnTo>
                    <a:pt x="4497324" y="190499"/>
                  </a:lnTo>
                  <a:lnTo>
                    <a:pt x="4687824" y="213359"/>
                  </a:lnTo>
                  <a:lnTo>
                    <a:pt x="4866132" y="336803"/>
                  </a:lnTo>
                  <a:lnTo>
                    <a:pt x="5056632" y="448055"/>
                  </a:lnTo>
                  <a:lnTo>
                    <a:pt x="5242560" y="569975"/>
                  </a:lnTo>
                  <a:lnTo>
                    <a:pt x="5433060" y="635507"/>
                  </a:lnTo>
                  <a:lnTo>
                    <a:pt x="5617464" y="726947"/>
                  </a:lnTo>
                  <a:lnTo>
                    <a:pt x="5807964" y="909827"/>
                  </a:lnTo>
                  <a:lnTo>
                    <a:pt x="5999988" y="1033271"/>
                  </a:lnTo>
                  <a:lnTo>
                    <a:pt x="6184392" y="1097279"/>
                  </a:lnTo>
                  <a:lnTo>
                    <a:pt x="6374892" y="1181099"/>
                  </a:lnTo>
                  <a:lnTo>
                    <a:pt x="6559295" y="1193291"/>
                  </a:lnTo>
                  <a:lnTo>
                    <a:pt x="6751319" y="1193291"/>
                  </a:lnTo>
                  <a:lnTo>
                    <a:pt x="6941819" y="1228343"/>
                  </a:lnTo>
                  <a:lnTo>
                    <a:pt x="7114032" y="1176527"/>
                  </a:lnTo>
                  <a:lnTo>
                    <a:pt x="7304532" y="1086611"/>
                  </a:lnTo>
                  <a:lnTo>
                    <a:pt x="7490459" y="1071371"/>
                  </a:lnTo>
                  <a:lnTo>
                    <a:pt x="7680959" y="1027175"/>
                  </a:lnTo>
                  <a:lnTo>
                    <a:pt x="7865363" y="993647"/>
                  </a:lnTo>
                  <a:lnTo>
                    <a:pt x="8057387" y="868679"/>
                  </a:lnTo>
                  <a:lnTo>
                    <a:pt x="8247887" y="76657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28637" y="3525020"/>
              <a:ext cx="8247380" cy="1452245"/>
            </a:xfrm>
            <a:custGeom>
              <a:avLst/>
              <a:gdLst/>
              <a:ahLst/>
              <a:cxnLst/>
              <a:rect l="l" t="t" r="r" b="b"/>
              <a:pathLst>
                <a:path w="8247380" h="1452245">
                  <a:moveTo>
                    <a:pt x="0" y="1300345"/>
                  </a:moveTo>
                  <a:lnTo>
                    <a:pt x="48163" y="1311505"/>
                  </a:lnTo>
                  <a:lnTo>
                    <a:pt x="96618" y="1322855"/>
                  </a:lnTo>
                  <a:lnTo>
                    <a:pt x="144496" y="1333777"/>
                  </a:lnTo>
                  <a:lnTo>
                    <a:pt x="190931" y="1343652"/>
                  </a:lnTo>
                  <a:lnTo>
                    <a:pt x="234911" y="1352093"/>
                  </a:lnTo>
                  <a:lnTo>
                    <a:pt x="277158" y="1359463"/>
                  </a:lnTo>
                  <a:lnTo>
                    <a:pt x="319404" y="1366547"/>
                  </a:lnTo>
                  <a:lnTo>
                    <a:pt x="363385" y="1374132"/>
                  </a:lnTo>
                  <a:lnTo>
                    <a:pt x="409964" y="1382490"/>
                  </a:lnTo>
                  <a:lnTo>
                    <a:pt x="458084" y="1391181"/>
                  </a:lnTo>
                  <a:lnTo>
                    <a:pt x="506586" y="1399921"/>
                  </a:lnTo>
                  <a:lnTo>
                    <a:pt x="554316" y="1408422"/>
                  </a:lnTo>
                  <a:lnTo>
                    <a:pt x="600802" y="1417083"/>
                  </a:lnTo>
                  <a:lnTo>
                    <a:pt x="646707" y="1425900"/>
                  </a:lnTo>
                  <a:lnTo>
                    <a:pt x="692610" y="1433978"/>
                  </a:lnTo>
                  <a:lnTo>
                    <a:pt x="739089" y="1440426"/>
                  </a:lnTo>
                  <a:lnTo>
                    <a:pt x="786518" y="1445599"/>
                  </a:lnTo>
                  <a:lnTo>
                    <a:pt x="834534" y="1449712"/>
                  </a:lnTo>
                  <a:lnTo>
                    <a:pt x="882576" y="1451945"/>
                  </a:lnTo>
                  <a:lnTo>
                    <a:pt x="930084" y="1451475"/>
                  </a:lnTo>
                  <a:lnTo>
                    <a:pt x="976546" y="1447504"/>
                  </a:lnTo>
                  <a:lnTo>
                    <a:pt x="1022413" y="1440664"/>
                  </a:lnTo>
                  <a:lnTo>
                    <a:pt x="1068280" y="1432276"/>
                  </a:lnTo>
                  <a:lnTo>
                    <a:pt x="1114742" y="1423662"/>
                  </a:lnTo>
                  <a:lnTo>
                    <a:pt x="1162107" y="1417343"/>
                  </a:lnTo>
                  <a:lnTo>
                    <a:pt x="1209913" y="1411882"/>
                  </a:lnTo>
                  <a:lnTo>
                    <a:pt x="1257885" y="1402659"/>
                  </a:lnTo>
                  <a:lnTo>
                    <a:pt x="1305750" y="1385054"/>
                  </a:lnTo>
                  <a:lnTo>
                    <a:pt x="1344024" y="1362667"/>
                  </a:lnTo>
                  <a:lnTo>
                    <a:pt x="1382395" y="1334373"/>
                  </a:lnTo>
                  <a:lnTo>
                    <a:pt x="1420718" y="1302465"/>
                  </a:lnTo>
                  <a:lnTo>
                    <a:pt x="1458845" y="1269234"/>
                  </a:lnTo>
                  <a:lnTo>
                    <a:pt x="1496631" y="1236972"/>
                  </a:lnTo>
                  <a:lnTo>
                    <a:pt x="1533881" y="1205191"/>
                  </a:lnTo>
                  <a:lnTo>
                    <a:pt x="1570691" y="1172435"/>
                  </a:lnTo>
                  <a:lnTo>
                    <a:pt x="1607356" y="1139314"/>
                  </a:lnTo>
                  <a:lnTo>
                    <a:pt x="1644166" y="1106436"/>
                  </a:lnTo>
                  <a:lnTo>
                    <a:pt x="1681416" y="1074412"/>
                  </a:lnTo>
                  <a:lnTo>
                    <a:pt x="1719313" y="1043183"/>
                  </a:lnTo>
                  <a:lnTo>
                    <a:pt x="1757667" y="1012338"/>
                  </a:lnTo>
                  <a:lnTo>
                    <a:pt x="1796173" y="981957"/>
                  </a:lnTo>
                  <a:lnTo>
                    <a:pt x="1834527" y="952118"/>
                  </a:lnTo>
                  <a:lnTo>
                    <a:pt x="1872424" y="922901"/>
                  </a:lnTo>
                  <a:lnTo>
                    <a:pt x="1909661" y="894387"/>
                  </a:lnTo>
                  <a:lnTo>
                    <a:pt x="1946448" y="866452"/>
                  </a:lnTo>
                  <a:lnTo>
                    <a:pt x="1983094" y="839096"/>
                  </a:lnTo>
                  <a:lnTo>
                    <a:pt x="2019911" y="812319"/>
                  </a:lnTo>
                  <a:lnTo>
                    <a:pt x="2057209" y="786122"/>
                  </a:lnTo>
                  <a:lnTo>
                    <a:pt x="2104501" y="753995"/>
                  </a:lnTo>
                  <a:lnTo>
                    <a:pt x="2152269" y="722653"/>
                  </a:lnTo>
                  <a:lnTo>
                    <a:pt x="2200227" y="692503"/>
                  </a:lnTo>
                  <a:lnTo>
                    <a:pt x="2248090" y="663948"/>
                  </a:lnTo>
                  <a:lnTo>
                    <a:pt x="2296239" y="637837"/>
                  </a:lnTo>
                  <a:lnTo>
                    <a:pt x="2344674" y="613656"/>
                  </a:lnTo>
                  <a:lnTo>
                    <a:pt x="2392537" y="590045"/>
                  </a:lnTo>
                  <a:lnTo>
                    <a:pt x="2438971" y="565650"/>
                  </a:lnTo>
                  <a:lnTo>
                    <a:pt x="2482957" y="540208"/>
                  </a:lnTo>
                  <a:lnTo>
                    <a:pt x="2525204" y="514421"/>
                  </a:lnTo>
                  <a:lnTo>
                    <a:pt x="2567451" y="488372"/>
                  </a:lnTo>
                  <a:lnTo>
                    <a:pt x="2611437" y="462145"/>
                  </a:lnTo>
                  <a:lnTo>
                    <a:pt x="2658034" y="436497"/>
                  </a:lnTo>
                  <a:lnTo>
                    <a:pt x="2706179" y="411075"/>
                  </a:lnTo>
                  <a:lnTo>
                    <a:pt x="2754705" y="384581"/>
                  </a:lnTo>
                  <a:lnTo>
                    <a:pt x="2802445" y="355719"/>
                  </a:lnTo>
                  <a:lnTo>
                    <a:pt x="2839682" y="329165"/>
                  </a:lnTo>
                  <a:lnTo>
                    <a:pt x="2876469" y="299839"/>
                  </a:lnTo>
                  <a:lnTo>
                    <a:pt x="2913115" y="270085"/>
                  </a:lnTo>
                  <a:lnTo>
                    <a:pt x="2949932" y="242252"/>
                  </a:lnTo>
                  <a:lnTo>
                    <a:pt x="2987230" y="218686"/>
                  </a:lnTo>
                  <a:lnTo>
                    <a:pt x="3034665" y="197056"/>
                  </a:lnTo>
                  <a:lnTo>
                    <a:pt x="3082671" y="181094"/>
                  </a:lnTo>
                  <a:lnTo>
                    <a:pt x="3130677" y="166465"/>
                  </a:lnTo>
                  <a:lnTo>
                    <a:pt x="3178111" y="148836"/>
                  </a:lnTo>
                  <a:lnTo>
                    <a:pt x="3224593" y="125547"/>
                  </a:lnTo>
                  <a:lnTo>
                    <a:pt x="3270504" y="99401"/>
                  </a:lnTo>
                  <a:lnTo>
                    <a:pt x="3316414" y="74255"/>
                  </a:lnTo>
                  <a:lnTo>
                    <a:pt x="3362896" y="53967"/>
                  </a:lnTo>
                  <a:lnTo>
                    <a:pt x="3410188" y="40044"/>
                  </a:lnTo>
                  <a:lnTo>
                    <a:pt x="3457956" y="30218"/>
                  </a:lnTo>
                  <a:lnTo>
                    <a:pt x="3505914" y="22963"/>
                  </a:lnTo>
                  <a:lnTo>
                    <a:pt x="3553777" y="16756"/>
                  </a:lnTo>
                  <a:lnTo>
                    <a:pt x="3601660" y="11537"/>
                  </a:lnTo>
                  <a:lnTo>
                    <a:pt x="3649662" y="8056"/>
                  </a:lnTo>
                  <a:lnTo>
                    <a:pt x="3697474" y="5718"/>
                  </a:lnTo>
                  <a:lnTo>
                    <a:pt x="3744785" y="3929"/>
                  </a:lnTo>
                  <a:lnTo>
                    <a:pt x="3791267" y="1889"/>
                  </a:lnTo>
                  <a:lnTo>
                    <a:pt x="3837178" y="182"/>
                  </a:lnTo>
                  <a:lnTo>
                    <a:pt x="3883088" y="0"/>
                  </a:lnTo>
                  <a:lnTo>
                    <a:pt x="3929570" y="2532"/>
                  </a:lnTo>
                  <a:lnTo>
                    <a:pt x="3977005" y="8937"/>
                  </a:lnTo>
                  <a:lnTo>
                    <a:pt x="4025011" y="18248"/>
                  </a:lnTo>
                  <a:lnTo>
                    <a:pt x="4073016" y="28749"/>
                  </a:lnTo>
                  <a:lnTo>
                    <a:pt x="4120451" y="38727"/>
                  </a:lnTo>
                  <a:lnTo>
                    <a:pt x="4166933" y="48627"/>
                  </a:lnTo>
                  <a:lnTo>
                    <a:pt x="4212844" y="59158"/>
                  </a:lnTo>
                  <a:lnTo>
                    <a:pt x="4258754" y="68712"/>
                  </a:lnTo>
                  <a:lnTo>
                    <a:pt x="4305236" y="75684"/>
                  </a:lnTo>
                  <a:lnTo>
                    <a:pt x="4352528" y="78831"/>
                  </a:lnTo>
                  <a:lnTo>
                    <a:pt x="4400296" y="79335"/>
                  </a:lnTo>
                  <a:lnTo>
                    <a:pt x="4448254" y="78934"/>
                  </a:lnTo>
                  <a:lnTo>
                    <a:pt x="4496117" y="79367"/>
                  </a:lnTo>
                  <a:lnTo>
                    <a:pt x="4544143" y="78464"/>
                  </a:lnTo>
                  <a:lnTo>
                    <a:pt x="4592383" y="76239"/>
                  </a:lnTo>
                  <a:lnTo>
                    <a:pt x="4640242" y="77420"/>
                  </a:lnTo>
                  <a:lnTo>
                    <a:pt x="4687125" y="86733"/>
                  </a:lnTo>
                  <a:lnTo>
                    <a:pt x="4732349" y="107253"/>
                  </a:lnTo>
                  <a:lnTo>
                    <a:pt x="4776406" y="135834"/>
                  </a:lnTo>
                  <a:lnTo>
                    <a:pt x="4820463" y="167868"/>
                  </a:lnTo>
                  <a:lnTo>
                    <a:pt x="4865687" y="198747"/>
                  </a:lnTo>
                  <a:lnTo>
                    <a:pt x="4912695" y="228091"/>
                  </a:lnTo>
                  <a:lnTo>
                    <a:pt x="4960762" y="258056"/>
                  </a:lnTo>
                  <a:lnTo>
                    <a:pt x="5009044" y="287829"/>
                  </a:lnTo>
                  <a:lnTo>
                    <a:pt x="5056695" y="316603"/>
                  </a:lnTo>
                  <a:lnTo>
                    <a:pt x="5103157" y="345862"/>
                  </a:lnTo>
                  <a:lnTo>
                    <a:pt x="5149024" y="375419"/>
                  </a:lnTo>
                  <a:lnTo>
                    <a:pt x="5194891" y="402238"/>
                  </a:lnTo>
                  <a:lnTo>
                    <a:pt x="5241353" y="423283"/>
                  </a:lnTo>
                  <a:lnTo>
                    <a:pt x="5288861" y="435508"/>
                  </a:lnTo>
                  <a:lnTo>
                    <a:pt x="5336905" y="441364"/>
                  </a:lnTo>
                  <a:lnTo>
                    <a:pt x="5384925" y="445768"/>
                  </a:lnTo>
                  <a:lnTo>
                    <a:pt x="5432361" y="453636"/>
                  </a:lnTo>
                  <a:lnTo>
                    <a:pt x="5478843" y="465637"/>
                  </a:lnTo>
                  <a:lnTo>
                    <a:pt x="5524754" y="479353"/>
                  </a:lnTo>
                  <a:lnTo>
                    <a:pt x="5570664" y="495069"/>
                  </a:lnTo>
                  <a:lnTo>
                    <a:pt x="5617146" y="513072"/>
                  </a:lnTo>
                  <a:lnTo>
                    <a:pt x="5664438" y="535162"/>
                  </a:lnTo>
                  <a:lnTo>
                    <a:pt x="5712206" y="560633"/>
                  </a:lnTo>
                  <a:lnTo>
                    <a:pt x="5760164" y="586009"/>
                  </a:lnTo>
                  <a:lnTo>
                    <a:pt x="5808027" y="607814"/>
                  </a:lnTo>
                  <a:lnTo>
                    <a:pt x="5855910" y="624536"/>
                  </a:lnTo>
                  <a:lnTo>
                    <a:pt x="5903912" y="638246"/>
                  </a:lnTo>
                  <a:lnTo>
                    <a:pt x="5951724" y="650837"/>
                  </a:lnTo>
                  <a:lnTo>
                    <a:pt x="5999035" y="664202"/>
                  </a:lnTo>
                  <a:lnTo>
                    <a:pt x="6045499" y="678761"/>
                  </a:lnTo>
                  <a:lnTo>
                    <a:pt x="6091380" y="693523"/>
                  </a:lnTo>
                  <a:lnTo>
                    <a:pt x="6137284" y="708261"/>
                  </a:lnTo>
                  <a:lnTo>
                    <a:pt x="6183820" y="722749"/>
                  </a:lnTo>
                  <a:lnTo>
                    <a:pt x="6231255" y="738264"/>
                  </a:lnTo>
                  <a:lnTo>
                    <a:pt x="6279260" y="754483"/>
                  </a:lnTo>
                  <a:lnTo>
                    <a:pt x="6327266" y="768772"/>
                  </a:lnTo>
                  <a:lnTo>
                    <a:pt x="6374701" y="778502"/>
                  </a:lnTo>
                  <a:lnTo>
                    <a:pt x="6421183" y="781349"/>
                  </a:lnTo>
                  <a:lnTo>
                    <a:pt x="6467094" y="779279"/>
                  </a:lnTo>
                  <a:lnTo>
                    <a:pt x="6513004" y="776091"/>
                  </a:lnTo>
                  <a:lnTo>
                    <a:pt x="6559486" y="775581"/>
                  </a:lnTo>
                  <a:lnTo>
                    <a:pt x="6606778" y="778277"/>
                  </a:lnTo>
                  <a:lnTo>
                    <a:pt x="6654546" y="782391"/>
                  </a:lnTo>
                  <a:lnTo>
                    <a:pt x="6702504" y="787957"/>
                  </a:lnTo>
                  <a:lnTo>
                    <a:pt x="6750367" y="795012"/>
                  </a:lnTo>
                  <a:lnTo>
                    <a:pt x="6798536" y="805594"/>
                  </a:lnTo>
                  <a:lnTo>
                    <a:pt x="6847014" y="818999"/>
                  </a:lnTo>
                  <a:lnTo>
                    <a:pt x="6894921" y="831141"/>
                  </a:lnTo>
                  <a:lnTo>
                    <a:pt x="6941375" y="837938"/>
                  </a:lnTo>
                  <a:lnTo>
                    <a:pt x="6985361" y="838620"/>
                  </a:lnTo>
                  <a:lnTo>
                    <a:pt x="7027608" y="835207"/>
                  </a:lnTo>
                  <a:lnTo>
                    <a:pt x="7069855" y="828079"/>
                  </a:lnTo>
                  <a:lnTo>
                    <a:pt x="7113841" y="817618"/>
                  </a:lnTo>
                  <a:lnTo>
                    <a:pt x="7160365" y="800576"/>
                  </a:lnTo>
                  <a:lnTo>
                    <a:pt x="7208472" y="777867"/>
                  </a:lnTo>
                  <a:lnTo>
                    <a:pt x="7256984" y="756110"/>
                  </a:lnTo>
                  <a:lnTo>
                    <a:pt x="7304722" y="741926"/>
                  </a:lnTo>
                  <a:lnTo>
                    <a:pt x="7351204" y="738705"/>
                  </a:lnTo>
                  <a:lnTo>
                    <a:pt x="7397115" y="742354"/>
                  </a:lnTo>
                  <a:lnTo>
                    <a:pt x="7443025" y="748266"/>
                  </a:lnTo>
                  <a:lnTo>
                    <a:pt x="7489507" y="751832"/>
                  </a:lnTo>
                  <a:lnTo>
                    <a:pt x="7536942" y="751772"/>
                  </a:lnTo>
                  <a:lnTo>
                    <a:pt x="7584948" y="750498"/>
                  </a:lnTo>
                  <a:lnTo>
                    <a:pt x="7632954" y="749224"/>
                  </a:lnTo>
                  <a:lnTo>
                    <a:pt x="7680388" y="749165"/>
                  </a:lnTo>
                  <a:lnTo>
                    <a:pt x="7726870" y="751957"/>
                  </a:lnTo>
                  <a:lnTo>
                    <a:pt x="7772781" y="756451"/>
                  </a:lnTo>
                  <a:lnTo>
                    <a:pt x="7818691" y="759969"/>
                  </a:lnTo>
                  <a:lnTo>
                    <a:pt x="7865173" y="759833"/>
                  </a:lnTo>
                  <a:lnTo>
                    <a:pt x="7912467" y="754324"/>
                  </a:lnTo>
                  <a:lnTo>
                    <a:pt x="7960248" y="745196"/>
                  </a:lnTo>
                  <a:lnTo>
                    <a:pt x="8008244" y="734972"/>
                  </a:lnTo>
                  <a:lnTo>
                    <a:pt x="8056181" y="726178"/>
                  </a:lnTo>
                  <a:lnTo>
                    <a:pt x="8103901" y="719324"/>
                  </a:lnTo>
                  <a:lnTo>
                    <a:pt x="8151621" y="713160"/>
                  </a:lnTo>
                  <a:lnTo>
                    <a:pt x="8199342" y="707282"/>
                  </a:lnTo>
                  <a:lnTo>
                    <a:pt x="8247062" y="701286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28637" y="2630237"/>
              <a:ext cx="8247380" cy="1419860"/>
            </a:xfrm>
            <a:custGeom>
              <a:avLst/>
              <a:gdLst/>
              <a:ahLst/>
              <a:cxnLst/>
              <a:rect l="l" t="t" r="r" b="b"/>
              <a:pathLst>
                <a:path w="8247380" h="1419860">
                  <a:moveTo>
                    <a:pt x="0" y="1339528"/>
                  </a:moveTo>
                  <a:lnTo>
                    <a:pt x="48163" y="1346182"/>
                  </a:lnTo>
                  <a:lnTo>
                    <a:pt x="96618" y="1352942"/>
                  </a:lnTo>
                  <a:lnTo>
                    <a:pt x="144496" y="1359441"/>
                  </a:lnTo>
                  <a:lnTo>
                    <a:pt x="190931" y="1365309"/>
                  </a:lnTo>
                  <a:lnTo>
                    <a:pt x="234911" y="1370179"/>
                  </a:lnTo>
                  <a:lnTo>
                    <a:pt x="277158" y="1374263"/>
                  </a:lnTo>
                  <a:lnTo>
                    <a:pt x="319404" y="1378346"/>
                  </a:lnTo>
                  <a:lnTo>
                    <a:pt x="363385" y="1383216"/>
                  </a:lnTo>
                  <a:lnTo>
                    <a:pt x="409964" y="1389461"/>
                  </a:lnTo>
                  <a:lnTo>
                    <a:pt x="458084" y="1396599"/>
                  </a:lnTo>
                  <a:lnTo>
                    <a:pt x="506586" y="1403522"/>
                  </a:lnTo>
                  <a:lnTo>
                    <a:pt x="554316" y="1409124"/>
                  </a:lnTo>
                  <a:lnTo>
                    <a:pt x="600802" y="1413345"/>
                  </a:lnTo>
                  <a:lnTo>
                    <a:pt x="646707" y="1416696"/>
                  </a:lnTo>
                  <a:lnTo>
                    <a:pt x="692610" y="1418929"/>
                  </a:lnTo>
                  <a:lnTo>
                    <a:pt x="739089" y="1419792"/>
                  </a:lnTo>
                  <a:lnTo>
                    <a:pt x="786518" y="1419858"/>
                  </a:lnTo>
                  <a:lnTo>
                    <a:pt x="834534" y="1419078"/>
                  </a:lnTo>
                  <a:lnTo>
                    <a:pt x="882576" y="1416274"/>
                  </a:lnTo>
                  <a:lnTo>
                    <a:pt x="930084" y="1410267"/>
                  </a:lnTo>
                  <a:lnTo>
                    <a:pt x="976546" y="1399377"/>
                  </a:lnTo>
                  <a:lnTo>
                    <a:pt x="1022413" y="1384772"/>
                  </a:lnTo>
                  <a:lnTo>
                    <a:pt x="1068280" y="1369262"/>
                  </a:lnTo>
                  <a:lnTo>
                    <a:pt x="1114742" y="1355657"/>
                  </a:lnTo>
                  <a:lnTo>
                    <a:pt x="1162107" y="1347398"/>
                  </a:lnTo>
                  <a:lnTo>
                    <a:pt x="1209913" y="1342163"/>
                  </a:lnTo>
                  <a:lnTo>
                    <a:pt x="1257885" y="1333833"/>
                  </a:lnTo>
                  <a:lnTo>
                    <a:pt x="1305750" y="1316287"/>
                  </a:lnTo>
                  <a:lnTo>
                    <a:pt x="1344024" y="1293073"/>
                  </a:lnTo>
                  <a:lnTo>
                    <a:pt x="1382395" y="1263715"/>
                  </a:lnTo>
                  <a:lnTo>
                    <a:pt x="1420718" y="1230571"/>
                  </a:lnTo>
                  <a:lnTo>
                    <a:pt x="1458845" y="1196001"/>
                  </a:lnTo>
                  <a:lnTo>
                    <a:pt x="1496631" y="1162363"/>
                  </a:lnTo>
                  <a:lnTo>
                    <a:pt x="1533881" y="1129035"/>
                  </a:lnTo>
                  <a:lnTo>
                    <a:pt x="1570691" y="1094439"/>
                  </a:lnTo>
                  <a:lnTo>
                    <a:pt x="1607356" y="1059502"/>
                  </a:lnTo>
                  <a:lnTo>
                    <a:pt x="1644166" y="1025150"/>
                  </a:lnTo>
                  <a:lnTo>
                    <a:pt x="1681416" y="992310"/>
                  </a:lnTo>
                  <a:lnTo>
                    <a:pt x="1719313" y="961085"/>
                  </a:lnTo>
                  <a:lnTo>
                    <a:pt x="1757667" y="930940"/>
                  </a:lnTo>
                  <a:lnTo>
                    <a:pt x="1796173" y="901611"/>
                  </a:lnTo>
                  <a:lnTo>
                    <a:pt x="1834527" y="872837"/>
                  </a:lnTo>
                  <a:lnTo>
                    <a:pt x="1872424" y="844355"/>
                  </a:lnTo>
                  <a:lnTo>
                    <a:pt x="1909661" y="816200"/>
                  </a:lnTo>
                  <a:lnTo>
                    <a:pt x="1946448" y="788459"/>
                  </a:lnTo>
                  <a:lnTo>
                    <a:pt x="1983094" y="761181"/>
                  </a:lnTo>
                  <a:lnTo>
                    <a:pt x="2019911" y="734416"/>
                  </a:lnTo>
                  <a:lnTo>
                    <a:pt x="2057209" y="708211"/>
                  </a:lnTo>
                  <a:lnTo>
                    <a:pt x="2104501" y="675749"/>
                  </a:lnTo>
                  <a:lnTo>
                    <a:pt x="2152269" y="643774"/>
                  </a:lnTo>
                  <a:lnTo>
                    <a:pt x="2200227" y="613253"/>
                  </a:lnTo>
                  <a:lnTo>
                    <a:pt x="2248090" y="585148"/>
                  </a:lnTo>
                  <a:lnTo>
                    <a:pt x="2296239" y="560653"/>
                  </a:lnTo>
                  <a:lnTo>
                    <a:pt x="2344674" y="539015"/>
                  </a:lnTo>
                  <a:lnTo>
                    <a:pt x="2392537" y="517997"/>
                  </a:lnTo>
                  <a:lnTo>
                    <a:pt x="2438971" y="495359"/>
                  </a:lnTo>
                  <a:lnTo>
                    <a:pt x="2482957" y="470388"/>
                  </a:lnTo>
                  <a:lnTo>
                    <a:pt x="2525204" y="444369"/>
                  </a:lnTo>
                  <a:lnTo>
                    <a:pt x="2567451" y="417778"/>
                  </a:lnTo>
                  <a:lnTo>
                    <a:pt x="2611437" y="391092"/>
                  </a:lnTo>
                  <a:lnTo>
                    <a:pt x="2658034" y="364620"/>
                  </a:lnTo>
                  <a:lnTo>
                    <a:pt x="2706179" y="338101"/>
                  </a:lnTo>
                  <a:lnTo>
                    <a:pt x="2754705" y="310868"/>
                  </a:lnTo>
                  <a:lnTo>
                    <a:pt x="2802445" y="282253"/>
                  </a:lnTo>
                  <a:lnTo>
                    <a:pt x="2848909" y="250013"/>
                  </a:lnTo>
                  <a:lnTo>
                    <a:pt x="2894790" y="215118"/>
                  </a:lnTo>
                  <a:lnTo>
                    <a:pt x="2940694" y="182008"/>
                  </a:lnTo>
                  <a:lnTo>
                    <a:pt x="2987230" y="155126"/>
                  </a:lnTo>
                  <a:lnTo>
                    <a:pt x="3034665" y="137691"/>
                  </a:lnTo>
                  <a:lnTo>
                    <a:pt x="3082671" y="126615"/>
                  </a:lnTo>
                  <a:lnTo>
                    <a:pt x="3130677" y="117157"/>
                  </a:lnTo>
                  <a:lnTo>
                    <a:pt x="3178111" y="104580"/>
                  </a:lnTo>
                  <a:lnTo>
                    <a:pt x="3224593" y="86310"/>
                  </a:lnTo>
                  <a:lnTo>
                    <a:pt x="3270504" y="65385"/>
                  </a:lnTo>
                  <a:lnTo>
                    <a:pt x="3316414" y="45198"/>
                  </a:lnTo>
                  <a:lnTo>
                    <a:pt x="3362896" y="29142"/>
                  </a:lnTo>
                  <a:lnTo>
                    <a:pt x="3410188" y="18083"/>
                  </a:lnTo>
                  <a:lnTo>
                    <a:pt x="3457956" y="10298"/>
                  </a:lnTo>
                  <a:lnTo>
                    <a:pt x="3505914" y="5014"/>
                  </a:lnTo>
                  <a:lnTo>
                    <a:pt x="3553777" y="1456"/>
                  </a:lnTo>
                  <a:lnTo>
                    <a:pt x="3601660" y="0"/>
                  </a:lnTo>
                  <a:lnTo>
                    <a:pt x="3649662" y="853"/>
                  </a:lnTo>
                  <a:lnTo>
                    <a:pt x="3697474" y="2992"/>
                  </a:lnTo>
                  <a:lnTo>
                    <a:pt x="3744785" y="5393"/>
                  </a:lnTo>
                  <a:lnTo>
                    <a:pt x="3791267" y="7471"/>
                  </a:lnTo>
                  <a:lnTo>
                    <a:pt x="3837178" y="9822"/>
                  </a:lnTo>
                  <a:lnTo>
                    <a:pt x="3883088" y="13483"/>
                  </a:lnTo>
                  <a:lnTo>
                    <a:pt x="3929570" y="19490"/>
                  </a:lnTo>
                  <a:lnTo>
                    <a:pt x="3977005" y="28638"/>
                  </a:lnTo>
                  <a:lnTo>
                    <a:pt x="4025011" y="40286"/>
                  </a:lnTo>
                  <a:lnTo>
                    <a:pt x="4073016" y="53030"/>
                  </a:lnTo>
                  <a:lnTo>
                    <a:pt x="4120451" y="65464"/>
                  </a:lnTo>
                  <a:lnTo>
                    <a:pt x="4166933" y="78545"/>
                  </a:lnTo>
                  <a:lnTo>
                    <a:pt x="4212844" y="92579"/>
                  </a:lnTo>
                  <a:lnTo>
                    <a:pt x="4258754" y="105183"/>
                  </a:lnTo>
                  <a:lnTo>
                    <a:pt x="4305236" y="113978"/>
                  </a:lnTo>
                  <a:lnTo>
                    <a:pt x="4352528" y="117177"/>
                  </a:lnTo>
                  <a:lnTo>
                    <a:pt x="4400296" y="116423"/>
                  </a:lnTo>
                  <a:lnTo>
                    <a:pt x="4448254" y="114478"/>
                  </a:lnTo>
                  <a:lnTo>
                    <a:pt x="4496117" y="114105"/>
                  </a:lnTo>
                  <a:lnTo>
                    <a:pt x="4544143" y="113125"/>
                  </a:lnTo>
                  <a:lnTo>
                    <a:pt x="4592383" y="111121"/>
                  </a:lnTo>
                  <a:lnTo>
                    <a:pt x="4640242" y="113212"/>
                  </a:lnTo>
                  <a:lnTo>
                    <a:pt x="4687125" y="124519"/>
                  </a:lnTo>
                  <a:lnTo>
                    <a:pt x="4732349" y="147839"/>
                  </a:lnTo>
                  <a:lnTo>
                    <a:pt x="4776406" y="180018"/>
                  </a:lnTo>
                  <a:lnTo>
                    <a:pt x="4820463" y="216959"/>
                  </a:lnTo>
                  <a:lnTo>
                    <a:pt x="4865687" y="254567"/>
                  </a:lnTo>
                  <a:lnTo>
                    <a:pt x="4903181" y="285092"/>
                  </a:lnTo>
                  <a:lnTo>
                    <a:pt x="4941462" y="317531"/>
                  </a:lnTo>
                  <a:lnTo>
                    <a:pt x="4980097" y="350963"/>
                  </a:lnTo>
                  <a:lnTo>
                    <a:pt x="5018652" y="384469"/>
                  </a:lnTo>
                  <a:lnTo>
                    <a:pt x="5056695" y="417127"/>
                  </a:lnTo>
                  <a:lnTo>
                    <a:pt x="5093931" y="450370"/>
                  </a:lnTo>
                  <a:lnTo>
                    <a:pt x="5130711" y="484886"/>
                  </a:lnTo>
                  <a:lnTo>
                    <a:pt x="5167337" y="518415"/>
                  </a:lnTo>
                  <a:lnTo>
                    <a:pt x="5204117" y="548695"/>
                  </a:lnTo>
                  <a:lnTo>
                    <a:pt x="5241353" y="573464"/>
                  </a:lnTo>
                  <a:lnTo>
                    <a:pt x="5288861" y="594058"/>
                  </a:lnTo>
                  <a:lnTo>
                    <a:pt x="5336905" y="606484"/>
                  </a:lnTo>
                  <a:lnTo>
                    <a:pt x="5384925" y="616434"/>
                  </a:lnTo>
                  <a:lnTo>
                    <a:pt x="5432361" y="629598"/>
                  </a:lnTo>
                  <a:lnTo>
                    <a:pt x="5478843" y="646594"/>
                  </a:lnTo>
                  <a:lnTo>
                    <a:pt x="5524754" y="664698"/>
                  </a:lnTo>
                  <a:lnTo>
                    <a:pt x="5570664" y="684587"/>
                  </a:lnTo>
                  <a:lnTo>
                    <a:pt x="5617146" y="706941"/>
                  </a:lnTo>
                  <a:lnTo>
                    <a:pt x="5664438" y="733891"/>
                  </a:lnTo>
                  <a:lnTo>
                    <a:pt x="5712206" y="764424"/>
                  </a:lnTo>
                  <a:lnTo>
                    <a:pt x="5760164" y="794506"/>
                  </a:lnTo>
                  <a:lnTo>
                    <a:pt x="5808027" y="820098"/>
                  </a:lnTo>
                  <a:lnTo>
                    <a:pt x="5855910" y="838977"/>
                  </a:lnTo>
                  <a:lnTo>
                    <a:pt x="5903912" y="853690"/>
                  </a:lnTo>
                  <a:lnTo>
                    <a:pt x="5951724" y="867354"/>
                  </a:lnTo>
                  <a:lnTo>
                    <a:pt x="5999035" y="883090"/>
                  </a:lnTo>
                  <a:lnTo>
                    <a:pt x="6045499" y="902086"/>
                  </a:lnTo>
                  <a:lnTo>
                    <a:pt x="6091380" y="922571"/>
                  </a:lnTo>
                  <a:lnTo>
                    <a:pt x="6137284" y="943223"/>
                  </a:lnTo>
                  <a:lnTo>
                    <a:pt x="6183820" y="962719"/>
                  </a:lnTo>
                  <a:lnTo>
                    <a:pt x="6231255" y="981807"/>
                  </a:lnTo>
                  <a:lnTo>
                    <a:pt x="6279260" y="1000835"/>
                  </a:lnTo>
                  <a:lnTo>
                    <a:pt x="6327266" y="1017887"/>
                  </a:lnTo>
                  <a:lnTo>
                    <a:pt x="6374701" y="1031045"/>
                  </a:lnTo>
                  <a:lnTo>
                    <a:pt x="6421183" y="1037927"/>
                  </a:lnTo>
                  <a:lnTo>
                    <a:pt x="6467094" y="1040189"/>
                  </a:lnTo>
                  <a:lnTo>
                    <a:pt x="6513004" y="1041975"/>
                  </a:lnTo>
                  <a:lnTo>
                    <a:pt x="6559486" y="1047428"/>
                  </a:lnTo>
                  <a:lnTo>
                    <a:pt x="6606778" y="1057967"/>
                  </a:lnTo>
                  <a:lnTo>
                    <a:pt x="6654546" y="1071352"/>
                  </a:lnTo>
                  <a:lnTo>
                    <a:pt x="6702504" y="1085951"/>
                  </a:lnTo>
                  <a:lnTo>
                    <a:pt x="6750367" y="1100133"/>
                  </a:lnTo>
                  <a:lnTo>
                    <a:pt x="6798536" y="1115554"/>
                  </a:lnTo>
                  <a:lnTo>
                    <a:pt x="6847014" y="1132439"/>
                  </a:lnTo>
                  <a:lnTo>
                    <a:pt x="6894921" y="1146728"/>
                  </a:lnTo>
                  <a:lnTo>
                    <a:pt x="6941375" y="1154362"/>
                  </a:lnTo>
                  <a:lnTo>
                    <a:pt x="6985361" y="1154481"/>
                  </a:lnTo>
                  <a:lnTo>
                    <a:pt x="7027608" y="1149219"/>
                  </a:lnTo>
                  <a:lnTo>
                    <a:pt x="7069855" y="1138717"/>
                  </a:lnTo>
                  <a:lnTo>
                    <a:pt x="7113841" y="1123120"/>
                  </a:lnTo>
                  <a:lnTo>
                    <a:pt x="7160365" y="1098415"/>
                  </a:lnTo>
                  <a:lnTo>
                    <a:pt x="7208472" y="1065875"/>
                  </a:lnTo>
                  <a:lnTo>
                    <a:pt x="7256984" y="1033573"/>
                  </a:lnTo>
                  <a:lnTo>
                    <a:pt x="7304722" y="1009582"/>
                  </a:lnTo>
                  <a:lnTo>
                    <a:pt x="7351204" y="997779"/>
                  </a:lnTo>
                  <a:lnTo>
                    <a:pt x="7397115" y="993358"/>
                  </a:lnTo>
                  <a:lnTo>
                    <a:pt x="7443025" y="991080"/>
                  </a:lnTo>
                  <a:lnTo>
                    <a:pt x="7489507" y="985706"/>
                  </a:lnTo>
                  <a:lnTo>
                    <a:pt x="7536942" y="975282"/>
                  </a:lnTo>
                  <a:lnTo>
                    <a:pt x="7584948" y="962798"/>
                  </a:lnTo>
                  <a:lnTo>
                    <a:pt x="7632954" y="950434"/>
                  </a:lnTo>
                  <a:lnTo>
                    <a:pt x="7680388" y="940367"/>
                  </a:lnTo>
                  <a:lnTo>
                    <a:pt x="7726870" y="935071"/>
                  </a:lnTo>
                  <a:lnTo>
                    <a:pt x="7772781" y="932668"/>
                  </a:lnTo>
                  <a:lnTo>
                    <a:pt x="7818691" y="929098"/>
                  </a:lnTo>
                  <a:lnTo>
                    <a:pt x="7865173" y="920301"/>
                  </a:lnTo>
                  <a:lnTo>
                    <a:pt x="7912467" y="903720"/>
                  </a:lnTo>
                  <a:lnTo>
                    <a:pt x="7960248" y="881947"/>
                  </a:lnTo>
                  <a:lnTo>
                    <a:pt x="8008244" y="858936"/>
                  </a:lnTo>
                  <a:lnTo>
                    <a:pt x="8056181" y="838640"/>
                  </a:lnTo>
                  <a:lnTo>
                    <a:pt x="8103901" y="822154"/>
                  </a:lnTo>
                  <a:lnTo>
                    <a:pt x="8151621" y="807430"/>
                  </a:lnTo>
                  <a:lnTo>
                    <a:pt x="8199342" y="793420"/>
                  </a:lnTo>
                  <a:lnTo>
                    <a:pt x="8247062" y="779077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698997" y="2469642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29">
                  <a:moveTo>
                    <a:pt x="0" y="0"/>
                  </a:moveTo>
                  <a:lnTo>
                    <a:pt x="214249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698997" y="2935986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29">
                  <a:moveTo>
                    <a:pt x="0" y="0"/>
                  </a:moveTo>
                  <a:lnTo>
                    <a:pt x="214249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698997" y="2702814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29">
                  <a:moveTo>
                    <a:pt x="0" y="0"/>
                  </a:moveTo>
                  <a:lnTo>
                    <a:pt x="214249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0627" y="3332733"/>
            <a:ext cx="285115" cy="2298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835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7399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5244" y="2818257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5244" y="23035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742" y="5566358"/>
            <a:ext cx="8560933" cy="70350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R="5080" algn="r">
              <a:spcBef>
                <a:spcPts val="118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5080" indent="27940" algn="r">
              <a:lnSpc>
                <a:spcPct val="175700"/>
              </a:lnSpc>
              <a:spcBef>
                <a:spcPts val="1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5080" indent="116839" algn="r">
              <a:lnSpc>
                <a:spcPct val="175800"/>
              </a:lnSpc>
              <a:spcBef>
                <a:spcPts val="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Eyl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950965" y="2320035"/>
            <a:ext cx="2880995" cy="7258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(Altın</a:t>
            </a:r>
            <a:r>
              <a:rPr sz="1200"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işlemler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dengesi (Enerji ve altın</a:t>
            </a:r>
            <a:r>
              <a:rPr sz="1200"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61553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59" y="823721"/>
            <a:ext cx="8509000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Eylül ayında sermaye girişlerinin %77,8’i </a:t>
            </a:r>
            <a:r>
              <a:rPr dirty="0"/>
              <a:t>kısa</a:t>
            </a:r>
            <a:r>
              <a:rPr spc="-55" dirty="0"/>
              <a:t> </a:t>
            </a:r>
            <a:r>
              <a:rPr dirty="0"/>
              <a:t>vadeli</a:t>
            </a:r>
          </a:p>
          <a:p>
            <a:pPr marL="12700" marR="5080">
              <a:lnSpc>
                <a:spcPct val="100000"/>
              </a:lnSpc>
            </a:pPr>
            <a:r>
              <a:rPr sz="1600" b="0" spc="-10" dirty="0">
                <a:latin typeface="Tahoma"/>
                <a:cs typeface="Tahoma"/>
              </a:rPr>
              <a:t>Uzun vadeli sermaye girişleri </a:t>
            </a:r>
            <a:r>
              <a:rPr sz="1600" b="0" spc="-5" dirty="0">
                <a:latin typeface="Tahoma"/>
                <a:cs typeface="Tahoma"/>
              </a:rPr>
              <a:t>7,4 </a:t>
            </a:r>
            <a:r>
              <a:rPr sz="1600" b="0" spc="-10" dirty="0">
                <a:latin typeface="Tahoma"/>
                <a:cs typeface="Tahoma"/>
              </a:rPr>
              <a:t>milyar </a:t>
            </a:r>
            <a:r>
              <a:rPr sz="1600" b="0" spc="-5" dirty="0">
                <a:latin typeface="Tahoma"/>
                <a:cs typeface="Tahoma"/>
              </a:rPr>
              <a:t>dolar, </a:t>
            </a:r>
            <a:r>
              <a:rPr sz="1600" b="0" spc="-10" dirty="0">
                <a:latin typeface="Tahoma"/>
                <a:cs typeface="Tahoma"/>
              </a:rPr>
              <a:t>kısa vadeli sermaye girişleri </a:t>
            </a:r>
            <a:r>
              <a:rPr sz="1600" b="0" spc="-5" dirty="0">
                <a:latin typeface="Tahoma"/>
                <a:cs typeface="Tahoma"/>
              </a:rPr>
              <a:t>ise 26,2 </a:t>
            </a:r>
            <a:r>
              <a:rPr sz="1600" b="0" spc="-10" dirty="0">
                <a:latin typeface="Tahoma"/>
                <a:cs typeface="Tahoma"/>
              </a:rPr>
              <a:t>milyar </a:t>
            </a:r>
            <a:r>
              <a:rPr sz="1600" b="0" spc="-5" dirty="0">
                <a:latin typeface="Tahoma"/>
                <a:cs typeface="Tahoma"/>
              </a:rPr>
              <a:t>dolar  düzeyinde</a:t>
            </a:r>
            <a:r>
              <a:rPr sz="1600" b="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gerçekleşti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3372"/>
            <a:ext cx="9139555" cy="524510"/>
          </a:xfrm>
          <a:custGeom>
            <a:avLst/>
            <a:gdLst/>
            <a:ahLst/>
            <a:cxnLst/>
            <a:rect l="l" t="t" r="r" b="b"/>
            <a:pathLst>
              <a:path w="9139555" h="524510">
                <a:moveTo>
                  <a:pt x="9139428" y="0"/>
                </a:moveTo>
                <a:lnTo>
                  <a:pt x="0" y="0"/>
                </a:lnTo>
                <a:lnTo>
                  <a:pt x="0" y="524255"/>
                </a:lnTo>
                <a:lnTo>
                  <a:pt x="9139428" y="52425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00047" y="1865757"/>
            <a:ext cx="63480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24075" marR="5080" indent="-2111375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açığın temel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finansman kaynakları, 12 aylık birikimli, milyar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dolar,  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5747105"/>
            <a:ext cx="891159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Ödemeler Dengesi İstatistikleri,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1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 Pozitif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değerler cari işlemler açığı ve sermaye girişlerini</a:t>
            </a:r>
            <a:r>
              <a:rPr sz="11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** Uzun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vadeli sermaye kalemleri; net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doğrudan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yatırımlar, yurt içi yerleşiklerin yurt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dışına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ihraç ettikleri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borç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senetleri, bankalar ve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sektörlerin uzun vadeli kredileri ve Merkez Bankası'nda tutulan uzun vadeli mevduatlardan oluşmaktadır.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Kısa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vadeli sermaye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kalemleri ise; hisse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senetleri, yurt içi yerleşiklerin yurt içinde ihraç ettikleri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borç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senetleri, kısa vadeli kredi kullanımları, Merkez Bankası’nda tutulan kısa vadeli  mevduat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ile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bankalardaki mevduatları</a:t>
            </a:r>
            <a:r>
              <a:rPr sz="11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içermektedir.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2148" y="2557272"/>
            <a:ext cx="8600440" cy="2281555"/>
            <a:chOff x="422148" y="2557272"/>
            <a:chExt cx="8600440" cy="2281555"/>
          </a:xfrm>
        </p:grpSpPr>
        <p:sp>
          <p:nvSpPr>
            <p:cNvPr id="8" name="object 8"/>
            <p:cNvSpPr/>
            <p:nvPr/>
          </p:nvSpPr>
          <p:spPr>
            <a:xfrm>
              <a:off x="522732" y="3729227"/>
              <a:ext cx="105410" cy="196850"/>
            </a:xfrm>
            <a:custGeom>
              <a:avLst/>
              <a:gdLst/>
              <a:ahLst/>
              <a:cxnLst/>
              <a:rect l="l" t="t" r="r" b="b"/>
              <a:pathLst>
                <a:path w="105409" h="196850">
                  <a:moveTo>
                    <a:pt x="105156" y="0"/>
                  </a:moveTo>
                  <a:lnTo>
                    <a:pt x="0" y="0"/>
                  </a:lnTo>
                  <a:lnTo>
                    <a:pt x="0" y="196596"/>
                  </a:lnTo>
                  <a:lnTo>
                    <a:pt x="105156" y="196596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22732" y="3214116"/>
              <a:ext cx="105410" cy="515620"/>
            </a:xfrm>
            <a:custGeom>
              <a:avLst/>
              <a:gdLst/>
              <a:ahLst/>
              <a:cxnLst/>
              <a:rect l="l" t="t" r="r" b="b"/>
              <a:pathLst>
                <a:path w="105409" h="515620">
                  <a:moveTo>
                    <a:pt x="105156" y="0"/>
                  </a:moveTo>
                  <a:lnTo>
                    <a:pt x="0" y="0"/>
                  </a:lnTo>
                  <a:lnTo>
                    <a:pt x="0" y="515112"/>
                  </a:lnTo>
                  <a:lnTo>
                    <a:pt x="105156" y="515112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22148" y="2561844"/>
              <a:ext cx="59690" cy="2272665"/>
            </a:xfrm>
            <a:custGeom>
              <a:avLst/>
              <a:gdLst/>
              <a:ahLst/>
              <a:cxnLst/>
              <a:rect l="l" t="t" r="r" b="b"/>
              <a:pathLst>
                <a:path w="59690" h="2272665">
                  <a:moveTo>
                    <a:pt x="59436" y="2272283"/>
                  </a:moveTo>
                  <a:lnTo>
                    <a:pt x="59436" y="0"/>
                  </a:lnTo>
                </a:path>
                <a:path w="59690" h="2272665">
                  <a:moveTo>
                    <a:pt x="0" y="2272283"/>
                  </a:moveTo>
                  <a:lnTo>
                    <a:pt x="59436" y="2272283"/>
                  </a:lnTo>
                </a:path>
                <a:path w="59690" h="2272665">
                  <a:moveTo>
                    <a:pt x="0" y="1818131"/>
                  </a:moveTo>
                  <a:lnTo>
                    <a:pt x="59436" y="1818131"/>
                  </a:lnTo>
                </a:path>
                <a:path w="59690" h="2272665">
                  <a:moveTo>
                    <a:pt x="0" y="1363979"/>
                  </a:moveTo>
                  <a:lnTo>
                    <a:pt x="59436" y="1363979"/>
                  </a:lnTo>
                </a:path>
                <a:path w="59690" h="2272665">
                  <a:moveTo>
                    <a:pt x="0" y="909827"/>
                  </a:moveTo>
                  <a:lnTo>
                    <a:pt x="59436" y="909827"/>
                  </a:lnTo>
                </a:path>
                <a:path w="59690" h="2272665">
                  <a:moveTo>
                    <a:pt x="0" y="454151"/>
                  </a:moveTo>
                  <a:lnTo>
                    <a:pt x="59436" y="454151"/>
                  </a:lnTo>
                </a:path>
                <a:path w="59690" h="2272665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13232" y="3639311"/>
              <a:ext cx="105410" cy="287020"/>
            </a:xfrm>
            <a:custGeom>
              <a:avLst/>
              <a:gdLst/>
              <a:ahLst/>
              <a:cxnLst/>
              <a:rect l="l" t="t" r="r" b="b"/>
              <a:pathLst>
                <a:path w="105409" h="287020">
                  <a:moveTo>
                    <a:pt x="105156" y="0"/>
                  </a:moveTo>
                  <a:lnTo>
                    <a:pt x="0" y="0"/>
                  </a:lnTo>
                  <a:lnTo>
                    <a:pt x="0" y="286512"/>
                  </a:lnTo>
                  <a:lnTo>
                    <a:pt x="105156" y="286512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13232" y="3163823"/>
              <a:ext cx="105410" cy="475615"/>
            </a:xfrm>
            <a:custGeom>
              <a:avLst/>
              <a:gdLst/>
              <a:ahLst/>
              <a:cxnLst/>
              <a:rect l="l" t="t" r="r" b="b"/>
              <a:pathLst>
                <a:path w="105409" h="475614">
                  <a:moveTo>
                    <a:pt x="105156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05156" y="47548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02208" y="3697224"/>
              <a:ext cx="106680" cy="228600"/>
            </a:xfrm>
            <a:custGeom>
              <a:avLst/>
              <a:gdLst/>
              <a:ahLst/>
              <a:cxnLst/>
              <a:rect l="l" t="t" r="r" b="b"/>
              <a:pathLst>
                <a:path w="106680" h="228600">
                  <a:moveTo>
                    <a:pt x="10668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06680" y="228600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02208" y="3285744"/>
              <a:ext cx="106680" cy="411480"/>
            </a:xfrm>
            <a:custGeom>
              <a:avLst/>
              <a:gdLst/>
              <a:ahLst/>
              <a:cxnLst/>
              <a:rect l="l" t="t" r="r" b="b"/>
              <a:pathLst>
                <a:path w="106680" h="411479">
                  <a:moveTo>
                    <a:pt x="106680" y="0"/>
                  </a:moveTo>
                  <a:lnTo>
                    <a:pt x="0" y="0"/>
                  </a:lnTo>
                  <a:lnTo>
                    <a:pt x="0" y="411479"/>
                  </a:lnTo>
                  <a:lnTo>
                    <a:pt x="106680" y="411479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092708" y="3739896"/>
              <a:ext cx="105410" cy="186055"/>
            </a:xfrm>
            <a:custGeom>
              <a:avLst/>
              <a:gdLst/>
              <a:ahLst/>
              <a:cxnLst/>
              <a:rect l="l" t="t" r="r" b="b"/>
              <a:pathLst>
                <a:path w="105409" h="186054">
                  <a:moveTo>
                    <a:pt x="105156" y="0"/>
                  </a:moveTo>
                  <a:lnTo>
                    <a:pt x="0" y="0"/>
                  </a:lnTo>
                  <a:lnTo>
                    <a:pt x="0" y="185927"/>
                  </a:lnTo>
                  <a:lnTo>
                    <a:pt x="105156" y="18592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92708" y="3279648"/>
              <a:ext cx="105410" cy="460375"/>
            </a:xfrm>
            <a:custGeom>
              <a:avLst/>
              <a:gdLst/>
              <a:ahLst/>
              <a:cxnLst/>
              <a:rect l="l" t="t" r="r" b="b"/>
              <a:pathLst>
                <a:path w="105409" h="460375">
                  <a:moveTo>
                    <a:pt x="105156" y="0"/>
                  </a:moveTo>
                  <a:lnTo>
                    <a:pt x="0" y="0"/>
                  </a:lnTo>
                  <a:lnTo>
                    <a:pt x="0" y="460247"/>
                  </a:lnTo>
                  <a:lnTo>
                    <a:pt x="105156" y="46024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281684" y="3767327"/>
              <a:ext cx="106680" cy="158750"/>
            </a:xfrm>
            <a:custGeom>
              <a:avLst/>
              <a:gdLst/>
              <a:ahLst/>
              <a:cxnLst/>
              <a:rect l="l" t="t" r="r" b="b"/>
              <a:pathLst>
                <a:path w="106680" h="158750">
                  <a:moveTo>
                    <a:pt x="106680" y="0"/>
                  </a:moveTo>
                  <a:lnTo>
                    <a:pt x="0" y="0"/>
                  </a:lnTo>
                  <a:lnTo>
                    <a:pt x="0" y="158496"/>
                  </a:lnTo>
                  <a:lnTo>
                    <a:pt x="106680" y="158496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281684" y="3322320"/>
              <a:ext cx="106680" cy="445134"/>
            </a:xfrm>
            <a:custGeom>
              <a:avLst/>
              <a:gdLst/>
              <a:ahLst/>
              <a:cxnLst/>
              <a:rect l="l" t="t" r="r" b="b"/>
              <a:pathLst>
                <a:path w="106680" h="445135">
                  <a:moveTo>
                    <a:pt x="106680" y="0"/>
                  </a:moveTo>
                  <a:lnTo>
                    <a:pt x="0" y="0"/>
                  </a:lnTo>
                  <a:lnTo>
                    <a:pt x="0" y="445008"/>
                  </a:lnTo>
                  <a:lnTo>
                    <a:pt x="106680" y="445008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472184" y="3861816"/>
              <a:ext cx="105410" cy="64135"/>
            </a:xfrm>
            <a:custGeom>
              <a:avLst/>
              <a:gdLst/>
              <a:ahLst/>
              <a:cxnLst/>
              <a:rect l="l" t="t" r="r" b="b"/>
              <a:pathLst>
                <a:path w="105409" h="64135">
                  <a:moveTo>
                    <a:pt x="105156" y="0"/>
                  </a:moveTo>
                  <a:lnTo>
                    <a:pt x="0" y="0"/>
                  </a:lnTo>
                  <a:lnTo>
                    <a:pt x="0" y="64007"/>
                  </a:lnTo>
                  <a:lnTo>
                    <a:pt x="105156" y="6400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472184" y="3569208"/>
              <a:ext cx="105410" cy="292735"/>
            </a:xfrm>
            <a:custGeom>
              <a:avLst/>
              <a:gdLst/>
              <a:ahLst/>
              <a:cxnLst/>
              <a:rect l="l" t="t" r="r" b="b"/>
              <a:pathLst>
                <a:path w="105409" h="292735">
                  <a:moveTo>
                    <a:pt x="105156" y="0"/>
                  </a:moveTo>
                  <a:lnTo>
                    <a:pt x="0" y="0"/>
                  </a:lnTo>
                  <a:lnTo>
                    <a:pt x="0" y="292607"/>
                  </a:lnTo>
                  <a:lnTo>
                    <a:pt x="105156" y="29260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62684" y="3756660"/>
              <a:ext cx="105410" cy="169545"/>
            </a:xfrm>
            <a:custGeom>
              <a:avLst/>
              <a:gdLst/>
              <a:ahLst/>
              <a:cxnLst/>
              <a:rect l="l" t="t" r="r" b="b"/>
              <a:pathLst>
                <a:path w="105410" h="169545">
                  <a:moveTo>
                    <a:pt x="105156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105156" y="169163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662684" y="3505200"/>
              <a:ext cx="105410" cy="251460"/>
            </a:xfrm>
            <a:custGeom>
              <a:avLst/>
              <a:gdLst/>
              <a:ahLst/>
              <a:cxnLst/>
              <a:rect l="l" t="t" r="r" b="b"/>
              <a:pathLst>
                <a:path w="105410" h="251460">
                  <a:moveTo>
                    <a:pt x="105156" y="0"/>
                  </a:moveTo>
                  <a:lnTo>
                    <a:pt x="0" y="0"/>
                  </a:lnTo>
                  <a:lnTo>
                    <a:pt x="0" y="251460"/>
                  </a:lnTo>
                  <a:lnTo>
                    <a:pt x="105156" y="251460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851659" y="3776472"/>
              <a:ext cx="105410" cy="149860"/>
            </a:xfrm>
            <a:custGeom>
              <a:avLst/>
              <a:gdLst/>
              <a:ahLst/>
              <a:cxnLst/>
              <a:rect l="l" t="t" r="r" b="b"/>
              <a:pathLst>
                <a:path w="105410" h="149860">
                  <a:moveTo>
                    <a:pt x="105156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05156" y="149351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851659" y="3697224"/>
              <a:ext cx="105410" cy="79375"/>
            </a:xfrm>
            <a:custGeom>
              <a:avLst/>
              <a:gdLst/>
              <a:ahLst/>
              <a:cxnLst/>
              <a:rect l="l" t="t" r="r" b="b"/>
              <a:pathLst>
                <a:path w="105410" h="79375">
                  <a:moveTo>
                    <a:pt x="105156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05156" y="7924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8304276" y="3822191"/>
              <a:ext cx="106680" cy="104139"/>
            </a:xfrm>
            <a:custGeom>
              <a:avLst/>
              <a:gdLst/>
              <a:ahLst/>
              <a:cxnLst/>
              <a:rect l="l" t="t" r="r" b="b"/>
              <a:pathLst>
                <a:path w="106679" h="104139">
                  <a:moveTo>
                    <a:pt x="106679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06679" y="103631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8304276" y="3118104"/>
              <a:ext cx="106680" cy="704215"/>
            </a:xfrm>
            <a:custGeom>
              <a:avLst/>
              <a:gdLst/>
              <a:ahLst/>
              <a:cxnLst/>
              <a:rect l="l" t="t" r="r" b="b"/>
              <a:pathLst>
                <a:path w="106679" h="704214">
                  <a:moveTo>
                    <a:pt x="106679" y="0"/>
                  </a:moveTo>
                  <a:lnTo>
                    <a:pt x="0" y="0"/>
                  </a:lnTo>
                  <a:lnTo>
                    <a:pt x="0" y="704088"/>
                  </a:lnTo>
                  <a:lnTo>
                    <a:pt x="106679" y="704088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8494776" y="3817619"/>
              <a:ext cx="105410" cy="108585"/>
            </a:xfrm>
            <a:custGeom>
              <a:avLst/>
              <a:gdLst/>
              <a:ahLst/>
              <a:cxnLst/>
              <a:rect l="l" t="t" r="r" b="b"/>
              <a:pathLst>
                <a:path w="105409" h="108585">
                  <a:moveTo>
                    <a:pt x="105155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105155" y="108203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8494776" y="3180588"/>
              <a:ext cx="105410" cy="637540"/>
            </a:xfrm>
            <a:custGeom>
              <a:avLst/>
              <a:gdLst/>
              <a:ahLst/>
              <a:cxnLst/>
              <a:rect l="l" t="t" r="r" b="b"/>
              <a:pathLst>
                <a:path w="105409" h="637539">
                  <a:moveTo>
                    <a:pt x="105155" y="0"/>
                  </a:moveTo>
                  <a:lnTo>
                    <a:pt x="0" y="0"/>
                  </a:lnTo>
                  <a:lnTo>
                    <a:pt x="0" y="637032"/>
                  </a:lnTo>
                  <a:lnTo>
                    <a:pt x="105155" y="637032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8683752" y="3796283"/>
              <a:ext cx="106680" cy="129539"/>
            </a:xfrm>
            <a:custGeom>
              <a:avLst/>
              <a:gdLst/>
              <a:ahLst/>
              <a:cxnLst/>
              <a:rect l="l" t="t" r="r" b="b"/>
              <a:pathLst>
                <a:path w="106679" h="129539">
                  <a:moveTo>
                    <a:pt x="106679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106679" y="129539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8683752" y="3157727"/>
              <a:ext cx="106680" cy="638810"/>
            </a:xfrm>
            <a:custGeom>
              <a:avLst/>
              <a:gdLst/>
              <a:ahLst/>
              <a:cxnLst/>
              <a:rect l="l" t="t" r="r" b="b"/>
              <a:pathLst>
                <a:path w="106679" h="638810">
                  <a:moveTo>
                    <a:pt x="106679" y="0"/>
                  </a:moveTo>
                  <a:lnTo>
                    <a:pt x="0" y="0"/>
                  </a:lnTo>
                  <a:lnTo>
                    <a:pt x="0" y="638556"/>
                  </a:lnTo>
                  <a:lnTo>
                    <a:pt x="106679" y="638556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8874252" y="3755136"/>
              <a:ext cx="105410" cy="170815"/>
            </a:xfrm>
            <a:custGeom>
              <a:avLst/>
              <a:gdLst/>
              <a:ahLst/>
              <a:cxnLst/>
              <a:rect l="l" t="t" r="r" b="b"/>
              <a:pathLst>
                <a:path w="105409" h="170814">
                  <a:moveTo>
                    <a:pt x="105155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05155" y="170687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2042160" y="3157727"/>
              <a:ext cx="6937375" cy="768350"/>
            </a:xfrm>
            <a:custGeom>
              <a:avLst/>
              <a:gdLst/>
              <a:ahLst/>
              <a:cxnLst/>
              <a:rect l="l" t="t" r="r" b="b"/>
              <a:pathLst>
                <a:path w="6937375" h="768350">
                  <a:moveTo>
                    <a:pt x="105156" y="731520"/>
                  </a:moveTo>
                  <a:lnTo>
                    <a:pt x="0" y="731520"/>
                  </a:lnTo>
                  <a:lnTo>
                    <a:pt x="0" y="768096"/>
                  </a:lnTo>
                  <a:lnTo>
                    <a:pt x="105156" y="768096"/>
                  </a:lnTo>
                  <a:lnTo>
                    <a:pt x="105156" y="731520"/>
                  </a:lnTo>
                  <a:close/>
                </a:path>
                <a:path w="6937375" h="768350">
                  <a:moveTo>
                    <a:pt x="6937248" y="0"/>
                  </a:moveTo>
                  <a:lnTo>
                    <a:pt x="6832092" y="0"/>
                  </a:lnTo>
                  <a:lnTo>
                    <a:pt x="6832092" y="597408"/>
                  </a:lnTo>
                  <a:lnTo>
                    <a:pt x="6937248" y="597408"/>
                  </a:lnTo>
                  <a:lnTo>
                    <a:pt x="693724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2042159" y="3925824"/>
              <a:ext cx="105410" cy="27940"/>
            </a:xfrm>
            <a:custGeom>
              <a:avLst/>
              <a:gdLst/>
              <a:ahLst/>
              <a:cxnLst/>
              <a:rect l="l" t="t" r="r" b="b"/>
              <a:pathLst>
                <a:path w="105410" h="27939">
                  <a:moveTo>
                    <a:pt x="105156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05156" y="27431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2231136" y="3925824"/>
              <a:ext cx="105410" cy="88900"/>
            </a:xfrm>
            <a:custGeom>
              <a:avLst/>
              <a:gdLst/>
              <a:ahLst/>
              <a:cxnLst/>
              <a:rect l="l" t="t" r="r" b="b"/>
              <a:pathLst>
                <a:path w="105410" h="88900">
                  <a:moveTo>
                    <a:pt x="105156" y="0"/>
                  </a:moveTo>
                  <a:lnTo>
                    <a:pt x="0" y="0"/>
                  </a:lnTo>
                  <a:lnTo>
                    <a:pt x="0" y="88392"/>
                  </a:lnTo>
                  <a:lnTo>
                    <a:pt x="105156" y="88392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2231136" y="4014216"/>
              <a:ext cx="105410" cy="93345"/>
            </a:xfrm>
            <a:custGeom>
              <a:avLst/>
              <a:gdLst/>
              <a:ahLst/>
              <a:cxnLst/>
              <a:rect l="l" t="t" r="r" b="b"/>
              <a:pathLst>
                <a:path w="105410" h="93345">
                  <a:moveTo>
                    <a:pt x="105156" y="0"/>
                  </a:moveTo>
                  <a:lnTo>
                    <a:pt x="0" y="0"/>
                  </a:lnTo>
                  <a:lnTo>
                    <a:pt x="0" y="92963"/>
                  </a:lnTo>
                  <a:lnTo>
                    <a:pt x="105156" y="92963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2421636" y="3925824"/>
              <a:ext cx="105410" cy="108585"/>
            </a:xfrm>
            <a:custGeom>
              <a:avLst/>
              <a:gdLst/>
              <a:ahLst/>
              <a:cxnLst/>
              <a:rect l="l" t="t" r="r" b="b"/>
              <a:pathLst>
                <a:path w="105410" h="108585">
                  <a:moveTo>
                    <a:pt x="105156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105156" y="108203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2421636" y="4034027"/>
              <a:ext cx="105410" cy="70485"/>
            </a:xfrm>
            <a:custGeom>
              <a:avLst/>
              <a:gdLst/>
              <a:ahLst/>
              <a:cxnLst/>
              <a:rect l="l" t="t" r="r" b="b"/>
              <a:pathLst>
                <a:path w="105410" h="70485">
                  <a:moveTo>
                    <a:pt x="105156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05156" y="70104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2610612" y="3925824"/>
              <a:ext cx="105410" cy="155575"/>
            </a:xfrm>
            <a:custGeom>
              <a:avLst/>
              <a:gdLst/>
              <a:ahLst/>
              <a:cxnLst/>
              <a:rect l="l" t="t" r="r" b="b"/>
              <a:pathLst>
                <a:path w="105410" h="155575">
                  <a:moveTo>
                    <a:pt x="105156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05156" y="15544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2610612" y="4081272"/>
              <a:ext cx="105410" cy="208915"/>
            </a:xfrm>
            <a:custGeom>
              <a:avLst/>
              <a:gdLst/>
              <a:ahLst/>
              <a:cxnLst/>
              <a:rect l="l" t="t" r="r" b="b"/>
              <a:pathLst>
                <a:path w="105410" h="208914">
                  <a:moveTo>
                    <a:pt x="105156" y="0"/>
                  </a:moveTo>
                  <a:lnTo>
                    <a:pt x="0" y="0"/>
                  </a:lnTo>
                  <a:lnTo>
                    <a:pt x="0" y="208787"/>
                  </a:lnTo>
                  <a:lnTo>
                    <a:pt x="105156" y="20878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801112" y="3925824"/>
              <a:ext cx="105410" cy="117475"/>
            </a:xfrm>
            <a:custGeom>
              <a:avLst/>
              <a:gdLst/>
              <a:ahLst/>
              <a:cxnLst/>
              <a:rect l="l" t="t" r="r" b="b"/>
              <a:pathLst>
                <a:path w="105410" h="117475">
                  <a:moveTo>
                    <a:pt x="105156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105156" y="11734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801112" y="4043172"/>
              <a:ext cx="105410" cy="224154"/>
            </a:xfrm>
            <a:custGeom>
              <a:avLst/>
              <a:gdLst/>
              <a:ahLst/>
              <a:cxnLst/>
              <a:rect l="l" t="t" r="r" b="b"/>
              <a:pathLst>
                <a:path w="105410" h="224154">
                  <a:moveTo>
                    <a:pt x="105156" y="0"/>
                  </a:moveTo>
                  <a:lnTo>
                    <a:pt x="0" y="0"/>
                  </a:lnTo>
                  <a:lnTo>
                    <a:pt x="0" y="224027"/>
                  </a:lnTo>
                  <a:lnTo>
                    <a:pt x="105156" y="22402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2990087" y="3925824"/>
              <a:ext cx="105410" cy="104139"/>
            </a:xfrm>
            <a:custGeom>
              <a:avLst/>
              <a:gdLst/>
              <a:ahLst/>
              <a:cxnLst/>
              <a:rect l="l" t="t" r="r" b="b"/>
              <a:pathLst>
                <a:path w="105410" h="104139">
                  <a:moveTo>
                    <a:pt x="105156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05156" y="103631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2990087" y="4029455"/>
              <a:ext cx="105410" cy="254635"/>
            </a:xfrm>
            <a:custGeom>
              <a:avLst/>
              <a:gdLst/>
              <a:ahLst/>
              <a:cxnLst/>
              <a:rect l="l" t="t" r="r" b="b"/>
              <a:pathLst>
                <a:path w="105410" h="254635">
                  <a:moveTo>
                    <a:pt x="10515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105156" y="25450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3180587" y="3925824"/>
              <a:ext cx="105410" cy="29209"/>
            </a:xfrm>
            <a:custGeom>
              <a:avLst/>
              <a:gdLst/>
              <a:ahLst/>
              <a:cxnLst/>
              <a:rect l="l" t="t" r="r" b="b"/>
              <a:pathLst>
                <a:path w="105410" h="29210">
                  <a:moveTo>
                    <a:pt x="105156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105156" y="28956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3180587" y="3954780"/>
              <a:ext cx="105410" cy="137160"/>
            </a:xfrm>
            <a:custGeom>
              <a:avLst/>
              <a:gdLst/>
              <a:ahLst/>
              <a:cxnLst/>
              <a:rect l="l" t="t" r="r" b="b"/>
              <a:pathLst>
                <a:path w="105410" h="137160">
                  <a:moveTo>
                    <a:pt x="105156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105156" y="137160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3369564" y="3925824"/>
              <a:ext cx="106680" cy="67310"/>
            </a:xfrm>
            <a:custGeom>
              <a:avLst/>
              <a:gdLst/>
              <a:ahLst/>
              <a:cxnLst/>
              <a:rect l="l" t="t" r="r" b="b"/>
              <a:pathLst>
                <a:path w="106679" h="67310">
                  <a:moveTo>
                    <a:pt x="106680" y="0"/>
                  </a:moveTo>
                  <a:lnTo>
                    <a:pt x="0" y="0"/>
                  </a:lnTo>
                  <a:lnTo>
                    <a:pt x="0" y="67056"/>
                  </a:lnTo>
                  <a:lnTo>
                    <a:pt x="106680" y="67056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3369564" y="3992880"/>
              <a:ext cx="106680" cy="181610"/>
            </a:xfrm>
            <a:custGeom>
              <a:avLst/>
              <a:gdLst/>
              <a:ahLst/>
              <a:cxnLst/>
              <a:rect l="l" t="t" r="r" b="b"/>
              <a:pathLst>
                <a:path w="106679" h="181610">
                  <a:moveTo>
                    <a:pt x="106680" y="0"/>
                  </a:moveTo>
                  <a:lnTo>
                    <a:pt x="0" y="0"/>
                  </a:lnTo>
                  <a:lnTo>
                    <a:pt x="0" y="181356"/>
                  </a:lnTo>
                  <a:lnTo>
                    <a:pt x="106680" y="181356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3560064" y="3925824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156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05156" y="105156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3560064" y="4030980"/>
              <a:ext cx="105410" cy="247015"/>
            </a:xfrm>
            <a:custGeom>
              <a:avLst/>
              <a:gdLst/>
              <a:ahLst/>
              <a:cxnLst/>
              <a:rect l="l" t="t" r="r" b="b"/>
              <a:pathLst>
                <a:path w="105410" h="247014">
                  <a:moveTo>
                    <a:pt x="105156" y="0"/>
                  </a:moveTo>
                  <a:lnTo>
                    <a:pt x="0" y="0"/>
                  </a:lnTo>
                  <a:lnTo>
                    <a:pt x="0" y="246888"/>
                  </a:lnTo>
                  <a:lnTo>
                    <a:pt x="105156" y="24688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3749039" y="3918204"/>
              <a:ext cx="106680" cy="7620"/>
            </a:xfrm>
            <a:custGeom>
              <a:avLst/>
              <a:gdLst/>
              <a:ahLst/>
              <a:cxnLst/>
              <a:rect l="l" t="t" r="r" b="b"/>
              <a:pathLst>
                <a:path w="106679" h="7620">
                  <a:moveTo>
                    <a:pt x="10668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06680" y="7620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3749039" y="3925824"/>
              <a:ext cx="106680" cy="352425"/>
            </a:xfrm>
            <a:custGeom>
              <a:avLst/>
              <a:gdLst/>
              <a:ahLst/>
              <a:cxnLst/>
              <a:rect l="l" t="t" r="r" b="b"/>
              <a:pathLst>
                <a:path w="106679" h="352425">
                  <a:moveTo>
                    <a:pt x="106680" y="0"/>
                  </a:moveTo>
                  <a:lnTo>
                    <a:pt x="0" y="0"/>
                  </a:lnTo>
                  <a:lnTo>
                    <a:pt x="0" y="352044"/>
                  </a:lnTo>
                  <a:lnTo>
                    <a:pt x="106680" y="352044"/>
                  </a:lnTo>
                  <a:lnTo>
                    <a:pt x="10668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939539" y="3823716"/>
              <a:ext cx="105410" cy="102235"/>
            </a:xfrm>
            <a:custGeom>
              <a:avLst/>
              <a:gdLst/>
              <a:ahLst/>
              <a:cxnLst/>
              <a:rect l="l" t="t" r="r" b="b"/>
              <a:pathLst>
                <a:path w="105410" h="102235">
                  <a:moveTo>
                    <a:pt x="105156" y="0"/>
                  </a:moveTo>
                  <a:lnTo>
                    <a:pt x="0" y="0"/>
                  </a:lnTo>
                  <a:lnTo>
                    <a:pt x="0" y="102107"/>
                  </a:lnTo>
                  <a:lnTo>
                    <a:pt x="105156" y="10210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3939539" y="3925824"/>
              <a:ext cx="105410" cy="364490"/>
            </a:xfrm>
            <a:custGeom>
              <a:avLst/>
              <a:gdLst/>
              <a:ahLst/>
              <a:cxnLst/>
              <a:rect l="l" t="t" r="r" b="b"/>
              <a:pathLst>
                <a:path w="105410" h="364489">
                  <a:moveTo>
                    <a:pt x="105156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105156" y="364236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4130039" y="3744468"/>
              <a:ext cx="105410" cy="181610"/>
            </a:xfrm>
            <a:custGeom>
              <a:avLst/>
              <a:gdLst/>
              <a:ahLst/>
              <a:cxnLst/>
              <a:rect l="l" t="t" r="r" b="b"/>
              <a:pathLst>
                <a:path w="105410" h="181610">
                  <a:moveTo>
                    <a:pt x="105156" y="0"/>
                  </a:moveTo>
                  <a:lnTo>
                    <a:pt x="0" y="0"/>
                  </a:lnTo>
                  <a:lnTo>
                    <a:pt x="0" y="181355"/>
                  </a:lnTo>
                  <a:lnTo>
                    <a:pt x="105156" y="181355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4130039" y="3925824"/>
              <a:ext cx="105410" cy="340360"/>
            </a:xfrm>
            <a:custGeom>
              <a:avLst/>
              <a:gdLst/>
              <a:ahLst/>
              <a:cxnLst/>
              <a:rect l="l" t="t" r="r" b="b"/>
              <a:pathLst>
                <a:path w="105410" h="340360">
                  <a:moveTo>
                    <a:pt x="105156" y="0"/>
                  </a:moveTo>
                  <a:lnTo>
                    <a:pt x="0" y="0"/>
                  </a:lnTo>
                  <a:lnTo>
                    <a:pt x="0" y="339851"/>
                  </a:lnTo>
                  <a:lnTo>
                    <a:pt x="105156" y="339851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4319015" y="3718560"/>
              <a:ext cx="105410" cy="207645"/>
            </a:xfrm>
            <a:custGeom>
              <a:avLst/>
              <a:gdLst/>
              <a:ahLst/>
              <a:cxnLst/>
              <a:rect l="l" t="t" r="r" b="b"/>
              <a:pathLst>
                <a:path w="105410" h="207645">
                  <a:moveTo>
                    <a:pt x="105156" y="0"/>
                  </a:moveTo>
                  <a:lnTo>
                    <a:pt x="0" y="0"/>
                  </a:lnTo>
                  <a:lnTo>
                    <a:pt x="0" y="207263"/>
                  </a:lnTo>
                  <a:lnTo>
                    <a:pt x="105156" y="207263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4319015" y="3925824"/>
              <a:ext cx="105410" cy="231775"/>
            </a:xfrm>
            <a:custGeom>
              <a:avLst/>
              <a:gdLst/>
              <a:ahLst/>
              <a:cxnLst/>
              <a:rect l="l" t="t" r="r" b="b"/>
              <a:pathLst>
                <a:path w="105410" h="231775">
                  <a:moveTo>
                    <a:pt x="105156" y="0"/>
                  </a:moveTo>
                  <a:lnTo>
                    <a:pt x="0" y="0"/>
                  </a:lnTo>
                  <a:lnTo>
                    <a:pt x="0" y="231648"/>
                  </a:lnTo>
                  <a:lnTo>
                    <a:pt x="105156" y="231648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509515" y="3721608"/>
              <a:ext cx="105410" cy="204470"/>
            </a:xfrm>
            <a:custGeom>
              <a:avLst/>
              <a:gdLst/>
              <a:ahLst/>
              <a:cxnLst/>
              <a:rect l="l" t="t" r="r" b="b"/>
              <a:pathLst>
                <a:path w="105410" h="204470">
                  <a:moveTo>
                    <a:pt x="105156" y="0"/>
                  </a:moveTo>
                  <a:lnTo>
                    <a:pt x="0" y="0"/>
                  </a:lnTo>
                  <a:lnTo>
                    <a:pt x="0" y="204216"/>
                  </a:lnTo>
                  <a:lnTo>
                    <a:pt x="105156" y="204216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4509515" y="3925824"/>
              <a:ext cx="105410" cy="300355"/>
            </a:xfrm>
            <a:custGeom>
              <a:avLst/>
              <a:gdLst/>
              <a:ahLst/>
              <a:cxnLst/>
              <a:rect l="l" t="t" r="r" b="b"/>
              <a:pathLst>
                <a:path w="105410" h="300354">
                  <a:moveTo>
                    <a:pt x="105156" y="0"/>
                  </a:moveTo>
                  <a:lnTo>
                    <a:pt x="0" y="0"/>
                  </a:lnTo>
                  <a:lnTo>
                    <a:pt x="0" y="300227"/>
                  </a:lnTo>
                  <a:lnTo>
                    <a:pt x="105156" y="30022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4698492" y="3683508"/>
              <a:ext cx="105410" cy="242570"/>
            </a:xfrm>
            <a:custGeom>
              <a:avLst/>
              <a:gdLst/>
              <a:ahLst/>
              <a:cxnLst/>
              <a:rect l="l" t="t" r="r" b="b"/>
              <a:pathLst>
                <a:path w="105410" h="242570">
                  <a:moveTo>
                    <a:pt x="105156" y="0"/>
                  </a:moveTo>
                  <a:lnTo>
                    <a:pt x="0" y="0"/>
                  </a:lnTo>
                  <a:lnTo>
                    <a:pt x="0" y="242316"/>
                  </a:lnTo>
                  <a:lnTo>
                    <a:pt x="105156" y="242316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4698492" y="3925824"/>
              <a:ext cx="105410" cy="250190"/>
            </a:xfrm>
            <a:custGeom>
              <a:avLst/>
              <a:gdLst/>
              <a:ahLst/>
              <a:cxnLst/>
              <a:rect l="l" t="t" r="r" b="b"/>
              <a:pathLst>
                <a:path w="105410" h="250189">
                  <a:moveTo>
                    <a:pt x="105156" y="0"/>
                  </a:moveTo>
                  <a:lnTo>
                    <a:pt x="0" y="0"/>
                  </a:lnTo>
                  <a:lnTo>
                    <a:pt x="0" y="249936"/>
                  </a:lnTo>
                  <a:lnTo>
                    <a:pt x="105156" y="249936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4888992" y="3569208"/>
              <a:ext cx="105410" cy="356870"/>
            </a:xfrm>
            <a:custGeom>
              <a:avLst/>
              <a:gdLst/>
              <a:ahLst/>
              <a:cxnLst/>
              <a:rect l="l" t="t" r="r" b="b"/>
              <a:pathLst>
                <a:path w="105410" h="356870">
                  <a:moveTo>
                    <a:pt x="105156" y="0"/>
                  </a:moveTo>
                  <a:lnTo>
                    <a:pt x="0" y="0"/>
                  </a:lnTo>
                  <a:lnTo>
                    <a:pt x="0" y="356615"/>
                  </a:lnTo>
                  <a:lnTo>
                    <a:pt x="105156" y="356615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4888992" y="3925824"/>
              <a:ext cx="105410" cy="262255"/>
            </a:xfrm>
            <a:custGeom>
              <a:avLst/>
              <a:gdLst/>
              <a:ahLst/>
              <a:cxnLst/>
              <a:rect l="l" t="t" r="r" b="b"/>
              <a:pathLst>
                <a:path w="105410" h="262254">
                  <a:moveTo>
                    <a:pt x="105156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05156" y="262127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5077968" y="3621024"/>
              <a:ext cx="105410" cy="304800"/>
            </a:xfrm>
            <a:custGeom>
              <a:avLst/>
              <a:gdLst/>
              <a:ahLst/>
              <a:cxnLst/>
              <a:rect l="l" t="t" r="r" b="b"/>
              <a:pathLst>
                <a:path w="105410" h="304800">
                  <a:moveTo>
                    <a:pt x="105156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105156" y="304800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5077968" y="3925824"/>
              <a:ext cx="105410" cy="355600"/>
            </a:xfrm>
            <a:custGeom>
              <a:avLst/>
              <a:gdLst/>
              <a:ahLst/>
              <a:cxnLst/>
              <a:rect l="l" t="t" r="r" b="b"/>
              <a:pathLst>
                <a:path w="105410" h="355600">
                  <a:moveTo>
                    <a:pt x="105156" y="0"/>
                  </a:moveTo>
                  <a:lnTo>
                    <a:pt x="0" y="0"/>
                  </a:lnTo>
                  <a:lnTo>
                    <a:pt x="0" y="355092"/>
                  </a:lnTo>
                  <a:lnTo>
                    <a:pt x="105156" y="355092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5268468" y="3660647"/>
              <a:ext cx="105410" cy="265430"/>
            </a:xfrm>
            <a:custGeom>
              <a:avLst/>
              <a:gdLst/>
              <a:ahLst/>
              <a:cxnLst/>
              <a:rect l="l" t="t" r="r" b="b"/>
              <a:pathLst>
                <a:path w="105410" h="265429">
                  <a:moveTo>
                    <a:pt x="105156" y="0"/>
                  </a:moveTo>
                  <a:lnTo>
                    <a:pt x="0" y="0"/>
                  </a:lnTo>
                  <a:lnTo>
                    <a:pt x="0" y="265175"/>
                  </a:lnTo>
                  <a:lnTo>
                    <a:pt x="105156" y="265175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5268468" y="3925824"/>
              <a:ext cx="105410" cy="337185"/>
            </a:xfrm>
            <a:custGeom>
              <a:avLst/>
              <a:gdLst/>
              <a:ahLst/>
              <a:cxnLst/>
              <a:rect l="l" t="t" r="r" b="b"/>
              <a:pathLst>
                <a:path w="105410" h="337185">
                  <a:moveTo>
                    <a:pt x="105156" y="0"/>
                  </a:moveTo>
                  <a:lnTo>
                    <a:pt x="0" y="0"/>
                  </a:lnTo>
                  <a:lnTo>
                    <a:pt x="0" y="336803"/>
                  </a:lnTo>
                  <a:lnTo>
                    <a:pt x="105156" y="336803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5457444" y="3858768"/>
              <a:ext cx="105410" cy="67310"/>
            </a:xfrm>
            <a:custGeom>
              <a:avLst/>
              <a:gdLst/>
              <a:ahLst/>
              <a:cxnLst/>
              <a:rect l="l" t="t" r="r" b="b"/>
              <a:pathLst>
                <a:path w="105410" h="67310">
                  <a:moveTo>
                    <a:pt x="105155" y="0"/>
                  </a:moveTo>
                  <a:lnTo>
                    <a:pt x="0" y="0"/>
                  </a:lnTo>
                  <a:lnTo>
                    <a:pt x="0" y="67055"/>
                  </a:lnTo>
                  <a:lnTo>
                    <a:pt x="105155" y="67055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5457444" y="3925824"/>
              <a:ext cx="105410" cy="405765"/>
            </a:xfrm>
            <a:custGeom>
              <a:avLst/>
              <a:gdLst/>
              <a:ahLst/>
              <a:cxnLst/>
              <a:rect l="l" t="t" r="r" b="b"/>
              <a:pathLst>
                <a:path w="105410" h="405764">
                  <a:moveTo>
                    <a:pt x="105155" y="0"/>
                  </a:moveTo>
                  <a:lnTo>
                    <a:pt x="0" y="0"/>
                  </a:lnTo>
                  <a:lnTo>
                    <a:pt x="0" y="405383"/>
                  </a:lnTo>
                  <a:lnTo>
                    <a:pt x="105155" y="405383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5647944" y="3925824"/>
              <a:ext cx="105410" cy="35560"/>
            </a:xfrm>
            <a:custGeom>
              <a:avLst/>
              <a:gdLst/>
              <a:ahLst/>
              <a:cxnLst/>
              <a:rect l="l" t="t" r="r" b="b"/>
              <a:pathLst>
                <a:path w="105410" h="35560">
                  <a:moveTo>
                    <a:pt x="105155" y="0"/>
                  </a:moveTo>
                  <a:lnTo>
                    <a:pt x="0" y="0"/>
                  </a:lnTo>
                  <a:lnTo>
                    <a:pt x="0" y="35051"/>
                  </a:lnTo>
                  <a:lnTo>
                    <a:pt x="105155" y="35051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5647944" y="3960875"/>
              <a:ext cx="105410" cy="424180"/>
            </a:xfrm>
            <a:custGeom>
              <a:avLst/>
              <a:gdLst/>
              <a:ahLst/>
              <a:cxnLst/>
              <a:rect l="l" t="t" r="r" b="b"/>
              <a:pathLst>
                <a:path w="105410" h="424179">
                  <a:moveTo>
                    <a:pt x="105155" y="0"/>
                  </a:moveTo>
                  <a:lnTo>
                    <a:pt x="0" y="0"/>
                  </a:lnTo>
                  <a:lnTo>
                    <a:pt x="0" y="423672"/>
                  </a:lnTo>
                  <a:lnTo>
                    <a:pt x="105155" y="423672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5836919" y="3816096"/>
              <a:ext cx="106680" cy="109855"/>
            </a:xfrm>
            <a:custGeom>
              <a:avLst/>
              <a:gdLst/>
              <a:ahLst/>
              <a:cxnLst/>
              <a:rect l="l" t="t" r="r" b="b"/>
              <a:pathLst>
                <a:path w="106679" h="109854">
                  <a:moveTo>
                    <a:pt x="106679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106679" y="109727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5836919" y="3925824"/>
              <a:ext cx="106680" cy="486409"/>
            </a:xfrm>
            <a:custGeom>
              <a:avLst/>
              <a:gdLst/>
              <a:ahLst/>
              <a:cxnLst/>
              <a:rect l="l" t="t" r="r" b="b"/>
              <a:pathLst>
                <a:path w="106679" h="486410">
                  <a:moveTo>
                    <a:pt x="106679" y="0"/>
                  </a:moveTo>
                  <a:lnTo>
                    <a:pt x="0" y="0"/>
                  </a:lnTo>
                  <a:lnTo>
                    <a:pt x="0" y="486156"/>
                  </a:lnTo>
                  <a:lnTo>
                    <a:pt x="106679" y="486156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6027419" y="3892296"/>
              <a:ext cx="105410" cy="33655"/>
            </a:xfrm>
            <a:custGeom>
              <a:avLst/>
              <a:gdLst/>
              <a:ahLst/>
              <a:cxnLst/>
              <a:rect l="l" t="t" r="r" b="b"/>
              <a:pathLst>
                <a:path w="105410" h="33654">
                  <a:moveTo>
                    <a:pt x="105155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105155" y="33527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6027419" y="3925824"/>
              <a:ext cx="105410" cy="437515"/>
            </a:xfrm>
            <a:custGeom>
              <a:avLst/>
              <a:gdLst/>
              <a:ahLst/>
              <a:cxnLst/>
              <a:rect l="l" t="t" r="r" b="b"/>
              <a:pathLst>
                <a:path w="105410" h="437514">
                  <a:moveTo>
                    <a:pt x="105155" y="0"/>
                  </a:moveTo>
                  <a:lnTo>
                    <a:pt x="0" y="0"/>
                  </a:lnTo>
                  <a:lnTo>
                    <a:pt x="0" y="437388"/>
                  </a:lnTo>
                  <a:lnTo>
                    <a:pt x="105155" y="437388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6216395" y="3925824"/>
              <a:ext cx="106680" cy="10795"/>
            </a:xfrm>
            <a:custGeom>
              <a:avLst/>
              <a:gdLst/>
              <a:ahLst/>
              <a:cxnLst/>
              <a:rect l="l" t="t" r="r" b="b"/>
              <a:pathLst>
                <a:path w="106679" h="10795">
                  <a:moveTo>
                    <a:pt x="106679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06679" y="10668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6216395" y="3936491"/>
              <a:ext cx="106680" cy="419100"/>
            </a:xfrm>
            <a:custGeom>
              <a:avLst/>
              <a:gdLst/>
              <a:ahLst/>
              <a:cxnLst/>
              <a:rect l="l" t="t" r="r" b="b"/>
              <a:pathLst>
                <a:path w="106679" h="419100">
                  <a:moveTo>
                    <a:pt x="106679" y="0"/>
                  </a:moveTo>
                  <a:lnTo>
                    <a:pt x="0" y="0"/>
                  </a:lnTo>
                  <a:lnTo>
                    <a:pt x="0" y="419099"/>
                  </a:lnTo>
                  <a:lnTo>
                    <a:pt x="106679" y="419099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6406895" y="3819144"/>
              <a:ext cx="105410" cy="106680"/>
            </a:xfrm>
            <a:custGeom>
              <a:avLst/>
              <a:gdLst/>
              <a:ahLst/>
              <a:cxnLst/>
              <a:rect l="l" t="t" r="r" b="b"/>
              <a:pathLst>
                <a:path w="105409" h="106679">
                  <a:moveTo>
                    <a:pt x="105155" y="0"/>
                  </a:moveTo>
                  <a:lnTo>
                    <a:pt x="0" y="0"/>
                  </a:lnTo>
                  <a:lnTo>
                    <a:pt x="0" y="106679"/>
                  </a:lnTo>
                  <a:lnTo>
                    <a:pt x="105155" y="106679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6406895" y="3925824"/>
              <a:ext cx="105410" cy="413384"/>
            </a:xfrm>
            <a:custGeom>
              <a:avLst/>
              <a:gdLst/>
              <a:ahLst/>
              <a:cxnLst/>
              <a:rect l="l" t="t" r="r" b="b"/>
              <a:pathLst>
                <a:path w="105409" h="413385">
                  <a:moveTo>
                    <a:pt x="105155" y="0"/>
                  </a:moveTo>
                  <a:lnTo>
                    <a:pt x="0" y="0"/>
                  </a:lnTo>
                  <a:lnTo>
                    <a:pt x="0" y="413003"/>
                  </a:lnTo>
                  <a:lnTo>
                    <a:pt x="105155" y="413003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6595871" y="3816096"/>
              <a:ext cx="106680" cy="109855"/>
            </a:xfrm>
            <a:custGeom>
              <a:avLst/>
              <a:gdLst/>
              <a:ahLst/>
              <a:cxnLst/>
              <a:rect l="l" t="t" r="r" b="b"/>
              <a:pathLst>
                <a:path w="106679" h="109854">
                  <a:moveTo>
                    <a:pt x="106679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106679" y="109727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6595871" y="3925824"/>
              <a:ext cx="106680" cy="422275"/>
            </a:xfrm>
            <a:custGeom>
              <a:avLst/>
              <a:gdLst/>
              <a:ahLst/>
              <a:cxnLst/>
              <a:rect l="l" t="t" r="r" b="b"/>
              <a:pathLst>
                <a:path w="106679" h="422275">
                  <a:moveTo>
                    <a:pt x="106679" y="0"/>
                  </a:moveTo>
                  <a:lnTo>
                    <a:pt x="0" y="0"/>
                  </a:lnTo>
                  <a:lnTo>
                    <a:pt x="0" y="422148"/>
                  </a:lnTo>
                  <a:lnTo>
                    <a:pt x="106679" y="422148"/>
                  </a:lnTo>
                  <a:lnTo>
                    <a:pt x="10667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6786371" y="3777996"/>
              <a:ext cx="105410" cy="147955"/>
            </a:xfrm>
            <a:custGeom>
              <a:avLst/>
              <a:gdLst/>
              <a:ahLst/>
              <a:cxnLst/>
              <a:rect l="l" t="t" r="r" b="b"/>
              <a:pathLst>
                <a:path w="105409" h="147954">
                  <a:moveTo>
                    <a:pt x="105155" y="0"/>
                  </a:moveTo>
                  <a:lnTo>
                    <a:pt x="0" y="0"/>
                  </a:lnTo>
                  <a:lnTo>
                    <a:pt x="0" y="147827"/>
                  </a:lnTo>
                  <a:lnTo>
                    <a:pt x="105155" y="147827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6786371" y="3925824"/>
              <a:ext cx="105410" cy="260985"/>
            </a:xfrm>
            <a:custGeom>
              <a:avLst/>
              <a:gdLst/>
              <a:ahLst/>
              <a:cxnLst/>
              <a:rect l="l" t="t" r="r" b="b"/>
              <a:pathLst>
                <a:path w="105409" h="260985">
                  <a:moveTo>
                    <a:pt x="105155" y="0"/>
                  </a:moveTo>
                  <a:lnTo>
                    <a:pt x="0" y="0"/>
                  </a:lnTo>
                  <a:lnTo>
                    <a:pt x="0" y="260603"/>
                  </a:lnTo>
                  <a:lnTo>
                    <a:pt x="105155" y="260603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6976871" y="3706368"/>
              <a:ext cx="105410" cy="219710"/>
            </a:xfrm>
            <a:custGeom>
              <a:avLst/>
              <a:gdLst/>
              <a:ahLst/>
              <a:cxnLst/>
              <a:rect l="l" t="t" r="r" b="b"/>
              <a:pathLst>
                <a:path w="105409" h="219710">
                  <a:moveTo>
                    <a:pt x="105155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05155" y="219455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6976871" y="3925824"/>
              <a:ext cx="105410" cy="338455"/>
            </a:xfrm>
            <a:custGeom>
              <a:avLst/>
              <a:gdLst/>
              <a:ahLst/>
              <a:cxnLst/>
              <a:rect l="l" t="t" r="r" b="b"/>
              <a:pathLst>
                <a:path w="105409" h="338454">
                  <a:moveTo>
                    <a:pt x="105155" y="0"/>
                  </a:moveTo>
                  <a:lnTo>
                    <a:pt x="0" y="0"/>
                  </a:lnTo>
                  <a:lnTo>
                    <a:pt x="0" y="338327"/>
                  </a:lnTo>
                  <a:lnTo>
                    <a:pt x="105155" y="338327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7165848" y="3700272"/>
              <a:ext cx="105410" cy="226060"/>
            </a:xfrm>
            <a:custGeom>
              <a:avLst/>
              <a:gdLst/>
              <a:ahLst/>
              <a:cxnLst/>
              <a:rect l="l" t="t" r="r" b="b"/>
              <a:pathLst>
                <a:path w="105409" h="226060">
                  <a:moveTo>
                    <a:pt x="105155" y="0"/>
                  </a:moveTo>
                  <a:lnTo>
                    <a:pt x="0" y="0"/>
                  </a:lnTo>
                  <a:lnTo>
                    <a:pt x="0" y="225551"/>
                  </a:lnTo>
                  <a:lnTo>
                    <a:pt x="105155" y="225551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7165848" y="3925824"/>
              <a:ext cx="105410" cy="215265"/>
            </a:xfrm>
            <a:custGeom>
              <a:avLst/>
              <a:gdLst/>
              <a:ahLst/>
              <a:cxnLst/>
              <a:rect l="l" t="t" r="r" b="b"/>
              <a:pathLst>
                <a:path w="105409" h="215264">
                  <a:moveTo>
                    <a:pt x="105155" y="0"/>
                  </a:moveTo>
                  <a:lnTo>
                    <a:pt x="0" y="0"/>
                  </a:lnTo>
                  <a:lnTo>
                    <a:pt x="0" y="214883"/>
                  </a:lnTo>
                  <a:lnTo>
                    <a:pt x="105155" y="214883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7356348" y="3619500"/>
              <a:ext cx="105410" cy="306705"/>
            </a:xfrm>
            <a:custGeom>
              <a:avLst/>
              <a:gdLst/>
              <a:ahLst/>
              <a:cxnLst/>
              <a:rect l="l" t="t" r="r" b="b"/>
              <a:pathLst>
                <a:path w="105409" h="306704">
                  <a:moveTo>
                    <a:pt x="105155" y="0"/>
                  </a:moveTo>
                  <a:lnTo>
                    <a:pt x="0" y="0"/>
                  </a:lnTo>
                  <a:lnTo>
                    <a:pt x="0" y="306324"/>
                  </a:lnTo>
                  <a:lnTo>
                    <a:pt x="105155" y="306324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7356348" y="3925824"/>
              <a:ext cx="105410" cy="83820"/>
            </a:xfrm>
            <a:custGeom>
              <a:avLst/>
              <a:gdLst/>
              <a:ahLst/>
              <a:cxnLst/>
              <a:rect l="l" t="t" r="r" b="b"/>
              <a:pathLst>
                <a:path w="105409" h="83820">
                  <a:moveTo>
                    <a:pt x="105155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105155" y="83819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7545324" y="3593591"/>
              <a:ext cx="105410" cy="332740"/>
            </a:xfrm>
            <a:custGeom>
              <a:avLst/>
              <a:gdLst/>
              <a:ahLst/>
              <a:cxnLst/>
              <a:rect l="l" t="t" r="r" b="b"/>
              <a:pathLst>
                <a:path w="105409" h="332739">
                  <a:moveTo>
                    <a:pt x="105155" y="0"/>
                  </a:moveTo>
                  <a:lnTo>
                    <a:pt x="0" y="0"/>
                  </a:lnTo>
                  <a:lnTo>
                    <a:pt x="0" y="332232"/>
                  </a:lnTo>
                  <a:lnTo>
                    <a:pt x="105155" y="332232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7545324" y="3925824"/>
              <a:ext cx="105410" cy="177165"/>
            </a:xfrm>
            <a:custGeom>
              <a:avLst/>
              <a:gdLst/>
              <a:ahLst/>
              <a:cxnLst/>
              <a:rect l="l" t="t" r="r" b="b"/>
              <a:pathLst>
                <a:path w="105409" h="177164">
                  <a:moveTo>
                    <a:pt x="105155" y="0"/>
                  </a:moveTo>
                  <a:lnTo>
                    <a:pt x="0" y="0"/>
                  </a:lnTo>
                  <a:lnTo>
                    <a:pt x="0" y="176783"/>
                  </a:lnTo>
                  <a:lnTo>
                    <a:pt x="105155" y="176783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7735824" y="3372611"/>
              <a:ext cx="105410" cy="553720"/>
            </a:xfrm>
            <a:custGeom>
              <a:avLst/>
              <a:gdLst/>
              <a:ahLst/>
              <a:cxnLst/>
              <a:rect l="l" t="t" r="r" b="b"/>
              <a:pathLst>
                <a:path w="105409" h="553720">
                  <a:moveTo>
                    <a:pt x="105155" y="0"/>
                  </a:moveTo>
                  <a:lnTo>
                    <a:pt x="0" y="0"/>
                  </a:lnTo>
                  <a:lnTo>
                    <a:pt x="0" y="553212"/>
                  </a:lnTo>
                  <a:lnTo>
                    <a:pt x="105155" y="553212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3" name="object 93"/>
            <p:cNvSpPr/>
            <p:nvPr/>
          </p:nvSpPr>
          <p:spPr>
            <a:xfrm>
              <a:off x="7735824" y="3925824"/>
              <a:ext cx="105410" cy="215265"/>
            </a:xfrm>
            <a:custGeom>
              <a:avLst/>
              <a:gdLst/>
              <a:ahLst/>
              <a:cxnLst/>
              <a:rect l="l" t="t" r="r" b="b"/>
              <a:pathLst>
                <a:path w="105409" h="215264">
                  <a:moveTo>
                    <a:pt x="105155" y="0"/>
                  </a:moveTo>
                  <a:lnTo>
                    <a:pt x="0" y="0"/>
                  </a:lnTo>
                  <a:lnTo>
                    <a:pt x="0" y="214883"/>
                  </a:lnTo>
                  <a:lnTo>
                    <a:pt x="105155" y="214883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4" name="object 94"/>
            <p:cNvSpPr/>
            <p:nvPr/>
          </p:nvSpPr>
          <p:spPr>
            <a:xfrm>
              <a:off x="7924800" y="3279648"/>
              <a:ext cx="105410" cy="646430"/>
            </a:xfrm>
            <a:custGeom>
              <a:avLst/>
              <a:gdLst/>
              <a:ahLst/>
              <a:cxnLst/>
              <a:rect l="l" t="t" r="r" b="b"/>
              <a:pathLst>
                <a:path w="105409" h="646429">
                  <a:moveTo>
                    <a:pt x="105155" y="0"/>
                  </a:moveTo>
                  <a:lnTo>
                    <a:pt x="0" y="0"/>
                  </a:lnTo>
                  <a:lnTo>
                    <a:pt x="0" y="646176"/>
                  </a:lnTo>
                  <a:lnTo>
                    <a:pt x="105155" y="646176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7924800" y="3925824"/>
              <a:ext cx="105410" cy="169545"/>
            </a:xfrm>
            <a:custGeom>
              <a:avLst/>
              <a:gdLst/>
              <a:ahLst/>
              <a:cxnLst/>
              <a:rect l="l" t="t" r="r" b="b"/>
              <a:pathLst>
                <a:path w="105409" h="169545">
                  <a:moveTo>
                    <a:pt x="105155" y="0"/>
                  </a:moveTo>
                  <a:lnTo>
                    <a:pt x="0" y="0"/>
                  </a:lnTo>
                  <a:lnTo>
                    <a:pt x="0" y="169163"/>
                  </a:lnTo>
                  <a:lnTo>
                    <a:pt x="105155" y="169163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6" name="object 96"/>
            <p:cNvSpPr/>
            <p:nvPr/>
          </p:nvSpPr>
          <p:spPr>
            <a:xfrm>
              <a:off x="8115300" y="3349752"/>
              <a:ext cx="105410" cy="576580"/>
            </a:xfrm>
            <a:custGeom>
              <a:avLst/>
              <a:gdLst/>
              <a:ahLst/>
              <a:cxnLst/>
              <a:rect l="l" t="t" r="r" b="b"/>
              <a:pathLst>
                <a:path w="105409" h="576579">
                  <a:moveTo>
                    <a:pt x="105155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105155" y="576072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7" name="object 97"/>
            <p:cNvSpPr/>
            <p:nvPr/>
          </p:nvSpPr>
          <p:spPr>
            <a:xfrm>
              <a:off x="8115300" y="3925824"/>
              <a:ext cx="105410" cy="12700"/>
            </a:xfrm>
            <a:custGeom>
              <a:avLst/>
              <a:gdLst/>
              <a:ahLst/>
              <a:cxnLst/>
              <a:rect l="l" t="t" r="r" b="b"/>
              <a:pathLst>
                <a:path w="105409" h="12700">
                  <a:moveTo>
                    <a:pt x="105155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05155" y="12192"/>
                  </a:lnTo>
                  <a:lnTo>
                    <a:pt x="105155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481584" y="3925824"/>
              <a:ext cx="8540750" cy="0"/>
            </a:xfrm>
            <a:custGeom>
              <a:avLst/>
              <a:gdLst/>
              <a:ahLst/>
              <a:cxnLst/>
              <a:rect l="l" t="t" r="r" b="b"/>
              <a:pathLst>
                <a:path w="8540750">
                  <a:moveTo>
                    <a:pt x="0" y="0"/>
                  </a:moveTo>
                  <a:lnTo>
                    <a:pt x="854049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9" name="object 99"/>
            <p:cNvSpPr/>
            <p:nvPr/>
          </p:nvSpPr>
          <p:spPr>
            <a:xfrm>
              <a:off x="575906" y="2726096"/>
              <a:ext cx="8351520" cy="1457325"/>
            </a:xfrm>
            <a:custGeom>
              <a:avLst/>
              <a:gdLst/>
              <a:ahLst/>
              <a:cxnLst/>
              <a:rect l="l" t="t" r="r" b="b"/>
              <a:pathLst>
                <a:path w="8351520" h="1457325">
                  <a:moveTo>
                    <a:pt x="0" y="170011"/>
                  </a:moveTo>
                  <a:lnTo>
                    <a:pt x="47451" y="156108"/>
                  </a:lnTo>
                  <a:lnTo>
                    <a:pt x="94900" y="141944"/>
                  </a:lnTo>
                  <a:lnTo>
                    <a:pt x="142349" y="128256"/>
                  </a:lnTo>
                  <a:lnTo>
                    <a:pt x="189801" y="115782"/>
                  </a:lnTo>
                  <a:lnTo>
                    <a:pt x="237247" y="105193"/>
                  </a:lnTo>
                  <a:lnTo>
                    <a:pt x="284695" y="95938"/>
                  </a:lnTo>
                  <a:lnTo>
                    <a:pt x="332144" y="86921"/>
                  </a:lnTo>
                  <a:lnTo>
                    <a:pt x="379590" y="77047"/>
                  </a:lnTo>
                  <a:lnTo>
                    <a:pt x="427036" y="65436"/>
                  </a:lnTo>
                  <a:lnTo>
                    <a:pt x="474486" y="52933"/>
                  </a:lnTo>
                  <a:lnTo>
                    <a:pt x="521938" y="40739"/>
                  </a:lnTo>
                  <a:lnTo>
                    <a:pt x="569391" y="30057"/>
                  </a:lnTo>
                  <a:lnTo>
                    <a:pt x="616829" y="20714"/>
                  </a:lnTo>
                  <a:lnTo>
                    <a:pt x="664259" y="12182"/>
                  </a:lnTo>
                  <a:lnTo>
                    <a:pt x="711686" y="5411"/>
                  </a:lnTo>
                  <a:lnTo>
                    <a:pt x="759117" y="1355"/>
                  </a:lnTo>
                  <a:lnTo>
                    <a:pt x="806625" y="0"/>
                  </a:lnTo>
                  <a:lnTo>
                    <a:pt x="854097" y="990"/>
                  </a:lnTo>
                  <a:lnTo>
                    <a:pt x="901545" y="4480"/>
                  </a:lnTo>
                  <a:lnTo>
                    <a:pt x="948982" y="10626"/>
                  </a:lnTo>
                  <a:lnTo>
                    <a:pt x="996416" y="20278"/>
                  </a:lnTo>
                  <a:lnTo>
                    <a:pt x="1043851" y="33073"/>
                  </a:lnTo>
                  <a:lnTo>
                    <a:pt x="1091285" y="47345"/>
                  </a:lnTo>
                  <a:lnTo>
                    <a:pt x="1138720" y="61426"/>
                  </a:lnTo>
                  <a:lnTo>
                    <a:pt x="1186228" y="72959"/>
                  </a:lnTo>
                  <a:lnTo>
                    <a:pt x="1233700" y="83492"/>
                  </a:lnTo>
                  <a:lnTo>
                    <a:pt x="1281148" y="97216"/>
                  </a:lnTo>
                  <a:lnTo>
                    <a:pt x="1328585" y="118322"/>
                  </a:lnTo>
                  <a:lnTo>
                    <a:pt x="1366532" y="142720"/>
                  </a:lnTo>
                  <a:lnTo>
                    <a:pt x="1404480" y="172477"/>
                  </a:lnTo>
                  <a:lnTo>
                    <a:pt x="1442427" y="205300"/>
                  </a:lnTo>
                  <a:lnTo>
                    <a:pt x="1480375" y="238897"/>
                  </a:lnTo>
                  <a:lnTo>
                    <a:pt x="1518323" y="270976"/>
                  </a:lnTo>
                  <a:lnTo>
                    <a:pt x="1556283" y="301798"/>
                  </a:lnTo>
                  <a:lnTo>
                    <a:pt x="1594263" y="332968"/>
                  </a:lnTo>
                  <a:lnTo>
                    <a:pt x="1632248" y="363979"/>
                  </a:lnTo>
                  <a:lnTo>
                    <a:pt x="1670227" y="394326"/>
                  </a:lnTo>
                  <a:lnTo>
                    <a:pt x="1708188" y="423503"/>
                  </a:lnTo>
                  <a:lnTo>
                    <a:pt x="1746135" y="450967"/>
                  </a:lnTo>
                  <a:lnTo>
                    <a:pt x="1784083" y="476981"/>
                  </a:lnTo>
                  <a:lnTo>
                    <a:pt x="1822030" y="502470"/>
                  </a:lnTo>
                  <a:lnTo>
                    <a:pt x="1859978" y="528362"/>
                  </a:lnTo>
                  <a:lnTo>
                    <a:pt x="1897926" y="555583"/>
                  </a:lnTo>
                  <a:lnTo>
                    <a:pt x="1935874" y="584346"/>
                  </a:lnTo>
                  <a:lnTo>
                    <a:pt x="1973829" y="614115"/>
                  </a:lnTo>
                  <a:lnTo>
                    <a:pt x="2011796" y="644463"/>
                  </a:lnTo>
                  <a:lnTo>
                    <a:pt x="2049781" y="674963"/>
                  </a:lnTo>
                  <a:lnTo>
                    <a:pt x="2087791" y="705189"/>
                  </a:lnTo>
                  <a:lnTo>
                    <a:pt x="2125738" y="736027"/>
                  </a:lnTo>
                  <a:lnTo>
                    <a:pt x="2163686" y="767768"/>
                  </a:lnTo>
                  <a:lnTo>
                    <a:pt x="2201633" y="799089"/>
                  </a:lnTo>
                  <a:lnTo>
                    <a:pt x="2239581" y="828665"/>
                  </a:lnTo>
                  <a:lnTo>
                    <a:pt x="2277529" y="855176"/>
                  </a:lnTo>
                  <a:lnTo>
                    <a:pt x="2324963" y="882731"/>
                  </a:lnTo>
                  <a:lnTo>
                    <a:pt x="2372398" y="905976"/>
                  </a:lnTo>
                  <a:lnTo>
                    <a:pt x="2419832" y="927506"/>
                  </a:lnTo>
                  <a:lnTo>
                    <a:pt x="2467267" y="949918"/>
                  </a:lnTo>
                  <a:lnTo>
                    <a:pt x="2514775" y="973454"/>
                  </a:lnTo>
                  <a:lnTo>
                    <a:pt x="2562247" y="996860"/>
                  </a:lnTo>
                  <a:lnTo>
                    <a:pt x="2609695" y="1020480"/>
                  </a:lnTo>
                  <a:lnTo>
                    <a:pt x="2657132" y="1044660"/>
                  </a:lnTo>
                  <a:lnTo>
                    <a:pt x="2704566" y="1068391"/>
                  </a:lnTo>
                  <a:lnTo>
                    <a:pt x="2752001" y="1091920"/>
                  </a:lnTo>
                  <a:lnTo>
                    <a:pt x="2799435" y="1117187"/>
                  </a:lnTo>
                  <a:lnTo>
                    <a:pt x="2846870" y="1146133"/>
                  </a:lnTo>
                  <a:lnTo>
                    <a:pt x="2884879" y="1174410"/>
                  </a:lnTo>
                  <a:lnTo>
                    <a:pt x="2922864" y="1206784"/>
                  </a:lnTo>
                  <a:lnTo>
                    <a:pt x="2960831" y="1240005"/>
                  </a:lnTo>
                  <a:lnTo>
                    <a:pt x="2998786" y="1270824"/>
                  </a:lnTo>
                  <a:lnTo>
                    <a:pt x="3036735" y="1295993"/>
                  </a:lnTo>
                  <a:lnTo>
                    <a:pt x="3084169" y="1317301"/>
                  </a:lnTo>
                  <a:lnTo>
                    <a:pt x="3131604" y="1331489"/>
                  </a:lnTo>
                  <a:lnTo>
                    <a:pt x="3179038" y="1343677"/>
                  </a:lnTo>
                  <a:lnTo>
                    <a:pt x="3226473" y="1358985"/>
                  </a:lnTo>
                  <a:lnTo>
                    <a:pt x="3273927" y="1380519"/>
                  </a:lnTo>
                  <a:lnTo>
                    <a:pt x="3321405" y="1404959"/>
                  </a:lnTo>
                  <a:lnTo>
                    <a:pt x="3368883" y="1427779"/>
                  </a:lnTo>
                  <a:lnTo>
                    <a:pt x="3416338" y="1444456"/>
                  </a:lnTo>
                  <a:lnTo>
                    <a:pt x="3463772" y="1452925"/>
                  </a:lnTo>
                  <a:lnTo>
                    <a:pt x="3511207" y="1455822"/>
                  </a:lnTo>
                  <a:lnTo>
                    <a:pt x="3558641" y="1455957"/>
                  </a:lnTo>
                  <a:lnTo>
                    <a:pt x="3606076" y="1456140"/>
                  </a:lnTo>
                  <a:lnTo>
                    <a:pt x="3653512" y="1457082"/>
                  </a:lnTo>
                  <a:lnTo>
                    <a:pt x="3700960" y="1457299"/>
                  </a:lnTo>
                  <a:lnTo>
                    <a:pt x="3748433" y="1456301"/>
                  </a:lnTo>
                  <a:lnTo>
                    <a:pt x="3795941" y="1453600"/>
                  </a:lnTo>
                  <a:lnTo>
                    <a:pt x="3843375" y="1449212"/>
                  </a:lnTo>
                  <a:lnTo>
                    <a:pt x="3890810" y="1443360"/>
                  </a:lnTo>
                  <a:lnTo>
                    <a:pt x="3938244" y="1435865"/>
                  </a:lnTo>
                  <a:lnTo>
                    <a:pt x="3985679" y="1426549"/>
                  </a:lnTo>
                  <a:lnTo>
                    <a:pt x="4033113" y="1414651"/>
                  </a:lnTo>
                  <a:lnTo>
                    <a:pt x="4080548" y="1400514"/>
                  </a:lnTo>
                  <a:lnTo>
                    <a:pt x="4127982" y="1385615"/>
                  </a:lnTo>
                  <a:lnTo>
                    <a:pt x="4175417" y="1371431"/>
                  </a:lnTo>
                  <a:lnTo>
                    <a:pt x="4222925" y="1357820"/>
                  </a:lnTo>
                  <a:lnTo>
                    <a:pt x="4270397" y="1344173"/>
                  </a:lnTo>
                  <a:lnTo>
                    <a:pt x="4317845" y="1331265"/>
                  </a:lnTo>
                  <a:lnTo>
                    <a:pt x="4365282" y="1319869"/>
                  </a:lnTo>
                  <a:lnTo>
                    <a:pt x="4412716" y="1310415"/>
                  </a:lnTo>
                  <a:lnTo>
                    <a:pt x="4460151" y="1302343"/>
                  </a:lnTo>
                  <a:lnTo>
                    <a:pt x="4507585" y="1295223"/>
                  </a:lnTo>
                  <a:lnTo>
                    <a:pt x="4555020" y="1288627"/>
                  </a:lnTo>
                  <a:lnTo>
                    <a:pt x="4602528" y="1284958"/>
                  </a:lnTo>
                  <a:lnTo>
                    <a:pt x="4650000" y="1283563"/>
                  </a:lnTo>
                  <a:lnTo>
                    <a:pt x="4697448" y="1279715"/>
                  </a:lnTo>
                  <a:lnTo>
                    <a:pt x="4744885" y="1268688"/>
                  </a:lnTo>
                  <a:lnTo>
                    <a:pt x="4792319" y="1247350"/>
                  </a:lnTo>
                  <a:lnTo>
                    <a:pt x="4839754" y="1218856"/>
                  </a:lnTo>
                  <a:lnTo>
                    <a:pt x="4887188" y="1187910"/>
                  </a:lnTo>
                  <a:lnTo>
                    <a:pt x="4934623" y="1159214"/>
                  </a:lnTo>
                  <a:lnTo>
                    <a:pt x="4982077" y="1134010"/>
                  </a:lnTo>
                  <a:lnTo>
                    <a:pt x="5029555" y="1109795"/>
                  </a:lnTo>
                  <a:lnTo>
                    <a:pt x="5077033" y="1085651"/>
                  </a:lnTo>
                  <a:lnTo>
                    <a:pt x="5124488" y="1060662"/>
                  </a:lnTo>
                  <a:lnTo>
                    <a:pt x="5171922" y="1033305"/>
                  </a:lnTo>
                  <a:lnTo>
                    <a:pt x="5219357" y="1004496"/>
                  </a:lnTo>
                  <a:lnTo>
                    <a:pt x="5266791" y="976973"/>
                  </a:lnTo>
                  <a:lnTo>
                    <a:pt x="5314226" y="953474"/>
                  </a:lnTo>
                  <a:lnTo>
                    <a:pt x="5361662" y="936029"/>
                  </a:lnTo>
                  <a:lnTo>
                    <a:pt x="5409110" y="922787"/>
                  </a:lnTo>
                  <a:lnTo>
                    <a:pt x="5456583" y="910379"/>
                  </a:lnTo>
                  <a:lnTo>
                    <a:pt x="5504091" y="895435"/>
                  </a:lnTo>
                  <a:lnTo>
                    <a:pt x="5551525" y="878705"/>
                  </a:lnTo>
                  <a:lnTo>
                    <a:pt x="5598960" y="861415"/>
                  </a:lnTo>
                  <a:lnTo>
                    <a:pt x="5646394" y="840910"/>
                  </a:lnTo>
                  <a:lnTo>
                    <a:pt x="5693829" y="814536"/>
                  </a:lnTo>
                  <a:lnTo>
                    <a:pt x="5731776" y="786710"/>
                  </a:lnTo>
                  <a:lnTo>
                    <a:pt x="5769724" y="753623"/>
                  </a:lnTo>
                  <a:lnTo>
                    <a:pt x="5807671" y="718396"/>
                  </a:lnTo>
                  <a:lnTo>
                    <a:pt x="5845619" y="684151"/>
                  </a:lnTo>
                  <a:lnTo>
                    <a:pt x="5883567" y="654008"/>
                  </a:lnTo>
                  <a:lnTo>
                    <a:pt x="5931075" y="621734"/>
                  </a:lnTo>
                  <a:lnTo>
                    <a:pt x="5978547" y="592603"/>
                  </a:lnTo>
                  <a:lnTo>
                    <a:pt x="6025995" y="566711"/>
                  </a:lnTo>
                  <a:lnTo>
                    <a:pt x="6073432" y="544153"/>
                  </a:lnTo>
                  <a:lnTo>
                    <a:pt x="6120866" y="526676"/>
                  </a:lnTo>
                  <a:lnTo>
                    <a:pt x="6168301" y="513593"/>
                  </a:lnTo>
                  <a:lnTo>
                    <a:pt x="6215735" y="501630"/>
                  </a:lnTo>
                  <a:lnTo>
                    <a:pt x="6263170" y="487511"/>
                  </a:lnTo>
                  <a:lnTo>
                    <a:pt x="6310678" y="468824"/>
                  </a:lnTo>
                  <a:lnTo>
                    <a:pt x="6358150" y="447839"/>
                  </a:lnTo>
                  <a:lnTo>
                    <a:pt x="6405598" y="428307"/>
                  </a:lnTo>
                  <a:lnTo>
                    <a:pt x="6453035" y="413978"/>
                  </a:lnTo>
                  <a:lnTo>
                    <a:pt x="6500469" y="406725"/>
                  </a:lnTo>
                  <a:lnTo>
                    <a:pt x="6547904" y="404246"/>
                  </a:lnTo>
                  <a:lnTo>
                    <a:pt x="6595338" y="404030"/>
                  </a:lnTo>
                  <a:lnTo>
                    <a:pt x="6642773" y="403564"/>
                  </a:lnTo>
                  <a:lnTo>
                    <a:pt x="6690227" y="403465"/>
                  </a:lnTo>
                  <a:lnTo>
                    <a:pt x="6737705" y="404580"/>
                  </a:lnTo>
                  <a:lnTo>
                    <a:pt x="6785183" y="405028"/>
                  </a:lnTo>
                  <a:lnTo>
                    <a:pt x="6832638" y="402929"/>
                  </a:lnTo>
                  <a:lnTo>
                    <a:pt x="6880072" y="395571"/>
                  </a:lnTo>
                  <a:lnTo>
                    <a:pt x="6927507" y="384641"/>
                  </a:lnTo>
                  <a:lnTo>
                    <a:pt x="6974941" y="375140"/>
                  </a:lnTo>
                  <a:lnTo>
                    <a:pt x="7022376" y="372068"/>
                  </a:lnTo>
                  <a:lnTo>
                    <a:pt x="7069812" y="377283"/>
                  </a:lnTo>
                  <a:lnTo>
                    <a:pt x="7117260" y="387975"/>
                  </a:lnTo>
                  <a:lnTo>
                    <a:pt x="7164733" y="402143"/>
                  </a:lnTo>
                  <a:lnTo>
                    <a:pt x="7212241" y="417788"/>
                  </a:lnTo>
                  <a:lnTo>
                    <a:pt x="7259675" y="436949"/>
                  </a:lnTo>
                  <a:lnTo>
                    <a:pt x="7307110" y="459825"/>
                  </a:lnTo>
                  <a:lnTo>
                    <a:pt x="7354544" y="481653"/>
                  </a:lnTo>
                  <a:lnTo>
                    <a:pt x="7401979" y="497671"/>
                  </a:lnTo>
                  <a:lnTo>
                    <a:pt x="7449413" y="504866"/>
                  </a:lnTo>
                  <a:lnTo>
                    <a:pt x="7496848" y="506370"/>
                  </a:lnTo>
                  <a:lnTo>
                    <a:pt x="7544282" y="506636"/>
                  </a:lnTo>
                  <a:lnTo>
                    <a:pt x="7591717" y="510117"/>
                  </a:lnTo>
                  <a:lnTo>
                    <a:pt x="7639225" y="518384"/>
                  </a:lnTo>
                  <a:lnTo>
                    <a:pt x="7686697" y="529008"/>
                  </a:lnTo>
                  <a:lnTo>
                    <a:pt x="7734145" y="540156"/>
                  </a:lnTo>
                  <a:lnTo>
                    <a:pt x="7781582" y="549995"/>
                  </a:lnTo>
                  <a:lnTo>
                    <a:pt x="7829016" y="556033"/>
                  </a:lnTo>
                  <a:lnTo>
                    <a:pt x="7876451" y="559917"/>
                  </a:lnTo>
                  <a:lnTo>
                    <a:pt x="7923885" y="566015"/>
                  </a:lnTo>
                  <a:lnTo>
                    <a:pt x="7971320" y="578697"/>
                  </a:lnTo>
                  <a:lnTo>
                    <a:pt x="8018828" y="601110"/>
                  </a:lnTo>
                  <a:lnTo>
                    <a:pt x="8066300" y="630275"/>
                  </a:lnTo>
                  <a:lnTo>
                    <a:pt x="8113748" y="661368"/>
                  </a:lnTo>
                  <a:lnTo>
                    <a:pt x="8161185" y="689568"/>
                  </a:lnTo>
                  <a:lnTo>
                    <a:pt x="8208619" y="713682"/>
                  </a:lnTo>
                  <a:lnTo>
                    <a:pt x="8256054" y="736177"/>
                  </a:lnTo>
                  <a:lnTo>
                    <a:pt x="8303488" y="758005"/>
                  </a:lnTo>
                  <a:lnTo>
                    <a:pt x="8350923" y="780119"/>
                  </a:lnTo>
                </a:path>
              </a:pathLst>
            </a:custGeom>
            <a:ln w="2743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48355" y="2810256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89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4139183" y="2810256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89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2" name="object 102"/>
            <p:cNvSpPr/>
            <p:nvPr/>
          </p:nvSpPr>
          <p:spPr>
            <a:xfrm>
              <a:off x="5447538" y="2903981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43078" y="3342513"/>
            <a:ext cx="285115" cy="1602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835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17399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5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07695" y="2888107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07695" y="2433574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53861" y="4880228"/>
            <a:ext cx="8592185" cy="634365"/>
          </a:xfrm>
          <a:prstGeom prst="rect">
            <a:avLst/>
          </a:prstGeom>
        </p:spPr>
        <p:txBody>
          <a:bodyPr vert="vert270" wrap="square" lIns="0" tIns="36830" rIns="0" bIns="0" rtlCol="0">
            <a:spAutoFit/>
          </a:bodyPr>
          <a:lstStyle/>
          <a:p>
            <a:pPr marL="12700" marR="5080" indent="45720" algn="r">
              <a:lnSpc>
                <a:spcPct val="89000"/>
              </a:lnSpc>
              <a:spcBef>
                <a:spcPts val="29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Ni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Ni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Ni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Ağ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137407" y="2791206"/>
            <a:ext cx="8566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Kısa</a:t>
            </a:r>
            <a:r>
              <a:rPr sz="14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vadeli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736463" y="2791206"/>
            <a:ext cx="16002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Cari İşlemler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Hesabı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4428235" y="2791206"/>
            <a:ext cx="930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Uzun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vadeli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46455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46477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60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881265"/>
            <a:ext cx="613492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lvl="0">
              <a:defRPr/>
            </a:pPr>
            <a:r>
              <a:rPr lang="tr-TR" sz="4000" kern="0"/>
              <a:t>İstihdam ve İşsizlik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40881" y="2755936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>
              <a:defRPr/>
            </a:pPr>
            <a:r>
              <a:rPr lang="tr-TR" sz="2800" kern="0" dirty="0" smtClean="0">
                <a:solidFill>
                  <a:srgbClr val="000000"/>
                </a:solidFill>
              </a:rPr>
              <a:t>Toplam </a:t>
            </a:r>
            <a:r>
              <a:rPr lang="tr-TR" sz="2800" kern="0" dirty="0">
                <a:solidFill>
                  <a:srgbClr val="000000"/>
                </a:solidFill>
              </a:rPr>
              <a:t>ve tarım dışı istihdam</a:t>
            </a:r>
          </a:p>
          <a:p>
            <a:pPr lvl="0">
              <a:defRPr/>
            </a:pPr>
            <a:r>
              <a:rPr lang="tr-TR" sz="2800" kern="0" dirty="0">
                <a:solidFill>
                  <a:srgbClr val="000000"/>
                </a:solidFill>
              </a:rPr>
              <a:t>İşsizlik oranları ve işgücüne katılım oranı</a:t>
            </a:r>
          </a:p>
          <a:p>
            <a:pPr lvl="0">
              <a:defRPr/>
            </a:pPr>
            <a:r>
              <a:rPr lang="tr-TR" sz="2800" kern="0" dirty="0">
                <a:solidFill>
                  <a:srgbClr val="000000"/>
                </a:solidFill>
              </a:rPr>
              <a:t>Geniş tanımlı işsizlik oranları</a:t>
            </a:r>
          </a:p>
          <a:p>
            <a:pPr lvl="0">
              <a:defRPr/>
            </a:pPr>
            <a:r>
              <a:rPr lang="tr-TR" sz="2800" kern="0" dirty="0">
                <a:solidFill>
                  <a:srgbClr val="000000"/>
                </a:solidFill>
              </a:rPr>
              <a:t>Kadın ve genç işsizlik oranları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457200" lvl="1" indent="0">
              <a:buNone/>
              <a:defRPr/>
            </a:pPr>
            <a:endParaRPr lang="tr-TR" sz="2400" kern="0" dirty="0" smtClean="0">
              <a:solidFill>
                <a:srgbClr val="000000"/>
              </a:solidFill>
              <a:latin typeface="Tahom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772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792" y="695706"/>
            <a:ext cx="800100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Eylül ayında geçen </a:t>
            </a:r>
            <a:r>
              <a:rPr dirty="0"/>
              <a:t>aya </a:t>
            </a:r>
            <a:r>
              <a:rPr spc="-5" dirty="0"/>
              <a:t>göre istihdam edilenlerin </a:t>
            </a:r>
            <a:r>
              <a:rPr dirty="0"/>
              <a:t>sayısı </a:t>
            </a:r>
            <a:r>
              <a:rPr spc="-5" dirty="0"/>
              <a:t>426</a:t>
            </a:r>
            <a:r>
              <a:rPr spc="-50" dirty="0"/>
              <a:t> </a:t>
            </a:r>
            <a:r>
              <a:rPr dirty="0"/>
              <a:t>bin</a:t>
            </a:r>
          </a:p>
          <a:p>
            <a:pPr marL="12700">
              <a:lnSpc>
                <a:spcPct val="100000"/>
              </a:lnSpc>
            </a:pPr>
            <a:r>
              <a:rPr dirty="0"/>
              <a:t>kişi</a:t>
            </a:r>
            <a:r>
              <a:rPr spc="-40" dirty="0"/>
              <a:t> </a:t>
            </a:r>
            <a:r>
              <a:rPr spc="-5" dirty="0"/>
              <a:t>arttı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27860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2"/>
                </a:lnTo>
                <a:lnTo>
                  <a:pt x="9139428" y="522732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579" y="6591401"/>
            <a:ext cx="2564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80287" y="2700527"/>
            <a:ext cx="6238240" cy="2858770"/>
            <a:chOff x="780287" y="2700527"/>
            <a:chExt cx="6238240" cy="2858770"/>
          </a:xfrm>
        </p:grpSpPr>
        <p:sp>
          <p:nvSpPr>
            <p:cNvPr id="7" name="object 7"/>
            <p:cNvSpPr/>
            <p:nvPr/>
          </p:nvSpPr>
          <p:spPr>
            <a:xfrm>
              <a:off x="780287" y="2705099"/>
              <a:ext cx="6233160" cy="2854325"/>
            </a:xfrm>
            <a:custGeom>
              <a:avLst/>
              <a:gdLst/>
              <a:ahLst/>
              <a:cxnLst/>
              <a:rect l="l" t="t" r="r" b="b"/>
              <a:pathLst>
                <a:path w="6233159" h="2854325">
                  <a:moveTo>
                    <a:pt x="472440" y="2785872"/>
                  </a:moveTo>
                  <a:lnTo>
                    <a:pt x="472440" y="2854071"/>
                  </a:lnTo>
                </a:path>
                <a:path w="6233159" h="2854325">
                  <a:moveTo>
                    <a:pt x="67056" y="2785872"/>
                  </a:moveTo>
                  <a:lnTo>
                    <a:pt x="67056" y="2854071"/>
                  </a:lnTo>
                </a:path>
                <a:path w="6233159" h="2854325">
                  <a:moveTo>
                    <a:pt x="67056" y="2785872"/>
                  </a:moveTo>
                  <a:lnTo>
                    <a:pt x="67056" y="0"/>
                  </a:lnTo>
                </a:path>
                <a:path w="6233159" h="2854325">
                  <a:moveTo>
                    <a:pt x="0" y="2785872"/>
                  </a:moveTo>
                  <a:lnTo>
                    <a:pt x="67056" y="2785872"/>
                  </a:lnTo>
                </a:path>
                <a:path w="6233159" h="2854325">
                  <a:moveTo>
                    <a:pt x="0" y="2229612"/>
                  </a:moveTo>
                  <a:lnTo>
                    <a:pt x="67056" y="2229612"/>
                  </a:lnTo>
                </a:path>
                <a:path w="6233159" h="2854325">
                  <a:moveTo>
                    <a:pt x="0" y="1671827"/>
                  </a:moveTo>
                  <a:lnTo>
                    <a:pt x="67056" y="1671827"/>
                  </a:lnTo>
                </a:path>
                <a:path w="6233159" h="2854325">
                  <a:moveTo>
                    <a:pt x="0" y="1114044"/>
                  </a:moveTo>
                  <a:lnTo>
                    <a:pt x="67056" y="1114044"/>
                  </a:lnTo>
                </a:path>
                <a:path w="6233159" h="2854325">
                  <a:moveTo>
                    <a:pt x="0" y="557784"/>
                  </a:moveTo>
                  <a:lnTo>
                    <a:pt x="67056" y="557784"/>
                  </a:lnTo>
                </a:path>
                <a:path w="6233159" h="2854325">
                  <a:moveTo>
                    <a:pt x="0" y="0"/>
                  </a:moveTo>
                  <a:lnTo>
                    <a:pt x="67056" y="0"/>
                  </a:lnTo>
                </a:path>
                <a:path w="6233159" h="2854325">
                  <a:moveTo>
                    <a:pt x="6233160" y="2785872"/>
                  </a:moveTo>
                  <a:lnTo>
                    <a:pt x="6233160" y="2854071"/>
                  </a:lnTo>
                </a:path>
                <a:path w="6233159" h="2854325">
                  <a:moveTo>
                    <a:pt x="2941320" y="2785872"/>
                  </a:moveTo>
                  <a:lnTo>
                    <a:pt x="2941320" y="2854071"/>
                  </a:lnTo>
                </a:path>
                <a:path w="6233159" h="2854325">
                  <a:moveTo>
                    <a:pt x="3355848" y="2785872"/>
                  </a:moveTo>
                  <a:lnTo>
                    <a:pt x="3355848" y="2854071"/>
                  </a:lnTo>
                </a:path>
                <a:path w="6233159" h="2854325">
                  <a:moveTo>
                    <a:pt x="4174236" y="2785872"/>
                  </a:moveTo>
                  <a:lnTo>
                    <a:pt x="4174236" y="2854071"/>
                  </a:lnTo>
                </a:path>
                <a:path w="6233159" h="2854325">
                  <a:moveTo>
                    <a:pt x="4588764" y="2785872"/>
                  </a:moveTo>
                  <a:lnTo>
                    <a:pt x="4588764" y="2854071"/>
                  </a:lnTo>
                </a:path>
                <a:path w="6233159" h="2854325">
                  <a:moveTo>
                    <a:pt x="883919" y="2785872"/>
                  </a:moveTo>
                  <a:lnTo>
                    <a:pt x="883919" y="2854071"/>
                  </a:lnTo>
                </a:path>
                <a:path w="6233159" h="2854325">
                  <a:moveTo>
                    <a:pt x="3764279" y="2785872"/>
                  </a:moveTo>
                  <a:lnTo>
                    <a:pt x="3764279" y="2854071"/>
                  </a:lnTo>
                </a:path>
                <a:path w="6233159" h="2854325">
                  <a:moveTo>
                    <a:pt x="5003292" y="2785872"/>
                  </a:moveTo>
                  <a:lnTo>
                    <a:pt x="5003292" y="2854071"/>
                  </a:lnTo>
                </a:path>
                <a:path w="6233159" h="2854325">
                  <a:moveTo>
                    <a:pt x="1298448" y="2785872"/>
                  </a:moveTo>
                  <a:lnTo>
                    <a:pt x="1298448" y="2854071"/>
                  </a:lnTo>
                </a:path>
                <a:path w="6233159" h="2854325">
                  <a:moveTo>
                    <a:pt x="1711452" y="2785872"/>
                  </a:moveTo>
                  <a:lnTo>
                    <a:pt x="1711452" y="2854071"/>
                  </a:lnTo>
                </a:path>
                <a:path w="6233159" h="2854325">
                  <a:moveTo>
                    <a:pt x="5408676" y="2785872"/>
                  </a:moveTo>
                  <a:lnTo>
                    <a:pt x="5408676" y="2854071"/>
                  </a:lnTo>
                </a:path>
                <a:path w="6233159" h="2854325">
                  <a:moveTo>
                    <a:pt x="2116836" y="2785872"/>
                  </a:moveTo>
                  <a:lnTo>
                    <a:pt x="2116836" y="2854071"/>
                  </a:lnTo>
                </a:path>
                <a:path w="6233159" h="2854325">
                  <a:moveTo>
                    <a:pt x="5818632" y="2785872"/>
                  </a:moveTo>
                  <a:lnTo>
                    <a:pt x="5818632" y="2854071"/>
                  </a:lnTo>
                </a:path>
                <a:path w="6233159" h="2854325">
                  <a:moveTo>
                    <a:pt x="2526791" y="2785872"/>
                  </a:moveTo>
                  <a:lnTo>
                    <a:pt x="2526791" y="2854071"/>
                  </a:lnTo>
                </a:path>
                <a:path w="6233159" h="2854325">
                  <a:moveTo>
                    <a:pt x="67056" y="2785872"/>
                  </a:moveTo>
                  <a:lnTo>
                    <a:pt x="6233160" y="27858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47724" y="2912998"/>
              <a:ext cx="6031230" cy="1143000"/>
            </a:xfrm>
            <a:custGeom>
              <a:avLst/>
              <a:gdLst/>
              <a:ahLst/>
              <a:cxnLst/>
              <a:rect l="l" t="t" r="r" b="b"/>
              <a:pathLst>
                <a:path w="6031230" h="1143000">
                  <a:moveTo>
                    <a:pt x="0" y="126364"/>
                  </a:moveTo>
                  <a:lnTo>
                    <a:pt x="35223" y="138068"/>
                  </a:lnTo>
                  <a:lnTo>
                    <a:pt x="70654" y="150653"/>
                  </a:lnTo>
                  <a:lnTo>
                    <a:pt x="105664" y="161476"/>
                  </a:lnTo>
                  <a:lnTo>
                    <a:pt x="139623" y="167893"/>
                  </a:lnTo>
                  <a:lnTo>
                    <a:pt x="171781" y="168636"/>
                  </a:lnTo>
                  <a:lnTo>
                    <a:pt x="202674" y="165258"/>
                  </a:lnTo>
                  <a:lnTo>
                    <a:pt x="233569" y="159642"/>
                  </a:lnTo>
                  <a:lnTo>
                    <a:pt x="265734" y="153670"/>
                  </a:lnTo>
                  <a:lnTo>
                    <a:pt x="299793" y="146583"/>
                  </a:lnTo>
                  <a:lnTo>
                    <a:pt x="334978" y="137747"/>
                  </a:lnTo>
                  <a:lnTo>
                    <a:pt x="370444" y="129506"/>
                  </a:lnTo>
                  <a:lnTo>
                    <a:pt x="405345" y="124205"/>
                  </a:lnTo>
                  <a:lnTo>
                    <a:pt x="439322" y="122628"/>
                  </a:lnTo>
                  <a:lnTo>
                    <a:pt x="472895" y="123491"/>
                  </a:lnTo>
                  <a:lnTo>
                    <a:pt x="506485" y="126045"/>
                  </a:lnTo>
                  <a:lnTo>
                    <a:pt x="540512" y="129539"/>
                  </a:lnTo>
                  <a:lnTo>
                    <a:pt x="575161" y="136378"/>
                  </a:lnTo>
                  <a:lnTo>
                    <a:pt x="610250" y="146145"/>
                  </a:lnTo>
                  <a:lnTo>
                    <a:pt x="645364" y="153578"/>
                  </a:lnTo>
                  <a:lnTo>
                    <a:pt x="680085" y="153415"/>
                  </a:lnTo>
                  <a:lnTo>
                    <a:pt x="714093" y="139473"/>
                  </a:lnTo>
                  <a:lnTo>
                    <a:pt x="747649" y="116077"/>
                  </a:lnTo>
                  <a:lnTo>
                    <a:pt x="781204" y="94015"/>
                  </a:lnTo>
                  <a:lnTo>
                    <a:pt x="815213" y="84074"/>
                  </a:lnTo>
                  <a:lnTo>
                    <a:pt x="849772" y="92960"/>
                  </a:lnTo>
                  <a:lnTo>
                    <a:pt x="884713" y="113633"/>
                  </a:lnTo>
                  <a:lnTo>
                    <a:pt x="919797" y="136259"/>
                  </a:lnTo>
                  <a:lnTo>
                    <a:pt x="954786" y="151002"/>
                  </a:lnTo>
                  <a:lnTo>
                    <a:pt x="989830" y="153344"/>
                  </a:lnTo>
                  <a:lnTo>
                    <a:pt x="1024921" y="149161"/>
                  </a:lnTo>
                  <a:lnTo>
                    <a:pt x="1059870" y="144216"/>
                  </a:lnTo>
                  <a:lnTo>
                    <a:pt x="1094486" y="144272"/>
                  </a:lnTo>
                  <a:lnTo>
                    <a:pt x="1162002" y="161416"/>
                  </a:lnTo>
                  <a:lnTo>
                    <a:pt x="1229614" y="186943"/>
                  </a:lnTo>
                  <a:lnTo>
                    <a:pt x="1299352" y="217376"/>
                  </a:lnTo>
                  <a:lnTo>
                    <a:pt x="1334466" y="233217"/>
                  </a:lnTo>
                  <a:lnTo>
                    <a:pt x="1369187" y="246761"/>
                  </a:lnTo>
                  <a:lnTo>
                    <a:pt x="1403195" y="254468"/>
                  </a:lnTo>
                  <a:lnTo>
                    <a:pt x="1436751" y="258413"/>
                  </a:lnTo>
                  <a:lnTo>
                    <a:pt x="1470306" y="264977"/>
                  </a:lnTo>
                  <a:lnTo>
                    <a:pt x="1504314" y="280542"/>
                  </a:lnTo>
                  <a:lnTo>
                    <a:pt x="1538874" y="313336"/>
                  </a:lnTo>
                  <a:lnTo>
                    <a:pt x="1573815" y="357822"/>
                  </a:lnTo>
                  <a:lnTo>
                    <a:pt x="1608899" y="399450"/>
                  </a:lnTo>
                  <a:lnTo>
                    <a:pt x="1643888" y="423672"/>
                  </a:lnTo>
                  <a:lnTo>
                    <a:pt x="1679146" y="424471"/>
                  </a:lnTo>
                  <a:lnTo>
                    <a:pt x="1714595" y="410257"/>
                  </a:lnTo>
                  <a:lnTo>
                    <a:pt x="1749615" y="388399"/>
                  </a:lnTo>
                  <a:lnTo>
                    <a:pt x="1783588" y="366267"/>
                  </a:lnTo>
                  <a:lnTo>
                    <a:pt x="1815705" y="338917"/>
                  </a:lnTo>
                  <a:lnTo>
                    <a:pt x="1846595" y="304720"/>
                  </a:lnTo>
                  <a:lnTo>
                    <a:pt x="1877510" y="276024"/>
                  </a:lnTo>
                  <a:lnTo>
                    <a:pt x="1909699" y="265175"/>
                  </a:lnTo>
                  <a:lnTo>
                    <a:pt x="1943705" y="284251"/>
                  </a:lnTo>
                  <a:lnTo>
                    <a:pt x="1978866" y="323770"/>
                  </a:lnTo>
                  <a:lnTo>
                    <a:pt x="2014337" y="363741"/>
                  </a:lnTo>
                  <a:lnTo>
                    <a:pt x="2049272" y="384175"/>
                  </a:lnTo>
                  <a:lnTo>
                    <a:pt x="2083280" y="374136"/>
                  </a:lnTo>
                  <a:lnTo>
                    <a:pt x="2116836" y="346154"/>
                  </a:lnTo>
                  <a:lnTo>
                    <a:pt x="2150391" y="315434"/>
                  </a:lnTo>
                  <a:lnTo>
                    <a:pt x="2184400" y="297179"/>
                  </a:lnTo>
                  <a:lnTo>
                    <a:pt x="2219120" y="297457"/>
                  </a:lnTo>
                  <a:lnTo>
                    <a:pt x="2254234" y="307403"/>
                  </a:lnTo>
                  <a:lnTo>
                    <a:pt x="2289323" y="320111"/>
                  </a:lnTo>
                  <a:lnTo>
                    <a:pt x="2323973" y="328675"/>
                  </a:lnTo>
                  <a:lnTo>
                    <a:pt x="2357999" y="330047"/>
                  </a:lnTo>
                  <a:lnTo>
                    <a:pt x="2391584" y="328310"/>
                  </a:lnTo>
                  <a:lnTo>
                    <a:pt x="2425146" y="327265"/>
                  </a:lnTo>
                  <a:lnTo>
                    <a:pt x="2459101" y="330708"/>
                  </a:lnTo>
                  <a:lnTo>
                    <a:pt x="2493716" y="342187"/>
                  </a:lnTo>
                  <a:lnTo>
                    <a:pt x="2528665" y="358917"/>
                  </a:lnTo>
                  <a:lnTo>
                    <a:pt x="2563756" y="374909"/>
                  </a:lnTo>
                  <a:lnTo>
                    <a:pt x="2598801" y="384175"/>
                  </a:lnTo>
                  <a:lnTo>
                    <a:pt x="2633771" y="383911"/>
                  </a:lnTo>
                  <a:lnTo>
                    <a:pt x="2668825" y="377777"/>
                  </a:lnTo>
                  <a:lnTo>
                    <a:pt x="2703760" y="369190"/>
                  </a:lnTo>
                  <a:lnTo>
                    <a:pt x="2738374" y="361568"/>
                  </a:lnTo>
                  <a:lnTo>
                    <a:pt x="2772382" y="356328"/>
                  </a:lnTo>
                  <a:lnTo>
                    <a:pt x="2805938" y="351456"/>
                  </a:lnTo>
                  <a:lnTo>
                    <a:pt x="2839493" y="345227"/>
                  </a:lnTo>
                  <a:lnTo>
                    <a:pt x="2873502" y="335914"/>
                  </a:lnTo>
                  <a:lnTo>
                    <a:pt x="2908169" y="320462"/>
                  </a:lnTo>
                  <a:lnTo>
                    <a:pt x="2943288" y="300593"/>
                  </a:lnTo>
                  <a:lnTo>
                    <a:pt x="2978407" y="282033"/>
                  </a:lnTo>
                  <a:lnTo>
                    <a:pt x="3013075" y="270510"/>
                  </a:lnTo>
                  <a:lnTo>
                    <a:pt x="3047101" y="265547"/>
                  </a:lnTo>
                  <a:lnTo>
                    <a:pt x="3080686" y="264810"/>
                  </a:lnTo>
                  <a:lnTo>
                    <a:pt x="3114248" y="270956"/>
                  </a:lnTo>
                  <a:lnTo>
                    <a:pt x="3148203" y="286638"/>
                  </a:lnTo>
                  <a:lnTo>
                    <a:pt x="3182818" y="318678"/>
                  </a:lnTo>
                  <a:lnTo>
                    <a:pt x="3217767" y="363600"/>
                  </a:lnTo>
                  <a:lnTo>
                    <a:pt x="3252858" y="408618"/>
                  </a:lnTo>
                  <a:lnTo>
                    <a:pt x="3287903" y="440943"/>
                  </a:lnTo>
                  <a:lnTo>
                    <a:pt x="3322266" y="447567"/>
                  </a:lnTo>
                  <a:lnTo>
                    <a:pt x="3358213" y="439737"/>
                  </a:lnTo>
                  <a:lnTo>
                    <a:pt x="3393898" y="437336"/>
                  </a:lnTo>
                  <a:lnTo>
                    <a:pt x="3427476" y="460248"/>
                  </a:lnTo>
                  <a:lnTo>
                    <a:pt x="3465210" y="533362"/>
                  </a:lnTo>
                  <a:lnTo>
                    <a:pt x="3483632" y="582412"/>
                  </a:lnTo>
                  <a:lnTo>
                    <a:pt x="3501968" y="636113"/>
                  </a:lnTo>
                  <a:lnTo>
                    <a:pt x="3520374" y="691710"/>
                  </a:lnTo>
                  <a:lnTo>
                    <a:pt x="3539010" y="746444"/>
                  </a:lnTo>
                  <a:lnTo>
                    <a:pt x="3558032" y="797559"/>
                  </a:lnTo>
                  <a:lnTo>
                    <a:pt x="3577560" y="850244"/>
                  </a:lnTo>
                  <a:lnTo>
                    <a:pt x="3597424" y="908604"/>
                  </a:lnTo>
                  <a:lnTo>
                    <a:pt x="3617507" y="968426"/>
                  </a:lnTo>
                  <a:lnTo>
                    <a:pt x="3637696" y="1025496"/>
                  </a:lnTo>
                  <a:lnTo>
                    <a:pt x="3657873" y="1075599"/>
                  </a:lnTo>
                  <a:lnTo>
                    <a:pt x="3677923" y="1114520"/>
                  </a:lnTo>
                  <a:lnTo>
                    <a:pt x="3697732" y="1138046"/>
                  </a:lnTo>
                  <a:lnTo>
                    <a:pt x="3724940" y="1142647"/>
                  </a:lnTo>
                  <a:lnTo>
                    <a:pt x="3751844" y="1122089"/>
                  </a:lnTo>
                  <a:lnTo>
                    <a:pt x="3778656" y="1085414"/>
                  </a:lnTo>
                  <a:lnTo>
                    <a:pt x="3805590" y="1041661"/>
                  </a:lnTo>
                  <a:lnTo>
                    <a:pt x="3832860" y="999870"/>
                  </a:lnTo>
                  <a:lnTo>
                    <a:pt x="3855898" y="962548"/>
                  </a:lnTo>
                  <a:lnTo>
                    <a:pt x="3879205" y="917109"/>
                  </a:lnTo>
                  <a:lnTo>
                    <a:pt x="3902646" y="868854"/>
                  </a:lnTo>
                  <a:lnTo>
                    <a:pt x="3926087" y="823087"/>
                  </a:lnTo>
                  <a:lnTo>
                    <a:pt x="3949394" y="785108"/>
                  </a:lnTo>
                  <a:lnTo>
                    <a:pt x="3972433" y="760221"/>
                  </a:lnTo>
                  <a:lnTo>
                    <a:pt x="4006441" y="754751"/>
                  </a:lnTo>
                  <a:lnTo>
                    <a:pt x="4039996" y="773890"/>
                  </a:lnTo>
                  <a:lnTo>
                    <a:pt x="4073552" y="796387"/>
                  </a:lnTo>
                  <a:lnTo>
                    <a:pt x="4107561" y="800988"/>
                  </a:lnTo>
                  <a:lnTo>
                    <a:pt x="4142174" y="778222"/>
                  </a:lnTo>
                  <a:lnTo>
                    <a:pt x="4177109" y="740775"/>
                  </a:lnTo>
                  <a:lnTo>
                    <a:pt x="4212163" y="700351"/>
                  </a:lnTo>
                  <a:lnTo>
                    <a:pt x="4247134" y="668654"/>
                  </a:lnTo>
                  <a:lnTo>
                    <a:pt x="4282178" y="648396"/>
                  </a:lnTo>
                  <a:lnTo>
                    <a:pt x="4317269" y="633555"/>
                  </a:lnTo>
                  <a:lnTo>
                    <a:pt x="4386834" y="613410"/>
                  </a:lnTo>
                  <a:lnTo>
                    <a:pt x="4454350" y="604980"/>
                  </a:lnTo>
                  <a:lnTo>
                    <a:pt x="4487935" y="603390"/>
                  </a:lnTo>
                  <a:lnTo>
                    <a:pt x="4521962" y="600075"/>
                  </a:lnTo>
                  <a:lnTo>
                    <a:pt x="4556629" y="592611"/>
                  </a:lnTo>
                  <a:lnTo>
                    <a:pt x="4591748" y="583041"/>
                  </a:lnTo>
                  <a:lnTo>
                    <a:pt x="4626867" y="575161"/>
                  </a:lnTo>
                  <a:lnTo>
                    <a:pt x="4661535" y="572770"/>
                  </a:lnTo>
                  <a:lnTo>
                    <a:pt x="4695543" y="582541"/>
                  </a:lnTo>
                  <a:lnTo>
                    <a:pt x="4729099" y="600551"/>
                  </a:lnTo>
                  <a:lnTo>
                    <a:pt x="4762654" y="614703"/>
                  </a:lnTo>
                  <a:lnTo>
                    <a:pt x="4796663" y="612901"/>
                  </a:lnTo>
                  <a:lnTo>
                    <a:pt x="4831276" y="585485"/>
                  </a:lnTo>
                  <a:lnTo>
                    <a:pt x="4866211" y="541115"/>
                  </a:lnTo>
                  <a:lnTo>
                    <a:pt x="4901265" y="494887"/>
                  </a:lnTo>
                  <a:lnTo>
                    <a:pt x="4936236" y="461899"/>
                  </a:lnTo>
                  <a:lnTo>
                    <a:pt x="4971494" y="451070"/>
                  </a:lnTo>
                  <a:lnTo>
                    <a:pt x="5006943" y="452707"/>
                  </a:lnTo>
                  <a:lnTo>
                    <a:pt x="5041963" y="453987"/>
                  </a:lnTo>
                  <a:lnTo>
                    <a:pt x="5075936" y="442087"/>
                  </a:lnTo>
                  <a:lnTo>
                    <a:pt x="5108053" y="406477"/>
                  </a:lnTo>
                  <a:lnTo>
                    <a:pt x="5138943" y="356377"/>
                  </a:lnTo>
                  <a:lnTo>
                    <a:pt x="5169858" y="308588"/>
                  </a:lnTo>
                  <a:lnTo>
                    <a:pt x="5202047" y="279908"/>
                  </a:lnTo>
                  <a:lnTo>
                    <a:pt x="5236071" y="279642"/>
                  </a:lnTo>
                  <a:lnTo>
                    <a:pt x="5271262" y="297211"/>
                  </a:lnTo>
                  <a:lnTo>
                    <a:pt x="5306738" y="319591"/>
                  </a:lnTo>
                  <a:lnTo>
                    <a:pt x="5341620" y="333755"/>
                  </a:lnTo>
                  <a:lnTo>
                    <a:pt x="5375628" y="339697"/>
                  </a:lnTo>
                  <a:lnTo>
                    <a:pt x="5409183" y="343281"/>
                  </a:lnTo>
                  <a:lnTo>
                    <a:pt x="5442739" y="340006"/>
                  </a:lnTo>
                  <a:lnTo>
                    <a:pt x="5476748" y="325374"/>
                  </a:lnTo>
                  <a:lnTo>
                    <a:pt x="5511468" y="292056"/>
                  </a:lnTo>
                  <a:lnTo>
                    <a:pt x="5546582" y="244475"/>
                  </a:lnTo>
                  <a:lnTo>
                    <a:pt x="5581671" y="195750"/>
                  </a:lnTo>
                  <a:lnTo>
                    <a:pt x="5616321" y="159003"/>
                  </a:lnTo>
                  <a:lnTo>
                    <a:pt x="5650347" y="138144"/>
                  </a:lnTo>
                  <a:lnTo>
                    <a:pt x="5683932" y="126047"/>
                  </a:lnTo>
                  <a:lnTo>
                    <a:pt x="5717494" y="119284"/>
                  </a:lnTo>
                  <a:lnTo>
                    <a:pt x="5751449" y="114426"/>
                  </a:lnTo>
                  <a:lnTo>
                    <a:pt x="5786064" y="114921"/>
                  </a:lnTo>
                  <a:lnTo>
                    <a:pt x="5821013" y="121142"/>
                  </a:lnTo>
                  <a:lnTo>
                    <a:pt x="5856104" y="125053"/>
                  </a:lnTo>
                  <a:lnTo>
                    <a:pt x="5891149" y="118617"/>
                  </a:lnTo>
                  <a:lnTo>
                    <a:pt x="5926030" y="97601"/>
                  </a:lnTo>
                  <a:lnTo>
                    <a:pt x="5960935" y="66976"/>
                  </a:lnTo>
                  <a:lnTo>
                    <a:pt x="5995840" y="32517"/>
                  </a:lnTo>
                  <a:lnTo>
                    <a:pt x="603072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47724" y="4298695"/>
              <a:ext cx="6031230" cy="1099820"/>
            </a:xfrm>
            <a:custGeom>
              <a:avLst/>
              <a:gdLst/>
              <a:ahLst/>
              <a:cxnLst/>
              <a:rect l="l" t="t" r="r" b="b"/>
              <a:pathLst>
                <a:path w="6031230" h="1099820">
                  <a:moveTo>
                    <a:pt x="0" y="247395"/>
                  </a:moveTo>
                  <a:lnTo>
                    <a:pt x="35223" y="256639"/>
                  </a:lnTo>
                  <a:lnTo>
                    <a:pt x="70654" y="266572"/>
                  </a:lnTo>
                  <a:lnTo>
                    <a:pt x="105664" y="275078"/>
                  </a:lnTo>
                  <a:lnTo>
                    <a:pt x="139623" y="280034"/>
                  </a:lnTo>
                  <a:lnTo>
                    <a:pt x="171781" y="280419"/>
                  </a:lnTo>
                  <a:lnTo>
                    <a:pt x="202674" y="277494"/>
                  </a:lnTo>
                  <a:lnTo>
                    <a:pt x="233569" y="272569"/>
                  </a:lnTo>
                  <a:lnTo>
                    <a:pt x="265734" y="266953"/>
                  </a:lnTo>
                  <a:lnTo>
                    <a:pt x="299793" y="259621"/>
                  </a:lnTo>
                  <a:lnTo>
                    <a:pt x="334978" y="250396"/>
                  </a:lnTo>
                  <a:lnTo>
                    <a:pt x="370444" y="241575"/>
                  </a:lnTo>
                  <a:lnTo>
                    <a:pt x="405345" y="235457"/>
                  </a:lnTo>
                  <a:lnTo>
                    <a:pt x="439322" y="232783"/>
                  </a:lnTo>
                  <a:lnTo>
                    <a:pt x="472895" y="232251"/>
                  </a:lnTo>
                  <a:lnTo>
                    <a:pt x="506485" y="233100"/>
                  </a:lnTo>
                  <a:lnTo>
                    <a:pt x="540512" y="234568"/>
                  </a:lnTo>
                  <a:lnTo>
                    <a:pt x="575161" y="239230"/>
                  </a:lnTo>
                  <a:lnTo>
                    <a:pt x="610250" y="246522"/>
                  </a:lnTo>
                  <a:lnTo>
                    <a:pt x="645364" y="251267"/>
                  </a:lnTo>
                  <a:lnTo>
                    <a:pt x="680085" y="248284"/>
                  </a:lnTo>
                  <a:lnTo>
                    <a:pt x="714093" y="231231"/>
                  </a:lnTo>
                  <a:lnTo>
                    <a:pt x="747649" y="204533"/>
                  </a:lnTo>
                  <a:lnTo>
                    <a:pt x="781204" y="179169"/>
                  </a:lnTo>
                  <a:lnTo>
                    <a:pt x="815213" y="166115"/>
                  </a:lnTo>
                  <a:lnTo>
                    <a:pt x="849772" y="171950"/>
                  </a:lnTo>
                  <a:lnTo>
                    <a:pt x="884713" y="189642"/>
                  </a:lnTo>
                  <a:lnTo>
                    <a:pt x="919797" y="209478"/>
                  </a:lnTo>
                  <a:lnTo>
                    <a:pt x="954786" y="221741"/>
                  </a:lnTo>
                  <a:lnTo>
                    <a:pt x="989830" y="222105"/>
                  </a:lnTo>
                  <a:lnTo>
                    <a:pt x="1024921" y="216265"/>
                  </a:lnTo>
                  <a:lnTo>
                    <a:pt x="1059870" y="209829"/>
                  </a:lnTo>
                  <a:lnTo>
                    <a:pt x="1094486" y="208406"/>
                  </a:lnTo>
                  <a:lnTo>
                    <a:pt x="1162002" y="222376"/>
                  </a:lnTo>
                  <a:lnTo>
                    <a:pt x="1229614" y="245490"/>
                  </a:lnTo>
                  <a:lnTo>
                    <a:pt x="1299352" y="276415"/>
                  </a:lnTo>
                  <a:lnTo>
                    <a:pt x="1334466" y="292604"/>
                  </a:lnTo>
                  <a:lnTo>
                    <a:pt x="1369187" y="305434"/>
                  </a:lnTo>
                  <a:lnTo>
                    <a:pt x="1403195" y="310717"/>
                  </a:lnTo>
                  <a:lnTo>
                    <a:pt x="1436751" y="311213"/>
                  </a:lnTo>
                  <a:lnTo>
                    <a:pt x="1470306" y="314186"/>
                  </a:lnTo>
                  <a:lnTo>
                    <a:pt x="1504314" y="326897"/>
                  </a:lnTo>
                  <a:lnTo>
                    <a:pt x="1538874" y="357707"/>
                  </a:lnTo>
                  <a:lnTo>
                    <a:pt x="1573815" y="400684"/>
                  </a:lnTo>
                  <a:lnTo>
                    <a:pt x="1608899" y="441376"/>
                  </a:lnTo>
                  <a:lnTo>
                    <a:pt x="1643888" y="465327"/>
                  </a:lnTo>
                  <a:lnTo>
                    <a:pt x="1679146" y="467004"/>
                  </a:lnTo>
                  <a:lnTo>
                    <a:pt x="1714595" y="454739"/>
                  </a:lnTo>
                  <a:lnTo>
                    <a:pt x="1749615" y="434592"/>
                  </a:lnTo>
                  <a:lnTo>
                    <a:pt x="1783588" y="412622"/>
                  </a:lnTo>
                  <a:lnTo>
                    <a:pt x="1815705" y="383107"/>
                  </a:lnTo>
                  <a:lnTo>
                    <a:pt x="1846595" y="345185"/>
                  </a:lnTo>
                  <a:lnTo>
                    <a:pt x="1877510" y="312503"/>
                  </a:lnTo>
                  <a:lnTo>
                    <a:pt x="1909699" y="298703"/>
                  </a:lnTo>
                  <a:lnTo>
                    <a:pt x="1943705" y="316243"/>
                  </a:lnTo>
                  <a:lnTo>
                    <a:pt x="1978866" y="354917"/>
                  </a:lnTo>
                  <a:lnTo>
                    <a:pt x="2014337" y="394376"/>
                  </a:lnTo>
                  <a:lnTo>
                    <a:pt x="2049272" y="414273"/>
                  </a:lnTo>
                  <a:lnTo>
                    <a:pt x="2083280" y="403764"/>
                  </a:lnTo>
                  <a:lnTo>
                    <a:pt x="2116836" y="375443"/>
                  </a:lnTo>
                  <a:lnTo>
                    <a:pt x="2150391" y="344408"/>
                  </a:lnTo>
                  <a:lnTo>
                    <a:pt x="2184400" y="325754"/>
                  </a:lnTo>
                  <a:lnTo>
                    <a:pt x="2219120" y="325135"/>
                  </a:lnTo>
                  <a:lnTo>
                    <a:pt x="2254234" y="334041"/>
                  </a:lnTo>
                  <a:lnTo>
                    <a:pt x="2289323" y="346043"/>
                  </a:lnTo>
                  <a:lnTo>
                    <a:pt x="2323973" y="354710"/>
                  </a:lnTo>
                  <a:lnTo>
                    <a:pt x="2357999" y="357250"/>
                  </a:lnTo>
                  <a:lnTo>
                    <a:pt x="2391584" y="357504"/>
                  </a:lnTo>
                  <a:lnTo>
                    <a:pt x="2425146" y="358711"/>
                  </a:lnTo>
                  <a:lnTo>
                    <a:pt x="2459101" y="364108"/>
                  </a:lnTo>
                  <a:lnTo>
                    <a:pt x="2493716" y="377503"/>
                  </a:lnTo>
                  <a:lnTo>
                    <a:pt x="2528665" y="396113"/>
                  </a:lnTo>
                  <a:lnTo>
                    <a:pt x="2563756" y="413579"/>
                  </a:lnTo>
                  <a:lnTo>
                    <a:pt x="2598801" y="423544"/>
                  </a:lnTo>
                  <a:lnTo>
                    <a:pt x="2633771" y="422782"/>
                  </a:lnTo>
                  <a:lnTo>
                    <a:pt x="2668825" y="415258"/>
                  </a:lnTo>
                  <a:lnTo>
                    <a:pt x="2703760" y="405114"/>
                  </a:lnTo>
                  <a:lnTo>
                    <a:pt x="2738374" y="396493"/>
                  </a:lnTo>
                  <a:lnTo>
                    <a:pt x="2772382" y="391013"/>
                  </a:lnTo>
                  <a:lnTo>
                    <a:pt x="2805938" y="386270"/>
                  </a:lnTo>
                  <a:lnTo>
                    <a:pt x="2839493" y="380384"/>
                  </a:lnTo>
                  <a:lnTo>
                    <a:pt x="2873502" y="371474"/>
                  </a:lnTo>
                  <a:lnTo>
                    <a:pt x="2908169" y="356296"/>
                  </a:lnTo>
                  <a:lnTo>
                    <a:pt x="2943288" y="336819"/>
                  </a:lnTo>
                  <a:lnTo>
                    <a:pt x="2978407" y="318700"/>
                  </a:lnTo>
                  <a:lnTo>
                    <a:pt x="3013075" y="307593"/>
                  </a:lnTo>
                  <a:lnTo>
                    <a:pt x="3047101" y="305413"/>
                  </a:lnTo>
                  <a:lnTo>
                    <a:pt x="3080686" y="309006"/>
                  </a:lnTo>
                  <a:lnTo>
                    <a:pt x="3148203" y="325754"/>
                  </a:lnTo>
                  <a:lnTo>
                    <a:pt x="3217767" y="354726"/>
                  </a:lnTo>
                  <a:lnTo>
                    <a:pt x="3252858" y="371207"/>
                  </a:lnTo>
                  <a:lnTo>
                    <a:pt x="3287903" y="384174"/>
                  </a:lnTo>
                  <a:lnTo>
                    <a:pt x="3322980" y="388796"/>
                  </a:lnTo>
                  <a:lnTo>
                    <a:pt x="3358213" y="388286"/>
                  </a:lnTo>
                  <a:lnTo>
                    <a:pt x="3393184" y="391086"/>
                  </a:lnTo>
                  <a:lnTo>
                    <a:pt x="3458733" y="428799"/>
                  </a:lnTo>
                  <a:lnTo>
                    <a:pt x="3492754" y="461200"/>
                  </a:lnTo>
                  <a:lnTo>
                    <a:pt x="3526774" y="506936"/>
                  </a:lnTo>
                  <a:lnTo>
                    <a:pt x="3558032" y="570102"/>
                  </a:lnTo>
                  <a:lnTo>
                    <a:pt x="3570414" y="606554"/>
                  </a:lnTo>
                  <a:lnTo>
                    <a:pt x="3582949" y="652260"/>
                  </a:lnTo>
                  <a:lnTo>
                    <a:pt x="3595607" y="704848"/>
                  </a:lnTo>
                  <a:lnTo>
                    <a:pt x="3608359" y="761947"/>
                  </a:lnTo>
                  <a:lnTo>
                    <a:pt x="3621174" y="821187"/>
                  </a:lnTo>
                  <a:lnTo>
                    <a:pt x="3634023" y="880195"/>
                  </a:lnTo>
                  <a:lnTo>
                    <a:pt x="3646875" y="936600"/>
                  </a:lnTo>
                  <a:lnTo>
                    <a:pt x="3659702" y="988032"/>
                  </a:lnTo>
                  <a:lnTo>
                    <a:pt x="3672474" y="1032118"/>
                  </a:lnTo>
                  <a:lnTo>
                    <a:pt x="3697732" y="1088770"/>
                  </a:lnTo>
                  <a:lnTo>
                    <a:pt x="3720432" y="1099558"/>
                  </a:lnTo>
                  <a:lnTo>
                    <a:pt x="3742896" y="1081555"/>
                  </a:lnTo>
                  <a:lnTo>
                    <a:pt x="3765248" y="1044178"/>
                  </a:lnTo>
                  <a:lnTo>
                    <a:pt x="3787610" y="996841"/>
                  </a:lnTo>
                  <a:lnTo>
                    <a:pt x="3810106" y="948962"/>
                  </a:lnTo>
                  <a:lnTo>
                    <a:pt x="3832860" y="909954"/>
                  </a:lnTo>
                  <a:lnTo>
                    <a:pt x="3860542" y="867380"/>
                  </a:lnTo>
                  <a:lnTo>
                    <a:pt x="3888573" y="819569"/>
                  </a:lnTo>
                  <a:lnTo>
                    <a:pt x="3916719" y="773233"/>
                  </a:lnTo>
                  <a:lnTo>
                    <a:pt x="3944750" y="735085"/>
                  </a:lnTo>
                  <a:lnTo>
                    <a:pt x="3972433" y="711834"/>
                  </a:lnTo>
                  <a:lnTo>
                    <a:pt x="4006441" y="714369"/>
                  </a:lnTo>
                  <a:lnTo>
                    <a:pt x="4039996" y="740679"/>
                  </a:lnTo>
                  <a:lnTo>
                    <a:pt x="4073552" y="768252"/>
                  </a:lnTo>
                  <a:lnTo>
                    <a:pt x="4107561" y="774572"/>
                  </a:lnTo>
                  <a:lnTo>
                    <a:pt x="4142174" y="748240"/>
                  </a:lnTo>
                  <a:lnTo>
                    <a:pt x="4177109" y="703071"/>
                  </a:lnTo>
                  <a:lnTo>
                    <a:pt x="4212163" y="654379"/>
                  </a:lnTo>
                  <a:lnTo>
                    <a:pt x="4247134" y="617473"/>
                  </a:lnTo>
                  <a:lnTo>
                    <a:pt x="4282178" y="596473"/>
                  </a:lnTo>
                  <a:lnTo>
                    <a:pt x="4352218" y="574522"/>
                  </a:lnTo>
                  <a:lnTo>
                    <a:pt x="4420788" y="562365"/>
                  </a:lnTo>
                  <a:lnTo>
                    <a:pt x="4487935" y="560004"/>
                  </a:lnTo>
                  <a:lnTo>
                    <a:pt x="4521962" y="557276"/>
                  </a:lnTo>
                  <a:lnTo>
                    <a:pt x="4556629" y="549941"/>
                  </a:lnTo>
                  <a:lnTo>
                    <a:pt x="4591748" y="540130"/>
                  </a:lnTo>
                  <a:lnTo>
                    <a:pt x="4626867" y="532129"/>
                  </a:lnTo>
                  <a:lnTo>
                    <a:pt x="4661535" y="530224"/>
                  </a:lnTo>
                  <a:lnTo>
                    <a:pt x="4695543" y="541041"/>
                  </a:lnTo>
                  <a:lnTo>
                    <a:pt x="4729099" y="560466"/>
                  </a:lnTo>
                  <a:lnTo>
                    <a:pt x="4762654" y="576677"/>
                  </a:lnTo>
                  <a:lnTo>
                    <a:pt x="4796663" y="577849"/>
                  </a:lnTo>
                  <a:lnTo>
                    <a:pt x="4831276" y="555101"/>
                  </a:lnTo>
                  <a:lnTo>
                    <a:pt x="4866211" y="516635"/>
                  </a:lnTo>
                  <a:lnTo>
                    <a:pt x="4901265" y="476265"/>
                  </a:lnTo>
                  <a:lnTo>
                    <a:pt x="4936236" y="447801"/>
                  </a:lnTo>
                  <a:lnTo>
                    <a:pt x="4971494" y="439372"/>
                  </a:lnTo>
                  <a:lnTo>
                    <a:pt x="5006943" y="442182"/>
                  </a:lnTo>
                  <a:lnTo>
                    <a:pt x="5041963" y="444373"/>
                  </a:lnTo>
                  <a:lnTo>
                    <a:pt x="5075936" y="434085"/>
                  </a:lnTo>
                  <a:lnTo>
                    <a:pt x="5108053" y="400990"/>
                  </a:lnTo>
                  <a:lnTo>
                    <a:pt x="5138943" y="353821"/>
                  </a:lnTo>
                  <a:lnTo>
                    <a:pt x="5169858" y="309320"/>
                  </a:lnTo>
                  <a:lnTo>
                    <a:pt x="5202047" y="284225"/>
                  </a:lnTo>
                  <a:lnTo>
                    <a:pt x="5236071" y="290085"/>
                  </a:lnTo>
                  <a:lnTo>
                    <a:pt x="5271262" y="315674"/>
                  </a:lnTo>
                  <a:lnTo>
                    <a:pt x="5306738" y="343286"/>
                  </a:lnTo>
                  <a:lnTo>
                    <a:pt x="5341620" y="355218"/>
                  </a:lnTo>
                  <a:lnTo>
                    <a:pt x="5409183" y="324865"/>
                  </a:lnTo>
                  <a:lnTo>
                    <a:pt x="5442739" y="297711"/>
                  </a:lnTo>
                  <a:lnTo>
                    <a:pt x="5476748" y="269747"/>
                  </a:lnTo>
                  <a:lnTo>
                    <a:pt x="5511468" y="238771"/>
                  </a:lnTo>
                  <a:lnTo>
                    <a:pt x="5546582" y="203199"/>
                  </a:lnTo>
                  <a:lnTo>
                    <a:pt x="5581671" y="169056"/>
                  </a:lnTo>
                  <a:lnTo>
                    <a:pt x="5616321" y="142366"/>
                  </a:lnTo>
                  <a:lnTo>
                    <a:pt x="5650347" y="125059"/>
                  </a:lnTo>
                  <a:lnTo>
                    <a:pt x="5717494" y="106683"/>
                  </a:lnTo>
                  <a:lnTo>
                    <a:pt x="5751449" y="102234"/>
                  </a:lnTo>
                  <a:lnTo>
                    <a:pt x="5786064" y="104259"/>
                  </a:lnTo>
                  <a:lnTo>
                    <a:pt x="5821013" y="112140"/>
                  </a:lnTo>
                  <a:lnTo>
                    <a:pt x="5856104" y="117736"/>
                  </a:lnTo>
                  <a:lnTo>
                    <a:pt x="5891149" y="112902"/>
                  </a:lnTo>
                  <a:lnTo>
                    <a:pt x="5926030" y="93368"/>
                  </a:lnTo>
                  <a:lnTo>
                    <a:pt x="5960935" y="64166"/>
                  </a:lnTo>
                  <a:lnTo>
                    <a:pt x="5995840" y="31107"/>
                  </a:lnTo>
                  <a:lnTo>
                    <a:pt x="603072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8792" y="1305559"/>
            <a:ext cx="8402320" cy="263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0835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Geçen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yılın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aynı ayına göre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toplam istihdamdaki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2,2 milyon, tarım dışındaki 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 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2,1 milyon olarak</a:t>
            </a:r>
            <a:r>
              <a:rPr spc="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174365" marR="851535" indent="-2268220">
              <a:spcBef>
                <a:spcPts val="83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ve tarım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dışı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istihdam, 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milyon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kişi,  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86360">
              <a:lnSpc>
                <a:spcPts val="1825"/>
              </a:lnSpc>
              <a:spcBef>
                <a:spcPts val="135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6692900">
              <a:lnSpc>
                <a:spcPts val="1825"/>
              </a:lnSpc>
            </a:pP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Toplam</a:t>
            </a:r>
            <a:r>
              <a:rPr sz="1600" b="1" spc="-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istihdam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86360">
              <a:spcBef>
                <a:spcPts val="74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8636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2859" y="4789170"/>
            <a:ext cx="248285" cy="826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2859" y="4231894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3234" y="5615737"/>
            <a:ext cx="6436995" cy="71882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25095" algn="r">
              <a:lnSpc>
                <a:spcPts val="3240"/>
              </a:lnSpc>
              <a:spcBef>
                <a:spcPts val="27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01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53340" algn="r">
              <a:lnSpc>
                <a:spcPct val="168600"/>
              </a:lnSpc>
              <a:spcBef>
                <a:spcPts val="2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E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29068" y="4164913"/>
            <a:ext cx="19754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13306C"/>
                </a:solidFill>
                <a:latin typeface="Tahoma"/>
                <a:cs typeface="Tahoma"/>
              </a:rPr>
              <a:t>Tarım </a:t>
            </a:r>
            <a:r>
              <a:rPr sz="1600" b="1" spc="-10" dirty="0">
                <a:solidFill>
                  <a:srgbClr val="13306C"/>
                </a:solidFill>
                <a:latin typeface="Tahoma"/>
                <a:cs typeface="Tahoma"/>
              </a:rPr>
              <a:t>dışı</a:t>
            </a:r>
            <a:r>
              <a:rPr sz="1600" b="1" spc="-15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13306C"/>
                </a:solidFill>
                <a:latin typeface="Tahoma"/>
                <a:cs typeface="Tahoma"/>
              </a:rPr>
              <a:t>istihdam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38429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191" y="2005583"/>
            <a:ext cx="9131935" cy="307975"/>
          </a:xfrm>
          <a:custGeom>
            <a:avLst/>
            <a:gdLst/>
            <a:ahLst/>
            <a:cxnLst/>
            <a:rect l="l" t="t" r="r" b="b"/>
            <a:pathLst>
              <a:path w="9131935" h="307975">
                <a:moveTo>
                  <a:pt x="0" y="307848"/>
                </a:moveTo>
                <a:lnTo>
                  <a:pt x="9131808" y="307848"/>
                </a:lnTo>
                <a:lnTo>
                  <a:pt x="9131808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7314" y="2037333"/>
            <a:ext cx="83496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İşsizlik ve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işgücüne katılım oranı,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%, 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400" b="1" spc="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322" y="6603898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0322" y="890777"/>
            <a:ext cx="65989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Eylül ayında </a:t>
            </a:r>
            <a:r>
              <a:rPr spc="5" dirty="0"/>
              <a:t>işsizlik </a:t>
            </a:r>
            <a:r>
              <a:rPr spc="-5" dirty="0"/>
              <a:t>oranı %11,5 </a:t>
            </a:r>
            <a:r>
              <a:rPr dirty="0"/>
              <a:t>seviyesine</a:t>
            </a:r>
            <a:r>
              <a:rPr spc="-90" dirty="0"/>
              <a:t> </a:t>
            </a:r>
            <a:r>
              <a:rPr spc="-5" dirty="0"/>
              <a:t>geriledi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0322" y="1195578"/>
            <a:ext cx="88214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Bu dönemde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işgücüne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katılım oranı %51,7’ye yükselirken, tarım dışı işsizlik oranı</a:t>
            </a:r>
            <a:r>
              <a:rPr spc="22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13,3’e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düştü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4047" y="2525267"/>
            <a:ext cx="8395970" cy="3165475"/>
            <a:chOff x="384047" y="2525267"/>
            <a:chExt cx="8395970" cy="3165475"/>
          </a:xfrm>
        </p:grpSpPr>
        <p:sp>
          <p:nvSpPr>
            <p:cNvPr id="9" name="object 9"/>
            <p:cNvSpPr/>
            <p:nvPr/>
          </p:nvSpPr>
          <p:spPr>
            <a:xfrm>
              <a:off x="483107" y="4363211"/>
              <a:ext cx="102235" cy="1323340"/>
            </a:xfrm>
            <a:custGeom>
              <a:avLst/>
              <a:gdLst/>
              <a:ahLst/>
              <a:cxnLst/>
              <a:rect l="l" t="t" r="r" b="b"/>
              <a:pathLst>
                <a:path w="102234" h="1323339">
                  <a:moveTo>
                    <a:pt x="102107" y="0"/>
                  </a:moveTo>
                  <a:lnTo>
                    <a:pt x="0" y="0"/>
                  </a:lnTo>
                  <a:lnTo>
                    <a:pt x="0" y="1322832"/>
                  </a:lnTo>
                  <a:lnTo>
                    <a:pt x="102107" y="1322832"/>
                  </a:lnTo>
                  <a:lnTo>
                    <a:pt x="10210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384047" y="2711195"/>
              <a:ext cx="59690" cy="2974975"/>
            </a:xfrm>
            <a:custGeom>
              <a:avLst/>
              <a:gdLst/>
              <a:ahLst/>
              <a:cxnLst/>
              <a:rect l="l" t="t" r="r" b="b"/>
              <a:pathLst>
                <a:path w="59690" h="2974975">
                  <a:moveTo>
                    <a:pt x="59436" y="2974847"/>
                  </a:moveTo>
                  <a:lnTo>
                    <a:pt x="59436" y="0"/>
                  </a:lnTo>
                </a:path>
                <a:path w="59690" h="2974975">
                  <a:moveTo>
                    <a:pt x="0" y="2974847"/>
                  </a:moveTo>
                  <a:lnTo>
                    <a:pt x="59436" y="2974847"/>
                  </a:lnTo>
                </a:path>
                <a:path w="59690" h="2974975">
                  <a:moveTo>
                    <a:pt x="0" y="2380487"/>
                  </a:moveTo>
                  <a:lnTo>
                    <a:pt x="59436" y="2380487"/>
                  </a:lnTo>
                </a:path>
                <a:path w="59690" h="2974975">
                  <a:moveTo>
                    <a:pt x="0" y="1784603"/>
                  </a:moveTo>
                  <a:lnTo>
                    <a:pt x="59436" y="1784603"/>
                  </a:lnTo>
                </a:path>
                <a:path w="59690" h="2974975">
                  <a:moveTo>
                    <a:pt x="0" y="1190243"/>
                  </a:moveTo>
                  <a:lnTo>
                    <a:pt x="59436" y="1190243"/>
                  </a:lnTo>
                </a:path>
                <a:path w="59690" h="2974975">
                  <a:moveTo>
                    <a:pt x="0" y="595883"/>
                  </a:moveTo>
                  <a:lnTo>
                    <a:pt x="59436" y="595883"/>
                  </a:lnTo>
                </a:path>
                <a:path w="59690" h="2974975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67512" y="4242815"/>
              <a:ext cx="8011795" cy="1443355"/>
            </a:xfrm>
            <a:custGeom>
              <a:avLst/>
              <a:gdLst/>
              <a:ahLst/>
              <a:cxnLst/>
              <a:rect l="l" t="t" r="r" b="b"/>
              <a:pathLst>
                <a:path w="8011795" h="1443354">
                  <a:moveTo>
                    <a:pt x="102108" y="149352"/>
                  </a:moveTo>
                  <a:lnTo>
                    <a:pt x="0" y="149352"/>
                  </a:lnTo>
                  <a:lnTo>
                    <a:pt x="0" y="1443228"/>
                  </a:lnTo>
                  <a:lnTo>
                    <a:pt x="102108" y="1443228"/>
                  </a:lnTo>
                  <a:lnTo>
                    <a:pt x="102108" y="149352"/>
                  </a:lnTo>
                  <a:close/>
                </a:path>
                <a:path w="8011795" h="1443354">
                  <a:moveTo>
                    <a:pt x="286512" y="149352"/>
                  </a:moveTo>
                  <a:lnTo>
                    <a:pt x="184404" y="149352"/>
                  </a:lnTo>
                  <a:lnTo>
                    <a:pt x="184404" y="1443228"/>
                  </a:lnTo>
                  <a:lnTo>
                    <a:pt x="286512" y="1443228"/>
                  </a:lnTo>
                  <a:lnTo>
                    <a:pt x="286512" y="149352"/>
                  </a:lnTo>
                  <a:close/>
                </a:path>
                <a:path w="8011795" h="1443354">
                  <a:moveTo>
                    <a:pt x="470916" y="105156"/>
                  </a:moveTo>
                  <a:lnTo>
                    <a:pt x="368808" y="105156"/>
                  </a:lnTo>
                  <a:lnTo>
                    <a:pt x="368808" y="1443228"/>
                  </a:lnTo>
                  <a:lnTo>
                    <a:pt x="470916" y="1443228"/>
                  </a:lnTo>
                  <a:lnTo>
                    <a:pt x="470916" y="105156"/>
                  </a:lnTo>
                  <a:close/>
                </a:path>
                <a:path w="8011795" h="1443354">
                  <a:moveTo>
                    <a:pt x="653796" y="74676"/>
                  </a:moveTo>
                  <a:lnTo>
                    <a:pt x="551688" y="74676"/>
                  </a:lnTo>
                  <a:lnTo>
                    <a:pt x="551688" y="1443228"/>
                  </a:lnTo>
                  <a:lnTo>
                    <a:pt x="653796" y="1443228"/>
                  </a:lnTo>
                  <a:lnTo>
                    <a:pt x="653796" y="74676"/>
                  </a:lnTo>
                  <a:close/>
                </a:path>
                <a:path w="8011795" h="1443354">
                  <a:moveTo>
                    <a:pt x="838200" y="105156"/>
                  </a:moveTo>
                  <a:lnTo>
                    <a:pt x="736092" y="105156"/>
                  </a:lnTo>
                  <a:lnTo>
                    <a:pt x="736092" y="1443228"/>
                  </a:lnTo>
                  <a:lnTo>
                    <a:pt x="838200" y="1443228"/>
                  </a:lnTo>
                  <a:lnTo>
                    <a:pt x="838200" y="105156"/>
                  </a:lnTo>
                  <a:close/>
                </a:path>
                <a:path w="8011795" h="1443354">
                  <a:moveTo>
                    <a:pt x="1022604" y="30480"/>
                  </a:moveTo>
                  <a:lnTo>
                    <a:pt x="920496" y="30480"/>
                  </a:lnTo>
                  <a:lnTo>
                    <a:pt x="920496" y="1443228"/>
                  </a:lnTo>
                  <a:lnTo>
                    <a:pt x="1022604" y="1443228"/>
                  </a:lnTo>
                  <a:lnTo>
                    <a:pt x="1022604" y="30480"/>
                  </a:lnTo>
                  <a:close/>
                </a:path>
                <a:path w="8011795" h="1443354">
                  <a:moveTo>
                    <a:pt x="1205484" y="74676"/>
                  </a:moveTo>
                  <a:lnTo>
                    <a:pt x="1103376" y="74676"/>
                  </a:lnTo>
                  <a:lnTo>
                    <a:pt x="1103376" y="1443228"/>
                  </a:lnTo>
                  <a:lnTo>
                    <a:pt x="1205484" y="1443228"/>
                  </a:lnTo>
                  <a:lnTo>
                    <a:pt x="1205484" y="74676"/>
                  </a:lnTo>
                  <a:close/>
                </a:path>
                <a:path w="8011795" h="1443354">
                  <a:moveTo>
                    <a:pt x="1389888" y="30480"/>
                  </a:moveTo>
                  <a:lnTo>
                    <a:pt x="1287780" y="30480"/>
                  </a:lnTo>
                  <a:lnTo>
                    <a:pt x="1287780" y="1443228"/>
                  </a:lnTo>
                  <a:lnTo>
                    <a:pt x="1389888" y="1443228"/>
                  </a:lnTo>
                  <a:lnTo>
                    <a:pt x="1389888" y="30480"/>
                  </a:lnTo>
                  <a:close/>
                </a:path>
                <a:path w="8011795" h="1443354">
                  <a:moveTo>
                    <a:pt x="1574292" y="89916"/>
                  </a:moveTo>
                  <a:lnTo>
                    <a:pt x="1472184" y="89916"/>
                  </a:lnTo>
                  <a:lnTo>
                    <a:pt x="1472184" y="1443228"/>
                  </a:lnTo>
                  <a:lnTo>
                    <a:pt x="1574292" y="1443228"/>
                  </a:lnTo>
                  <a:lnTo>
                    <a:pt x="1574292" y="89916"/>
                  </a:lnTo>
                  <a:close/>
                </a:path>
                <a:path w="8011795" h="1443354">
                  <a:moveTo>
                    <a:pt x="1757172" y="89916"/>
                  </a:moveTo>
                  <a:lnTo>
                    <a:pt x="1655064" y="89916"/>
                  </a:lnTo>
                  <a:lnTo>
                    <a:pt x="1655064" y="1443228"/>
                  </a:lnTo>
                  <a:lnTo>
                    <a:pt x="1757172" y="1443228"/>
                  </a:lnTo>
                  <a:lnTo>
                    <a:pt x="1757172" y="89916"/>
                  </a:lnTo>
                  <a:close/>
                </a:path>
                <a:path w="8011795" h="1443354">
                  <a:moveTo>
                    <a:pt x="1941576" y="89916"/>
                  </a:moveTo>
                  <a:lnTo>
                    <a:pt x="1839468" y="89916"/>
                  </a:lnTo>
                  <a:lnTo>
                    <a:pt x="1839468" y="1443228"/>
                  </a:lnTo>
                  <a:lnTo>
                    <a:pt x="1941576" y="1443228"/>
                  </a:lnTo>
                  <a:lnTo>
                    <a:pt x="1941576" y="89916"/>
                  </a:lnTo>
                  <a:close/>
                </a:path>
                <a:path w="8011795" h="1443354">
                  <a:moveTo>
                    <a:pt x="2125980" y="179832"/>
                  </a:moveTo>
                  <a:lnTo>
                    <a:pt x="2023872" y="179832"/>
                  </a:lnTo>
                  <a:lnTo>
                    <a:pt x="2023872" y="1443228"/>
                  </a:lnTo>
                  <a:lnTo>
                    <a:pt x="2125980" y="1443228"/>
                  </a:lnTo>
                  <a:lnTo>
                    <a:pt x="2125980" y="179832"/>
                  </a:lnTo>
                  <a:close/>
                </a:path>
                <a:path w="8011795" h="1443354">
                  <a:moveTo>
                    <a:pt x="2310384" y="89916"/>
                  </a:moveTo>
                  <a:lnTo>
                    <a:pt x="2206752" y="89916"/>
                  </a:lnTo>
                  <a:lnTo>
                    <a:pt x="2206752" y="1443228"/>
                  </a:lnTo>
                  <a:lnTo>
                    <a:pt x="2310384" y="1443228"/>
                  </a:lnTo>
                  <a:lnTo>
                    <a:pt x="2310384" y="89916"/>
                  </a:lnTo>
                  <a:close/>
                </a:path>
                <a:path w="8011795" h="1443354">
                  <a:moveTo>
                    <a:pt x="2493264" y="0"/>
                  </a:moveTo>
                  <a:lnTo>
                    <a:pt x="2391156" y="0"/>
                  </a:lnTo>
                  <a:lnTo>
                    <a:pt x="2391156" y="1443228"/>
                  </a:lnTo>
                  <a:lnTo>
                    <a:pt x="2493264" y="1443228"/>
                  </a:lnTo>
                  <a:lnTo>
                    <a:pt x="2493264" y="0"/>
                  </a:lnTo>
                  <a:close/>
                </a:path>
                <a:path w="8011795" h="1443354">
                  <a:moveTo>
                    <a:pt x="2677668" y="134112"/>
                  </a:moveTo>
                  <a:lnTo>
                    <a:pt x="2575560" y="134112"/>
                  </a:lnTo>
                  <a:lnTo>
                    <a:pt x="2575560" y="1443228"/>
                  </a:lnTo>
                  <a:lnTo>
                    <a:pt x="2677668" y="1443228"/>
                  </a:lnTo>
                  <a:lnTo>
                    <a:pt x="2677668" y="134112"/>
                  </a:lnTo>
                  <a:close/>
                </a:path>
                <a:path w="8011795" h="1443354">
                  <a:moveTo>
                    <a:pt x="2862072" y="60960"/>
                  </a:moveTo>
                  <a:lnTo>
                    <a:pt x="2759964" y="60960"/>
                  </a:lnTo>
                  <a:lnTo>
                    <a:pt x="2759964" y="1443228"/>
                  </a:lnTo>
                  <a:lnTo>
                    <a:pt x="2862072" y="1443228"/>
                  </a:lnTo>
                  <a:lnTo>
                    <a:pt x="2862072" y="60960"/>
                  </a:lnTo>
                  <a:close/>
                </a:path>
                <a:path w="8011795" h="1443354">
                  <a:moveTo>
                    <a:pt x="3044952" y="105156"/>
                  </a:moveTo>
                  <a:lnTo>
                    <a:pt x="2942844" y="105156"/>
                  </a:lnTo>
                  <a:lnTo>
                    <a:pt x="2942844" y="1443228"/>
                  </a:lnTo>
                  <a:lnTo>
                    <a:pt x="3044952" y="1443228"/>
                  </a:lnTo>
                  <a:lnTo>
                    <a:pt x="3044952" y="105156"/>
                  </a:lnTo>
                  <a:close/>
                </a:path>
                <a:path w="8011795" h="1443354">
                  <a:moveTo>
                    <a:pt x="3229356" y="105156"/>
                  </a:moveTo>
                  <a:lnTo>
                    <a:pt x="3127248" y="105156"/>
                  </a:lnTo>
                  <a:lnTo>
                    <a:pt x="3127248" y="1443228"/>
                  </a:lnTo>
                  <a:lnTo>
                    <a:pt x="3229356" y="1443228"/>
                  </a:lnTo>
                  <a:lnTo>
                    <a:pt x="3229356" y="105156"/>
                  </a:lnTo>
                  <a:close/>
                </a:path>
                <a:path w="8011795" h="1443354">
                  <a:moveTo>
                    <a:pt x="3413760" y="149352"/>
                  </a:moveTo>
                  <a:lnTo>
                    <a:pt x="3311652" y="149352"/>
                  </a:lnTo>
                  <a:lnTo>
                    <a:pt x="3311652" y="1443228"/>
                  </a:lnTo>
                  <a:lnTo>
                    <a:pt x="3413760" y="1443228"/>
                  </a:lnTo>
                  <a:lnTo>
                    <a:pt x="3413760" y="149352"/>
                  </a:lnTo>
                  <a:close/>
                </a:path>
                <a:path w="8011795" h="1443354">
                  <a:moveTo>
                    <a:pt x="3596640" y="149352"/>
                  </a:moveTo>
                  <a:lnTo>
                    <a:pt x="3494532" y="149352"/>
                  </a:lnTo>
                  <a:lnTo>
                    <a:pt x="3494532" y="1443228"/>
                  </a:lnTo>
                  <a:lnTo>
                    <a:pt x="3596640" y="1443228"/>
                  </a:lnTo>
                  <a:lnTo>
                    <a:pt x="3596640" y="149352"/>
                  </a:lnTo>
                  <a:close/>
                </a:path>
                <a:path w="8011795" h="1443354">
                  <a:moveTo>
                    <a:pt x="3781044" y="179832"/>
                  </a:moveTo>
                  <a:lnTo>
                    <a:pt x="3678936" y="179832"/>
                  </a:lnTo>
                  <a:lnTo>
                    <a:pt x="3678936" y="1443228"/>
                  </a:lnTo>
                  <a:lnTo>
                    <a:pt x="3781044" y="1443228"/>
                  </a:lnTo>
                  <a:lnTo>
                    <a:pt x="3781044" y="179832"/>
                  </a:lnTo>
                  <a:close/>
                </a:path>
                <a:path w="8011795" h="1443354">
                  <a:moveTo>
                    <a:pt x="3965448" y="149352"/>
                  </a:moveTo>
                  <a:lnTo>
                    <a:pt x="3863340" y="149352"/>
                  </a:lnTo>
                  <a:lnTo>
                    <a:pt x="3863340" y="1443228"/>
                  </a:lnTo>
                  <a:lnTo>
                    <a:pt x="3965448" y="1443228"/>
                  </a:lnTo>
                  <a:lnTo>
                    <a:pt x="3965448" y="149352"/>
                  </a:lnTo>
                  <a:close/>
                </a:path>
                <a:path w="8011795" h="1443354">
                  <a:moveTo>
                    <a:pt x="4148328" y="164592"/>
                  </a:moveTo>
                  <a:lnTo>
                    <a:pt x="4046220" y="164592"/>
                  </a:lnTo>
                  <a:lnTo>
                    <a:pt x="4046220" y="1443228"/>
                  </a:lnTo>
                  <a:lnTo>
                    <a:pt x="4148328" y="1443228"/>
                  </a:lnTo>
                  <a:lnTo>
                    <a:pt x="4148328" y="164592"/>
                  </a:lnTo>
                  <a:close/>
                </a:path>
                <a:path w="8011795" h="1443354">
                  <a:moveTo>
                    <a:pt x="4332732" y="358140"/>
                  </a:moveTo>
                  <a:lnTo>
                    <a:pt x="4230624" y="358140"/>
                  </a:lnTo>
                  <a:lnTo>
                    <a:pt x="4230624" y="1443228"/>
                  </a:lnTo>
                  <a:lnTo>
                    <a:pt x="4332732" y="1443228"/>
                  </a:lnTo>
                  <a:lnTo>
                    <a:pt x="4332732" y="358140"/>
                  </a:lnTo>
                  <a:close/>
                </a:path>
                <a:path w="8011795" h="1443354">
                  <a:moveTo>
                    <a:pt x="4517136" y="417576"/>
                  </a:moveTo>
                  <a:lnTo>
                    <a:pt x="4415028" y="417576"/>
                  </a:lnTo>
                  <a:lnTo>
                    <a:pt x="4415028" y="1443228"/>
                  </a:lnTo>
                  <a:lnTo>
                    <a:pt x="4517136" y="1443228"/>
                  </a:lnTo>
                  <a:lnTo>
                    <a:pt x="4517136" y="417576"/>
                  </a:lnTo>
                  <a:close/>
                </a:path>
                <a:path w="8011795" h="1443354">
                  <a:moveTo>
                    <a:pt x="4701540" y="729996"/>
                  </a:moveTo>
                  <a:lnTo>
                    <a:pt x="4599432" y="729996"/>
                  </a:lnTo>
                  <a:lnTo>
                    <a:pt x="4599432" y="1443228"/>
                  </a:lnTo>
                  <a:lnTo>
                    <a:pt x="4701540" y="1443228"/>
                  </a:lnTo>
                  <a:lnTo>
                    <a:pt x="4701540" y="729996"/>
                  </a:lnTo>
                  <a:close/>
                </a:path>
                <a:path w="8011795" h="1443354">
                  <a:moveTo>
                    <a:pt x="4884420" y="1042416"/>
                  </a:moveTo>
                  <a:lnTo>
                    <a:pt x="4782312" y="1042416"/>
                  </a:lnTo>
                  <a:lnTo>
                    <a:pt x="4782312" y="1443228"/>
                  </a:lnTo>
                  <a:lnTo>
                    <a:pt x="4884420" y="1443228"/>
                  </a:lnTo>
                  <a:lnTo>
                    <a:pt x="4884420" y="1042416"/>
                  </a:lnTo>
                  <a:close/>
                </a:path>
                <a:path w="8011795" h="1443354">
                  <a:moveTo>
                    <a:pt x="5068824" y="923544"/>
                  </a:moveTo>
                  <a:lnTo>
                    <a:pt x="4966716" y="923544"/>
                  </a:lnTo>
                  <a:lnTo>
                    <a:pt x="4966716" y="1443228"/>
                  </a:lnTo>
                  <a:lnTo>
                    <a:pt x="5068824" y="1443228"/>
                  </a:lnTo>
                  <a:lnTo>
                    <a:pt x="5068824" y="923544"/>
                  </a:lnTo>
                  <a:close/>
                </a:path>
                <a:path w="8011795" h="1443354">
                  <a:moveTo>
                    <a:pt x="5253228" y="714756"/>
                  </a:moveTo>
                  <a:lnTo>
                    <a:pt x="5151120" y="714756"/>
                  </a:lnTo>
                  <a:lnTo>
                    <a:pt x="5151120" y="1443228"/>
                  </a:lnTo>
                  <a:lnTo>
                    <a:pt x="5253228" y="1443228"/>
                  </a:lnTo>
                  <a:lnTo>
                    <a:pt x="5253228" y="714756"/>
                  </a:lnTo>
                  <a:close/>
                </a:path>
                <a:path w="8011795" h="1443354">
                  <a:moveTo>
                    <a:pt x="5436108" y="670560"/>
                  </a:moveTo>
                  <a:lnTo>
                    <a:pt x="5334000" y="670560"/>
                  </a:lnTo>
                  <a:lnTo>
                    <a:pt x="5334000" y="1443228"/>
                  </a:lnTo>
                  <a:lnTo>
                    <a:pt x="5436108" y="1443228"/>
                  </a:lnTo>
                  <a:lnTo>
                    <a:pt x="5436108" y="670560"/>
                  </a:lnTo>
                  <a:close/>
                </a:path>
                <a:path w="8011795" h="1443354">
                  <a:moveTo>
                    <a:pt x="5620512" y="670560"/>
                  </a:moveTo>
                  <a:lnTo>
                    <a:pt x="5518404" y="670560"/>
                  </a:lnTo>
                  <a:lnTo>
                    <a:pt x="5518404" y="1443228"/>
                  </a:lnTo>
                  <a:lnTo>
                    <a:pt x="5620512" y="1443228"/>
                  </a:lnTo>
                  <a:lnTo>
                    <a:pt x="5620512" y="670560"/>
                  </a:lnTo>
                  <a:close/>
                </a:path>
                <a:path w="8011795" h="1443354">
                  <a:moveTo>
                    <a:pt x="5804916" y="655320"/>
                  </a:moveTo>
                  <a:lnTo>
                    <a:pt x="5702808" y="655320"/>
                  </a:lnTo>
                  <a:lnTo>
                    <a:pt x="5702808" y="1443228"/>
                  </a:lnTo>
                  <a:lnTo>
                    <a:pt x="5804916" y="1443228"/>
                  </a:lnTo>
                  <a:lnTo>
                    <a:pt x="5804916" y="655320"/>
                  </a:lnTo>
                  <a:close/>
                </a:path>
                <a:path w="8011795" h="1443354">
                  <a:moveTo>
                    <a:pt x="5987783" y="624840"/>
                  </a:moveTo>
                  <a:lnTo>
                    <a:pt x="5885688" y="624840"/>
                  </a:lnTo>
                  <a:lnTo>
                    <a:pt x="5885688" y="1443228"/>
                  </a:lnTo>
                  <a:lnTo>
                    <a:pt x="5987783" y="1443228"/>
                  </a:lnTo>
                  <a:lnTo>
                    <a:pt x="5987783" y="624840"/>
                  </a:lnTo>
                  <a:close/>
                </a:path>
                <a:path w="8011795" h="1443354">
                  <a:moveTo>
                    <a:pt x="6172200" y="611124"/>
                  </a:moveTo>
                  <a:lnTo>
                    <a:pt x="6070092" y="611124"/>
                  </a:lnTo>
                  <a:lnTo>
                    <a:pt x="6070092" y="1443228"/>
                  </a:lnTo>
                  <a:lnTo>
                    <a:pt x="6172200" y="1443228"/>
                  </a:lnTo>
                  <a:lnTo>
                    <a:pt x="6172200" y="611124"/>
                  </a:lnTo>
                  <a:close/>
                </a:path>
                <a:path w="8011795" h="1443354">
                  <a:moveTo>
                    <a:pt x="6356604" y="684276"/>
                  </a:moveTo>
                  <a:lnTo>
                    <a:pt x="6254496" y="684276"/>
                  </a:lnTo>
                  <a:lnTo>
                    <a:pt x="6254496" y="1443228"/>
                  </a:lnTo>
                  <a:lnTo>
                    <a:pt x="6356604" y="1443228"/>
                  </a:lnTo>
                  <a:lnTo>
                    <a:pt x="6356604" y="684276"/>
                  </a:lnTo>
                  <a:close/>
                </a:path>
                <a:path w="8011795" h="1443354">
                  <a:moveTo>
                    <a:pt x="6539484" y="536448"/>
                  </a:moveTo>
                  <a:lnTo>
                    <a:pt x="6437376" y="536448"/>
                  </a:lnTo>
                  <a:lnTo>
                    <a:pt x="6437376" y="1443228"/>
                  </a:lnTo>
                  <a:lnTo>
                    <a:pt x="6539484" y="1443228"/>
                  </a:lnTo>
                  <a:lnTo>
                    <a:pt x="6539484" y="536448"/>
                  </a:lnTo>
                  <a:close/>
                </a:path>
                <a:path w="8011795" h="1443354">
                  <a:moveTo>
                    <a:pt x="6723888" y="505968"/>
                  </a:moveTo>
                  <a:lnTo>
                    <a:pt x="6621780" y="505968"/>
                  </a:lnTo>
                  <a:lnTo>
                    <a:pt x="6621780" y="1443228"/>
                  </a:lnTo>
                  <a:lnTo>
                    <a:pt x="6723888" y="1443228"/>
                  </a:lnTo>
                  <a:lnTo>
                    <a:pt x="6723888" y="505968"/>
                  </a:lnTo>
                  <a:close/>
                </a:path>
                <a:path w="8011795" h="1443354">
                  <a:moveTo>
                    <a:pt x="6908292" y="373380"/>
                  </a:moveTo>
                  <a:lnTo>
                    <a:pt x="6806184" y="373380"/>
                  </a:lnTo>
                  <a:lnTo>
                    <a:pt x="6806184" y="1443228"/>
                  </a:lnTo>
                  <a:lnTo>
                    <a:pt x="6908292" y="1443228"/>
                  </a:lnTo>
                  <a:lnTo>
                    <a:pt x="6908292" y="373380"/>
                  </a:lnTo>
                  <a:close/>
                </a:path>
                <a:path w="8011795" h="1443354">
                  <a:moveTo>
                    <a:pt x="7092696" y="387096"/>
                  </a:moveTo>
                  <a:lnTo>
                    <a:pt x="6990588" y="387096"/>
                  </a:lnTo>
                  <a:lnTo>
                    <a:pt x="6990588" y="1443228"/>
                  </a:lnTo>
                  <a:lnTo>
                    <a:pt x="7092696" y="1443228"/>
                  </a:lnTo>
                  <a:lnTo>
                    <a:pt x="7092696" y="387096"/>
                  </a:lnTo>
                  <a:close/>
                </a:path>
                <a:path w="8011795" h="1443354">
                  <a:moveTo>
                    <a:pt x="7275576" y="461772"/>
                  </a:moveTo>
                  <a:lnTo>
                    <a:pt x="7173468" y="461772"/>
                  </a:lnTo>
                  <a:lnTo>
                    <a:pt x="7173468" y="1443228"/>
                  </a:lnTo>
                  <a:lnTo>
                    <a:pt x="7275576" y="1443228"/>
                  </a:lnTo>
                  <a:lnTo>
                    <a:pt x="7275576" y="461772"/>
                  </a:lnTo>
                  <a:close/>
                </a:path>
                <a:path w="8011795" h="1443354">
                  <a:moveTo>
                    <a:pt x="7459980" y="492252"/>
                  </a:moveTo>
                  <a:lnTo>
                    <a:pt x="7357872" y="492252"/>
                  </a:lnTo>
                  <a:lnTo>
                    <a:pt x="7357872" y="1443228"/>
                  </a:lnTo>
                  <a:lnTo>
                    <a:pt x="7459980" y="1443228"/>
                  </a:lnTo>
                  <a:lnTo>
                    <a:pt x="7459980" y="492252"/>
                  </a:lnTo>
                  <a:close/>
                </a:path>
                <a:path w="8011795" h="1443354">
                  <a:moveTo>
                    <a:pt x="7644384" y="358140"/>
                  </a:moveTo>
                  <a:lnTo>
                    <a:pt x="7542276" y="358140"/>
                  </a:lnTo>
                  <a:lnTo>
                    <a:pt x="7542276" y="1443228"/>
                  </a:lnTo>
                  <a:lnTo>
                    <a:pt x="7644384" y="1443228"/>
                  </a:lnTo>
                  <a:lnTo>
                    <a:pt x="7644384" y="358140"/>
                  </a:lnTo>
                  <a:close/>
                </a:path>
                <a:path w="8011795" h="1443354">
                  <a:moveTo>
                    <a:pt x="7827264" y="373380"/>
                  </a:moveTo>
                  <a:lnTo>
                    <a:pt x="7725156" y="373380"/>
                  </a:lnTo>
                  <a:lnTo>
                    <a:pt x="7725156" y="1443228"/>
                  </a:lnTo>
                  <a:lnTo>
                    <a:pt x="7827264" y="1443228"/>
                  </a:lnTo>
                  <a:lnTo>
                    <a:pt x="7827264" y="373380"/>
                  </a:lnTo>
                  <a:close/>
                </a:path>
                <a:path w="8011795" h="1443354">
                  <a:moveTo>
                    <a:pt x="8011668" y="298704"/>
                  </a:moveTo>
                  <a:lnTo>
                    <a:pt x="7909560" y="298704"/>
                  </a:lnTo>
                  <a:lnTo>
                    <a:pt x="7909560" y="1443228"/>
                  </a:lnTo>
                  <a:lnTo>
                    <a:pt x="8011668" y="1443228"/>
                  </a:lnTo>
                  <a:lnTo>
                    <a:pt x="8011668" y="29870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43483" y="2711195"/>
              <a:ext cx="8336280" cy="2974975"/>
            </a:xfrm>
            <a:custGeom>
              <a:avLst/>
              <a:gdLst/>
              <a:ahLst/>
              <a:cxnLst/>
              <a:rect l="l" t="t" r="r" b="b"/>
              <a:pathLst>
                <a:path w="8336280" h="2974975">
                  <a:moveTo>
                    <a:pt x="8276844" y="2974847"/>
                  </a:moveTo>
                  <a:lnTo>
                    <a:pt x="8276844" y="0"/>
                  </a:lnTo>
                </a:path>
                <a:path w="8336280" h="2974975">
                  <a:moveTo>
                    <a:pt x="8276844" y="2974847"/>
                  </a:moveTo>
                  <a:lnTo>
                    <a:pt x="8336280" y="2974847"/>
                  </a:lnTo>
                </a:path>
                <a:path w="8336280" h="2974975">
                  <a:moveTo>
                    <a:pt x="8276844" y="1984247"/>
                  </a:moveTo>
                  <a:lnTo>
                    <a:pt x="8336280" y="1984247"/>
                  </a:lnTo>
                </a:path>
                <a:path w="8336280" h="2974975">
                  <a:moveTo>
                    <a:pt x="8276844" y="992123"/>
                  </a:moveTo>
                  <a:lnTo>
                    <a:pt x="8336280" y="992123"/>
                  </a:lnTo>
                </a:path>
                <a:path w="8336280" h="2974975">
                  <a:moveTo>
                    <a:pt x="8276844" y="0"/>
                  </a:moveTo>
                  <a:lnTo>
                    <a:pt x="8336280" y="0"/>
                  </a:lnTo>
                </a:path>
                <a:path w="8336280" h="2974975">
                  <a:moveTo>
                    <a:pt x="0" y="2974847"/>
                  </a:moveTo>
                  <a:lnTo>
                    <a:pt x="8276844" y="29748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34885" y="4099813"/>
              <a:ext cx="8093709" cy="1140460"/>
            </a:xfrm>
            <a:custGeom>
              <a:avLst/>
              <a:gdLst/>
              <a:ahLst/>
              <a:cxnLst/>
              <a:rect l="l" t="t" r="r" b="b"/>
              <a:pathLst>
                <a:path w="8093709" h="1140460">
                  <a:moveTo>
                    <a:pt x="0" y="1140333"/>
                  </a:moveTo>
                  <a:lnTo>
                    <a:pt x="45979" y="1126789"/>
                  </a:lnTo>
                  <a:lnTo>
                    <a:pt x="91962" y="1112472"/>
                  </a:lnTo>
                  <a:lnTo>
                    <a:pt x="137947" y="1099702"/>
                  </a:lnTo>
                  <a:lnTo>
                    <a:pt x="183934" y="1090803"/>
                  </a:lnTo>
                  <a:lnTo>
                    <a:pt x="229920" y="1088481"/>
                  </a:lnTo>
                  <a:lnTo>
                    <a:pt x="275905" y="1090803"/>
                  </a:lnTo>
                  <a:lnTo>
                    <a:pt x="321888" y="1093124"/>
                  </a:lnTo>
                  <a:lnTo>
                    <a:pt x="367868" y="1090803"/>
                  </a:lnTo>
                  <a:lnTo>
                    <a:pt x="413854" y="1083061"/>
                  </a:lnTo>
                  <a:lnTo>
                    <a:pt x="459841" y="1072213"/>
                  </a:lnTo>
                  <a:lnTo>
                    <a:pt x="505828" y="1058245"/>
                  </a:lnTo>
                  <a:lnTo>
                    <a:pt x="551815" y="1041146"/>
                  </a:lnTo>
                  <a:lnTo>
                    <a:pt x="597794" y="1018113"/>
                  </a:lnTo>
                  <a:lnTo>
                    <a:pt x="643777" y="990044"/>
                  </a:lnTo>
                  <a:lnTo>
                    <a:pt x="689762" y="962761"/>
                  </a:lnTo>
                  <a:lnTo>
                    <a:pt x="735749" y="942086"/>
                  </a:lnTo>
                  <a:lnTo>
                    <a:pt x="781752" y="930624"/>
                  </a:lnTo>
                  <a:lnTo>
                    <a:pt x="827744" y="924972"/>
                  </a:lnTo>
                  <a:lnTo>
                    <a:pt x="873712" y="921654"/>
                  </a:lnTo>
                  <a:lnTo>
                    <a:pt x="919645" y="917194"/>
                  </a:lnTo>
                  <a:lnTo>
                    <a:pt x="965650" y="912752"/>
                  </a:lnTo>
                  <a:lnTo>
                    <a:pt x="1011656" y="909478"/>
                  </a:lnTo>
                  <a:lnTo>
                    <a:pt x="1057662" y="903870"/>
                  </a:lnTo>
                  <a:lnTo>
                    <a:pt x="1103668" y="892429"/>
                  </a:lnTo>
                  <a:lnTo>
                    <a:pt x="1149600" y="872269"/>
                  </a:lnTo>
                  <a:lnTo>
                    <a:pt x="1195568" y="845931"/>
                  </a:lnTo>
                  <a:lnTo>
                    <a:pt x="1241560" y="818044"/>
                  </a:lnTo>
                  <a:lnTo>
                    <a:pt x="1287564" y="793242"/>
                  </a:lnTo>
                  <a:lnTo>
                    <a:pt x="1333567" y="771792"/>
                  </a:lnTo>
                  <a:lnTo>
                    <a:pt x="1379559" y="751474"/>
                  </a:lnTo>
                  <a:lnTo>
                    <a:pt x="1425527" y="733466"/>
                  </a:lnTo>
                  <a:lnTo>
                    <a:pt x="1471460" y="718947"/>
                  </a:lnTo>
                  <a:lnTo>
                    <a:pt x="1517465" y="712166"/>
                  </a:lnTo>
                  <a:lnTo>
                    <a:pt x="1563471" y="711184"/>
                  </a:lnTo>
                  <a:lnTo>
                    <a:pt x="1609477" y="707892"/>
                  </a:lnTo>
                  <a:lnTo>
                    <a:pt x="1655483" y="694182"/>
                  </a:lnTo>
                  <a:lnTo>
                    <a:pt x="1692225" y="671947"/>
                  </a:lnTo>
                  <a:lnTo>
                    <a:pt x="1728992" y="642374"/>
                  </a:lnTo>
                  <a:lnTo>
                    <a:pt x="1765778" y="609033"/>
                  </a:lnTo>
                  <a:lnTo>
                    <a:pt x="1802575" y="575496"/>
                  </a:lnTo>
                  <a:lnTo>
                    <a:pt x="1839379" y="545338"/>
                  </a:lnTo>
                  <a:lnTo>
                    <a:pt x="1885382" y="514344"/>
                  </a:lnTo>
                  <a:lnTo>
                    <a:pt x="1931374" y="486457"/>
                  </a:lnTo>
                  <a:lnTo>
                    <a:pt x="1977342" y="457023"/>
                  </a:lnTo>
                  <a:lnTo>
                    <a:pt x="2023275" y="421386"/>
                  </a:lnTo>
                  <a:lnTo>
                    <a:pt x="2060079" y="384894"/>
                  </a:lnTo>
                  <a:lnTo>
                    <a:pt x="2096884" y="342660"/>
                  </a:lnTo>
                  <a:lnTo>
                    <a:pt x="2133688" y="298847"/>
                  </a:lnTo>
                  <a:lnTo>
                    <a:pt x="2170493" y="257618"/>
                  </a:lnTo>
                  <a:lnTo>
                    <a:pt x="2207298" y="223138"/>
                  </a:lnTo>
                  <a:lnTo>
                    <a:pt x="2253230" y="189013"/>
                  </a:lnTo>
                  <a:lnTo>
                    <a:pt x="2299198" y="161115"/>
                  </a:lnTo>
                  <a:lnTo>
                    <a:pt x="2345190" y="139432"/>
                  </a:lnTo>
                  <a:lnTo>
                    <a:pt x="2391194" y="123952"/>
                  </a:lnTo>
                  <a:lnTo>
                    <a:pt x="2437197" y="115825"/>
                  </a:lnTo>
                  <a:lnTo>
                    <a:pt x="2483189" y="114665"/>
                  </a:lnTo>
                  <a:lnTo>
                    <a:pt x="2529157" y="118147"/>
                  </a:lnTo>
                  <a:lnTo>
                    <a:pt x="2575090" y="123952"/>
                  </a:lnTo>
                  <a:lnTo>
                    <a:pt x="2621095" y="134012"/>
                  </a:lnTo>
                  <a:lnTo>
                    <a:pt x="2667101" y="148717"/>
                  </a:lnTo>
                  <a:lnTo>
                    <a:pt x="2713107" y="163421"/>
                  </a:lnTo>
                  <a:lnTo>
                    <a:pt x="2759113" y="173481"/>
                  </a:lnTo>
                  <a:lnTo>
                    <a:pt x="2805045" y="176964"/>
                  </a:lnTo>
                  <a:lnTo>
                    <a:pt x="2851013" y="176577"/>
                  </a:lnTo>
                  <a:lnTo>
                    <a:pt x="2897005" y="174642"/>
                  </a:lnTo>
                  <a:lnTo>
                    <a:pt x="2943009" y="173481"/>
                  </a:lnTo>
                  <a:lnTo>
                    <a:pt x="2989012" y="174642"/>
                  </a:lnTo>
                  <a:lnTo>
                    <a:pt x="3035004" y="176577"/>
                  </a:lnTo>
                  <a:lnTo>
                    <a:pt x="3080972" y="176964"/>
                  </a:lnTo>
                  <a:lnTo>
                    <a:pt x="3126905" y="173481"/>
                  </a:lnTo>
                  <a:lnTo>
                    <a:pt x="3172910" y="163992"/>
                  </a:lnTo>
                  <a:lnTo>
                    <a:pt x="3218916" y="150241"/>
                  </a:lnTo>
                  <a:lnTo>
                    <a:pt x="3264922" y="135727"/>
                  </a:lnTo>
                  <a:lnTo>
                    <a:pt x="3310928" y="123952"/>
                  </a:lnTo>
                  <a:lnTo>
                    <a:pt x="3356860" y="115403"/>
                  </a:lnTo>
                  <a:lnTo>
                    <a:pt x="3402828" y="108426"/>
                  </a:lnTo>
                  <a:lnTo>
                    <a:pt x="3448820" y="103020"/>
                  </a:lnTo>
                  <a:lnTo>
                    <a:pt x="3494824" y="99187"/>
                  </a:lnTo>
                  <a:lnTo>
                    <a:pt x="3540827" y="94507"/>
                  </a:lnTo>
                  <a:lnTo>
                    <a:pt x="3586819" y="89852"/>
                  </a:lnTo>
                  <a:lnTo>
                    <a:pt x="3632787" y="89864"/>
                  </a:lnTo>
                  <a:lnTo>
                    <a:pt x="3678720" y="99187"/>
                  </a:lnTo>
                  <a:lnTo>
                    <a:pt x="3715524" y="117588"/>
                  </a:lnTo>
                  <a:lnTo>
                    <a:pt x="3752329" y="144537"/>
                  </a:lnTo>
                  <a:lnTo>
                    <a:pt x="3789133" y="174679"/>
                  </a:lnTo>
                  <a:lnTo>
                    <a:pt x="3825938" y="202664"/>
                  </a:lnTo>
                  <a:lnTo>
                    <a:pt x="3862743" y="223138"/>
                  </a:lnTo>
                  <a:lnTo>
                    <a:pt x="3908675" y="236866"/>
                  </a:lnTo>
                  <a:lnTo>
                    <a:pt x="3954643" y="243236"/>
                  </a:lnTo>
                  <a:lnTo>
                    <a:pt x="4000635" y="245748"/>
                  </a:lnTo>
                  <a:lnTo>
                    <a:pt x="4046639" y="247904"/>
                  </a:lnTo>
                  <a:lnTo>
                    <a:pt x="4092642" y="248457"/>
                  </a:lnTo>
                  <a:lnTo>
                    <a:pt x="4138634" y="246332"/>
                  </a:lnTo>
                  <a:lnTo>
                    <a:pt x="4184602" y="244992"/>
                  </a:lnTo>
                  <a:lnTo>
                    <a:pt x="4230535" y="247904"/>
                  </a:lnTo>
                  <a:lnTo>
                    <a:pt x="4276540" y="255643"/>
                  </a:lnTo>
                  <a:lnTo>
                    <a:pt x="4322546" y="266477"/>
                  </a:lnTo>
                  <a:lnTo>
                    <a:pt x="4368552" y="280408"/>
                  </a:lnTo>
                  <a:lnTo>
                    <a:pt x="4414558" y="297434"/>
                  </a:lnTo>
                  <a:lnTo>
                    <a:pt x="4460490" y="322790"/>
                  </a:lnTo>
                  <a:lnTo>
                    <a:pt x="4506458" y="354742"/>
                  </a:lnTo>
                  <a:lnTo>
                    <a:pt x="4552450" y="382837"/>
                  </a:lnTo>
                  <a:lnTo>
                    <a:pt x="4598454" y="396621"/>
                  </a:lnTo>
                  <a:lnTo>
                    <a:pt x="4644457" y="390261"/>
                  </a:lnTo>
                  <a:lnTo>
                    <a:pt x="4690449" y="370316"/>
                  </a:lnTo>
                  <a:lnTo>
                    <a:pt x="4736417" y="344918"/>
                  </a:lnTo>
                  <a:lnTo>
                    <a:pt x="4782350" y="322199"/>
                  </a:lnTo>
                  <a:lnTo>
                    <a:pt x="4828355" y="300714"/>
                  </a:lnTo>
                  <a:lnTo>
                    <a:pt x="4874361" y="277288"/>
                  </a:lnTo>
                  <a:lnTo>
                    <a:pt x="4920367" y="257744"/>
                  </a:lnTo>
                  <a:lnTo>
                    <a:pt x="4966373" y="247904"/>
                  </a:lnTo>
                  <a:lnTo>
                    <a:pt x="5012305" y="253303"/>
                  </a:lnTo>
                  <a:lnTo>
                    <a:pt x="5058273" y="269573"/>
                  </a:lnTo>
                  <a:lnTo>
                    <a:pt x="5104265" y="287391"/>
                  </a:lnTo>
                  <a:lnTo>
                    <a:pt x="5150269" y="297434"/>
                  </a:lnTo>
                  <a:lnTo>
                    <a:pt x="5196272" y="302297"/>
                  </a:lnTo>
                  <a:lnTo>
                    <a:pt x="5242264" y="305196"/>
                  </a:lnTo>
                  <a:lnTo>
                    <a:pt x="5288232" y="298023"/>
                  </a:lnTo>
                  <a:lnTo>
                    <a:pt x="5334165" y="272669"/>
                  </a:lnTo>
                  <a:lnTo>
                    <a:pt x="5380170" y="206847"/>
                  </a:lnTo>
                  <a:lnTo>
                    <a:pt x="5403173" y="160275"/>
                  </a:lnTo>
                  <a:lnTo>
                    <a:pt x="5426176" y="111569"/>
                  </a:lnTo>
                  <a:lnTo>
                    <a:pt x="5449179" y="65959"/>
                  </a:lnTo>
                  <a:lnTo>
                    <a:pt x="5472182" y="28674"/>
                  </a:lnTo>
                  <a:lnTo>
                    <a:pt x="5495185" y="4944"/>
                  </a:lnTo>
                  <a:lnTo>
                    <a:pt x="5518188" y="0"/>
                  </a:lnTo>
                  <a:lnTo>
                    <a:pt x="5538597" y="14922"/>
                  </a:lnTo>
                  <a:lnTo>
                    <a:pt x="5559014" y="45962"/>
                  </a:lnTo>
                  <a:lnTo>
                    <a:pt x="5579439" y="89041"/>
                  </a:lnTo>
                  <a:lnTo>
                    <a:pt x="5599870" y="140078"/>
                  </a:lnTo>
                  <a:lnTo>
                    <a:pt x="5620307" y="194994"/>
                  </a:lnTo>
                  <a:lnTo>
                    <a:pt x="5640747" y="249710"/>
                  </a:lnTo>
                  <a:lnTo>
                    <a:pt x="5661191" y="300145"/>
                  </a:lnTo>
                  <a:lnTo>
                    <a:pt x="5681637" y="342220"/>
                  </a:lnTo>
                  <a:lnTo>
                    <a:pt x="5748087" y="404175"/>
                  </a:lnTo>
                  <a:lnTo>
                    <a:pt x="5794079" y="410575"/>
                  </a:lnTo>
                  <a:lnTo>
                    <a:pt x="5840047" y="403806"/>
                  </a:lnTo>
                  <a:lnTo>
                    <a:pt x="5885980" y="396621"/>
                  </a:lnTo>
                  <a:lnTo>
                    <a:pt x="5931985" y="388274"/>
                  </a:lnTo>
                  <a:lnTo>
                    <a:pt x="5977991" y="373380"/>
                  </a:lnTo>
                  <a:lnTo>
                    <a:pt x="6023997" y="357723"/>
                  </a:lnTo>
                  <a:lnTo>
                    <a:pt x="6070003" y="347091"/>
                  </a:lnTo>
                  <a:lnTo>
                    <a:pt x="6115935" y="342447"/>
                  </a:lnTo>
                  <a:lnTo>
                    <a:pt x="6161903" y="340899"/>
                  </a:lnTo>
                  <a:lnTo>
                    <a:pt x="6207895" y="342447"/>
                  </a:lnTo>
                  <a:lnTo>
                    <a:pt x="6253899" y="347091"/>
                  </a:lnTo>
                  <a:lnTo>
                    <a:pt x="6299902" y="356562"/>
                  </a:lnTo>
                  <a:lnTo>
                    <a:pt x="6345894" y="370284"/>
                  </a:lnTo>
                  <a:lnTo>
                    <a:pt x="6391862" y="384792"/>
                  </a:lnTo>
                  <a:lnTo>
                    <a:pt x="6437795" y="396621"/>
                  </a:lnTo>
                  <a:lnTo>
                    <a:pt x="6483800" y="408062"/>
                  </a:lnTo>
                  <a:lnTo>
                    <a:pt x="6529806" y="419862"/>
                  </a:lnTo>
                  <a:lnTo>
                    <a:pt x="6575812" y="426231"/>
                  </a:lnTo>
                  <a:lnTo>
                    <a:pt x="6621818" y="421386"/>
                  </a:lnTo>
                  <a:lnTo>
                    <a:pt x="6658560" y="403349"/>
                  </a:lnTo>
                  <a:lnTo>
                    <a:pt x="6695327" y="374207"/>
                  </a:lnTo>
                  <a:lnTo>
                    <a:pt x="6732113" y="341686"/>
                  </a:lnTo>
                  <a:lnTo>
                    <a:pt x="6768910" y="313519"/>
                  </a:lnTo>
                  <a:lnTo>
                    <a:pt x="6805714" y="297434"/>
                  </a:lnTo>
                  <a:lnTo>
                    <a:pt x="6851717" y="301156"/>
                  </a:lnTo>
                  <a:lnTo>
                    <a:pt x="6897709" y="320738"/>
                  </a:lnTo>
                  <a:lnTo>
                    <a:pt x="6943677" y="341082"/>
                  </a:lnTo>
                  <a:lnTo>
                    <a:pt x="6989610" y="347091"/>
                  </a:lnTo>
                  <a:lnTo>
                    <a:pt x="7026414" y="332020"/>
                  </a:lnTo>
                  <a:lnTo>
                    <a:pt x="7063219" y="303856"/>
                  </a:lnTo>
                  <a:lnTo>
                    <a:pt x="7100023" y="273308"/>
                  </a:lnTo>
                  <a:lnTo>
                    <a:pt x="7136828" y="251087"/>
                  </a:lnTo>
                  <a:lnTo>
                    <a:pt x="7204250" y="260287"/>
                  </a:lnTo>
                  <a:lnTo>
                    <a:pt x="7265533" y="309832"/>
                  </a:lnTo>
                  <a:lnTo>
                    <a:pt x="7296192" y="347001"/>
                  </a:lnTo>
                  <a:lnTo>
                    <a:pt x="7326859" y="392439"/>
                  </a:lnTo>
                  <a:lnTo>
                    <a:pt x="7357529" y="446150"/>
                  </a:lnTo>
                  <a:lnTo>
                    <a:pt x="7374258" y="483126"/>
                  </a:lnTo>
                  <a:lnTo>
                    <a:pt x="7390987" y="529268"/>
                  </a:lnTo>
                  <a:lnTo>
                    <a:pt x="7407714" y="582063"/>
                  </a:lnTo>
                  <a:lnTo>
                    <a:pt x="7424440" y="638994"/>
                  </a:lnTo>
                  <a:lnTo>
                    <a:pt x="7441163" y="697547"/>
                  </a:lnTo>
                  <a:lnTo>
                    <a:pt x="7457884" y="755207"/>
                  </a:lnTo>
                  <a:lnTo>
                    <a:pt x="7474601" y="809459"/>
                  </a:lnTo>
                  <a:lnTo>
                    <a:pt x="7491315" y="857788"/>
                  </a:lnTo>
                  <a:lnTo>
                    <a:pt x="7508023" y="897678"/>
                  </a:lnTo>
                  <a:lnTo>
                    <a:pt x="7541425" y="942086"/>
                  </a:lnTo>
                  <a:lnTo>
                    <a:pt x="7561872" y="940255"/>
                  </a:lnTo>
                  <a:lnTo>
                    <a:pt x="7602766" y="882339"/>
                  </a:lnTo>
                  <a:lnTo>
                    <a:pt x="7623213" y="835842"/>
                  </a:lnTo>
                  <a:lnTo>
                    <a:pt x="7643660" y="784046"/>
                  </a:lnTo>
                  <a:lnTo>
                    <a:pt x="7664107" y="731745"/>
                  </a:lnTo>
                  <a:lnTo>
                    <a:pt x="7684554" y="683734"/>
                  </a:lnTo>
                  <a:lnTo>
                    <a:pt x="7705001" y="644807"/>
                  </a:lnTo>
                  <a:lnTo>
                    <a:pt x="7725448" y="619760"/>
                  </a:lnTo>
                  <a:lnTo>
                    <a:pt x="7771380" y="600358"/>
                  </a:lnTo>
                  <a:lnTo>
                    <a:pt x="7817348" y="607329"/>
                  </a:lnTo>
                  <a:lnTo>
                    <a:pt x="7863340" y="626707"/>
                  </a:lnTo>
                  <a:lnTo>
                    <a:pt x="7909344" y="644525"/>
                  </a:lnTo>
                  <a:lnTo>
                    <a:pt x="7955347" y="659636"/>
                  </a:lnTo>
                  <a:lnTo>
                    <a:pt x="8001339" y="678640"/>
                  </a:lnTo>
                  <a:lnTo>
                    <a:pt x="8047307" y="699192"/>
                  </a:lnTo>
                  <a:lnTo>
                    <a:pt x="8093240" y="718947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34885" y="3479926"/>
              <a:ext cx="8093709" cy="1289685"/>
            </a:xfrm>
            <a:custGeom>
              <a:avLst/>
              <a:gdLst/>
              <a:ahLst/>
              <a:cxnLst/>
              <a:rect l="l" t="t" r="r" b="b"/>
              <a:pathLst>
                <a:path w="8093709" h="1289685">
                  <a:moveTo>
                    <a:pt x="0" y="1289177"/>
                  </a:moveTo>
                  <a:lnTo>
                    <a:pt x="45979" y="1282414"/>
                  </a:lnTo>
                  <a:lnTo>
                    <a:pt x="91962" y="1275270"/>
                  </a:lnTo>
                  <a:lnTo>
                    <a:pt x="137947" y="1268888"/>
                  </a:lnTo>
                  <a:lnTo>
                    <a:pt x="183934" y="1264412"/>
                  </a:lnTo>
                  <a:lnTo>
                    <a:pt x="229920" y="1265019"/>
                  </a:lnTo>
                  <a:lnTo>
                    <a:pt x="275905" y="1269079"/>
                  </a:lnTo>
                  <a:lnTo>
                    <a:pt x="321888" y="1270805"/>
                  </a:lnTo>
                  <a:lnTo>
                    <a:pt x="367868" y="1264412"/>
                  </a:lnTo>
                  <a:lnTo>
                    <a:pt x="413854" y="1246610"/>
                  </a:lnTo>
                  <a:lnTo>
                    <a:pt x="459841" y="1221057"/>
                  </a:lnTo>
                  <a:lnTo>
                    <a:pt x="505828" y="1192385"/>
                  </a:lnTo>
                  <a:lnTo>
                    <a:pt x="551815" y="1165225"/>
                  </a:lnTo>
                  <a:lnTo>
                    <a:pt x="597794" y="1138707"/>
                  </a:lnTo>
                  <a:lnTo>
                    <a:pt x="643777" y="1111011"/>
                  </a:lnTo>
                  <a:lnTo>
                    <a:pt x="689762" y="1085625"/>
                  </a:lnTo>
                  <a:lnTo>
                    <a:pt x="735749" y="1066038"/>
                  </a:lnTo>
                  <a:lnTo>
                    <a:pt x="781752" y="1054078"/>
                  </a:lnTo>
                  <a:lnTo>
                    <a:pt x="827744" y="1047511"/>
                  </a:lnTo>
                  <a:lnTo>
                    <a:pt x="873712" y="1044017"/>
                  </a:lnTo>
                  <a:lnTo>
                    <a:pt x="919645" y="1041273"/>
                  </a:lnTo>
                  <a:lnTo>
                    <a:pt x="965650" y="1041880"/>
                  </a:lnTo>
                  <a:lnTo>
                    <a:pt x="1011656" y="1045940"/>
                  </a:lnTo>
                  <a:lnTo>
                    <a:pt x="1057662" y="1047666"/>
                  </a:lnTo>
                  <a:lnTo>
                    <a:pt x="1103668" y="1041273"/>
                  </a:lnTo>
                  <a:lnTo>
                    <a:pt x="1149600" y="1022310"/>
                  </a:lnTo>
                  <a:lnTo>
                    <a:pt x="1195568" y="994822"/>
                  </a:lnTo>
                  <a:lnTo>
                    <a:pt x="1241560" y="965763"/>
                  </a:lnTo>
                  <a:lnTo>
                    <a:pt x="1287564" y="942086"/>
                  </a:lnTo>
                  <a:lnTo>
                    <a:pt x="1333567" y="926810"/>
                  </a:lnTo>
                  <a:lnTo>
                    <a:pt x="1379559" y="915797"/>
                  </a:lnTo>
                  <a:lnTo>
                    <a:pt x="1425527" y="905545"/>
                  </a:lnTo>
                  <a:lnTo>
                    <a:pt x="1471460" y="892556"/>
                  </a:lnTo>
                  <a:lnTo>
                    <a:pt x="1517465" y="878016"/>
                  </a:lnTo>
                  <a:lnTo>
                    <a:pt x="1563471" y="863107"/>
                  </a:lnTo>
                  <a:lnTo>
                    <a:pt x="1609477" y="844317"/>
                  </a:lnTo>
                  <a:lnTo>
                    <a:pt x="1655483" y="818134"/>
                  </a:lnTo>
                  <a:lnTo>
                    <a:pt x="1692225" y="788607"/>
                  </a:lnTo>
                  <a:lnTo>
                    <a:pt x="1728992" y="752331"/>
                  </a:lnTo>
                  <a:lnTo>
                    <a:pt x="1765778" y="713471"/>
                  </a:lnTo>
                  <a:lnTo>
                    <a:pt x="1802575" y="676190"/>
                  </a:lnTo>
                  <a:lnTo>
                    <a:pt x="1839379" y="644652"/>
                  </a:lnTo>
                  <a:lnTo>
                    <a:pt x="1885382" y="618688"/>
                  </a:lnTo>
                  <a:lnTo>
                    <a:pt x="1931374" y="601249"/>
                  </a:lnTo>
                  <a:lnTo>
                    <a:pt x="1977342" y="580715"/>
                  </a:lnTo>
                  <a:lnTo>
                    <a:pt x="2023275" y="545465"/>
                  </a:lnTo>
                  <a:lnTo>
                    <a:pt x="2049564" y="513445"/>
                  </a:lnTo>
                  <a:lnTo>
                    <a:pt x="2075853" y="472969"/>
                  </a:lnTo>
                  <a:lnTo>
                    <a:pt x="2102142" y="427722"/>
                  </a:lnTo>
                  <a:lnTo>
                    <a:pt x="2128431" y="381394"/>
                  </a:lnTo>
                  <a:lnTo>
                    <a:pt x="2154720" y="337671"/>
                  </a:lnTo>
                  <a:lnTo>
                    <a:pt x="2181009" y="300243"/>
                  </a:lnTo>
                  <a:lnTo>
                    <a:pt x="2207298" y="272796"/>
                  </a:lnTo>
                  <a:lnTo>
                    <a:pt x="2253230" y="248548"/>
                  </a:lnTo>
                  <a:lnTo>
                    <a:pt x="2299198" y="243316"/>
                  </a:lnTo>
                  <a:lnTo>
                    <a:pt x="2345190" y="246632"/>
                  </a:lnTo>
                  <a:lnTo>
                    <a:pt x="2391194" y="248031"/>
                  </a:lnTo>
                  <a:lnTo>
                    <a:pt x="2437197" y="247423"/>
                  </a:lnTo>
                  <a:lnTo>
                    <a:pt x="2483189" y="249555"/>
                  </a:lnTo>
                  <a:lnTo>
                    <a:pt x="2529157" y="250924"/>
                  </a:lnTo>
                  <a:lnTo>
                    <a:pt x="2575090" y="248031"/>
                  </a:lnTo>
                  <a:lnTo>
                    <a:pt x="2621095" y="236164"/>
                  </a:lnTo>
                  <a:lnTo>
                    <a:pt x="2667101" y="218535"/>
                  </a:lnTo>
                  <a:lnTo>
                    <a:pt x="2713107" y="203239"/>
                  </a:lnTo>
                  <a:lnTo>
                    <a:pt x="2759113" y="198374"/>
                  </a:lnTo>
                  <a:lnTo>
                    <a:pt x="2805045" y="211770"/>
                  </a:lnTo>
                  <a:lnTo>
                    <a:pt x="2851013" y="237156"/>
                  </a:lnTo>
                  <a:lnTo>
                    <a:pt x="2897005" y="261756"/>
                  </a:lnTo>
                  <a:lnTo>
                    <a:pt x="2943009" y="272796"/>
                  </a:lnTo>
                  <a:lnTo>
                    <a:pt x="2989012" y="264078"/>
                  </a:lnTo>
                  <a:lnTo>
                    <a:pt x="3035004" y="243347"/>
                  </a:lnTo>
                  <a:lnTo>
                    <a:pt x="3080972" y="218735"/>
                  </a:lnTo>
                  <a:lnTo>
                    <a:pt x="3126905" y="198374"/>
                  </a:lnTo>
                  <a:lnTo>
                    <a:pt x="3172910" y="183634"/>
                  </a:lnTo>
                  <a:lnTo>
                    <a:pt x="3218916" y="170465"/>
                  </a:lnTo>
                  <a:lnTo>
                    <a:pt x="3264922" y="158869"/>
                  </a:lnTo>
                  <a:lnTo>
                    <a:pt x="3310928" y="148844"/>
                  </a:lnTo>
                  <a:lnTo>
                    <a:pt x="3356860" y="140884"/>
                  </a:lnTo>
                  <a:lnTo>
                    <a:pt x="3402828" y="134889"/>
                  </a:lnTo>
                  <a:lnTo>
                    <a:pt x="3448820" y="129680"/>
                  </a:lnTo>
                  <a:lnTo>
                    <a:pt x="3494824" y="124078"/>
                  </a:lnTo>
                  <a:lnTo>
                    <a:pt x="3540827" y="113170"/>
                  </a:lnTo>
                  <a:lnTo>
                    <a:pt x="3586819" y="99202"/>
                  </a:lnTo>
                  <a:lnTo>
                    <a:pt x="3632787" y="91449"/>
                  </a:lnTo>
                  <a:lnTo>
                    <a:pt x="3678720" y="99187"/>
                  </a:lnTo>
                  <a:lnTo>
                    <a:pt x="3715524" y="123618"/>
                  </a:lnTo>
                  <a:lnTo>
                    <a:pt x="3752329" y="161504"/>
                  </a:lnTo>
                  <a:lnTo>
                    <a:pt x="3789133" y="204535"/>
                  </a:lnTo>
                  <a:lnTo>
                    <a:pt x="3825938" y="244401"/>
                  </a:lnTo>
                  <a:lnTo>
                    <a:pt x="3862743" y="272796"/>
                  </a:lnTo>
                  <a:lnTo>
                    <a:pt x="3908675" y="290006"/>
                  </a:lnTo>
                  <a:lnTo>
                    <a:pt x="3954643" y="295989"/>
                  </a:lnTo>
                  <a:lnTo>
                    <a:pt x="4000635" y="296566"/>
                  </a:lnTo>
                  <a:lnTo>
                    <a:pt x="4046639" y="297561"/>
                  </a:lnTo>
                  <a:lnTo>
                    <a:pt x="4092642" y="296418"/>
                  </a:lnTo>
                  <a:lnTo>
                    <a:pt x="4138634" y="291369"/>
                  </a:lnTo>
                  <a:lnTo>
                    <a:pt x="4184602" y="289417"/>
                  </a:lnTo>
                  <a:lnTo>
                    <a:pt x="4230535" y="297561"/>
                  </a:lnTo>
                  <a:lnTo>
                    <a:pt x="4276540" y="319268"/>
                  </a:lnTo>
                  <a:lnTo>
                    <a:pt x="4322546" y="350250"/>
                  </a:lnTo>
                  <a:lnTo>
                    <a:pt x="4368552" y="385875"/>
                  </a:lnTo>
                  <a:lnTo>
                    <a:pt x="4414558" y="421513"/>
                  </a:lnTo>
                  <a:lnTo>
                    <a:pt x="4451300" y="453255"/>
                  </a:lnTo>
                  <a:lnTo>
                    <a:pt x="4488067" y="489954"/>
                  </a:lnTo>
                  <a:lnTo>
                    <a:pt x="4524853" y="525654"/>
                  </a:lnTo>
                  <a:lnTo>
                    <a:pt x="4561650" y="554397"/>
                  </a:lnTo>
                  <a:lnTo>
                    <a:pt x="4598454" y="570230"/>
                  </a:lnTo>
                  <a:lnTo>
                    <a:pt x="4644457" y="569676"/>
                  </a:lnTo>
                  <a:lnTo>
                    <a:pt x="4690449" y="553227"/>
                  </a:lnTo>
                  <a:lnTo>
                    <a:pt x="4736417" y="526706"/>
                  </a:lnTo>
                  <a:lnTo>
                    <a:pt x="4782350" y="495935"/>
                  </a:lnTo>
                  <a:lnTo>
                    <a:pt x="4819154" y="464358"/>
                  </a:lnTo>
                  <a:lnTo>
                    <a:pt x="4855959" y="424071"/>
                  </a:lnTo>
                  <a:lnTo>
                    <a:pt x="4892763" y="382211"/>
                  </a:lnTo>
                  <a:lnTo>
                    <a:pt x="4929568" y="345916"/>
                  </a:lnTo>
                  <a:lnTo>
                    <a:pt x="4966373" y="322325"/>
                  </a:lnTo>
                  <a:lnTo>
                    <a:pt x="5012305" y="315747"/>
                  </a:lnTo>
                  <a:lnTo>
                    <a:pt x="5058273" y="325421"/>
                  </a:lnTo>
                  <a:lnTo>
                    <a:pt x="5104265" y="339738"/>
                  </a:lnTo>
                  <a:lnTo>
                    <a:pt x="5150269" y="347091"/>
                  </a:lnTo>
                  <a:lnTo>
                    <a:pt x="5196272" y="351365"/>
                  </a:lnTo>
                  <a:lnTo>
                    <a:pt x="5242264" y="356425"/>
                  </a:lnTo>
                  <a:lnTo>
                    <a:pt x="5288232" y="350627"/>
                  </a:lnTo>
                  <a:lnTo>
                    <a:pt x="5334165" y="322325"/>
                  </a:lnTo>
                  <a:lnTo>
                    <a:pt x="5375059" y="255973"/>
                  </a:lnTo>
                  <a:lnTo>
                    <a:pt x="5395506" y="208505"/>
                  </a:lnTo>
                  <a:lnTo>
                    <a:pt x="5415953" y="157359"/>
                  </a:lnTo>
                  <a:lnTo>
                    <a:pt x="5436400" y="106922"/>
                  </a:lnTo>
                  <a:lnTo>
                    <a:pt x="5456847" y="61580"/>
                  </a:lnTo>
                  <a:lnTo>
                    <a:pt x="5477294" y="25721"/>
                  </a:lnTo>
                  <a:lnTo>
                    <a:pt x="5497741" y="3732"/>
                  </a:lnTo>
                  <a:lnTo>
                    <a:pt x="5518188" y="0"/>
                  </a:lnTo>
                  <a:lnTo>
                    <a:pt x="5536555" y="15297"/>
                  </a:lnTo>
                  <a:lnTo>
                    <a:pt x="5573311" y="89923"/>
                  </a:lnTo>
                  <a:lnTo>
                    <a:pt x="5591697" y="142258"/>
                  </a:lnTo>
                  <a:lnTo>
                    <a:pt x="5610088" y="199945"/>
                  </a:lnTo>
                  <a:lnTo>
                    <a:pt x="5628483" y="259488"/>
                  </a:lnTo>
                  <a:lnTo>
                    <a:pt x="5646880" y="317389"/>
                  </a:lnTo>
                  <a:lnTo>
                    <a:pt x="5665280" y="370153"/>
                  </a:lnTo>
                  <a:lnTo>
                    <a:pt x="5683681" y="414281"/>
                  </a:lnTo>
                  <a:lnTo>
                    <a:pt x="5746784" y="486880"/>
                  </a:lnTo>
                  <a:lnTo>
                    <a:pt x="5794032" y="501253"/>
                  </a:lnTo>
                  <a:lnTo>
                    <a:pt x="5841280" y="500552"/>
                  </a:lnTo>
                  <a:lnTo>
                    <a:pt x="5885980" y="495935"/>
                  </a:lnTo>
                  <a:lnTo>
                    <a:pt x="5931985" y="483699"/>
                  </a:lnTo>
                  <a:lnTo>
                    <a:pt x="5977991" y="460248"/>
                  </a:lnTo>
                  <a:lnTo>
                    <a:pt x="6023997" y="436034"/>
                  </a:lnTo>
                  <a:lnTo>
                    <a:pt x="6070003" y="421513"/>
                  </a:lnTo>
                  <a:lnTo>
                    <a:pt x="6115935" y="420167"/>
                  </a:lnTo>
                  <a:lnTo>
                    <a:pt x="6161903" y="426180"/>
                  </a:lnTo>
                  <a:lnTo>
                    <a:pt x="6207895" y="436050"/>
                  </a:lnTo>
                  <a:lnTo>
                    <a:pt x="6253899" y="446278"/>
                  </a:lnTo>
                  <a:lnTo>
                    <a:pt x="6299902" y="456947"/>
                  </a:lnTo>
                  <a:lnTo>
                    <a:pt x="6345894" y="469534"/>
                  </a:lnTo>
                  <a:lnTo>
                    <a:pt x="6391862" y="482907"/>
                  </a:lnTo>
                  <a:lnTo>
                    <a:pt x="6437795" y="495935"/>
                  </a:lnTo>
                  <a:lnTo>
                    <a:pt x="6483800" y="511800"/>
                  </a:lnTo>
                  <a:lnTo>
                    <a:pt x="6529806" y="529986"/>
                  </a:lnTo>
                  <a:lnTo>
                    <a:pt x="6575812" y="543530"/>
                  </a:lnTo>
                  <a:lnTo>
                    <a:pt x="6621818" y="545465"/>
                  </a:lnTo>
                  <a:lnTo>
                    <a:pt x="6658560" y="532381"/>
                  </a:lnTo>
                  <a:lnTo>
                    <a:pt x="6695327" y="508192"/>
                  </a:lnTo>
                  <a:lnTo>
                    <a:pt x="6732113" y="480624"/>
                  </a:lnTo>
                  <a:lnTo>
                    <a:pt x="6768910" y="457410"/>
                  </a:lnTo>
                  <a:lnTo>
                    <a:pt x="6805714" y="446278"/>
                  </a:lnTo>
                  <a:lnTo>
                    <a:pt x="6842517" y="454042"/>
                  </a:lnTo>
                  <a:lnTo>
                    <a:pt x="6879315" y="475473"/>
                  </a:lnTo>
                  <a:lnTo>
                    <a:pt x="6916100" y="500465"/>
                  </a:lnTo>
                  <a:lnTo>
                    <a:pt x="6952867" y="518909"/>
                  </a:lnTo>
                  <a:lnTo>
                    <a:pt x="6989610" y="520700"/>
                  </a:lnTo>
                  <a:lnTo>
                    <a:pt x="7020280" y="500960"/>
                  </a:lnTo>
                  <a:lnTo>
                    <a:pt x="7050951" y="464683"/>
                  </a:lnTo>
                  <a:lnTo>
                    <a:pt x="7081621" y="421513"/>
                  </a:lnTo>
                  <a:lnTo>
                    <a:pt x="7112292" y="381094"/>
                  </a:lnTo>
                  <a:lnTo>
                    <a:pt x="7142962" y="353071"/>
                  </a:lnTo>
                  <a:lnTo>
                    <a:pt x="7173633" y="347091"/>
                  </a:lnTo>
                  <a:lnTo>
                    <a:pt x="7199875" y="360502"/>
                  </a:lnTo>
                  <a:lnTo>
                    <a:pt x="7252396" y="419816"/>
                  </a:lnTo>
                  <a:lnTo>
                    <a:pt x="7278672" y="462252"/>
                  </a:lnTo>
                  <a:lnTo>
                    <a:pt x="7304954" y="510898"/>
                  </a:lnTo>
                  <a:lnTo>
                    <a:pt x="7331240" y="564021"/>
                  </a:lnTo>
                  <a:lnTo>
                    <a:pt x="7357529" y="619887"/>
                  </a:lnTo>
                  <a:lnTo>
                    <a:pt x="7374258" y="661157"/>
                  </a:lnTo>
                  <a:lnTo>
                    <a:pt x="7390987" y="711180"/>
                  </a:lnTo>
                  <a:lnTo>
                    <a:pt x="7407714" y="767442"/>
                  </a:lnTo>
                  <a:lnTo>
                    <a:pt x="7424440" y="827428"/>
                  </a:lnTo>
                  <a:lnTo>
                    <a:pt x="7441163" y="888625"/>
                  </a:lnTo>
                  <a:lnTo>
                    <a:pt x="7457884" y="948519"/>
                  </a:lnTo>
                  <a:lnTo>
                    <a:pt x="7474601" y="1004596"/>
                  </a:lnTo>
                  <a:lnTo>
                    <a:pt x="7491315" y="1054343"/>
                  </a:lnTo>
                  <a:lnTo>
                    <a:pt x="7508023" y="1095245"/>
                  </a:lnTo>
                  <a:lnTo>
                    <a:pt x="7541425" y="1140460"/>
                  </a:lnTo>
                  <a:lnTo>
                    <a:pt x="7561872" y="1138223"/>
                  </a:lnTo>
                  <a:lnTo>
                    <a:pt x="7602766" y="1077115"/>
                  </a:lnTo>
                  <a:lnTo>
                    <a:pt x="7623213" y="1028039"/>
                  </a:lnTo>
                  <a:lnTo>
                    <a:pt x="7643660" y="973146"/>
                  </a:lnTo>
                  <a:lnTo>
                    <a:pt x="7664107" y="917335"/>
                  </a:lnTo>
                  <a:lnTo>
                    <a:pt x="7684554" y="865502"/>
                  </a:lnTo>
                  <a:lnTo>
                    <a:pt x="7705001" y="822548"/>
                  </a:lnTo>
                  <a:lnTo>
                    <a:pt x="7725448" y="793369"/>
                  </a:lnTo>
                  <a:lnTo>
                    <a:pt x="7771380" y="761031"/>
                  </a:lnTo>
                  <a:lnTo>
                    <a:pt x="7817348" y="751554"/>
                  </a:lnTo>
                  <a:lnTo>
                    <a:pt x="7863340" y="756793"/>
                  </a:lnTo>
                  <a:lnTo>
                    <a:pt x="7909344" y="768604"/>
                  </a:lnTo>
                  <a:lnTo>
                    <a:pt x="7955347" y="789132"/>
                  </a:lnTo>
                  <a:lnTo>
                    <a:pt x="8001339" y="821293"/>
                  </a:lnTo>
                  <a:lnTo>
                    <a:pt x="8047307" y="858097"/>
                  </a:lnTo>
                  <a:lnTo>
                    <a:pt x="8093240" y="89255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973835" y="2525267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90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974597" y="3147821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74597" y="2884169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875521" y="5558434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75521" y="4566665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75521" y="357479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75521" y="25829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596" y="555843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596" y="496341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596" y="3773170"/>
            <a:ext cx="220979" cy="834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596" y="317792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596" y="25829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2408" y="5732779"/>
            <a:ext cx="8335645" cy="617220"/>
          </a:xfrm>
          <a:prstGeom prst="rect">
            <a:avLst/>
          </a:prstGeom>
        </p:spPr>
        <p:txBody>
          <a:bodyPr vert="vert270" wrap="square" lIns="0" tIns="42545" rIns="0" bIns="0" rtlCol="0">
            <a:spAutoFit/>
          </a:bodyPr>
          <a:lstStyle/>
          <a:p>
            <a:pPr marL="12700" marR="5080" indent="28575" algn="just">
              <a:lnSpc>
                <a:spcPct val="86200"/>
              </a:lnSpc>
              <a:spcBef>
                <a:spcPts val="33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Şub-18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Haz-18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Ağu-18  Eyl-18  Eki-18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Kas-18  Ara-18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Oca-19  Şub-19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Haz-19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Ağu-19  Eyl-19  Eki-19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Kas-19  Ara-19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Oca-20  Şub-20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Haz-20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Ağu-20  Eyl-20  Eki-20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Kas-20  Ara-20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Oca-21  Şub-21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Nis-21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Haz-21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Ağu-21  Eyl-21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62252" y="2507107"/>
            <a:ext cx="2697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İşgücüne katılım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(Sol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62252" y="2721845"/>
            <a:ext cx="1767205" cy="551815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spcBef>
                <a:spcPts val="489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İşsizlik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Tarım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dışı işsizlik</a:t>
            </a:r>
            <a:r>
              <a:rPr sz="14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03203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311" y="757555"/>
            <a:ext cx="8112759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Geniş tanımlı </a:t>
            </a:r>
            <a:r>
              <a:rPr dirty="0"/>
              <a:t>işsizlik </a:t>
            </a:r>
            <a:r>
              <a:rPr spc="-5" dirty="0"/>
              <a:t>oranları </a:t>
            </a:r>
            <a:r>
              <a:rPr dirty="0"/>
              <a:t>ise sene başından beri </a:t>
            </a:r>
            <a:r>
              <a:rPr spc="-5" dirty="0"/>
              <a:t>ilk </a:t>
            </a:r>
            <a:r>
              <a:rPr spc="15" dirty="0"/>
              <a:t>kez</a:t>
            </a:r>
            <a:r>
              <a:rPr spc="-105" dirty="0"/>
              <a:t> </a:t>
            </a:r>
            <a:r>
              <a:rPr spc="-5" dirty="0"/>
              <a:t>arttı  </a:t>
            </a:r>
            <a:r>
              <a:rPr sz="1800" b="0" spc="-5" dirty="0">
                <a:latin typeface="Tahoma"/>
                <a:cs typeface="Tahoma"/>
              </a:rPr>
              <a:t>Eylül ayı itibarıyla atıl işgücü oranı, işsizlik oranının 10,4 </a:t>
            </a:r>
            <a:r>
              <a:rPr sz="1800" b="0" dirty="0">
                <a:latin typeface="Tahoma"/>
                <a:cs typeface="Tahoma"/>
              </a:rPr>
              <a:t>puan </a:t>
            </a:r>
            <a:r>
              <a:rPr sz="1800" b="0" spc="-5" dirty="0">
                <a:latin typeface="Tahoma"/>
                <a:cs typeface="Tahoma"/>
              </a:rPr>
              <a:t>üzerinde, %21,9  </a:t>
            </a:r>
            <a:r>
              <a:rPr sz="1800" b="0" dirty="0">
                <a:latin typeface="Tahoma"/>
                <a:cs typeface="Tahoma"/>
              </a:rPr>
              <a:t>düzeyinde</a:t>
            </a:r>
            <a:r>
              <a:rPr sz="1800" b="0" spc="-10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697735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2"/>
                </a:lnTo>
                <a:lnTo>
                  <a:pt x="9139428" y="522732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4203" y="1729867"/>
            <a:ext cx="6896734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99665" marR="5080" indent="-2387600"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İşgücüne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ilişkin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tamamlayıcı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göstergeler,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%, 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750" y="6106769"/>
            <a:ext cx="87077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TÜİK, TEPAV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hesaplamaları,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1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Zamana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istihdam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ve işsizlerin bütünleşik oranı: Zamana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istihdam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ve işsizlerin toplamının işgücüne</a:t>
            </a:r>
            <a:r>
              <a:rPr sz="1100"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İşsiz ve potansiyel işgücünün bütünleşik oranı: İşsiz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potansiyel işgücünün toplamının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işgücü ve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potansiyel işgücünün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toplamına oranıdır.  Atıl işgücü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oranı: Zamana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istihdam, işsizler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ve potansiyel işgücünün toplamının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işgücü ve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potansiyel işgücünün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toplamına</a:t>
            </a:r>
            <a:r>
              <a:rPr sz="1100" spc="1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1208" y="2511551"/>
            <a:ext cx="8361045" cy="2719705"/>
            <a:chOff x="521208" y="2511551"/>
            <a:chExt cx="8361045" cy="2719705"/>
          </a:xfrm>
        </p:grpSpPr>
        <p:sp>
          <p:nvSpPr>
            <p:cNvPr id="8" name="object 8"/>
            <p:cNvSpPr/>
            <p:nvPr/>
          </p:nvSpPr>
          <p:spPr>
            <a:xfrm>
              <a:off x="521208" y="2516123"/>
              <a:ext cx="8342630" cy="2715260"/>
            </a:xfrm>
            <a:custGeom>
              <a:avLst/>
              <a:gdLst/>
              <a:ahLst/>
              <a:cxnLst/>
              <a:rect l="l" t="t" r="r" b="b"/>
              <a:pathLst>
                <a:path w="8342630" h="2715260">
                  <a:moveTo>
                    <a:pt x="1179576" y="2656332"/>
                  </a:moveTo>
                  <a:lnTo>
                    <a:pt x="1179576" y="2715006"/>
                  </a:lnTo>
                </a:path>
                <a:path w="8342630" h="2715260">
                  <a:moveTo>
                    <a:pt x="803148" y="2656332"/>
                  </a:moveTo>
                  <a:lnTo>
                    <a:pt x="803148" y="2715006"/>
                  </a:lnTo>
                </a:path>
                <a:path w="8342630" h="2715260">
                  <a:moveTo>
                    <a:pt x="1940052" y="2656332"/>
                  </a:moveTo>
                  <a:lnTo>
                    <a:pt x="1940052" y="2715006"/>
                  </a:lnTo>
                </a:path>
                <a:path w="8342630" h="2715260">
                  <a:moveTo>
                    <a:pt x="59436" y="2656332"/>
                  </a:moveTo>
                  <a:lnTo>
                    <a:pt x="59436" y="2715006"/>
                  </a:lnTo>
                </a:path>
                <a:path w="8342630" h="2715260">
                  <a:moveTo>
                    <a:pt x="59436" y="2656332"/>
                  </a:moveTo>
                  <a:lnTo>
                    <a:pt x="59436" y="0"/>
                  </a:lnTo>
                </a:path>
                <a:path w="8342630" h="2715260">
                  <a:moveTo>
                    <a:pt x="0" y="2656332"/>
                  </a:moveTo>
                  <a:lnTo>
                    <a:pt x="59436" y="2656332"/>
                  </a:lnTo>
                </a:path>
                <a:path w="8342630" h="2715260">
                  <a:moveTo>
                    <a:pt x="0" y="2212848"/>
                  </a:moveTo>
                  <a:lnTo>
                    <a:pt x="59436" y="2212848"/>
                  </a:lnTo>
                </a:path>
                <a:path w="8342630" h="2715260">
                  <a:moveTo>
                    <a:pt x="0" y="1770888"/>
                  </a:moveTo>
                  <a:lnTo>
                    <a:pt x="59436" y="1770888"/>
                  </a:lnTo>
                </a:path>
                <a:path w="8342630" h="2715260">
                  <a:moveTo>
                    <a:pt x="0" y="1327403"/>
                  </a:moveTo>
                  <a:lnTo>
                    <a:pt x="59436" y="1327403"/>
                  </a:lnTo>
                </a:path>
                <a:path w="8342630" h="2715260">
                  <a:moveTo>
                    <a:pt x="0" y="885443"/>
                  </a:moveTo>
                  <a:lnTo>
                    <a:pt x="59436" y="885443"/>
                  </a:lnTo>
                </a:path>
                <a:path w="8342630" h="2715260">
                  <a:moveTo>
                    <a:pt x="0" y="441960"/>
                  </a:moveTo>
                  <a:lnTo>
                    <a:pt x="59436" y="441960"/>
                  </a:lnTo>
                </a:path>
                <a:path w="8342630" h="2715260">
                  <a:moveTo>
                    <a:pt x="0" y="0"/>
                  </a:moveTo>
                  <a:lnTo>
                    <a:pt x="59436" y="0"/>
                  </a:lnTo>
                </a:path>
                <a:path w="8342630" h="2715260">
                  <a:moveTo>
                    <a:pt x="7581900" y="2656332"/>
                  </a:moveTo>
                  <a:lnTo>
                    <a:pt x="7581900" y="2715006"/>
                  </a:lnTo>
                </a:path>
                <a:path w="8342630" h="2715260">
                  <a:moveTo>
                    <a:pt x="1563624" y="2656332"/>
                  </a:moveTo>
                  <a:lnTo>
                    <a:pt x="1563624" y="2715006"/>
                  </a:lnTo>
                </a:path>
                <a:path w="8342630" h="2715260">
                  <a:moveTo>
                    <a:pt x="2682240" y="2656332"/>
                  </a:moveTo>
                  <a:lnTo>
                    <a:pt x="2682240" y="2715006"/>
                  </a:lnTo>
                </a:path>
                <a:path w="8342630" h="2715260">
                  <a:moveTo>
                    <a:pt x="3060192" y="2656332"/>
                  </a:moveTo>
                  <a:lnTo>
                    <a:pt x="3060192" y="2715006"/>
                  </a:lnTo>
                </a:path>
                <a:path w="8342630" h="2715260">
                  <a:moveTo>
                    <a:pt x="425195" y="2656332"/>
                  </a:moveTo>
                  <a:lnTo>
                    <a:pt x="425195" y="2715006"/>
                  </a:lnTo>
                </a:path>
                <a:path w="8342630" h="2715260">
                  <a:moveTo>
                    <a:pt x="2318004" y="2656332"/>
                  </a:moveTo>
                  <a:lnTo>
                    <a:pt x="2318004" y="2715006"/>
                  </a:lnTo>
                </a:path>
                <a:path w="8342630" h="2715260">
                  <a:moveTo>
                    <a:pt x="6083808" y="2656332"/>
                  </a:moveTo>
                  <a:lnTo>
                    <a:pt x="6083808" y="2715006"/>
                  </a:lnTo>
                </a:path>
                <a:path w="8342630" h="2715260">
                  <a:moveTo>
                    <a:pt x="3436619" y="2656332"/>
                  </a:moveTo>
                  <a:lnTo>
                    <a:pt x="3436619" y="2715006"/>
                  </a:lnTo>
                </a:path>
                <a:path w="8342630" h="2715260">
                  <a:moveTo>
                    <a:pt x="3820667" y="2656332"/>
                  </a:moveTo>
                  <a:lnTo>
                    <a:pt x="3820667" y="2715006"/>
                  </a:lnTo>
                </a:path>
                <a:path w="8342630" h="2715260">
                  <a:moveTo>
                    <a:pt x="4575047" y="2656332"/>
                  </a:moveTo>
                  <a:lnTo>
                    <a:pt x="4575047" y="2715006"/>
                  </a:lnTo>
                </a:path>
                <a:path w="8342630" h="2715260">
                  <a:moveTo>
                    <a:pt x="4198620" y="2656332"/>
                  </a:moveTo>
                  <a:lnTo>
                    <a:pt x="4198620" y="2715006"/>
                  </a:lnTo>
                </a:path>
                <a:path w="8342630" h="2715260">
                  <a:moveTo>
                    <a:pt x="4946904" y="2656332"/>
                  </a:moveTo>
                  <a:lnTo>
                    <a:pt x="4946904" y="2715006"/>
                  </a:lnTo>
                </a:path>
                <a:path w="8342630" h="2715260">
                  <a:moveTo>
                    <a:pt x="6461760" y="2656332"/>
                  </a:moveTo>
                  <a:lnTo>
                    <a:pt x="6461760" y="2715006"/>
                  </a:lnTo>
                </a:path>
                <a:path w="8342630" h="2715260">
                  <a:moveTo>
                    <a:pt x="5323332" y="2656332"/>
                  </a:moveTo>
                  <a:lnTo>
                    <a:pt x="5323332" y="2715006"/>
                  </a:lnTo>
                </a:path>
                <a:path w="8342630" h="2715260">
                  <a:moveTo>
                    <a:pt x="5699759" y="2656332"/>
                  </a:moveTo>
                  <a:lnTo>
                    <a:pt x="5699759" y="2715006"/>
                  </a:lnTo>
                </a:path>
                <a:path w="8342630" h="2715260">
                  <a:moveTo>
                    <a:pt x="6838188" y="2656332"/>
                  </a:moveTo>
                  <a:lnTo>
                    <a:pt x="6838188" y="2715006"/>
                  </a:lnTo>
                </a:path>
                <a:path w="8342630" h="2715260">
                  <a:moveTo>
                    <a:pt x="7203948" y="2656332"/>
                  </a:moveTo>
                  <a:lnTo>
                    <a:pt x="7203948" y="2715006"/>
                  </a:lnTo>
                </a:path>
                <a:path w="8342630" h="2715260">
                  <a:moveTo>
                    <a:pt x="7958328" y="2656332"/>
                  </a:moveTo>
                  <a:lnTo>
                    <a:pt x="7958328" y="2715006"/>
                  </a:lnTo>
                </a:path>
                <a:path w="8342630" h="2715260">
                  <a:moveTo>
                    <a:pt x="8342376" y="2656332"/>
                  </a:moveTo>
                  <a:lnTo>
                    <a:pt x="8342376" y="2715006"/>
                  </a:lnTo>
                </a:path>
                <a:path w="8342630" h="2715260">
                  <a:moveTo>
                    <a:pt x="59436" y="2656332"/>
                  </a:moveTo>
                  <a:lnTo>
                    <a:pt x="8342376" y="26563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025" y="4339844"/>
              <a:ext cx="8282305" cy="407670"/>
            </a:xfrm>
            <a:custGeom>
              <a:avLst/>
              <a:gdLst/>
              <a:ahLst/>
              <a:cxnLst/>
              <a:rect l="l" t="t" r="r" b="b"/>
              <a:pathLst>
                <a:path w="8282305" h="407670">
                  <a:moveTo>
                    <a:pt x="0" y="407288"/>
                  </a:moveTo>
                  <a:lnTo>
                    <a:pt x="48373" y="402476"/>
                  </a:lnTo>
                  <a:lnTo>
                    <a:pt x="97034" y="397367"/>
                  </a:lnTo>
                  <a:lnTo>
                    <a:pt x="145114" y="392805"/>
                  </a:lnTo>
                  <a:lnTo>
                    <a:pt x="191744" y="389635"/>
                  </a:lnTo>
                  <a:lnTo>
                    <a:pt x="235909" y="388760"/>
                  </a:lnTo>
                  <a:lnTo>
                    <a:pt x="278333" y="389588"/>
                  </a:lnTo>
                  <a:lnTo>
                    <a:pt x="320757" y="390439"/>
                  </a:lnTo>
                  <a:lnTo>
                    <a:pt x="364921" y="389635"/>
                  </a:lnTo>
                  <a:lnTo>
                    <a:pt x="411698" y="386822"/>
                  </a:lnTo>
                  <a:lnTo>
                    <a:pt x="460022" y="382936"/>
                  </a:lnTo>
                  <a:lnTo>
                    <a:pt x="508732" y="377955"/>
                  </a:lnTo>
                  <a:lnTo>
                    <a:pt x="556666" y="371855"/>
                  </a:lnTo>
                  <a:lnTo>
                    <a:pt x="603342" y="363604"/>
                  </a:lnTo>
                  <a:lnTo>
                    <a:pt x="649436" y="353567"/>
                  </a:lnTo>
                  <a:lnTo>
                    <a:pt x="695526" y="343816"/>
                  </a:lnTo>
                  <a:lnTo>
                    <a:pt x="742188" y="336422"/>
                  </a:lnTo>
                  <a:lnTo>
                    <a:pt x="789832" y="332357"/>
                  </a:lnTo>
                  <a:lnTo>
                    <a:pt x="838073" y="330374"/>
                  </a:lnTo>
                  <a:lnTo>
                    <a:pt x="886313" y="329225"/>
                  </a:lnTo>
                  <a:lnTo>
                    <a:pt x="933958" y="327659"/>
                  </a:lnTo>
                  <a:lnTo>
                    <a:pt x="980630" y="326020"/>
                  </a:lnTo>
                  <a:lnTo>
                    <a:pt x="1026731" y="324834"/>
                  </a:lnTo>
                  <a:lnTo>
                    <a:pt x="1072832" y="322837"/>
                  </a:lnTo>
                  <a:lnTo>
                    <a:pt x="1119505" y="318769"/>
                  </a:lnTo>
                  <a:lnTo>
                    <a:pt x="1167006" y="311572"/>
                  </a:lnTo>
                  <a:lnTo>
                    <a:pt x="1215008" y="302148"/>
                  </a:lnTo>
                  <a:lnTo>
                    <a:pt x="1263201" y="292177"/>
                  </a:lnTo>
                  <a:lnTo>
                    <a:pt x="1311275" y="283336"/>
                  </a:lnTo>
                  <a:lnTo>
                    <a:pt x="1359348" y="275671"/>
                  </a:lnTo>
                  <a:lnTo>
                    <a:pt x="1407541" y="268398"/>
                  </a:lnTo>
                  <a:lnTo>
                    <a:pt x="1455543" y="261959"/>
                  </a:lnTo>
                  <a:lnTo>
                    <a:pt x="1503045" y="256793"/>
                  </a:lnTo>
                  <a:lnTo>
                    <a:pt x="1549717" y="254351"/>
                  </a:lnTo>
                  <a:lnTo>
                    <a:pt x="1595818" y="254015"/>
                  </a:lnTo>
                  <a:lnTo>
                    <a:pt x="1641919" y="252847"/>
                  </a:lnTo>
                  <a:lnTo>
                    <a:pt x="1688592" y="247903"/>
                  </a:lnTo>
                  <a:lnTo>
                    <a:pt x="1736218" y="237555"/>
                  </a:lnTo>
                  <a:lnTo>
                    <a:pt x="1784429" y="223599"/>
                  </a:lnTo>
                  <a:lnTo>
                    <a:pt x="1832663" y="208524"/>
                  </a:lnTo>
                  <a:lnTo>
                    <a:pt x="1880362" y="194817"/>
                  </a:lnTo>
                  <a:lnTo>
                    <a:pt x="1927016" y="183731"/>
                  </a:lnTo>
                  <a:lnTo>
                    <a:pt x="1973087" y="173751"/>
                  </a:lnTo>
                  <a:lnTo>
                    <a:pt x="2019182" y="163224"/>
                  </a:lnTo>
                  <a:lnTo>
                    <a:pt x="2065908" y="150494"/>
                  </a:lnTo>
                  <a:lnTo>
                    <a:pt x="2113391" y="133834"/>
                  </a:lnTo>
                  <a:lnTo>
                    <a:pt x="2161349" y="114553"/>
                  </a:lnTo>
                  <a:lnTo>
                    <a:pt x="2209498" y="95559"/>
                  </a:lnTo>
                  <a:lnTo>
                    <a:pt x="2257552" y="79755"/>
                  </a:lnTo>
                  <a:lnTo>
                    <a:pt x="2305964" y="67540"/>
                  </a:lnTo>
                  <a:lnTo>
                    <a:pt x="2354627" y="57562"/>
                  </a:lnTo>
                  <a:lnTo>
                    <a:pt x="2402695" y="49823"/>
                  </a:lnTo>
                  <a:lnTo>
                    <a:pt x="2449322" y="44322"/>
                  </a:lnTo>
                  <a:lnTo>
                    <a:pt x="2493498" y="41394"/>
                  </a:lnTo>
                  <a:lnTo>
                    <a:pt x="2535936" y="40989"/>
                  </a:lnTo>
                  <a:lnTo>
                    <a:pt x="2578373" y="42251"/>
                  </a:lnTo>
                  <a:lnTo>
                    <a:pt x="2622550" y="44322"/>
                  </a:lnTo>
                  <a:lnTo>
                    <a:pt x="2669319" y="47902"/>
                  </a:lnTo>
                  <a:lnTo>
                    <a:pt x="2717625" y="53149"/>
                  </a:lnTo>
                  <a:lnTo>
                    <a:pt x="2766335" y="58396"/>
                  </a:lnTo>
                  <a:lnTo>
                    <a:pt x="2814320" y="61975"/>
                  </a:lnTo>
                  <a:lnTo>
                    <a:pt x="2860992" y="63261"/>
                  </a:lnTo>
                  <a:lnTo>
                    <a:pt x="2907093" y="63118"/>
                  </a:lnTo>
                  <a:lnTo>
                    <a:pt x="2953194" y="62404"/>
                  </a:lnTo>
                  <a:lnTo>
                    <a:pt x="2999866" y="61975"/>
                  </a:lnTo>
                  <a:lnTo>
                    <a:pt x="3047491" y="62404"/>
                  </a:lnTo>
                  <a:lnTo>
                    <a:pt x="3095688" y="63118"/>
                  </a:lnTo>
                  <a:lnTo>
                    <a:pt x="3143885" y="63261"/>
                  </a:lnTo>
                  <a:lnTo>
                    <a:pt x="3191510" y="61975"/>
                  </a:lnTo>
                  <a:lnTo>
                    <a:pt x="3238238" y="58610"/>
                  </a:lnTo>
                  <a:lnTo>
                    <a:pt x="3284347" y="53720"/>
                  </a:lnTo>
                  <a:lnTo>
                    <a:pt x="3330455" y="48545"/>
                  </a:lnTo>
                  <a:lnTo>
                    <a:pt x="3377184" y="44322"/>
                  </a:lnTo>
                  <a:lnTo>
                    <a:pt x="3424666" y="41273"/>
                  </a:lnTo>
                  <a:lnTo>
                    <a:pt x="3472624" y="38782"/>
                  </a:lnTo>
                  <a:lnTo>
                    <a:pt x="3520773" y="36839"/>
                  </a:lnTo>
                  <a:lnTo>
                    <a:pt x="3568827" y="35432"/>
                  </a:lnTo>
                  <a:lnTo>
                    <a:pt x="3616954" y="33807"/>
                  </a:lnTo>
                  <a:lnTo>
                    <a:pt x="3665140" y="32146"/>
                  </a:lnTo>
                  <a:lnTo>
                    <a:pt x="3713112" y="32129"/>
                  </a:lnTo>
                  <a:lnTo>
                    <a:pt x="3760597" y="35432"/>
                  </a:lnTo>
                  <a:lnTo>
                    <a:pt x="3807269" y="44215"/>
                  </a:lnTo>
                  <a:lnTo>
                    <a:pt x="3853370" y="57022"/>
                  </a:lnTo>
                  <a:lnTo>
                    <a:pt x="3899471" y="70115"/>
                  </a:lnTo>
                  <a:lnTo>
                    <a:pt x="3946144" y="79755"/>
                  </a:lnTo>
                  <a:lnTo>
                    <a:pt x="3993788" y="84627"/>
                  </a:lnTo>
                  <a:lnTo>
                    <a:pt x="4042029" y="86915"/>
                  </a:lnTo>
                  <a:lnTo>
                    <a:pt x="4090269" y="87846"/>
                  </a:lnTo>
                  <a:lnTo>
                    <a:pt x="4137914" y="88645"/>
                  </a:lnTo>
                  <a:lnTo>
                    <a:pt x="4184586" y="88806"/>
                  </a:lnTo>
                  <a:lnTo>
                    <a:pt x="4230687" y="88026"/>
                  </a:lnTo>
                  <a:lnTo>
                    <a:pt x="4276788" y="87556"/>
                  </a:lnTo>
                  <a:lnTo>
                    <a:pt x="4323461" y="88645"/>
                  </a:lnTo>
                  <a:lnTo>
                    <a:pt x="4370945" y="91386"/>
                  </a:lnTo>
                  <a:lnTo>
                    <a:pt x="4418917" y="95234"/>
                  </a:lnTo>
                  <a:lnTo>
                    <a:pt x="4467103" y="100201"/>
                  </a:lnTo>
                  <a:lnTo>
                    <a:pt x="4515231" y="106298"/>
                  </a:lnTo>
                  <a:lnTo>
                    <a:pt x="4563429" y="115371"/>
                  </a:lnTo>
                  <a:lnTo>
                    <a:pt x="4611830" y="126777"/>
                  </a:lnTo>
                  <a:lnTo>
                    <a:pt x="4659874" y="136802"/>
                  </a:lnTo>
                  <a:lnTo>
                    <a:pt x="4707001" y="141731"/>
                  </a:lnTo>
                  <a:lnTo>
                    <a:pt x="4752415" y="139406"/>
                  </a:lnTo>
                  <a:lnTo>
                    <a:pt x="4796663" y="132270"/>
                  </a:lnTo>
                  <a:lnTo>
                    <a:pt x="4840910" y="123229"/>
                  </a:lnTo>
                  <a:lnTo>
                    <a:pt x="4886325" y="115188"/>
                  </a:lnTo>
                  <a:lnTo>
                    <a:pt x="4933541" y="107487"/>
                  </a:lnTo>
                  <a:lnTo>
                    <a:pt x="4981829" y="99107"/>
                  </a:lnTo>
                  <a:lnTo>
                    <a:pt x="5030307" y="92132"/>
                  </a:lnTo>
                  <a:lnTo>
                    <a:pt x="5078095" y="88645"/>
                  </a:lnTo>
                  <a:lnTo>
                    <a:pt x="5124767" y="90547"/>
                  </a:lnTo>
                  <a:lnTo>
                    <a:pt x="5170868" y="96329"/>
                  </a:lnTo>
                  <a:lnTo>
                    <a:pt x="5216969" y="102683"/>
                  </a:lnTo>
                  <a:lnTo>
                    <a:pt x="5263642" y="106298"/>
                  </a:lnTo>
                  <a:lnTo>
                    <a:pt x="5311268" y="108053"/>
                  </a:lnTo>
                  <a:lnTo>
                    <a:pt x="5359479" y="109092"/>
                  </a:lnTo>
                  <a:lnTo>
                    <a:pt x="5407713" y="106513"/>
                  </a:lnTo>
                  <a:lnTo>
                    <a:pt x="5455412" y="97408"/>
                  </a:lnTo>
                  <a:lnTo>
                    <a:pt x="5492801" y="79938"/>
                  </a:lnTo>
                  <a:lnTo>
                    <a:pt x="5529740" y="53812"/>
                  </a:lnTo>
                  <a:lnTo>
                    <a:pt x="5566539" y="26680"/>
                  </a:lnTo>
                  <a:lnTo>
                    <a:pt x="5603508" y="6192"/>
                  </a:lnTo>
                  <a:lnTo>
                    <a:pt x="5640959" y="0"/>
                  </a:lnTo>
                  <a:lnTo>
                    <a:pt x="5678897" y="13839"/>
                  </a:lnTo>
                  <a:lnTo>
                    <a:pt x="5717177" y="42535"/>
                  </a:lnTo>
                  <a:lnTo>
                    <a:pt x="5755652" y="77595"/>
                  </a:lnTo>
                  <a:lnTo>
                    <a:pt x="5794175" y="110528"/>
                  </a:lnTo>
                  <a:lnTo>
                    <a:pt x="5832602" y="132841"/>
                  </a:lnTo>
                  <a:lnTo>
                    <a:pt x="5880729" y="144393"/>
                  </a:lnTo>
                  <a:lnTo>
                    <a:pt x="5928915" y="146669"/>
                  </a:lnTo>
                  <a:lnTo>
                    <a:pt x="5976887" y="144254"/>
                  </a:lnTo>
                  <a:lnTo>
                    <a:pt x="6024372" y="141731"/>
                  </a:lnTo>
                  <a:lnTo>
                    <a:pt x="6071044" y="138739"/>
                  </a:lnTo>
                  <a:lnTo>
                    <a:pt x="6117145" y="133413"/>
                  </a:lnTo>
                  <a:lnTo>
                    <a:pt x="6163246" y="127801"/>
                  </a:lnTo>
                  <a:lnTo>
                    <a:pt x="6209919" y="123951"/>
                  </a:lnTo>
                  <a:lnTo>
                    <a:pt x="6257563" y="122308"/>
                  </a:lnTo>
                  <a:lnTo>
                    <a:pt x="6305804" y="121761"/>
                  </a:lnTo>
                  <a:lnTo>
                    <a:pt x="6354044" y="122308"/>
                  </a:lnTo>
                  <a:lnTo>
                    <a:pt x="6401689" y="123951"/>
                  </a:lnTo>
                  <a:lnTo>
                    <a:pt x="6448361" y="127390"/>
                  </a:lnTo>
                  <a:lnTo>
                    <a:pt x="6494462" y="132318"/>
                  </a:lnTo>
                  <a:lnTo>
                    <a:pt x="6540563" y="137507"/>
                  </a:lnTo>
                  <a:lnTo>
                    <a:pt x="6587235" y="141731"/>
                  </a:lnTo>
                  <a:lnTo>
                    <a:pt x="6634737" y="145815"/>
                  </a:lnTo>
                  <a:lnTo>
                    <a:pt x="6682740" y="150018"/>
                  </a:lnTo>
                  <a:lnTo>
                    <a:pt x="6730932" y="152269"/>
                  </a:lnTo>
                  <a:lnTo>
                    <a:pt x="6779006" y="150494"/>
                  </a:lnTo>
                  <a:lnTo>
                    <a:pt x="6827365" y="141749"/>
                  </a:lnTo>
                  <a:lnTo>
                    <a:pt x="6876033" y="127873"/>
                  </a:lnTo>
                  <a:lnTo>
                    <a:pt x="6924131" y="114258"/>
                  </a:lnTo>
                  <a:lnTo>
                    <a:pt x="6970776" y="106298"/>
                  </a:lnTo>
                  <a:lnTo>
                    <a:pt x="7014932" y="107610"/>
                  </a:lnTo>
                  <a:lnTo>
                    <a:pt x="7057326" y="114601"/>
                  </a:lnTo>
                  <a:lnTo>
                    <a:pt x="7099720" y="121854"/>
                  </a:lnTo>
                  <a:lnTo>
                    <a:pt x="7143877" y="123951"/>
                  </a:lnTo>
                  <a:lnTo>
                    <a:pt x="7190664" y="116363"/>
                  </a:lnTo>
                  <a:lnTo>
                    <a:pt x="7239000" y="102965"/>
                  </a:lnTo>
                  <a:lnTo>
                    <a:pt x="7287716" y="91233"/>
                  </a:lnTo>
                  <a:lnTo>
                    <a:pt x="7335647" y="88645"/>
                  </a:lnTo>
                  <a:lnTo>
                    <a:pt x="7382319" y="96359"/>
                  </a:lnTo>
                  <a:lnTo>
                    <a:pt x="7428420" y="110728"/>
                  </a:lnTo>
                  <a:lnTo>
                    <a:pt x="7474521" y="131740"/>
                  </a:lnTo>
                  <a:lnTo>
                    <a:pt x="7521194" y="159384"/>
                  </a:lnTo>
                  <a:lnTo>
                    <a:pt x="7552861" y="186116"/>
                  </a:lnTo>
                  <a:lnTo>
                    <a:pt x="7584882" y="221342"/>
                  </a:lnTo>
                  <a:lnTo>
                    <a:pt x="7617079" y="259524"/>
                  </a:lnTo>
                  <a:lnTo>
                    <a:pt x="7649275" y="295124"/>
                  </a:lnTo>
                  <a:lnTo>
                    <a:pt x="7681296" y="322603"/>
                  </a:lnTo>
                  <a:lnTo>
                    <a:pt x="7712964" y="336422"/>
                  </a:lnTo>
                  <a:lnTo>
                    <a:pt x="7750366" y="330162"/>
                  </a:lnTo>
                  <a:lnTo>
                    <a:pt x="7787329" y="305540"/>
                  </a:lnTo>
                  <a:lnTo>
                    <a:pt x="7824145" y="272543"/>
                  </a:lnTo>
                  <a:lnTo>
                    <a:pt x="7861108" y="241154"/>
                  </a:lnTo>
                  <a:lnTo>
                    <a:pt x="7898510" y="221360"/>
                  </a:lnTo>
                  <a:lnTo>
                    <a:pt x="7945995" y="214463"/>
                  </a:lnTo>
                  <a:lnTo>
                    <a:pt x="7993967" y="216947"/>
                  </a:lnTo>
                  <a:lnTo>
                    <a:pt x="8042153" y="223861"/>
                  </a:lnTo>
                  <a:lnTo>
                    <a:pt x="8090281" y="230250"/>
                  </a:lnTo>
                  <a:lnTo>
                    <a:pt x="8138193" y="235612"/>
                  </a:lnTo>
                  <a:lnTo>
                    <a:pt x="8186118" y="242379"/>
                  </a:lnTo>
                  <a:lnTo>
                    <a:pt x="8234066" y="249717"/>
                  </a:lnTo>
                  <a:lnTo>
                    <a:pt x="8282051" y="25679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025" y="3819784"/>
              <a:ext cx="8282305" cy="803910"/>
            </a:xfrm>
            <a:custGeom>
              <a:avLst/>
              <a:gdLst/>
              <a:ahLst/>
              <a:cxnLst/>
              <a:rect l="l" t="t" r="r" b="b"/>
              <a:pathLst>
                <a:path w="8282305" h="803910">
                  <a:moveTo>
                    <a:pt x="0" y="776853"/>
                  </a:moveTo>
                  <a:lnTo>
                    <a:pt x="48373" y="781468"/>
                  </a:lnTo>
                  <a:lnTo>
                    <a:pt x="97034" y="786251"/>
                  </a:lnTo>
                  <a:lnTo>
                    <a:pt x="145114" y="790747"/>
                  </a:lnTo>
                  <a:lnTo>
                    <a:pt x="191744" y="794506"/>
                  </a:lnTo>
                  <a:lnTo>
                    <a:pt x="235909" y="797984"/>
                  </a:lnTo>
                  <a:lnTo>
                    <a:pt x="278333" y="801189"/>
                  </a:lnTo>
                  <a:lnTo>
                    <a:pt x="320757" y="803275"/>
                  </a:lnTo>
                  <a:lnTo>
                    <a:pt x="364921" y="803396"/>
                  </a:lnTo>
                  <a:lnTo>
                    <a:pt x="411698" y="801030"/>
                  </a:lnTo>
                  <a:lnTo>
                    <a:pt x="460022" y="796760"/>
                  </a:lnTo>
                  <a:lnTo>
                    <a:pt x="508732" y="791394"/>
                  </a:lnTo>
                  <a:lnTo>
                    <a:pt x="556666" y="785743"/>
                  </a:lnTo>
                  <a:lnTo>
                    <a:pt x="603342" y="778898"/>
                  </a:lnTo>
                  <a:lnTo>
                    <a:pt x="649436" y="770804"/>
                  </a:lnTo>
                  <a:lnTo>
                    <a:pt x="695526" y="763543"/>
                  </a:lnTo>
                  <a:lnTo>
                    <a:pt x="742188" y="759200"/>
                  </a:lnTo>
                  <a:lnTo>
                    <a:pt x="789832" y="759497"/>
                  </a:lnTo>
                  <a:lnTo>
                    <a:pt x="838073" y="763010"/>
                  </a:lnTo>
                  <a:lnTo>
                    <a:pt x="886313" y="766808"/>
                  </a:lnTo>
                  <a:lnTo>
                    <a:pt x="933958" y="767963"/>
                  </a:lnTo>
                  <a:lnTo>
                    <a:pt x="980630" y="766062"/>
                  </a:lnTo>
                  <a:lnTo>
                    <a:pt x="1026731" y="762470"/>
                  </a:lnTo>
                  <a:lnTo>
                    <a:pt x="1072832" y="757211"/>
                  </a:lnTo>
                  <a:lnTo>
                    <a:pt x="1119505" y="750310"/>
                  </a:lnTo>
                  <a:lnTo>
                    <a:pt x="1167006" y="740294"/>
                  </a:lnTo>
                  <a:lnTo>
                    <a:pt x="1215008" y="727624"/>
                  </a:lnTo>
                  <a:lnTo>
                    <a:pt x="1263201" y="715216"/>
                  </a:lnTo>
                  <a:lnTo>
                    <a:pt x="1311275" y="705987"/>
                  </a:lnTo>
                  <a:lnTo>
                    <a:pt x="1359348" y="702153"/>
                  </a:lnTo>
                  <a:lnTo>
                    <a:pt x="1407541" y="701605"/>
                  </a:lnTo>
                  <a:lnTo>
                    <a:pt x="1455543" y="701057"/>
                  </a:lnTo>
                  <a:lnTo>
                    <a:pt x="1503045" y="697224"/>
                  </a:lnTo>
                  <a:lnTo>
                    <a:pt x="1549717" y="688619"/>
                  </a:lnTo>
                  <a:lnTo>
                    <a:pt x="1595818" y="677253"/>
                  </a:lnTo>
                  <a:lnTo>
                    <a:pt x="1641919" y="664791"/>
                  </a:lnTo>
                  <a:lnTo>
                    <a:pt x="1688592" y="652901"/>
                  </a:lnTo>
                  <a:lnTo>
                    <a:pt x="1736218" y="641852"/>
                  </a:lnTo>
                  <a:lnTo>
                    <a:pt x="1784429" y="630803"/>
                  </a:lnTo>
                  <a:lnTo>
                    <a:pt x="1832663" y="619754"/>
                  </a:lnTo>
                  <a:lnTo>
                    <a:pt x="1880362" y="608705"/>
                  </a:lnTo>
                  <a:lnTo>
                    <a:pt x="1927016" y="597993"/>
                  </a:lnTo>
                  <a:lnTo>
                    <a:pt x="1973087" y="587591"/>
                  </a:lnTo>
                  <a:lnTo>
                    <a:pt x="2019182" y="576665"/>
                  </a:lnTo>
                  <a:lnTo>
                    <a:pt x="2065908" y="564382"/>
                  </a:lnTo>
                  <a:lnTo>
                    <a:pt x="2113391" y="549733"/>
                  </a:lnTo>
                  <a:lnTo>
                    <a:pt x="2161349" y="533394"/>
                  </a:lnTo>
                  <a:lnTo>
                    <a:pt x="2209498" y="517054"/>
                  </a:lnTo>
                  <a:lnTo>
                    <a:pt x="2257552" y="502406"/>
                  </a:lnTo>
                  <a:lnTo>
                    <a:pt x="2305964" y="489283"/>
                  </a:lnTo>
                  <a:lnTo>
                    <a:pt x="2354627" y="476958"/>
                  </a:lnTo>
                  <a:lnTo>
                    <a:pt x="2402695" y="466276"/>
                  </a:lnTo>
                  <a:lnTo>
                    <a:pt x="2449322" y="458083"/>
                  </a:lnTo>
                  <a:lnTo>
                    <a:pt x="2493498" y="452391"/>
                  </a:lnTo>
                  <a:lnTo>
                    <a:pt x="2535936" y="448748"/>
                  </a:lnTo>
                  <a:lnTo>
                    <a:pt x="2578373" y="447581"/>
                  </a:lnTo>
                  <a:lnTo>
                    <a:pt x="2622550" y="449320"/>
                  </a:lnTo>
                  <a:lnTo>
                    <a:pt x="2669319" y="455267"/>
                  </a:lnTo>
                  <a:lnTo>
                    <a:pt x="2717625" y="464798"/>
                  </a:lnTo>
                  <a:lnTo>
                    <a:pt x="2766335" y="475448"/>
                  </a:lnTo>
                  <a:lnTo>
                    <a:pt x="2814320" y="484753"/>
                  </a:lnTo>
                  <a:lnTo>
                    <a:pt x="2860992" y="492811"/>
                  </a:lnTo>
                  <a:lnTo>
                    <a:pt x="2907093" y="500739"/>
                  </a:lnTo>
                  <a:lnTo>
                    <a:pt x="2953194" y="507309"/>
                  </a:lnTo>
                  <a:lnTo>
                    <a:pt x="2999866" y="511296"/>
                  </a:lnTo>
                  <a:lnTo>
                    <a:pt x="3047491" y="511960"/>
                  </a:lnTo>
                  <a:lnTo>
                    <a:pt x="3095688" y="510137"/>
                  </a:lnTo>
                  <a:lnTo>
                    <a:pt x="3143885" y="506670"/>
                  </a:lnTo>
                  <a:lnTo>
                    <a:pt x="3191510" y="502406"/>
                  </a:lnTo>
                  <a:lnTo>
                    <a:pt x="3238238" y="496204"/>
                  </a:lnTo>
                  <a:lnTo>
                    <a:pt x="3284347" y="488039"/>
                  </a:lnTo>
                  <a:lnTo>
                    <a:pt x="3330455" y="480421"/>
                  </a:lnTo>
                  <a:lnTo>
                    <a:pt x="3377184" y="475863"/>
                  </a:lnTo>
                  <a:lnTo>
                    <a:pt x="3424666" y="476430"/>
                  </a:lnTo>
                  <a:lnTo>
                    <a:pt x="3472624" y="480308"/>
                  </a:lnTo>
                  <a:lnTo>
                    <a:pt x="3520773" y="484185"/>
                  </a:lnTo>
                  <a:lnTo>
                    <a:pt x="3568827" y="484753"/>
                  </a:lnTo>
                  <a:lnTo>
                    <a:pt x="3616954" y="478478"/>
                  </a:lnTo>
                  <a:lnTo>
                    <a:pt x="3665140" y="468084"/>
                  </a:lnTo>
                  <a:lnTo>
                    <a:pt x="3713112" y="459357"/>
                  </a:lnTo>
                  <a:lnTo>
                    <a:pt x="3760597" y="458083"/>
                  </a:lnTo>
                  <a:lnTo>
                    <a:pt x="3807269" y="468838"/>
                  </a:lnTo>
                  <a:lnTo>
                    <a:pt x="3853370" y="487451"/>
                  </a:lnTo>
                  <a:lnTo>
                    <a:pt x="3899471" y="506874"/>
                  </a:lnTo>
                  <a:lnTo>
                    <a:pt x="3946144" y="520059"/>
                  </a:lnTo>
                  <a:lnTo>
                    <a:pt x="3993788" y="524666"/>
                  </a:lnTo>
                  <a:lnTo>
                    <a:pt x="4042029" y="524535"/>
                  </a:lnTo>
                  <a:lnTo>
                    <a:pt x="4090269" y="522166"/>
                  </a:lnTo>
                  <a:lnTo>
                    <a:pt x="4137914" y="520059"/>
                  </a:lnTo>
                  <a:lnTo>
                    <a:pt x="4184586" y="520993"/>
                  </a:lnTo>
                  <a:lnTo>
                    <a:pt x="4230687" y="522868"/>
                  </a:lnTo>
                  <a:lnTo>
                    <a:pt x="4276788" y="521148"/>
                  </a:lnTo>
                  <a:lnTo>
                    <a:pt x="4323461" y="511296"/>
                  </a:lnTo>
                  <a:lnTo>
                    <a:pt x="4361400" y="492221"/>
                  </a:lnTo>
                  <a:lnTo>
                    <a:pt x="4399687" y="464375"/>
                  </a:lnTo>
                  <a:lnTo>
                    <a:pt x="4438181" y="434559"/>
                  </a:lnTo>
                  <a:lnTo>
                    <a:pt x="4476742" y="409578"/>
                  </a:lnTo>
                  <a:lnTo>
                    <a:pt x="4515231" y="396234"/>
                  </a:lnTo>
                  <a:lnTo>
                    <a:pt x="4563429" y="402772"/>
                  </a:lnTo>
                  <a:lnTo>
                    <a:pt x="4611830" y="425491"/>
                  </a:lnTo>
                  <a:lnTo>
                    <a:pt x="4659874" y="449044"/>
                  </a:lnTo>
                  <a:lnTo>
                    <a:pt x="4707001" y="458083"/>
                  </a:lnTo>
                  <a:lnTo>
                    <a:pt x="4752415" y="448877"/>
                  </a:lnTo>
                  <a:lnTo>
                    <a:pt x="4796663" y="429396"/>
                  </a:lnTo>
                  <a:lnTo>
                    <a:pt x="4840910" y="402129"/>
                  </a:lnTo>
                  <a:lnTo>
                    <a:pt x="4886325" y="369564"/>
                  </a:lnTo>
                  <a:lnTo>
                    <a:pt x="4923984" y="336646"/>
                  </a:lnTo>
                  <a:lnTo>
                    <a:pt x="4962441" y="296298"/>
                  </a:lnTo>
                  <a:lnTo>
                    <a:pt x="5001246" y="253828"/>
                  </a:lnTo>
                  <a:lnTo>
                    <a:pt x="5039948" y="214546"/>
                  </a:lnTo>
                  <a:lnTo>
                    <a:pt x="5078095" y="183763"/>
                  </a:lnTo>
                  <a:lnTo>
                    <a:pt x="5124767" y="154112"/>
                  </a:lnTo>
                  <a:lnTo>
                    <a:pt x="5170868" y="130581"/>
                  </a:lnTo>
                  <a:lnTo>
                    <a:pt x="5216969" y="118147"/>
                  </a:lnTo>
                  <a:lnTo>
                    <a:pt x="5263642" y="121787"/>
                  </a:lnTo>
                  <a:lnTo>
                    <a:pt x="5295300" y="139860"/>
                  </a:lnTo>
                  <a:lnTo>
                    <a:pt x="5327301" y="171589"/>
                  </a:lnTo>
                  <a:lnTo>
                    <a:pt x="5359479" y="209718"/>
                  </a:lnTo>
                  <a:lnTo>
                    <a:pt x="5391667" y="246990"/>
                  </a:lnTo>
                  <a:lnTo>
                    <a:pt x="5423700" y="276147"/>
                  </a:lnTo>
                  <a:lnTo>
                    <a:pt x="5455412" y="289935"/>
                  </a:lnTo>
                  <a:lnTo>
                    <a:pt x="5492801" y="279726"/>
                  </a:lnTo>
                  <a:lnTo>
                    <a:pt x="5529740" y="249047"/>
                  </a:lnTo>
                  <a:lnTo>
                    <a:pt x="5566539" y="211077"/>
                  </a:lnTo>
                  <a:lnTo>
                    <a:pt x="5603508" y="178995"/>
                  </a:lnTo>
                  <a:lnTo>
                    <a:pt x="5640959" y="165983"/>
                  </a:lnTo>
                  <a:lnTo>
                    <a:pt x="5678897" y="176982"/>
                  </a:lnTo>
                  <a:lnTo>
                    <a:pt x="5717177" y="203197"/>
                  </a:lnTo>
                  <a:lnTo>
                    <a:pt x="5755652" y="237196"/>
                  </a:lnTo>
                  <a:lnTo>
                    <a:pt x="5794175" y="271549"/>
                  </a:lnTo>
                  <a:lnTo>
                    <a:pt x="5832602" y="298825"/>
                  </a:lnTo>
                  <a:lnTo>
                    <a:pt x="5880729" y="327054"/>
                  </a:lnTo>
                  <a:lnTo>
                    <a:pt x="5928915" y="354165"/>
                  </a:lnTo>
                  <a:lnTo>
                    <a:pt x="5976887" y="373512"/>
                  </a:lnTo>
                  <a:lnTo>
                    <a:pt x="6024372" y="378454"/>
                  </a:lnTo>
                  <a:lnTo>
                    <a:pt x="6061774" y="365658"/>
                  </a:lnTo>
                  <a:lnTo>
                    <a:pt x="6098737" y="339671"/>
                  </a:lnTo>
                  <a:lnTo>
                    <a:pt x="6135553" y="308575"/>
                  </a:lnTo>
                  <a:lnTo>
                    <a:pt x="6172516" y="280454"/>
                  </a:lnTo>
                  <a:lnTo>
                    <a:pt x="6209919" y="263392"/>
                  </a:lnTo>
                  <a:lnTo>
                    <a:pt x="6257563" y="262574"/>
                  </a:lnTo>
                  <a:lnTo>
                    <a:pt x="6305804" y="274472"/>
                  </a:lnTo>
                  <a:lnTo>
                    <a:pt x="6354044" y="287466"/>
                  </a:lnTo>
                  <a:lnTo>
                    <a:pt x="6401689" y="289935"/>
                  </a:lnTo>
                  <a:lnTo>
                    <a:pt x="6448361" y="280368"/>
                  </a:lnTo>
                  <a:lnTo>
                    <a:pt x="6494462" y="264455"/>
                  </a:lnTo>
                  <a:lnTo>
                    <a:pt x="6540563" y="241375"/>
                  </a:lnTo>
                  <a:lnTo>
                    <a:pt x="6587235" y="210306"/>
                  </a:lnTo>
                  <a:lnTo>
                    <a:pt x="6618833" y="180558"/>
                  </a:lnTo>
                  <a:lnTo>
                    <a:pt x="6650698" y="142083"/>
                  </a:lnTo>
                  <a:lnTo>
                    <a:pt x="6682740" y="100165"/>
                  </a:lnTo>
                  <a:lnTo>
                    <a:pt x="6714866" y="60088"/>
                  </a:lnTo>
                  <a:lnTo>
                    <a:pt x="6746985" y="27137"/>
                  </a:lnTo>
                  <a:lnTo>
                    <a:pt x="6779006" y="6598"/>
                  </a:lnTo>
                  <a:lnTo>
                    <a:pt x="6827365" y="0"/>
                  </a:lnTo>
                  <a:lnTo>
                    <a:pt x="6876033" y="12201"/>
                  </a:lnTo>
                  <a:lnTo>
                    <a:pt x="6924131" y="34905"/>
                  </a:lnTo>
                  <a:lnTo>
                    <a:pt x="6970776" y="59811"/>
                  </a:lnTo>
                  <a:lnTo>
                    <a:pt x="7006298" y="85378"/>
                  </a:lnTo>
                  <a:lnTo>
                    <a:pt x="7040467" y="119511"/>
                  </a:lnTo>
                  <a:lnTo>
                    <a:pt x="7074185" y="154131"/>
                  </a:lnTo>
                  <a:lnTo>
                    <a:pt x="7108354" y="181162"/>
                  </a:lnTo>
                  <a:lnTo>
                    <a:pt x="7143877" y="192526"/>
                  </a:lnTo>
                  <a:lnTo>
                    <a:pt x="7181145" y="181073"/>
                  </a:lnTo>
                  <a:lnTo>
                    <a:pt x="7219554" y="152113"/>
                  </a:lnTo>
                  <a:lnTo>
                    <a:pt x="7258506" y="116484"/>
                  </a:lnTo>
                  <a:lnTo>
                    <a:pt x="7297402" y="85025"/>
                  </a:lnTo>
                  <a:lnTo>
                    <a:pt x="7335647" y="68574"/>
                  </a:lnTo>
                  <a:lnTo>
                    <a:pt x="7382319" y="65787"/>
                  </a:lnTo>
                  <a:lnTo>
                    <a:pt x="7428420" y="73622"/>
                  </a:lnTo>
                  <a:lnTo>
                    <a:pt x="7474521" y="96648"/>
                  </a:lnTo>
                  <a:lnTo>
                    <a:pt x="7521194" y="139440"/>
                  </a:lnTo>
                  <a:lnTo>
                    <a:pt x="7544904" y="174273"/>
                  </a:lnTo>
                  <a:lnTo>
                    <a:pt x="7568838" y="221460"/>
                  </a:lnTo>
                  <a:lnTo>
                    <a:pt x="7592921" y="276329"/>
                  </a:lnTo>
                  <a:lnTo>
                    <a:pt x="7617079" y="334210"/>
                  </a:lnTo>
                  <a:lnTo>
                    <a:pt x="7641236" y="390429"/>
                  </a:lnTo>
                  <a:lnTo>
                    <a:pt x="7665319" y="440316"/>
                  </a:lnTo>
                  <a:lnTo>
                    <a:pt x="7689253" y="479199"/>
                  </a:lnTo>
                  <a:lnTo>
                    <a:pt x="7712964" y="502406"/>
                  </a:lnTo>
                  <a:lnTo>
                    <a:pt x="7744170" y="505110"/>
                  </a:lnTo>
                  <a:lnTo>
                    <a:pt x="7775038" y="483360"/>
                  </a:lnTo>
                  <a:lnTo>
                    <a:pt x="7805737" y="447605"/>
                  </a:lnTo>
                  <a:lnTo>
                    <a:pt x="7836436" y="408294"/>
                  </a:lnTo>
                  <a:lnTo>
                    <a:pt x="7867304" y="375876"/>
                  </a:lnTo>
                  <a:lnTo>
                    <a:pt x="7898510" y="360801"/>
                  </a:lnTo>
                  <a:lnTo>
                    <a:pt x="7936450" y="368136"/>
                  </a:lnTo>
                  <a:lnTo>
                    <a:pt x="7974737" y="391352"/>
                  </a:lnTo>
                  <a:lnTo>
                    <a:pt x="8013231" y="421517"/>
                  </a:lnTo>
                  <a:lnTo>
                    <a:pt x="8051792" y="449701"/>
                  </a:lnTo>
                  <a:lnTo>
                    <a:pt x="8090281" y="466973"/>
                  </a:lnTo>
                  <a:lnTo>
                    <a:pt x="8138193" y="471251"/>
                  </a:lnTo>
                  <a:lnTo>
                    <a:pt x="8186118" y="465861"/>
                  </a:lnTo>
                  <a:lnTo>
                    <a:pt x="8234066" y="456614"/>
                  </a:lnTo>
                  <a:lnTo>
                    <a:pt x="8282051" y="44932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81025" y="3484790"/>
              <a:ext cx="8282305" cy="864235"/>
            </a:xfrm>
            <a:custGeom>
              <a:avLst/>
              <a:gdLst/>
              <a:ahLst/>
              <a:cxnLst/>
              <a:rect l="l" t="t" r="r" b="b"/>
              <a:pathLst>
                <a:path w="8282305" h="864235">
                  <a:moveTo>
                    <a:pt x="0" y="801967"/>
                  </a:moveTo>
                  <a:lnTo>
                    <a:pt x="48373" y="801342"/>
                  </a:lnTo>
                  <a:lnTo>
                    <a:pt x="97034" y="800300"/>
                  </a:lnTo>
                  <a:lnTo>
                    <a:pt x="145114" y="800092"/>
                  </a:lnTo>
                  <a:lnTo>
                    <a:pt x="191744" y="801967"/>
                  </a:lnTo>
                  <a:lnTo>
                    <a:pt x="235909" y="806543"/>
                  </a:lnTo>
                  <a:lnTo>
                    <a:pt x="278333" y="813048"/>
                  </a:lnTo>
                  <a:lnTo>
                    <a:pt x="320757" y="820648"/>
                  </a:lnTo>
                  <a:lnTo>
                    <a:pt x="364921" y="828510"/>
                  </a:lnTo>
                  <a:lnTo>
                    <a:pt x="411698" y="838243"/>
                  </a:lnTo>
                  <a:lnTo>
                    <a:pt x="460022" y="849608"/>
                  </a:lnTo>
                  <a:lnTo>
                    <a:pt x="508732" y="859281"/>
                  </a:lnTo>
                  <a:lnTo>
                    <a:pt x="556666" y="863943"/>
                  </a:lnTo>
                  <a:lnTo>
                    <a:pt x="603342" y="862921"/>
                  </a:lnTo>
                  <a:lnTo>
                    <a:pt x="649436" y="857863"/>
                  </a:lnTo>
                  <a:lnTo>
                    <a:pt x="695526" y="849209"/>
                  </a:lnTo>
                  <a:lnTo>
                    <a:pt x="742188" y="837400"/>
                  </a:lnTo>
                  <a:lnTo>
                    <a:pt x="789832" y="818957"/>
                  </a:lnTo>
                  <a:lnTo>
                    <a:pt x="838073" y="794823"/>
                  </a:lnTo>
                  <a:lnTo>
                    <a:pt x="886313" y="772070"/>
                  </a:lnTo>
                  <a:lnTo>
                    <a:pt x="933958" y="757771"/>
                  </a:lnTo>
                  <a:lnTo>
                    <a:pt x="980630" y="756350"/>
                  </a:lnTo>
                  <a:lnTo>
                    <a:pt x="1026731" y="763264"/>
                  </a:lnTo>
                  <a:lnTo>
                    <a:pt x="1072832" y="771844"/>
                  </a:lnTo>
                  <a:lnTo>
                    <a:pt x="1119505" y="775424"/>
                  </a:lnTo>
                  <a:lnTo>
                    <a:pt x="1167006" y="770634"/>
                  </a:lnTo>
                  <a:lnTo>
                    <a:pt x="1215008" y="761581"/>
                  </a:lnTo>
                  <a:lnTo>
                    <a:pt x="1263201" y="752814"/>
                  </a:lnTo>
                  <a:lnTo>
                    <a:pt x="1311275" y="748881"/>
                  </a:lnTo>
                  <a:lnTo>
                    <a:pt x="1359348" y="753439"/>
                  </a:lnTo>
                  <a:lnTo>
                    <a:pt x="1407541" y="763248"/>
                  </a:lnTo>
                  <a:lnTo>
                    <a:pt x="1455543" y="772509"/>
                  </a:lnTo>
                  <a:lnTo>
                    <a:pt x="1503045" y="775424"/>
                  </a:lnTo>
                  <a:lnTo>
                    <a:pt x="1549717" y="769768"/>
                  </a:lnTo>
                  <a:lnTo>
                    <a:pt x="1595818" y="758850"/>
                  </a:lnTo>
                  <a:lnTo>
                    <a:pt x="1641919" y="745170"/>
                  </a:lnTo>
                  <a:lnTo>
                    <a:pt x="1688592" y="731228"/>
                  </a:lnTo>
                  <a:lnTo>
                    <a:pt x="1736218" y="716740"/>
                  </a:lnTo>
                  <a:lnTo>
                    <a:pt x="1784429" y="700764"/>
                  </a:lnTo>
                  <a:lnTo>
                    <a:pt x="1832663" y="684526"/>
                  </a:lnTo>
                  <a:lnTo>
                    <a:pt x="1880362" y="669252"/>
                  </a:lnTo>
                  <a:lnTo>
                    <a:pt x="1927016" y="657205"/>
                  </a:lnTo>
                  <a:lnTo>
                    <a:pt x="1973087" y="647074"/>
                  </a:lnTo>
                  <a:lnTo>
                    <a:pt x="2019182" y="634730"/>
                  </a:lnTo>
                  <a:lnTo>
                    <a:pt x="2065908" y="616039"/>
                  </a:lnTo>
                  <a:lnTo>
                    <a:pt x="2103847" y="591751"/>
                  </a:lnTo>
                  <a:lnTo>
                    <a:pt x="2142127" y="560179"/>
                  </a:lnTo>
                  <a:lnTo>
                    <a:pt x="2180602" y="527479"/>
                  </a:lnTo>
                  <a:lnTo>
                    <a:pt x="2219125" y="499808"/>
                  </a:lnTo>
                  <a:lnTo>
                    <a:pt x="2257552" y="483324"/>
                  </a:lnTo>
                  <a:lnTo>
                    <a:pt x="2305964" y="483550"/>
                  </a:lnTo>
                  <a:lnTo>
                    <a:pt x="2354627" y="498754"/>
                  </a:lnTo>
                  <a:lnTo>
                    <a:pt x="2402695" y="517292"/>
                  </a:lnTo>
                  <a:lnTo>
                    <a:pt x="2449322" y="527520"/>
                  </a:lnTo>
                  <a:lnTo>
                    <a:pt x="2493498" y="524194"/>
                  </a:lnTo>
                  <a:lnTo>
                    <a:pt x="2535936" y="514248"/>
                  </a:lnTo>
                  <a:lnTo>
                    <a:pt x="2578373" y="504303"/>
                  </a:lnTo>
                  <a:lnTo>
                    <a:pt x="2622550" y="500977"/>
                  </a:lnTo>
                  <a:lnTo>
                    <a:pt x="2669319" y="507670"/>
                  </a:lnTo>
                  <a:lnTo>
                    <a:pt x="2717625" y="520328"/>
                  </a:lnTo>
                  <a:lnTo>
                    <a:pt x="2766335" y="534392"/>
                  </a:lnTo>
                  <a:lnTo>
                    <a:pt x="2814320" y="545300"/>
                  </a:lnTo>
                  <a:lnTo>
                    <a:pt x="2860992" y="553023"/>
                  </a:lnTo>
                  <a:lnTo>
                    <a:pt x="2907093" y="559651"/>
                  </a:lnTo>
                  <a:lnTo>
                    <a:pt x="2953194" y="563516"/>
                  </a:lnTo>
                  <a:lnTo>
                    <a:pt x="2999866" y="562953"/>
                  </a:lnTo>
                  <a:lnTo>
                    <a:pt x="3047491" y="555404"/>
                  </a:lnTo>
                  <a:lnTo>
                    <a:pt x="3095688" y="542474"/>
                  </a:lnTo>
                  <a:lnTo>
                    <a:pt x="3143885" y="528734"/>
                  </a:lnTo>
                  <a:lnTo>
                    <a:pt x="3191510" y="518757"/>
                  </a:lnTo>
                  <a:lnTo>
                    <a:pt x="3238238" y="514242"/>
                  </a:lnTo>
                  <a:lnTo>
                    <a:pt x="3284347" y="512645"/>
                  </a:lnTo>
                  <a:lnTo>
                    <a:pt x="3330455" y="511881"/>
                  </a:lnTo>
                  <a:lnTo>
                    <a:pt x="3377184" y="509867"/>
                  </a:lnTo>
                  <a:lnTo>
                    <a:pt x="3424666" y="504392"/>
                  </a:lnTo>
                  <a:lnTo>
                    <a:pt x="3472624" y="497119"/>
                  </a:lnTo>
                  <a:lnTo>
                    <a:pt x="3520773" y="491775"/>
                  </a:lnTo>
                  <a:lnTo>
                    <a:pt x="3568827" y="492087"/>
                  </a:lnTo>
                  <a:lnTo>
                    <a:pt x="3616954" y="501455"/>
                  </a:lnTo>
                  <a:lnTo>
                    <a:pt x="3665140" y="517026"/>
                  </a:lnTo>
                  <a:lnTo>
                    <a:pt x="3713112" y="533431"/>
                  </a:lnTo>
                  <a:lnTo>
                    <a:pt x="3760597" y="545300"/>
                  </a:lnTo>
                  <a:lnTo>
                    <a:pt x="3807269" y="550187"/>
                  </a:lnTo>
                  <a:lnTo>
                    <a:pt x="3853370" y="551348"/>
                  </a:lnTo>
                  <a:lnTo>
                    <a:pt x="3899471" y="551676"/>
                  </a:lnTo>
                  <a:lnTo>
                    <a:pt x="3946144" y="554063"/>
                  </a:lnTo>
                  <a:lnTo>
                    <a:pt x="3993788" y="560318"/>
                  </a:lnTo>
                  <a:lnTo>
                    <a:pt x="4042029" y="568477"/>
                  </a:lnTo>
                  <a:lnTo>
                    <a:pt x="4090269" y="576066"/>
                  </a:lnTo>
                  <a:lnTo>
                    <a:pt x="4137914" y="580606"/>
                  </a:lnTo>
                  <a:lnTo>
                    <a:pt x="4184586" y="583844"/>
                  </a:lnTo>
                  <a:lnTo>
                    <a:pt x="4230687" y="586226"/>
                  </a:lnTo>
                  <a:lnTo>
                    <a:pt x="4276788" y="583606"/>
                  </a:lnTo>
                  <a:lnTo>
                    <a:pt x="4323461" y="571843"/>
                  </a:lnTo>
                  <a:lnTo>
                    <a:pt x="4361400" y="550517"/>
                  </a:lnTo>
                  <a:lnTo>
                    <a:pt x="4399687" y="519559"/>
                  </a:lnTo>
                  <a:lnTo>
                    <a:pt x="4438181" y="485981"/>
                  </a:lnTo>
                  <a:lnTo>
                    <a:pt x="4476742" y="456791"/>
                  </a:lnTo>
                  <a:lnTo>
                    <a:pt x="4515231" y="439001"/>
                  </a:lnTo>
                  <a:lnTo>
                    <a:pt x="4553755" y="438431"/>
                  </a:lnTo>
                  <a:lnTo>
                    <a:pt x="4592481" y="450413"/>
                  </a:lnTo>
                  <a:lnTo>
                    <a:pt x="4631122" y="466222"/>
                  </a:lnTo>
                  <a:lnTo>
                    <a:pt x="4669390" y="477137"/>
                  </a:lnTo>
                  <a:lnTo>
                    <a:pt x="4743463" y="456565"/>
                  </a:lnTo>
                  <a:lnTo>
                    <a:pt x="4779029" y="429358"/>
                  </a:lnTo>
                  <a:lnTo>
                    <a:pt x="4814296" y="395146"/>
                  </a:lnTo>
                  <a:lnTo>
                    <a:pt x="4849862" y="356265"/>
                  </a:lnTo>
                  <a:lnTo>
                    <a:pt x="4886325" y="315049"/>
                  </a:lnTo>
                  <a:lnTo>
                    <a:pt x="4917639" y="275540"/>
                  </a:lnTo>
                  <a:lnTo>
                    <a:pt x="4949561" y="229145"/>
                  </a:lnTo>
                  <a:lnTo>
                    <a:pt x="4981829" y="180048"/>
                  </a:lnTo>
                  <a:lnTo>
                    <a:pt x="5014181" y="132432"/>
                  </a:lnTo>
                  <a:lnTo>
                    <a:pt x="5046356" y="90482"/>
                  </a:lnTo>
                  <a:lnTo>
                    <a:pt x="5078095" y="58382"/>
                  </a:lnTo>
                  <a:lnTo>
                    <a:pt x="5124767" y="26189"/>
                  </a:lnTo>
                  <a:lnTo>
                    <a:pt x="5170868" y="6867"/>
                  </a:lnTo>
                  <a:lnTo>
                    <a:pt x="5216969" y="0"/>
                  </a:lnTo>
                  <a:lnTo>
                    <a:pt x="5263642" y="5169"/>
                  </a:lnTo>
                  <a:lnTo>
                    <a:pt x="5301679" y="23627"/>
                  </a:lnTo>
                  <a:lnTo>
                    <a:pt x="5340161" y="55516"/>
                  </a:lnTo>
                  <a:lnTo>
                    <a:pt x="5378801" y="92348"/>
                  </a:lnTo>
                  <a:lnTo>
                    <a:pt x="5417314" y="125638"/>
                  </a:lnTo>
                  <a:lnTo>
                    <a:pt x="5455412" y="146901"/>
                  </a:lnTo>
                  <a:lnTo>
                    <a:pt x="5502066" y="150945"/>
                  </a:lnTo>
                  <a:lnTo>
                    <a:pt x="5548137" y="140773"/>
                  </a:lnTo>
                  <a:lnTo>
                    <a:pt x="5594232" y="129220"/>
                  </a:lnTo>
                  <a:lnTo>
                    <a:pt x="5640959" y="129121"/>
                  </a:lnTo>
                  <a:lnTo>
                    <a:pt x="5688441" y="147484"/>
                  </a:lnTo>
                  <a:lnTo>
                    <a:pt x="5736399" y="176206"/>
                  </a:lnTo>
                  <a:lnTo>
                    <a:pt x="5784548" y="205738"/>
                  </a:lnTo>
                  <a:lnTo>
                    <a:pt x="5832602" y="226530"/>
                  </a:lnTo>
                  <a:lnTo>
                    <a:pt x="5880729" y="236045"/>
                  </a:lnTo>
                  <a:lnTo>
                    <a:pt x="5928915" y="239309"/>
                  </a:lnTo>
                  <a:lnTo>
                    <a:pt x="5976887" y="238406"/>
                  </a:lnTo>
                  <a:lnTo>
                    <a:pt x="6024372" y="235420"/>
                  </a:lnTo>
                  <a:lnTo>
                    <a:pt x="6071044" y="231330"/>
                  </a:lnTo>
                  <a:lnTo>
                    <a:pt x="6117145" y="224895"/>
                  </a:lnTo>
                  <a:lnTo>
                    <a:pt x="6163246" y="214864"/>
                  </a:lnTo>
                  <a:lnTo>
                    <a:pt x="6209919" y="199987"/>
                  </a:lnTo>
                  <a:lnTo>
                    <a:pt x="6257563" y="177986"/>
                  </a:lnTo>
                  <a:lnTo>
                    <a:pt x="6305804" y="150187"/>
                  </a:lnTo>
                  <a:lnTo>
                    <a:pt x="6354044" y="120745"/>
                  </a:lnTo>
                  <a:lnTo>
                    <a:pt x="6401689" y="93815"/>
                  </a:lnTo>
                  <a:lnTo>
                    <a:pt x="6448361" y="66051"/>
                  </a:lnTo>
                  <a:lnTo>
                    <a:pt x="6494462" y="36776"/>
                  </a:lnTo>
                  <a:lnTo>
                    <a:pt x="6540563" y="13858"/>
                  </a:lnTo>
                  <a:lnTo>
                    <a:pt x="6587235" y="5169"/>
                  </a:lnTo>
                  <a:lnTo>
                    <a:pt x="6634737" y="17514"/>
                  </a:lnTo>
                  <a:lnTo>
                    <a:pt x="6682740" y="45063"/>
                  </a:lnTo>
                  <a:lnTo>
                    <a:pt x="6730932" y="77017"/>
                  </a:lnTo>
                  <a:lnTo>
                    <a:pt x="6779006" y="102578"/>
                  </a:lnTo>
                  <a:lnTo>
                    <a:pt x="6827365" y="117748"/>
                  </a:lnTo>
                  <a:lnTo>
                    <a:pt x="6876033" y="128597"/>
                  </a:lnTo>
                  <a:lnTo>
                    <a:pt x="6924131" y="139707"/>
                  </a:lnTo>
                  <a:lnTo>
                    <a:pt x="6970776" y="155664"/>
                  </a:lnTo>
                  <a:lnTo>
                    <a:pt x="7014932" y="182078"/>
                  </a:lnTo>
                  <a:lnTo>
                    <a:pt x="7057326" y="214957"/>
                  </a:lnTo>
                  <a:lnTo>
                    <a:pt x="7099720" y="244764"/>
                  </a:lnTo>
                  <a:lnTo>
                    <a:pt x="7143877" y="261963"/>
                  </a:lnTo>
                  <a:lnTo>
                    <a:pt x="7190664" y="259591"/>
                  </a:lnTo>
                  <a:lnTo>
                    <a:pt x="7239000" y="244230"/>
                  </a:lnTo>
                  <a:lnTo>
                    <a:pt x="7287716" y="226655"/>
                  </a:lnTo>
                  <a:lnTo>
                    <a:pt x="7335647" y="217640"/>
                  </a:lnTo>
                  <a:lnTo>
                    <a:pt x="7382319" y="216783"/>
                  </a:lnTo>
                  <a:lnTo>
                    <a:pt x="7428420" y="219354"/>
                  </a:lnTo>
                  <a:lnTo>
                    <a:pt x="7474521" y="229927"/>
                  </a:lnTo>
                  <a:lnTo>
                    <a:pt x="7521194" y="253073"/>
                  </a:lnTo>
                  <a:lnTo>
                    <a:pt x="7552861" y="281450"/>
                  </a:lnTo>
                  <a:lnTo>
                    <a:pt x="7584882" y="320999"/>
                  </a:lnTo>
                  <a:lnTo>
                    <a:pt x="7617079" y="365452"/>
                  </a:lnTo>
                  <a:lnTo>
                    <a:pt x="7649275" y="408540"/>
                  </a:lnTo>
                  <a:lnTo>
                    <a:pt x="7681296" y="443993"/>
                  </a:lnTo>
                  <a:lnTo>
                    <a:pt x="7712964" y="465544"/>
                  </a:lnTo>
                  <a:lnTo>
                    <a:pt x="7750366" y="468901"/>
                  </a:lnTo>
                  <a:lnTo>
                    <a:pt x="7787329" y="455030"/>
                  </a:lnTo>
                  <a:lnTo>
                    <a:pt x="7824145" y="433284"/>
                  </a:lnTo>
                  <a:lnTo>
                    <a:pt x="7861108" y="413013"/>
                  </a:lnTo>
                  <a:lnTo>
                    <a:pt x="7898510" y="403568"/>
                  </a:lnTo>
                  <a:lnTo>
                    <a:pt x="7945995" y="409203"/>
                  </a:lnTo>
                  <a:lnTo>
                    <a:pt x="7993967" y="424078"/>
                  </a:lnTo>
                  <a:lnTo>
                    <a:pt x="8042153" y="442001"/>
                  </a:lnTo>
                  <a:lnTo>
                    <a:pt x="8090281" y="456781"/>
                  </a:lnTo>
                  <a:lnTo>
                    <a:pt x="8138193" y="466851"/>
                  </a:lnTo>
                  <a:lnTo>
                    <a:pt x="8186118" y="475529"/>
                  </a:lnTo>
                  <a:lnTo>
                    <a:pt x="8234066" y="483659"/>
                  </a:lnTo>
                  <a:lnTo>
                    <a:pt x="8282051" y="492087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81025" y="3003041"/>
              <a:ext cx="8282305" cy="1248410"/>
            </a:xfrm>
            <a:custGeom>
              <a:avLst/>
              <a:gdLst/>
              <a:ahLst/>
              <a:cxnLst/>
              <a:rect l="l" t="t" r="r" b="b"/>
              <a:pathLst>
                <a:path w="8282305" h="1248410">
                  <a:moveTo>
                    <a:pt x="0" y="1151001"/>
                  </a:moveTo>
                  <a:lnTo>
                    <a:pt x="48373" y="1157595"/>
                  </a:lnTo>
                  <a:lnTo>
                    <a:pt x="97034" y="1164224"/>
                  </a:lnTo>
                  <a:lnTo>
                    <a:pt x="145114" y="1170878"/>
                  </a:lnTo>
                  <a:lnTo>
                    <a:pt x="191744" y="1177544"/>
                  </a:lnTo>
                  <a:lnTo>
                    <a:pt x="235909" y="1183727"/>
                  </a:lnTo>
                  <a:lnTo>
                    <a:pt x="278333" y="1189672"/>
                  </a:lnTo>
                  <a:lnTo>
                    <a:pt x="320757" y="1196189"/>
                  </a:lnTo>
                  <a:lnTo>
                    <a:pt x="364921" y="1204087"/>
                  </a:lnTo>
                  <a:lnTo>
                    <a:pt x="411698" y="1215564"/>
                  </a:lnTo>
                  <a:lnTo>
                    <a:pt x="460022" y="1229518"/>
                  </a:lnTo>
                  <a:lnTo>
                    <a:pt x="508732" y="1241806"/>
                  </a:lnTo>
                  <a:lnTo>
                    <a:pt x="556666" y="1248283"/>
                  </a:lnTo>
                  <a:lnTo>
                    <a:pt x="603342" y="1247296"/>
                  </a:lnTo>
                  <a:lnTo>
                    <a:pt x="649436" y="1241155"/>
                  </a:lnTo>
                  <a:lnTo>
                    <a:pt x="695526" y="1231941"/>
                  </a:lnTo>
                  <a:lnTo>
                    <a:pt x="742188" y="1221740"/>
                  </a:lnTo>
                  <a:lnTo>
                    <a:pt x="789832" y="1209123"/>
                  </a:lnTo>
                  <a:lnTo>
                    <a:pt x="838073" y="1193577"/>
                  </a:lnTo>
                  <a:lnTo>
                    <a:pt x="886313" y="1178841"/>
                  </a:lnTo>
                  <a:lnTo>
                    <a:pt x="933958" y="1168654"/>
                  </a:lnTo>
                  <a:lnTo>
                    <a:pt x="980630" y="1165528"/>
                  </a:lnTo>
                  <a:lnTo>
                    <a:pt x="1026731" y="1166987"/>
                  </a:lnTo>
                  <a:lnTo>
                    <a:pt x="1072832" y="1169279"/>
                  </a:lnTo>
                  <a:lnTo>
                    <a:pt x="1119505" y="1168654"/>
                  </a:lnTo>
                  <a:lnTo>
                    <a:pt x="1167006" y="1162417"/>
                  </a:lnTo>
                  <a:lnTo>
                    <a:pt x="1215008" y="1153144"/>
                  </a:lnTo>
                  <a:lnTo>
                    <a:pt x="1263201" y="1144990"/>
                  </a:lnTo>
                  <a:lnTo>
                    <a:pt x="1311275" y="1142111"/>
                  </a:lnTo>
                  <a:lnTo>
                    <a:pt x="1359348" y="1149058"/>
                  </a:lnTo>
                  <a:lnTo>
                    <a:pt x="1407541" y="1162542"/>
                  </a:lnTo>
                  <a:lnTo>
                    <a:pt x="1455543" y="1174668"/>
                  </a:lnTo>
                  <a:lnTo>
                    <a:pt x="1503045" y="1177544"/>
                  </a:lnTo>
                  <a:lnTo>
                    <a:pt x="1549717" y="1166864"/>
                  </a:lnTo>
                  <a:lnTo>
                    <a:pt x="1595818" y="1147635"/>
                  </a:lnTo>
                  <a:lnTo>
                    <a:pt x="1641919" y="1125644"/>
                  </a:lnTo>
                  <a:lnTo>
                    <a:pt x="1688592" y="1106678"/>
                  </a:lnTo>
                  <a:lnTo>
                    <a:pt x="1736218" y="1092132"/>
                  </a:lnTo>
                  <a:lnTo>
                    <a:pt x="1784429" y="1078992"/>
                  </a:lnTo>
                  <a:lnTo>
                    <a:pt x="1832663" y="1066422"/>
                  </a:lnTo>
                  <a:lnTo>
                    <a:pt x="1880362" y="1053592"/>
                  </a:lnTo>
                  <a:lnTo>
                    <a:pt x="1927016" y="1042136"/>
                  </a:lnTo>
                  <a:lnTo>
                    <a:pt x="1973087" y="1031954"/>
                  </a:lnTo>
                  <a:lnTo>
                    <a:pt x="2019182" y="1019319"/>
                  </a:lnTo>
                  <a:lnTo>
                    <a:pt x="2065908" y="1000506"/>
                  </a:lnTo>
                  <a:lnTo>
                    <a:pt x="2103847" y="976205"/>
                  </a:lnTo>
                  <a:lnTo>
                    <a:pt x="2142127" y="944601"/>
                  </a:lnTo>
                  <a:lnTo>
                    <a:pt x="2180602" y="911864"/>
                  </a:lnTo>
                  <a:lnTo>
                    <a:pt x="2219125" y="884161"/>
                  </a:lnTo>
                  <a:lnTo>
                    <a:pt x="2257552" y="867664"/>
                  </a:lnTo>
                  <a:lnTo>
                    <a:pt x="2305964" y="868354"/>
                  </a:lnTo>
                  <a:lnTo>
                    <a:pt x="2354627" y="884237"/>
                  </a:lnTo>
                  <a:lnTo>
                    <a:pt x="2402695" y="902882"/>
                  </a:lnTo>
                  <a:lnTo>
                    <a:pt x="2449322" y="911860"/>
                  </a:lnTo>
                  <a:lnTo>
                    <a:pt x="2493498" y="904543"/>
                  </a:lnTo>
                  <a:lnTo>
                    <a:pt x="2535936" y="888666"/>
                  </a:lnTo>
                  <a:lnTo>
                    <a:pt x="2578373" y="873337"/>
                  </a:lnTo>
                  <a:lnTo>
                    <a:pt x="2622550" y="867664"/>
                  </a:lnTo>
                  <a:lnTo>
                    <a:pt x="2669319" y="876079"/>
                  </a:lnTo>
                  <a:lnTo>
                    <a:pt x="2717625" y="893079"/>
                  </a:lnTo>
                  <a:lnTo>
                    <a:pt x="2766335" y="912866"/>
                  </a:lnTo>
                  <a:lnTo>
                    <a:pt x="2814320" y="929640"/>
                  </a:lnTo>
                  <a:lnTo>
                    <a:pt x="2860992" y="944207"/>
                  </a:lnTo>
                  <a:lnTo>
                    <a:pt x="2907093" y="958929"/>
                  </a:lnTo>
                  <a:lnTo>
                    <a:pt x="2953194" y="970055"/>
                  </a:lnTo>
                  <a:lnTo>
                    <a:pt x="2999866" y="973836"/>
                  </a:lnTo>
                  <a:lnTo>
                    <a:pt x="3047491" y="966612"/>
                  </a:lnTo>
                  <a:lnTo>
                    <a:pt x="3095688" y="951198"/>
                  </a:lnTo>
                  <a:lnTo>
                    <a:pt x="3143885" y="933831"/>
                  </a:lnTo>
                  <a:lnTo>
                    <a:pt x="3191510" y="920750"/>
                  </a:lnTo>
                  <a:lnTo>
                    <a:pt x="3238238" y="913205"/>
                  </a:lnTo>
                  <a:lnTo>
                    <a:pt x="3284347" y="908018"/>
                  </a:lnTo>
                  <a:lnTo>
                    <a:pt x="3330455" y="904783"/>
                  </a:lnTo>
                  <a:lnTo>
                    <a:pt x="3377184" y="903097"/>
                  </a:lnTo>
                  <a:lnTo>
                    <a:pt x="3424666" y="903001"/>
                  </a:lnTo>
                  <a:lnTo>
                    <a:pt x="3472624" y="904716"/>
                  </a:lnTo>
                  <a:lnTo>
                    <a:pt x="3520773" y="907811"/>
                  </a:lnTo>
                  <a:lnTo>
                    <a:pt x="3568827" y="911860"/>
                  </a:lnTo>
                  <a:lnTo>
                    <a:pt x="3616954" y="917491"/>
                  </a:lnTo>
                  <a:lnTo>
                    <a:pt x="3665140" y="924623"/>
                  </a:lnTo>
                  <a:lnTo>
                    <a:pt x="3713112" y="932041"/>
                  </a:lnTo>
                  <a:lnTo>
                    <a:pt x="3760597" y="938530"/>
                  </a:lnTo>
                  <a:lnTo>
                    <a:pt x="3807269" y="943556"/>
                  </a:lnTo>
                  <a:lnTo>
                    <a:pt x="3853370" y="947880"/>
                  </a:lnTo>
                  <a:lnTo>
                    <a:pt x="3899471" y="951942"/>
                  </a:lnTo>
                  <a:lnTo>
                    <a:pt x="3946144" y="956183"/>
                  </a:lnTo>
                  <a:lnTo>
                    <a:pt x="3993788" y="961405"/>
                  </a:lnTo>
                  <a:lnTo>
                    <a:pt x="4042029" y="967200"/>
                  </a:lnTo>
                  <a:lnTo>
                    <a:pt x="4090269" y="971899"/>
                  </a:lnTo>
                  <a:lnTo>
                    <a:pt x="4137914" y="973836"/>
                  </a:lnTo>
                  <a:lnTo>
                    <a:pt x="4184586" y="977507"/>
                  </a:lnTo>
                  <a:lnTo>
                    <a:pt x="4230687" y="982154"/>
                  </a:lnTo>
                  <a:lnTo>
                    <a:pt x="4276788" y="978229"/>
                  </a:lnTo>
                  <a:lnTo>
                    <a:pt x="4323461" y="956183"/>
                  </a:lnTo>
                  <a:lnTo>
                    <a:pt x="4350519" y="929268"/>
                  </a:lnTo>
                  <a:lnTo>
                    <a:pt x="4377774" y="890966"/>
                  </a:lnTo>
                  <a:lnTo>
                    <a:pt x="4405177" y="846155"/>
                  </a:lnTo>
                  <a:lnTo>
                    <a:pt x="4432675" y="799713"/>
                  </a:lnTo>
                  <a:lnTo>
                    <a:pt x="4460217" y="756519"/>
                  </a:lnTo>
                  <a:lnTo>
                    <a:pt x="4487753" y="721451"/>
                  </a:lnTo>
                  <a:lnTo>
                    <a:pt x="4515231" y="699389"/>
                  </a:lnTo>
                  <a:lnTo>
                    <a:pt x="4553755" y="695812"/>
                  </a:lnTo>
                  <a:lnTo>
                    <a:pt x="4592481" y="714456"/>
                  </a:lnTo>
                  <a:lnTo>
                    <a:pt x="4631122" y="741085"/>
                  </a:lnTo>
                  <a:lnTo>
                    <a:pt x="4669390" y="761466"/>
                  </a:lnTo>
                  <a:lnTo>
                    <a:pt x="4737464" y="743809"/>
                  </a:lnTo>
                  <a:lnTo>
                    <a:pt x="4767236" y="717145"/>
                  </a:lnTo>
                  <a:lnTo>
                    <a:pt x="4796663" y="682847"/>
                  </a:lnTo>
                  <a:lnTo>
                    <a:pt x="4826089" y="642389"/>
                  </a:lnTo>
                  <a:lnTo>
                    <a:pt x="4855861" y="597246"/>
                  </a:lnTo>
                  <a:lnTo>
                    <a:pt x="4886325" y="548894"/>
                  </a:lnTo>
                  <a:lnTo>
                    <a:pt x="4909744" y="507682"/>
                  </a:lnTo>
                  <a:lnTo>
                    <a:pt x="4933541" y="459775"/>
                  </a:lnTo>
                  <a:lnTo>
                    <a:pt x="4957606" y="407612"/>
                  </a:lnTo>
                  <a:lnTo>
                    <a:pt x="4981829" y="353631"/>
                  </a:lnTo>
                  <a:lnTo>
                    <a:pt x="5006099" y="300269"/>
                  </a:lnTo>
                  <a:lnTo>
                    <a:pt x="5030307" y="249963"/>
                  </a:lnTo>
                  <a:lnTo>
                    <a:pt x="5054342" y="205153"/>
                  </a:lnTo>
                  <a:lnTo>
                    <a:pt x="5078095" y="168275"/>
                  </a:lnTo>
                  <a:lnTo>
                    <a:pt x="5115497" y="119041"/>
                  </a:lnTo>
                  <a:lnTo>
                    <a:pt x="5152460" y="76891"/>
                  </a:lnTo>
                  <a:lnTo>
                    <a:pt x="5189276" y="46074"/>
                  </a:lnTo>
                  <a:lnTo>
                    <a:pt x="5226239" y="30838"/>
                  </a:lnTo>
                  <a:lnTo>
                    <a:pt x="5263642" y="35433"/>
                  </a:lnTo>
                  <a:lnTo>
                    <a:pt x="5290753" y="57732"/>
                  </a:lnTo>
                  <a:lnTo>
                    <a:pt x="5318133" y="97488"/>
                  </a:lnTo>
                  <a:lnTo>
                    <a:pt x="5345678" y="148116"/>
                  </a:lnTo>
                  <a:lnTo>
                    <a:pt x="5373282" y="203033"/>
                  </a:lnTo>
                  <a:lnTo>
                    <a:pt x="5400842" y="255652"/>
                  </a:lnTo>
                  <a:lnTo>
                    <a:pt x="5428253" y="299389"/>
                  </a:lnTo>
                  <a:lnTo>
                    <a:pt x="5455412" y="327660"/>
                  </a:lnTo>
                  <a:lnTo>
                    <a:pt x="5492801" y="339422"/>
                  </a:lnTo>
                  <a:lnTo>
                    <a:pt x="5529740" y="330714"/>
                  </a:lnTo>
                  <a:lnTo>
                    <a:pt x="5566539" y="312581"/>
                  </a:lnTo>
                  <a:lnTo>
                    <a:pt x="5603508" y="296070"/>
                  </a:lnTo>
                  <a:lnTo>
                    <a:pt x="5640959" y="292227"/>
                  </a:lnTo>
                  <a:lnTo>
                    <a:pt x="5688441" y="307840"/>
                  </a:lnTo>
                  <a:lnTo>
                    <a:pt x="5736399" y="334263"/>
                  </a:lnTo>
                  <a:lnTo>
                    <a:pt x="5784548" y="364021"/>
                  </a:lnTo>
                  <a:lnTo>
                    <a:pt x="5832602" y="389636"/>
                  </a:lnTo>
                  <a:lnTo>
                    <a:pt x="5880729" y="413512"/>
                  </a:lnTo>
                  <a:lnTo>
                    <a:pt x="5928915" y="438245"/>
                  </a:lnTo>
                  <a:lnTo>
                    <a:pt x="5976887" y="456358"/>
                  </a:lnTo>
                  <a:lnTo>
                    <a:pt x="6024372" y="460375"/>
                  </a:lnTo>
                  <a:lnTo>
                    <a:pt x="6061774" y="448701"/>
                  </a:lnTo>
                  <a:lnTo>
                    <a:pt x="6098737" y="426054"/>
                  </a:lnTo>
                  <a:lnTo>
                    <a:pt x="6135553" y="397738"/>
                  </a:lnTo>
                  <a:lnTo>
                    <a:pt x="6172516" y="369056"/>
                  </a:lnTo>
                  <a:lnTo>
                    <a:pt x="6209919" y="345313"/>
                  </a:lnTo>
                  <a:lnTo>
                    <a:pt x="6257563" y="325173"/>
                  </a:lnTo>
                  <a:lnTo>
                    <a:pt x="6305804" y="309356"/>
                  </a:lnTo>
                  <a:lnTo>
                    <a:pt x="6354044" y="291609"/>
                  </a:lnTo>
                  <a:lnTo>
                    <a:pt x="6401689" y="265684"/>
                  </a:lnTo>
                  <a:lnTo>
                    <a:pt x="6439091" y="235080"/>
                  </a:lnTo>
                  <a:lnTo>
                    <a:pt x="6476054" y="197605"/>
                  </a:lnTo>
                  <a:lnTo>
                    <a:pt x="6512870" y="157729"/>
                  </a:lnTo>
                  <a:lnTo>
                    <a:pt x="6549833" y="119920"/>
                  </a:lnTo>
                  <a:lnTo>
                    <a:pt x="6587235" y="88646"/>
                  </a:lnTo>
                  <a:lnTo>
                    <a:pt x="6634737" y="55060"/>
                  </a:lnTo>
                  <a:lnTo>
                    <a:pt x="6682740" y="24939"/>
                  </a:lnTo>
                  <a:lnTo>
                    <a:pt x="6730932" y="4510"/>
                  </a:lnTo>
                  <a:lnTo>
                    <a:pt x="6779006" y="0"/>
                  </a:lnTo>
                  <a:lnTo>
                    <a:pt x="6817640" y="11316"/>
                  </a:lnTo>
                  <a:lnTo>
                    <a:pt x="6856585" y="33867"/>
                  </a:lnTo>
                  <a:lnTo>
                    <a:pt x="6895390" y="64044"/>
                  </a:lnTo>
                  <a:lnTo>
                    <a:pt x="6933604" y="98239"/>
                  </a:lnTo>
                  <a:lnTo>
                    <a:pt x="6970776" y="132842"/>
                  </a:lnTo>
                  <a:lnTo>
                    <a:pt x="7000496" y="166495"/>
                  </a:lnTo>
                  <a:lnTo>
                    <a:pt x="7029172" y="207635"/>
                  </a:lnTo>
                  <a:lnTo>
                    <a:pt x="7057326" y="250729"/>
                  </a:lnTo>
                  <a:lnTo>
                    <a:pt x="7085480" y="290246"/>
                  </a:lnTo>
                  <a:lnTo>
                    <a:pt x="7114156" y="320655"/>
                  </a:lnTo>
                  <a:lnTo>
                    <a:pt x="7143877" y="336423"/>
                  </a:lnTo>
                  <a:lnTo>
                    <a:pt x="7181145" y="329932"/>
                  </a:lnTo>
                  <a:lnTo>
                    <a:pt x="7219554" y="302393"/>
                  </a:lnTo>
                  <a:lnTo>
                    <a:pt x="7258506" y="265703"/>
                  </a:lnTo>
                  <a:lnTo>
                    <a:pt x="7297402" y="231762"/>
                  </a:lnTo>
                  <a:lnTo>
                    <a:pt x="7335647" y="212471"/>
                  </a:lnTo>
                  <a:lnTo>
                    <a:pt x="7382319" y="204073"/>
                  </a:lnTo>
                  <a:lnTo>
                    <a:pt x="7428420" y="203676"/>
                  </a:lnTo>
                  <a:lnTo>
                    <a:pt x="7474521" y="218757"/>
                  </a:lnTo>
                  <a:lnTo>
                    <a:pt x="7521194" y="256794"/>
                  </a:lnTo>
                  <a:lnTo>
                    <a:pt x="7563504" y="326419"/>
                  </a:lnTo>
                  <a:lnTo>
                    <a:pt x="7584882" y="373859"/>
                  </a:lnTo>
                  <a:lnTo>
                    <a:pt x="7606338" y="425345"/>
                  </a:lnTo>
                  <a:lnTo>
                    <a:pt x="7627819" y="477596"/>
                  </a:lnTo>
                  <a:lnTo>
                    <a:pt x="7649275" y="527332"/>
                  </a:lnTo>
                  <a:lnTo>
                    <a:pt x="7670653" y="571273"/>
                  </a:lnTo>
                  <a:lnTo>
                    <a:pt x="7691900" y="606139"/>
                  </a:lnTo>
                  <a:lnTo>
                    <a:pt x="7712964" y="628650"/>
                  </a:lnTo>
                  <a:lnTo>
                    <a:pt x="7744170" y="636595"/>
                  </a:lnTo>
                  <a:lnTo>
                    <a:pt x="7775038" y="621429"/>
                  </a:lnTo>
                  <a:lnTo>
                    <a:pt x="7805737" y="593232"/>
                  </a:lnTo>
                  <a:lnTo>
                    <a:pt x="7836436" y="562083"/>
                  </a:lnTo>
                  <a:lnTo>
                    <a:pt x="7867304" y="538059"/>
                  </a:lnTo>
                  <a:lnTo>
                    <a:pt x="7898510" y="531241"/>
                  </a:lnTo>
                  <a:lnTo>
                    <a:pt x="7936450" y="549499"/>
                  </a:lnTo>
                  <a:lnTo>
                    <a:pt x="7974737" y="584985"/>
                  </a:lnTo>
                  <a:lnTo>
                    <a:pt x="8013231" y="627280"/>
                  </a:lnTo>
                  <a:lnTo>
                    <a:pt x="8051792" y="665966"/>
                  </a:lnTo>
                  <a:lnTo>
                    <a:pt x="8090281" y="690626"/>
                  </a:lnTo>
                  <a:lnTo>
                    <a:pt x="8138193" y="698652"/>
                  </a:lnTo>
                  <a:lnTo>
                    <a:pt x="8186118" y="692832"/>
                  </a:lnTo>
                  <a:lnTo>
                    <a:pt x="8234066" y="681464"/>
                  </a:lnTo>
                  <a:lnTo>
                    <a:pt x="8282051" y="672846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42366" y="2998469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3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42366" y="2530601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3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42366" y="3231641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3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42366" y="2765297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3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07670" y="3273044"/>
            <a:ext cx="220979" cy="2010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0922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7670" y="2830449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7670" y="238760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0262" y="5277356"/>
            <a:ext cx="8524240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11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715" indent="28575" algn="r">
              <a:lnSpc>
                <a:spcPct val="176300"/>
              </a:lnSpc>
              <a:spcBef>
                <a:spcPts val="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16839" algn="r">
              <a:lnSpc>
                <a:spcPct val="176500"/>
              </a:lnSpc>
              <a:spcBef>
                <a:spcPts val="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Eyl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3775" y="2432126"/>
            <a:ext cx="10058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İşsizlik</a:t>
            </a:r>
            <a:r>
              <a:rPr sz="1200" b="1" spc="-70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3775" y="2615184"/>
            <a:ext cx="4441825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Zamana bağlı </a:t>
            </a:r>
            <a:r>
              <a:rPr sz="1200" b="1" spc="-5" dirty="0">
                <a:solidFill>
                  <a:srgbClr val="A80000"/>
                </a:solidFill>
                <a:latin typeface="Tahoma"/>
                <a:cs typeface="Tahoma"/>
              </a:rPr>
              <a:t>eksik istihdam </a:t>
            </a: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ve işsizlerin </a:t>
            </a:r>
            <a:r>
              <a:rPr sz="1200" b="1" spc="-5" dirty="0">
                <a:solidFill>
                  <a:srgbClr val="A80000"/>
                </a:solidFill>
                <a:latin typeface="Tahoma"/>
                <a:cs typeface="Tahoma"/>
              </a:rPr>
              <a:t>bütünleşik </a:t>
            </a: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oranı  </a:t>
            </a: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İşsiz ve </a:t>
            </a:r>
            <a:r>
              <a:rPr sz="1200" b="1" spc="-5" dirty="0">
                <a:solidFill>
                  <a:srgbClr val="808080"/>
                </a:solidFill>
                <a:latin typeface="Tahoma"/>
                <a:cs typeface="Tahoma"/>
              </a:rPr>
              <a:t>potansiyel işgücünün bütünleşik</a:t>
            </a:r>
            <a:r>
              <a:rPr sz="1200" b="1" spc="-60" dirty="0">
                <a:solidFill>
                  <a:srgbClr val="80808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b="1" dirty="0">
                <a:solidFill>
                  <a:srgbClr val="EBA30D"/>
                </a:solidFill>
                <a:latin typeface="Tahoma"/>
                <a:cs typeface="Tahoma"/>
              </a:rPr>
              <a:t>Atıl </a:t>
            </a:r>
            <a:r>
              <a:rPr sz="1200" b="1" spc="-5" dirty="0">
                <a:solidFill>
                  <a:srgbClr val="EBA30D"/>
                </a:solidFill>
                <a:latin typeface="Tahoma"/>
                <a:cs typeface="Tahoma"/>
              </a:rPr>
              <a:t>işgücü</a:t>
            </a:r>
            <a:r>
              <a:rPr sz="1200" b="1" spc="-20" dirty="0">
                <a:solidFill>
                  <a:srgbClr val="EBA30D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EBA30D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52499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264" y="902588"/>
            <a:ext cx="724154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spc="-5" dirty="0"/>
              <a:t>Kadın </a:t>
            </a:r>
            <a:r>
              <a:rPr dirty="0"/>
              <a:t>işsizlik </a:t>
            </a:r>
            <a:r>
              <a:rPr spc="-5" dirty="0"/>
              <a:t>oranı </a:t>
            </a:r>
            <a:r>
              <a:rPr dirty="0"/>
              <a:t>bir </a:t>
            </a:r>
            <a:r>
              <a:rPr spc="-5" dirty="0"/>
              <a:t>önceki </a:t>
            </a:r>
            <a:r>
              <a:rPr dirty="0"/>
              <a:t>aya kıyasla </a:t>
            </a:r>
            <a:r>
              <a:rPr spc="-5" dirty="0"/>
              <a:t>0,2 puan</a:t>
            </a:r>
            <a:r>
              <a:rPr spc="-40" dirty="0"/>
              <a:t> </a:t>
            </a:r>
            <a:r>
              <a:rPr spc="5" dirty="0"/>
              <a:t>azaldı</a:t>
            </a:r>
          </a:p>
          <a:p>
            <a:pPr marL="12700">
              <a:lnSpc>
                <a:spcPts val="2160"/>
              </a:lnSpc>
            </a:pPr>
            <a:r>
              <a:rPr sz="1800" b="0" spc="-5" dirty="0">
                <a:latin typeface="Tahoma"/>
                <a:cs typeface="Tahoma"/>
              </a:rPr>
              <a:t>Genç işsizlik </a:t>
            </a:r>
            <a:r>
              <a:rPr sz="1800" b="0" dirty="0">
                <a:latin typeface="Tahoma"/>
                <a:cs typeface="Tahoma"/>
              </a:rPr>
              <a:t>oranı ise </a:t>
            </a:r>
            <a:r>
              <a:rPr sz="1800" b="0" spc="-10" dirty="0">
                <a:latin typeface="Tahoma"/>
                <a:cs typeface="Tahoma"/>
              </a:rPr>
              <a:t>%0,9 </a:t>
            </a:r>
            <a:r>
              <a:rPr sz="1800" b="0" dirty="0">
                <a:latin typeface="Tahoma"/>
                <a:cs typeface="Tahoma"/>
              </a:rPr>
              <a:t>azalarak </a:t>
            </a:r>
            <a:r>
              <a:rPr sz="1800" b="0" spc="-5" dirty="0">
                <a:latin typeface="Tahoma"/>
                <a:cs typeface="Tahoma"/>
              </a:rPr>
              <a:t>%21,5 seviyesinde</a:t>
            </a:r>
            <a:r>
              <a:rPr sz="1800" b="0" spc="85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3" y="1801367"/>
            <a:ext cx="9139555" cy="524510"/>
          </a:xfrm>
          <a:custGeom>
            <a:avLst/>
            <a:gdLst/>
            <a:ahLst/>
            <a:cxnLst/>
            <a:rect l="l" t="t" r="r" b="b"/>
            <a:pathLst>
              <a:path w="9139555" h="524510">
                <a:moveTo>
                  <a:pt x="9139428" y="0"/>
                </a:moveTo>
                <a:lnTo>
                  <a:pt x="0" y="0"/>
                </a:lnTo>
                <a:lnTo>
                  <a:pt x="0" y="524255"/>
                </a:lnTo>
                <a:lnTo>
                  <a:pt x="9139428" y="52425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9411" y="1833752"/>
            <a:ext cx="70821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90470" marR="5080" indent="-2478405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Genç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işsizlik ve kadın işsizlik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oranı,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milyon kişi, 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Ocak 2018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Eylül</a:t>
            </a:r>
            <a:r>
              <a:rPr sz="14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065" y="6419189"/>
            <a:ext cx="2560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*15-24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yaş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grubunu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kapsamaktadır.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0851" y="2721864"/>
            <a:ext cx="6410325" cy="2767330"/>
            <a:chOff x="720851" y="2721864"/>
            <a:chExt cx="6410325" cy="2767330"/>
          </a:xfrm>
        </p:grpSpPr>
        <p:sp>
          <p:nvSpPr>
            <p:cNvPr id="8" name="object 8"/>
            <p:cNvSpPr/>
            <p:nvPr/>
          </p:nvSpPr>
          <p:spPr>
            <a:xfrm>
              <a:off x="720851" y="2726436"/>
              <a:ext cx="6405880" cy="2762885"/>
            </a:xfrm>
            <a:custGeom>
              <a:avLst/>
              <a:gdLst/>
              <a:ahLst/>
              <a:cxnLst/>
              <a:rect l="l" t="t" r="r" b="b"/>
              <a:pathLst>
                <a:path w="6405880" h="2762885">
                  <a:moveTo>
                    <a:pt x="1331976" y="2694432"/>
                  </a:moveTo>
                  <a:lnTo>
                    <a:pt x="1331976" y="2762630"/>
                  </a:lnTo>
                </a:path>
                <a:path w="6405880" h="2762885">
                  <a:moveTo>
                    <a:pt x="68579" y="2694432"/>
                  </a:moveTo>
                  <a:lnTo>
                    <a:pt x="68579" y="2762630"/>
                  </a:lnTo>
                </a:path>
                <a:path w="6405880" h="2762885">
                  <a:moveTo>
                    <a:pt x="68579" y="2694432"/>
                  </a:moveTo>
                  <a:lnTo>
                    <a:pt x="68579" y="0"/>
                  </a:lnTo>
                </a:path>
                <a:path w="6405880" h="2762885">
                  <a:moveTo>
                    <a:pt x="0" y="2694432"/>
                  </a:moveTo>
                  <a:lnTo>
                    <a:pt x="68579" y="2694432"/>
                  </a:lnTo>
                </a:path>
                <a:path w="6405880" h="2762885">
                  <a:moveTo>
                    <a:pt x="0" y="2020824"/>
                  </a:moveTo>
                  <a:lnTo>
                    <a:pt x="68579" y="2020824"/>
                  </a:lnTo>
                </a:path>
                <a:path w="6405880" h="2762885">
                  <a:moveTo>
                    <a:pt x="0" y="1347215"/>
                  </a:moveTo>
                  <a:lnTo>
                    <a:pt x="68579" y="1347215"/>
                  </a:lnTo>
                </a:path>
                <a:path w="6405880" h="2762885">
                  <a:moveTo>
                    <a:pt x="0" y="673608"/>
                  </a:moveTo>
                  <a:lnTo>
                    <a:pt x="68579" y="673608"/>
                  </a:lnTo>
                </a:path>
                <a:path w="6405880" h="2762885">
                  <a:moveTo>
                    <a:pt x="0" y="0"/>
                  </a:moveTo>
                  <a:lnTo>
                    <a:pt x="68579" y="0"/>
                  </a:lnTo>
                </a:path>
                <a:path w="6405880" h="2762885">
                  <a:moveTo>
                    <a:pt x="6405372" y="2694432"/>
                  </a:moveTo>
                  <a:lnTo>
                    <a:pt x="6405372" y="2762630"/>
                  </a:lnTo>
                </a:path>
                <a:path w="6405880" h="2762885">
                  <a:moveTo>
                    <a:pt x="1757172" y="2694432"/>
                  </a:moveTo>
                  <a:lnTo>
                    <a:pt x="1757172" y="2762630"/>
                  </a:lnTo>
                </a:path>
                <a:path w="6405880" h="2762885">
                  <a:moveTo>
                    <a:pt x="2174748" y="2694432"/>
                  </a:moveTo>
                  <a:lnTo>
                    <a:pt x="2174748" y="2762630"/>
                  </a:lnTo>
                </a:path>
                <a:path w="6405880" h="2762885">
                  <a:moveTo>
                    <a:pt x="3867912" y="2694432"/>
                  </a:moveTo>
                  <a:lnTo>
                    <a:pt x="3867912" y="2762630"/>
                  </a:lnTo>
                </a:path>
                <a:path w="6405880" h="2762885">
                  <a:moveTo>
                    <a:pt x="2595372" y="2694432"/>
                  </a:moveTo>
                  <a:lnTo>
                    <a:pt x="2595372" y="2762630"/>
                  </a:lnTo>
                </a:path>
                <a:path w="6405880" h="2762885">
                  <a:moveTo>
                    <a:pt x="3020568" y="2694432"/>
                  </a:moveTo>
                  <a:lnTo>
                    <a:pt x="3020568" y="2762630"/>
                  </a:lnTo>
                </a:path>
                <a:path w="6405880" h="2762885">
                  <a:moveTo>
                    <a:pt x="3447288" y="2694432"/>
                  </a:moveTo>
                  <a:lnTo>
                    <a:pt x="3447288" y="2762630"/>
                  </a:lnTo>
                </a:path>
                <a:path w="6405880" h="2762885">
                  <a:moveTo>
                    <a:pt x="484632" y="2694432"/>
                  </a:moveTo>
                  <a:lnTo>
                    <a:pt x="484632" y="2762630"/>
                  </a:lnTo>
                </a:path>
                <a:path w="6405880" h="2762885">
                  <a:moveTo>
                    <a:pt x="4290060" y="2694432"/>
                  </a:moveTo>
                  <a:lnTo>
                    <a:pt x="4290060" y="2762630"/>
                  </a:lnTo>
                </a:path>
                <a:path w="6405880" h="2762885">
                  <a:moveTo>
                    <a:pt x="4716780" y="2694432"/>
                  </a:moveTo>
                  <a:lnTo>
                    <a:pt x="4716780" y="2762630"/>
                  </a:lnTo>
                </a:path>
                <a:path w="6405880" h="2762885">
                  <a:moveTo>
                    <a:pt x="5141976" y="2694432"/>
                  </a:moveTo>
                  <a:lnTo>
                    <a:pt x="5141976" y="2762630"/>
                  </a:lnTo>
                </a:path>
                <a:path w="6405880" h="2762885">
                  <a:moveTo>
                    <a:pt x="5558028" y="2694432"/>
                  </a:moveTo>
                  <a:lnTo>
                    <a:pt x="5558028" y="2762630"/>
                  </a:lnTo>
                </a:path>
                <a:path w="6405880" h="2762885">
                  <a:moveTo>
                    <a:pt x="906780" y="2694432"/>
                  </a:moveTo>
                  <a:lnTo>
                    <a:pt x="906780" y="2762630"/>
                  </a:lnTo>
                </a:path>
                <a:path w="6405880" h="2762885">
                  <a:moveTo>
                    <a:pt x="5980176" y="2694432"/>
                  </a:moveTo>
                  <a:lnTo>
                    <a:pt x="5980176" y="2762630"/>
                  </a:lnTo>
                </a:path>
                <a:path w="6405880" h="2762885">
                  <a:moveTo>
                    <a:pt x="68579" y="2694432"/>
                  </a:moveTo>
                  <a:lnTo>
                    <a:pt x="6405372" y="26944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8987" y="2978404"/>
              <a:ext cx="6198870" cy="1432560"/>
            </a:xfrm>
            <a:custGeom>
              <a:avLst/>
              <a:gdLst/>
              <a:ahLst/>
              <a:cxnLst/>
              <a:rect l="l" t="t" r="r" b="b"/>
              <a:pathLst>
                <a:path w="6198870" h="1432560">
                  <a:moveTo>
                    <a:pt x="0" y="1381506"/>
                  </a:moveTo>
                  <a:lnTo>
                    <a:pt x="36198" y="1365303"/>
                  </a:lnTo>
                  <a:lnTo>
                    <a:pt x="72617" y="1346755"/>
                  </a:lnTo>
                  <a:lnTo>
                    <a:pt x="108604" y="1332946"/>
                  </a:lnTo>
                  <a:lnTo>
                    <a:pt x="143509" y="1330960"/>
                  </a:lnTo>
                  <a:lnTo>
                    <a:pt x="176562" y="1349559"/>
                  </a:lnTo>
                  <a:lnTo>
                    <a:pt x="208313" y="1382601"/>
                  </a:lnTo>
                  <a:lnTo>
                    <a:pt x="240066" y="1415095"/>
                  </a:lnTo>
                  <a:lnTo>
                    <a:pt x="273126" y="1432052"/>
                  </a:lnTo>
                  <a:lnTo>
                    <a:pt x="308131" y="1429803"/>
                  </a:lnTo>
                  <a:lnTo>
                    <a:pt x="344293" y="1416256"/>
                  </a:lnTo>
                  <a:lnTo>
                    <a:pt x="380746" y="1393779"/>
                  </a:lnTo>
                  <a:lnTo>
                    <a:pt x="416623" y="1364742"/>
                  </a:lnTo>
                  <a:lnTo>
                    <a:pt x="444622" y="1331693"/>
                  </a:lnTo>
                  <a:lnTo>
                    <a:pt x="472284" y="1288537"/>
                  </a:lnTo>
                  <a:lnTo>
                    <a:pt x="499828" y="1243364"/>
                  </a:lnTo>
                  <a:lnTo>
                    <a:pt x="527472" y="1204262"/>
                  </a:lnTo>
                  <a:lnTo>
                    <a:pt x="555434" y="1179322"/>
                  </a:lnTo>
                  <a:lnTo>
                    <a:pt x="591127" y="1175117"/>
                  </a:lnTo>
                  <a:lnTo>
                    <a:pt x="627237" y="1189878"/>
                  </a:lnTo>
                  <a:lnTo>
                    <a:pt x="663322" y="1207807"/>
                  </a:lnTo>
                  <a:lnTo>
                    <a:pt x="698944" y="1213104"/>
                  </a:lnTo>
                  <a:lnTo>
                    <a:pt x="733905" y="1197534"/>
                  </a:lnTo>
                  <a:lnTo>
                    <a:pt x="768413" y="1170940"/>
                  </a:lnTo>
                  <a:lnTo>
                    <a:pt x="802921" y="1144345"/>
                  </a:lnTo>
                  <a:lnTo>
                    <a:pt x="837882" y="1128776"/>
                  </a:lnTo>
                  <a:lnTo>
                    <a:pt x="873450" y="1134858"/>
                  </a:lnTo>
                  <a:lnTo>
                    <a:pt x="909351" y="1154096"/>
                  </a:lnTo>
                  <a:lnTo>
                    <a:pt x="945395" y="1169120"/>
                  </a:lnTo>
                  <a:lnTo>
                    <a:pt x="1010179" y="1134080"/>
                  </a:lnTo>
                  <a:lnTo>
                    <a:pt x="1039022" y="1090673"/>
                  </a:lnTo>
                  <a:lnTo>
                    <a:pt x="1067821" y="1039598"/>
                  </a:lnTo>
                  <a:lnTo>
                    <a:pt x="1096480" y="988114"/>
                  </a:lnTo>
                  <a:lnTo>
                    <a:pt x="1124902" y="943483"/>
                  </a:lnTo>
                  <a:lnTo>
                    <a:pt x="1159807" y="893506"/>
                  </a:lnTo>
                  <a:lnTo>
                    <a:pt x="1194308" y="844565"/>
                  </a:lnTo>
                  <a:lnTo>
                    <a:pt x="1228808" y="802983"/>
                  </a:lnTo>
                  <a:lnTo>
                    <a:pt x="1263713" y="775081"/>
                  </a:lnTo>
                  <a:lnTo>
                    <a:pt x="1289611" y="774812"/>
                  </a:lnTo>
                  <a:lnTo>
                    <a:pt x="1319715" y="789760"/>
                  </a:lnTo>
                  <a:lnTo>
                    <a:pt x="1351221" y="806518"/>
                  </a:lnTo>
                  <a:lnTo>
                    <a:pt x="1381325" y="811681"/>
                  </a:lnTo>
                  <a:lnTo>
                    <a:pt x="1421291" y="762411"/>
                  </a:lnTo>
                  <a:lnTo>
                    <a:pt x="1435242" y="721491"/>
                  </a:lnTo>
                  <a:lnTo>
                    <a:pt x="1449107" y="671912"/>
                  </a:lnTo>
                  <a:lnTo>
                    <a:pt x="1462914" y="616505"/>
                  </a:lnTo>
                  <a:lnTo>
                    <a:pt x="1476692" y="558101"/>
                  </a:lnTo>
                  <a:lnTo>
                    <a:pt x="1490470" y="499529"/>
                  </a:lnTo>
                  <a:lnTo>
                    <a:pt x="1504277" y="443620"/>
                  </a:lnTo>
                  <a:lnTo>
                    <a:pt x="1518142" y="393203"/>
                  </a:lnTo>
                  <a:lnTo>
                    <a:pt x="1532093" y="351108"/>
                  </a:lnTo>
                  <a:lnTo>
                    <a:pt x="1578621" y="290506"/>
                  </a:lnTo>
                  <a:lnTo>
                    <a:pt x="1617630" y="286623"/>
                  </a:lnTo>
                  <a:lnTo>
                    <a:pt x="1656782" y="295288"/>
                  </a:lnTo>
                  <a:lnTo>
                    <a:pt x="1689671" y="303275"/>
                  </a:lnTo>
                  <a:lnTo>
                    <a:pt x="1725828" y="315906"/>
                  </a:lnTo>
                  <a:lnTo>
                    <a:pt x="1762236" y="336978"/>
                  </a:lnTo>
                  <a:lnTo>
                    <a:pt x="1798238" y="353835"/>
                  </a:lnTo>
                  <a:lnTo>
                    <a:pt x="1833181" y="353822"/>
                  </a:lnTo>
                  <a:lnTo>
                    <a:pt x="1866209" y="326163"/>
                  </a:lnTo>
                  <a:lnTo>
                    <a:pt x="1897951" y="280098"/>
                  </a:lnTo>
                  <a:lnTo>
                    <a:pt x="1929693" y="232985"/>
                  </a:lnTo>
                  <a:lnTo>
                    <a:pt x="1962721" y="202184"/>
                  </a:lnTo>
                  <a:lnTo>
                    <a:pt x="1997771" y="191392"/>
                  </a:lnTo>
                  <a:lnTo>
                    <a:pt x="2033952" y="191674"/>
                  </a:lnTo>
                  <a:lnTo>
                    <a:pt x="2070395" y="201433"/>
                  </a:lnTo>
                  <a:lnTo>
                    <a:pt x="2106231" y="219075"/>
                  </a:lnTo>
                  <a:lnTo>
                    <a:pt x="2134250" y="245623"/>
                  </a:lnTo>
                  <a:lnTo>
                    <a:pt x="2161922" y="284576"/>
                  </a:lnTo>
                  <a:lnTo>
                    <a:pt x="2189478" y="325419"/>
                  </a:lnTo>
                  <a:lnTo>
                    <a:pt x="2217150" y="357637"/>
                  </a:lnTo>
                  <a:lnTo>
                    <a:pt x="2245169" y="370713"/>
                  </a:lnTo>
                  <a:lnTo>
                    <a:pt x="2273615" y="357637"/>
                  </a:lnTo>
                  <a:lnTo>
                    <a:pt x="2302415" y="325419"/>
                  </a:lnTo>
                  <a:lnTo>
                    <a:pt x="2331342" y="284576"/>
                  </a:lnTo>
                  <a:lnTo>
                    <a:pt x="2360172" y="245623"/>
                  </a:lnTo>
                  <a:lnTo>
                    <a:pt x="2388679" y="219075"/>
                  </a:lnTo>
                  <a:lnTo>
                    <a:pt x="2423584" y="209738"/>
                  </a:lnTo>
                  <a:lnTo>
                    <a:pt x="2458085" y="213820"/>
                  </a:lnTo>
                  <a:lnTo>
                    <a:pt x="2492585" y="216306"/>
                  </a:lnTo>
                  <a:lnTo>
                    <a:pt x="2527490" y="202184"/>
                  </a:lnTo>
                  <a:lnTo>
                    <a:pt x="2555912" y="168513"/>
                  </a:lnTo>
                  <a:lnTo>
                    <a:pt x="2584571" y="119329"/>
                  </a:lnTo>
                  <a:lnTo>
                    <a:pt x="2613370" y="66761"/>
                  </a:lnTo>
                  <a:lnTo>
                    <a:pt x="2642213" y="22941"/>
                  </a:lnTo>
                  <a:lnTo>
                    <a:pt x="2671000" y="0"/>
                  </a:lnTo>
                  <a:lnTo>
                    <a:pt x="2707014" y="6611"/>
                  </a:lnTo>
                  <a:lnTo>
                    <a:pt x="2743088" y="37941"/>
                  </a:lnTo>
                  <a:lnTo>
                    <a:pt x="2778996" y="79795"/>
                  </a:lnTo>
                  <a:lnTo>
                    <a:pt x="2814510" y="117983"/>
                  </a:lnTo>
                  <a:lnTo>
                    <a:pt x="2849471" y="155253"/>
                  </a:lnTo>
                  <a:lnTo>
                    <a:pt x="2883979" y="196977"/>
                  </a:lnTo>
                  <a:lnTo>
                    <a:pt x="2918487" y="232890"/>
                  </a:lnTo>
                  <a:lnTo>
                    <a:pt x="2953448" y="252730"/>
                  </a:lnTo>
                  <a:lnTo>
                    <a:pt x="2989070" y="244605"/>
                  </a:lnTo>
                  <a:lnTo>
                    <a:pt x="3025155" y="216979"/>
                  </a:lnTo>
                  <a:lnTo>
                    <a:pt x="3061265" y="190400"/>
                  </a:lnTo>
                  <a:lnTo>
                    <a:pt x="3096958" y="185420"/>
                  </a:lnTo>
                  <a:lnTo>
                    <a:pt x="3124915" y="207481"/>
                  </a:lnTo>
                  <a:lnTo>
                    <a:pt x="3152549" y="246270"/>
                  </a:lnTo>
                  <a:lnTo>
                    <a:pt x="3180086" y="290868"/>
                  </a:lnTo>
                  <a:lnTo>
                    <a:pt x="3207751" y="330358"/>
                  </a:lnTo>
                  <a:lnTo>
                    <a:pt x="3235769" y="353822"/>
                  </a:lnTo>
                  <a:lnTo>
                    <a:pt x="3271337" y="351067"/>
                  </a:lnTo>
                  <a:lnTo>
                    <a:pt x="3307238" y="327501"/>
                  </a:lnTo>
                  <a:lnTo>
                    <a:pt x="3343282" y="304458"/>
                  </a:lnTo>
                  <a:lnTo>
                    <a:pt x="3379279" y="303275"/>
                  </a:lnTo>
                  <a:lnTo>
                    <a:pt x="3408139" y="327679"/>
                  </a:lnTo>
                  <a:lnTo>
                    <a:pt x="3437128" y="367712"/>
                  </a:lnTo>
                  <a:lnTo>
                    <a:pt x="3466037" y="414073"/>
                  </a:lnTo>
                  <a:lnTo>
                    <a:pt x="3494660" y="457460"/>
                  </a:lnTo>
                  <a:lnTo>
                    <a:pt x="3522789" y="488569"/>
                  </a:lnTo>
                  <a:lnTo>
                    <a:pt x="3556748" y="513224"/>
                  </a:lnTo>
                  <a:lnTo>
                    <a:pt x="3589861" y="529701"/>
                  </a:lnTo>
                  <a:lnTo>
                    <a:pt x="3622998" y="534056"/>
                  </a:lnTo>
                  <a:lnTo>
                    <a:pt x="3657028" y="522350"/>
                  </a:lnTo>
                  <a:lnTo>
                    <a:pt x="3685181" y="495130"/>
                  </a:lnTo>
                  <a:lnTo>
                    <a:pt x="3713944" y="452809"/>
                  </a:lnTo>
                  <a:lnTo>
                    <a:pt x="3742982" y="403881"/>
                  </a:lnTo>
                  <a:lnTo>
                    <a:pt x="3771958" y="356836"/>
                  </a:lnTo>
                  <a:lnTo>
                    <a:pt x="3800538" y="320167"/>
                  </a:lnTo>
                  <a:lnTo>
                    <a:pt x="3835443" y="290008"/>
                  </a:lnTo>
                  <a:lnTo>
                    <a:pt x="3869944" y="268541"/>
                  </a:lnTo>
                  <a:lnTo>
                    <a:pt x="3904444" y="251837"/>
                  </a:lnTo>
                  <a:lnTo>
                    <a:pt x="3939349" y="235966"/>
                  </a:lnTo>
                  <a:lnTo>
                    <a:pt x="3975042" y="220156"/>
                  </a:lnTo>
                  <a:lnTo>
                    <a:pt x="4011152" y="206454"/>
                  </a:lnTo>
                  <a:lnTo>
                    <a:pt x="4082859" y="185420"/>
                  </a:lnTo>
                  <a:lnTo>
                    <a:pt x="4117820" y="175244"/>
                  </a:lnTo>
                  <a:lnTo>
                    <a:pt x="4152328" y="165354"/>
                  </a:lnTo>
                  <a:lnTo>
                    <a:pt x="4186836" y="161274"/>
                  </a:lnTo>
                  <a:lnTo>
                    <a:pt x="4221797" y="168529"/>
                  </a:lnTo>
                  <a:lnTo>
                    <a:pt x="4257311" y="197494"/>
                  </a:lnTo>
                  <a:lnTo>
                    <a:pt x="4293219" y="242236"/>
                  </a:lnTo>
                  <a:lnTo>
                    <a:pt x="4329293" y="283811"/>
                  </a:lnTo>
                  <a:lnTo>
                    <a:pt x="4365307" y="303275"/>
                  </a:lnTo>
                  <a:lnTo>
                    <a:pt x="4401250" y="286039"/>
                  </a:lnTo>
                  <a:lnTo>
                    <a:pt x="4437300" y="245395"/>
                  </a:lnTo>
                  <a:lnTo>
                    <a:pt x="4473231" y="204227"/>
                  </a:lnTo>
                  <a:lnTo>
                    <a:pt x="4508817" y="185420"/>
                  </a:lnTo>
                  <a:lnTo>
                    <a:pt x="4543722" y="202656"/>
                  </a:lnTo>
                  <a:lnTo>
                    <a:pt x="4578223" y="241204"/>
                  </a:lnTo>
                  <a:lnTo>
                    <a:pt x="4612723" y="281324"/>
                  </a:lnTo>
                  <a:lnTo>
                    <a:pt x="4647628" y="303275"/>
                  </a:lnTo>
                  <a:lnTo>
                    <a:pt x="4683321" y="299848"/>
                  </a:lnTo>
                  <a:lnTo>
                    <a:pt x="4719431" y="282241"/>
                  </a:lnTo>
                  <a:lnTo>
                    <a:pt x="4755516" y="258323"/>
                  </a:lnTo>
                  <a:lnTo>
                    <a:pt x="4791138" y="235966"/>
                  </a:lnTo>
                  <a:lnTo>
                    <a:pt x="4826099" y="211734"/>
                  </a:lnTo>
                  <a:lnTo>
                    <a:pt x="4860607" y="183276"/>
                  </a:lnTo>
                  <a:lnTo>
                    <a:pt x="4895115" y="160081"/>
                  </a:lnTo>
                  <a:lnTo>
                    <a:pt x="4930076" y="151637"/>
                  </a:lnTo>
                  <a:lnTo>
                    <a:pt x="4965590" y="167040"/>
                  </a:lnTo>
                  <a:lnTo>
                    <a:pt x="5001498" y="199040"/>
                  </a:lnTo>
                  <a:lnTo>
                    <a:pt x="5037572" y="232612"/>
                  </a:lnTo>
                  <a:lnTo>
                    <a:pt x="5073586" y="252730"/>
                  </a:lnTo>
                  <a:lnTo>
                    <a:pt x="5109743" y="249864"/>
                  </a:lnTo>
                  <a:lnTo>
                    <a:pt x="5146151" y="233806"/>
                  </a:lnTo>
                  <a:lnTo>
                    <a:pt x="5182153" y="218797"/>
                  </a:lnTo>
                  <a:lnTo>
                    <a:pt x="5217096" y="219075"/>
                  </a:lnTo>
                  <a:lnTo>
                    <a:pt x="5250124" y="243308"/>
                  </a:lnTo>
                  <a:lnTo>
                    <a:pt x="5281866" y="282257"/>
                  </a:lnTo>
                  <a:lnTo>
                    <a:pt x="5313608" y="323302"/>
                  </a:lnTo>
                  <a:lnTo>
                    <a:pt x="5346636" y="353822"/>
                  </a:lnTo>
                  <a:lnTo>
                    <a:pt x="5381686" y="365402"/>
                  </a:lnTo>
                  <a:lnTo>
                    <a:pt x="5417867" y="366458"/>
                  </a:lnTo>
                  <a:lnTo>
                    <a:pt x="5454310" y="369609"/>
                  </a:lnTo>
                  <a:lnTo>
                    <a:pt x="5490146" y="387476"/>
                  </a:lnTo>
                  <a:lnTo>
                    <a:pt x="5518165" y="419318"/>
                  </a:lnTo>
                  <a:lnTo>
                    <a:pt x="5545837" y="462742"/>
                  </a:lnTo>
                  <a:lnTo>
                    <a:pt x="5573393" y="510463"/>
                  </a:lnTo>
                  <a:lnTo>
                    <a:pt x="5601065" y="555198"/>
                  </a:lnTo>
                  <a:lnTo>
                    <a:pt x="5629084" y="589661"/>
                  </a:lnTo>
                  <a:lnTo>
                    <a:pt x="5664706" y="617182"/>
                  </a:lnTo>
                  <a:lnTo>
                    <a:pt x="5700791" y="634952"/>
                  </a:lnTo>
                  <a:lnTo>
                    <a:pt x="5772594" y="657098"/>
                  </a:lnTo>
                  <a:lnTo>
                    <a:pt x="5842000" y="668639"/>
                  </a:lnTo>
                  <a:lnTo>
                    <a:pt x="5876500" y="670903"/>
                  </a:lnTo>
                  <a:lnTo>
                    <a:pt x="5911405" y="673989"/>
                  </a:lnTo>
                  <a:lnTo>
                    <a:pt x="5946973" y="675018"/>
                  </a:lnTo>
                  <a:lnTo>
                    <a:pt x="5982874" y="673941"/>
                  </a:lnTo>
                  <a:lnTo>
                    <a:pt x="6018918" y="677078"/>
                  </a:lnTo>
                  <a:lnTo>
                    <a:pt x="6054915" y="690753"/>
                  </a:lnTo>
                  <a:lnTo>
                    <a:pt x="6090804" y="719179"/>
                  </a:lnTo>
                  <a:lnTo>
                    <a:pt x="6126670" y="758142"/>
                  </a:lnTo>
                  <a:lnTo>
                    <a:pt x="6162536" y="801320"/>
                  </a:lnTo>
                  <a:lnTo>
                    <a:pt x="6198425" y="84239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8987" y="4595749"/>
              <a:ext cx="6198870" cy="674370"/>
            </a:xfrm>
            <a:custGeom>
              <a:avLst/>
              <a:gdLst/>
              <a:ahLst/>
              <a:cxnLst/>
              <a:rect l="l" t="t" r="r" b="b"/>
              <a:pathLst>
                <a:path w="6198870" h="674370">
                  <a:moveTo>
                    <a:pt x="0" y="673988"/>
                  </a:moveTo>
                  <a:lnTo>
                    <a:pt x="36198" y="669724"/>
                  </a:lnTo>
                  <a:lnTo>
                    <a:pt x="72617" y="665495"/>
                  </a:lnTo>
                  <a:lnTo>
                    <a:pt x="108604" y="661290"/>
                  </a:lnTo>
                  <a:lnTo>
                    <a:pt x="143509" y="657097"/>
                  </a:lnTo>
                  <a:lnTo>
                    <a:pt x="176562" y="652887"/>
                  </a:lnTo>
                  <a:lnTo>
                    <a:pt x="208313" y="648652"/>
                  </a:lnTo>
                  <a:lnTo>
                    <a:pt x="240066" y="644417"/>
                  </a:lnTo>
                  <a:lnTo>
                    <a:pt x="273126" y="640207"/>
                  </a:lnTo>
                  <a:lnTo>
                    <a:pt x="308131" y="637980"/>
                  </a:lnTo>
                  <a:lnTo>
                    <a:pt x="344293" y="637063"/>
                  </a:lnTo>
                  <a:lnTo>
                    <a:pt x="380746" y="633527"/>
                  </a:lnTo>
                  <a:lnTo>
                    <a:pt x="416623" y="623443"/>
                  </a:lnTo>
                  <a:lnTo>
                    <a:pt x="451560" y="600914"/>
                  </a:lnTo>
                  <a:lnTo>
                    <a:pt x="486057" y="569706"/>
                  </a:lnTo>
                  <a:lnTo>
                    <a:pt x="520540" y="540093"/>
                  </a:lnTo>
                  <a:lnTo>
                    <a:pt x="555434" y="522350"/>
                  </a:lnTo>
                  <a:lnTo>
                    <a:pt x="591127" y="522841"/>
                  </a:lnTo>
                  <a:lnTo>
                    <a:pt x="627237" y="534939"/>
                  </a:lnTo>
                  <a:lnTo>
                    <a:pt x="663322" y="549157"/>
                  </a:lnTo>
                  <a:lnTo>
                    <a:pt x="698944" y="556006"/>
                  </a:lnTo>
                  <a:lnTo>
                    <a:pt x="733905" y="551926"/>
                  </a:lnTo>
                  <a:lnTo>
                    <a:pt x="768413" y="542321"/>
                  </a:lnTo>
                  <a:lnTo>
                    <a:pt x="802921" y="531145"/>
                  </a:lnTo>
                  <a:lnTo>
                    <a:pt x="837882" y="522350"/>
                  </a:lnTo>
                  <a:lnTo>
                    <a:pt x="873450" y="517693"/>
                  </a:lnTo>
                  <a:lnTo>
                    <a:pt x="909351" y="514905"/>
                  </a:lnTo>
                  <a:lnTo>
                    <a:pt x="945395" y="511617"/>
                  </a:lnTo>
                  <a:lnTo>
                    <a:pt x="981392" y="505459"/>
                  </a:lnTo>
                  <a:lnTo>
                    <a:pt x="1017389" y="492061"/>
                  </a:lnTo>
                  <a:lnTo>
                    <a:pt x="1053433" y="473900"/>
                  </a:lnTo>
                  <a:lnTo>
                    <a:pt x="1089334" y="458882"/>
                  </a:lnTo>
                  <a:lnTo>
                    <a:pt x="1124902" y="454913"/>
                  </a:lnTo>
                  <a:lnTo>
                    <a:pt x="1159807" y="471231"/>
                  </a:lnTo>
                  <a:lnTo>
                    <a:pt x="1194308" y="501253"/>
                  </a:lnTo>
                  <a:lnTo>
                    <a:pt x="1228808" y="529155"/>
                  </a:lnTo>
                  <a:lnTo>
                    <a:pt x="1263713" y="539114"/>
                  </a:lnTo>
                  <a:lnTo>
                    <a:pt x="1299406" y="523075"/>
                  </a:lnTo>
                  <a:lnTo>
                    <a:pt x="1335516" y="490712"/>
                  </a:lnTo>
                  <a:lnTo>
                    <a:pt x="1371601" y="453086"/>
                  </a:lnTo>
                  <a:lnTo>
                    <a:pt x="1407223" y="421258"/>
                  </a:lnTo>
                  <a:lnTo>
                    <a:pt x="1442184" y="399760"/>
                  </a:lnTo>
                  <a:lnTo>
                    <a:pt x="1476692" y="382238"/>
                  </a:lnTo>
                  <a:lnTo>
                    <a:pt x="1511200" y="363144"/>
                  </a:lnTo>
                  <a:lnTo>
                    <a:pt x="1546161" y="336931"/>
                  </a:lnTo>
                  <a:lnTo>
                    <a:pt x="1581675" y="299206"/>
                  </a:lnTo>
                  <a:lnTo>
                    <a:pt x="1617583" y="253825"/>
                  </a:lnTo>
                  <a:lnTo>
                    <a:pt x="1653657" y="207897"/>
                  </a:lnTo>
                  <a:lnTo>
                    <a:pt x="1689671" y="168528"/>
                  </a:lnTo>
                  <a:lnTo>
                    <a:pt x="1725828" y="137713"/>
                  </a:lnTo>
                  <a:lnTo>
                    <a:pt x="1762236" y="111648"/>
                  </a:lnTo>
                  <a:lnTo>
                    <a:pt x="1798238" y="88751"/>
                  </a:lnTo>
                  <a:lnTo>
                    <a:pt x="1833181" y="67437"/>
                  </a:lnTo>
                  <a:lnTo>
                    <a:pt x="1866209" y="44273"/>
                  </a:lnTo>
                  <a:lnTo>
                    <a:pt x="1897951" y="21097"/>
                  </a:lnTo>
                  <a:lnTo>
                    <a:pt x="1929693" y="4232"/>
                  </a:lnTo>
                  <a:lnTo>
                    <a:pt x="1962721" y="0"/>
                  </a:lnTo>
                  <a:lnTo>
                    <a:pt x="1997771" y="16635"/>
                  </a:lnTo>
                  <a:lnTo>
                    <a:pt x="2033952" y="48498"/>
                  </a:lnTo>
                  <a:lnTo>
                    <a:pt x="2070395" y="81385"/>
                  </a:lnTo>
                  <a:lnTo>
                    <a:pt x="2106231" y="101092"/>
                  </a:lnTo>
                  <a:lnTo>
                    <a:pt x="2141192" y="100208"/>
                  </a:lnTo>
                  <a:lnTo>
                    <a:pt x="2175700" y="87455"/>
                  </a:lnTo>
                  <a:lnTo>
                    <a:pt x="2210208" y="73106"/>
                  </a:lnTo>
                  <a:lnTo>
                    <a:pt x="2245169" y="67437"/>
                  </a:lnTo>
                  <a:lnTo>
                    <a:pt x="2280791" y="76120"/>
                  </a:lnTo>
                  <a:lnTo>
                    <a:pt x="2316876" y="92710"/>
                  </a:lnTo>
                  <a:lnTo>
                    <a:pt x="2352986" y="109299"/>
                  </a:lnTo>
                  <a:lnTo>
                    <a:pt x="2388679" y="117982"/>
                  </a:lnTo>
                  <a:lnTo>
                    <a:pt x="2423584" y="114688"/>
                  </a:lnTo>
                  <a:lnTo>
                    <a:pt x="2458085" y="104298"/>
                  </a:lnTo>
                  <a:lnTo>
                    <a:pt x="2492585" y="92336"/>
                  </a:lnTo>
                  <a:lnTo>
                    <a:pt x="2527490" y="84327"/>
                  </a:lnTo>
                  <a:lnTo>
                    <a:pt x="2563058" y="82702"/>
                  </a:lnTo>
                  <a:lnTo>
                    <a:pt x="2598959" y="84280"/>
                  </a:lnTo>
                  <a:lnTo>
                    <a:pt x="2635003" y="85881"/>
                  </a:lnTo>
                  <a:lnTo>
                    <a:pt x="2671000" y="84327"/>
                  </a:lnTo>
                  <a:lnTo>
                    <a:pt x="2707014" y="73888"/>
                  </a:lnTo>
                  <a:lnTo>
                    <a:pt x="2743088" y="57959"/>
                  </a:lnTo>
                  <a:lnTo>
                    <a:pt x="2778996" y="46769"/>
                  </a:lnTo>
                  <a:lnTo>
                    <a:pt x="2814510" y="50545"/>
                  </a:lnTo>
                  <a:lnTo>
                    <a:pt x="2842529" y="73607"/>
                  </a:lnTo>
                  <a:lnTo>
                    <a:pt x="2870201" y="111621"/>
                  </a:lnTo>
                  <a:lnTo>
                    <a:pt x="2897757" y="153269"/>
                  </a:lnTo>
                  <a:lnTo>
                    <a:pt x="2925429" y="187230"/>
                  </a:lnTo>
                  <a:lnTo>
                    <a:pt x="2953448" y="202183"/>
                  </a:lnTo>
                  <a:lnTo>
                    <a:pt x="2989070" y="184683"/>
                  </a:lnTo>
                  <a:lnTo>
                    <a:pt x="3025155" y="142192"/>
                  </a:lnTo>
                  <a:lnTo>
                    <a:pt x="3061265" y="96010"/>
                  </a:lnTo>
                  <a:lnTo>
                    <a:pt x="3096958" y="67437"/>
                  </a:lnTo>
                  <a:lnTo>
                    <a:pt x="3131845" y="64390"/>
                  </a:lnTo>
                  <a:lnTo>
                    <a:pt x="3166316" y="74787"/>
                  </a:lnTo>
                  <a:lnTo>
                    <a:pt x="3200810" y="89921"/>
                  </a:lnTo>
                  <a:lnTo>
                    <a:pt x="3235769" y="101092"/>
                  </a:lnTo>
                  <a:lnTo>
                    <a:pt x="3271337" y="100605"/>
                  </a:lnTo>
                  <a:lnTo>
                    <a:pt x="3307238" y="94821"/>
                  </a:lnTo>
                  <a:lnTo>
                    <a:pt x="3343282" y="96394"/>
                  </a:lnTo>
                  <a:lnTo>
                    <a:pt x="3379279" y="117982"/>
                  </a:lnTo>
                  <a:lnTo>
                    <a:pt x="3403315" y="151994"/>
                  </a:lnTo>
                  <a:lnTo>
                    <a:pt x="3427464" y="200975"/>
                  </a:lnTo>
                  <a:lnTo>
                    <a:pt x="3451606" y="256968"/>
                  </a:lnTo>
                  <a:lnTo>
                    <a:pt x="3475620" y="312020"/>
                  </a:lnTo>
                  <a:lnTo>
                    <a:pt x="3499388" y="358174"/>
                  </a:lnTo>
                  <a:lnTo>
                    <a:pt x="3522789" y="387476"/>
                  </a:lnTo>
                  <a:lnTo>
                    <a:pt x="3556748" y="392259"/>
                  </a:lnTo>
                  <a:lnTo>
                    <a:pt x="3589861" y="368585"/>
                  </a:lnTo>
                  <a:lnTo>
                    <a:pt x="3622998" y="341721"/>
                  </a:lnTo>
                  <a:lnTo>
                    <a:pt x="3657028" y="336931"/>
                  </a:lnTo>
                  <a:lnTo>
                    <a:pt x="3685181" y="360127"/>
                  </a:lnTo>
                  <a:lnTo>
                    <a:pt x="3713944" y="399087"/>
                  </a:lnTo>
                  <a:lnTo>
                    <a:pt x="3742982" y="443303"/>
                  </a:lnTo>
                  <a:lnTo>
                    <a:pt x="3771958" y="482263"/>
                  </a:lnTo>
                  <a:lnTo>
                    <a:pt x="3800538" y="505459"/>
                  </a:lnTo>
                  <a:lnTo>
                    <a:pt x="3835443" y="511796"/>
                  </a:lnTo>
                  <a:lnTo>
                    <a:pt x="3869944" y="503380"/>
                  </a:lnTo>
                  <a:lnTo>
                    <a:pt x="3904444" y="483367"/>
                  </a:lnTo>
                  <a:lnTo>
                    <a:pt x="3939349" y="454913"/>
                  </a:lnTo>
                  <a:lnTo>
                    <a:pt x="3967856" y="422011"/>
                  </a:lnTo>
                  <a:lnTo>
                    <a:pt x="3996686" y="378478"/>
                  </a:lnTo>
                  <a:lnTo>
                    <a:pt x="4025613" y="331177"/>
                  </a:lnTo>
                  <a:lnTo>
                    <a:pt x="4054413" y="286973"/>
                  </a:lnTo>
                  <a:lnTo>
                    <a:pt x="4082859" y="252730"/>
                  </a:lnTo>
                  <a:lnTo>
                    <a:pt x="4117820" y="220477"/>
                  </a:lnTo>
                  <a:lnTo>
                    <a:pt x="4152328" y="194833"/>
                  </a:lnTo>
                  <a:lnTo>
                    <a:pt x="4186836" y="181310"/>
                  </a:lnTo>
                  <a:lnTo>
                    <a:pt x="4221797" y="185419"/>
                  </a:lnTo>
                  <a:lnTo>
                    <a:pt x="4250170" y="208689"/>
                  </a:lnTo>
                  <a:lnTo>
                    <a:pt x="4278823" y="248558"/>
                  </a:lnTo>
                  <a:lnTo>
                    <a:pt x="4307641" y="295321"/>
                  </a:lnTo>
                  <a:lnTo>
                    <a:pt x="4336507" y="339274"/>
                  </a:lnTo>
                  <a:lnTo>
                    <a:pt x="4365307" y="370713"/>
                  </a:lnTo>
                  <a:lnTo>
                    <a:pt x="4401250" y="390955"/>
                  </a:lnTo>
                  <a:lnTo>
                    <a:pt x="4473231" y="403056"/>
                  </a:lnTo>
                  <a:lnTo>
                    <a:pt x="4508817" y="404368"/>
                  </a:lnTo>
                  <a:lnTo>
                    <a:pt x="4543722" y="402514"/>
                  </a:lnTo>
                  <a:lnTo>
                    <a:pt x="4578223" y="395922"/>
                  </a:lnTo>
                  <a:lnTo>
                    <a:pt x="4612723" y="389330"/>
                  </a:lnTo>
                  <a:lnTo>
                    <a:pt x="4647628" y="387476"/>
                  </a:lnTo>
                  <a:lnTo>
                    <a:pt x="4719431" y="398081"/>
                  </a:lnTo>
                  <a:lnTo>
                    <a:pt x="4791138" y="421258"/>
                  </a:lnTo>
                  <a:lnTo>
                    <a:pt x="4826099" y="443505"/>
                  </a:lnTo>
                  <a:lnTo>
                    <a:pt x="4860607" y="472836"/>
                  </a:lnTo>
                  <a:lnTo>
                    <a:pt x="4895115" y="497429"/>
                  </a:lnTo>
                  <a:lnTo>
                    <a:pt x="4930076" y="505459"/>
                  </a:lnTo>
                  <a:lnTo>
                    <a:pt x="4965590" y="490597"/>
                  </a:lnTo>
                  <a:lnTo>
                    <a:pt x="5001498" y="460184"/>
                  </a:lnTo>
                  <a:lnTo>
                    <a:pt x="5037572" y="422913"/>
                  </a:lnTo>
                  <a:lnTo>
                    <a:pt x="5073586" y="387476"/>
                  </a:lnTo>
                  <a:lnTo>
                    <a:pt x="5109743" y="355010"/>
                  </a:lnTo>
                  <a:lnTo>
                    <a:pt x="5146151" y="321198"/>
                  </a:lnTo>
                  <a:lnTo>
                    <a:pt x="5182153" y="286839"/>
                  </a:lnTo>
                  <a:lnTo>
                    <a:pt x="5217096" y="252730"/>
                  </a:lnTo>
                  <a:lnTo>
                    <a:pt x="5250124" y="213887"/>
                  </a:lnTo>
                  <a:lnTo>
                    <a:pt x="5281866" y="171640"/>
                  </a:lnTo>
                  <a:lnTo>
                    <a:pt x="5313608" y="136251"/>
                  </a:lnTo>
                  <a:lnTo>
                    <a:pt x="5346636" y="117982"/>
                  </a:lnTo>
                  <a:lnTo>
                    <a:pt x="5381686" y="123656"/>
                  </a:lnTo>
                  <a:lnTo>
                    <a:pt x="5417867" y="146415"/>
                  </a:lnTo>
                  <a:lnTo>
                    <a:pt x="5454310" y="176008"/>
                  </a:lnTo>
                  <a:lnTo>
                    <a:pt x="5490146" y="202183"/>
                  </a:lnTo>
                  <a:lnTo>
                    <a:pt x="5525107" y="220878"/>
                  </a:lnTo>
                  <a:lnTo>
                    <a:pt x="5559615" y="238013"/>
                  </a:lnTo>
                  <a:lnTo>
                    <a:pt x="5594123" y="258316"/>
                  </a:lnTo>
                  <a:lnTo>
                    <a:pt x="5629084" y="286512"/>
                  </a:lnTo>
                  <a:lnTo>
                    <a:pt x="5657530" y="320571"/>
                  </a:lnTo>
                  <a:lnTo>
                    <a:pt x="5686330" y="363823"/>
                  </a:lnTo>
                  <a:lnTo>
                    <a:pt x="5715257" y="408575"/>
                  </a:lnTo>
                  <a:lnTo>
                    <a:pt x="5744087" y="447133"/>
                  </a:lnTo>
                  <a:lnTo>
                    <a:pt x="5772594" y="471805"/>
                  </a:lnTo>
                  <a:lnTo>
                    <a:pt x="5807499" y="479956"/>
                  </a:lnTo>
                  <a:lnTo>
                    <a:pt x="5842000" y="471773"/>
                  </a:lnTo>
                  <a:lnTo>
                    <a:pt x="5876500" y="455160"/>
                  </a:lnTo>
                  <a:lnTo>
                    <a:pt x="5911405" y="438023"/>
                  </a:lnTo>
                  <a:lnTo>
                    <a:pt x="5946973" y="417794"/>
                  </a:lnTo>
                  <a:lnTo>
                    <a:pt x="5982874" y="391731"/>
                  </a:lnTo>
                  <a:lnTo>
                    <a:pt x="6018918" y="367764"/>
                  </a:lnTo>
                  <a:lnTo>
                    <a:pt x="6054915" y="353821"/>
                  </a:lnTo>
                  <a:lnTo>
                    <a:pt x="6090804" y="353972"/>
                  </a:lnTo>
                  <a:lnTo>
                    <a:pt x="6126670" y="363315"/>
                  </a:lnTo>
                  <a:lnTo>
                    <a:pt x="6162536" y="376324"/>
                  </a:lnTo>
                  <a:lnTo>
                    <a:pt x="6198425" y="38747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4032" y="5276850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032" y="3928617"/>
            <a:ext cx="248285" cy="942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28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4032" y="2580512"/>
            <a:ext cx="248285" cy="942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28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2317" y="5601055"/>
            <a:ext cx="6635086" cy="778764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R="5080" algn="r">
              <a:spcBef>
                <a:spcPts val="135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R="5715" algn="r">
              <a:spcBef>
                <a:spcPts val="140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5080" indent="136525" algn="r">
              <a:lnSpc>
                <a:spcPct val="173400"/>
              </a:lnSpc>
              <a:spcBef>
                <a:spcPts val="2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Eki-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Ni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Eki-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Ek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Ni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Eki-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138543" y="4849748"/>
            <a:ext cx="1940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13306C"/>
                </a:solidFill>
                <a:latin typeface="Tahoma"/>
                <a:cs typeface="Tahoma"/>
              </a:rPr>
              <a:t>Kadın işsizlik</a:t>
            </a:r>
            <a:r>
              <a:rPr sz="1600" b="1" spc="40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13306C"/>
                </a:solidFill>
                <a:latin typeface="Tahoma"/>
                <a:cs typeface="Tahoma"/>
              </a:rPr>
              <a:t>oranı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38543" y="3687013"/>
            <a:ext cx="1997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Genç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işsizlik</a:t>
            </a:r>
            <a:r>
              <a:rPr sz="1600" b="1" spc="2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oranı*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93262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5742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34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0719" y="1721322"/>
            <a:ext cx="7544310" cy="116272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Ekonomik Güven Endeks</a:t>
            </a:r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i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0719" y="3062353"/>
            <a:ext cx="7863625" cy="360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Ekonomik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Güven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Endeksi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lvl="1" eaLnBrk="1" fontAlgn="ctr" hangingPunct="1"/>
            <a:r>
              <a:rPr lang="tr-TR" sz="1800" kern="0" dirty="0" smtClean="0">
                <a:solidFill>
                  <a:srgbClr val="000000"/>
                </a:solidFill>
                <a:latin typeface="Tahoma"/>
                <a:cs typeface="Arial"/>
              </a:rPr>
              <a:t>İnşaat </a:t>
            </a:r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Sektörü Güven 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lvl="1" eaLnBrk="1" fontAlgn="b" hangingPunct="1"/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Hizmet Sektörü Güven 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lvl="1" eaLnBrk="1" fontAlgn="b" hangingPunct="1"/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Perakende Ticaret Sektörü Güven 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lvl="1" eaLnBrk="1" fontAlgn="b" hangingPunct="1"/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Reel </a:t>
            </a:r>
            <a:r>
              <a:rPr lang="tr-TR" sz="1800" kern="0" dirty="0" smtClean="0">
                <a:solidFill>
                  <a:srgbClr val="000000"/>
                </a:solidFill>
                <a:latin typeface="Tahoma"/>
                <a:cs typeface="Arial"/>
              </a:rPr>
              <a:t>Kesim</a:t>
            </a:r>
            <a:r>
              <a:rPr lang="en-US" sz="1800" kern="0" dirty="0">
                <a:solidFill>
                  <a:srgbClr val="000000"/>
                </a:solidFill>
                <a:latin typeface="Tahoma"/>
                <a:cs typeface="Arial"/>
              </a:rPr>
              <a:t> </a:t>
            </a:r>
            <a:r>
              <a:rPr lang="tr-TR" sz="1800" kern="0" dirty="0" smtClean="0">
                <a:solidFill>
                  <a:srgbClr val="000000"/>
                </a:solidFill>
                <a:latin typeface="Tahoma"/>
                <a:cs typeface="Arial"/>
              </a:rPr>
              <a:t>Güven </a:t>
            </a:r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lvl="1" eaLnBrk="1" fontAlgn="b" hangingPunct="1"/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Tüketici Güven 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258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2034539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3127" y="2923032"/>
            <a:ext cx="3726179" cy="2799715"/>
            <a:chOff x="643127" y="2923032"/>
            <a:chExt cx="3726179" cy="2799715"/>
          </a:xfrm>
        </p:grpSpPr>
        <p:sp>
          <p:nvSpPr>
            <p:cNvPr id="5" name="object 5"/>
            <p:cNvSpPr/>
            <p:nvPr/>
          </p:nvSpPr>
          <p:spPr>
            <a:xfrm>
              <a:off x="643127" y="2927604"/>
              <a:ext cx="3726179" cy="2790825"/>
            </a:xfrm>
            <a:custGeom>
              <a:avLst/>
              <a:gdLst/>
              <a:ahLst/>
              <a:cxnLst/>
              <a:rect l="l" t="t" r="r" b="b"/>
              <a:pathLst>
                <a:path w="3726179" h="2790825">
                  <a:moveTo>
                    <a:pt x="68579" y="2790444"/>
                  </a:moveTo>
                  <a:lnTo>
                    <a:pt x="68579" y="0"/>
                  </a:lnTo>
                </a:path>
                <a:path w="3726179" h="2790825">
                  <a:moveTo>
                    <a:pt x="0" y="2790444"/>
                  </a:moveTo>
                  <a:lnTo>
                    <a:pt x="68579" y="2790444"/>
                  </a:lnTo>
                </a:path>
                <a:path w="3726179" h="2790825">
                  <a:moveTo>
                    <a:pt x="0" y="2325624"/>
                  </a:moveTo>
                  <a:lnTo>
                    <a:pt x="68579" y="2325624"/>
                  </a:lnTo>
                </a:path>
                <a:path w="3726179" h="2790825">
                  <a:moveTo>
                    <a:pt x="0" y="1860804"/>
                  </a:moveTo>
                  <a:lnTo>
                    <a:pt x="68579" y="1860804"/>
                  </a:lnTo>
                </a:path>
                <a:path w="3726179" h="2790825">
                  <a:moveTo>
                    <a:pt x="0" y="1394460"/>
                  </a:moveTo>
                  <a:lnTo>
                    <a:pt x="68579" y="1394460"/>
                  </a:lnTo>
                </a:path>
                <a:path w="3726179" h="2790825">
                  <a:moveTo>
                    <a:pt x="0" y="929640"/>
                  </a:moveTo>
                  <a:lnTo>
                    <a:pt x="68579" y="929640"/>
                  </a:lnTo>
                </a:path>
                <a:path w="3726179" h="2790825">
                  <a:moveTo>
                    <a:pt x="0" y="464820"/>
                  </a:moveTo>
                  <a:lnTo>
                    <a:pt x="68579" y="464820"/>
                  </a:lnTo>
                </a:path>
                <a:path w="3726179" h="2790825">
                  <a:moveTo>
                    <a:pt x="0" y="0"/>
                  </a:moveTo>
                  <a:lnTo>
                    <a:pt x="68579" y="0"/>
                  </a:lnTo>
                </a:path>
                <a:path w="3726179" h="2790825">
                  <a:moveTo>
                    <a:pt x="68579" y="2790444"/>
                  </a:moveTo>
                  <a:lnTo>
                    <a:pt x="3726180" y="279044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11199" y="3057906"/>
              <a:ext cx="3427729" cy="2313305"/>
            </a:xfrm>
            <a:custGeom>
              <a:avLst/>
              <a:gdLst/>
              <a:ahLst/>
              <a:cxnLst/>
              <a:rect l="l" t="t" r="r" b="b"/>
              <a:pathLst>
                <a:path w="3427729" h="2313304">
                  <a:moveTo>
                    <a:pt x="0" y="0"/>
                  </a:moveTo>
                  <a:lnTo>
                    <a:pt x="19577" y="5994"/>
                  </a:lnTo>
                  <a:lnTo>
                    <a:pt x="39271" y="11096"/>
                  </a:lnTo>
                  <a:lnTo>
                    <a:pt x="58732" y="17984"/>
                  </a:lnTo>
                  <a:lnTo>
                    <a:pt x="77609" y="29337"/>
                  </a:lnTo>
                  <a:lnTo>
                    <a:pt x="95483" y="47065"/>
                  </a:lnTo>
                  <a:lnTo>
                    <a:pt x="112655" y="69341"/>
                  </a:lnTo>
                  <a:lnTo>
                    <a:pt x="129826" y="93237"/>
                  </a:lnTo>
                  <a:lnTo>
                    <a:pt x="147700" y="115824"/>
                  </a:lnTo>
                  <a:lnTo>
                    <a:pt x="186196" y="158369"/>
                  </a:lnTo>
                  <a:lnTo>
                    <a:pt x="225310" y="197104"/>
                  </a:lnTo>
                  <a:lnTo>
                    <a:pt x="262864" y="223123"/>
                  </a:lnTo>
                  <a:lnTo>
                    <a:pt x="281524" y="235698"/>
                  </a:lnTo>
                  <a:lnTo>
                    <a:pt x="300418" y="253238"/>
                  </a:lnTo>
                  <a:lnTo>
                    <a:pt x="319703" y="280707"/>
                  </a:lnTo>
                  <a:lnTo>
                    <a:pt x="339223" y="314690"/>
                  </a:lnTo>
                  <a:lnTo>
                    <a:pt x="358743" y="346553"/>
                  </a:lnTo>
                  <a:lnTo>
                    <a:pt x="378028" y="367665"/>
                  </a:lnTo>
                  <a:lnTo>
                    <a:pt x="395560" y="367137"/>
                  </a:lnTo>
                  <a:lnTo>
                    <a:pt x="415582" y="354869"/>
                  </a:lnTo>
                  <a:lnTo>
                    <a:pt x="435603" y="345983"/>
                  </a:lnTo>
                  <a:lnTo>
                    <a:pt x="468497" y="387253"/>
                  </a:lnTo>
                  <a:lnTo>
                    <a:pt x="483998" y="432074"/>
                  </a:lnTo>
                  <a:lnTo>
                    <a:pt x="499581" y="485947"/>
                  </a:lnTo>
                  <a:lnTo>
                    <a:pt x="515183" y="544758"/>
                  </a:lnTo>
                  <a:lnTo>
                    <a:pt x="530745" y="604393"/>
                  </a:lnTo>
                  <a:lnTo>
                    <a:pt x="541852" y="650332"/>
                  </a:lnTo>
                  <a:lnTo>
                    <a:pt x="552991" y="702180"/>
                  </a:lnTo>
                  <a:lnTo>
                    <a:pt x="564139" y="756868"/>
                  </a:lnTo>
                  <a:lnTo>
                    <a:pt x="575271" y="811332"/>
                  </a:lnTo>
                  <a:lnTo>
                    <a:pt x="586364" y="862506"/>
                  </a:lnTo>
                  <a:lnTo>
                    <a:pt x="597391" y="907324"/>
                  </a:lnTo>
                  <a:lnTo>
                    <a:pt x="625274" y="978197"/>
                  </a:lnTo>
                  <a:lnTo>
                    <a:pt x="666497" y="1021195"/>
                  </a:lnTo>
                  <a:lnTo>
                    <a:pt x="683513" y="1019810"/>
                  </a:lnTo>
                  <a:lnTo>
                    <a:pt x="702764" y="985557"/>
                  </a:lnTo>
                  <a:lnTo>
                    <a:pt x="722264" y="927147"/>
                  </a:lnTo>
                  <a:lnTo>
                    <a:pt x="741789" y="865094"/>
                  </a:lnTo>
                  <a:lnTo>
                    <a:pt x="761111" y="819912"/>
                  </a:lnTo>
                  <a:lnTo>
                    <a:pt x="779214" y="797812"/>
                  </a:lnTo>
                  <a:lnTo>
                    <a:pt x="798591" y="784463"/>
                  </a:lnTo>
                  <a:lnTo>
                    <a:pt x="817993" y="778996"/>
                  </a:lnTo>
                  <a:lnTo>
                    <a:pt x="836168" y="780542"/>
                  </a:lnTo>
                  <a:lnTo>
                    <a:pt x="855364" y="794464"/>
                  </a:lnTo>
                  <a:lnTo>
                    <a:pt x="874776" y="819150"/>
                  </a:lnTo>
                  <a:lnTo>
                    <a:pt x="894282" y="844978"/>
                  </a:lnTo>
                  <a:lnTo>
                    <a:pt x="913765" y="862330"/>
                  </a:lnTo>
                  <a:lnTo>
                    <a:pt x="933354" y="870533"/>
                  </a:lnTo>
                  <a:lnTo>
                    <a:pt x="953039" y="874045"/>
                  </a:lnTo>
                  <a:lnTo>
                    <a:pt x="972486" y="871223"/>
                  </a:lnTo>
                  <a:lnTo>
                    <a:pt x="991362" y="860425"/>
                  </a:lnTo>
                  <a:lnTo>
                    <a:pt x="1009245" y="837213"/>
                  </a:lnTo>
                  <a:lnTo>
                    <a:pt x="1026413" y="803798"/>
                  </a:lnTo>
                  <a:lnTo>
                    <a:pt x="1043582" y="768502"/>
                  </a:lnTo>
                  <a:lnTo>
                    <a:pt x="1061466" y="739648"/>
                  </a:lnTo>
                  <a:lnTo>
                    <a:pt x="1080412" y="713345"/>
                  </a:lnTo>
                  <a:lnTo>
                    <a:pt x="1099978" y="687149"/>
                  </a:lnTo>
                  <a:lnTo>
                    <a:pt x="1119687" y="671835"/>
                  </a:lnTo>
                  <a:lnTo>
                    <a:pt x="1139063" y="678180"/>
                  </a:lnTo>
                  <a:lnTo>
                    <a:pt x="1154233" y="712196"/>
                  </a:lnTo>
                  <a:lnTo>
                    <a:pt x="1169203" y="769475"/>
                  </a:lnTo>
                  <a:lnTo>
                    <a:pt x="1184106" y="832466"/>
                  </a:lnTo>
                  <a:lnTo>
                    <a:pt x="1199076" y="883619"/>
                  </a:lnTo>
                  <a:lnTo>
                    <a:pt x="1214247" y="905383"/>
                  </a:lnTo>
                  <a:lnTo>
                    <a:pt x="1229620" y="885445"/>
                  </a:lnTo>
                  <a:lnTo>
                    <a:pt x="1245182" y="835581"/>
                  </a:lnTo>
                  <a:lnTo>
                    <a:pt x="1260817" y="774148"/>
                  </a:lnTo>
                  <a:lnTo>
                    <a:pt x="1276409" y="719499"/>
                  </a:lnTo>
                  <a:lnTo>
                    <a:pt x="1291844" y="689991"/>
                  </a:lnTo>
                  <a:lnTo>
                    <a:pt x="1310715" y="700575"/>
                  </a:lnTo>
                  <a:lnTo>
                    <a:pt x="1329372" y="740664"/>
                  </a:lnTo>
                  <a:lnTo>
                    <a:pt x="1348029" y="782181"/>
                  </a:lnTo>
                  <a:lnTo>
                    <a:pt x="1366901" y="797052"/>
                  </a:lnTo>
                  <a:lnTo>
                    <a:pt x="1386097" y="769070"/>
                  </a:lnTo>
                  <a:lnTo>
                    <a:pt x="1405508" y="716168"/>
                  </a:lnTo>
                  <a:lnTo>
                    <a:pt x="1425015" y="661195"/>
                  </a:lnTo>
                  <a:lnTo>
                    <a:pt x="1444498" y="626999"/>
                  </a:lnTo>
                  <a:lnTo>
                    <a:pt x="1463980" y="626925"/>
                  </a:lnTo>
                  <a:lnTo>
                    <a:pt x="1483487" y="646318"/>
                  </a:lnTo>
                  <a:lnTo>
                    <a:pt x="1502898" y="666307"/>
                  </a:lnTo>
                  <a:lnTo>
                    <a:pt x="1522095" y="668020"/>
                  </a:lnTo>
                  <a:lnTo>
                    <a:pt x="1541021" y="641199"/>
                  </a:lnTo>
                  <a:lnTo>
                    <a:pt x="1559687" y="597662"/>
                  </a:lnTo>
                  <a:lnTo>
                    <a:pt x="1578352" y="551648"/>
                  </a:lnTo>
                  <a:lnTo>
                    <a:pt x="1597279" y="517398"/>
                  </a:lnTo>
                  <a:lnTo>
                    <a:pt x="1616529" y="501417"/>
                  </a:lnTo>
                  <a:lnTo>
                    <a:pt x="1636029" y="495284"/>
                  </a:lnTo>
                  <a:lnTo>
                    <a:pt x="1655554" y="490555"/>
                  </a:lnTo>
                  <a:lnTo>
                    <a:pt x="1674876" y="478790"/>
                  </a:lnTo>
                  <a:lnTo>
                    <a:pt x="1693747" y="454681"/>
                  </a:lnTo>
                  <a:lnTo>
                    <a:pt x="1712404" y="423751"/>
                  </a:lnTo>
                  <a:lnTo>
                    <a:pt x="1731061" y="393797"/>
                  </a:lnTo>
                  <a:lnTo>
                    <a:pt x="1749933" y="372618"/>
                  </a:lnTo>
                  <a:lnTo>
                    <a:pt x="1769129" y="362773"/>
                  </a:lnTo>
                  <a:lnTo>
                    <a:pt x="1788540" y="359870"/>
                  </a:lnTo>
                  <a:lnTo>
                    <a:pt x="1808047" y="361563"/>
                  </a:lnTo>
                  <a:lnTo>
                    <a:pt x="1827530" y="365506"/>
                  </a:lnTo>
                  <a:lnTo>
                    <a:pt x="1847066" y="369456"/>
                  </a:lnTo>
                  <a:lnTo>
                    <a:pt x="1886090" y="386455"/>
                  </a:lnTo>
                  <a:lnTo>
                    <a:pt x="1918549" y="424743"/>
                  </a:lnTo>
                  <a:lnTo>
                    <a:pt x="1941449" y="460819"/>
                  </a:lnTo>
                  <a:lnTo>
                    <a:pt x="1964348" y="512135"/>
                  </a:lnTo>
                  <a:lnTo>
                    <a:pt x="1977770" y="575691"/>
                  </a:lnTo>
                  <a:lnTo>
                    <a:pt x="1982342" y="641273"/>
                  </a:lnTo>
                  <a:lnTo>
                    <a:pt x="1984644" y="680496"/>
                  </a:lnTo>
                  <a:lnTo>
                    <a:pt x="1986956" y="723594"/>
                  </a:lnTo>
                  <a:lnTo>
                    <a:pt x="1989278" y="770257"/>
                  </a:lnTo>
                  <a:lnTo>
                    <a:pt x="1991608" y="820176"/>
                  </a:lnTo>
                  <a:lnTo>
                    <a:pt x="1993946" y="873042"/>
                  </a:lnTo>
                  <a:lnTo>
                    <a:pt x="1996291" y="928545"/>
                  </a:lnTo>
                  <a:lnTo>
                    <a:pt x="1998642" y="986374"/>
                  </a:lnTo>
                  <a:lnTo>
                    <a:pt x="2001000" y="1046222"/>
                  </a:lnTo>
                  <a:lnTo>
                    <a:pt x="2003363" y="1107778"/>
                  </a:lnTo>
                  <a:lnTo>
                    <a:pt x="2005731" y="1170733"/>
                  </a:lnTo>
                  <a:lnTo>
                    <a:pt x="2008103" y="1234777"/>
                  </a:lnTo>
                  <a:lnTo>
                    <a:pt x="2010478" y="1299601"/>
                  </a:lnTo>
                  <a:lnTo>
                    <a:pt x="2012856" y="1364894"/>
                  </a:lnTo>
                  <a:lnTo>
                    <a:pt x="2015236" y="1430349"/>
                  </a:lnTo>
                  <a:lnTo>
                    <a:pt x="2017617" y="1495654"/>
                  </a:lnTo>
                  <a:lnTo>
                    <a:pt x="2019999" y="1560501"/>
                  </a:lnTo>
                  <a:lnTo>
                    <a:pt x="2022381" y="1624580"/>
                  </a:lnTo>
                  <a:lnTo>
                    <a:pt x="2024762" y="1687582"/>
                  </a:lnTo>
                  <a:lnTo>
                    <a:pt x="2027142" y="1749197"/>
                  </a:lnTo>
                  <a:lnTo>
                    <a:pt x="2029521" y="1809115"/>
                  </a:lnTo>
                  <a:lnTo>
                    <a:pt x="2031896" y="1867026"/>
                  </a:lnTo>
                  <a:lnTo>
                    <a:pt x="2034269" y="1922623"/>
                  </a:lnTo>
                  <a:lnTo>
                    <a:pt x="2036637" y="1975594"/>
                  </a:lnTo>
                  <a:lnTo>
                    <a:pt x="2039001" y="2025630"/>
                  </a:lnTo>
                  <a:lnTo>
                    <a:pt x="2041360" y="2072422"/>
                  </a:lnTo>
                  <a:lnTo>
                    <a:pt x="2043713" y="2115660"/>
                  </a:lnTo>
                  <a:lnTo>
                    <a:pt x="2046060" y="2155035"/>
                  </a:lnTo>
                  <a:lnTo>
                    <a:pt x="2050731" y="2220957"/>
                  </a:lnTo>
                  <a:lnTo>
                    <a:pt x="2055368" y="2267712"/>
                  </a:lnTo>
                  <a:lnTo>
                    <a:pt x="2063795" y="2309235"/>
                  </a:lnTo>
                  <a:lnTo>
                    <a:pt x="2067983" y="2312825"/>
                  </a:lnTo>
                  <a:lnTo>
                    <a:pt x="2072157" y="2306416"/>
                  </a:lnTo>
                  <a:lnTo>
                    <a:pt x="2080471" y="2267942"/>
                  </a:lnTo>
                  <a:lnTo>
                    <a:pt x="2088758" y="2202500"/>
                  </a:lnTo>
                  <a:lnTo>
                    <a:pt x="2092896" y="2162381"/>
                  </a:lnTo>
                  <a:lnTo>
                    <a:pt x="2097034" y="2118777"/>
                  </a:lnTo>
                  <a:lnTo>
                    <a:pt x="2101175" y="2072776"/>
                  </a:lnTo>
                  <a:lnTo>
                    <a:pt x="2105321" y="2025461"/>
                  </a:lnTo>
                  <a:lnTo>
                    <a:pt x="2109473" y="1977921"/>
                  </a:lnTo>
                  <a:lnTo>
                    <a:pt x="2113635" y="1931239"/>
                  </a:lnTo>
                  <a:lnTo>
                    <a:pt x="2117809" y="1886503"/>
                  </a:lnTo>
                  <a:lnTo>
                    <a:pt x="2121997" y="1844798"/>
                  </a:lnTo>
                  <a:lnTo>
                    <a:pt x="2130425" y="1774825"/>
                  </a:lnTo>
                  <a:lnTo>
                    <a:pt x="2137413" y="1725524"/>
                  </a:lnTo>
                  <a:lnTo>
                    <a:pt x="2144447" y="1674254"/>
                  </a:lnTo>
                  <a:lnTo>
                    <a:pt x="2151516" y="1621523"/>
                  </a:lnTo>
                  <a:lnTo>
                    <a:pt x="2158610" y="1567844"/>
                  </a:lnTo>
                  <a:lnTo>
                    <a:pt x="2165716" y="1513725"/>
                  </a:lnTo>
                  <a:lnTo>
                    <a:pt x="2172825" y="1459679"/>
                  </a:lnTo>
                  <a:lnTo>
                    <a:pt x="2179925" y="1406216"/>
                  </a:lnTo>
                  <a:lnTo>
                    <a:pt x="2187005" y="1353846"/>
                  </a:lnTo>
                  <a:lnTo>
                    <a:pt x="2194056" y="1303081"/>
                  </a:lnTo>
                  <a:lnTo>
                    <a:pt x="2201065" y="1254430"/>
                  </a:lnTo>
                  <a:lnTo>
                    <a:pt x="2208022" y="1208405"/>
                  </a:lnTo>
                  <a:lnTo>
                    <a:pt x="2217534" y="1147203"/>
                  </a:lnTo>
                  <a:lnTo>
                    <a:pt x="2226948" y="1086812"/>
                  </a:lnTo>
                  <a:lnTo>
                    <a:pt x="2236297" y="1028174"/>
                  </a:lnTo>
                  <a:lnTo>
                    <a:pt x="2245614" y="972232"/>
                  </a:lnTo>
                  <a:lnTo>
                    <a:pt x="2254930" y="919927"/>
                  </a:lnTo>
                  <a:lnTo>
                    <a:pt x="2264279" y="872202"/>
                  </a:lnTo>
                  <a:lnTo>
                    <a:pt x="2273693" y="829998"/>
                  </a:lnTo>
                  <a:lnTo>
                    <a:pt x="2300349" y="755905"/>
                  </a:lnTo>
                  <a:lnTo>
                    <a:pt x="2343445" y="710015"/>
                  </a:lnTo>
                  <a:lnTo>
                    <a:pt x="2360803" y="693166"/>
                  </a:lnTo>
                  <a:lnTo>
                    <a:pt x="2380285" y="670641"/>
                  </a:lnTo>
                  <a:lnTo>
                    <a:pt x="2399792" y="649557"/>
                  </a:lnTo>
                  <a:lnTo>
                    <a:pt x="2419203" y="627354"/>
                  </a:lnTo>
                  <a:lnTo>
                    <a:pt x="2438400" y="601472"/>
                  </a:lnTo>
                  <a:lnTo>
                    <a:pt x="2457271" y="565794"/>
                  </a:lnTo>
                  <a:lnTo>
                    <a:pt x="2475928" y="523509"/>
                  </a:lnTo>
                  <a:lnTo>
                    <a:pt x="2494585" y="486011"/>
                  </a:lnTo>
                  <a:lnTo>
                    <a:pt x="2513457" y="464693"/>
                  </a:lnTo>
                  <a:lnTo>
                    <a:pt x="2532778" y="466147"/>
                  </a:lnTo>
                  <a:lnTo>
                    <a:pt x="2552303" y="483187"/>
                  </a:lnTo>
                  <a:lnTo>
                    <a:pt x="2571803" y="506251"/>
                  </a:lnTo>
                  <a:lnTo>
                    <a:pt x="2591054" y="525780"/>
                  </a:lnTo>
                  <a:lnTo>
                    <a:pt x="2609980" y="543044"/>
                  </a:lnTo>
                  <a:lnTo>
                    <a:pt x="2628646" y="561879"/>
                  </a:lnTo>
                  <a:lnTo>
                    <a:pt x="2647311" y="576572"/>
                  </a:lnTo>
                  <a:lnTo>
                    <a:pt x="2666238" y="581406"/>
                  </a:lnTo>
                  <a:lnTo>
                    <a:pt x="2685434" y="570192"/>
                  </a:lnTo>
                  <a:lnTo>
                    <a:pt x="2704846" y="547608"/>
                  </a:lnTo>
                  <a:lnTo>
                    <a:pt x="2724352" y="523952"/>
                  </a:lnTo>
                  <a:lnTo>
                    <a:pt x="2743835" y="509524"/>
                  </a:lnTo>
                  <a:lnTo>
                    <a:pt x="2763424" y="512117"/>
                  </a:lnTo>
                  <a:lnTo>
                    <a:pt x="2783109" y="524557"/>
                  </a:lnTo>
                  <a:lnTo>
                    <a:pt x="2802556" y="534687"/>
                  </a:lnTo>
                  <a:lnTo>
                    <a:pt x="2821432" y="530352"/>
                  </a:lnTo>
                  <a:lnTo>
                    <a:pt x="2839315" y="496693"/>
                  </a:lnTo>
                  <a:lnTo>
                    <a:pt x="2856484" y="444055"/>
                  </a:lnTo>
                  <a:lnTo>
                    <a:pt x="2873652" y="398085"/>
                  </a:lnTo>
                  <a:lnTo>
                    <a:pt x="2891536" y="384429"/>
                  </a:lnTo>
                  <a:lnTo>
                    <a:pt x="2906628" y="409648"/>
                  </a:lnTo>
                  <a:lnTo>
                    <a:pt x="2922178" y="458928"/>
                  </a:lnTo>
                  <a:lnTo>
                    <a:pt x="2937941" y="518992"/>
                  </a:lnTo>
                  <a:lnTo>
                    <a:pt x="2953674" y="576562"/>
                  </a:lnTo>
                  <a:lnTo>
                    <a:pt x="2969133" y="618363"/>
                  </a:lnTo>
                  <a:lnTo>
                    <a:pt x="2987129" y="649561"/>
                  </a:lnTo>
                  <a:lnTo>
                    <a:pt x="3006709" y="674497"/>
                  </a:lnTo>
                  <a:lnTo>
                    <a:pt x="3026265" y="686478"/>
                  </a:lnTo>
                  <a:lnTo>
                    <a:pt x="3044190" y="678815"/>
                  </a:lnTo>
                  <a:lnTo>
                    <a:pt x="3059625" y="647630"/>
                  </a:lnTo>
                  <a:lnTo>
                    <a:pt x="3075224" y="597348"/>
                  </a:lnTo>
                  <a:lnTo>
                    <a:pt x="3090879" y="538463"/>
                  </a:lnTo>
                  <a:lnTo>
                    <a:pt x="3106478" y="481475"/>
                  </a:lnTo>
                  <a:lnTo>
                    <a:pt x="3121914" y="436880"/>
                  </a:lnTo>
                  <a:lnTo>
                    <a:pt x="3140767" y="398901"/>
                  </a:lnTo>
                  <a:lnTo>
                    <a:pt x="3178046" y="348279"/>
                  </a:lnTo>
                  <a:lnTo>
                    <a:pt x="3216167" y="317561"/>
                  </a:lnTo>
                  <a:lnTo>
                    <a:pt x="3255085" y="306746"/>
                  </a:lnTo>
                  <a:lnTo>
                    <a:pt x="3274567" y="297434"/>
                  </a:lnTo>
                  <a:lnTo>
                    <a:pt x="3294050" y="278893"/>
                  </a:lnTo>
                  <a:lnTo>
                    <a:pt x="3313556" y="255222"/>
                  </a:lnTo>
                  <a:lnTo>
                    <a:pt x="3332968" y="234051"/>
                  </a:lnTo>
                  <a:lnTo>
                    <a:pt x="3352165" y="223012"/>
                  </a:lnTo>
                  <a:lnTo>
                    <a:pt x="3371089" y="226113"/>
                  </a:lnTo>
                  <a:lnTo>
                    <a:pt x="3389836" y="238680"/>
                  </a:lnTo>
                  <a:lnTo>
                    <a:pt x="3408511" y="255033"/>
                  </a:lnTo>
                  <a:lnTo>
                    <a:pt x="3427222" y="26949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774340" y="5774538"/>
            <a:ext cx="270510" cy="58166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Eyl-21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684" y="5774843"/>
            <a:ext cx="270510" cy="66421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8702" y="5774538"/>
            <a:ext cx="270510" cy="69659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16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3762" y="5774538"/>
            <a:ext cx="270510" cy="69659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solidFill>
                  <a:prstClr val="black"/>
                </a:solidFill>
                <a:latin typeface="Tahoma"/>
                <a:cs typeface="Tahoma"/>
              </a:rPr>
              <a:t>Tem-19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91135" y="5774843"/>
            <a:ext cx="270510" cy="66421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04265" y="5774843"/>
            <a:ext cx="270510" cy="66421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59940" y="5774538"/>
            <a:ext cx="270510" cy="69659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solidFill>
                  <a:prstClr val="black"/>
                </a:solidFill>
                <a:latin typeface="Tahoma"/>
                <a:cs typeface="Tahoma"/>
              </a:rPr>
              <a:t>Tem-20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20189" y="5774843"/>
            <a:ext cx="270510" cy="66421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72" y="6645961"/>
            <a:ext cx="2561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8072" y="906526"/>
            <a:ext cx="58921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Ekonomik Güven Endeksi </a:t>
            </a:r>
            <a:r>
              <a:rPr dirty="0"/>
              <a:t>Ekim </a:t>
            </a:r>
            <a:r>
              <a:rPr spc="-5" dirty="0"/>
              <a:t>ayında</a:t>
            </a:r>
            <a:r>
              <a:rPr spc="-65" dirty="0"/>
              <a:t> </a:t>
            </a:r>
            <a:r>
              <a:rPr spc="-5" dirty="0"/>
              <a:t>geriledi</a:t>
            </a: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762119" y="2921000"/>
          <a:ext cx="4124324" cy="3552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1745"/>
                <a:gridCol w="775334"/>
                <a:gridCol w="728980"/>
                <a:gridCol w="709930"/>
                <a:gridCol w="648335"/>
              </a:tblGrid>
              <a:tr h="3495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Eyl.21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Eki.21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Fark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Yüzde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</a:tr>
              <a:tr h="703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5085" marR="7366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İnşaat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  Güven</a:t>
                      </a:r>
                      <a:r>
                        <a:rPr sz="1200" b="1" spc="-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91,8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92,7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0,9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F6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1,0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F6EB"/>
                    </a:solidFill>
                  </a:tcPr>
                </a:tc>
              </a:tr>
              <a:tr h="705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Güven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117,8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120,3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2,5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F6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2,1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F6EB"/>
                    </a:solidFill>
                  </a:tcPr>
                </a:tc>
              </a:tr>
              <a:tr h="567944">
                <a:tc>
                  <a:txBody>
                    <a:bodyPr/>
                    <a:lstStyle/>
                    <a:p>
                      <a:pPr marL="10160" marR="685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Perakende  Ticaret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  Güven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115,6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121,1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5,5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F6EB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4,8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F6EB"/>
                    </a:solidFill>
                  </a:tcPr>
                </a:tc>
              </a:tr>
              <a:tr h="635622">
                <a:tc>
                  <a:txBody>
                    <a:bodyPr/>
                    <a:lstStyle/>
                    <a:p>
                      <a:pPr marL="10160" marR="1187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Reel Kesim  Güven</a:t>
                      </a:r>
                      <a:r>
                        <a:rPr sz="1200" b="1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113,3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111,3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-2,0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-1,8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</a:tr>
              <a:tr h="590181">
                <a:tc>
                  <a:txBody>
                    <a:bodyPr/>
                    <a:lstStyle/>
                    <a:p>
                      <a:pPr marL="10160" marR="10223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Tüketici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Güven  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79,7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76,8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-2,9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-3,6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4504182" y="2649473"/>
            <a:ext cx="0" cy="3672204"/>
          </a:xfrm>
          <a:custGeom>
            <a:avLst/>
            <a:gdLst/>
            <a:ahLst/>
            <a:cxnLst/>
            <a:rect l="l" t="t" r="r" b="b"/>
            <a:pathLst>
              <a:path h="3672204">
                <a:moveTo>
                  <a:pt x="0" y="0"/>
                </a:moveTo>
                <a:lnTo>
                  <a:pt x="0" y="3671887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072" y="1211021"/>
            <a:ext cx="8148320" cy="4631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Tüketici Güven ve </a:t>
            </a:r>
            <a:r>
              <a:rPr spc="-15" dirty="0">
                <a:solidFill>
                  <a:srgbClr val="1F308D"/>
                </a:solidFill>
                <a:latin typeface="Tahoma"/>
                <a:cs typeface="Tahoma"/>
              </a:rPr>
              <a:t>Reel Kesim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Güven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Endekslerindeki geçen </a:t>
            </a:r>
            <a:r>
              <a:rPr spc="-20" dirty="0">
                <a:solidFill>
                  <a:srgbClr val="1F308D"/>
                </a:solidFill>
                <a:latin typeface="Tahoma"/>
                <a:cs typeface="Tahoma"/>
              </a:rPr>
              <a:t>aya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kıyasla</a:t>
            </a:r>
            <a:r>
              <a:rPr spc="7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gözlenen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gerileme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genel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endeksin düşüşünde etkili</a:t>
            </a:r>
            <a:r>
              <a:rPr spc="2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oldu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946275"/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Ekonomik Güven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Endeksi,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642620">
              <a:spcBef>
                <a:spcPts val="1285"/>
              </a:spcBef>
              <a:tabLst>
                <a:tab pos="4792345" algn="l"/>
              </a:tabLst>
            </a:pPr>
            <a:r>
              <a:rPr sz="1450" b="1" i="1" spc="-35" dirty="0">
                <a:solidFill>
                  <a:srgbClr val="7E7E7E"/>
                </a:solidFill>
                <a:latin typeface="Tahoma"/>
                <a:cs typeface="Tahoma"/>
              </a:rPr>
              <a:t>Ekonomik güven</a:t>
            </a:r>
            <a:r>
              <a:rPr sz="1450" b="1" i="1" spc="-5" dirty="0">
                <a:solidFill>
                  <a:srgbClr val="7E7E7E"/>
                </a:solidFill>
                <a:latin typeface="Tahoma"/>
                <a:cs typeface="Tahoma"/>
              </a:rPr>
              <a:t>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endeksi	</a:t>
            </a:r>
            <a:r>
              <a:rPr sz="1450" b="1" i="1" spc="-35" dirty="0">
                <a:solidFill>
                  <a:srgbClr val="7E7E7E"/>
                </a:solidFill>
                <a:latin typeface="Tahoma"/>
                <a:cs typeface="Tahoma"/>
              </a:rPr>
              <a:t>Ekonomik güven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endeksi,</a:t>
            </a:r>
            <a:r>
              <a:rPr sz="1450" b="1" i="1" spc="-5" dirty="0">
                <a:solidFill>
                  <a:srgbClr val="7E7E7E"/>
                </a:solidFill>
                <a:latin typeface="Tahoma"/>
                <a:cs typeface="Tahoma"/>
              </a:rPr>
              <a:t>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sektörler</a:t>
            </a: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19380">
              <a:spcBef>
                <a:spcPts val="68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1938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30504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30504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30504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30504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30504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8931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00819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82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2751765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Enflasyon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Tüketici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nflasyonu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Tüketici Fiyat Endeksi (TÜFE) ve 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emel göstergeler</a:t>
            </a:r>
          </a:p>
          <a:p>
            <a:pPr lvl="1">
              <a:defRPr/>
            </a:pPr>
            <a:r>
              <a:rPr lang="tr-TR" sz="2400" kern="0" dirty="0">
                <a:solidFill>
                  <a:srgbClr val="000000"/>
                </a:solidFill>
              </a:rPr>
              <a:t>Tüketici </a:t>
            </a:r>
            <a:r>
              <a:rPr lang="tr-TR" sz="2400" kern="0" dirty="0" smtClean="0">
                <a:solidFill>
                  <a:srgbClr val="000000"/>
                </a:solidFill>
              </a:rPr>
              <a:t>Fiyat </a:t>
            </a:r>
            <a:r>
              <a:rPr lang="tr-TR" sz="2400" kern="0" dirty="0">
                <a:solidFill>
                  <a:srgbClr val="000000"/>
                </a:solidFill>
              </a:rPr>
              <a:t>Endeksi (TÜFE)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ve alt kalemler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Üretici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nflasyonu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Yurt İçi Üretici Fiyat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Endeksi (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Yİ-ÜFE) ve imalat</a:t>
            </a:r>
          </a:p>
          <a:p>
            <a:pPr lvl="1">
              <a:defRPr/>
            </a:pPr>
            <a:r>
              <a:rPr lang="tr-TR" sz="2400" kern="0" dirty="0">
                <a:solidFill>
                  <a:srgbClr val="000000"/>
                </a:solidFill>
              </a:rPr>
              <a:t>Yurt İçi Üretici Fiyat Endeksi (Yİ-ÜFE)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ve alt kalemler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61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701" y="709040"/>
            <a:ext cx="8361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Tüketici fiyatları enflasyonu Ekim ayında </a:t>
            </a:r>
            <a:r>
              <a:rPr sz="1800" dirty="0"/>
              <a:t>son 33 </a:t>
            </a:r>
            <a:r>
              <a:rPr sz="1800" spc="-5" dirty="0"/>
              <a:t>ayın en yüksek değerine  ulaştı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39014" y="6054648"/>
            <a:ext cx="89369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8100" marR="30480">
              <a:lnSpc>
                <a:spcPts val="1440"/>
              </a:lnSpc>
              <a:spcBef>
                <a:spcPts val="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Enflasyonun temel eğilimini göstermek amacıyla hesaplanan özel kapsamlı göstergelerden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 - İşlenmemiş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gıda ürünleri, enerji,  alkollü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içkiler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120" dirty="0">
                <a:solidFill>
                  <a:prstClr val="black"/>
                </a:solidFill>
                <a:latin typeface="Tahoma"/>
                <a:cs typeface="Tahoma"/>
              </a:rPr>
              <a:t>tütü</a:t>
            </a:r>
            <a:r>
              <a:rPr sz="2100" spc="-179" baseline="-7936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r>
              <a:rPr sz="1200" spc="-12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2100" spc="-179" baseline="-7936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r>
              <a:rPr sz="1200" spc="-120" dirty="0">
                <a:solidFill>
                  <a:prstClr val="black"/>
                </a:solidFill>
                <a:latin typeface="Tahoma"/>
                <a:cs typeface="Tahoma"/>
              </a:rPr>
              <a:t>ile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altın hariç TÜFE; C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Enerji, gıda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alkolsüz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içecekler,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alkollü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içkiler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ile tütün ürünleri ve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altın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 TÜFE’yi 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790700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701" y="1259204"/>
            <a:ext cx="8622665" cy="1077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TÜFE ile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ölçülen yıllık enflasyon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oranı %19,89,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seçili ürünlerin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dışlandığı B ve C tanımlı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enflasyon 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göstergeleri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ise, sırasıyla,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%18,50 ve %16,82 düzeyinde</a:t>
            </a:r>
            <a:r>
              <a:rPr sz="1600" spc="10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154680" marR="979169" indent="-2099310">
              <a:spcBef>
                <a:spcPts val="60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özel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kapsamlı enflasyon göstergeleri*, yıllık % değişim,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9808" y="2692907"/>
            <a:ext cx="7946390" cy="2543810"/>
            <a:chOff x="749808" y="2692907"/>
            <a:chExt cx="7946390" cy="2543810"/>
          </a:xfrm>
        </p:grpSpPr>
        <p:sp>
          <p:nvSpPr>
            <p:cNvPr id="7" name="object 7"/>
            <p:cNvSpPr/>
            <p:nvPr/>
          </p:nvSpPr>
          <p:spPr>
            <a:xfrm>
              <a:off x="749808" y="2697479"/>
              <a:ext cx="7946390" cy="2534920"/>
            </a:xfrm>
            <a:custGeom>
              <a:avLst/>
              <a:gdLst/>
              <a:ahLst/>
              <a:cxnLst/>
              <a:rect l="l" t="t" r="r" b="b"/>
              <a:pathLst>
                <a:path w="7946390" h="2534920">
                  <a:moveTo>
                    <a:pt x="67055" y="2534412"/>
                  </a:moveTo>
                  <a:lnTo>
                    <a:pt x="67055" y="0"/>
                  </a:lnTo>
                </a:path>
                <a:path w="7946390" h="2534920">
                  <a:moveTo>
                    <a:pt x="0" y="2534412"/>
                  </a:moveTo>
                  <a:lnTo>
                    <a:pt x="67055" y="2534412"/>
                  </a:lnTo>
                </a:path>
                <a:path w="7946390" h="2534920">
                  <a:moveTo>
                    <a:pt x="0" y="2028444"/>
                  </a:moveTo>
                  <a:lnTo>
                    <a:pt x="67055" y="2028444"/>
                  </a:lnTo>
                </a:path>
                <a:path w="7946390" h="2534920">
                  <a:moveTo>
                    <a:pt x="0" y="1520952"/>
                  </a:moveTo>
                  <a:lnTo>
                    <a:pt x="67055" y="1520952"/>
                  </a:lnTo>
                </a:path>
                <a:path w="7946390" h="2534920">
                  <a:moveTo>
                    <a:pt x="0" y="1013460"/>
                  </a:moveTo>
                  <a:lnTo>
                    <a:pt x="67055" y="1013460"/>
                  </a:lnTo>
                </a:path>
                <a:path w="7946390" h="2534920">
                  <a:moveTo>
                    <a:pt x="0" y="507492"/>
                  </a:moveTo>
                  <a:lnTo>
                    <a:pt x="67055" y="507492"/>
                  </a:lnTo>
                </a:path>
                <a:path w="7946390" h="2534920">
                  <a:moveTo>
                    <a:pt x="0" y="0"/>
                  </a:moveTo>
                  <a:lnTo>
                    <a:pt x="67055" y="0"/>
                  </a:lnTo>
                </a:path>
                <a:path w="7946390" h="2534920">
                  <a:moveTo>
                    <a:pt x="67055" y="2534412"/>
                  </a:moveTo>
                  <a:lnTo>
                    <a:pt x="7946136" y="25344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7562" y="3166779"/>
              <a:ext cx="7704455" cy="1713230"/>
            </a:xfrm>
            <a:custGeom>
              <a:avLst/>
              <a:gdLst/>
              <a:ahLst/>
              <a:cxnLst/>
              <a:rect l="l" t="t" r="r" b="b"/>
              <a:pathLst>
                <a:path w="7704455" h="1713229">
                  <a:moveTo>
                    <a:pt x="0" y="1523076"/>
                  </a:moveTo>
                  <a:lnTo>
                    <a:pt x="44009" y="1525505"/>
                  </a:lnTo>
                  <a:lnTo>
                    <a:pt x="88282" y="1528029"/>
                  </a:lnTo>
                  <a:lnTo>
                    <a:pt x="132029" y="1530363"/>
                  </a:lnTo>
                  <a:lnTo>
                    <a:pt x="174459" y="1532220"/>
                  </a:lnTo>
                  <a:lnTo>
                    <a:pt x="214642" y="1534946"/>
                  </a:lnTo>
                  <a:lnTo>
                    <a:pt x="253244" y="1538221"/>
                  </a:lnTo>
                  <a:lnTo>
                    <a:pt x="291846" y="1539257"/>
                  </a:lnTo>
                  <a:lnTo>
                    <a:pt x="332028" y="1535268"/>
                  </a:lnTo>
                  <a:lnTo>
                    <a:pt x="374592" y="1525767"/>
                  </a:lnTo>
                  <a:lnTo>
                    <a:pt x="418565" y="1512217"/>
                  </a:lnTo>
                  <a:lnTo>
                    <a:pt x="462896" y="1494477"/>
                  </a:lnTo>
                  <a:lnTo>
                    <a:pt x="506539" y="1472403"/>
                  </a:lnTo>
                  <a:lnTo>
                    <a:pt x="548967" y="1448876"/>
                  </a:lnTo>
                  <a:lnTo>
                    <a:pt x="590883" y="1423063"/>
                  </a:lnTo>
                  <a:lnTo>
                    <a:pt x="632823" y="1388964"/>
                  </a:lnTo>
                  <a:lnTo>
                    <a:pt x="675322" y="1340577"/>
                  </a:lnTo>
                  <a:lnTo>
                    <a:pt x="700017" y="1301504"/>
                  </a:lnTo>
                  <a:lnTo>
                    <a:pt x="724945" y="1252826"/>
                  </a:lnTo>
                  <a:lnTo>
                    <a:pt x="750014" y="1198735"/>
                  </a:lnTo>
                  <a:lnTo>
                    <a:pt x="775128" y="1143420"/>
                  </a:lnTo>
                  <a:lnTo>
                    <a:pt x="800197" y="1091070"/>
                  </a:lnTo>
                  <a:lnTo>
                    <a:pt x="825125" y="1045876"/>
                  </a:lnTo>
                  <a:lnTo>
                    <a:pt x="849820" y="1012028"/>
                  </a:lnTo>
                  <a:lnTo>
                    <a:pt x="883833" y="987197"/>
                  </a:lnTo>
                  <a:lnTo>
                    <a:pt x="917461" y="980745"/>
                  </a:lnTo>
                  <a:lnTo>
                    <a:pt x="950962" y="982036"/>
                  </a:lnTo>
                  <a:lnTo>
                    <a:pt x="984590" y="980430"/>
                  </a:lnTo>
                  <a:lnTo>
                    <a:pt x="1045164" y="945994"/>
                  </a:lnTo>
                  <a:lnTo>
                    <a:pt x="1105566" y="894966"/>
                  </a:lnTo>
                  <a:lnTo>
                    <a:pt x="1136572" y="859242"/>
                  </a:lnTo>
                  <a:lnTo>
                    <a:pt x="1166223" y="814050"/>
                  </a:lnTo>
                  <a:lnTo>
                    <a:pt x="1193101" y="757393"/>
                  </a:lnTo>
                  <a:lnTo>
                    <a:pt x="1218076" y="680611"/>
                  </a:lnTo>
                  <a:lnTo>
                    <a:pt x="1230588" y="633442"/>
                  </a:lnTo>
                  <a:lnTo>
                    <a:pt x="1243110" y="581971"/>
                  </a:lnTo>
                  <a:lnTo>
                    <a:pt x="1255635" y="527357"/>
                  </a:lnTo>
                  <a:lnTo>
                    <a:pt x="1268156" y="470763"/>
                  </a:lnTo>
                  <a:lnTo>
                    <a:pt x="1280668" y="413350"/>
                  </a:lnTo>
                  <a:lnTo>
                    <a:pt x="1293164" y="356279"/>
                  </a:lnTo>
                  <a:lnTo>
                    <a:pt x="1305638" y="300711"/>
                  </a:lnTo>
                  <a:lnTo>
                    <a:pt x="1318085" y="247808"/>
                  </a:lnTo>
                  <a:lnTo>
                    <a:pt x="1330498" y="198731"/>
                  </a:lnTo>
                  <a:lnTo>
                    <a:pt x="1342871" y="154642"/>
                  </a:lnTo>
                  <a:lnTo>
                    <a:pt x="1355197" y="116701"/>
                  </a:lnTo>
                  <a:lnTo>
                    <a:pt x="1396170" y="43278"/>
                  </a:lnTo>
                  <a:lnTo>
                    <a:pt x="1432524" y="14847"/>
                  </a:lnTo>
                  <a:lnTo>
                    <a:pt x="1471421" y="511"/>
                  </a:lnTo>
                  <a:lnTo>
                    <a:pt x="1507745" y="0"/>
                  </a:lnTo>
                  <a:lnTo>
                    <a:pt x="1536382" y="13046"/>
                  </a:lnTo>
                  <a:lnTo>
                    <a:pt x="1579703" y="79362"/>
                  </a:lnTo>
                  <a:lnTo>
                    <a:pt x="1601607" y="128759"/>
                  </a:lnTo>
                  <a:lnTo>
                    <a:pt x="1623583" y="183718"/>
                  </a:lnTo>
                  <a:lnTo>
                    <a:pt x="1645566" y="240290"/>
                  </a:lnTo>
                  <a:lnTo>
                    <a:pt x="1667488" y="294528"/>
                  </a:lnTo>
                  <a:lnTo>
                    <a:pt x="1689281" y="342481"/>
                  </a:lnTo>
                  <a:lnTo>
                    <a:pt x="1710880" y="380203"/>
                  </a:lnTo>
                  <a:lnTo>
                    <a:pt x="1753308" y="433301"/>
                  </a:lnTo>
                  <a:lnTo>
                    <a:pt x="1795224" y="470373"/>
                  </a:lnTo>
                  <a:lnTo>
                    <a:pt x="1837164" y="495825"/>
                  </a:lnTo>
                  <a:lnTo>
                    <a:pt x="1879663" y="514061"/>
                  </a:lnTo>
                  <a:lnTo>
                    <a:pt x="1922859" y="520822"/>
                  </a:lnTo>
                  <a:lnTo>
                    <a:pt x="1966531" y="515569"/>
                  </a:lnTo>
                  <a:lnTo>
                    <a:pt x="2010394" y="508292"/>
                  </a:lnTo>
                  <a:lnTo>
                    <a:pt x="2054161" y="508981"/>
                  </a:lnTo>
                  <a:lnTo>
                    <a:pt x="2098123" y="522739"/>
                  </a:lnTo>
                  <a:lnTo>
                    <a:pt x="2142394" y="543414"/>
                  </a:lnTo>
                  <a:lnTo>
                    <a:pt x="2186142" y="564113"/>
                  </a:lnTo>
                  <a:lnTo>
                    <a:pt x="2228532" y="577942"/>
                  </a:lnTo>
                  <a:lnTo>
                    <a:pt x="2268731" y="581450"/>
                  </a:lnTo>
                  <a:lnTo>
                    <a:pt x="2307336" y="578863"/>
                  </a:lnTo>
                  <a:lnTo>
                    <a:pt x="2345940" y="574799"/>
                  </a:lnTo>
                  <a:lnTo>
                    <a:pt x="2386139" y="573878"/>
                  </a:lnTo>
                  <a:lnTo>
                    <a:pt x="2428710" y="576069"/>
                  </a:lnTo>
                  <a:lnTo>
                    <a:pt x="2472674" y="579307"/>
                  </a:lnTo>
                  <a:lnTo>
                    <a:pt x="2516995" y="585165"/>
                  </a:lnTo>
                  <a:lnTo>
                    <a:pt x="2560637" y="595214"/>
                  </a:lnTo>
                  <a:lnTo>
                    <a:pt x="2603083" y="605878"/>
                  </a:lnTo>
                  <a:lnTo>
                    <a:pt x="2645029" y="617661"/>
                  </a:lnTo>
                  <a:lnTo>
                    <a:pt x="2686974" y="638255"/>
                  </a:lnTo>
                  <a:lnTo>
                    <a:pt x="2729420" y="675351"/>
                  </a:lnTo>
                  <a:lnTo>
                    <a:pt x="2754115" y="710431"/>
                  </a:lnTo>
                  <a:lnTo>
                    <a:pt x="2779043" y="757300"/>
                  </a:lnTo>
                  <a:lnTo>
                    <a:pt x="2804112" y="810528"/>
                  </a:lnTo>
                  <a:lnTo>
                    <a:pt x="2829226" y="864690"/>
                  </a:lnTo>
                  <a:lnTo>
                    <a:pt x="2854295" y="914357"/>
                  </a:lnTo>
                  <a:lnTo>
                    <a:pt x="2879223" y="954103"/>
                  </a:lnTo>
                  <a:lnTo>
                    <a:pt x="2903918" y="978500"/>
                  </a:lnTo>
                  <a:lnTo>
                    <a:pt x="2937931" y="980903"/>
                  </a:lnTo>
                  <a:lnTo>
                    <a:pt x="2971559" y="956879"/>
                  </a:lnTo>
                  <a:lnTo>
                    <a:pt x="3005060" y="922219"/>
                  </a:lnTo>
                  <a:lnTo>
                    <a:pt x="3038688" y="892709"/>
                  </a:lnTo>
                  <a:lnTo>
                    <a:pt x="3105174" y="895004"/>
                  </a:lnTo>
                  <a:lnTo>
                    <a:pt x="3141074" y="915800"/>
                  </a:lnTo>
                  <a:lnTo>
                    <a:pt x="3178186" y="947799"/>
                  </a:lnTo>
                  <a:lnTo>
                    <a:pt x="3214299" y="992278"/>
                  </a:lnTo>
                  <a:lnTo>
                    <a:pt x="3247199" y="1050509"/>
                  </a:lnTo>
                  <a:lnTo>
                    <a:pt x="3261757" y="1086150"/>
                  </a:lnTo>
                  <a:lnTo>
                    <a:pt x="3276344" y="1129514"/>
                  </a:lnTo>
                  <a:lnTo>
                    <a:pt x="3290949" y="1178991"/>
                  </a:lnTo>
                  <a:lnTo>
                    <a:pt x="3305563" y="1232970"/>
                  </a:lnTo>
                  <a:lnTo>
                    <a:pt x="3320177" y="1289840"/>
                  </a:lnTo>
                  <a:lnTo>
                    <a:pt x="3334781" y="1347991"/>
                  </a:lnTo>
                  <a:lnTo>
                    <a:pt x="3349368" y="1405810"/>
                  </a:lnTo>
                  <a:lnTo>
                    <a:pt x="3363926" y="1461688"/>
                  </a:lnTo>
                  <a:lnTo>
                    <a:pt x="3378448" y="1514013"/>
                  </a:lnTo>
                  <a:lnTo>
                    <a:pt x="3392923" y="1561175"/>
                  </a:lnTo>
                  <a:lnTo>
                    <a:pt x="3407342" y="1601563"/>
                  </a:lnTo>
                  <a:lnTo>
                    <a:pt x="3460017" y="1681411"/>
                  </a:lnTo>
                  <a:lnTo>
                    <a:pt x="3506041" y="1706194"/>
                  </a:lnTo>
                  <a:lnTo>
                    <a:pt x="3552088" y="1712665"/>
                  </a:lnTo>
                  <a:lnTo>
                    <a:pt x="3590480" y="1705575"/>
                  </a:lnTo>
                  <a:lnTo>
                    <a:pt x="3619272" y="1686710"/>
                  </a:lnTo>
                  <a:lnTo>
                    <a:pt x="3648392" y="1655325"/>
                  </a:lnTo>
                  <a:lnTo>
                    <a:pt x="3677681" y="1616278"/>
                  </a:lnTo>
                  <a:lnTo>
                    <a:pt x="3706981" y="1574426"/>
                  </a:lnTo>
                  <a:lnTo>
                    <a:pt x="3736133" y="1534628"/>
                  </a:lnTo>
                  <a:lnTo>
                    <a:pt x="3764978" y="1501740"/>
                  </a:lnTo>
                  <a:lnTo>
                    <a:pt x="3807406" y="1461779"/>
                  </a:lnTo>
                  <a:lnTo>
                    <a:pt x="3849322" y="1426080"/>
                  </a:lnTo>
                  <a:lnTo>
                    <a:pt x="3891262" y="1395762"/>
                  </a:lnTo>
                  <a:lnTo>
                    <a:pt x="3933761" y="1371946"/>
                  </a:lnTo>
                  <a:lnTo>
                    <a:pt x="3976957" y="1356990"/>
                  </a:lnTo>
                  <a:lnTo>
                    <a:pt x="4020629" y="1349546"/>
                  </a:lnTo>
                  <a:lnTo>
                    <a:pt x="4064492" y="1345461"/>
                  </a:lnTo>
                  <a:lnTo>
                    <a:pt x="4108259" y="1340577"/>
                  </a:lnTo>
                  <a:lnTo>
                    <a:pt x="4152132" y="1332584"/>
                  </a:lnTo>
                  <a:lnTo>
                    <a:pt x="4196159" y="1324162"/>
                  </a:lnTo>
                  <a:lnTo>
                    <a:pt x="4239829" y="1318360"/>
                  </a:lnTo>
                  <a:lnTo>
                    <a:pt x="4282630" y="1318225"/>
                  </a:lnTo>
                  <a:lnTo>
                    <a:pt x="4323953" y="1324998"/>
                  </a:lnTo>
                  <a:lnTo>
                    <a:pt x="4364228" y="1336878"/>
                  </a:lnTo>
                  <a:lnTo>
                    <a:pt x="4404502" y="1352354"/>
                  </a:lnTo>
                  <a:lnTo>
                    <a:pt x="4445825" y="1369914"/>
                  </a:lnTo>
                  <a:lnTo>
                    <a:pt x="4488842" y="1393607"/>
                  </a:lnTo>
                  <a:lnTo>
                    <a:pt x="4532788" y="1422682"/>
                  </a:lnTo>
                  <a:lnTo>
                    <a:pt x="4576877" y="1448710"/>
                  </a:lnTo>
                  <a:lnTo>
                    <a:pt x="4620323" y="1463259"/>
                  </a:lnTo>
                  <a:lnTo>
                    <a:pt x="4662822" y="1463440"/>
                  </a:lnTo>
                  <a:lnTo>
                    <a:pt x="4704762" y="1454036"/>
                  </a:lnTo>
                  <a:lnTo>
                    <a:pt x="4746678" y="1437845"/>
                  </a:lnTo>
                  <a:lnTo>
                    <a:pt x="4789106" y="1417666"/>
                  </a:lnTo>
                  <a:lnTo>
                    <a:pt x="4823762" y="1394368"/>
                  </a:lnTo>
                  <a:lnTo>
                    <a:pt x="4858814" y="1363261"/>
                  </a:lnTo>
                  <a:lnTo>
                    <a:pt x="4893988" y="1331319"/>
                  </a:lnTo>
                  <a:lnTo>
                    <a:pt x="4929009" y="1305516"/>
                  </a:lnTo>
                  <a:lnTo>
                    <a:pt x="4963604" y="1292825"/>
                  </a:lnTo>
                  <a:lnTo>
                    <a:pt x="5006105" y="1301814"/>
                  </a:lnTo>
                  <a:lnTo>
                    <a:pt x="5048059" y="1328734"/>
                  </a:lnTo>
                  <a:lnTo>
                    <a:pt x="5090013" y="1359512"/>
                  </a:lnTo>
                  <a:lnTo>
                    <a:pt x="5132514" y="1380074"/>
                  </a:lnTo>
                  <a:lnTo>
                    <a:pt x="5175690" y="1385952"/>
                  </a:lnTo>
                  <a:lnTo>
                    <a:pt x="5219319" y="1384900"/>
                  </a:lnTo>
                  <a:lnTo>
                    <a:pt x="5263137" y="1381181"/>
                  </a:lnTo>
                  <a:lnTo>
                    <a:pt x="5306885" y="1379058"/>
                  </a:lnTo>
                  <a:lnTo>
                    <a:pt x="5350635" y="1379715"/>
                  </a:lnTo>
                  <a:lnTo>
                    <a:pt x="5394467" y="1380884"/>
                  </a:lnTo>
                  <a:lnTo>
                    <a:pt x="5438134" y="1381648"/>
                  </a:lnTo>
                  <a:lnTo>
                    <a:pt x="5481383" y="1381090"/>
                  </a:lnTo>
                  <a:lnTo>
                    <a:pt x="5523829" y="1383439"/>
                  </a:lnTo>
                  <a:lnTo>
                    <a:pt x="5565775" y="1387694"/>
                  </a:lnTo>
                  <a:lnTo>
                    <a:pt x="5607720" y="1385090"/>
                  </a:lnTo>
                  <a:lnTo>
                    <a:pt x="5650166" y="1366866"/>
                  </a:lnTo>
                  <a:lnTo>
                    <a:pt x="5679002" y="1340612"/>
                  </a:lnTo>
                  <a:lnTo>
                    <a:pt x="5708134" y="1303686"/>
                  </a:lnTo>
                  <a:lnTo>
                    <a:pt x="5737415" y="1261123"/>
                  </a:lnTo>
                  <a:lnTo>
                    <a:pt x="5766696" y="1217956"/>
                  </a:lnTo>
                  <a:lnTo>
                    <a:pt x="5795828" y="1179221"/>
                  </a:lnTo>
                  <a:lnTo>
                    <a:pt x="5824664" y="1149950"/>
                  </a:lnTo>
                  <a:lnTo>
                    <a:pt x="5867110" y="1123792"/>
                  </a:lnTo>
                  <a:lnTo>
                    <a:pt x="5909056" y="1109754"/>
                  </a:lnTo>
                  <a:lnTo>
                    <a:pt x="5951001" y="1101337"/>
                  </a:lnTo>
                  <a:lnTo>
                    <a:pt x="5993447" y="1092038"/>
                  </a:lnTo>
                  <a:lnTo>
                    <a:pt x="6036696" y="1081880"/>
                  </a:lnTo>
                  <a:lnTo>
                    <a:pt x="6080363" y="1073734"/>
                  </a:lnTo>
                  <a:lnTo>
                    <a:pt x="6124195" y="1065374"/>
                  </a:lnTo>
                  <a:lnTo>
                    <a:pt x="6167945" y="1054573"/>
                  </a:lnTo>
                  <a:lnTo>
                    <a:pt x="6211962" y="1040147"/>
                  </a:lnTo>
                  <a:lnTo>
                    <a:pt x="6256242" y="1023458"/>
                  </a:lnTo>
                  <a:lnTo>
                    <a:pt x="6299997" y="1006103"/>
                  </a:lnTo>
                  <a:lnTo>
                    <a:pt x="6342443" y="989676"/>
                  </a:lnTo>
                  <a:lnTo>
                    <a:pt x="6382587" y="975434"/>
                  </a:lnTo>
                  <a:lnTo>
                    <a:pt x="6421183" y="962228"/>
                  </a:lnTo>
                  <a:lnTo>
                    <a:pt x="6459779" y="948046"/>
                  </a:lnTo>
                  <a:lnTo>
                    <a:pt x="6499923" y="930875"/>
                  </a:lnTo>
                  <a:lnTo>
                    <a:pt x="6542512" y="905830"/>
                  </a:lnTo>
                  <a:lnTo>
                    <a:pt x="6586505" y="875487"/>
                  </a:lnTo>
                  <a:lnTo>
                    <a:pt x="6630832" y="848740"/>
                  </a:lnTo>
                  <a:lnTo>
                    <a:pt x="6674421" y="834482"/>
                  </a:lnTo>
                  <a:lnTo>
                    <a:pt x="6716922" y="841282"/>
                  </a:lnTo>
                  <a:lnTo>
                    <a:pt x="6758876" y="862311"/>
                  </a:lnTo>
                  <a:lnTo>
                    <a:pt x="6800830" y="883363"/>
                  </a:lnTo>
                  <a:lnTo>
                    <a:pt x="6843331" y="890235"/>
                  </a:lnTo>
                  <a:lnTo>
                    <a:pt x="6886650" y="878174"/>
                  </a:lnTo>
                  <a:lnTo>
                    <a:pt x="6930517" y="855088"/>
                  </a:lnTo>
                  <a:lnTo>
                    <a:pt x="6974383" y="825763"/>
                  </a:lnTo>
                  <a:lnTo>
                    <a:pt x="7017702" y="794985"/>
                  </a:lnTo>
                  <a:lnTo>
                    <a:pt x="7060203" y="759748"/>
                  </a:lnTo>
                  <a:lnTo>
                    <a:pt x="7102157" y="718928"/>
                  </a:lnTo>
                  <a:lnTo>
                    <a:pt x="7144111" y="680131"/>
                  </a:lnTo>
                  <a:lnTo>
                    <a:pt x="7186612" y="650967"/>
                  </a:lnTo>
                  <a:lnTo>
                    <a:pt x="7229788" y="635435"/>
                  </a:lnTo>
                  <a:lnTo>
                    <a:pt x="7273417" y="628821"/>
                  </a:lnTo>
                  <a:lnTo>
                    <a:pt x="7317235" y="625660"/>
                  </a:lnTo>
                  <a:lnTo>
                    <a:pt x="7360983" y="620487"/>
                  </a:lnTo>
                  <a:lnTo>
                    <a:pt x="7404733" y="612339"/>
                  </a:lnTo>
                  <a:lnTo>
                    <a:pt x="7448565" y="603882"/>
                  </a:lnTo>
                  <a:lnTo>
                    <a:pt x="7492232" y="595377"/>
                  </a:lnTo>
                  <a:lnTo>
                    <a:pt x="7535481" y="587086"/>
                  </a:lnTo>
                  <a:lnTo>
                    <a:pt x="7578052" y="579093"/>
                  </a:lnTo>
                  <a:lnTo>
                    <a:pt x="7620206" y="571243"/>
                  </a:lnTo>
                  <a:lnTo>
                    <a:pt x="7662193" y="563440"/>
                  </a:lnTo>
                  <a:lnTo>
                    <a:pt x="7704264" y="55559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7562" y="3255860"/>
              <a:ext cx="7704455" cy="1710055"/>
            </a:xfrm>
            <a:custGeom>
              <a:avLst/>
              <a:gdLst/>
              <a:ahLst/>
              <a:cxnLst/>
              <a:rect l="l" t="t" r="r" b="b"/>
              <a:pathLst>
                <a:path w="7704455" h="1710054">
                  <a:moveTo>
                    <a:pt x="0" y="1235240"/>
                  </a:moveTo>
                  <a:lnTo>
                    <a:pt x="44009" y="1235873"/>
                  </a:lnTo>
                  <a:lnTo>
                    <a:pt x="88282" y="1236113"/>
                  </a:lnTo>
                  <a:lnTo>
                    <a:pt x="132029" y="1237187"/>
                  </a:lnTo>
                  <a:lnTo>
                    <a:pt x="174459" y="1240320"/>
                  </a:lnTo>
                  <a:lnTo>
                    <a:pt x="214642" y="1248472"/>
                  </a:lnTo>
                  <a:lnTo>
                    <a:pt x="253244" y="1260100"/>
                  </a:lnTo>
                  <a:lnTo>
                    <a:pt x="291846" y="1269681"/>
                  </a:lnTo>
                  <a:lnTo>
                    <a:pt x="332028" y="1271689"/>
                  </a:lnTo>
                  <a:lnTo>
                    <a:pt x="374592" y="1262307"/>
                  </a:lnTo>
                  <a:lnTo>
                    <a:pt x="418565" y="1245210"/>
                  </a:lnTo>
                  <a:lnTo>
                    <a:pt x="462896" y="1226398"/>
                  </a:lnTo>
                  <a:lnTo>
                    <a:pt x="506539" y="1211872"/>
                  </a:lnTo>
                  <a:lnTo>
                    <a:pt x="548967" y="1207241"/>
                  </a:lnTo>
                  <a:lnTo>
                    <a:pt x="590883" y="1207967"/>
                  </a:lnTo>
                  <a:lnTo>
                    <a:pt x="632823" y="1204836"/>
                  </a:lnTo>
                  <a:lnTo>
                    <a:pt x="675322" y="1188631"/>
                  </a:lnTo>
                  <a:lnTo>
                    <a:pt x="709966" y="1159901"/>
                  </a:lnTo>
                  <a:lnTo>
                    <a:pt x="744993" y="1119966"/>
                  </a:lnTo>
                  <a:lnTo>
                    <a:pt x="780149" y="1076032"/>
                  </a:lnTo>
                  <a:lnTo>
                    <a:pt x="815176" y="1035305"/>
                  </a:lnTo>
                  <a:lnTo>
                    <a:pt x="849820" y="1004989"/>
                  </a:lnTo>
                  <a:lnTo>
                    <a:pt x="892266" y="987842"/>
                  </a:lnTo>
                  <a:lnTo>
                    <a:pt x="934212" y="984018"/>
                  </a:lnTo>
                  <a:lnTo>
                    <a:pt x="976157" y="979790"/>
                  </a:lnTo>
                  <a:lnTo>
                    <a:pt x="1018603" y="961428"/>
                  </a:lnTo>
                  <a:lnTo>
                    <a:pt x="1050394" y="939933"/>
                  </a:lnTo>
                  <a:lnTo>
                    <a:pt x="1086665" y="913030"/>
                  </a:lnTo>
                  <a:lnTo>
                    <a:pt x="1124491" y="877203"/>
                  </a:lnTo>
                  <a:lnTo>
                    <a:pt x="1160945" y="828934"/>
                  </a:lnTo>
                  <a:lnTo>
                    <a:pt x="1193101" y="764705"/>
                  </a:lnTo>
                  <a:lnTo>
                    <a:pt x="1218076" y="687009"/>
                  </a:lnTo>
                  <a:lnTo>
                    <a:pt x="1230588" y="638974"/>
                  </a:lnTo>
                  <a:lnTo>
                    <a:pt x="1243110" y="586430"/>
                  </a:lnTo>
                  <a:lnTo>
                    <a:pt x="1255635" y="530585"/>
                  </a:lnTo>
                  <a:lnTo>
                    <a:pt x="1268156" y="472650"/>
                  </a:lnTo>
                  <a:lnTo>
                    <a:pt x="1280668" y="413836"/>
                  </a:lnTo>
                  <a:lnTo>
                    <a:pt x="1293164" y="355352"/>
                  </a:lnTo>
                  <a:lnTo>
                    <a:pt x="1305638" y="298409"/>
                  </a:lnTo>
                  <a:lnTo>
                    <a:pt x="1318085" y="244216"/>
                  </a:lnTo>
                  <a:lnTo>
                    <a:pt x="1330498" y="193985"/>
                  </a:lnTo>
                  <a:lnTo>
                    <a:pt x="1342871" y="148925"/>
                  </a:lnTo>
                  <a:lnTo>
                    <a:pt x="1355197" y="110246"/>
                  </a:lnTo>
                  <a:lnTo>
                    <a:pt x="1395902" y="37829"/>
                  </a:lnTo>
                  <a:lnTo>
                    <a:pt x="1432360" y="11928"/>
                  </a:lnTo>
                  <a:lnTo>
                    <a:pt x="1471494" y="0"/>
                  </a:lnTo>
                  <a:lnTo>
                    <a:pt x="1507952" y="586"/>
                  </a:lnTo>
                  <a:lnTo>
                    <a:pt x="1561037" y="39557"/>
                  </a:lnTo>
                  <a:lnTo>
                    <a:pt x="1585950" y="81785"/>
                  </a:lnTo>
                  <a:lnTo>
                    <a:pt x="1611020" y="133665"/>
                  </a:lnTo>
                  <a:lnTo>
                    <a:pt x="1636148" y="189943"/>
                  </a:lnTo>
                  <a:lnTo>
                    <a:pt x="1661234" y="245368"/>
                  </a:lnTo>
                  <a:lnTo>
                    <a:pt x="1686178" y="294688"/>
                  </a:lnTo>
                  <a:lnTo>
                    <a:pt x="1710880" y="332651"/>
                  </a:lnTo>
                  <a:lnTo>
                    <a:pt x="1753308" y="375623"/>
                  </a:lnTo>
                  <a:lnTo>
                    <a:pt x="1795224" y="402676"/>
                  </a:lnTo>
                  <a:lnTo>
                    <a:pt x="1837164" y="421609"/>
                  </a:lnTo>
                  <a:lnTo>
                    <a:pt x="1879663" y="440220"/>
                  </a:lnTo>
                  <a:lnTo>
                    <a:pt x="1922859" y="457601"/>
                  </a:lnTo>
                  <a:lnTo>
                    <a:pt x="1966531" y="470589"/>
                  </a:lnTo>
                  <a:lnTo>
                    <a:pt x="2010394" y="483601"/>
                  </a:lnTo>
                  <a:lnTo>
                    <a:pt x="2054161" y="501053"/>
                  </a:lnTo>
                  <a:lnTo>
                    <a:pt x="2098123" y="525554"/>
                  </a:lnTo>
                  <a:lnTo>
                    <a:pt x="2142394" y="554282"/>
                  </a:lnTo>
                  <a:lnTo>
                    <a:pt x="2186142" y="583510"/>
                  </a:lnTo>
                  <a:lnTo>
                    <a:pt x="2228532" y="609511"/>
                  </a:lnTo>
                  <a:lnTo>
                    <a:pt x="2268731" y="630593"/>
                  </a:lnTo>
                  <a:lnTo>
                    <a:pt x="2307336" y="648913"/>
                  </a:lnTo>
                  <a:lnTo>
                    <a:pt x="2345940" y="666804"/>
                  </a:lnTo>
                  <a:lnTo>
                    <a:pt x="2386139" y="686600"/>
                  </a:lnTo>
                  <a:lnTo>
                    <a:pt x="2428710" y="711665"/>
                  </a:lnTo>
                  <a:lnTo>
                    <a:pt x="2472674" y="739861"/>
                  </a:lnTo>
                  <a:lnTo>
                    <a:pt x="2516995" y="765271"/>
                  </a:lnTo>
                  <a:lnTo>
                    <a:pt x="2560637" y="781977"/>
                  </a:lnTo>
                  <a:lnTo>
                    <a:pt x="2603083" y="784716"/>
                  </a:lnTo>
                  <a:lnTo>
                    <a:pt x="2645029" y="777881"/>
                  </a:lnTo>
                  <a:lnTo>
                    <a:pt x="2686974" y="770047"/>
                  </a:lnTo>
                  <a:lnTo>
                    <a:pt x="2729420" y="769785"/>
                  </a:lnTo>
                  <a:lnTo>
                    <a:pt x="2772794" y="784644"/>
                  </a:lnTo>
                  <a:lnTo>
                    <a:pt x="2816669" y="808361"/>
                  </a:lnTo>
                  <a:lnTo>
                    <a:pt x="2860544" y="828507"/>
                  </a:lnTo>
                  <a:lnTo>
                    <a:pt x="2903918" y="832650"/>
                  </a:lnTo>
                  <a:lnTo>
                    <a:pt x="2937931" y="813373"/>
                  </a:lnTo>
                  <a:lnTo>
                    <a:pt x="2971559" y="777428"/>
                  </a:lnTo>
                  <a:lnTo>
                    <a:pt x="3005060" y="738449"/>
                  </a:lnTo>
                  <a:lnTo>
                    <a:pt x="3038688" y="710064"/>
                  </a:lnTo>
                  <a:lnTo>
                    <a:pt x="3101052" y="721673"/>
                  </a:lnTo>
                  <a:lnTo>
                    <a:pt x="3130133" y="748491"/>
                  </a:lnTo>
                  <a:lnTo>
                    <a:pt x="3159617" y="785914"/>
                  </a:lnTo>
                  <a:lnTo>
                    <a:pt x="3189174" y="833497"/>
                  </a:lnTo>
                  <a:lnTo>
                    <a:pt x="3218478" y="890795"/>
                  </a:lnTo>
                  <a:lnTo>
                    <a:pt x="3247199" y="957364"/>
                  </a:lnTo>
                  <a:lnTo>
                    <a:pt x="3260636" y="994509"/>
                  </a:lnTo>
                  <a:lnTo>
                    <a:pt x="3274098" y="1037805"/>
                  </a:lnTo>
                  <a:lnTo>
                    <a:pt x="3287577" y="1086066"/>
                  </a:lnTo>
                  <a:lnTo>
                    <a:pt x="3301065" y="1138108"/>
                  </a:lnTo>
                  <a:lnTo>
                    <a:pt x="3314556" y="1192746"/>
                  </a:lnTo>
                  <a:lnTo>
                    <a:pt x="3328042" y="1248793"/>
                  </a:lnTo>
                  <a:lnTo>
                    <a:pt x="3341516" y="1305066"/>
                  </a:lnTo>
                  <a:lnTo>
                    <a:pt x="3354971" y="1360379"/>
                  </a:lnTo>
                  <a:lnTo>
                    <a:pt x="3368399" y="1413546"/>
                  </a:lnTo>
                  <a:lnTo>
                    <a:pt x="3381792" y="1463383"/>
                  </a:lnTo>
                  <a:lnTo>
                    <a:pt x="3395145" y="1508705"/>
                  </a:lnTo>
                  <a:lnTo>
                    <a:pt x="3408449" y="1548326"/>
                  </a:lnTo>
                  <a:lnTo>
                    <a:pt x="3451894" y="1632558"/>
                  </a:lnTo>
                  <a:lnTo>
                    <a:pt x="3487400" y="1671351"/>
                  </a:lnTo>
                  <a:lnTo>
                    <a:pt x="3524686" y="1697172"/>
                  </a:lnTo>
                  <a:lnTo>
                    <a:pt x="3560223" y="1709752"/>
                  </a:lnTo>
                  <a:lnTo>
                    <a:pt x="3590480" y="1708823"/>
                  </a:lnTo>
                  <a:lnTo>
                    <a:pt x="3619272" y="1689647"/>
                  </a:lnTo>
                  <a:lnTo>
                    <a:pt x="3648392" y="1653625"/>
                  </a:lnTo>
                  <a:lnTo>
                    <a:pt x="3677681" y="1607683"/>
                  </a:lnTo>
                  <a:lnTo>
                    <a:pt x="3706981" y="1558747"/>
                  </a:lnTo>
                  <a:lnTo>
                    <a:pt x="3736133" y="1513740"/>
                  </a:lnTo>
                  <a:lnTo>
                    <a:pt x="3764978" y="1479588"/>
                  </a:lnTo>
                  <a:lnTo>
                    <a:pt x="3807406" y="1446187"/>
                  </a:lnTo>
                  <a:lnTo>
                    <a:pt x="3849322" y="1422787"/>
                  </a:lnTo>
                  <a:lnTo>
                    <a:pt x="3891262" y="1406007"/>
                  </a:lnTo>
                  <a:lnTo>
                    <a:pt x="3933761" y="1392466"/>
                  </a:lnTo>
                  <a:lnTo>
                    <a:pt x="3976957" y="1383231"/>
                  </a:lnTo>
                  <a:lnTo>
                    <a:pt x="4020629" y="1379449"/>
                  </a:lnTo>
                  <a:lnTo>
                    <a:pt x="4064492" y="1377857"/>
                  </a:lnTo>
                  <a:lnTo>
                    <a:pt x="4108259" y="1375194"/>
                  </a:lnTo>
                  <a:lnTo>
                    <a:pt x="4152132" y="1371799"/>
                  </a:lnTo>
                  <a:lnTo>
                    <a:pt x="4196159" y="1368987"/>
                  </a:lnTo>
                  <a:lnTo>
                    <a:pt x="4239829" y="1364961"/>
                  </a:lnTo>
                  <a:lnTo>
                    <a:pt x="4282630" y="1357922"/>
                  </a:lnTo>
                  <a:lnTo>
                    <a:pt x="4323953" y="1344478"/>
                  </a:lnTo>
                  <a:lnTo>
                    <a:pt x="4364228" y="1326569"/>
                  </a:lnTo>
                  <a:lnTo>
                    <a:pt x="4404502" y="1310398"/>
                  </a:lnTo>
                  <a:lnTo>
                    <a:pt x="4445825" y="1302169"/>
                  </a:lnTo>
                  <a:lnTo>
                    <a:pt x="4488842" y="1305914"/>
                  </a:lnTo>
                  <a:lnTo>
                    <a:pt x="4532788" y="1317552"/>
                  </a:lnTo>
                  <a:lnTo>
                    <a:pt x="4576877" y="1331119"/>
                  </a:lnTo>
                  <a:lnTo>
                    <a:pt x="4620323" y="1340650"/>
                  </a:lnTo>
                  <a:lnTo>
                    <a:pt x="4662822" y="1346389"/>
                  </a:lnTo>
                  <a:lnTo>
                    <a:pt x="4704762" y="1350842"/>
                  </a:lnTo>
                  <a:lnTo>
                    <a:pt x="4746678" y="1351723"/>
                  </a:lnTo>
                  <a:lnTo>
                    <a:pt x="4789106" y="1346746"/>
                  </a:lnTo>
                  <a:lnTo>
                    <a:pt x="4832498" y="1328500"/>
                  </a:lnTo>
                  <a:lnTo>
                    <a:pt x="4876403" y="1300407"/>
                  </a:lnTo>
                  <a:lnTo>
                    <a:pt x="4920283" y="1276719"/>
                  </a:lnTo>
                  <a:lnTo>
                    <a:pt x="4963604" y="1271689"/>
                  </a:lnTo>
                  <a:lnTo>
                    <a:pt x="4997666" y="1290528"/>
                  </a:lnTo>
                  <a:lnTo>
                    <a:pt x="5031308" y="1325350"/>
                  </a:lnTo>
                  <a:lnTo>
                    <a:pt x="5064810" y="1365561"/>
                  </a:lnTo>
                  <a:lnTo>
                    <a:pt x="5098452" y="1400567"/>
                  </a:lnTo>
                  <a:lnTo>
                    <a:pt x="5132514" y="1419771"/>
                  </a:lnTo>
                  <a:lnTo>
                    <a:pt x="5175690" y="1416927"/>
                  </a:lnTo>
                  <a:lnTo>
                    <a:pt x="5219319" y="1396546"/>
                  </a:lnTo>
                  <a:lnTo>
                    <a:pt x="5263137" y="1370283"/>
                  </a:lnTo>
                  <a:lnTo>
                    <a:pt x="5306885" y="1349794"/>
                  </a:lnTo>
                  <a:lnTo>
                    <a:pt x="5350635" y="1337908"/>
                  </a:lnTo>
                  <a:lnTo>
                    <a:pt x="5394467" y="1328426"/>
                  </a:lnTo>
                  <a:lnTo>
                    <a:pt x="5438134" y="1319755"/>
                  </a:lnTo>
                  <a:lnTo>
                    <a:pt x="5481383" y="1310297"/>
                  </a:lnTo>
                  <a:lnTo>
                    <a:pt x="5523829" y="1302758"/>
                  </a:lnTo>
                  <a:lnTo>
                    <a:pt x="5565775" y="1296946"/>
                  </a:lnTo>
                  <a:lnTo>
                    <a:pt x="5607720" y="1286919"/>
                  </a:lnTo>
                  <a:lnTo>
                    <a:pt x="5650166" y="1266736"/>
                  </a:lnTo>
                  <a:lnTo>
                    <a:pt x="5684810" y="1238676"/>
                  </a:lnTo>
                  <a:lnTo>
                    <a:pt x="5719837" y="1201820"/>
                  </a:lnTo>
                  <a:lnTo>
                    <a:pt x="5754993" y="1161544"/>
                  </a:lnTo>
                  <a:lnTo>
                    <a:pt x="5790020" y="1123224"/>
                  </a:lnTo>
                  <a:lnTo>
                    <a:pt x="5824664" y="1092238"/>
                  </a:lnTo>
                  <a:lnTo>
                    <a:pt x="5867110" y="1067039"/>
                  </a:lnTo>
                  <a:lnTo>
                    <a:pt x="5909056" y="1050185"/>
                  </a:lnTo>
                  <a:lnTo>
                    <a:pt x="5951001" y="1034070"/>
                  </a:lnTo>
                  <a:lnTo>
                    <a:pt x="5993447" y="1011085"/>
                  </a:lnTo>
                  <a:lnTo>
                    <a:pt x="6028005" y="984599"/>
                  </a:lnTo>
                  <a:lnTo>
                    <a:pt x="6062862" y="953334"/>
                  </a:lnTo>
                  <a:lnTo>
                    <a:pt x="6097890" y="920313"/>
                  </a:lnTo>
                  <a:lnTo>
                    <a:pt x="6132960" y="888560"/>
                  </a:lnTo>
                  <a:lnTo>
                    <a:pt x="6167945" y="861098"/>
                  </a:lnTo>
                  <a:lnTo>
                    <a:pt x="6211962" y="832904"/>
                  </a:lnTo>
                  <a:lnTo>
                    <a:pt x="6256242" y="808615"/>
                  </a:lnTo>
                  <a:lnTo>
                    <a:pt x="6299997" y="787232"/>
                  </a:lnTo>
                  <a:lnTo>
                    <a:pt x="6342443" y="767753"/>
                  </a:lnTo>
                  <a:lnTo>
                    <a:pt x="6382587" y="750938"/>
                  </a:lnTo>
                  <a:lnTo>
                    <a:pt x="6421183" y="736956"/>
                  </a:lnTo>
                  <a:lnTo>
                    <a:pt x="6459779" y="723926"/>
                  </a:lnTo>
                  <a:lnTo>
                    <a:pt x="6499923" y="709968"/>
                  </a:lnTo>
                  <a:lnTo>
                    <a:pt x="6542512" y="691627"/>
                  </a:lnTo>
                  <a:lnTo>
                    <a:pt x="6586505" y="670963"/>
                  </a:lnTo>
                  <a:lnTo>
                    <a:pt x="6630832" y="654086"/>
                  </a:lnTo>
                  <a:lnTo>
                    <a:pt x="6674421" y="647103"/>
                  </a:lnTo>
                  <a:lnTo>
                    <a:pt x="6716922" y="657033"/>
                  </a:lnTo>
                  <a:lnTo>
                    <a:pt x="6758876" y="678821"/>
                  </a:lnTo>
                  <a:lnTo>
                    <a:pt x="6800830" y="700467"/>
                  </a:lnTo>
                  <a:lnTo>
                    <a:pt x="6843331" y="709968"/>
                  </a:lnTo>
                  <a:lnTo>
                    <a:pt x="6886650" y="701388"/>
                  </a:lnTo>
                  <a:lnTo>
                    <a:pt x="6930517" y="682092"/>
                  </a:lnTo>
                  <a:lnTo>
                    <a:pt x="6974383" y="659748"/>
                  </a:lnTo>
                  <a:lnTo>
                    <a:pt x="7017702" y="642023"/>
                  </a:lnTo>
                  <a:lnTo>
                    <a:pt x="7060203" y="629895"/>
                  </a:lnTo>
                  <a:lnTo>
                    <a:pt x="7102157" y="619671"/>
                  </a:lnTo>
                  <a:lnTo>
                    <a:pt x="7144111" y="611734"/>
                  </a:lnTo>
                  <a:lnTo>
                    <a:pt x="7186612" y="606463"/>
                  </a:lnTo>
                  <a:lnTo>
                    <a:pt x="7229788" y="605399"/>
                  </a:lnTo>
                  <a:lnTo>
                    <a:pt x="7273417" y="607860"/>
                  </a:lnTo>
                  <a:lnTo>
                    <a:pt x="7317235" y="610892"/>
                  </a:lnTo>
                  <a:lnTo>
                    <a:pt x="7360983" y="611543"/>
                  </a:lnTo>
                  <a:lnTo>
                    <a:pt x="7404733" y="608094"/>
                  </a:lnTo>
                  <a:lnTo>
                    <a:pt x="7448565" y="602431"/>
                  </a:lnTo>
                  <a:lnTo>
                    <a:pt x="7492232" y="597006"/>
                  </a:lnTo>
                  <a:lnTo>
                    <a:pt x="7535481" y="594271"/>
                  </a:lnTo>
                  <a:lnTo>
                    <a:pt x="7578052" y="595460"/>
                  </a:lnTo>
                  <a:lnTo>
                    <a:pt x="7620206" y="599018"/>
                  </a:lnTo>
                  <a:lnTo>
                    <a:pt x="7662193" y="603504"/>
                  </a:lnTo>
                  <a:lnTo>
                    <a:pt x="7704264" y="607479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17626" y="3242927"/>
              <a:ext cx="7703820" cy="1828164"/>
            </a:xfrm>
            <a:custGeom>
              <a:avLst/>
              <a:gdLst/>
              <a:ahLst/>
              <a:cxnLst/>
              <a:rect l="l" t="t" r="r" b="b"/>
              <a:pathLst>
                <a:path w="7703820" h="1828164">
                  <a:moveTo>
                    <a:pt x="0" y="1261635"/>
                  </a:moveTo>
                  <a:lnTo>
                    <a:pt x="44009" y="1267106"/>
                  </a:lnTo>
                  <a:lnTo>
                    <a:pt x="88280" y="1272160"/>
                  </a:lnTo>
                  <a:lnTo>
                    <a:pt x="132023" y="1278048"/>
                  </a:lnTo>
                  <a:lnTo>
                    <a:pt x="174447" y="1286019"/>
                  </a:lnTo>
                  <a:lnTo>
                    <a:pt x="214630" y="1299901"/>
                  </a:lnTo>
                  <a:lnTo>
                    <a:pt x="253231" y="1317928"/>
                  </a:lnTo>
                  <a:lnTo>
                    <a:pt x="291833" y="1332667"/>
                  </a:lnTo>
                  <a:lnTo>
                    <a:pt x="332016" y="1336692"/>
                  </a:lnTo>
                  <a:lnTo>
                    <a:pt x="374572" y="1324726"/>
                  </a:lnTo>
                  <a:lnTo>
                    <a:pt x="418536" y="1301830"/>
                  </a:lnTo>
                  <a:lnTo>
                    <a:pt x="462855" y="1276077"/>
                  </a:lnTo>
                  <a:lnTo>
                    <a:pt x="506476" y="1255539"/>
                  </a:lnTo>
                  <a:lnTo>
                    <a:pt x="548921" y="1246224"/>
                  </a:lnTo>
                  <a:lnTo>
                    <a:pt x="590867" y="1242553"/>
                  </a:lnTo>
                  <a:lnTo>
                    <a:pt x="632813" y="1235215"/>
                  </a:lnTo>
                  <a:lnTo>
                    <a:pt x="675259" y="1214899"/>
                  </a:lnTo>
                  <a:lnTo>
                    <a:pt x="709902" y="1182901"/>
                  </a:lnTo>
                  <a:lnTo>
                    <a:pt x="744930" y="1139662"/>
                  </a:lnTo>
                  <a:lnTo>
                    <a:pt x="780085" y="1092534"/>
                  </a:lnTo>
                  <a:lnTo>
                    <a:pt x="815113" y="1048868"/>
                  </a:lnTo>
                  <a:lnTo>
                    <a:pt x="849757" y="1016017"/>
                  </a:lnTo>
                  <a:lnTo>
                    <a:pt x="892202" y="996739"/>
                  </a:lnTo>
                  <a:lnTo>
                    <a:pt x="934148" y="991617"/>
                  </a:lnTo>
                  <a:lnTo>
                    <a:pt x="976094" y="985995"/>
                  </a:lnTo>
                  <a:lnTo>
                    <a:pt x="1018540" y="965217"/>
                  </a:lnTo>
                  <a:lnTo>
                    <a:pt x="1074476" y="921378"/>
                  </a:lnTo>
                  <a:lnTo>
                    <a:pt x="1105503" y="891985"/>
                  </a:lnTo>
                  <a:lnTo>
                    <a:pt x="1136593" y="854962"/>
                  </a:lnTo>
                  <a:lnTo>
                    <a:pt x="1166265" y="808322"/>
                  </a:lnTo>
                  <a:lnTo>
                    <a:pt x="1193038" y="750079"/>
                  </a:lnTo>
                  <a:lnTo>
                    <a:pt x="1205514" y="713717"/>
                  </a:lnTo>
                  <a:lnTo>
                    <a:pt x="1218012" y="670341"/>
                  </a:lnTo>
                  <a:lnTo>
                    <a:pt x="1230525" y="621200"/>
                  </a:lnTo>
                  <a:lnTo>
                    <a:pt x="1243047" y="567541"/>
                  </a:lnTo>
                  <a:lnTo>
                    <a:pt x="1255571" y="510612"/>
                  </a:lnTo>
                  <a:lnTo>
                    <a:pt x="1268092" y="451662"/>
                  </a:lnTo>
                  <a:lnTo>
                    <a:pt x="1280604" y="391939"/>
                  </a:lnTo>
                  <a:lnTo>
                    <a:pt x="1293100" y="332689"/>
                  </a:lnTo>
                  <a:lnTo>
                    <a:pt x="1305575" y="275162"/>
                  </a:lnTo>
                  <a:lnTo>
                    <a:pt x="1318021" y="220605"/>
                  </a:lnTo>
                  <a:lnTo>
                    <a:pt x="1330434" y="170267"/>
                  </a:lnTo>
                  <a:lnTo>
                    <a:pt x="1342807" y="125394"/>
                  </a:lnTo>
                  <a:lnTo>
                    <a:pt x="1355134" y="87236"/>
                  </a:lnTo>
                  <a:lnTo>
                    <a:pt x="1395582" y="20752"/>
                  </a:lnTo>
                  <a:lnTo>
                    <a:pt x="1432168" y="2777"/>
                  </a:lnTo>
                  <a:lnTo>
                    <a:pt x="1471559" y="0"/>
                  </a:lnTo>
                  <a:lnTo>
                    <a:pt x="1508145" y="9304"/>
                  </a:lnTo>
                  <a:lnTo>
                    <a:pt x="1557875" y="56214"/>
                  </a:lnTo>
                  <a:lnTo>
                    <a:pt x="1579637" y="97325"/>
                  </a:lnTo>
                  <a:lnTo>
                    <a:pt x="1601536" y="147142"/>
                  </a:lnTo>
                  <a:lnTo>
                    <a:pt x="1623504" y="201899"/>
                  </a:lnTo>
                  <a:lnTo>
                    <a:pt x="1645472" y="257829"/>
                  </a:lnTo>
                  <a:lnTo>
                    <a:pt x="1667371" y="311165"/>
                  </a:lnTo>
                  <a:lnTo>
                    <a:pt x="1689133" y="358140"/>
                  </a:lnTo>
                  <a:lnTo>
                    <a:pt x="1710690" y="394987"/>
                  </a:lnTo>
                  <a:lnTo>
                    <a:pt x="1753189" y="444094"/>
                  </a:lnTo>
                  <a:lnTo>
                    <a:pt x="1795129" y="475044"/>
                  </a:lnTo>
                  <a:lnTo>
                    <a:pt x="1837045" y="496160"/>
                  </a:lnTo>
                  <a:lnTo>
                    <a:pt x="1879473" y="515764"/>
                  </a:lnTo>
                  <a:lnTo>
                    <a:pt x="1922722" y="532591"/>
                  </a:lnTo>
                  <a:lnTo>
                    <a:pt x="1966388" y="543418"/>
                  </a:lnTo>
                  <a:lnTo>
                    <a:pt x="2010221" y="553340"/>
                  </a:lnTo>
                  <a:lnTo>
                    <a:pt x="2053971" y="567453"/>
                  </a:lnTo>
                  <a:lnTo>
                    <a:pt x="2097988" y="588257"/>
                  </a:lnTo>
                  <a:lnTo>
                    <a:pt x="2142267" y="612633"/>
                  </a:lnTo>
                  <a:lnTo>
                    <a:pt x="2186023" y="637247"/>
                  </a:lnTo>
                  <a:lnTo>
                    <a:pt x="2228469" y="658766"/>
                  </a:lnTo>
                  <a:lnTo>
                    <a:pt x="2268612" y="674454"/>
                  </a:lnTo>
                  <a:lnTo>
                    <a:pt x="2307209" y="686642"/>
                  </a:lnTo>
                  <a:lnTo>
                    <a:pt x="2345805" y="699878"/>
                  </a:lnTo>
                  <a:lnTo>
                    <a:pt x="2385949" y="718710"/>
                  </a:lnTo>
                  <a:lnTo>
                    <a:pt x="2428519" y="747217"/>
                  </a:lnTo>
                  <a:lnTo>
                    <a:pt x="2472483" y="782083"/>
                  </a:lnTo>
                  <a:lnTo>
                    <a:pt x="2516804" y="816472"/>
                  </a:lnTo>
                  <a:lnTo>
                    <a:pt x="2560447" y="843551"/>
                  </a:lnTo>
                  <a:lnTo>
                    <a:pt x="2602892" y="858769"/>
                  </a:lnTo>
                  <a:lnTo>
                    <a:pt x="2644838" y="866712"/>
                  </a:lnTo>
                  <a:lnTo>
                    <a:pt x="2686784" y="873965"/>
                  </a:lnTo>
                  <a:lnTo>
                    <a:pt x="2729229" y="887112"/>
                  </a:lnTo>
                  <a:lnTo>
                    <a:pt x="2772604" y="914198"/>
                  </a:lnTo>
                  <a:lnTo>
                    <a:pt x="2816479" y="949596"/>
                  </a:lnTo>
                  <a:lnTo>
                    <a:pt x="2860353" y="979373"/>
                  </a:lnTo>
                  <a:lnTo>
                    <a:pt x="2903728" y="989601"/>
                  </a:lnTo>
                  <a:lnTo>
                    <a:pt x="2932105" y="976112"/>
                  </a:lnTo>
                  <a:lnTo>
                    <a:pt x="2960186" y="947140"/>
                  </a:lnTo>
                  <a:lnTo>
                    <a:pt x="2988119" y="911543"/>
                  </a:lnTo>
                  <a:lnTo>
                    <a:pt x="3016052" y="878179"/>
                  </a:lnTo>
                  <a:lnTo>
                    <a:pt x="3044133" y="855907"/>
                  </a:lnTo>
                  <a:lnTo>
                    <a:pt x="3072511" y="853584"/>
                  </a:lnTo>
                  <a:lnTo>
                    <a:pt x="3097159" y="867236"/>
                  </a:lnTo>
                  <a:lnTo>
                    <a:pt x="3146922" y="920304"/>
                  </a:lnTo>
                  <a:lnTo>
                    <a:pt x="3171944" y="958863"/>
                  </a:lnTo>
                  <a:lnTo>
                    <a:pt x="3196996" y="1004866"/>
                  </a:lnTo>
                  <a:lnTo>
                    <a:pt x="3222034" y="1057884"/>
                  </a:lnTo>
                  <a:lnTo>
                    <a:pt x="3247009" y="1117490"/>
                  </a:lnTo>
                  <a:lnTo>
                    <a:pt x="3260446" y="1154718"/>
                  </a:lnTo>
                  <a:lnTo>
                    <a:pt x="3273907" y="1198021"/>
                  </a:lnTo>
                  <a:lnTo>
                    <a:pt x="3287385" y="1246199"/>
                  </a:lnTo>
                  <a:lnTo>
                    <a:pt x="3300871" y="1298054"/>
                  </a:lnTo>
                  <a:lnTo>
                    <a:pt x="3314359" y="1352387"/>
                  </a:lnTo>
                  <a:lnTo>
                    <a:pt x="3327839" y="1407999"/>
                  </a:lnTo>
                  <a:lnTo>
                    <a:pt x="3341306" y="1463692"/>
                  </a:lnTo>
                  <a:lnTo>
                    <a:pt x="3354751" y="1518268"/>
                  </a:lnTo>
                  <a:lnTo>
                    <a:pt x="3368166" y="1570527"/>
                  </a:lnTo>
                  <a:lnTo>
                    <a:pt x="3381544" y="1619270"/>
                  </a:lnTo>
                  <a:lnTo>
                    <a:pt x="3394877" y="1663300"/>
                  </a:lnTo>
                  <a:lnTo>
                    <a:pt x="3408158" y="1701418"/>
                  </a:lnTo>
                  <a:lnTo>
                    <a:pt x="3450967" y="1776559"/>
                  </a:lnTo>
                  <a:lnTo>
                    <a:pt x="3486816" y="1806643"/>
                  </a:lnTo>
                  <a:lnTo>
                    <a:pt x="3524762" y="1823498"/>
                  </a:lnTo>
                  <a:lnTo>
                    <a:pt x="3560641" y="1827948"/>
                  </a:lnTo>
                  <a:lnTo>
                    <a:pt x="3590290" y="1820816"/>
                  </a:lnTo>
                  <a:lnTo>
                    <a:pt x="3614944" y="1799978"/>
                  </a:lnTo>
                  <a:lnTo>
                    <a:pt x="3639854" y="1765522"/>
                  </a:lnTo>
                  <a:lnTo>
                    <a:pt x="3664918" y="1722305"/>
                  </a:lnTo>
                  <a:lnTo>
                    <a:pt x="3690032" y="1675181"/>
                  </a:lnTo>
                  <a:lnTo>
                    <a:pt x="3715096" y="1629009"/>
                  </a:lnTo>
                  <a:lnTo>
                    <a:pt x="3740006" y="1588643"/>
                  </a:lnTo>
                  <a:lnTo>
                    <a:pt x="3764661" y="1558942"/>
                  </a:lnTo>
                  <a:lnTo>
                    <a:pt x="3807160" y="1529158"/>
                  </a:lnTo>
                  <a:lnTo>
                    <a:pt x="3849100" y="1514603"/>
                  </a:lnTo>
                  <a:lnTo>
                    <a:pt x="3891016" y="1508025"/>
                  </a:lnTo>
                  <a:lnTo>
                    <a:pt x="3933444" y="1502173"/>
                  </a:lnTo>
                  <a:lnTo>
                    <a:pt x="3976693" y="1496936"/>
                  </a:lnTo>
                  <a:lnTo>
                    <a:pt x="4020359" y="1495616"/>
                  </a:lnTo>
                  <a:lnTo>
                    <a:pt x="4064192" y="1495797"/>
                  </a:lnTo>
                  <a:lnTo>
                    <a:pt x="4107941" y="1495061"/>
                  </a:lnTo>
                  <a:lnTo>
                    <a:pt x="4151834" y="1493900"/>
                  </a:lnTo>
                  <a:lnTo>
                    <a:pt x="4195905" y="1493299"/>
                  </a:lnTo>
                  <a:lnTo>
                    <a:pt x="4239619" y="1491292"/>
                  </a:lnTo>
                  <a:lnTo>
                    <a:pt x="4282440" y="1485917"/>
                  </a:lnTo>
                  <a:lnTo>
                    <a:pt x="4323762" y="1473179"/>
                  </a:lnTo>
                  <a:lnTo>
                    <a:pt x="4364037" y="1455357"/>
                  </a:lnTo>
                  <a:lnTo>
                    <a:pt x="4404312" y="1439607"/>
                  </a:lnTo>
                  <a:lnTo>
                    <a:pt x="4445635" y="1433085"/>
                  </a:lnTo>
                  <a:lnTo>
                    <a:pt x="4488578" y="1441832"/>
                  </a:lnTo>
                  <a:lnTo>
                    <a:pt x="4532487" y="1460676"/>
                  </a:lnTo>
                  <a:lnTo>
                    <a:pt x="4576562" y="1479948"/>
                  </a:lnTo>
                  <a:lnTo>
                    <a:pt x="4620006" y="1489981"/>
                  </a:lnTo>
                  <a:lnTo>
                    <a:pt x="4662507" y="1489040"/>
                  </a:lnTo>
                  <a:lnTo>
                    <a:pt x="4704461" y="1482075"/>
                  </a:lnTo>
                  <a:lnTo>
                    <a:pt x="4746414" y="1469157"/>
                  </a:lnTo>
                  <a:lnTo>
                    <a:pt x="4788916" y="1450357"/>
                  </a:lnTo>
                  <a:lnTo>
                    <a:pt x="4823509" y="1425194"/>
                  </a:lnTo>
                  <a:lnTo>
                    <a:pt x="4858524" y="1390356"/>
                  </a:lnTo>
                  <a:lnTo>
                    <a:pt x="4893678" y="1354701"/>
                  </a:lnTo>
                  <a:lnTo>
                    <a:pt x="4928693" y="1327088"/>
                  </a:lnTo>
                  <a:lnTo>
                    <a:pt x="4963287" y="1316372"/>
                  </a:lnTo>
                  <a:lnTo>
                    <a:pt x="4997348" y="1330546"/>
                  </a:lnTo>
                  <a:lnTo>
                    <a:pt x="5030983" y="1363624"/>
                  </a:lnTo>
                  <a:lnTo>
                    <a:pt x="5064465" y="1403724"/>
                  </a:lnTo>
                  <a:lnTo>
                    <a:pt x="5098069" y="1438966"/>
                  </a:lnTo>
                  <a:lnTo>
                    <a:pt x="5132070" y="1457469"/>
                  </a:lnTo>
                  <a:lnTo>
                    <a:pt x="5175319" y="1451982"/>
                  </a:lnTo>
                  <a:lnTo>
                    <a:pt x="5218985" y="1428529"/>
                  </a:lnTo>
                  <a:lnTo>
                    <a:pt x="5262818" y="1399765"/>
                  </a:lnTo>
                  <a:lnTo>
                    <a:pt x="5306568" y="1378348"/>
                  </a:lnTo>
                  <a:lnTo>
                    <a:pt x="5350317" y="1367154"/>
                  </a:lnTo>
                  <a:lnTo>
                    <a:pt x="5394150" y="1359663"/>
                  </a:lnTo>
                  <a:lnTo>
                    <a:pt x="5437816" y="1354148"/>
                  </a:lnTo>
                  <a:lnTo>
                    <a:pt x="5481066" y="1348884"/>
                  </a:lnTo>
                  <a:lnTo>
                    <a:pt x="5523493" y="1347737"/>
                  </a:lnTo>
                  <a:lnTo>
                    <a:pt x="5565409" y="1350186"/>
                  </a:lnTo>
                  <a:lnTo>
                    <a:pt x="5607349" y="1347919"/>
                  </a:lnTo>
                  <a:lnTo>
                    <a:pt x="5649849" y="1332628"/>
                  </a:lnTo>
                  <a:lnTo>
                    <a:pt x="5684443" y="1305860"/>
                  </a:lnTo>
                  <a:lnTo>
                    <a:pt x="5719465" y="1268693"/>
                  </a:lnTo>
                  <a:lnTo>
                    <a:pt x="5754639" y="1226850"/>
                  </a:lnTo>
                  <a:lnTo>
                    <a:pt x="5789691" y="1186056"/>
                  </a:lnTo>
                  <a:lnTo>
                    <a:pt x="5824347" y="1152034"/>
                  </a:lnTo>
                  <a:lnTo>
                    <a:pt x="5866774" y="1120508"/>
                  </a:lnTo>
                  <a:lnTo>
                    <a:pt x="5908690" y="1094995"/>
                  </a:lnTo>
                  <a:lnTo>
                    <a:pt x="5950630" y="1071363"/>
                  </a:lnTo>
                  <a:lnTo>
                    <a:pt x="5993130" y="1045481"/>
                  </a:lnTo>
                  <a:lnTo>
                    <a:pt x="6036323" y="1015108"/>
                  </a:lnTo>
                  <a:lnTo>
                    <a:pt x="6079982" y="982902"/>
                  </a:lnTo>
                  <a:lnTo>
                    <a:pt x="6123807" y="951790"/>
                  </a:lnTo>
                  <a:lnTo>
                    <a:pt x="6167501" y="924704"/>
                  </a:lnTo>
                  <a:lnTo>
                    <a:pt x="6211518" y="903163"/>
                  </a:lnTo>
                  <a:lnTo>
                    <a:pt x="6255797" y="885350"/>
                  </a:lnTo>
                  <a:lnTo>
                    <a:pt x="6299553" y="869179"/>
                  </a:lnTo>
                  <a:lnTo>
                    <a:pt x="6341999" y="852568"/>
                  </a:lnTo>
                  <a:lnTo>
                    <a:pt x="6382198" y="835861"/>
                  </a:lnTo>
                  <a:lnTo>
                    <a:pt x="6420802" y="819786"/>
                  </a:lnTo>
                  <a:lnTo>
                    <a:pt x="6459406" y="803115"/>
                  </a:lnTo>
                  <a:lnTo>
                    <a:pt x="6499606" y="784623"/>
                  </a:lnTo>
                  <a:lnTo>
                    <a:pt x="6542121" y="759638"/>
                  </a:lnTo>
                  <a:lnTo>
                    <a:pt x="6586077" y="730283"/>
                  </a:lnTo>
                  <a:lnTo>
                    <a:pt x="6630390" y="705524"/>
                  </a:lnTo>
                  <a:lnTo>
                    <a:pt x="6673977" y="694326"/>
                  </a:lnTo>
                  <a:lnTo>
                    <a:pt x="6716478" y="705170"/>
                  </a:lnTo>
                  <a:lnTo>
                    <a:pt x="6758432" y="731267"/>
                  </a:lnTo>
                  <a:lnTo>
                    <a:pt x="6800385" y="758673"/>
                  </a:lnTo>
                  <a:lnTo>
                    <a:pt x="6842887" y="773447"/>
                  </a:lnTo>
                  <a:lnTo>
                    <a:pt x="6886205" y="768526"/>
                  </a:lnTo>
                  <a:lnTo>
                    <a:pt x="6930072" y="752460"/>
                  </a:lnTo>
                  <a:lnTo>
                    <a:pt x="6973939" y="734728"/>
                  </a:lnTo>
                  <a:lnTo>
                    <a:pt x="7017258" y="724806"/>
                  </a:lnTo>
                  <a:lnTo>
                    <a:pt x="7059757" y="725415"/>
                  </a:lnTo>
                  <a:lnTo>
                    <a:pt x="7101697" y="731489"/>
                  </a:lnTo>
                  <a:lnTo>
                    <a:pt x="7143613" y="740540"/>
                  </a:lnTo>
                  <a:lnTo>
                    <a:pt x="7186041" y="750079"/>
                  </a:lnTo>
                  <a:lnTo>
                    <a:pt x="7229290" y="761900"/>
                  </a:lnTo>
                  <a:lnTo>
                    <a:pt x="7272956" y="776447"/>
                  </a:lnTo>
                  <a:lnTo>
                    <a:pt x="7316789" y="789494"/>
                  </a:lnTo>
                  <a:lnTo>
                    <a:pt x="7360539" y="796815"/>
                  </a:lnTo>
                  <a:lnTo>
                    <a:pt x="7404288" y="795180"/>
                  </a:lnTo>
                  <a:lnTo>
                    <a:pt x="7448121" y="787544"/>
                  </a:lnTo>
                  <a:lnTo>
                    <a:pt x="7491787" y="778955"/>
                  </a:lnTo>
                  <a:lnTo>
                    <a:pt x="7535037" y="774463"/>
                  </a:lnTo>
                  <a:lnTo>
                    <a:pt x="7577607" y="775806"/>
                  </a:lnTo>
                  <a:lnTo>
                    <a:pt x="7619761" y="780162"/>
                  </a:lnTo>
                  <a:lnTo>
                    <a:pt x="7661749" y="785732"/>
                  </a:lnTo>
                  <a:lnTo>
                    <a:pt x="7703820" y="790719"/>
                  </a:lnTo>
                </a:path>
              </a:pathLst>
            </a:custGeom>
            <a:ln w="28956">
              <a:solidFill>
                <a:srgbClr val="AAAAA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38606" y="3324605"/>
              <a:ext cx="542925" cy="0"/>
            </a:xfrm>
            <a:custGeom>
              <a:avLst/>
              <a:gdLst/>
              <a:ahLst/>
              <a:cxnLst/>
              <a:rect l="l" t="t" r="r" b="b"/>
              <a:pathLst>
                <a:path w="542925">
                  <a:moveTo>
                    <a:pt x="0" y="0"/>
                  </a:moveTo>
                  <a:lnTo>
                    <a:pt x="542925" y="0"/>
                  </a:lnTo>
                </a:path>
              </a:pathLst>
            </a:custGeom>
            <a:ln w="28956">
              <a:solidFill>
                <a:srgbClr val="AAAAA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38606" y="2734817"/>
              <a:ext cx="542925" cy="0"/>
            </a:xfrm>
            <a:custGeom>
              <a:avLst/>
              <a:gdLst/>
              <a:ahLst/>
              <a:cxnLst/>
              <a:rect l="l" t="t" r="r" b="b"/>
              <a:pathLst>
                <a:path w="542925">
                  <a:moveTo>
                    <a:pt x="0" y="0"/>
                  </a:moveTo>
                  <a:lnTo>
                    <a:pt x="5429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38606" y="3030473"/>
              <a:ext cx="542925" cy="0"/>
            </a:xfrm>
            <a:custGeom>
              <a:avLst/>
              <a:gdLst/>
              <a:ahLst/>
              <a:cxnLst/>
              <a:rect l="l" t="t" r="r" b="b"/>
              <a:pathLst>
                <a:path w="542925">
                  <a:moveTo>
                    <a:pt x="0" y="0"/>
                  </a:moveTo>
                  <a:lnTo>
                    <a:pt x="542925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92684" y="3566286"/>
            <a:ext cx="248285" cy="1790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2684" y="3059048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2684" y="2551937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0969" y="5288661"/>
            <a:ext cx="8217634" cy="831481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45720" marR="5080" indent="28575" algn="r">
              <a:lnSpc>
                <a:spcPts val="2700"/>
              </a:lnSpc>
              <a:spcBef>
                <a:spcPts val="13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R="5715" algn="r">
              <a:spcBef>
                <a:spcPts val="570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5080" indent="136525" algn="r">
              <a:lnSpc>
                <a:spcPct val="140600"/>
              </a:lnSpc>
              <a:spcBef>
                <a:spcPts val="4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619503" y="2557170"/>
            <a:ext cx="496570" cy="91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100"/>
              </a:lnSpc>
              <a:spcBef>
                <a:spcPts val="100"/>
              </a:spcBef>
            </a:pP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TÜFE  </a:t>
            </a:r>
            <a:r>
              <a:rPr sz="1600" spc="-5" dirty="0">
                <a:solidFill>
                  <a:srgbClr val="C00000"/>
                </a:solidFill>
                <a:latin typeface="Tahoma"/>
                <a:cs typeface="Tahoma"/>
              </a:rPr>
              <a:t>B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5"/>
              </a:spcBef>
            </a:pPr>
            <a:r>
              <a:rPr sz="1600" spc="-5" dirty="0">
                <a:solidFill>
                  <a:srgbClr val="808080"/>
                </a:solidFill>
                <a:latin typeface="Tahoma"/>
                <a:cs typeface="Tahoma"/>
              </a:rPr>
              <a:t>C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12048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0500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4001" y="1938908"/>
            <a:ext cx="45554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alt kalemler,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En yüksek </a:t>
            </a:r>
            <a:r>
              <a:rPr spc="-5" dirty="0"/>
              <a:t>yıllık artış </a:t>
            </a:r>
            <a:r>
              <a:rPr dirty="0"/>
              <a:t>gıda kaleminde </a:t>
            </a:r>
            <a:r>
              <a:rPr spc="-5" dirty="0"/>
              <a:t>gerçekleşti </a:t>
            </a:r>
            <a:r>
              <a:rPr dirty="0"/>
              <a:t>ve </a:t>
            </a:r>
            <a:r>
              <a:rPr spc="-5" dirty="0"/>
              <a:t>%30’a </a:t>
            </a:r>
            <a:r>
              <a:rPr dirty="0"/>
              <a:t>yaklaştı  </a:t>
            </a:r>
            <a:r>
              <a:rPr sz="1800" b="0" spc="-5" dirty="0">
                <a:latin typeface="Tahoma"/>
                <a:cs typeface="Tahoma"/>
              </a:rPr>
              <a:t>Haberleşme, giyim ve </a:t>
            </a:r>
            <a:r>
              <a:rPr sz="1800" b="0" dirty="0">
                <a:latin typeface="Tahoma"/>
                <a:cs typeface="Tahoma"/>
              </a:rPr>
              <a:t>ayakkabı </a:t>
            </a:r>
            <a:r>
              <a:rPr sz="1800" b="0" spc="-5" dirty="0">
                <a:latin typeface="Tahoma"/>
                <a:cs typeface="Tahoma"/>
              </a:rPr>
              <a:t>ile alkollü içecekler ve tütün kalemlerindeki fiyat </a:t>
            </a:r>
            <a:r>
              <a:rPr sz="1800" b="0" dirty="0">
                <a:latin typeface="Tahoma"/>
                <a:cs typeface="Tahoma"/>
              </a:rPr>
              <a:t>artışları  ise </a:t>
            </a:r>
            <a:r>
              <a:rPr sz="1800" b="0" spc="-5" dirty="0">
                <a:latin typeface="Tahoma"/>
                <a:cs typeface="Tahoma"/>
              </a:rPr>
              <a:t>%10’un</a:t>
            </a:r>
            <a:r>
              <a:rPr sz="1800" b="0" spc="-15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altında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51573" y="2386838"/>
          <a:ext cx="7771129" cy="3885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0125"/>
                <a:gridCol w="1475104"/>
                <a:gridCol w="1485900"/>
              </a:tblGrid>
              <a:tr h="247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Yıllık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değişim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Aylık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değişim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Genel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19,89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2,39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62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Gıda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Alkolsüz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İçecekler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27,41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1,92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Alkollü İçecekler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Tütün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30" dirty="0">
                          <a:latin typeface="Tahoma"/>
                          <a:cs typeface="Tahoma"/>
                        </a:rPr>
                        <a:t>7,88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5,97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Giyim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Ayakkabı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8,08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30" dirty="0">
                          <a:latin typeface="Tahoma"/>
                          <a:cs typeface="Tahoma"/>
                        </a:rPr>
                        <a:t>7,56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90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Konut, Su, Elektrik, 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Gaz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Diğer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Yakıtlar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21,30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2,29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Mobilya, Ev Aletleri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Ev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Bakım</a:t>
                      </a:r>
                      <a:r>
                        <a:rPr sz="1400" b="1" spc="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Hizmetleri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23,03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2,25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Sağlık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17,19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0,65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Ulaştırma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20,67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2,43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Haberleşme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5,29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0,51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62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Eğlence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Kültür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13,12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0,51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69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Eğitim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16,73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0,17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52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Lokanta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Oteller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25,23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2,31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52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Çeşitli Mal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13,61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1,75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38455" y="6478015"/>
            <a:ext cx="2561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79107" y="2686811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5714" y="6446316"/>
            <a:ext cx="30099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rtış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34453" y="6450888"/>
            <a:ext cx="3721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Az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lış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579107" y="2961132"/>
            <a:ext cx="158496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79107" y="3249167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79107" y="3518915"/>
            <a:ext cx="158496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79107" y="3799332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79107" y="4098035"/>
            <a:ext cx="158496" cy="172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579107" y="4366259"/>
            <a:ext cx="158496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579107" y="4642103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579107" y="4928615"/>
            <a:ext cx="158496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579107" y="5199888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579107" y="5478779"/>
            <a:ext cx="158496" cy="1737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579107" y="5777484"/>
            <a:ext cx="158496" cy="1737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580631" y="6059423"/>
            <a:ext cx="158496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022335" y="2686811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022335" y="2961132"/>
            <a:ext cx="158496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022335" y="3249167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022335" y="3799332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022335" y="4366259"/>
            <a:ext cx="158496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022335" y="4085844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022335" y="4928615"/>
            <a:ext cx="158496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022335" y="5199888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022335" y="5478779"/>
            <a:ext cx="158496" cy="1737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022335" y="5777484"/>
            <a:ext cx="158496" cy="1737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023859" y="6059423"/>
            <a:ext cx="158496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249668" y="6435852"/>
            <a:ext cx="158496" cy="1798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669023" y="6435852"/>
            <a:ext cx="158496" cy="172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022335" y="4632959"/>
            <a:ext cx="158496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022335" y="3520440"/>
            <a:ext cx="158496" cy="173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95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56460"/>
            <a:ext cx="9135110" cy="338455"/>
          </a:xfrm>
          <a:custGeom>
            <a:avLst/>
            <a:gdLst/>
            <a:ahLst/>
            <a:cxnLst/>
            <a:rect l="l" t="t" r="r" b="b"/>
            <a:pathLst>
              <a:path w="9135110" h="338455">
                <a:moveTo>
                  <a:pt x="9134856" y="0"/>
                </a:moveTo>
                <a:lnTo>
                  <a:pt x="0" y="0"/>
                </a:lnTo>
                <a:lnTo>
                  <a:pt x="0" y="338327"/>
                </a:lnTo>
                <a:lnTo>
                  <a:pt x="9134856" y="338327"/>
                </a:lnTo>
                <a:lnTo>
                  <a:pt x="913485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2702" y="2190114"/>
            <a:ext cx="6024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imalat, yıllık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90" y="6598107"/>
            <a:ext cx="2561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2524" y="2827020"/>
            <a:ext cx="8624570" cy="2628900"/>
            <a:chOff x="382524" y="2827020"/>
            <a:chExt cx="8624570" cy="2628900"/>
          </a:xfrm>
        </p:grpSpPr>
        <p:sp>
          <p:nvSpPr>
            <p:cNvPr id="6" name="object 6"/>
            <p:cNvSpPr/>
            <p:nvPr/>
          </p:nvSpPr>
          <p:spPr>
            <a:xfrm>
              <a:off x="483108" y="4815840"/>
              <a:ext cx="104139" cy="635635"/>
            </a:xfrm>
            <a:custGeom>
              <a:avLst/>
              <a:gdLst/>
              <a:ahLst/>
              <a:cxnLst/>
              <a:rect l="l" t="t" r="r" b="b"/>
              <a:pathLst>
                <a:path w="104140" h="635635">
                  <a:moveTo>
                    <a:pt x="103632" y="0"/>
                  </a:moveTo>
                  <a:lnTo>
                    <a:pt x="0" y="0"/>
                  </a:lnTo>
                  <a:lnTo>
                    <a:pt x="0" y="635508"/>
                  </a:lnTo>
                  <a:lnTo>
                    <a:pt x="103632" y="635508"/>
                  </a:lnTo>
                  <a:lnTo>
                    <a:pt x="1036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82524" y="2831592"/>
              <a:ext cx="59690" cy="2620010"/>
            </a:xfrm>
            <a:custGeom>
              <a:avLst/>
              <a:gdLst/>
              <a:ahLst/>
              <a:cxnLst/>
              <a:rect l="l" t="t" r="r" b="b"/>
              <a:pathLst>
                <a:path w="59690" h="2620010">
                  <a:moveTo>
                    <a:pt x="59435" y="2619756"/>
                  </a:moveTo>
                  <a:lnTo>
                    <a:pt x="59435" y="0"/>
                  </a:lnTo>
                </a:path>
                <a:path w="59690" h="2620010">
                  <a:moveTo>
                    <a:pt x="0" y="2619756"/>
                  </a:moveTo>
                  <a:lnTo>
                    <a:pt x="59435" y="2619756"/>
                  </a:lnTo>
                </a:path>
                <a:path w="59690" h="2620010">
                  <a:moveTo>
                    <a:pt x="0" y="2095500"/>
                  </a:moveTo>
                  <a:lnTo>
                    <a:pt x="59435" y="2095500"/>
                  </a:lnTo>
                </a:path>
                <a:path w="59690" h="2620010">
                  <a:moveTo>
                    <a:pt x="0" y="1572768"/>
                  </a:moveTo>
                  <a:lnTo>
                    <a:pt x="59435" y="1572768"/>
                  </a:lnTo>
                </a:path>
                <a:path w="59690" h="2620010">
                  <a:moveTo>
                    <a:pt x="0" y="1048512"/>
                  </a:moveTo>
                  <a:lnTo>
                    <a:pt x="59435" y="1048512"/>
                  </a:lnTo>
                </a:path>
                <a:path w="59690" h="2620010">
                  <a:moveTo>
                    <a:pt x="0" y="524256"/>
                  </a:moveTo>
                  <a:lnTo>
                    <a:pt x="59435" y="524256"/>
                  </a:lnTo>
                </a:path>
                <a:path w="59690" h="2620010">
                  <a:moveTo>
                    <a:pt x="0" y="0"/>
                  </a:moveTo>
                  <a:lnTo>
                    <a:pt x="5943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69036" y="3025139"/>
              <a:ext cx="8296909" cy="2426335"/>
            </a:xfrm>
            <a:custGeom>
              <a:avLst/>
              <a:gdLst/>
              <a:ahLst/>
              <a:cxnLst/>
              <a:rect l="l" t="t" r="r" b="b"/>
              <a:pathLst>
                <a:path w="8296909" h="2426335">
                  <a:moveTo>
                    <a:pt x="103632" y="1708404"/>
                  </a:moveTo>
                  <a:lnTo>
                    <a:pt x="0" y="1708404"/>
                  </a:lnTo>
                  <a:lnTo>
                    <a:pt x="0" y="2426208"/>
                  </a:lnTo>
                  <a:lnTo>
                    <a:pt x="103632" y="2426208"/>
                  </a:lnTo>
                  <a:lnTo>
                    <a:pt x="103632" y="1708404"/>
                  </a:lnTo>
                  <a:close/>
                </a:path>
                <a:path w="8296909" h="2426335">
                  <a:moveTo>
                    <a:pt x="289560" y="1677924"/>
                  </a:moveTo>
                  <a:lnTo>
                    <a:pt x="185928" y="1677924"/>
                  </a:lnTo>
                  <a:lnTo>
                    <a:pt x="185928" y="2426208"/>
                  </a:lnTo>
                  <a:lnTo>
                    <a:pt x="289560" y="2426208"/>
                  </a:lnTo>
                  <a:lnTo>
                    <a:pt x="289560" y="1677924"/>
                  </a:lnTo>
                  <a:close/>
                </a:path>
                <a:path w="8296909" h="2426335">
                  <a:moveTo>
                    <a:pt x="475488" y="1568196"/>
                  </a:moveTo>
                  <a:lnTo>
                    <a:pt x="371856" y="1568196"/>
                  </a:lnTo>
                  <a:lnTo>
                    <a:pt x="371856" y="2426208"/>
                  </a:lnTo>
                  <a:lnTo>
                    <a:pt x="475488" y="2426208"/>
                  </a:lnTo>
                  <a:lnTo>
                    <a:pt x="475488" y="1568196"/>
                  </a:lnTo>
                  <a:close/>
                </a:path>
                <a:path w="8296909" h="2426335">
                  <a:moveTo>
                    <a:pt x="661416" y="1370076"/>
                  </a:moveTo>
                  <a:lnTo>
                    <a:pt x="559308" y="1370076"/>
                  </a:lnTo>
                  <a:lnTo>
                    <a:pt x="559308" y="2426208"/>
                  </a:lnTo>
                  <a:lnTo>
                    <a:pt x="661416" y="2426208"/>
                  </a:lnTo>
                  <a:lnTo>
                    <a:pt x="661416" y="1370076"/>
                  </a:lnTo>
                  <a:close/>
                </a:path>
                <a:path w="8296909" h="2426335">
                  <a:moveTo>
                    <a:pt x="848868" y="1184148"/>
                  </a:moveTo>
                  <a:lnTo>
                    <a:pt x="745236" y="1184148"/>
                  </a:lnTo>
                  <a:lnTo>
                    <a:pt x="745236" y="2426208"/>
                  </a:lnTo>
                  <a:lnTo>
                    <a:pt x="848868" y="2426208"/>
                  </a:lnTo>
                  <a:lnTo>
                    <a:pt x="848868" y="1184148"/>
                  </a:lnTo>
                  <a:close/>
                </a:path>
                <a:path w="8296909" h="2426335">
                  <a:moveTo>
                    <a:pt x="1034796" y="1117092"/>
                  </a:moveTo>
                  <a:lnTo>
                    <a:pt x="931164" y="1117092"/>
                  </a:lnTo>
                  <a:lnTo>
                    <a:pt x="931164" y="2426208"/>
                  </a:lnTo>
                  <a:lnTo>
                    <a:pt x="1034796" y="2426208"/>
                  </a:lnTo>
                  <a:lnTo>
                    <a:pt x="1034796" y="1117092"/>
                  </a:lnTo>
                  <a:close/>
                </a:path>
                <a:path w="8296909" h="2426335">
                  <a:moveTo>
                    <a:pt x="1220724" y="743712"/>
                  </a:moveTo>
                  <a:lnTo>
                    <a:pt x="1117092" y="743712"/>
                  </a:lnTo>
                  <a:lnTo>
                    <a:pt x="1117092" y="2426208"/>
                  </a:lnTo>
                  <a:lnTo>
                    <a:pt x="1220724" y="2426220"/>
                  </a:lnTo>
                  <a:lnTo>
                    <a:pt x="1220724" y="743712"/>
                  </a:lnTo>
                  <a:close/>
                </a:path>
                <a:path w="8296909" h="2426335">
                  <a:moveTo>
                    <a:pt x="1406652" y="9144"/>
                  </a:moveTo>
                  <a:lnTo>
                    <a:pt x="1303020" y="9144"/>
                  </a:lnTo>
                  <a:lnTo>
                    <a:pt x="1303020" y="2426208"/>
                  </a:lnTo>
                  <a:lnTo>
                    <a:pt x="1406652" y="2426220"/>
                  </a:lnTo>
                  <a:lnTo>
                    <a:pt x="1406652" y="9144"/>
                  </a:lnTo>
                  <a:close/>
                </a:path>
                <a:path w="8296909" h="2426335">
                  <a:moveTo>
                    <a:pt x="1592580" y="68580"/>
                  </a:moveTo>
                  <a:lnTo>
                    <a:pt x="1488948" y="68580"/>
                  </a:lnTo>
                  <a:lnTo>
                    <a:pt x="1488948" y="2426208"/>
                  </a:lnTo>
                  <a:lnTo>
                    <a:pt x="1592580" y="2426220"/>
                  </a:lnTo>
                  <a:lnTo>
                    <a:pt x="1592580" y="68580"/>
                  </a:lnTo>
                  <a:close/>
                </a:path>
                <a:path w="8296909" h="2426335">
                  <a:moveTo>
                    <a:pt x="1780032" y="406908"/>
                  </a:moveTo>
                  <a:lnTo>
                    <a:pt x="1676400" y="406908"/>
                  </a:lnTo>
                  <a:lnTo>
                    <a:pt x="1676400" y="2426208"/>
                  </a:lnTo>
                  <a:lnTo>
                    <a:pt x="1780032" y="2426220"/>
                  </a:lnTo>
                  <a:lnTo>
                    <a:pt x="1780032" y="406908"/>
                  </a:lnTo>
                  <a:close/>
                </a:path>
                <a:path w="8296909" h="2426335">
                  <a:moveTo>
                    <a:pt x="1965960" y="664464"/>
                  </a:moveTo>
                  <a:lnTo>
                    <a:pt x="1862328" y="664476"/>
                  </a:lnTo>
                  <a:lnTo>
                    <a:pt x="1862328" y="2426208"/>
                  </a:lnTo>
                  <a:lnTo>
                    <a:pt x="1965960" y="2426208"/>
                  </a:lnTo>
                  <a:lnTo>
                    <a:pt x="1965960" y="664464"/>
                  </a:lnTo>
                  <a:close/>
                </a:path>
                <a:path w="8296909" h="2426335">
                  <a:moveTo>
                    <a:pt x="2151888" y="701040"/>
                  </a:moveTo>
                  <a:lnTo>
                    <a:pt x="2048256" y="701052"/>
                  </a:lnTo>
                  <a:lnTo>
                    <a:pt x="2048256" y="2426208"/>
                  </a:lnTo>
                  <a:lnTo>
                    <a:pt x="2151888" y="2426208"/>
                  </a:lnTo>
                  <a:lnTo>
                    <a:pt x="2151888" y="701040"/>
                  </a:lnTo>
                  <a:close/>
                </a:path>
                <a:path w="8296909" h="2426335">
                  <a:moveTo>
                    <a:pt x="2337816" y="876300"/>
                  </a:moveTo>
                  <a:lnTo>
                    <a:pt x="2234184" y="876300"/>
                  </a:lnTo>
                  <a:lnTo>
                    <a:pt x="2234184" y="2426208"/>
                  </a:lnTo>
                  <a:lnTo>
                    <a:pt x="2337816" y="2426208"/>
                  </a:lnTo>
                  <a:lnTo>
                    <a:pt x="2337816" y="876300"/>
                  </a:lnTo>
                  <a:close/>
                </a:path>
                <a:path w="8296909" h="2426335">
                  <a:moveTo>
                    <a:pt x="2523744" y="873252"/>
                  </a:moveTo>
                  <a:lnTo>
                    <a:pt x="2420112" y="873252"/>
                  </a:lnTo>
                  <a:lnTo>
                    <a:pt x="2420112" y="2426208"/>
                  </a:lnTo>
                  <a:lnTo>
                    <a:pt x="2523744" y="2426208"/>
                  </a:lnTo>
                  <a:lnTo>
                    <a:pt x="2523744" y="873252"/>
                  </a:lnTo>
                  <a:close/>
                </a:path>
                <a:path w="8296909" h="2426335">
                  <a:moveTo>
                    <a:pt x="2711196" y="848868"/>
                  </a:moveTo>
                  <a:lnTo>
                    <a:pt x="2607564" y="848868"/>
                  </a:lnTo>
                  <a:lnTo>
                    <a:pt x="2607564" y="2426208"/>
                  </a:lnTo>
                  <a:lnTo>
                    <a:pt x="2711196" y="2426208"/>
                  </a:lnTo>
                  <a:lnTo>
                    <a:pt x="2711196" y="848868"/>
                  </a:lnTo>
                  <a:close/>
                </a:path>
                <a:path w="8296909" h="2426335">
                  <a:moveTo>
                    <a:pt x="2897124" y="922020"/>
                  </a:moveTo>
                  <a:lnTo>
                    <a:pt x="2793492" y="922020"/>
                  </a:lnTo>
                  <a:lnTo>
                    <a:pt x="2793492" y="2426208"/>
                  </a:lnTo>
                  <a:lnTo>
                    <a:pt x="2897124" y="2426208"/>
                  </a:lnTo>
                  <a:lnTo>
                    <a:pt x="2897124" y="922020"/>
                  </a:lnTo>
                  <a:close/>
                </a:path>
                <a:path w="8296909" h="2426335">
                  <a:moveTo>
                    <a:pt x="3083052" y="1114044"/>
                  </a:moveTo>
                  <a:lnTo>
                    <a:pt x="2979420" y="1114044"/>
                  </a:lnTo>
                  <a:lnTo>
                    <a:pt x="2979420" y="2426208"/>
                  </a:lnTo>
                  <a:lnTo>
                    <a:pt x="3083052" y="2426208"/>
                  </a:lnTo>
                  <a:lnTo>
                    <a:pt x="3083052" y="1114044"/>
                  </a:lnTo>
                  <a:close/>
                </a:path>
                <a:path w="8296909" h="2426335">
                  <a:moveTo>
                    <a:pt x="3268980" y="1292352"/>
                  </a:moveTo>
                  <a:lnTo>
                    <a:pt x="3165348" y="1292352"/>
                  </a:lnTo>
                  <a:lnTo>
                    <a:pt x="3165348" y="2426208"/>
                  </a:lnTo>
                  <a:lnTo>
                    <a:pt x="3268980" y="2426208"/>
                  </a:lnTo>
                  <a:lnTo>
                    <a:pt x="3268980" y="1292352"/>
                  </a:lnTo>
                  <a:close/>
                </a:path>
                <a:path w="8296909" h="2426335">
                  <a:moveTo>
                    <a:pt x="3454908" y="1722120"/>
                  </a:moveTo>
                  <a:lnTo>
                    <a:pt x="3351276" y="1722120"/>
                  </a:lnTo>
                  <a:lnTo>
                    <a:pt x="3351276" y="2426208"/>
                  </a:lnTo>
                  <a:lnTo>
                    <a:pt x="3454908" y="2426208"/>
                  </a:lnTo>
                  <a:lnTo>
                    <a:pt x="3454908" y="1722120"/>
                  </a:lnTo>
                  <a:close/>
                </a:path>
                <a:path w="8296909" h="2426335">
                  <a:moveTo>
                    <a:pt x="3640836" y="2298192"/>
                  </a:moveTo>
                  <a:lnTo>
                    <a:pt x="3538728" y="2298192"/>
                  </a:lnTo>
                  <a:lnTo>
                    <a:pt x="3538728" y="2426208"/>
                  </a:lnTo>
                  <a:lnTo>
                    <a:pt x="3640836" y="2426208"/>
                  </a:lnTo>
                  <a:lnTo>
                    <a:pt x="3640836" y="2298192"/>
                  </a:lnTo>
                  <a:close/>
                </a:path>
                <a:path w="8296909" h="2426335">
                  <a:moveTo>
                    <a:pt x="3828288" y="2337816"/>
                  </a:moveTo>
                  <a:lnTo>
                    <a:pt x="3724656" y="2337816"/>
                  </a:lnTo>
                  <a:lnTo>
                    <a:pt x="3724656" y="2426208"/>
                  </a:lnTo>
                  <a:lnTo>
                    <a:pt x="3828288" y="2426208"/>
                  </a:lnTo>
                  <a:lnTo>
                    <a:pt x="3828288" y="2337816"/>
                  </a:lnTo>
                  <a:close/>
                </a:path>
                <a:path w="8296909" h="2426335">
                  <a:moveTo>
                    <a:pt x="4014216" y="2203704"/>
                  </a:moveTo>
                  <a:lnTo>
                    <a:pt x="3910584" y="2203704"/>
                  </a:lnTo>
                  <a:lnTo>
                    <a:pt x="3910584" y="2426208"/>
                  </a:lnTo>
                  <a:lnTo>
                    <a:pt x="4014216" y="2426208"/>
                  </a:lnTo>
                  <a:lnTo>
                    <a:pt x="4014216" y="2203704"/>
                  </a:lnTo>
                  <a:close/>
                </a:path>
                <a:path w="8296909" h="2426335">
                  <a:moveTo>
                    <a:pt x="4200144" y="2040636"/>
                  </a:moveTo>
                  <a:lnTo>
                    <a:pt x="4096512" y="2040636"/>
                  </a:lnTo>
                  <a:lnTo>
                    <a:pt x="4096512" y="2426208"/>
                  </a:lnTo>
                  <a:lnTo>
                    <a:pt x="4200144" y="2426208"/>
                  </a:lnTo>
                  <a:lnTo>
                    <a:pt x="4200144" y="2040636"/>
                  </a:lnTo>
                  <a:close/>
                </a:path>
                <a:path w="8296909" h="2426335">
                  <a:moveTo>
                    <a:pt x="4386072" y="1962912"/>
                  </a:moveTo>
                  <a:lnTo>
                    <a:pt x="4282440" y="1962912"/>
                  </a:lnTo>
                  <a:lnTo>
                    <a:pt x="4282440" y="2426208"/>
                  </a:lnTo>
                  <a:lnTo>
                    <a:pt x="4386072" y="2426208"/>
                  </a:lnTo>
                  <a:lnTo>
                    <a:pt x="4386072" y="1962912"/>
                  </a:lnTo>
                  <a:close/>
                </a:path>
                <a:path w="8296909" h="2426335">
                  <a:moveTo>
                    <a:pt x="4572000" y="1941576"/>
                  </a:moveTo>
                  <a:lnTo>
                    <a:pt x="4469892" y="1941576"/>
                  </a:lnTo>
                  <a:lnTo>
                    <a:pt x="4469892" y="2426208"/>
                  </a:lnTo>
                  <a:lnTo>
                    <a:pt x="4572000" y="2426208"/>
                  </a:lnTo>
                  <a:lnTo>
                    <a:pt x="4572000" y="1941576"/>
                  </a:lnTo>
                  <a:close/>
                </a:path>
                <a:path w="8296909" h="2426335">
                  <a:moveTo>
                    <a:pt x="4759452" y="1981200"/>
                  </a:moveTo>
                  <a:lnTo>
                    <a:pt x="4655820" y="1981200"/>
                  </a:lnTo>
                  <a:lnTo>
                    <a:pt x="4655820" y="2426208"/>
                  </a:lnTo>
                  <a:lnTo>
                    <a:pt x="4759452" y="2426208"/>
                  </a:lnTo>
                  <a:lnTo>
                    <a:pt x="4759452" y="1981200"/>
                  </a:lnTo>
                  <a:close/>
                </a:path>
                <a:path w="8296909" h="2426335">
                  <a:moveTo>
                    <a:pt x="4945380" y="2074164"/>
                  </a:moveTo>
                  <a:lnTo>
                    <a:pt x="4841748" y="2074164"/>
                  </a:lnTo>
                  <a:lnTo>
                    <a:pt x="4841748" y="2426208"/>
                  </a:lnTo>
                  <a:lnTo>
                    <a:pt x="4945380" y="2426208"/>
                  </a:lnTo>
                  <a:lnTo>
                    <a:pt x="4945380" y="2074164"/>
                  </a:lnTo>
                  <a:close/>
                </a:path>
                <a:path w="8296909" h="2426335">
                  <a:moveTo>
                    <a:pt x="5131308" y="2136648"/>
                  </a:moveTo>
                  <a:lnTo>
                    <a:pt x="5027676" y="2136648"/>
                  </a:lnTo>
                  <a:lnTo>
                    <a:pt x="5027676" y="2426208"/>
                  </a:lnTo>
                  <a:lnTo>
                    <a:pt x="5131308" y="2426208"/>
                  </a:lnTo>
                  <a:lnTo>
                    <a:pt x="5131308" y="2136648"/>
                  </a:lnTo>
                  <a:close/>
                </a:path>
                <a:path w="8296909" h="2426335">
                  <a:moveTo>
                    <a:pt x="5317236" y="2103120"/>
                  </a:moveTo>
                  <a:lnTo>
                    <a:pt x="5213604" y="2103120"/>
                  </a:lnTo>
                  <a:lnTo>
                    <a:pt x="5213604" y="2426208"/>
                  </a:lnTo>
                  <a:lnTo>
                    <a:pt x="5317236" y="2426208"/>
                  </a:lnTo>
                  <a:lnTo>
                    <a:pt x="5317236" y="2103120"/>
                  </a:lnTo>
                  <a:close/>
                </a:path>
                <a:path w="8296909" h="2426335">
                  <a:moveTo>
                    <a:pt x="5503164" y="1990344"/>
                  </a:moveTo>
                  <a:lnTo>
                    <a:pt x="5399532" y="1990344"/>
                  </a:lnTo>
                  <a:lnTo>
                    <a:pt x="5399532" y="2426208"/>
                  </a:lnTo>
                  <a:lnTo>
                    <a:pt x="5503164" y="2426208"/>
                  </a:lnTo>
                  <a:lnTo>
                    <a:pt x="5503164" y="1990344"/>
                  </a:lnTo>
                  <a:close/>
                </a:path>
                <a:path w="8296909" h="2426335">
                  <a:moveTo>
                    <a:pt x="5690616" y="1822704"/>
                  </a:moveTo>
                  <a:lnTo>
                    <a:pt x="5586984" y="1822704"/>
                  </a:lnTo>
                  <a:lnTo>
                    <a:pt x="5586984" y="2426208"/>
                  </a:lnTo>
                  <a:lnTo>
                    <a:pt x="5690616" y="2426208"/>
                  </a:lnTo>
                  <a:lnTo>
                    <a:pt x="5690616" y="1822704"/>
                  </a:lnTo>
                  <a:close/>
                </a:path>
                <a:path w="8296909" h="2426335">
                  <a:moveTo>
                    <a:pt x="5876544" y="1674876"/>
                  </a:moveTo>
                  <a:lnTo>
                    <a:pt x="5772912" y="1674876"/>
                  </a:lnTo>
                  <a:lnTo>
                    <a:pt x="5772912" y="2426208"/>
                  </a:lnTo>
                  <a:lnTo>
                    <a:pt x="5876544" y="2426208"/>
                  </a:lnTo>
                  <a:lnTo>
                    <a:pt x="5876544" y="1674876"/>
                  </a:lnTo>
                  <a:close/>
                </a:path>
                <a:path w="8296909" h="2426335">
                  <a:moveTo>
                    <a:pt x="6062472" y="1472184"/>
                  </a:moveTo>
                  <a:lnTo>
                    <a:pt x="5958840" y="1472184"/>
                  </a:lnTo>
                  <a:lnTo>
                    <a:pt x="5958840" y="2426208"/>
                  </a:lnTo>
                  <a:lnTo>
                    <a:pt x="6062472" y="2426208"/>
                  </a:lnTo>
                  <a:lnTo>
                    <a:pt x="6062472" y="1472184"/>
                  </a:lnTo>
                  <a:close/>
                </a:path>
                <a:path w="8296909" h="2426335">
                  <a:moveTo>
                    <a:pt x="6248400" y="1216152"/>
                  </a:moveTo>
                  <a:lnTo>
                    <a:pt x="6144768" y="1216152"/>
                  </a:lnTo>
                  <a:lnTo>
                    <a:pt x="6144768" y="2426208"/>
                  </a:lnTo>
                  <a:lnTo>
                    <a:pt x="6248400" y="2426208"/>
                  </a:lnTo>
                  <a:lnTo>
                    <a:pt x="6248400" y="1216152"/>
                  </a:lnTo>
                  <a:close/>
                </a:path>
                <a:path w="8296909" h="2426335">
                  <a:moveTo>
                    <a:pt x="6434328" y="1109472"/>
                  </a:moveTo>
                  <a:lnTo>
                    <a:pt x="6330696" y="1109472"/>
                  </a:lnTo>
                  <a:lnTo>
                    <a:pt x="6330696" y="2426208"/>
                  </a:lnTo>
                  <a:lnTo>
                    <a:pt x="6434328" y="2426208"/>
                  </a:lnTo>
                  <a:lnTo>
                    <a:pt x="6434328" y="1109472"/>
                  </a:lnTo>
                  <a:close/>
                </a:path>
                <a:path w="8296909" h="2426335">
                  <a:moveTo>
                    <a:pt x="6621780" y="1056132"/>
                  </a:moveTo>
                  <a:lnTo>
                    <a:pt x="6518148" y="1056132"/>
                  </a:lnTo>
                  <a:lnTo>
                    <a:pt x="6518148" y="2426208"/>
                  </a:lnTo>
                  <a:lnTo>
                    <a:pt x="6621780" y="2426208"/>
                  </a:lnTo>
                  <a:lnTo>
                    <a:pt x="6621780" y="1056132"/>
                  </a:lnTo>
                  <a:close/>
                </a:path>
                <a:path w="8296909" h="2426335">
                  <a:moveTo>
                    <a:pt x="6807708" y="1007364"/>
                  </a:moveTo>
                  <a:lnTo>
                    <a:pt x="6704076" y="1007364"/>
                  </a:lnTo>
                  <a:lnTo>
                    <a:pt x="6704076" y="2426208"/>
                  </a:lnTo>
                  <a:lnTo>
                    <a:pt x="6807708" y="2426208"/>
                  </a:lnTo>
                  <a:lnTo>
                    <a:pt x="6807708" y="1007364"/>
                  </a:lnTo>
                  <a:close/>
                </a:path>
                <a:path w="8296909" h="2426335">
                  <a:moveTo>
                    <a:pt x="6993636" y="792480"/>
                  </a:moveTo>
                  <a:lnTo>
                    <a:pt x="6890004" y="792492"/>
                  </a:lnTo>
                  <a:lnTo>
                    <a:pt x="6890004" y="2426208"/>
                  </a:lnTo>
                  <a:lnTo>
                    <a:pt x="6993636" y="2426208"/>
                  </a:lnTo>
                  <a:lnTo>
                    <a:pt x="6993636" y="792480"/>
                  </a:lnTo>
                  <a:close/>
                </a:path>
                <a:path w="8296909" h="2426335">
                  <a:moveTo>
                    <a:pt x="7179564" y="583692"/>
                  </a:moveTo>
                  <a:lnTo>
                    <a:pt x="7075932" y="583704"/>
                  </a:lnTo>
                  <a:lnTo>
                    <a:pt x="7075932" y="2426208"/>
                  </a:lnTo>
                  <a:lnTo>
                    <a:pt x="7179564" y="2426208"/>
                  </a:lnTo>
                  <a:lnTo>
                    <a:pt x="7179564" y="583692"/>
                  </a:lnTo>
                  <a:close/>
                </a:path>
                <a:path w="8296909" h="2426335">
                  <a:moveTo>
                    <a:pt x="7365492" y="417576"/>
                  </a:moveTo>
                  <a:lnTo>
                    <a:pt x="7261860" y="417576"/>
                  </a:lnTo>
                  <a:lnTo>
                    <a:pt x="7261860" y="2426208"/>
                  </a:lnTo>
                  <a:lnTo>
                    <a:pt x="7365492" y="2426220"/>
                  </a:lnTo>
                  <a:lnTo>
                    <a:pt x="7365492" y="417576"/>
                  </a:lnTo>
                  <a:close/>
                </a:path>
                <a:path w="8296909" h="2426335">
                  <a:moveTo>
                    <a:pt x="7551420" y="179832"/>
                  </a:moveTo>
                  <a:lnTo>
                    <a:pt x="7449312" y="179832"/>
                  </a:lnTo>
                  <a:lnTo>
                    <a:pt x="7449312" y="2426208"/>
                  </a:lnTo>
                  <a:lnTo>
                    <a:pt x="7551420" y="2426220"/>
                  </a:lnTo>
                  <a:lnTo>
                    <a:pt x="7551420" y="179832"/>
                  </a:lnTo>
                  <a:close/>
                </a:path>
                <a:path w="8296909" h="2426335">
                  <a:moveTo>
                    <a:pt x="7738872" y="73152"/>
                  </a:moveTo>
                  <a:lnTo>
                    <a:pt x="7635240" y="73152"/>
                  </a:lnTo>
                  <a:lnTo>
                    <a:pt x="7635240" y="2426208"/>
                  </a:lnTo>
                  <a:lnTo>
                    <a:pt x="7738872" y="2426220"/>
                  </a:lnTo>
                  <a:lnTo>
                    <a:pt x="7738872" y="73152"/>
                  </a:lnTo>
                  <a:close/>
                </a:path>
                <a:path w="8296909" h="2426335">
                  <a:moveTo>
                    <a:pt x="7924800" y="41148"/>
                  </a:moveTo>
                  <a:lnTo>
                    <a:pt x="7821168" y="41148"/>
                  </a:lnTo>
                  <a:lnTo>
                    <a:pt x="7821168" y="2426208"/>
                  </a:lnTo>
                  <a:lnTo>
                    <a:pt x="7924800" y="2426220"/>
                  </a:lnTo>
                  <a:lnTo>
                    <a:pt x="7924800" y="41148"/>
                  </a:lnTo>
                  <a:close/>
                </a:path>
                <a:path w="8296909" h="2426335">
                  <a:moveTo>
                    <a:pt x="8110728" y="123444"/>
                  </a:moveTo>
                  <a:lnTo>
                    <a:pt x="8007096" y="123444"/>
                  </a:lnTo>
                  <a:lnTo>
                    <a:pt x="8007096" y="2426208"/>
                  </a:lnTo>
                  <a:lnTo>
                    <a:pt x="8110728" y="2426220"/>
                  </a:lnTo>
                  <a:lnTo>
                    <a:pt x="8110728" y="123444"/>
                  </a:lnTo>
                  <a:close/>
                </a:path>
                <a:path w="8296909" h="2426335">
                  <a:moveTo>
                    <a:pt x="8296656" y="0"/>
                  </a:moveTo>
                  <a:lnTo>
                    <a:pt x="8193024" y="0"/>
                  </a:lnTo>
                  <a:lnTo>
                    <a:pt x="8193024" y="2426208"/>
                  </a:lnTo>
                  <a:lnTo>
                    <a:pt x="8296656" y="2426220"/>
                  </a:lnTo>
                  <a:lnTo>
                    <a:pt x="82966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41960" y="5451348"/>
              <a:ext cx="8564880" cy="0"/>
            </a:xfrm>
            <a:custGeom>
              <a:avLst/>
              <a:gdLst/>
              <a:ahLst/>
              <a:cxnLst/>
              <a:rect l="l" t="t" r="r" b="b"/>
              <a:pathLst>
                <a:path w="8564880">
                  <a:moveTo>
                    <a:pt x="0" y="0"/>
                  </a:moveTo>
                  <a:lnTo>
                    <a:pt x="856488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34428" y="2944241"/>
              <a:ext cx="8380095" cy="2475230"/>
            </a:xfrm>
            <a:custGeom>
              <a:avLst/>
              <a:gdLst/>
              <a:ahLst/>
              <a:cxnLst/>
              <a:rect l="l" t="t" r="r" b="b"/>
              <a:pathLst>
                <a:path w="8380095" h="2475229">
                  <a:moveTo>
                    <a:pt x="0" y="1766951"/>
                  </a:moveTo>
                  <a:lnTo>
                    <a:pt x="46558" y="1765587"/>
                  </a:lnTo>
                  <a:lnTo>
                    <a:pt x="93114" y="1764522"/>
                  </a:lnTo>
                  <a:lnTo>
                    <a:pt x="139669" y="1762861"/>
                  </a:lnTo>
                  <a:lnTo>
                    <a:pt x="186220" y="1759712"/>
                  </a:lnTo>
                  <a:lnTo>
                    <a:pt x="232778" y="1756658"/>
                  </a:lnTo>
                  <a:lnTo>
                    <a:pt x="279336" y="1753568"/>
                  </a:lnTo>
                  <a:lnTo>
                    <a:pt x="325894" y="1746978"/>
                  </a:lnTo>
                  <a:lnTo>
                    <a:pt x="372452" y="1733423"/>
                  </a:lnTo>
                  <a:lnTo>
                    <a:pt x="419003" y="1711545"/>
                  </a:lnTo>
                  <a:lnTo>
                    <a:pt x="465558" y="1683273"/>
                  </a:lnTo>
                  <a:lnTo>
                    <a:pt x="512114" y="1650359"/>
                  </a:lnTo>
                  <a:lnTo>
                    <a:pt x="558672" y="1614551"/>
                  </a:lnTo>
                  <a:lnTo>
                    <a:pt x="595912" y="1583552"/>
                  </a:lnTo>
                  <a:lnTo>
                    <a:pt x="633152" y="1549781"/>
                  </a:lnTo>
                  <a:lnTo>
                    <a:pt x="670389" y="1514058"/>
                  </a:lnTo>
                  <a:lnTo>
                    <a:pt x="707620" y="1477208"/>
                  </a:lnTo>
                  <a:lnTo>
                    <a:pt x="744842" y="1440053"/>
                  </a:lnTo>
                  <a:lnTo>
                    <a:pt x="782104" y="1400195"/>
                  </a:lnTo>
                  <a:lnTo>
                    <a:pt x="819365" y="1357015"/>
                  </a:lnTo>
                  <a:lnTo>
                    <a:pt x="856627" y="1314231"/>
                  </a:lnTo>
                  <a:lnTo>
                    <a:pt x="893889" y="1275562"/>
                  </a:lnTo>
                  <a:lnTo>
                    <a:pt x="931151" y="1244727"/>
                  </a:lnTo>
                  <a:lnTo>
                    <a:pt x="967765" y="1229796"/>
                  </a:lnTo>
                  <a:lnTo>
                    <a:pt x="1043110" y="1226210"/>
                  </a:lnTo>
                  <a:lnTo>
                    <a:pt x="1080657" y="1215120"/>
                  </a:lnTo>
                  <a:lnTo>
                    <a:pt x="1117333" y="1182878"/>
                  </a:lnTo>
                  <a:lnTo>
                    <a:pt x="1158733" y="1117162"/>
                  </a:lnTo>
                  <a:lnTo>
                    <a:pt x="1179431" y="1076235"/>
                  </a:lnTo>
                  <a:lnTo>
                    <a:pt x="1200126" y="1030893"/>
                  </a:lnTo>
                  <a:lnTo>
                    <a:pt x="1220816" y="981859"/>
                  </a:lnTo>
                  <a:lnTo>
                    <a:pt x="1241501" y="929856"/>
                  </a:lnTo>
                  <a:lnTo>
                    <a:pt x="1262180" y="875608"/>
                  </a:lnTo>
                  <a:lnTo>
                    <a:pt x="1282852" y="819838"/>
                  </a:lnTo>
                  <a:lnTo>
                    <a:pt x="1303515" y="763270"/>
                  </a:lnTo>
                  <a:lnTo>
                    <a:pt x="1317846" y="721013"/>
                  </a:lnTo>
                  <a:lnTo>
                    <a:pt x="1332178" y="673604"/>
                  </a:lnTo>
                  <a:lnTo>
                    <a:pt x="1346509" y="622266"/>
                  </a:lnTo>
                  <a:lnTo>
                    <a:pt x="1360841" y="568221"/>
                  </a:lnTo>
                  <a:lnTo>
                    <a:pt x="1375172" y="512692"/>
                  </a:lnTo>
                  <a:lnTo>
                    <a:pt x="1389504" y="456902"/>
                  </a:lnTo>
                  <a:lnTo>
                    <a:pt x="1403835" y="402074"/>
                  </a:lnTo>
                  <a:lnTo>
                    <a:pt x="1418166" y="349431"/>
                  </a:lnTo>
                  <a:lnTo>
                    <a:pt x="1432498" y="300197"/>
                  </a:lnTo>
                  <a:lnTo>
                    <a:pt x="1446829" y="255593"/>
                  </a:lnTo>
                  <a:lnTo>
                    <a:pt x="1461161" y="216843"/>
                  </a:lnTo>
                  <a:lnTo>
                    <a:pt x="1489824" y="161798"/>
                  </a:lnTo>
                  <a:lnTo>
                    <a:pt x="1542974" y="133578"/>
                  </a:lnTo>
                  <a:lnTo>
                    <a:pt x="1569567" y="145046"/>
                  </a:lnTo>
                  <a:lnTo>
                    <a:pt x="1622778" y="200495"/>
                  </a:lnTo>
                  <a:lnTo>
                    <a:pt x="1649391" y="237022"/>
                  </a:lnTo>
                  <a:lnTo>
                    <a:pt x="1676006" y="274447"/>
                  </a:lnTo>
                  <a:lnTo>
                    <a:pt x="1696702" y="307429"/>
                  </a:lnTo>
                  <a:lnTo>
                    <a:pt x="1717392" y="347975"/>
                  </a:lnTo>
                  <a:lnTo>
                    <a:pt x="1738076" y="394080"/>
                  </a:lnTo>
                  <a:lnTo>
                    <a:pt x="1758757" y="443742"/>
                  </a:lnTo>
                  <a:lnTo>
                    <a:pt x="1779437" y="494956"/>
                  </a:lnTo>
                  <a:lnTo>
                    <a:pt x="1800118" y="545718"/>
                  </a:lnTo>
                  <a:lnTo>
                    <a:pt x="1820802" y="594026"/>
                  </a:lnTo>
                  <a:lnTo>
                    <a:pt x="1841491" y="637873"/>
                  </a:lnTo>
                  <a:lnTo>
                    <a:pt x="1862188" y="675259"/>
                  </a:lnTo>
                  <a:lnTo>
                    <a:pt x="1899449" y="730374"/>
                  </a:lnTo>
                  <a:lnTo>
                    <a:pt x="1936703" y="776365"/>
                  </a:lnTo>
                  <a:lnTo>
                    <a:pt x="1973946" y="815015"/>
                  </a:lnTo>
                  <a:lnTo>
                    <a:pt x="2011170" y="848113"/>
                  </a:lnTo>
                  <a:lnTo>
                    <a:pt x="2048370" y="877443"/>
                  </a:lnTo>
                  <a:lnTo>
                    <a:pt x="2094947" y="906246"/>
                  </a:lnTo>
                  <a:lnTo>
                    <a:pt x="2141524" y="925655"/>
                  </a:lnTo>
                  <a:lnTo>
                    <a:pt x="2188102" y="940611"/>
                  </a:lnTo>
                  <a:lnTo>
                    <a:pt x="2234679" y="956056"/>
                  </a:lnTo>
                  <a:lnTo>
                    <a:pt x="2281236" y="973383"/>
                  </a:lnTo>
                  <a:lnTo>
                    <a:pt x="2327770" y="989996"/>
                  </a:lnTo>
                  <a:lnTo>
                    <a:pt x="2374303" y="1004562"/>
                  </a:lnTo>
                  <a:lnTo>
                    <a:pt x="2420861" y="1015746"/>
                  </a:lnTo>
                  <a:lnTo>
                    <a:pt x="2467436" y="1022604"/>
                  </a:lnTo>
                  <a:lnTo>
                    <a:pt x="2513999" y="1026033"/>
                  </a:lnTo>
                  <a:lnTo>
                    <a:pt x="2560539" y="1027461"/>
                  </a:lnTo>
                  <a:lnTo>
                    <a:pt x="2607043" y="1028319"/>
                  </a:lnTo>
                  <a:lnTo>
                    <a:pt x="2653620" y="1027503"/>
                  </a:lnTo>
                  <a:lnTo>
                    <a:pt x="2700197" y="1024747"/>
                  </a:lnTo>
                  <a:lnTo>
                    <a:pt x="2746775" y="1022729"/>
                  </a:lnTo>
                  <a:lnTo>
                    <a:pt x="2793352" y="1024128"/>
                  </a:lnTo>
                  <a:lnTo>
                    <a:pt x="2839856" y="1025826"/>
                  </a:lnTo>
                  <a:lnTo>
                    <a:pt x="2886395" y="1027620"/>
                  </a:lnTo>
                  <a:lnTo>
                    <a:pt x="2932959" y="1036843"/>
                  </a:lnTo>
                  <a:lnTo>
                    <a:pt x="2979534" y="1060831"/>
                  </a:lnTo>
                  <a:lnTo>
                    <a:pt x="3010585" y="1089103"/>
                  </a:lnTo>
                  <a:lnTo>
                    <a:pt x="3041632" y="1126438"/>
                  </a:lnTo>
                  <a:lnTo>
                    <a:pt x="3072672" y="1169241"/>
                  </a:lnTo>
                  <a:lnTo>
                    <a:pt x="3103702" y="1213917"/>
                  </a:lnTo>
                  <a:lnTo>
                    <a:pt x="3134718" y="1256872"/>
                  </a:lnTo>
                  <a:lnTo>
                    <a:pt x="3165716" y="1294511"/>
                  </a:lnTo>
                  <a:lnTo>
                    <a:pt x="3196767" y="1322997"/>
                  </a:lnTo>
                  <a:lnTo>
                    <a:pt x="3227819" y="1344516"/>
                  </a:lnTo>
                  <a:lnTo>
                    <a:pt x="3258870" y="1364313"/>
                  </a:lnTo>
                  <a:lnTo>
                    <a:pt x="3289922" y="1387634"/>
                  </a:lnTo>
                  <a:lnTo>
                    <a:pt x="3320973" y="1419726"/>
                  </a:lnTo>
                  <a:lnTo>
                    <a:pt x="3352025" y="1465834"/>
                  </a:lnTo>
                  <a:lnTo>
                    <a:pt x="3370621" y="1501738"/>
                  </a:lnTo>
                  <a:lnTo>
                    <a:pt x="3389225" y="1543050"/>
                  </a:lnTo>
                  <a:lnTo>
                    <a:pt x="3407834" y="1588803"/>
                  </a:lnTo>
                  <a:lnTo>
                    <a:pt x="3426449" y="1638035"/>
                  </a:lnTo>
                  <a:lnTo>
                    <a:pt x="3445068" y="1689782"/>
                  </a:lnTo>
                  <a:lnTo>
                    <a:pt x="3463691" y="1743080"/>
                  </a:lnTo>
                  <a:lnTo>
                    <a:pt x="3482318" y="1796964"/>
                  </a:lnTo>
                  <a:lnTo>
                    <a:pt x="3500946" y="1850471"/>
                  </a:lnTo>
                  <a:lnTo>
                    <a:pt x="3519576" y="1902637"/>
                  </a:lnTo>
                  <a:lnTo>
                    <a:pt x="3538207" y="1952498"/>
                  </a:lnTo>
                  <a:lnTo>
                    <a:pt x="3556834" y="2002925"/>
                  </a:lnTo>
                  <a:lnTo>
                    <a:pt x="3575455" y="2056575"/>
                  </a:lnTo>
                  <a:lnTo>
                    <a:pt x="3594072" y="2112042"/>
                  </a:lnTo>
                  <a:lnTo>
                    <a:pt x="3612686" y="2167924"/>
                  </a:lnTo>
                  <a:lnTo>
                    <a:pt x="3631298" y="2222817"/>
                  </a:lnTo>
                  <a:lnTo>
                    <a:pt x="3649910" y="2275317"/>
                  </a:lnTo>
                  <a:lnTo>
                    <a:pt x="3668524" y="2324021"/>
                  </a:lnTo>
                  <a:lnTo>
                    <a:pt x="3687140" y="2367525"/>
                  </a:lnTo>
                  <a:lnTo>
                    <a:pt x="3705761" y="2404426"/>
                  </a:lnTo>
                  <a:lnTo>
                    <a:pt x="3760041" y="2464935"/>
                  </a:lnTo>
                  <a:lnTo>
                    <a:pt x="3798108" y="2475081"/>
                  </a:lnTo>
                  <a:lnTo>
                    <a:pt x="3836979" y="2470206"/>
                  </a:lnTo>
                  <a:lnTo>
                    <a:pt x="3875045" y="2456761"/>
                  </a:lnTo>
                  <a:lnTo>
                    <a:pt x="3910698" y="2441194"/>
                  </a:lnTo>
                  <a:lnTo>
                    <a:pt x="3947898" y="2418423"/>
                  </a:lnTo>
                  <a:lnTo>
                    <a:pt x="3985122" y="2385307"/>
                  </a:lnTo>
                  <a:lnTo>
                    <a:pt x="4022364" y="2346864"/>
                  </a:lnTo>
                  <a:lnTo>
                    <a:pt x="4059619" y="2308110"/>
                  </a:lnTo>
                  <a:lnTo>
                    <a:pt x="4096880" y="2274062"/>
                  </a:lnTo>
                  <a:lnTo>
                    <a:pt x="4134128" y="2244473"/>
                  </a:lnTo>
                  <a:lnTo>
                    <a:pt x="4171359" y="2215932"/>
                  </a:lnTo>
                  <a:lnTo>
                    <a:pt x="4208583" y="2188940"/>
                  </a:lnTo>
                  <a:lnTo>
                    <a:pt x="4245813" y="2163996"/>
                  </a:lnTo>
                  <a:lnTo>
                    <a:pt x="4283062" y="2141601"/>
                  </a:lnTo>
                  <a:lnTo>
                    <a:pt x="4329637" y="2116714"/>
                  </a:lnTo>
                  <a:lnTo>
                    <a:pt x="4376200" y="2095007"/>
                  </a:lnTo>
                  <a:lnTo>
                    <a:pt x="4422740" y="2077325"/>
                  </a:lnTo>
                  <a:lnTo>
                    <a:pt x="4469244" y="2064512"/>
                  </a:lnTo>
                  <a:lnTo>
                    <a:pt x="4515821" y="2057509"/>
                  </a:lnTo>
                  <a:lnTo>
                    <a:pt x="4562398" y="2055542"/>
                  </a:lnTo>
                  <a:lnTo>
                    <a:pt x="4608976" y="2057171"/>
                  </a:lnTo>
                  <a:lnTo>
                    <a:pt x="4655553" y="2060956"/>
                  </a:lnTo>
                  <a:lnTo>
                    <a:pt x="4702110" y="2066571"/>
                  </a:lnTo>
                  <a:lnTo>
                    <a:pt x="4748644" y="2074830"/>
                  </a:lnTo>
                  <a:lnTo>
                    <a:pt x="4795177" y="2085709"/>
                  </a:lnTo>
                  <a:lnTo>
                    <a:pt x="4841735" y="2099183"/>
                  </a:lnTo>
                  <a:lnTo>
                    <a:pt x="4888310" y="2116411"/>
                  </a:lnTo>
                  <a:lnTo>
                    <a:pt x="4934873" y="2137092"/>
                  </a:lnTo>
                  <a:lnTo>
                    <a:pt x="4981413" y="2158726"/>
                  </a:lnTo>
                  <a:lnTo>
                    <a:pt x="5027917" y="2178812"/>
                  </a:lnTo>
                  <a:lnTo>
                    <a:pt x="5074494" y="2199370"/>
                  </a:lnTo>
                  <a:lnTo>
                    <a:pt x="5121071" y="2220880"/>
                  </a:lnTo>
                  <a:lnTo>
                    <a:pt x="5167649" y="2238248"/>
                  </a:lnTo>
                  <a:lnTo>
                    <a:pt x="5214226" y="2246376"/>
                  </a:lnTo>
                  <a:lnTo>
                    <a:pt x="5260730" y="2242762"/>
                  </a:lnTo>
                  <a:lnTo>
                    <a:pt x="5307269" y="2230516"/>
                  </a:lnTo>
                  <a:lnTo>
                    <a:pt x="5353833" y="2212961"/>
                  </a:lnTo>
                  <a:lnTo>
                    <a:pt x="5400408" y="2193417"/>
                  </a:lnTo>
                  <a:lnTo>
                    <a:pt x="5446983" y="2174186"/>
                  </a:lnTo>
                  <a:lnTo>
                    <a:pt x="5493546" y="2153015"/>
                  </a:lnTo>
                  <a:lnTo>
                    <a:pt x="5540086" y="2126390"/>
                  </a:lnTo>
                  <a:lnTo>
                    <a:pt x="5586590" y="2090801"/>
                  </a:lnTo>
                  <a:lnTo>
                    <a:pt x="5617641" y="2059453"/>
                  </a:lnTo>
                  <a:lnTo>
                    <a:pt x="5648693" y="2022094"/>
                  </a:lnTo>
                  <a:lnTo>
                    <a:pt x="5679744" y="1981263"/>
                  </a:lnTo>
                  <a:lnTo>
                    <a:pt x="5710796" y="1939501"/>
                  </a:lnTo>
                  <a:lnTo>
                    <a:pt x="5741847" y="1899348"/>
                  </a:lnTo>
                  <a:lnTo>
                    <a:pt x="5772899" y="1863344"/>
                  </a:lnTo>
                  <a:lnTo>
                    <a:pt x="5810099" y="1826694"/>
                  </a:lnTo>
                  <a:lnTo>
                    <a:pt x="5847323" y="1794178"/>
                  </a:lnTo>
                  <a:lnTo>
                    <a:pt x="5884565" y="1763070"/>
                  </a:lnTo>
                  <a:lnTo>
                    <a:pt x="5921820" y="1730646"/>
                  </a:lnTo>
                  <a:lnTo>
                    <a:pt x="5959081" y="1694180"/>
                  </a:lnTo>
                  <a:lnTo>
                    <a:pt x="5990123" y="1660507"/>
                  </a:lnTo>
                  <a:lnTo>
                    <a:pt x="6021151" y="1625204"/>
                  </a:lnTo>
                  <a:lnTo>
                    <a:pt x="6052172" y="1588357"/>
                  </a:lnTo>
                  <a:lnTo>
                    <a:pt x="6083193" y="1550049"/>
                  </a:lnTo>
                  <a:lnTo>
                    <a:pt x="6114221" y="1510365"/>
                  </a:lnTo>
                  <a:lnTo>
                    <a:pt x="6145263" y="1469390"/>
                  </a:lnTo>
                  <a:lnTo>
                    <a:pt x="6171878" y="1431502"/>
                  </a:lnTo>
                  <a:lnTo>
                    <a:pt x="6198491" y="1390221"/>
                  </a:lnTo>
                  <a:lnTo>
                    <a:pt x="6225100" y="1347335"/>
                  </a:lnTo>
                  <a:lnTo>
                    <a:pt x="6251701" y="1304629"/>
                  </a:lnTo>
                  <a:lnTo>
                    <a:pt x="6278294" y="1263888"/>
                  </a:lnTo>
                  <a:lnTo>
                    <a:pt x="6304876" y="1226900"/>
                  </a:lnTo>
                  <a:lnTo>
                    <a:pt x="6331445" y="1195451"/>
                  </a:lnTo>
                  <a:lnTo>
                    <a:pt x="6378022" y="1153294"/>
                  </a:lnTo>
                  <a:lnTo>
                    <a:pt x="6424599" y="1122235"/>
                  </a:lnTo>
                  <a:lnTo>
                    <a:pt x="6471177" y="1097938"/>
                  </a:lnTo>
                  <a:lnTo>
                    <a:pt x="6517754" y="1076071"/>
                  </a:lnTo>
                  <a:lnTo>
                    <a:pt x="6564311" y="1057328"/>
                  </a:lnTo>
                  <a:lnTo>
                    <a:pt x="6610845" y="1043479"/>
                  </a:lnTo>
                  <a:lnTo>
                    <a:pt x="6657378" y="1031511"/>
                  </a:lnTo>
                  <a:lnTo>
                    <a:pt x="6703936" y="1018413"/>
                  </a:lnTo>
                  <a:lnTo>
                    <a:pt x="6750511" y="1007487"/>
                  </a:lnTo>
                  <a:lnTo>
                    <a:pt x="6797074" y="999013"/>
                  </a:lnTo>
                  <a:lnTo>
                    <a:pt x="6843614" y="985158"/>
                  </a:lnTo>
                  <a:lnTo>
                    <a:pt x="6890118" y="958088"/>
                  </a:lnTo>
                  <a:lnTo>
                    <a:pt x="6921169" y="929480"/>
                  </a:lnTo>
                  <a:lnTo>
                    <a:pt x="6952221" y="893609"/>
                  </a:lnTo>
                  <a:lnTo>
                    <a:pt x="6983272" y="853011"/>
                  </a:lnTo>
                  <a:lnTo>
                    <a:pt x="7014324" y="810222"/>
                  </a:lnTo>
                  <a:lnTo>
                    <a:pt x="7045375" y="767779"/>
                  </a:lnTo>
                  <a:lnTo>
                    <a:pt x="7076427" y="728218"/>
                  </a:lnTo>
                  <a:lnTo>
                    <a:pt x="7107425" y="690610"/>
                  </a:lnTo>
                  <a:lnTo>
                    <a:pt x="7138440" y="652827"/>
                  </a:lnTo>
                  <a:lnTo>
                    <a:pt x="7169470" y="615410"/>
                  </a:lnTo>
                  <a:lnTo>
                    <a:pt x="7200511" y="578903"/>
                  </a:lnTo>
                  <a:lnTo>
                    <a:pt x="7231558" y="543850"/>
                  </a:lnTo>
                  <a:lnTo>
                    <a:pt x="7262609" y="510794"/>
                  </a:lnTo>
                  <a:lnTo>
                    <a:pt x="7299870" y="475550"/>
                  </a:lnTo>
                  <a:lnTo>
                    <a:pt x="7337124" y="444434"/>
                  </a:lnTo>
                  <a:lnTo>
                    <a:pt x="7374367" y="414379"/>
                  </a:lnTo>
                  <a:lnTo>
                    <a:pt x="7411591" y="382318"/>
                  </a:lnTo>
                  <a:lnTo>
                    <a:pt x="7448791" y="345186"/>
                  </a:lnTo>
                  <a:lnTo>
                    <a:pt x="7479842" y="307831"/>
                  </a:lnTo>
                  <a:lnTo>
                    <a:pt x="7510894" y="265425"/>
                  </a:lnTo>
                  <a:lnTo>
                    <a:pt x="7541945" y="220916"/>
                  </a:lnTo>
                  <a:lnTo>
                    <a:pt x="7572997" y="177254"/>
                  </a:lnTo>
                  <a:lnTo>
                    <a:pt x="7604048" y="137388"/>
                  </a:lnTo>
                  <a:lnTo>
                    <a:pt x="7635100" y="104267"/>
                  </a:lnTo>
                  <a:lnTo>
                    <a:pt x="7681604" y="63079"/>
                  </a:lnTo>
                  <a:lnTo>
                    <a:pt x="7728143" y="28892"/>
                  </a:lnTo>
                  <a:lnTo>
                    <a:pt x="7774707" y="6326"/>
                  </a:lnTo>
                  <a:lnTo>
                    <a:pt x="7821282" y="0"/>
                  </a:lnTo>
                  <a:lnTo>
                    <a:pt x="7858530" y="11723"/>
                  </a:lnTo>
                  <a:lnTo>
                    <a:pt x="7895761" y="37279"/>
                  </a:lnTo>
                  <a:lnTo>
                    <a:pt x="7932985" y="70015"/>
                  </a:lnTo>
                  <a:lnTo>
                    <a:pt x="7970215" y="103282"/>
                  </a:lnTo>
                  <a:lnTo>
                    <a:pt x="8007464" y="130429"/>
                  </a:lnTo>
                  <a:lnTo>
                    <a:pt x="8054041" y="160333"/>
                  </a:lnTo>
                  <a:lnTo>
                    <a:pt x="8100618" y="190214"/>
                  </a:lnTo>
                  <a:lnTo>
                    <a:pt x="8147196" y="212332"/>
                  </a:lnTo>
                  <a:lnTo>
                    <a:pt x="8193773" y="218948"/>
                  </a:lnTo>
                  <a:lnTo>
                    <a:pt x="8230973" y="208527"/>
                  </a:lnTo>
                  <a:lnTo>
                    <a:pt x="8268197" y="186519"/>
                  </a:lnTo>
                  <a:lnTo>
                    <a:pt x="8305439" y="157884"/>
                  </a:lnTo>
                  <a:lnTo>
                    <a:pt x="8342694" y="127585"/>
                  </a:lnTo>
                  <a:lnTo>
                    <a:pt x="8379955" y="100584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7767" y="2703702"/>
            <a:ext cx="220979" cy="2859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0985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960" y="5490876"/>
            <a:ext cx="8621463" cy="701135"/>
          </a:xfrm>
          <a:prstGeom prst="rect">
            <a:avLst/>
          </a:prstGeom>
        </p:spPr>
        <p:txBody>
          <a:bodyPr vert="vert270" wrap="square" lIns="0" tIns="40005" rIns="0" bIns="0" rtlCol="0">
            <a:spAutoFit/>
          </a:bodyPr>
          <a:lstStyle/>
          <a:p>
            <a:pPr marL="12700" marR="5080" indent="28575" algn="just">
              <a:lnSpc>
                <a:spcPct val="87300"/>
              </a:lnSpc>
              <a:spcBef>
                <a:spcPts val="3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Şub-18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Haz-18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Ağu-18  Eyl-18  Eki-18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Kas-18  Ara-18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Oca-19  Şub-19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Haz-19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Ağu-19  Eyl-19  Eki-19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Kas-19  Ara-19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Oca-20  Şub-20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May-20  Haz-20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Ağu-20  Eyl-20  Eki-20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Kas-20  Ara-20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Oca-21  Şub-21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Nis-21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Haz-21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Ağu-21  Eyl-21  Eki-21</a:t>
            </a:r>
          </a:p>
        </p:txBody>
      </p:sp>
      <p:sp>
        <p:nvSpPr>
          <p:cNvPr id="13" name="object 13"/>
          <p:cNvSpPr/>
          <p:nvPr/>
        </p:nvSpPr>
        <p:spPr>
          <a:xfrm>
            <a:off x="3576065" y="6582918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>
                <a:moveTo>
                  <a:pt x="0" y="0"/>
                </a:moveTo>
                <a:lnTo>
                  <a:pt x="250825" y="0"/>
                </a:lnTo>
              </a:path>
            </a:pathLst>
          </a:custGeom>
          <a:ln w="38100">
            <a:solidFill>
              <a:srgbClr val="EBA30D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75303" y="6224015"/>
            <a:ext cx="250190" cy="187960"/>
          </a:xfrm>
          <a:custGeom>
            <a:avLst/>
            <a:gdLst/>
            <a:ahLst/>
            <a:cxnLst/>
            <a:rect l="l" t="t" r="r" b="b"/>
            <a:pathLst>
              <a:path w="250189" h="187960">
                <a:moveTo>
                  <a:pt x="249936" y="0"/>
                </a:moveTo>
                <a:lnTo>
                  <a:pt x="0" y="0"/>
                </a:lnTo>
                <a:lnTo>
                  <a:pt x="0" y="187452"/>
                </a:lnTo>
                <a:lnTo>
                  <a:pt x="249936" y="187452"/>
                </a:lnTo>
                <a:lnTo>
                  <a:pt x="24993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64609" y="6157061"/>
            <a:ext cx="570230" cy="5530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İ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ÜFE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İmalat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28117" y="753618"/>
            <a:ext cx="8496935" cy="1183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Üretici fiyatları </a:t>
            </a:r>
            <a:r>
              <a:rPr dirty="0"/>
              <a:t>enflasyonu ise </a:t>
            </a:r>
            <a:r>
              <a:rPr spc="-5" dirty="0"/>
              <a:t>2002 </a:t>
            </a:r>
            <a:r>
              <a:rPr spc="5" dirty="0"/>
              <a:t>Haziran </a:t>
            </a:r>
            <a:r>
              <a:rPr spc="-5" dirty="0"/>
              <a:t>ayından </a:t>
            </a:r>
            <a:r>
              <a:rPr dirty="0"/>
              <a:t>beri </a:t>
            </a:r>
            <a:r>
              <a:rPr spc="5" dirty="0"/>
              <a:t>gözlenen  </a:t>
            </a:r>
            <a:r>
              <a:rPr dirty="0"/>
              <a:t>en yüksek</a:t>
            </a:r>
            <a:r>
              <a:rPr spc="-45" dirty="0"/>
              <a:t> </a:t>
            </a:r>
            <a:r>
              <a:rPr dirty="0"/>
              <a:t>düzeyde</a:t>
            </a:r>
          </a:p>
          <a:p>
            <a:pPr marL="12700" marR="441959">
              <a:lnSpc>
                <a:spcPts val="2160"/>
              </a:lnSpc>
              <a:spcBef>
                <a:spcPts val="65"/>
              </a:spcBef>
            </a:pPr>
            <a:r>
              <a:rPr sz="1800" b="0" spc="-5" dirty="0">
                <a:latin typeface="Tahoma"/>
                <a:cs typeface="Tahoma"/>
              </a:rPr>
              <a:t>Genel endekste yıllık enflasyon oranı %46,31, imalat </a:t>
            </a:r>
            <a:r>
              <a:rPr sz="1800" b="0" dirty="0">
                <a:latin typeface="Tahoma"/>
                <a:cs typeface="Tahoma"/>
              </a:rPr>
              <a:t>alt </a:t>
            </a:r>
            <a:r>
              <a:rPr sz="1800" b="0" spc="-5" dirty="0">
                <a:latin typeface="Tahoma"/>
                <a:cs typeface="Tahoma"/>
              </a:rPr>
              <a:t>endeksinde </a:t>
            </a:r>
            <a:r>
              <a:rPr sz="1800" b="0" dirty="0">
                <a:latin typeface="Tahoma"/>
                <a:cs typeface="Tahoma"/>
              </a:rPr>
              <a:t>ise </a:t>
            </a:r>
            <a:r>
              <a:rPr sz="1800" b="0" spc="-5" dirty="0">
                <a:latin typeface="Tahoma"/>
                <a:cs typeface="Tahoma"/>
              </a:rPr>
              <a:t>%45,94  düzeyinde</a:t>
            </a:r>
            <a:r>
              <a:rPr sz="1800" b="0" spc="5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70951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3642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26973" y="2279523"/>
          <a:ext cx="7776209" cy="40425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2665"/>
                <a:gridCol w="1476375"/>
                <a:gridCol w="1487169"/>
              </a:tblGrid>
              <a:tr h="3004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Yıllık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Değişim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Aylık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Değişim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3366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Yİ-ÜFE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46,31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5,24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Madencilik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32,25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4,50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İmalat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45,94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5,37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Elektrik, 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Gaz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Üretimi ve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Dağıtımı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53,37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4,61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41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Su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Temini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048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32,40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2,01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36676">
                <a:tc gridSpan="3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Ana Sanayi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Kollarına Göre</a:t>
                      </a:r>
                      <a:r>
                        <a:rPr sz="1600" b="1" spc="1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Yİ-ÜFE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E7E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66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Ara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53,20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5,34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Dayanıklı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Tüketim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Malları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29,13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3,17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2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Dayanıksız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Tüketim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Malları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31,47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3,25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6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Enerji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72,63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9,33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6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Sermaye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10" dirty="0">
                          <a:latin typeface="Tahoma"/>
                          <a:cs typeface="Tahoma"/>
                        </a:rPr>
                        <a:t>26,72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3,99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8739" y="6613956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58711" y="2651760"/>
            <a:ext cx="158495" cy="173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58711" y="2997707"/>
            <a:ext cx="156971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58711" y="3340608"/>
            <a:ext cx="158495" cy="173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58711" y="3674364"/>
            <a:ext cx="156971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57188" y="4040123"/>
            <a:ext cx="156972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57188" y="4719828"/>
            <a:ext cx="156972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457188" y="5396484"/>
            <a:ext cx="156972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55664" y="5730240"/>
            <a:ext cx="158496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449567" y="5082540"/>
            <a:ext cx="158496" cy="1722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455664" y="6067044"/>
            <a:ext cx="158496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4615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Üretici fiyatlarındaki </a:t>
            </a:r>
            <a:r>
              <a:rPr spc="5" dirty="0"/>
              <a:t>en </a:t>
            </a:r>
            <a:r>
              <a:rPr dirty="0"/>
              <a:t>yüksek </a:t>
            </a:r>
            <a:r>
              <a:rPr spc="-5" dirty="0"/>
              <a:t>yıllık artış %72,63 ile </a:t>
            </a:r>
            <a:r>
              <a:rPr dirty="0"/>
              <a:t>enerji  kaleminde</a:t>
            </a:r>
            <a:r>
              <a:rPr spc="-25" dirty="0"/>
              <a:t> </a:t>
            </a:r>
            <a:r>
              <a:rPr spc="-5" dirty="0"/>
              <a:t>gerçekleşti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60731" y="1379203"/>
            <a:ext cx="8662035" cy="75946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algn="ctr">
              <a:spcBef>
                <a:spcPts val="1000"/>
              </a:spcBef>
            </a:pP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Yıllık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enflasyon oranı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malları ve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elektrik, gaz üretimi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ve dağıtımında da %50’yi</a:t>
            </a:r>
            <a:r>
              <a:rPr spc="229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aştı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61290" algn="ctr">
              <a:spcBef>
                <a:spcPts val="79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Yİ-ÜFE ve alt kalemler,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918704" y="2651760"/>
            <a:ext cx="158496" cy="173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18704" y="3340608"/>
            <a:ext cx="158496" cy="173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918704" y="3674364"/>
            <a:ext cx="156972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17180" y="4040123"/>
            <a:ext cx="158496" cy="1722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917180" y="4719828"/>
            <a:ext cx="158496" cy="1737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917180" y="5396484"/>
            <a:ext cx="158496" cy="1722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917180" y="5730240"/>
            <a:ext cx="156972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909559" y="5082540"/>
            <a:ext cx="158496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917180" y="6067044"/>
            <a:ext cx="156972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927847" y="2987039"/>
            <a:ext cx="158496" cy="173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776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572256" y="999744"/>
                  </a:lnTo>
                  <a:lnTo>
                    <a:pt x="3572256" y="518160"/>
                  </a:lnTo>
                  <a:lnTo>
                    <a:pt x="3572256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2256" y="316992"/>
              <a:ext cx="5316220" cy="1092835"/>
            </a:xfrm>
            <a:custGeom>
              <a:avLst/>
              <a:gdLst/>
              <a:ahLst/>
              <a:cxnLst/>
              <a:rect l="l" t="t" r="r" b="b"/>
              <a:pathLst>
                <a:path w="5316220" h="1092835">
                  <a:moveTo>
                    <a:pt x="5315711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315711" y="1092707"/>
                  </a:lnTo>
                  <a:lnTo>
                    <a:pt x="5315711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50036" y="1571244"/>
            <a:ext cx="7905115" cy="6508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80"/>
              </a:spcBef>
            </a:pPr>
            <a:r>
              <a:rPr sz="3600" spc="-5" dirty="0"/>
              <a:t>Kredi </a:t>
            </a:r>
            <a:r>
              <a:rPr sz="3600" dirty="0"/>
              <a:t>ve</a:t>
            </a:r>
            <a:r>
              <a:rPr sz="3600" spc="-10" dirty="0"/>
              <a:t> </a:t>
            </a:r>
            <a:r>
              <a:rPr sz="3600" spc="-5" dirty="0"/>
              <a:t>Mevduat</a:t>
            </a:r>
            <a:endParaRPr sz="3600"/>
          </a:p>
        </p:txBody>
      </p:sp>
      <p:sp>
        <p:nvSpPr>
          <p:cNvPr id="16" name="object 16"/>
          <p:cNvSpPr txBox="1"/>
          <p:nvPr/>
        </p:nvSpPr>
        <p:spPr>
          <a:xfrm>
            <a:off x="1178153" y="2325672"/>
            <a:ext cx="5631815" cy="41224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80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spc="-5" dirty="0">
                <a:latin typeface="Tahoma"/>
                <a:cs typeface="Tahoma"/>
              </a:rPr>
              <a:t>Kredi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gelişmeleri</a:t>
            </a:r>
          </a:p>
          <a:p>
            <a:pPr marL="469900">
              <a:lnSpc>
                <a:spcPct val="100000"/>
              </a:lnSpc>
              <a:spcBef>
                <a:spcPts val="42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Kredi büyüme</a:t>
            </a:r>
            <a:r>
              <a:rPr sz="1800" spc="10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hızları</a:t>
            </a:r>
            <a:endParaRPr sz="1800" dirty="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Tüketici kredi</a:t>
            </a:r>
            <a:r>
              <a:rPr sz="1800" spc="10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büyümesi</a:t>
            </a:r>
            <a:endParaRPr sz="1800" dirty="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dirty="0">
                <a:latin typeface="Tahoma"/>
                <a:cs typeface="Tahoma"/>
              </a:rPr>
              <a:t>Tahsili </a:t>
            </a:r>
            <a:r>
              <a:rPr sz="2000" spc="-5" dirty="0">
                <a:latin typeface="Tahoma"/>
                <a:cs typeface="Tahoma"/>
              </a:rPr>
              <a:t>gecikmiş </a:t>
            </a:r>
            <a:r>
              <a:rPr sz="2000" dirty="0">
                <a:latin typeface="Tahoma"/>
                <a:cs typeface="Tahoma"/>
              </a:rPr>
              <a:t>alacaklar ve </a:t>
            </a:r>
            <a:r>
              <a:rPr sz="2000" spc="-5" dirty="0">
                <a:latin typeface="Tahoma"/>
                <a:cs typeface="Tahoma"/>
              </a:rPr>
              <a:t>karşılıksız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senetler</a:t>
            </a:r>
            <a:endParaRPr sz="2000" dirty="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Takipteki </a:t>
            </a:r>
            <a:r>
              <a:rPr sz="1800" spc="-5" dirty="0">
                <a:latin typeface="Tahoma"/>
                <a:cs typeface="Tahoma"/>
              </a:rPr>
              <a:t>kredi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oranları</a:t>
            </a: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Karşılıksız çek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oranı</a:t>
            </a:r>
          </a:p>
          <a:p>
            <a:pPr marL="355600" indent="-343535">
              <a:lnSpc>
                <a:spcPct val="100000"/>
              </a:lnSpc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spc="-5" dirty="0">
                <a:latin typeface="Tahoma"/>
                <a:cs typeface="Tahoma"/>
              </a:rPr>
              <a:t>Faiz </a:t>
            </a:r>
            <a:r>
              <a:rPr sz="2000" dirty="0">
                <a:latin typeface="Tahoma"/>
                <a:cs typeface="Tahoma"/>
              </a:rPr>
              <a:t>oranları</a:t>
            </a:r>
          </a:p>
          <a:p>
            <a:pPr marL="469900">
              <a:lnSpc>
                <a:spcPct val="100000"/>
              </a:lnSpc>
              <a:spcBef>
                <a:spcPts val="42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Ticari kredi </a:t>
            </a:r>
            <a:r>
              <a:rPr sz="1800" spc="-5" dirty="0">
                <a:latin typeface="Tahoma"/>
                <a:cs typeface="Tahoma"/>
              </a:rPr>
              <a:t>ve </a:t>
            </a:r>
            <a:r>
              <a:rPr sz="1800" dirty="0">
                <a:latin typeface="Tahoma"/>
                <a:cs typeface="Tahoma"/>
              </a:rPr>
              <a:t>mevduat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faizi</a:t>
            </a: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Tüketici kredi</a:t>
            </a:r>
            <a:r>
              <a:rPr sz="1800" spc="10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faizleri</a:t>
            </a:r>
          </a:p>
          <a:p>
            <a:pPr marL="355600" indent="-343535">
              <a:lnSpc>
                <a:spcPct val="100000"/>
              </a:lnSpc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dirty="0">
                <a:latin typeface="Tahoma"/>
                <a:cs typeface="Tahoma"/>
              </a:rPr>
              <a:t>Mevduat</a:t>
            </a:r>
            <a:r>
              <a:rPr sz="2000" spc="-3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gelişmeleri</a:t>
            </a: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Toplam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mevduat</a:t>
            </a: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TL ve </a:t>
            </a:r>
            <a:r>
              <a:rPr sz="1800" spc="-5" dirty="0">
                <a:latin typeface="Tahoma"/>
                <a:cs typeface="Tahoma"/>
              </a:rPr>
              <a:t>YP</a:t>
            </a:r>
            <a:r>
              <a:rPr sz="1800" spc="8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mevduat</a:t>
            </a:r>
          </a:p>
        </p:txBody>
      </p:sp>
    </p:spTree>
    <p:extLst>
      <p:ext uri="{BB962C8B-B14F-4D97-AF65-F5344CB8AC3E}">
        <p14:creationId xmlns:p14="http://schemas.microsoft.com/office/powerpoint/2010/main" val="1662629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835913"/>
            <a:ext cx="63315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Eylül </a:t>
            </a:r>
            <a:r>
              <a:rPr spc="-5" dirty="0"/>
              <a:t>ayında yıllık kredi </a:t>
            </a:r>
            <a:r>
              <a:rPr dirty="0"/>
              <a:t>büyümesi </a:t>
            </a:r>
            <a:r>
              <a:rPr spc="-5" dirty="0"/>
              <a:t>%14’e</a:t>
            </a:r>
            <a:r>
              <a:rPr spc="-75" dirty="0"/>
              <a:t> </a:t>
            </a:r>
            <a:r>
              <a:rPr dirty="0"/>
              <a:t>yükseldi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6232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6586219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2376" y="2496311"/>
            <a:ext cx="6482080" cy="3213100"/>
            <a:chOff x="722376" y="2496311"/>
            <a:chExt cx="6482080" cy="3213100"/>
          </a:xfrm>
        </p:grpSpPr>
        <p:sp>
          <p:nvSpPr>
            <p:cNvPr id="7" name="object 7"/>
            <p:cNvSpPr/>
            <p:nvPr/>
          </p:nvSpPr>
          <p:spPr>
            <a:xfrm>
              <a:off x="722376" y="2500883"/>
              <a:ext cx="6361430" cy="3203575"/>
            </a:xfrm>
            <a:custGeom>
              <a:avLst/>
              <a:gdLst/>
              <a:ahLst/>
              <a:cxnLst/>
              <a:rect l="l" t="t" r="r" b="b"/>
              <a:pathLst>
                <a:path w="6361430" h="3203575">
                  <a:moveTo>
                    <a:pt x="4643628" y="2135123"/>
                  </a:moveTo>
                  <a:lnTo>
                    <a:pt x="4643628" y="2193924"/>
                  </a:lnTo>
                </a:path>
                <a:path w="6361430" h="3203575">
                  <a:moveTo>
                    <a:pt x="2921508" y="2135123"/>
                  </a:moveTo>
                  <a:lnTo>
                    <a:pt x="2921508" y="2193924"/>
                  </a:lnTo>
                </a:path>
                <a:path w="6361430" h="3203575">
                  <a:moveTo>
                    <a:pt x="623315" y="2135123"/>
                  </a:moveTo>
                  <a:lnTo>
                    <a:pt x="623315" y="2193924"/>
                  </a:lnTo>
                </a:path>
                <a:path w="6361430" h="3203575">
                  <a:moveTo>
                    <a:pt x="4064508" y="2135123"/>
                  </a:moveTo>
                  <a:lnTo>
                    <a:pt x="4064508" y="2193924"/>
                  </a:lnTo>
                </a:path>
                <a:path w="6361430" h="3203575">
                  <a:moveTo>
                    <a:pt x="2628900" y="2135123"/>
                  </a:moveTo>
                  <a:lnTo>
                    <a:pt x="2628900" y="2193924"/>
                  </a:lnTo>
                </a:path>
                <a:path w="6361430" h="3203575">
                  <a:moveTo>
                    <a:pt x="59436" y="2135123"/>
                  </a:moveTo>
                  <a:lnTo>
                    <a:pt x="59436" y="2193924"/>
                  </a:lnTo>
                </a:path>
                <a:path w="6361430" h="3203575">
                  <a:moveTo>
                    <a:pt x="59436" y="3203447"/>
                  </a:moveTo>
                  <a:lnTo>
                    <a:pt x="59436" y="0"/>
                  </a:lnTo>
                </a:path>
                <a:path w="6361430" h="3203575">
                  <a:moveTo>
                    <a:pt x="0" y="3203447"/>
                  </a:moveTo>
                  <a:lnTo>
                    <a:pt x="59436" y="3203447"/>
                  </a:lnTo>
                </a:path>
                <a:path w="6361430" h="3203575">
                  <a:moveTo>
                    <a:pt x="0" y="2668523"/>
                  </a:moveTo>
                  <a:lnTo>
                    <a:pt x="59436" y="2668523"/>
                  </a:lnTo>
                </a:path>
                <a:path w="6361430" h="3203575">
                  <a:moveTo>
                    <a:pt x="0" y="2135123"/>
                  </a:moveTo>
                  <a:lnTo>
                    <a:pt x="59436" y="2135123"/>
                  </a:lnTo>
                </a:path>
                <a:path w="6361430" h="3203575">
                  <a:moveTo>
                    <a:pt x="0" y="1601723"/>
                  </a:moveTo>
                  <a:lnTo>
                    <a:pt x="59436" y="1601723"/>
                  </a:lnTo>
                </a:path>
                <a:path w="6361430" h="3203575">
                  <a:moveTo>
                    <a:pt x="0" y="1066800"/>
                  </a:moveTo>
                  <a:lnTo>
                    <a:pt x="59436" y="1066800"/>
                  </a:lnTo>
                </a:path>
                <a:path w="6361430" h="3203575">
                  <a:moveTo>
                    <a:pt x="0" y="533400"/>
                  </a:moveTo>
                  <a:lnTo>
                    <a:pt x="59436" y="533400"/>
                  </a:lnTo>
                </a:path>
                <a:path w="6361430" h="3203575">
                  <a:moveTo>
                    <a:pt x="0" y="0"/>
                  </a:moveTo>
                  <a:lnTo>
                    <a:pt x="59436" y="0"/>
                  </a:lnTo>
                </a:path>
                <a:path w="6361430" h="3203575">
                  <a:moveTo>
                    <a:pt x="1202436" y="2135123"/>
                  </a:moveTo>
                  <a:lnTo>
                    <a:pt x="1202436" y="2193924"/>
                  </a:lnTo>
                </a:path>
                <a:path w="6361430" h="3203575">
                  <a:moveTo>
                    <a:pt x="336804" y="2135123"/>
                  </a:moveTo>
                  <a:lnTo>
                    <a:pt x="336804" y="2193924"/>
                  </a:lnTo>
                </a:path>
                <a:path w="6361430" h="3203575">
                  <a:moveTo>
                    <a:pt x="2340864" y="2135123"/>
                  </a:moveTo>
                  <a:lnTo>
                    <a:pt x="2340864" y="2193924"/>
                  </a:lnTo>
                </a:path>
                <a:path w="6361430" h="3203575">
                  <a:moveTo>
                    <a:pt x="911351" y="2135123"/>
                  </a:moveTo>
                  <a:lnTo>
                    <a:pt x="911351" y="2193924"/>
                  </a:lnTo>
                </a:path>
                <a:path w="6361430" h="3203575">
                  <a:moveTo>
                    <a:pt x="6068568" y="2135123"/>
                  </a:moveTo>
                  <a:lnTo>
                    <a:pt x="6068568" y="2193924"/>
                  </a:lnTo>
                </a:path>
                <a:path w="6361430" h="3203575">
                  <a:moveTo>
                    <a:pt x="5494020" y="2135123"/>
                  </a:moveTo>
                  <a:lnTo>
                    <a:pt x="5494020" y="2193924"/>
                  </a:lnTo>
                </a:path>
                <a:path w="6361430" h="3203575">
                  <a:moveTo>
                    <a:pt x="5218176" y="2135123"/>
                  </a:moveTo>
                  <a:lnTo>
                    <a:pt x="5218176" y="2193924"/>
                  </a:lnTo>
                </a:path>
                <a:path w="6361430" h="3203575">
                  <a:moveTo>
                    <a:pt x="5782056" y="2135123"/>
                  </a:moveTo>
                  <a:lnTo>
                    <a:pt x="5782056" y="2193924"/>
                  </a:lnTo>
                </a:path>
                <a:path w="6361430" h="3203575">
                  <a:moveTo>
                    <a:pt x="3208020" y="2135123"/>
                  </a:moveTo>
                  <a:lnTo>
                    <a:pt x="3208020" y="2193924"/>
                  </a:lnTo>
                </a:path>
                <a:path w="6361430" h="3203575">
                  <a:moveTo>
                    <a:pt x="1488948" y="2135123"/>
                  </a:moveTo>
                  <a:lnTo>
                    <a:pt x="1488948" y="2193924"/>
                  </a:lnTo>
                </a:path>
                <a:path w="6361430" h="3203575">
                  <a:moveTo>
                    <a:pt x="4930140" y="2135123"/>
                  </a:moveTo>
                  <a:lnTo>
                    <a:pt x="4930140" y="2193924"/>
                  </a:lnTo>
                </a:path>
                <a:path w="6361430" h="3203575">
                  <a:moveTo>
                    <a:pt x="1776984" y="2135123"/>
                  </a:moveTo>
                  <a:lnTo>
                    <a:pt x="1776984" y="2193924"/>
                  </a:lnTo>
                </a:path>
                <a:path w="6361430" h="3203575">
                  <a:moveTo>
                    <a:pt x="3776472" y="2135123"/>
                  </a:moveTo>
                  <a:lnTo>
                    <a:pt x="3776472" y="2193924"/>
                  </a:lnTo>
                </a:path>
                <a:path w="6361430" h="3203575">
                  <a:moveTo>
                    <a:pt x="3494532" y="2135123"/>
                  </a:moveTo>
                  <a:lnTo>
                    <a:pt x="3494532" y="2193924"/>
                  </a:lnTo>
                </a:path>
                <a:path w="6361430" h="3203575">
                  <a:moveTo>
                    <a:pt x="4351020" y="2135123"/>
                  </a:moveTo>
                  <a:lnTo>
                    <a:pt x="4351020" y="2193924"/>
                  </a:lnTo>
                </a:path>
                <a:path w="6361430" h="3203575">
                  <a:moveTo>
                    <a:pt x="2054352" y="2135123"/>
                  </a:moveTo>
                  <a:lnTo>
                    <a:pt x="2054352" y="2193924"/>
                  </a:lnTo>
                </a:path>
                <a:path w="6361430" h="3203575">
                  <a:moveTo>
                    <a:pt x="6361176" y="2135123"/>
                  </a:moveTo>
                  <a:lnTo>
                    <a:pt x="6361176" y="2193924"/>
                  </a:lnTo>
                </a:path>
                <a:path w="6361430" h="3203575">
                  <a:moveTo>
                    <a:pt x="59436" y="2135123"/>
                  </a:moveTo>
                  <a:lnTo>
                    <a:pt x="6361176" y="213512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81050" y="3492245"/>
              <a:ext cx="6302375" cy="1308100"/>
            </a:xfrm>
            <a:custGeom>
              <a:avLst/>
              <a:gdLst/>
              <a:ahLst/>
              <a:cxnLst/>
              <a:rect l="l" t="t" r="r" b="b"/>
              <a:pathLst>
                <a:path w="6302375" h="1308100">
                  <a:moveTo>
                    <a:pt x="0" y="688974"/>
                  </a:moveTo>
                  <a:lnTo>
                    <a:pt x="36810" y="667851"/>
                  </a:lnTo>
                  <a:lnTo>
                    <a:pt x="73840" y="645525"/>
                  </a:lnTo>
                  <a:lnTo>
                    <a:pt x="110428" y="625556"/>
                  </a:lnTo>
                  <a:lnTo>
                    <a:pt x="145910" y="611504"/>
                  </a:lnTo>
                  <a:lnTo>
                    <a:pt x="179518" y="606047"/>
                  </a:lnTo>
                  <a:lnTo>
                    <a:pt x="211804" y="606710"/>
                  </a:lnTo>
                  <a:lnTo>
                    <a:pt x="244090" y="609326"/>
                  </a:lnTo>
                  <a:lnTo>
                    <a:pt x="277698" y="609726"/>
                  </a:lnTo>
                  <a:lnTo>
                    <a:pt x="313291" y="608562"/>
                  </a:lnTo>
                  <a:lnTo>
                    <a:pt x="350062" y="607456"/>
                  </a:lnTo>
                  <a:lnTo>
                    <a:pt x="387129" y="603708"/>
                  </a:lnTo>
                  <a:lnTo>
                    <a:pt x="423608" y="594613"/>
                  </a:lnTo>
                  <a:lnTo>
                    <a:pt x="459137" y="575302"/>
                  </a:lnTo>
                  <a:lnTo>
                    <a:pt x="494226" y="548608"/>
                  </a:lnTo>
                  <a:lnTo>
                    <a:pt x="529296" y="523390"/>
                  </a:lnTo>
                  <a:lnTo>
                    <a:pt x="564769" y="508507"/>
                  </a:lnTo>
                  <a:lnTo>
                    <a:pt x="601035" y="510022"/>
                  </a:lnTo>
                  <a:lnTo>
                    <a:pt x="637730" y="522049"/>
                  </a:lnTo>
                  <a:lnTo>
                    <a:pt x="674425" y="535243"/>
                  </a:lnTo>
                  <a:lnTo>
                    <a:pt x="710691" y="540257"/>
                  </a:lnTo>
                  <a:lnTo>
                    <a:pt x="781304" y="537892"/>
                  </a:lnTo>
                  <a:lnTo>
                    <a:pt x="817955" y="524523"/>
                  </a:lnTo>
                  <a:lnTo>
                    <a:pt x="851916" y="491235"/>
                  </a:lnTo>
                  <a:lnTo>
                    <a:pt x="869937" y="456317"/>
                  </a:lnTo>
                  <a:lnTo>
                    <a:pt x="888075" y="407437"/>
                  </a:lnTo>
                  <a:lnTo>
                    <a:pt x="906302" y="349970"/>
                  </a:lnTo>
                  <a:lnTo>
                    <a:pt x="924591" y="289290"/>
                  </a:lnTo>
                  <a:lnTo>
                    <a:pt x="942916" y="230770"/>
                  </a:lnTo>
                  <a:lnTo>
                    <a:pt x="961251" y="179786"/>
                  </a:lnTo>
                  <a:lnTo>
                    <a:pt x="979567" y="141711"/>
                  </a:lnTo>
                  <a:lnTo>
                    <a:pt x="997838" y="121919"/>
                  </a:lnTo>
                  <a:lnTo>
                    <a:pt x="1022212" y="125036"/>
                  </a:lnTo>
                  <a:lnTo>
                    <a:pt x="1046649" y="152696"/>
                  </a:lnTo>
                  <a:lnTo>
                    <a:pt x="1071086" y="196929"/>
                  </a:lnTo>
                  <a:lnTo>
                    <a:pt x="1095459" y="249766"/>
                  </a:lnTo>
                  <a:lnTo>
                    <a:pt x="1119706" y="303238"/>
                  </a:lnTo>
                  <a:lnTo>
                    <a:pt x="1143762" y="349376"/>
                  </a:lnTo>
                  <a:lnTo>
                    <a:pt x="1167522" y="390505"/>
                  </a:lnTo>
                  <a:lnTo>
                    <a:pt x="1191015" y="433465"/>
                  </a:lnTo>
                  <a:lnTo>
                    <a:pt x="1214373" y="477059"/>
                  </a:lnTo>
                  <a:lnTo>
                    <a:pt x="1237732" y="520093"/>
                  </a:lnTo>
                  <a:lnTo>
                    <a:pt x="1261225" y="561369"/>
                  </a:lnTo>
                  <a:lnTo>
                    <a:pt x="1284986" y="599693"/>
                  </a:lnTo>
                  <a:lnTo>
                    <a:pt x="1313951" y="644485"/>
                  </a:lnTo>
                  <a:lnTo>
                    <a:pt x="1343245" y="689069"/>
                  </a:lnTo>
                  <a:lnTo>
                    <a:pt x="1372649" y="729977"/>
                  </a:lnTo>
                  <a:lnTo>
                    <a:pt x="1401943" y="763741"/>
                  </a:lnTo>
                  <a:lnTo>
                    <a:pt x="1466385" y="795123"/>
                  </a:lnTo>
                  <a:lnTo>
                    <a:pt x="1501457" y="786256"/>
                  </a:lnTo>
                  <a:lnTo>
                    <a:pt x="1536529" y="772818"/>
                  </a:lnTo>
                  <a:lnTo>
                    <a:pt x="1572006" y="767333"/>
                  </a:lnTo>
                  <a:lnTo>
                    <a:pt x="1608165" y="774380"/>
                  </a:lnTo>
                  <a:lnTo>
                    <a:pt x="1644681" y="786939"/>
                  </a:lnTo>
                  <a:lnTo>
                    <a:pt x="1681341" y="799855"/>
                  </a:lnTo>
                  <a:lnTo>
                    <a:pt x="1717929" y="807973"/>
                  </a:lnTo>
                  <a:lnTo>
                    <a:pt x="1754749" y="810142"/>
                  </a:lnTo>
                  <a:lnTo>
                    <a:pt x="1791795" y="809037"/>
                  </a:lnTo>
                  <a:lnTo>
                    <a:pt x="1828389" y="805241"/>
                  </a:lnTo>
                  <a:lnTo>
                    <a:pt x="1863852" y="799337"/>
                  </a:lnTo>
                  <a:lnTo>
                    <a:pt x="1897505" y="789301"/>
                  </a:lnTo>
                  <a:lnTo>
                    <a:pt x="1929812" y="775620"/>
                  </a:lnTo>
                  <a:lnTo>
                    <a:pt x="1962096" y="762369"/>
                  </a:lnTo>
                  <a:lnTo>
                    <a:pt x="1995677" y="753617"/>
                  </a:lnTo>
                  <a:lnTo>
                    <a:pt x="2031247" y="747772"/>
                  </a:lnTo>
                  <a:lnTo>
                    <a:pt x="2068020" y="743616"/>
                  </a:lnTo>
                  <a:lnTo>
                    <a:pt x="2105102" y="745509"/>
                  </a:lnTo>
                  <a:lnTo>
                    <a:pt x="2141601" y="757808"/>
                  </a:lnTo>
                  <a:lnTo>
                    <a:pt x="2177133" y="787439"/>
                  </a:lnTo>
                  <a:lnTo>
                    <a:pt x="2212213" y="830167"/>
                  </a:lnTo>
                  <a:lnTo>
                    <a:pt x="2247292" y="873609"/>
                  </a:lnTo>
                  <a:lnTo>
                    <a:pt x="2282825" y="905382"/>
                  </a:lnTo>
                  <a:lnTo>
                    <a:pt x="2319037" y="918090"/>
                  </a:lnTo>
                  <a:lnTo>
                    <a:pt x="2355738" y="919702"/>
                  </a:lnTo>
                  <a:lnTo>
                    <a:pt x="2392463" y="920884"/>
                  </a:lnTo>
                  <a:lnTo>
                    <a:pt x="2428748" y="932306"/>
                  </a:lnTo>
                  <a:lnTo>
                    <a:pt x="2464224" y="955742"/>
                  </a:lnTo>
                  <a:lnTo>
                    <a:pt x="2499296" y="985869"/>
                  </a:lnTo>
                  <a:lnTo>
                    <a:pt x="2534368" y="1022711"/>
                  </a:lnTo>
                  <a:lnTo>
                    <a:pt x="2569845" y="1066291"/>
                  </a:lnTo>
                  <a:lnTo>
                    <a:pt x="2593900" y="1104354"/>
                  </a:lnTo>
                  <a:lnTo>
                    <a:pt x="2618147" y="1151715"/>
                  </a:lnTo>
                  <a:lnTo>
                    <a:pt x="2642520" y="1202055"/>
                  </a:lnTo>
                  <a:lnTo>
                    <a:pt x="2666957" y="1249049"/>
                  </a:lnTo>
                  <a:lnTo>
                    <a:pt x="2691394" y="1286378"/>
                  </a:lnTo>
                  <a:lnTo>
                    <a:pt x="2715767" y="1307718"/>
                  </a:lnTo>
                  <a:lnTo>
                    <a:pt x="2752355" y="1306986"/>
                  </a:lnTo>
                  <a:lnTo>
                    <a:pt x="2789015" y="1280048"/>
                  </a:lnTo>
                  <a:lnTo>
                    <a:pt x="2825531" y="1240371"/>
                  </a:lnTo>
                  <a:lnTo>
                    <a:pt x="2861691" y="1201420"/>
                  </a:lnTo>
                  <a:lnTo>
                    <a:pt x="2897223" y="1163024"/>
                  </a:lnTo>
                  <a:lnTo>
                    <a:pt x="2932303" y="1119330"/>
                  </a:lnTo>
                  <a:lnTo>
                    <a:pt x="2967382" y="1074993"/>
                  </a:lnTo>
                  <a:lnTo>
                    <a:pt x="3002915" y="1034668"/>
                  </a:lnTo>
                  <a:lnTo>
                    <a:pt x="3039181" y="998352"/>
                  </a:lnTo>
                  <a:lnTo>
                    <a:pt x="3075876" y="963977"/>
                  </a:lnTo>
                  <a:lnTo>
                    <a:pt x="3112571" y="933102"/>
                  </a:lnTo>
                  <a:lnTo>
                    <a:pt x="3148838" y="907287"/>
                  </a:lnTo>
                  <a:lnTo>
                    <a:pt x="3184370" y="888390"/>
                  </a:lnTo>
                  <a:lnTo>
                    <a:pt x="3254529" y="864121"/>
                  </a:lnTo>
                  <a:lnTo>
                    <a:pt x="3290062" y="852296"/>
                  </a:lnTo>
                  <a:lnTo>
                    <a:pt x="3326221" y="838838"/>
                  </a:lnTo>
                  <a:lnTo>
                    <a:pt x="3362737" y="825500"/>
                  </a:lnTo>
                  <a:lnTo>
                    <a:pt x="3399397" y="812542"/>
                  </a:lnTo>
                  <a:lnTo>
                    <a:pt x="3435985" y="800226"/>
                  </a:lnTo>
                  <a:lnTo>
                    <a:pt x="3472680" y="788140"/>
                  </a:lnTo>
                  <a:lnTo>
                    <a:pt x="3509517" y="776303"/>
                  </a:lnTo>
                  <a:lnTo>
                    <a:pt x="3581908" y="757046"/>
                  </a:lnTo>
                  <a:lnTo>
                    <a:pt x="3616436" y="754760"/>
                  </a:lnTo>
                  <a:lnTo>
                    <a:pt x="3650107" y="756951"/>
                  </a:lnTo>
                  <a:lnTo>
                    <a:pt x="3683777" y="755475"/>
                  </a:lnTo>
                  <a:lnTo>
                    <a:pt x="3718305" y="742187"/>
                  </a:lnTo>
                  <a:lnTo>
                    <a:pt x="3754250" y="710350"/>
                  </a:lnTo>
                  <a:lnTo>
                    <a:pt x="3790981" y="665892"/>
                  </a:lnTo>
                  <a:lnTo>
                    <a:pt x="3827855" y="619386"/>
                  </a:lnTo>
                  <a:lnTo>
                    <a:pt x="3864229" y="581405"/>
                  </a:lnTo>
                  <a:lnTo>
                    <a:pt x="3899761" y="556319"/>
                  </a:lnTo>
                  <a:lnTo>
                    <a:pt x="3934841" y="537971"/>
                  </a:lnTo>
                  <a:lnTo>
                    <a:pt x="3969920" y="521148"/>
                  </a:lnTo>
                  <a:lnTo>
                    <a:pt x="4005453" y="500633"/>
                  </a:lnTo>
                  <a:lnTo>
                    <a:pt x="4041719" y="476867"/>
                  </a:lnTo>
                  <a:lnTo>
                    <a:pt x="4078414" y="452040"/>
                  </a:lnTo>
                  <a:lnTo>
                    <a:pt x="4115109" y="423570"/>
                  </a:lnTo>
                  <a:lnTo>
                    <a:pt x="4151376" y="388873"/>
                  </a:lnTo>
                  <a:lnTo>
                    <a:pt x="4179852" y="352375"/>
                  </a:lnTo>
                  <a:lnTo>
                    <a:pt x="4207981" y="308597"/>
                  </a:lnTo>
                  <a:lnTo>
                    <a:pt x="4235994" y="263308"/>
                  </a:lnTo>
                  <a:lnTo>
                    <a:pt x="4264123" y="222274"/>
                  </a:lnTo>
                  <a:lnTo>
                    <a:pt x="4292600" y="191261"/>
                  </a:lnTo>
                  <a:lnTo>
                    <a:pt x="4328759" y="170699"/>
                  </a:lnTo>
                  <a:lnTo>
                    <a:pt x="4365275" y="162877"/>
                  </a:lnTo>
                  <a:lnTo>
                    <a:pt x="4401935" y="158579"/>
                  </a:lnTo>
                  <a:lnTo>
                    <a:pt x="4438523" y="148589"/>
                  </a:lnTo>
                  <a:lnTo>
                    <a:pt x="4475110" y="130022"/>
                  </a:lnTo>
                  <a:lnTo>
                    <a:pt x="4511770" y="107870"/>
                  </a:lnTo>
                  <a:lnTo>
                    <a:pt x="4548286" y="85028"/>
                  </a:lnTo>
                  <a:lnTo>
                    <a:pt x="4584446" y="64388"/>
                  </a:lnTo>
                  <a:lnTo>
                    <a:pt x="4619922" y="43398"/>
                  </a:lnTo>
                  <a:lnTo>
                    <a:pt x="4654994" y="21621"/>
                  </a:lnTo>
                  <a:lnTo>
                    <a:pt x="4690066" y="5131"/>
                  </a:lnTo>
                  <a:lnTo>
                    <a:pt x="4761827" y="9594"/>
                  </a:lnTo>
                  <a:lnTo>
                    <a:pt x="4798552" y="30083"/>
                  </a:lnTo>
                  <a:lnTo>
                    <a:pt x="4835253" y="56739"/>
                  </a:lnTo>
                  <a:lnTo>
                    <a:pt x="4871466" y="84836"/>
                  </a:lnTo>
                  <a:lnTo>
                    <a:pt x="4906998" y="116512"/>
                  </a:lnTo>
                  <a:lnTo>
                    <a:pt x="4942078" y="153177"/>
                  </a:lnTo>
                  <a:lnTo>
                    <a:pt x="4977157" y="189009"/>
                  </a:lnTo>
                  <a:lnTo>
                    <a:pt x="5012690" y="218185"/>
                  </a:lnTo>
                  <a:lnTo>
                    <a:pt x="5048849" y="237799"/>
                  </a:lnTo>
                  <a:lnTo>
                    <a:pt x="5085365" y="251364"/>
                  </a:lnTo>
                  <a:lnTo>
                    <a:pt x="5122025" y="262977"/>
                  </a:lnTo>
                  <a:lnTo>
                    <a:pt x="5158613" y="276732"/>
                  </a:lnTo>
                  <a:lnTo>
                    <a:pt x="5195433" y="295628"/>
                  </a:lnTo>
                  <a:lnTo>
                    <a:pt x="5232479" y="316833"/>
                  </a:lnTo>
                  <a:lnTo>
                    <a:pt x="5269073" y="335704"/>
                  </a:lnTo>
                  <a:lnTo>
                    <a:pt x="5304536" y="347598"/>
                  </a:lnTo>
                  <a:lnTo>
                    <a:pt x="5338117" y="344459"/>
                  </a:lnTo>
                  <a:lnTo>
                    <a:pt x="5370401" y="330961"/>
                  </a:lnTo>
                  <a:lnTo>
                    <a:pt x="5402708" y="321845"/>
                  </a:lnTo>
                  <a:lnTo>
                    <a:pt x="5436362" y="331850"/>
                  </a:lnTo>
                  <a:lnTo>
                    <a:pt x="5464693" y="362702"/>
                  </a:lnTo>
                  <a:lnTo>
                    <a:pt x="5493908" y="409440"/>
                  </a:lnTo>
                  <a:lnTo>
                    <a:pt x="5523550" y="461860"/>
                  </a:lnTo>
                  <a:lnTo>
                    <a:pt x="5553161" y="509756"/>
                  </a:lnTo>
                  <a:lnTo>
                    <a:pt x="5582285" y="542924"/>
                  </a:lnTo>
                  <a:lnTo>
                    <a:pt x="5617761" y="559405"/>
                  </a:lnTo>
                  <a:lnTo>
                    <a:pt x="5652833" y="559895"/>
                  </a:lnTo>
                  <a:lnTo>
                    <a:pt x="5687905" y="555265"/>
                  </a:lnTo>
                  <a:lnTo>
                    <a:pt x="5723382" y="556386"/>
                  </a:lnTo>
                  <a:lnTo>
                    <a:pt x="5796391" y="572007"/>
                  </a:lnTo>
                  <a:lnTo>
                    <a:pt x="5833092" y="584426"/>
                  </a:lnTo>
                  <a:lnTo>
                    <a:pt x="5869305" y="603630"/>
                  </a:lnTo>
                  <a:lnTo>
                    <a:pt x="5904837" y="633906"/>
                  </a:lnTo>
                  <a:lnTo>
                    <a:pt x="5939916" y="672576"/>
                  </a:lnTo>
                  <a:lnTo>
                    <a:pt x="5974996" y="711983"/>
                  </a:lnTo>
                  <a:lnTo>
                    <a:pt x="6010529" y="744473"/>
                  </a:lnTo>
                  <a:lnTo>
                    <a:pt x="6046688" y="769623"/>
                  </a:lnTo>
                  <a:lnTo>
                    <a:pt x="6083204" y="790987"/>
                  </a:lnTo>
                  <a:lnTo>
                    <a:pt x="6119864" y="806874"/>
                  </a:lnTo>
                  <a:lnTo>
                    <a:pt x="6156452" y="815593"/>
                  </a:lnTo>
                  <a:lnTo>
                    <a:pt x="6192932" y="814415"/>
                  </a:lnTo>
                  <a:lnTo>
                    <a:pt x="6229413" y="805021"/>
                  </a:lnTo>
                  <a:lnTo>
                    <a:pt x="6265894" y="792341"/>
                  </a:lnTo>
                  <a:lnTo>
                    <a:pt x="6302375" y="781303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1050" y="3018281"/>
              <a:ext cx="6302375" cy="1742439"/>
            </a:xfrm>
            <a:custGeom>
              <a:avLst/>
              <a:gdLst/>
              <a:ahLst/>
              <a:cxnLst/>
              <a:rect l="l" t="t" r="r" b="b"/>
              <a:pathLst>
                <a:path w="6302375" h="1742439">
                  <a:moveTo>
                    <a:pt x="0" y="1150746"/>
                  </a:moveTo>
                  <a:lnTo>
                    <a:pt x="36810" y="1153806"/>
                  </a:lnTo>
                  <a:lnTo>
                    <a:pt x="73840" y="1156557"/>
                  </a:lnTo>
                  <a:lnTo>
                    <a:pt x="110428" y="1159926"/>
                  </a:lnTo>
                  <a:lnTo>
                    <a:pt x="145910" y="1164843"/>
                  </a:lnTo>
                  <a:lnTo>
                    <a:pt x="179518" y="1172090"/>
                  </a:lnTo>
                  <a:lnTo>
                    <a:pt x="211804" y="1181004"/>
                  </a:lnTo>
                  <a:lnTo>
                    <a:pt x="244090" y="1190347"/>
                  </a:lnTo>
                  <a:lnTo>
                    <a:pt x="277698" y="1198879"/>
                  </a:lnTo>
                  <a:lnTo>
                    <a:pt x="350062" y="1214088"/>
                  </a:lnTo>
                  <a:lnTo>
                    <a:pt x="423608" y="1226438"/>
                  </a:lnTo>
                  <a:lnTo>
                    <a:pt x="494226" y="1233566"/>
                  </a:lnTo>
                  <a:lnTo>
                    <a:pt x="564769" y="1237741"/>
                  </a:lnTo>
                  <a:lnTo>
                    <a:pt x="601035" y="1238648"/>
                  </a:lnTo>
                  <a:lnTo>
                    <a:pt x="637730" y="1238519"/>
                  </a:lnTo>
                  <a:lnTo>
                    <a:pt x="674425" y="1239081"/>
                  </a:lnTo>
                  <a:lnTo>
                    <a:pt x="746224" y="1247707"/>
                  </a:lnTo>
                  <a:lnTo>
                    <a:pt x="816383" y="1264527"/>
                  </a:lnTo>
                  <a:lnTo>
                    <a:pt x="888075" y="1288430"/>
                  </a:lnTo>
                  <a:lnTo>
                    <a:pt x="924591" y="1303305"/>
                  </a:lnTo>
                  <a:lnTo>
                    <a:pt x="961251" y="1319466"/>
                  </a:lnTo>
                  <a:lnTo>
                    <a:pt x="997838" y="1336293"/>
                  </a:lnTo>
                  <a:lnTo>
                    <a:pt x="1034426" y="1354095"/>
                  </a:lnTo>
                  <a:lnTo>
                    <a:pt x="1071086" y="1373076"/>
                  </a:lnTo>
                  <a:lnTo>
                    <a:pt x="1107602" y="1392461"/>
                  </a:lnTo>
                  <a:lnTo>
                    <a:pt x="1143762" y="1411477"/>
                  </a:lnTo>
                  <a:lnTo>
                    <a:pt x="1179294" y="1430129"/>
                  </a:lnTo>
                  <a:lnTo>
                    <a:pt x="1214374" y="1448768"/>
                  </a:lnTo>
                  <a:lnTo>
                    <a:pt x="1249453" y="1467145"/>
                  </a:lnTo>
                  <a:lnTo>
                    <a:pt x="1284986" y="1485010"/>
                  </a:lnTo>
                  <a:lnTo>
                    <a:pt x="1321252" y="1502479"/>
                  </a:lnTo>
                  <a:lnTo>
                    <a:pt x="1357947" y="1519602"/>
                  </a:lnTo>
                  <a:lnTo>
                    <a:pt x="1394642" y="1536035"/>
                  </a:lnTo>
                  <a:lnTo>
                    <a:pt x="1430908" y="1551431"/>
                  </a:lnTo>
                  <a:lnTo>
                    <a:pt x="1466385" y="1565820"/>
                  </a:lnTo>
                  <a:lnTo>
                    <a:pt x="1536529" y="1591883"/>
                  </a:lnTo>
                  <a:lnTo>
                    <a:pt x="1608165" y="1614628"/>
                  </a:lnTo>
                  <a:lnTo>
                    <a:pt x="1681341" y="1634150"/>
                  </a:lnTo>
                  <a:lnTo>
                    <a:pt x="1754749" y="1650089"/>
                  </a:lnTo>
                  <a:lnTo>
                    <a:pt x="1828389" y="1662348"/>
                  </a:lnTo>
                  <a:lnTo>
                    <a:pt x="1863852" y="1664715"/>
                  </a:lnTo>
                  <a:lnTo>
                    <a:pt x="1897505" y="1662551"/>
                  </a:lnTo>
                  <a:lnTo>
                    <a:pt x="1929812" y="1656826"/>
                  </a:lnTo>
                  <a:lnTo>
                    <a:pt x="1962096" y="1650696"/>
                  </a:lnTo>
                  <a:lnTo>
                    <a:pt x="1995677" y="1647316"/>
                  </a:lnTo>
                  <a:lnTo>
                    <a:pt x="2068020" y="1648539"/>
                  </a:lnTo>
                  <a:lnTo>
                    <a:pt x="2141601" y="1657095"/>
                  </a:lnTo>
                  <a:lnTo>
                    <a:pt x="2212213" y="1676542"/>
                  </a:lnTo>
                  <a:lnTo>
                    <a:pt x="2247292" y="1688189"/>
                  </a:lnTo>
                  <a:lnTo>
                    <a:pt x="2282825" y="1698370"/>
                  </a:lnTo>
                  <a:lnTo>
                    <a:pt x="2319037" y="1706800"/>
                  </a:lnTo>
                  <a:lnTo>
                    <a:pt x="2355738" y="1714468"/>
                  </a:lnTo>
                  <a:lnTo>
                    <a:pt x="2392463" y="1721230"/>
                  </a:lnTo>
                  <a:lnTo>
                    <a:pt x="2428748" y="1726945"/>
                  </a:lnTo>
                  <a:lnTo>
                    <a:pt x="2464224" y="1732992"/>
                  </a:lnTo>
                  <a:lnTo>
                    <a:pt x="2499296" y="1738931"/>
                  </a:lnTo>
                  <a:lnTo>
                    <a:pt x="2534368" y="1742180"/>
                  </a:lnTo>
                  <a:lnTo>
                    <a:pt x="2569845" y="1740153"/>
                  </a:lnTo>
                  <a:lnTo>
                    <a:pt x="2642520" y="1719627"/>
                  </a:lnTo>
                  <a:lnTo>
                    <a:pt x="2679180" y="1702952"/>
                  </a:lnTo>
                  <a:lnTo>
                    <a:pt x="2715767" y="1682622"/>
                  </a:lnTo>
                  <a:lnTo>
                    <a:pt x="2752355" y="1657623"/>
                  </a:lnTo>
                  <a:lnTo>
                    <a:pt x="2789015" y="1628076"/>
                  </a:lnTo>
                  <a:lnTo>
                    <a:pt x="2825531" y="1596147"/>
                  </a:lnTo>
                  <a:lnTo>
                    <a:pt x="2861691" y="1564004"/>
                  </a:lnTo>
                  <a:lnTo>
                    <a:pt x="2897223" y="1531600"/>
                  </a:lnTo>
                  <a:lnTo>
                    <a:pt x="2932303" y="1497933"/>
                  </a:lnTo>
                  <a:lnTo>
                    <a:pt x="2967382" y="1464028"/>
                  </a:lnTo>
                  <a:lnTo>
                    <a:pt x="3002915" y="1430908"/>
                  </a:lnTo>
                  <a:lnTo>
                    <a:pt x="3039181" y="1399020"/>
                  </a:lnTo>
                  <a:lnTo>
                    <a:pt x="3075876" y="1367821"/>
                  </a:lnTo>
                  <a:lnTo>
                    <a:pt x="3112571" y="1336575"/>
                  </a:lnTo>
                  <a:lnTo>
                    <a:pt x="3148838" y="1304543"/>
                  </a:lnTo>
                  <a:lnTo>
                    <a:pt x="3184370" y="1270906"/>
                  </a:lnTo>
                  <a:lnTo>
                    <a:pt x="3219450" y="1236329"/>
                  </a:lnTo>
                  <a:lnTo>
                    <a:pt x="3254529" y="1202013"/>
                  </a:lnTo>
                  <a:lnTo>
                    <a:pt x="3290062" y="1169161"/>
                  </a:lnTo>
                  <a:lnTo>
                    <a:pt x="3326221" y="1138378"/>
                  </a:lnTo>
                  <a:lnTo>
                    <a:pt x="3362737" y="1108916"/>
                  </a:lnTo>
                  <a:lnTo>
                    <a:pt x="3399397" y="1079954"/>
                  </a:lnTo>
                  <a:lnTo>
                    <a:pt x="3435985" y="1050670"/>
                  </a:lnTo>
                  <a:lnTo>
                    <a:pt x="3472680" y="1018653"/>
                  </a:lnTo>
                  <a:lnTo>
                    <a:pt x="3509517" y="985123"/>
                  </a:lnTo>
                  <a:lnTo>
                    <a:pt x="3546070" y="954426"/>
                  </a:lnTo>
                  <a:lnTo>
                    <a:pt x="3581908" y="930909"/>
                  </a:lnTo>
                  <a:lnTo>
                    <a:pt x="3616436" y="919130"/>
                  </a:lnTo>
                  <a:lnTo>
                    <a:pt x="3650107" y="915638"/>
                  </a:lnTo>
                  <a:lnTo>
                    <a:pt x="3683777" y="912764"/>
                  </a:lnTo>
                  <a:lnTo>
                    <a:pt x="3718305" y="902842"/>
                  </a:lnTo>
                  <a:lnTo>
                    <a:pt x="3754250" y="882965"/>
                  </a:lnTo>
                  <a:lnTo>
                    <a:pt x="3790981" y="857551"/>
                  </a:lnTo>
                  <a:lnTo>
                    <a:pt x="3827855" y="829637"/>
                  </a:lnTo>
                  <a:lnTo>
                    <a:pt x="3864229" y="802258"/>
                  </a:lnTo>
                  <a:lnTo>
                    <a:pt x="3899761" y="779926"/>
                  </a:lnTo>
                  <a:lnTo>
                    <a:pt x="3934841" y="759713"/>
                  </a:lnTo>
                  <a:lnTo>
                    <a:pt x="3969920" y="733786"/>
                  </a:lnTo>
                  <a:lnTo>
                    <a:pt x="4005453" y="694308"/>
                  </a:lnTo>
                  <a:lnTo>
                    <a:pt x="4029561" y="657596"/>
                  </a:lnTo>
                  <a:lnTo>
                    <a:pt x="4053924" y="614049"/>
                  </a:lnTo>
                  <a:lnTo>
                    <a:pt x="4078414" y="565642"/>
                  </a:lnTo>
                  <a:lnTo>
                    <a:pt x="4102904" y="514345"/>
                  </a:lnTo>
                  <a:lnTo>
                    <a:pt x="4127267" y="462131"/>
                  </a:lnTo>
                  <a:lnTo>
                    <a:pt x="4151376" y="410971"/>
                  </a:lnTo>
                  <a:lnTo>
                    <a:pt x="4171761" y="365630"/>
                  </a:lnTo>
                  <a:lnTo>
                    <a:pt x="4191936" y="316646"/>
                  </a:lnTo>
                  <a:lnTo>
                    <a:pt x="4211984" y="266244"/>
                  </a:lnTo>
                  <a:lnTo>
                    <a:pt x="4231991" y="216643"/>
                  </a:lnTo>
                  <a:lnTo>
                    <a:pt x="4252039" y="170066"/>
                  </a:lnTo>
                  <a:lnTo>
                    <a:pt x="4272214" y="128734"/>
                  </a:lnTo>
                  <a:lnTo>
                    <a:pt x="4292600" y="94868"/>
                  </a:lnTo>
                  <a:lnTo>
                    <a:pt x="4328759" y="51238"/>
                  </a:lnTo>
                  <a:lnTo>
                    <a:pt x="4365275" y="21955"/>
                  </a:lnTo>
                  <a:lnTo>
                    <a:pt x="4401935" y="5411"/>
                  </a:lnTo>
                  <a:lnTo>
                    <a:pt x="4438523" y="0"/>
                  </a:lnTo>
                  <a:lnTo>
                    <a:pt x="4475110" y="9525"/>
                  </a:lnTo>
                  <a:lnTo>
                    <a:pt x="4511770" y="33432"/>
                  </a:lnTo>
                  <a:lnTo>
                    <a:pt x="4548286" y="63579"/>
                  </a:lnTo>
                  <a:lnTo>
                    <a:pt x="4584446" y="91820"/>
                  </a:lnTo>
                  <a:lnTo>
                    <a:pt x="4619922" y="117558"/>
                  </a:lnTo>
                  <a:lnTo>
                    <a:pt x="4654994" y="144557"/>
                  </a:lnTo>
                  <a:lnTo>
                    <a:pt x="4690066" y="171509"/>
                  </a:lnTo>
                  <a:lnTo>
                    <a:pt x="4725543" y="197103"/>
                  </a:lnTo>
                  <a:lnTo>
                    <a:pt x="4761827" y="219711"/>
                  </a:lnTo>
                  <a:lnTo>
                    <a:pt x="4798552" y="240522"/>
                  </a:lnTo>
                  <a:lnTo>
                    <a:pt x="4835253" y="262165"/>
                  </a:lnTo>
                  <a:lnTo>
                    <a:pt x="4871466" y="287273"/>
                  </a:lnTo>
                  <a:lnTo>
                    <a:pt x="4906998" y="317930"/>
                  </a:lnTo>
                  <a:lnTo>
                    <a:pt x="4942078" y="352218"/>
                  </a:lnTo>
                  <a:lnTo>
                    <a:pt x="4977157" y="387054"/>
                  </a:lnTo>
                  <a:lnTo>
                    <a:pt x="5012690" y="419353"/>
                  </a:lnTo>
                  <a:lnTo>
                    <a:pt x="5048849" y="448425"/>
                  </a:lnTo>
                  <a:lnTo>
                    <a:pt x="5085365" y="475805"/>
                  </a:lnTo>
                  <a:lnTo>
                    <a:pt x="5122025" y="502042"/>
                  </a:lnTo>
                  <a:lnTo>
                    <a:pt x="5158613" y="527684"/>
                  </a:lnTo>
                  <a:lnTo>
                    <a:pt x="5195433" y="553664"/>
                  </a:lnTo>
                  <a:lnTo>
                    <a:pt x="5232479" y="579405"/>
                  </a:lnTo>
                  <a:lnTo>
                    <a:pt x="5269073" y="603194"/>
                  </a:lnTo>
                  <a:lnTo>
                    <a:pt x="5304536" y="623315"/>
                  </a:lnTo>
                  <a:lnTo>
                    <a:pt x="5370401" y="645461"/>
                  </a:lnTo>
                  <a:lnTo>
                    <a:pt x="5402708" y="654444"/>
                  </a:lnTo>
                  <a:lnTo>
                    <a:pt x="5436362" y="669035"/>
                  </a:lnTo>
                  <a:lnTo>
                    <a:pt x="5471931" y="692257"/>
                  </a:lnTo>
                  <a:lnTo>
                    <a:pt x="5508704" y="720693"/>
                  </a:lnTo>
                  <a:lnTo>
                    <a:pt x="5545786" y="750224"/>
                  </a:lnTo>
                  <a:lnTo>
                    <a:pt x="5582285" y="776731"/>
                  </a:lnTo>
                  <a:lnTo>
                    <a:pt x="5617761" y="796125"/>
                  </a:lnTo>
                  <a:lnTo>
                    <a:pt x="5652833" y="811672"/>
                  </a:lnTo>
                  <a:lnTo>
                    <a:pt x="5687905" y="830006"/>
                  </a:lnTo>
                  <a:lnTo>
                    <a:pt x="5723382" y="857757"/>
                  </a:lnTo>
                  <a:lnTo>
                    <a:pt x="5752359" y="889346"/>
                  </a:lnTo>
                  <a:lnTo>
                    <a:pt x="5781678" y="927097"/>
                  </a:lnTo>
                  <a:lnTo>
                    <a:pt x="5811100" y="968702"/>
                  </a:lnTo>
                  <a:lnTo>
                    <a:pt x="5840388" y="1011848"/>
                  </a:lnTo>
                  <a:lnTo>
                    <a:pt x="5869305" y="1054226"/>
                  </a:lnTo>
                  <a:lnTo>
                    <a:pt x="5897781" y="1098541"/>
                  </a:lnTo>
                  <a:lnTo>
                    <a:pt x="5925910" y="1146252"/>
                  </a:lnTo>
                  <a:lnTo>
                    <a:pt x="5953923" y="1193407"/>
                  </a:lnTo>
                  <a:lnTo>
                    <a:pt x="5982052" y="1236058"/>
                  </a:lnTo>
                  <a:lnTo>
                    <a:pt x="6010529" y="1270253"/>
                  </a:lnTo>
                  <a:lnTo>
                    <a:pt x="6046688" y="1300037"/>
                  </a:lnTo>
                  <a:lnTo>
                    <a:pt x="6083204" y="1319736"/>
                  </a:lnTo>
                  <a:lnTo>
                    <a:pt x="6119864" y="1332315"/>
                  </a:lnTo>
                  <a:lnTo>
                    <a:pt x="6192932" y="1343457"/>
                  </a:lnTo>
                  <a:lnTo>
                    <a:pt x="6229413" y="1339722"/>
                  </a:lnTo>
                  <a:lnTo>
                    <a:pt x="6265894" y="1333416"/>
                  </a:lnTo>
                  <a:lnTo>
                    <a:pt x="6302375" y="1328419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1050" y="3445843"/>
              <a:ext cx="6302375" cy="2180590"/>
            </a:xfrm>
            <a:custGeom>
              <a:avLst/>
              <a:gdLst/>
              <a:ahLst/>
              <a:cxnLst/>
              <a:rect l="l" t="t" r="r" b="b"/>
              <a:pathLst>
                <a:path w="6302375" h="2180590">
                  <a:moveTo>
                    <a:pt x="0" y="729408"/>
                  </a:moveTo>
                  <a:lnTo>
                    <a:pt x="36810" y="707445"/>
                  </a:lnTo>
                  <a:lnTo>
                    <a:pt x="73840" y="683910"/>
                  </a:lnTo>
                  <a:lnTo>
                    <a:pt x="110428" y="663471"/>
                  </a:lnTo>
                  <a:lnTo>
                    <a:pt x="145910" y="650795"/>
                  </a:lnTo>
                  <a:lnTo>
                    <a:pt x="179518" y="649311"/>
                  </a:lnTo>
                  <a:lnTo>
                    <a:pt x="211804" y="655780"/>
                  </a:lnTo>
                  <a:lnTo>
                    <a:pt x="244090" y="664868"/>
                  </a:lnTo>
                  <a:lnTo>
                    <a:pt x="277698" y="671242"/>
                  </a:lnTo>
                  <a:lnTo>
                    <a:pt x="313291" y="677475"/>
                  </a:lnTo>
                  <a:lnTo>
                    <a:pt x="350062" y="685006"/>
                  </a:lnTo>
                  <a:lnTo>
                    <a:pt x="387129" y="687083"/>
                  </a:lnTo>
                  <a:lnTo>
                    <a:pt x="423608" y="676957"/>
                  </a:lnTo>
                  <a:lnTo>
                    <a:pt x="459137" y="645415"/>
                  </a:lnTo>
                  <a:lnTo>
                    <a:pt x="494226" y="598550"/>
                  </a:lnTo>
                  <a:lnTo>
                    <a:pt x="529296" y="552567"/>
                  </a:lnTo>
                  <a:lnTo>
                    <a:pt x="564769" y="523668"/>
                  </a:lnTo>
                  <a:lnTo>
                    <a:pt x="601035" y="521553"/>
                  </a:lnTo>
                  <a:lnTo>
                    <a:pt x="637730" y="535701"/>
                  </a:lnTo>
                  <a:lnTo>
                    <a:pt x="674425" y="552279"/>
                  </a:lnTo>
                  <a:lnTo>
                    <a:pt x="710691" y="557450"/>
                  </a:lnTo>
                  <a:lnTo>
                    <a:pt x="781304" y="543274"/>
                  </a:lnTo>
                  <a:lnTo>
                    <a:pt x="817883" y="522214"/>
                  </a:lnTo>
                  <a:lnTo>
                    <a:pt x="851916" y="482901"/>
                  </a:lnTo>
                  <a:lnTo>
                    <a:pt x="884036" y="405819"/>
                  </a:lnTo>
                  <a:lnTo>
                    <a:pt x="900218" y="353549"/>
                  </a:lnTo>
                  <a:lnTo>
                    <a:pt x="916457" y="297501"/>
                  </a:lnTo>
                  <a:lnTo>
                    <a:pt x="932733" y="241704"/>
                  </a:lnTo>
                  <a:lnTo>
                    <a:pt x="949028" y="190190"/>
                  </a:lnTo>
                  <a:lnTo>
                    <a:pt x="965323" y="146988"/>
                  </a:lnTo>
                  <a:lnTo>
                    <a:pt x="981600" y="116131"/>
                  </a:lnTo>
                  <a:lnTo>
                    <a:pt x="997838" y="101647"/>
                  </a:lnTo>
                  <a:lnTo>
                    <a:pt x="1018725" y="108262"/>
                  </a:lnTo>
                  <a:lnTo>
                    <a:pt x="1039664" y="136840"/>
                  </a:lnTo>
                  <a:lnTo>
                    <a:pt x="1060617" y="181211"/>
                  </a:lnTo>
                  <a:lnTo>
                    <a:pt x="1081543" y="235205"/>
                  </a:lnTo>
                  <a:lnTo>
                    <a:pt x="1102402" y="292654"/>
                  </a:lnTo>
                  <a:lnTo>
                    <a:pt x="1123155" y="347389"/>
                  </a:lnTo>
                  <a:lnTo>
                    <a:pt x="1143762" y="393239"/>
                  </a:lnTo>
                  <a:lnTo>
                    <a:pt x="1167522" y="438419"/>
                  </a:lnTo>
                  <a:lnTo>
                    <a:pt x="1191015" y="482435"/>
                  </a:lnTo>
                  <a:lnTo>
                    <a:pt x="1214373" y="525541"/>
                  </a:lnTo>
                  <a:lnTo>
                    <a:pt x="1237732" y="567991"/>
                  </a:lnTo>
                  <a:lnTo>
                    <a:pt x="1261225" y="610039"/>
                  </a:lnTo>
                  <a:lnTo>
                    <a:pt x="1284986" y="651938"/>
                  </a:lnTo>
                  <a:lnTo>
                    <a:pt x="1309094" y="696390"/>
                  </a:lnTo>
                  <a:lnTo>
                    <a:pt x="1333457" y="743731"/>
                  </a:lnTo>
                  <a:lnTo>
                    <a:pt x="1357947" y="790670"/>
                  </a:lnTo>
                  <a:lnTo>
                    <a:pt x="1382437" y="833915"/>
                  </a:lnTo>
                  <a:lnTo>
                    <a:pt x="1406800" y="870175"/>
                  </a:lnTo>
                  <a:lnTo>
                    <a:pt x="1466385" y="911173"/>
                  </a:lnTo>
                  <a:lnTo>
                    <a:pt x="1501457" y="905970"/>
                  </a:lnTo>
                  <a:lnTo>
                    <a:pt x="1536529" y="894052"/>
                  </a:lnTo>
                  <a:lnTo>
                    <a:pt x="1572006" y="888920"/>
                  </a:lnTo>
                  <a:lnTo>
                    <a:pt x="1608165" y="894705"/>
                  </a:lnTo>
                  <a:lnTo>
                    <a:pt x="1644681" y="903954"/>
                  </a:lnTo>
                  <a:lnTo>
                    <a:pt x="1681341" y="913084"/>
                  </a:lnTo>
                  <a:lnTo>
                    <a:pt x="1717929" y="918511"/>
                  </a:lnTo>
                  <a:lnTo>
                    <a:pt x="1748426" y="907899"/>
                  </a:lnTo>
                  <a:lnTo>
                    <a:pt x="1791414" y="888095"/>
                  </a:lnTo>
                  <a:lnTo>
                    <a:pt x="1834139" y="880864"/>
                  </a:lnTo>
                  <a:lnTo>
                    <a:pt x="1863852" y="907970"/>
                  </a:lnTo>
                  <a:lnTo>
                    <a:pt x="1882048" y="977404"/>
                  </a:lnTo>
                  <a:lnTo>
                    <a:pt x="1890924" y="1024386"/>
                  </a:lnTo>
                  <a:lnTo>
                    <a:pt x="1899686" y="1077653"/>
                  </a:lnTo>
                  <a:lnTo>
                    <a:pt x="1908358" y="1135785"/>
                  </a:lnTo>
                  <a:lnTo>
                    <a:pt x="1916966" y="1197361"/>
                  </a:lnTo>
                  <a:lnTo>
                    <a:pt x="1925535" y="1260964"/>
                  </a:lnTo>
                  <a:lnTo>
                    <a:pt x="1934089" y="1325173"/>
                  </a:lnTo>
                  <a:lnTo>
                    <a:pt x="1942654" y="1388570"/>
                  </a:lnTo>
                  <a:lnTo>
                    <a:pt x="1951256" y="1449733"/>
                  </a:lnTo>
                  <a:lnTo>
                    <a:pt x="1959918" y="1507245"/>
                  </a:lnTo>
                  <a:lnTo>
                    <a:pt x="1968666" y="1559685"/>
                  </a:lnTo>
                  <a:lnTo>
                    <a:pt x="1977525" y="1605635"/>
                  </a:lnTo>
                  <a:lnTo>
                    <a:pt x="1986521" y="1643674"/>
                  </a:lnTo>
                  <a:lnTo>
                    <a:pt x="2018986" y="1693799"/>
                  </a:lnTo>
                  <a:lnTo>
                    <a:pt x="2050865" y="1681864"/>
                  </a:lnTo>
                  <a:lnTo>
                    <a:pt x="2085682" y="1653519"/>
                  </a:lnTo>
                  <a:lnTo>
                    <a:pt x="2117805" y="1625704"/>
                  </a:lnTo>
                  <a:lnTo>
                    <a:pt x="2141601" y="1615360"/>
                  </a:lnTo>
                  <a:lnTo>
                    <a:pt x="2177133" y="1634849"/>
                  </a:lnTo>
                  <a:lnTo>
                    <a:pt x="2212213" y="1669446"/>
                  </a:lnTo>
                  <a:lnTo>
                    <a:pt x="2247292" y="1707354"/>
                  </a:lnTo>
                  <a:lnTo>
                    <a:pt x="2282825" y="1736772"/>
                  </a:lnTo>
                  <a:lnTo>
                    <a:pt x="2319037" y="1752933"/>
                  </a:lnTo>
                  <a:lnTo>
                    <a:pt x="2355738" y="1762712"/>
                  </a:lnTo>
                  <a:lnTo>
                    <a:pt x="2392463" y="1771491"/>
                  </a:lnTo>
                  <a:lnTo>
                    <a:pt x="2428748" y="1784651"/>
                  </a:lnTo>
                  <a:lnTo>
                    <a:pt x="2464224" y="1802157"/>
                  </a:lnTo>
                  <a:lnTo>
                    <a:pt x="2499296" y="1821640"/>
                  </a:lnTo>
                  <a:lnTo>
                    <a:pt x="2534368" y="1844980"/>
                  </a:lnTo>
                  <a:lnTo>
                    <a:pt x="2569845" y="1874059"/>
                  </a:lnTo>
                  <a:lnTo>
                    <a:pt x="2598736" y="1906530"/>
                  </a:lnTo>
                  <a:lnTo>
                    <a:pt x="2627885" y="1947049"/>
                  </a:lnTo>
                  <a:lnTo>
                    <a:pt x="2657179" y="1988451"/>
                  </a:lnTo>
                  <a:lnTo>
                    <a:pt x="2686510" y="2023574"/>
                  </a:lnTo>
                  <a:lnTo>
                    <a:pt x="2715767" y="2045255"/>
                  </a:lnTo>
                  <a:lnTo>
                    <a:pt x="2752355" y="2043864"/>
                  </a:lnTo>
                  <a:lnTo>
                    <a:pt x="2789015" y="2022030"/>
                  </a:lnTo>
                  <a:lnTo>
                    <a:pt x="2825531" y="2000410"/>
                  </a:lnTo>
                  <a:lnTo>
                    <a:pt x="2861691" y="1999662"/>
                  </a:lnTo>
                  <a:lnTo>
                    <a:pt x="2890167" y="2024672"/>
                  </a:lnTo>
                  <a:lnTo>
                    <a:pt x="2918296" y="2065909"/>
                  </a:lnTo>
                  <a:lnTo>
                    <a:pt x="2946309" y="2112460"/>
                  </a:lnTo>
                  <a:lnTo>
                    <a:pt x="2974438" y="2153413"/>
                  </a:lnTo>
                  <a:lnTo>
                    <a:pt x="3002915" y="2177856"/>
                  </a:lnTo>
                  <a:lnTo>
                    <a:pt x="3039181" y="2180474"/>
                  </a:lnTo>
                  <a:lnTo>
                    <a:pt x="3075876" y="2164765"/>
                  </a:lnTo>
                  <a:lnTo>
                    <a:pt x="3112571" y="2142423"/>
                  </a:lnTo>
                  <a:lnTo>
                    <a:pt x="3148838" y="2125138"/>
                  </a:lnTo>
                  <a:lnTo>
                    <a:pt x="3219450" y="2106628"/>
                  </a:lnTo>
                  <a:lnTo>
                    <a:pt x="3290062" y="2090975"/>
                  </a:lnTo>
                  <a:lnTo>
                    <a:pt x="3362737" y="2075878"/>
                  </a:lnTo>
                  <a:lnTo>
                    <a:pt x="3399397" y="2068633"/>
                  </a:lnTo>
                  <a:lnTo>
                    <a:pt x="3435985" y="2061257"/>
                  </a:lnTo>
                  <a:lnTo>
                    <a:pt x="3466429" y="2063900"/>
                  </a:lnTo>
                  <a:lnTo>
                    <a:pt x="3509232" y="2069925"/>
                  </a:lnTo>
                  <a:lnTo>
                    <a:pt x="3551892" y="2063900"/>
                  </a:lnTo>
                  <a:lnTo>
                    <a:pt x="3581908" y="2030396"/>
                  </a:lnTo>
                  <a:lnTo>
                    <a:pt x="3600481" y="1963693"/>
                  </a:lnTo>
                  <a:lnTo>
                    <a:pt x="3609626" y="1919977"/>
                  </a:lnTo>
                  <a:lnTo>
                    <a:pt x="3618698" y="1870877"/>
                  </a:lnTo>
                  <a:lnTo>
                    <a:pt x="3627712" y="1817535"/>
                  </a:lnTo>
                  <a:lnTo>
                    <a:pt x="3636686" y="1761095"/>
                  </a:lnTo>
                  <a:lnTo>
                    <a:pt x="3645636" y="1702702"/>
                  </a:lnTo>
                  <a:lnTo>
                    <a:pt x="3654577" y="1643497"/>
                  </a:lnTo>
                  <a:lnTo>
                    <a:pt x="3663527" y="1584626"/>
                  </a:lnTo>
                  <a:lnTo>
                    <a:pt x="3672501" y="1527232"/>
                  </a:lnTo>
                  <a:lnTo>
                    <a:pt x="3681515" y="1472457"/>
                  </a:lnTo>
                  <a:lnTo>
                    <a:pt x="3690587" y="1421446"/>
                  </a:lnTo>
                  <a:lnTo>
                    <a:pt x="3699732" y="1375343"/>
                  </a:lnTo>
                  <a:lnTo>
                    <a:pt x="3708966" y="1335290"/>
                  </a:lnTo>
                  <a:lnTo>
                    <a:pt x="3749839" y="1243540"/>
                  </a:lnTo>
                  <a:lnTo>
                    <a:pt x="3791124" y="1205722"/>
                  </a:lnTo>
                  <a:lnTo>
                    <a:pt x="3832480" y="1181524"/>
                  </a:lnTo>
                  <a:lnTo>
                    <a:pt x="3864229" y="1163494"/>
                  </a:lnTo>
                  <a:lnTo>
                    <a:pt x="3899761" y="1140958"/>
                  </a:lnTo>
                  <a:lnTo>
                    <a:pt x="3934841" y="1123791"/>
                  </a:lnTo>
                  <a:lnTo>
                    <a:pt x="3969920" y="1108505"/>
                  </a:lnTo>
                  <a:lnTo>
                    <a:pt x="4005453" y="1091612"/>
                  </a:lnTo>
                  <a:lnTo>
                    <a:pt x="4041719" y="1074302"/>
                  </a:lnTo>
                  <a:lnTo>
                    <a:pt x="4078414" y="1057719"/>
                  </a:lnTo>
                  <a:lnTo>
                    <a:pt x="4115109" y="1038302"/>
                  </a:lnTo>
                  <a:lnTo>
                    <a:pt x="4151376" y="1012491"/>
                  </a:lnTo>
                  <a:lnTo>
                    <a:pt x="4186908" y="973931"/>
                  </a:lnTo>
                  <a:lnTo>
                    <a:pt x="4221988" y="926322"/>
                  </a:lnTo>
                  <a:lnTo>
                    <a:pt x="4257067" y="881189"/>
                  </a:lnTo>
                  <a:lnTo>
                    <a:pt x="4292600" y="850058"/>
                  </a:lnTo>
                  <a:lnTo>
                    <a:pt x="4328759" y="842323"/>
                  </a:lnTo>
                  <a:lnTo>
                    <a:pt x="4365275" y="849709"/>
                  </a:lnTo>
                  <a:lnTo>
                    <a:pt x="4401935" y="857238"/>
                  </a:lnTo>
                  <a:lnTo>
                    <a:pt x="4438523" y="849931"/>
                  </a:lnTo>
                  <a:lnTo>
                    <a:pt x="4495209" y="815444"/>
                  </a:lnTo>
                  <a:lnTo>
                    <a:pt x="4528125" y="786298"/>
                  </a:lnTo>
                  <a:lnTo>
                    <a:pt x="4559114" y="746185"/>
                  </a:lnTo>
                  <a:lnTo>
                    <a:pt x="4584446" y="692832"/>
                  </a:lnTo>
                  <a:lnTo>
                    <a:pt x="4606347" y="611775"/>
                  </a:lnTo>
                  <a:lnTo>
                    <a:pt x="4617213" y="560273"/>
                  </a:lnTo>
                  <a:lnTo>
                    <a:pt x="4628037" y="503613"/>
                  </a:lnTo>
                  <a:lnTo>
                    <a:pt x="4638832" y="443416"/>
                  </a:lnTo>
                  <a:lnTo>
                    <a:pt x="4649608" y="381299"/>
                  </a:lnTo>
                  <a:lnTo>
                    <a:pt x="4660380" y="318883"/>
                  </a:lnTo>
                  <a:lnTo>
                    <a:pt x="4671156" y="257785"/>
                  </a:lnTo>
                  <a:lnTo>
                    <a:pt x="4681951" y="199626"/>
                  </a:lnTo>
                  <a:lnTo>
                    <a:pt x="4692775" y="146023"/>
                  </a:lnTo>
                  <a:lnTo>
                    <a:pt x="4703641" y="98597"/>
                  </a:lnTo>
                  <a:lnTo>
                    <a:pt x="4714559" y="58966"/>
                  </a:lnTo>
                  <a:lnTo>
                    <a:pt x="4756719" y="0"/>
                  </a:lnTo>
                  <a:lnTo>
                    <a:pt x="4798552" y="3635"/>
                  </a:lnTo>
                  <a:lnTo>
                    <a:pt x="4840360" y="23606"/>
                  </a:lnTo>
                  <a:lnTo>
                    <a:pt x="4899942" y="71151"/>
                  </a:lnTo>
                  <a:lnTo>
                    <a:pt x="4928071" y="109650"/>
                  </a:lnTo>
                  <a:lnTo>
                    <a:pt x="4956084" y="152374"/>
                  </a:lnTo>
                  <a:lnTo>
                    <a:pt x="4984213" y="192336"/>
                  </a:lnTo>
                  <a:lnTo>
                    <a:pt x="5012690" y="222551"/>
                  </a:lnTo>
                  <a:lnTo>
                    <a:pt x="5048849" y="242893"/>
                  </a:lnTo>
                  <a:lnTo>
                    <a:pt x="5085365" y="252317"/>
                  </a:lnTo>
                  <a:lnTo>
                    <a:pt x="5122025" y="259716"/>
                  </a:lnTo>
                  <a:lnTo>
                    <a:pt x="5158613" y="273986"/>
                  </a:lnTo>
                  <a:lnTo>
                    <a:pt x="5195433" y="300021"/>
                  </a:lnTo>
                  <a:lnTo>
                    <a:pt x="5232479" y="332247"/>
                  </a:lnTo>
                  <a:lnTo>
                    <a:pt x="5269073" y="363854"/>
                  </a:lnTo>
                  <a:lnTo>
                    <a:pt x="5304536" y="388032"/>
                  </a:lnTo>
                  <a:lnTo>
                    <a:pt x="5338117" y="398389"/>
                  </a:lnTo>
                  <a:lnTo>
                    <a:pt x="5370401" y="400018"/>
                  </a:lnTo>
                  <a:lnTo>
                    <a:pt x="5402708" y="403623"/>
                  </a:lnTo>
                  <a:lnTo>
                    <a:pt x="5436362" y="419909"/>
                  </a:lnTo>
                  <a:lnTo>
                    <a:pt x="5464693" y="448600"/>
                  </a:lnTo>
                  <a:lnTo>
                    <a:pt x="5493908" y="488014"/>
                  </a:lnTo>
                  <a:lnTo>
                    <a:pt x="5523550" y="530798"/>
                  </a:lnTo>
                  <a:lnTo>
                    <a:pt x="5553161" y="569603"/>
                  </a:lnTo>
                  <a:lnTo>
                    <a:pt x="5582285" y="597074"/>
                  </a:lnTo>
                  <a:lnTo>
                    <a:pt x="5617761" y="611477"/>
                  </a:lnTo>
                  <a:lnTo>
                    <a:pt x="5652833" y="612663"/>
                  </a:lnTo>
                  <a:lnTo>
                    <a:pt x="5687905" y="610183"/>
                  </a:lnTo>
                  <a:lnTo>
                    <a:pt x="5723382" y="613584"/>
                  </a:lnTo>
                  <a:lnTo>
                    <a:pt x="5796391" y="633221"/>
                  </a:lnTo>
                  <a:lnTo>
                    <a:pt x="5833092" y="648785"/>
                  </a:lnTo>
                  <a:lnTo>
                    <a:pt x="5869305" y="672766"/>
                  </a:lnTo>
                  <a:lnTo>
                    <a:pt x="5897781" y="702512"/>
                  </a:lnTo>
                  <a:lnTo>
                    <a:pt x="5925910" y="740926"/>
                  </a:lnTo>
                  <a:lnTo>
                    <a:pt x="5953923" y="781955"/>
                  </a:lnTo>
                  <a:lnTo>
                    <a:pt x="5982052" y="819546"/>
                  </a:lnTo>
                  <a:lnTo>
                    <a:pt x="6010529" y="847645"/>
                  </a:lnTo>
                  <a:lnTo>
                    <a:pt x="6046688" y="868576"/>
                  </a:lnTo>
                  <a:lnTo>
                    <a:pt x="6083204" y="879935"/>
                  </a:lnTo>
                  <a:lnTo>
                    <a:pt x="6156452" y="886507"/>
                  </a:lnTo>
                  <a:lnTo>
                    <a:pt x="6192932" y="883765"/>
                  </a:lnTo>
                  <a:lnTo>
                    <a:pt x="6229413" y="875617"/>
                  </a:lnTo>
                  <a:lnTo>
                    <a:pt x="6265894" y="865326"/>
                  </a:lnTo>
                  <a:lnTo>
                    <a:pt x="6302375" y="856154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81050" y="3121652"/>
              <a:ext cx="6302375" cy="1448435"/>
            </a:xfrm>
            <a:custGeom>
              <a:avLst/>
              <a:gdLst/>
              <a:ahLst/>
              <a:cxnLst/>
              <a:rect l="l" t="t" r="r" b="b"/>
              <a:pathLst>
                <a:path w="6302375" h="1448435">
                  <a:moveTo>
                    <a:pt x="0" y="1128910"/>
                  </a:moveTo>
                  <a:lnTo>
                    <a:pt x="36810" y="1133877"/>
                  </a:lnTo>
                  <a:lnTo>
                    <a:pt x="73840" y="1139404"/>
                  </a:lnTo>
                  <a:lnTo>
                    <a:pt x="110428" y="1143716"/>
                  </a:lnTo>
                  <a:lnTo>
                    <a:pt x="179518" y="1142499"/>
                  </a:lnTo>
                  <a:lnTo>
                    <a:pt x="244090" y="1130323"/>
                  </a:lnTo>
                  <a:lnTo>
                    <a:pt x="313291" y="1114879"/>
                  </a:lnTo>
                  <a:lnTo>
                    <a:pt x="350062" y="1105463"/>
                  </a:lnTo>
                  <a:lnTo>
                    <a:pt x="387129" y="1096119"/>
                  </a:lnTo>
                  <a:lnTo>
                    <a:pt x="423608" y="1088143"/>
                  </a:lnTo>
                  <a:lnTo>
                    <a:pt x="459137" y="1082587"/>
                  </a:lnTo>
                  <a:lnTo>
                    <a:pt x="494226" y="1078460"/>
                  </a:lnTo>
                  <a:lnTo>
                    <a:pt x="529296" y="1074285"/>
                  </a:lnTo>
                  <a:lnTo>
                    <a:pt x="564769" y="1068585"/>
                  </a:lnTo>
                  <a:lnTo>
                    <a:pt x="601035" y="1060174"/>
                  </a:lnTo>
                  <a:lnTo>
                    <a:pt x="637730" y="1050059"/>
                  </a:lnTo>
                  <a:lnTo>
                    <a:pt x="674425" y="1040350"/>
                  </a:lnTo>
                  <a:lnTo>
                    <a:pt x="710691" y="1033152"/>
                  </a:lnTo>
                  <a:lnTo>
                    <a:pt x="746224" y="1028390"/>
                  </a:lnTo>
                  <a:lnTo>
                    <a:pt x="781304" y="1025151"/>
                  </a:lnTo>
                  <a:lnTo>
                    <a:pt x="816383" y="1024294"/>
                  </a:lnTo>
                  <a:lnTo>
                    <a:pt x="851916" y="1026675"/>
                  </a:lnTo>
                  <a:lnTo>
                    <a:pt x="888075" y="1036167"/>
                  </a:lnTo>
                  <a:lnTo>
                    <a:pt x="924591" y="1051075"/>
                  </a:lnTo>
                  <a:lnTo>
                    <a:pt x="961251" y="1063912"/>
                  </a:lnTo>
                  <a:lnTo>
                    <a:pt x="997838" y="1067188"/>
                  </a:lnTo>
                  <a:lnTo>
                    <a:pt x="1034426" y="1054681"/>
                  </a:lnTo>
                  <a:lnTo>
                    <a:pt x="1071086" y="1031803"/>
                  </a:lnTo>
                  <a:lnTo>
                    <a:pt x="1107602" y="1008520"/>
                  </a:lnTo>
                  <a:lnTo>
                    <a:pt x="1143762" y="994798"/>
                  </a:lnTo>
                  <a:lnTo>
                    <a:pt x="1179294" y="995205"/>
                  </a:lnTo>
                  <a:lnTo>
                    <a:pt x="1214374" y="1003863"/>
                  </a:lnTo>
                  <a:lnTo>
                    <a:pt x="1249453" y="1014783"/>
                  </a:lnTo>
                  <a:lnTo>
                    <a:pt x="1284986" y="1021976"/>
                  </a:lnTo>
                  <a:lnTo>
                    <a:pt x="1321252" y="1023062"/>
                  </a:lnTo>
                  <a:lnTo>
                    <a:pt x="1357947" y="1021421"/>
                  </a:lnTo>
                  <a:lnTo>
                    <a:pt x="1394642" y="1019994"/>
                  </a:lnTo>
                  <a:lnTo>
                    <a:pt x="1430908" y="1021722"/>
                  </a:lnTo>
                  <a:lnTo>
                    <a:pt x="1466385" y="1027779"/>
                  </a:lnTo>
                  <a:lnTo>
                    <a:pt x="1501457" y="1036454"/>
                  </a:lnTo>
                  <a:lnTo>
                    <a:pt x="1536529" y="1046368"/>
                  </a:lnTo>
                  <a:lnTo>
                    <a:pt x="1572006" y="1056139"/>
                  </a:lnTo>
                  <a:lnTo>
                    <a:pt x="1608165" y="1065978"/>
                  </a:lnTo>
                  <a:lnTo>
                    <a:pt x="1644681" y="1076364"/>
                  </a:lnTo>
                  <a:lnTo>
                    <a:pt x="1681341" y="1086608"/>
                  </a:lnTo>
                  <a:lnTo>
                    <a:pt x="1717929" y="1096017"/>
                  </a:lnTo>
                  <a:lnTo>
                    <a:pt x="1754749" y="1105505"/>
                  </a:lnTo>
                  <a:lnTo>
                    <a:pt x="1791795" y="1115052"/>
                  </a:lnTo>
                  <a:lnTo>
                    <a:pt x="1828389" y="1122574"/>
                  </a:lnTo>
                  <a:lnTo>
                    <a:pt x="1863852" y="1125989"/>
                  </a:lnTo>
                  <a:lnTo>
                    <a:pt x="1897505" y="1122374"/>
                  </a:lnTo>
                  <a:lnTo>
                    <a:pt x="1929812" y="1113543"/>
                  </a:lnTo>
                  <a:lnTo>
                    <a:pt x="1962096" y="1104808"/>
                  </a:lnTo>
                  <a:lnTo>
                    <a:pt x="1995677" y="1101478"/>
                  </a:lnTo>
                  <a:lnTo>
                    <a:pt x="2031247" y="1106862"/>
                  </a:lnTo>
                  <a:lnTo>
                    <a:pt x="2068020" y="1117496"/>
                  </a:lnTo>
                  <a:lnTo>
                    <a:pt x="2105102" y="1128535"/>
                  </a:lnTo>
                  <a:lnTo>
                    <a:pt x="2141601" y="1135133"/>
                  </a:lnTo>
                  <a:lnTo>
                    <a:pt x="2177133" y="1136707"/>
                  </a:lnTo>
                  <a:lnTo>
                    <a:pt x="2212213" y="1135626"/>
                  </a:lnTo>
                  <a:lnTo>
                    <a:pt x="2247292" y="1131472"/>
                  </a:lnTo>
                  <a:lnTo>
                    <a:pt x="2282825" y="1123830"/>
                  </a:lnTo>
                  <a:lnTo>
                    <a:pt x="2319037" y="1109547"/>
                  </a:lnTo>
                  <a:lnTo>
                    <a:pt x="2355738" y="1089858"/>
                  </a:lnTo>
                  <a:lnTo>
                    <a:pt x="2392463" y="1070931"/>
                  </a:lnTo>
                  <a:lnTo>
                    <a:pt x="2428748" y="1058933"/>
                  </a:lnTo>
                  <a:lnTo>
                    <a:pt x="2464224" y="1056630"/>
                  </a:lnTo>
                  <a:lnTo>
                    <a:pt x="2499296" y="1060410"/>
                  </a:lnTo>
                  <a:lnTo>
                    <a:pt x="2534368" y="1066595"/>
                  </a:lnTo>
                  <a:lnTo>
                    <a:pt x="2569845" y="1071506"/>
                  </a:lnTo>
                  <a:lnTo>
                    <a:pt x="2606004" y="1072854"/>
                  </a:lnTo>
                  <a:lnTo>
                    <a:pt x="2642520" y="1073046"/>
                  </a:lnTo>
                  <a:lnTo>
                    <a:pt x="2679180" y="1075453"/>
                  </a:lnTo>
                  <a:lnTo>
                    <a:pt x="2715767" y="1083444"/>
                  </a:lnTo>
                  <a:lnTo>
                    <a:pt x="2752355" y="1101802"/>
                  </a:lnTo>
                  <a:lnTo>
                    <a:pt x="2789015" y="1127434"/>
                  </a:lnTo>
                  <a:lnTo>
                    <a:pt x="2825531" y="1151899"/>
                  </a:lnTo>
                  <a:lnTo>
                    <a:pt x="2861691" y="1166756"/>
                  </a:lnTo>
                  <a:lnTo>
                    <a:pt x="2897223" y="1168318"/>
                  </a:lnTo>
                  <a:lnTo>
                    <a:pt x="2932303" y="1161534"/>
                  </a:lnTo>
                  <a:lnTo>
                    <a:pt x="2967382" y="1150915"/>
                  </a:lnTo>
                  <a:lnTo>
                    <a:pt x="3002915" y="1140975"/>
                  </a:lnTo>
                  <a:lnTo>
                    <a:pt x="3039181" y="1130804"/>
                  </a:lnTo>
                  <a:lnTo>
                    <a:pt x="3075876" y="1118655"/>
                  </a:lnTo>
                  <a:lnTo>
                    <a:pt x="3112571" y="1108078"/>
                  </a:lnTo>
                  <a:lnTo>
                    <a:pt x="3148838" y="1102621"/>
                  </a:lnTo>
                  <a:lnTo>
                    <a:pt x="3184370" y="1105781"/>
                  </a:lnTo>
                  <a:lnTo>
                    <a:pt x="3219450" y="1114750"/>
                  </a:lnTo>
                  <a:lnTo>
                    <a:pt x="3254529" y="1123910"/>
                  </a:lnTo>
                  <a:lnTo>
                    <a:pt x="3290062" y="1127640"/>
                  </a:lnTo>
                  <a:lnTo>
                    <a:pt x="3362737" y="1116957"/>
                  </a:lnTo>
                  <a:lnTo>
                    <a:pt x="3435985" y="1095890"/>
                  </a:lnTo>
                  <a:lnTo>
                    <a:pt x="3472680" y="1078573"/>
                  </a:lnTo>
                  <a:lnTo>
                    <a:pt x="3509517" y="1056124"/>
                  </a:lnTo>
                  <a:lnTo>
                    <a:pt x="3546070" y="1039080"/>
                  </a:lnTo>
                  <a:lnTo>
                    <a:pt x="3616436" y="1057340"/>
                  </a:lnTo>
                  <a:lnTo>
                    <a:pt x="3650107" y="1091049"/>
                  </a:lnTo>
                  <a:lnTo>
                    <a:pt x="3683777" y="1133401"/>
                  </a:lnTo>
                  <a:lnTo>
                    <a:pt x="3718305" y="1178694"/>
                  </a:lnTo>
                  <a:lnTo>
                    <a:pt x="3746978" y="1220111"/>
                  </a:lnTo>
                  <a:lnTo>
                    <a:pt x="3776236" y="1268592"/>
                  </a:lnTo>
                  <a:lnTo>
                    <a:pt x="3805750" y="1318159"/>
                  </a:lnTo>
                  <a:lnTo>
                    <a:pt x="3835190" y="1362830"/>
                  </a:lnTo>
                  <a:lnTo>
                    <a:pt x="3864229" y="1396626"/>
                  </a:lnTo>
                  <a:lnTo>
                    <a:pt x="3899761" y="1424485"/>
                  </a:lnTo>
                  <a:lnTo>
                    <a:pt x="3934841" y="1441854"/>
                  </a:lnTo>
                  <a:lnTo>
                    <a:pt x="3969920" y="1448008"/>
                  </a:lnTo>
                  <a:lnTo>
                    <a:pt x="4005453" y="1442219"/>
                  </a:lnTo>
                  <a:lnTo>
                    <a:pt x="4041719" y="1421133"/>
                  </a:lnTo>
                  <a:lnTo>
                    <a:pt x="4078414" y="1386117"/>
                  </a:lnTo>
                  <a:lnTo>
                    <a:pt x="4115109" y="1343814"/>
                  </a:lnTo>
                  <a:lnTo>
                    <a:pt x="4151376" y="1300868"/>
                  </a:lnTo>
                  <a:lnTo>
                    <a:pt x="4179852" y="1264649"/>
                  </a:lnTo>
                  <a:lnTo>
                    <a:pt x="4207981" y="1224138"/>
                  </a:lnTo>
                  <a:lnTo>
                    <a:pt x="4235994" y="1183030"/>
                  </a:lnTo>
                  <a:lnTo>
                    <a:pt x="4264123" y="1145018"/>
                  </a:lnTo>
                  <a:lnTo>
                    <a:pt x="4292600" y="1113797"/>
                  </a:lnTo>
                  <a:lnTo>
                    <a:pt x="4328759" y="1087419"/>
                  </a:lnTo>
                  <a:lnTo>
                    <a:pt x="4365275" y="1070125"/>
                  </a:lnTo>
                  <a:lnTo>
                    <a:pt x="4401935" y="1054951"/>
                  </a:lnTo>
                  <a:lnTo>
                    <a:pt x="4438523" y="1034930"/>
                  </a:lnTo>
                  <a:lnTo>
                    <a:pt x="4475110" y="1008520"/>
                  </a:lnTo>
                  <a:lnTo>
                    <a:pt x="4511770" y="979289"/>
                  </a:lnTo>
                  <a:lnTo>
                    <a:pt x="4548286" y="948223"/>
                  </a:lnTo>
                  <a:lnTo>
                    <a:pt x="4584446" y="916312"/>
                  </a:lnTo>
                  <a:lnTo>
                    <a:pt x="4619922" y="881243"/>
                  </a:lnTo>
                  <a:lnTo>
                    <a:pt x="4654994" y="843303"/>
                  </a:lnTo>
                  <a:lnTo>
                    <a:pt x="4690066" y="807674"/>
                  </a:lnTo>
                  <a:lnTo>
                    <a:pt x="4725543" y="779533"/>
                  </a:lnTo>
                  <a:lnTo>
                    <a:pt x="4761827" y="761783"/>
                  </a:lnTo>
                  <a:lnTo>
                    <a:pt x="4798552" y="751165"/>
                  </a:lnTo>
                  <a:lnTo>
                    <a:pt x="4835253" y="743618"/>
                  </a:lnTo>
                  <a:lnTo>
                    <a:pt x="4871466" y="735083"/>
                  </a:lnTo>
                  <a:lnTo>
                    <a:pt x="4906998" y="725237"/>
                  </a:lnTo>
                  <a:lnTo>
                    <a:pt x="4942078" y="715938"/>
                  </a:lnTo>
                  <a:lnTo>
                    <a:pt x="4977157" y="706687"/>
                  </a:lnTo>
                  <a:lnTo>
                    <a:pt x="5012690" y="696983"/>
                  </a:lnTo>
                  <a:lnTo>
                    <a:pt x="5048849" y="687562"/>
                  </a:lnTo>
                  <a:lnTo>
                    <a:pt x="5085365" y="678473"/>
                  </a:lnTo>
                  <a:lnTo>
                    <a:pt x="5122025" y="667908"/>
                  </a:lnTo>
                  <a:lnTo>
                    <a:pt x="5158613" y="654057"/>
                  </a:lnTo>
                  <a:lnTo>
                    <a:pt x="5195433" y="638964"/>
                  </a:lnTo>
                  <a:lnTo>
                    <a:pt x="5232479" y="622752"/>
                  </a:lnTo>
                  <a:lnTo>
                    <a:pt x="5269073" y="600729"/>
                  </a:lnTo>
                  <a:lnTo>
                    <a:pt x="5304536" y="568205"/>
                  </a:lnTo>
                  <a:lnTo>
                    <a:pt x="5331547" y="533027"/>
                  </a:lnTo>
                  <a:lnTo>
                    <a:pt x="5357559" y="491272"/>
                  </a:lnTo>
                  <a:lnTo>
                    <a:pt x="5383247" y="444195"/>
                  </a:lnTo>
                  <a:lnTo>
                    <a:pt x="5409289" y="393051"/>
                  </a:lnTo>
                  <a:lnTo>
                    <a:pt x="5436362" y="339097"/>
                  </a:lnTo>
                  <a:lnTo>
                    <a:pt x="5456488" y="295218"/>
                  </a:lnTo>
                  <a:lnTo>
                    <a:pt x="5477132" y="244464"/>
                  </a:lnTo>
                  <a:lnTo>
                    <a:pt x="5498127" y="190601"/>
                  </a:lnTo>
                  <a:lnTo>
                    <a:pt x="5519306" y="137390"/>
                  </a:lnTo>
                  <a:lnTo>
                    <a:pt x="5540503" y="88596"/>
                  </a:lnTo>
                  <a:lnTo>
                    <a:pt x="5561552" y="47982"/>
                  </a:lnTo>
                  <a:lnTo>
                    <a:pt x="5582285" y="19311"/>
                  </a:lnTo>
                  <a:lnTo>
                    <a:pt x="5617761" y="0"/>
                  </a:lnTo>
                  <a:lnTo>
                    <a:pt x="5652833" y="7024"/>
                  </a:lnTo>
                  <a:lnTo>
                    <a:pt x="5687905" y="24955"/>
                  </a:lnTo>
                  <a:lnTo>
                    <a:pt x="5723382" y="38361"/>
                  </a:lnTo>
                  <a:lnTo>
                    <a:pt x="5759666" y="40657"/>
                  </a:lnTo>
                  <a:lnTo>
                    <a:pt x="5796391" y="40822"/>
                  </a:lnTo>
                  <a:lnTo>
                    <a:pt x="5833092" y="47059"/>
                  </a:lnTo>
                  <a:lnTo>
                    <a:pt x="5869305" y="67571"/>
                  </a:lnTo>
                  <a:lnTo>
                    <a:pt x="5897781" y="102357"/>
                  </a:lnTo>
                  <a:lnTo>
                    <a:pt x="5925910" y="151304"/>
                  </a:lnTo>
                  <a:lnTo>
                    <a:pt x="5953923" y="204219"/>
                  </a:lnTo>
                  <a:lnTo>
                    <a:pt x="5982052" y="250911"/>
                  </a:lnTo>
                  <a:lnTo>
                    <a:pt x="6010529" y="281185"/>
                  </a:lnTo>
                  <a:lnTo>
                    <a:pt x="6046688" y="290327"/>
                  </a:lnTo>
                  <a:lnTo>
                    <a:pt x="6083204" y="280027"/>
                  </a:lnTo>
                  <a:lnTo>
                    <a:pt x="6119864" y="263415"/>
                  </a:lnTo>
                  <a:lnTo>
                    <a:pt x="6156452" y="253626"/>
                  </a:lnTo>
                  <a:lnTo>
                    <a:pt x="6192932" y="253751"/>
                  </a:lnTo>
                  <a:lnTo>
                    <a:pt x="6229413" y="256913"/>
                  </a:lnTo>
                  <a:lnTo>
                    <a:pt x="6265894" y="261288"/>
                  </a:lnTo>
                  <a:lnTo>
                    <a:pt x="6302375" y="26505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121652" y="3976115"/>
              <a:ext cx="79375" cy="527685"/>
            </a:xfrm>
            <a:custGeom>
              <a:avLst/>
              <a:gdLst/>
              <a:ahLst/>
              <a:cxnLst/>
              <a:rect l="l" t="t" r="r" b="b"/>
              <a:pathLst>
                <a:path w="79375" h="527685">
                  <a:moveTo>
                    <a:pt x="79375" y="527557"/>
                  </a:moveTo>
                  <a:lnTo>
                    <a:pt x="0" y="370331"/>
                  </a:lnTo>
                </a:path>
                <a:path w="79375" h="527685">
                  <a:moveTo>
                    <a:pt x="79375" y="0"/>
                  </a:moveTo>
                  <a:lnTo>
                    <a:pt x="0" y="296925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85673" y="1140409"/>
            <a:ext cx="8133080" cy="2539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Ekim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2020’den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itibaren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hız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kesen yıllık kredi kullanımlarındaki artışlar, Eylül</a:t>
            </a:r>
            <a:r>
              <a:rPr spc="17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2021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itibarıyla yükselişe</a:t>
            </a:r>
            <a:r>
              <a:rPr spc="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geçti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41935" algn="ctr">
              <a:spcBef>
                <a:spcPts val="1620"/>
              </a:spcBef>
            </a:pP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büyümesi, yıllık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Eylül</a:t>
            </a:r>
            <a:r>
              <a:rPr sz="1600" b="1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500">
              <a:solidFill>
                <a:prstClr val="black"/>
              </a:solidFill>
              <a:latin typeface="Tahoma"/>
              <a:cs typeface="Tahoma"/>
            </a:endParaRPr>
          </a:p>
          <a:p>
            <a:pPr marL="3429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50">
              <a:solidFill>
                <a:prstClr val="black"/>
              </a:solidFill>
              <a:latin typeface="Tahoma"/>
              <a:cs typeface="Tahoma"/>
            </a:endParaRPr>
          </a:p>
          <a:p>
            <a:pPr marL="3429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6841490">
              <a:lnSpc>
                <a:spcPts val="1525"/>
              </a:lnSpc>
              <a:spcBef>
                <a:spcPts val="1155"/>
              </a:spcBef>
            </a:pP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Kredi</a:t>
            </a:r>
            <a:r>
              <a:rPr sz="1400" b="1" spc="-20" dirty="0">
                <a:solidFill>
                  <a:srgbClr val="80808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kartları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34290">
              <a:lnSpc>
                <a:spcPts val="1525"/>
              </a:lnSpc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3001" y="5042153"/>
            <a:ext cx="284480" cy="773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4850" y="4507433"/>
            <a:ext cx="12318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619" y="3973829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0211" y="5750457"/>
            <a:ext cx="6544309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53340" algn="just">
              <a:lnSpc>
                <a:spcPts val="2260"/>
              </a:lnSpc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May-18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4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69215" algn="r">
              <a:lnSpc>
                <a:spcPct val="134300"/>
              </a:lnSpc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Eyl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14743" y="3807053"/>
            <a:ext cx="1536700" cy="81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5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Toplam krediler  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İşletme 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kredileri  </a:t>
            </a:r>
            <a:r>
              <a:rPr sz="1400" b="1" dirty="0">
                <a:solidFill>
                  <a:srgbClr val="A80000"/>
                </a:solidFill>
                <a:latin typeface="Tahoma"/>
                <a:cs typeface="Tahoma"/>
              </a:rPr>
              <a:t>Tüketici</a:t>
            </a:r>
            <a:r>
              <a:rPr sz="1400" b="1" spc="-65" dirty="0">
                <a:solidFill>
                  <a:srgbClr val="A8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kredileri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31978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910589"/>
            <a:ext cx="8430260" cy="8788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spc="-5" dirty="0"/>
              <a:t>Eylül ayında ihtiyaç </a:t>
            </a:r>
            <a:r>
              <a:rPr dirty="0"/>
              <a:t>ve </a:t>
            </a:r>
            <a:r>
              <a:rPr spc="-5" dirty="0"/>
              <a:t>ticari kredilerinde artış</a:t>
            </a:r>
            <a:r>
              <a:rPr spc="-65" dirty="0"/>
              <a:t> </a:t>
            </a:r>
            <a:r>
              <a:rPr spc="-5" dirty="0"/>
              <a:t>görüldü</a:t>
            </a:r>
          </a:p>
          <a:p>
            <a:pPr marL="12700" marR="5080">
              <a:lnSpc>
                <a:spcPts val="2160"/>
              </a:lnSpc>
              <a:spcBef>
                <a:spcPts val="70"/>
              </a:spcBef>
            </a:pPr>
            <a:r>
              <a:rPr sz="1800" b="0" spc="-5" dirty="0">
                <a:latin typeface="Tahoma"/>
                <a:cs typeface="Tahoma"/>
              </a:rPr>
              <a:t>Taşıt kredisi </a:t>
            </a:r>
            <a:r>
              <a:rPr sz="1800" b="0" dirty="0">
                <a:latin typeface="Tahoma"/>
                <a:cs typeface="Tahoma"/>
              </a:rPr>
              <a:t>artış </a:t>
            </a:r>
            <a:r>
              <a:rPr sz="1800" b="0" spc="-5" dirty="0">
                <a:latin typeface="Tahoma"/>
                <a:cs typeface="Tahoma"/>
              </a:rPr>
              <a:t>hızı %35,6, </a:t>
            </a:r>
            <a:r>
              <a:rPr sz="1800" b="0" dirty="0">
                <a:latin typeface="Tahoma"/>
                <a:cs typeface="Tahoma"/>
              </a:rPr>
              <a:t>bireysel </a:t>
            </a:r>
            <a:r>
              <a:rPr sz="1800" b="0" spc="-5" dirty="0">
                <a:latin typeface="Tahoma"/>
                <a:cs typeface="Tahoma"/>
              </a:rPr>
              <a:t>kredi kartı harcamalarının </a:t>
            </a:r>
            <a:r>
              <a:rPr sz="1800" b="0" dirty="0">
                <a:latin typeface="Tahoma"/>
                <a:cs typeface="Tahoma"/>
              </a:rPr>
              <a:t>artış </a:t>
            </a:r>
            <a:r>
              <a:rPr sz="1800" b="0" spc="-5" dirty="0">
                <a:latin typeface="Tahoma"/>
                <a:cs typeface="Tahoma"/>
              </a:rPr>
              <a:t>hızı </a:t>
            </a:r>
            <a:r>
              <a:rPr sz="1800" b="0" dirty="0">
                <a:latin typeface="Tahoma"/>
                <a:cs typeface="Tahoma"/>
              </a:rPr>
              <a:t>ise </a:t>
            </a:r>
            <a:r>
              <a:rPr sz="1800" b="0" spc="-5" dirty="0">
                <a:latin typeface="Tahoma"/>
                <a:cs typeface="Tahoma"/>
              </a:rPr>
              <a:t>%40,9  seviyesine geriledi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065020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7848" y="2098039"/>
            <a:ext cx="67843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Tüketici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büyümesi, yıllık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Eylül</a:t>
            </a:r>
            <a:r>
              <a:rPr sz="1600" b="1" spc="40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586219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2376" y="2781300"/>
            <a:ext cx="6279515" cy="2885440"/>
            <a:chOff x="722376" y="2781300"/>
            <a:chExt cx="6279515" cy="2885440"/>
          </a:xfrm>
        </p:grpSpPr>
        <p:sp>
          <p:nvSpPr>
            <p:cNvPr id="8" name="object 8"/>
            <p:cNvSpPr/>
            <p:nvPr/>
          </p:nvSpPr>
          <p:spPr>
            <a:xfrm>
              <a:off x="722376" y="2785872"/>
              <a:ext cx="6158865" cy="2875915"/>
            </a:xfrm>
            <a:custGeom>
              <a:avLst/>
              <a:gdLst/>
              <a:ahLst/>
              <a:cxnLst/>
              <a:rect l="l" t="t" r="r" b="b"/>
              <a:pathLst>
                <a:path w="6158865" h="2875915">
                  <a:moveTo>
                    <a:pt x="59436" y="2464308"/>
                  </a:moveTo>
                  <a:lnTo>
                    <a:pt x="59436" y="2522981"/>
                  </a:lnTo>
                </a:path>
                <a:path w="6158865" h="2875915">
                  <a:moveTo>
                    <a:pt x="59436" y="2875788"/>
                  </a:moveTo>
                  <a:lnTo>
                    <a:pt x="59436" y="0"/>
                  </a:lnTo>
                </a:path>
                <a:path w="6158865" h="2875915">
                  <a:moveTo>
                    <a:pt x="0" y="2875788"/>
                  </a:moveTo>
                  <a:lnTo>
                    <a:pt x="59436" y="2875788"/>
                  </a:lnTo>
                </a:path>
                <a:path w="6158865" h="2875915">
                  <a:moveTo>
                    <a:pt x="0" y="2464308"/>
                  </a:moveTo>
                  <a:lnTo>
                    <a:pt x="59436" y="2464308"/>
                  </a:lnTo>
                </a:path>
                <a:path w="6158865" h="2875915">
                  <a:moveTo>
                    <a:pt x="0" y="2054352"/>
                  </a:moveTo>
                  <a:lnTo>
                    <a:pt x="59436" y="2054352"/>
                  </a:lnTo>
                </a:path>
                <a:path w="6158865" h="2875915">
                  <a:moveTo>
                    <a:pt x="0" y="1642871"/>
                  </a:moveTo>
                  <a:lnTo>
                    <a:pt x="59436" y="1642871"/>
                  </a:lnTo>
                </a:path>
                <a:path w="6158865" h="2875915">
                  <a:moveTo>
                    <a:pt x="0" y="1232915"/>
                  </a:moveTo>
                  <a:lnTo>
                    <a:pt x="59436" y="1232915"/>
                  </a:lnTo>
                </a:path>
                <a:path w="6158865" h="2875915">
                  <a:moveTo>
                    <a:pt x="0" y="821435"/>
                  </a:moveTo>
                  <a:lnTo>
                    <a:pt x="59436" y="821435"/>
                  </a:lnTo>
                </a:path>
                <a:path w="6158865" h="2875915">
                  <a:moveTo>
                    <a:pt x="0" y="411479"/>
                  </a:moveTo>
                  <a:lnTo>
                    <a:pt x="59436" y="411479"/>
                  </a:lnTo>
                </a:path>
                <a:path w="6158865" h="2875915">
                  <a:moveTo>
                    <a:pt x="0" y="0"/>
                  </a:moveTo>
                  <a:lnTo>
                    <a:pt x="59436" y="0"/>
                  </a:lnTo>
                </a:path>
                <a:path w="6158865" h="2875915">
                  <a:moveTo>
                    <a:pt x="1990344" y="2464308"/>
                  </a:moveTo>
                  <a:lnTo>
                    <a:pt x="1990344" y="2522981"/>
                  </a:lnTo>
                </a:path>
                <a:path w="6158865" h="2875915">
                  <a:moveTo>
                    <a:pt x="3657600" y="2464308"/>
                  </a:moveTo>
                  <a:lnTo>
                    <a:pt x="3657600" y="2522981"/>
                  </a:lnTo>
                </a:path>
                <a:path w="6158865" h="2875915">
                  <a:moveTo>
                    <a:pt x="605027" y="2464308"/>
                  </a:moveTo>
                  <a:lnTo>
                    <a:pt x="605027" y="2522981"/>
                  </a:lnTo>
                </a:path>
                <a:path w="6158865" h="2875915">
                  <a:moveTo>
                    <a:pt x="4495800" y="2464308"/>
                  </a:moveTo>
                  <a:lnTo>
                    <a:pt x="4495800" y="2522981"/>
                  </a:lnTo>
                </a:path>
                <a:path w="6158865" h="2875915">
                  <a:moveTo>
                    <a:pt x="2546604" y="2464308"/>
                  </a:moveTo>
                  <a:lnTo>
                    <a:pt x="2546604" y="2522981"/>
                  </a:lnTo>
                </a:path>
                <a:path w="6158865" h="2875915">
                  <a:moveTo>
                    <a:pt x="2269236" y="2464308"/>
                  </a:moveTo>
                  <a:lnTo>
                    <a:pt x="2269236" y="2522981"/>
                  </a:lnTo>
                </a:path>
                <a:path w="6158865" h="2875915">
                  <a:moveTo>
                    <a:pt x="3384804" y="2464308"/>
                  </a:moveTo>
                  <a:lnTo>
                    <a:pt x="3384804" y="2522981"/>
                  </a:lnTo>
                </a:path>
                <a:path w="6158865" h="2875915">
                  <a:moveTo>
                    <a:pt x="2828544" y="2464308"/>
                  </a:moveTo>
                  <a:lnTo>
                    <a:pt x="2828544" y="2522981"/>
                  </a:lnTo>
                </a:path>
                <a:path w="6158865" h="2875915">
                  <a:moveTo>
                    <a:pt x="6158483" y="2464308"/>
                  </a:moveTo>
                  <a:lnTo>
                    <a:pt x="6158483" y="2522981"/>
                  </a:lnTo>
                </a:path>
                <a:path w="6158865" h="2875915">
                  <a:moveTo>
                    <a:pt x="882395" y="2464308"/>
                  </a:moveTo>
                  <a:lnTo>
                    <a:pt x="882395" y="2522981"/>
                  </a:lnTo>
                </a:path>
                <a:path w="6158865" h="2875915">
                  <a:moveTo>
                    <a:pt x="5597652" y="2464308"/>
                  </a:moveTo>
                  <a:lnTo>
                    <a:pt x="5597652" y="2522981"/>
                  </a:lnTo>
                </a:path>
                <a:path w="6158865" h="2875915">
                  <a:moveTo>
                    <a:pt x="5052060" y="2464308"/>
                  </a:moveTo>
                  <a:lnTo>
                    <a:pt x="5052060" y="2522981"/>
                  </a:lnTo>
                </a:path>
                <a:path w="6158865" h="2875915">
                  <a:moveTo>
                    <a:pt x="5320284" y="2464308"/>
                  </a:moveTo>
                  <a:lnTo>
                    <a:pt x="5320284" y="2522981"/>
                  </a:lnTo>
                </a:path>
                <a:path w="6158865" h="2875915">
                  <a:moveTo>
                    <a:pt x="4773168" y="2464308"/>
                  </a:moveTo>
                  <a:lnTo>
                    <a:pt x="4773168" y="2522981"/>
                  </a:lnTo>
                </a:path>
                <a:path w="6158865" h="2875915">
                  <a:moveTo>
                    <a:pt x="327660" y="2464308"/>
                  </a:moveTo>
                  <a:lnTo>
                    <a:pt x="327660" y="2522981"/>
                  </a:lnTo>
                </a:path>
                <a:path w="6158865" h="2875915">
                  <a:moveTo>
                    <a:pt x="4213860" y="2464308"/>
                  </a:moveTo>
                  <a:lnTo>
                    <a:pt x="4213860" y="2522981"/>
                  </a:lnTo>
                </a:path>
                <a:path w="6158865" h="2875915">
                  <a:moveTo>
                    <a:pt x="3934968" y="2464308"/>
                  </a:moveTo>
                  <a:lnTo>
                    <a:pt x="3934968" y="2522981"/>
                  </a:lnTo>
                </a:path>
                <a:path w="6158865" h="2875915">
                  <a:moveTo>
                    <a:pt x="1165860" y="2464308"/>
                  </a:moveTo>
                  <a:lnTo>
                    <a:pt x="1165860" y="2522981"/>
                  </a:lnTo>
                </a:path>
                <a:path w="6158865" h="2875915">
                  <a:moveTo>
                    <a:pt x="1443228" y="2464308"/>
                  </a:moveTo>
                  <a:lnTo>
                    <a:pt x="1443228" y="2522981"/>
                  </a:lnTo>
                </a:path>
                <a:path w="6158865" h="2875915">
                  <a:moveTo>
                    <a:pt x="5875020" y="2464308"/>
                  </a:moveTo>
                  <a:lnTo>
                    <a:pt x="5875020" y="2522981"/>
                  </a:lnTo>
                </a:path>
                <a:path w="6158865" h="2875915">
                  <a:moveTo>
                    <a:pt x="1720596" y="2464308"/>
                  </a:moveTo>
                  <a:lnTo>
                    <a:pt x="1720596" y="2522981"/>
                  </a:lnTo>
                </a:path>
                <a:path w="6158865" h="2875915">
                  <a:moveTo>
                    <a:pt x="3107436" y="2464308"/>
                  </a:moveTo>
                  <a:lnTo>
                    <a:pt x="3107436" y="2522981"/>
                  </a:lnTo>
                </a:path>
                <a:path w="6158865" h="2875915">
                  <a:moveTo>
                    <a:pt x="59436" y="2464308"/>
                  </a:moveTo>
                  <a:lnTo>
                    <a:pt x="6158483" y="24643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62000" y="3173011"/>
              <a:ext cx="6239383" cy="24414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43001" y="5533135"/>
            <a:ext cx="2844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4850" y="5122291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619" y="4711141"/>
            <a:ext cx="2209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619" y="430085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7619" y="3890009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0692" y="2657601"/>
            <a:ext cx="317500" cy="10610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2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250">
              <a:solidFill>
                <a:prstClr val="black"/>
              </a:solidFill>
              <a:latin typeface="Tahoma"/>
              <a:cs typeface="Tahoma"/>
            </a:endParaRPr>
          </a:p>
          <a:p>
            <a:pPr marL="10922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211" y="5707175"/>
            <a:ext cx="6341110" cy="63500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715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53340" algn="just">
              <a:lnSpc>
                <a:spcPts val="2190"/>
              </a:lnSpc>
              <a:spcBef>
                <a:spcPts val="8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May-18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384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69215" algn="r">
              <a:lnSpc>
                <a:spcPct val="130000"/>
              </a:lnSpc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11416" y="3893847"/>
            <a:ext cx="1718945" cy="134429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400" b="1" spc="-5" dirty="0">
                <a:solidFill>
                  <a:srgbClr val="9DB0CF"/>
                </a:solidFill>
                <a:latin typeface="Tahoma"/>
                <a:cs typeface="Tahoma"/>
              </a:rPr>
              <a:t>Bireysel kredi</a:t>
            </a:r>
            <a:r>
              <a:rPr sz="1400" b="1" spc="-25" dirty="0">
                <a:solidFill>
                  <a:srgbClr val="9DB0C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9DB0CF"/>
                </a:solidFill>
                <a:latin typeface="Tahoma"/>
                <a:cs typeface="Tahoma"/>
              </a:rPr>
              <a:t>kartı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1066165">
              <a:lnSpc>
                <a:spcPct val="123600"/>
              </a:lnSpc>
            </a:pPr>
            <a:r>
              <a:rPr sz="1400" b="1" dirty="0">
                <a:solidFill>
                  <a:srgbClr val="A80000"/>
                </a:solidFill>
                <a:latin typeface="Tahoma"/>
                <a:cs typeface="Tahoma"/>
              </a:rPr>
              <a:t>Taşıt  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İ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h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ti</a:t>
            </a:r>
            <a:r>
              <a:rPr sz="1400" b="1" spc="-10" dirty="0">
                <a:solidFill>
                  <a:srgbClr val="FFC000"/>
                </a:solidFill>
                <a:latin typeface="Tahoma"/>
                <a:cs typeface="Tahoma"/>
              </a:rPr>
              <a:t>y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aç  </a:t>
            </a: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Ticari 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Konut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65167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865" y="805433"/>
            <a:ext cx="71932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Takipteki kredilerin oranı Eylül 2021’de </a:t>
            </a:r>
            <a:r>
              <a:rPr dirty="0"/>
              <a:t>%3,5</a:t>
            </a:r>
            <a:r>
              <a:rPr spc="-25" dirty="0"/>
              <a:t> </a:t>
            </a:r>
            <a:r>
              <a:rPr dirty="0"/>
              <a:t>düzeyinde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47088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917488"/>
            <a:ext cx="887222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*Takipteki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 oranı, takipteki alacakların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nakdi krediler içerisindeki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payını</a:t>
            </a:r>
            <a:r>
              <a:rPr sz="11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**BDDK, salgınının ardından işletmelerin yaşayacakları nakit akışı sorununun finansal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bir probleme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dönüşmemesi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için Mart ayında aldığı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kararla, 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31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Aralık’a kadar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2.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grup krediye (yakın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izlemedeki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krediler-sorunlu krediler) geçiş süresini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günden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3. grup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krediye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(takipteki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krediler) geçiş süresi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de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günden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180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 çıkarmıştı.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2376" y="2751582"/>
            <a:ext cx="6539230" cy="2385060"/>
            <a:chOff x="722376" y="2751582"/>
            <a:chExt cx="6539230" cy="2385060"/>
          </a:xfrm>
        </p:grpSpPr>
        <p:sp>
          <p:nvSpPr>
            <p:cNvPr id="7" name="object 7"/>
            <p:cNvSpPr/>
            <p:nvPr/>
          </p:nvSpPr>
          <p:spPr>
            <a:xfrm>
              <a:off x="722376" y="2756916"/>
              <a:ext cx="6520180" cy="2379980"/>
            </a:xfrm>
            <a:custGeom>
              <a:avLst/>
              <a:gdLst/>
              <a:ahLst/>
              <a:cxnLst/>
              <a:rect l="l" t="t" r="r" b="b"/>
              <a:pathLst>
                <a:path w="6520180" h="2379979">
                  <a:moveTo>
                    <a:pt x="59436" y="2321052"/>
                  </a:moveTo>
                  <a:lnTo>
                    <a:pt x="59436" y="2379726"/>
                  </a:lnTo>
                </a:path>
                <a:path w="6520180" h="2379979">
                  <a:moveTo>
                    <a:pt x="59436" y="2321052"/>
                  </a:moveTo>
                  <a:lnTo>
                    <a:pt x="59436" y="0"/>
                  </a:lnTo>
                </a:path>
                <a:path w="6520180" h="2379979">
                  <a:moveTo>
                    <a:pt x="0" y="2321052"/>
                  </a:moveTo>
                  <a:lnTo>
                    <a:pt x="59436" y="2321052"/>
                  </a:lnTo>
                </a:path>
                <a:path w="6520180" h="2379979">
                  <a:moveTo>
                    <a:pt x="0" y="1857756"/>
                  </a:moveTo>
                  <a:lnTo>
                    <a:pt x="59436" y="1857756"/>
                  </a:lnTo>
                </a:path>
                <a:path w="6520180" h="2379979">
                  <a:moveTo>
                    <a:pt x="0" y="1392936"/>
                  </a:moveTo>
                  <a:lnTo>
                    <a:pt x="59436" y="1392936"/>
                  </a:lnTo>
                </a:path>
                <a:path w="6520180" h="2379979">
                  <a:moveTo>
                    <a:pt x="0" y="929640"/>
                  </a:moveTo>
                  <a:lnTo>
                    <a:pt x="59436" y="929640"/>
                  </a:lnTo>
                </a:path>
                <a:path w="6520180" h="2379979">
                  <a:moveTo>
                    <a:pt x="0" y="464820"/>
                  </a:moveTo>
                  <a:lnTo>
                    <a:pt x="59436" y="464820"/>
                  </a:lnTo>
                </a:path>
                <a:path w="6520180" h="2379979">
                  <a:moveTo>
                    <a:pt x="0" y="0"/>
                  </a:moveTo>
                  <a:lnTo>
                    <a:pt x="59436" y="0"/>
                  </a:lnTo>
                </a:path>
                <a:path w="6520180" h="2379979">
                  <a:moveTo>
                    <a:pt x="2398776" y="2321052"/>
                  </a:moveTo>
                  <a:lnTo>
                    <a:pt x="2398776" y="2379726"/>
                  </a:lnTo>
                </a:path>
                <a:path w="6520180" h="2379979">
                  <a:moveTo>
                    <a:pt x="2993136" y="2321052"/>
                  </a:moveTo>
                  <a:lnTo>
                    <a:pt x="2993136" y="2379726"/>
                  </a:lnTo>
                </a:path>
                <a:path w="6520180" h="2379979">
                  <a:moveTo>
                    <a:pt x="931163" y="2321052"/>
                  </a:moveTo>
                  <a:lnTo>
                    <a:pt x="931163" y="2379726"/>
                  </a:lnTo>
                </a:path>
                <a:path w="6520180" h="2379979">
                  <a:moveTo>
                    <a:pt x="5346192" y="2321052"/>
                  </a:moveTo>
                  <a:lnTo>
                    <a:pt x="5346192" y="2379726"/>
                  </a:lnTo>
                </a:path>
                <a:path w="6520180" h="2379979">
                  <a:moveTo>
                    <a:pt x="1231392" y="2321052"/>
                  </a:moveTo>
                  <a:lnTo>
                    <a:pt x="1231392" y="2379726"/>
                  </a:lnTo>
                </a:path>
                <a:path w="6520180" h="2379979">
                  <a:moveTo>
                    <a:pt x="1525524" y="2321052"/>
                  </a:moveTo>
                  <a:lnTo>
                    <a:pt x="1525524" y="2379726"/>
                  </a:lnTo>
                </a:path>
                <a:path w="6520180" h="2379979">
                  <a:moveTo>
                    <a:pt x="1819656" y="2321052"/>
                  </a:moveTo>
                  <a:lnTo>
                    <a:pt x="1819656" y="2379726"/>
                  </a:lnTo>
                </a:path>
                <a:path w="6520180" h="2379979">
                  <a:moveTo>
                    <a:pt x="2694432" y="2321052"/>
                  </a:moveTo>
                  <a:lnTo>
                    <a:pt x="2694432" y="2379726"/>
                  </a:lnTo>
                </a:path>
                <a:path w="6520180" h="2379979">
                  <a:moveTo>
                    <a:pt x="638555" y="2321052"/>
                  </a:moveTo>
                  <a:lnTo>
                    <a:pt x="638555" y="2379726"/>
                  </a:lnTo>
                </a:path>
                <a:path w="6520180" h="2379979">
                  <a:moveTo>
                    <a:pt x="342899" y="2321052"/>
                  </a:moveTo>
                  <a:lnTo>
                    <a:pt x="342899" y="2379726"/>
                  </a:lnTo>
                </a:path>
                <a:path w="6520180" h="2379979">
                  <a:moveTo>
                    <a:pt x="2104644" y="2321052"/>
                  </a:moveTo>
                  <a:lnTo>
                    <a:pt x="2104644" y="2379726"/>
                  </a:lnTo>
                </a:path>
                <a:path w="6520180" h="2379979">
                  <a:moveTo>
                    <a:pt x="3285744" y="2321052"/>
                  </a:moveTo>
                  <a:lnTo>
                    <a:pt x="3285744" y="2379726"/>
                  </a:lnTo>
                </a:path>
                <a:path w="6520180" h="2379979">
                  <a:moveTo>
                    <a:pt x="3581400" y="2321052"/>
                  </a:moveTo>
                  <a:lnTo>
                    <a:pt x="3581400" y="2379726"/>
                  </a:lnTo>
                </a:path>
                <a:path w="6520180" h="2379979">
                  <a:moveTo>
                    <a:pt x="3870960" y="2321052"/>
                  </a:moveTo>
                  <a:lnTo>
                    <a:pt x="3870960" y="2379726"/>
                  </a:lnTo>
                </a:path>
                <a:path w="6520180" h="2379979">
                  <a:moveTo>
                    <a:pt x="4165091" y="2321052"/>
                  </a:moveTo>
                  <a:lnTo>
                    <a:pt x="4165091" y="2379726"/>
                  </a:lnTo>
                </a:path>
                <a:path w="6520180" h="2379979">
                  <a:moveTo>
                    <a:pt x="4459224" y="2321052"/>
                  </a:moveTo>
                  <a:lnTo>
                    <a:pt x="4459224" y="2379726"/>
                  </a:lnTo>
                </a:path>
                <a:path w="6520180" h="2379979">
                  <a:moveTo>
                    <a:pt x="4759452" y="2321052"/>
                  </a:moveTo>
                  <a:lnTo>
                    <a:pt x="4759452" y="2379726"/>
                  </a:lnTo>
                </a:path>
                <a:path w="6520180" h="2379979">
                  <a:moveTo>
                    <a:pt x="5053584" y="2321052"/>
                  </a:moveTo>
                  <a:lnTo>
                    <a:pt x="5053584" y="2379726"/>
                  </a:lnTo>
                </a:path>
                <a:path w="6520180" h="2379979">
                  <a:moveTo>
                    <a:pt x="5632704" y="2321052"/>
                  </a:moveTo>
                  <a:lnTo>
                    <a:pt x="5632704" y="2379726"/>
                  </a:lnTo>
                </a:path>
                <a:path w="6520180" h="2379979">
                  <a:moveTo>
                    <a:pt x="5926835" y="2321052"/>
                  </a:moveTo>
                  <a:lnTo>
                    <a:pt x="5926835" y="2379726"/>
                  </a:lnTo>
                </a:path>
                <a:path w="6520180" h="2379979">
                  <a:moveTo>
                    <a:pt x="6220968" y="2321052"/>
                  </a:moveTo>
                  <a:lnTo>
                    <a:pt x="6220968" y="2379726"/>
                  </a:lnTo>
                </a:path>
                <a:path w="6520180" h="2379979">
                  <a:moveTo>
                    <a:pt x="6519672" y="2321052"/>
                  </a:moveTo>
                  <a:lnTo>
                    <a:pt x="6519672" y="2379726"/>
                  </a:lnTo>
                </a:path>
                <a:path w="6520180" h="2379979">
                  <a:moveTo>
                    <a:pt x="59436" y="2321052"/>
                  </a:moveTo>
                  <a:lnTo>
                    <a:pt x="6519672" y="23210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81050" y="3832933"/>
              <a:ext cx="6461125" cy="591185"/>
            </a:xfrm>
            <a:custGeom>
              <a:avLst/>
              <a:gdLst/>
              <a:ahLst/>
              <a:cxnLst/>
              <a:rect l="l" t="t" r="r" b="b"/>
              <a:pathLst>
                <a:path w="6461125" h="591185">
                  <a:moveTo>
                    <a:pt x="0" y="563044"/>
                  </a:moveTo>
                  <a:lnTo>
                    <a:pt x="37734" y="563943"/>
                  </a:lnTo>
                  <a:lnTo>
                    <a:pt x="75695" y="564806"/>
                  </a:lnTo>
                  <a:lnTo>
                    <a:pt x="113203" y="565741"/>
                  </a:lnTo>
                  <a:lnTo>
                    <a:pt x="149580" y="566854"/>
                  </a:lnTo>
                  <a:lnTo>
                    <a:pt x="184036" y="568291"/>
                  </a:lnTo>
                  <a:lnTo>
                    <a:pt x="217138" y="569966"/>
                  </a:lnTo>
                  <a:lnTo>
                    <a:pt x="250239" y="571640"/>
                  </a:lnTo>
                  <a:lnTo>
                    <a:pt x="284695" y="573077"/>
                  </a:lnTo>
                  <a:lnTo>
                    <a:pt x="321185" y="573805"/>
                  </a:lnTo>
                  <a:lnTo>
                    <a:pt x="358881" y="574141"/>
                  </a:lnTo>
                  <a:lnTo>
                    <a:pt x="396879" y="574738"/>
                  </a:lnTo>
                  <a:lnTo>
                    <a:pt x="434276" y="576252"/>
                  </a:lnTo>
                  <a:lnTo>
                    <a:pt x="470691" y="580515"/>
                  </a:lnTo>
                  <a:lnTo>
                    <a:pt x="506649" y="586634"/>
                  </a:lnTo>
                  <a:lnTo>
                    <a:pt x="542598" y="591183"/>
                  </a:lnTo>
                  <a:lnTo>
                    <a:pt x="578993" y="590730"/>
                  </a:lnTo>
                  <a:lnTo>
                    <a:pt x="616209" y="582126"/>
                  </a:lnTo>
                  <a:lnTo>
                    <a:pt x="653843" y="567997"/>
                  </a:lnTo>
                  <a:lnTo>
                    <a:pt x="691453" y="553297"/>
                  </a:lnTo>
                  <a:lnTo>
                    <a:pt x="728599" y="542978"/>
                  </a:lnTo>
                  <a:lnTo>
                    <a:pt x="765008" y="537694"/>
                  </a:lnTo>
                  <a:lnTo>
                    <a:pt x="800988" y="534993"/>
                  </a:lnTo>
                  <a:lnTo>
                    <a:pt x="836969" y="535174"/>
                  </a:lnTo>
                  <a:lnTo>
                    <a:pt x="873379" y="538533"/>
                  </a:lnTo>
                  <a:lnTo>
                    <a:pt x="910417" y="549419"/>
                  </a:lnTo>
                  <a:lnTo>
                    <a:pt x="947848" y="566187"/>
                  </a:lnTo>
                  <a:lnTo>
                    <a:pt x="985446" y="580431"/>
                  </a:lnTo>
                  <a:lnTo>
                    <a:pt x="1022985" y="583745"/>
                  </a:lnTo>
                  <a:lnTo>
                    <a:pt x="1060451" y="571099"/>
                  </a:lnTo>
                  <a:lnTo>
                    <a:pt x="1098026" y="547915"/>
                  </a:lnTo>
                  <a:lnTo>
                    <a:pt x="1135481" y="521469"/>
                  </a:lnTo>
                  <a:lnTo>
                    <a:pt x="1172591" y="499036"/>
                  </a:lnTo>
                  <a:lnTo>
                    <a:pt x="1208982" y="482379"/>
                  </a:lnTo>
                  <a:lnTo>
                    <a:pt x="1244933" y="467604"/>
                  </a:lnTo>
                  <a:lnTo>
                    <a:pt x="1280908" y="453780"/>
                  </a:lnTo>
                  <a:lnTo>
                    <a:pt x="1317370" y="439981"/>
                  </a:lnTo>
                  <a:lnTo>
                    <a:pt x="1354514" y="425948"/>
                  </a:lnTo>
                  <a:lnTo>
                    <a:pt x="1392110" y="412105"/>
                  </a:lnTo>
                  <a:lnTo>
                    <a:pt x="1429706" y="398833"/>
                  </a:lnTo>
                  <a:lnTo>
                    <a:pt x="1466850" y="386514"/>
                  </a:lnTo>
                  <a:lnTo>
                    <a:pt x="1539287" y="365480"/>
                  </a:lnTo>
                  <a:lnTo>
                    <a:pt x="1611630" y="346636"/>
                  </a:lnTo>
                  <a:lnTo>
                    <a:pt x="1648721" y="337083"/>
                  </a:lnTo>
                  <a:lnTo>
                    <a:pt x="1686147" y="327650"/>
                  </a:lnTo>
                  <a:lnTo>
                    <a:pt x="1723715" y="318883"/>
                  </a:lnTo>
                  <a:lnTo>
                    <a:pt x="1761236" y="311330"/>
                  </a:lnTo>
                  <a:lnTo>
                    <a:pt x="1798988" y="304605"/>
                  </a:lnTo>
                  <a:lnTo>
                    <a:pt x="1836943" y="298678"/>
                  </a:lnTo>
                  <a:lnTo>
                    <a:pt x="1910842" y="292407"/>
                  </a:lnTo>
                  <a:lnTo>
                    <a:pt x="1945314" y="294104"/>
                  </a:lnTo>
                  <a:lnTo>
                    <a:pt x="1978406" y="298741"/>
                  </a:lnTo>
                  <a:lnTo>
                    <a:pt x="2011497" y="303926"/>
                  </a:lnTo>
                  <a:lnTo>
                    <a:pt x="2045970" y="307266"/>
                  </a:lnTo>
                  <a:lnTo>
                    <a:pt x="2082419" y="308611"/>
                  </a:lnTo>
                  <a:lnTo>
                    <a:pt x="2120106" y="309076"/>
                  </a:lnTo>
                  <a:lnTo>
                    <a:pt x="2158126" y="308159"/>
                  </a:lnTo>
                  <a:lnTo>
                    <a:pt x="2231965" y="300277"/>
                  </a:lnTo>
                  <a:lnTo>
                    <a:pt x="2303839" y="284966"/>
                  </a:lnTo>
                  <a:lnTo>
                    <a:pt x="2377445" y="266275"/>
                  </a:lnTo>
                  <a:lnTo>
                    <a:pt x="2415079" y="255561"/>
                  </a:lnTo>
                  <a:lnTo>
                    <a:pt x="2452689" y="244252"/>
                  </a:lnTo>
                  <a:lnTo>
                    <a:pt x="2489835" y="232717"/>
                  </a:lnTo>
                  <a:lnTo>
                    <a:pt x="2526297" y="220227"/>
                  </a:lnTo>
                  <a:lnTo>
                    <a:pt x="2562272" y="206809"/>
                  </a:lnTo>
                  <a:lnTo>
                    <a:pt x="2598223" y="194248"/>
                  </a:lnTo>
                  <a:lnTo>
                    <a:pt x="2634615" y="184330"/>
                  </a:lnTo>
                  <a:lnTo>
                    <a:pt x="2671653" y="179441"/>
                  </a:lnTo>
                  <a:lnTo>
                    <a:pt x="2709084" y="178075"/>
                  </a:lnTo>
                  <a:lnTo>
                    <a:pt x="2746682" y="175900"/>
                  </a:lnTo>
                  <a:lnTo>
                    <a:pt x="2784221" y="168582"/>
                  </a:lnTo>
                  <a:lnTo>
                    <a:pt x="2821759" y="153136"/>
                  </a:lnTo>
                  <a:lnTo>
                    <a:pt x="2859357" y="132546"/>
                  </a:lnTo>
                  <a:lnTo>
                    <a:pt x="2896788" y="111146"/>
                  </a:lnTo>
                  <a:lnTo>
                    <a:pt x="2933827" y="93271"/>
                  </a:lnTo>
                  <a:lnTo>
                    <a:pt x="2970218" y="79750"/>
                  </a:lnTo>
                  <a:lnTo>
                    <a:pt x="3042144" y="58945"/>
                  </a:lnTo>
                  <a:lnTo>
                    <a:pt x="3115752" y="44872"/>
                  </a:lnTo>
                  <a:lnTo>
                    <a:pt x="3190996" y="37530"/>
                  </a:lnTo>
                  <a:lnTo>
                    <a:pt x="3228213" y="32692"/>
                  </a:lnTo>
                  <a:lnTo>
                    <a:pt x="3264602" y="25126"/>
                  </a:lnTo>
                  <a:lnTo>
                    <a:pt x="3300539" y="16071"/>
                  </a:lnTo>
                  <a:lnTo>
                    <a:pt x="3336476" y="7707"/>
                  </a:lnTo>
                  <a:lnTo>
                    <a:pt x="3372866" y="2212"/>
                  </a:lnTo>
                  <a:lnTo>
                    <a:pt x="3409975" y="0"/>
                  </a:lnTo>
                  <a:lnTo>
                    <a:pt x="3447430" y="37"/>
                  </a:lnTo>
                  <a:lnTo>
                    <a:pt x="3522472" y="5768"/>
                  </a:lnTo>
                  <a:lnTo>
                    <a:pt x="3597894" y="18500"/>
                  </a:lnTo>
                  <a:lnTo>
                    <a:pt x="3635361" y="27449"/>
                  </a:lnTo>
                  <a:lnTo>
                    <a:pt x="3672078" y="37899"/>
                  </a:lnTo>
                  <a:lnTo>
                    <a:pt x="3742055" y="63902"/>
                  </a:lnTo>
                  <a:lnTo>
                    <a:pt x="3812032" y="95049"/>
                  </a:lnTo>
                  <a:lnTo>
                    <a:pt x="3848856" y="113355"/>
                  </a:lnTo>
                  <a:lnTo>
                    <a:pt x="3886501" y="133673"/>
                  </a:lnTo>
                  <a:lnTo>
                    <a:pt x="3924313" y="152967"/>
                  </a:lnTo>
                  <a:lnTo>
                    <a:pt x="3961638" y="168201"/>
                  </a:lnTo>
                  <a:lnTo>
                    <a:pt x="3998029" y="177637"/>
                  </a:lnTo>
                  <a:lnTo>
                    <a:pt x="4033980" y="183203"/>
                  </a:lnTo>
                  <a:lnTo>
                    <a:pt x="4069955" y="187364"/>
                  </a:lnTo>
                  <a:lnTo>
                    <a:pt x="4106417" y="192585"/>
                  </a:lnTo>
                  <a:lnTo>
                    <a:pt x="4181157" y="205888"/>
                  </a:lnTo>
                  <a:lnTo>
                    <a:pt x="4218753" y="213016"/>
                  </a:lnTo>
                  <a:lnTo>
                    <a:pt x="4292359" y="230100"/>
                  </a:lnTo>
                  <a:lnTo>
                    <a:pt x="4328334" y="240353"/>
                  </a:lnTo>
                  <a:lnTo>
                    <a:pt x="4364285" y="250535"/>
                  </a:lnTo>
                  <a:lnTo>
                    <a:pt x="4437768" y="266852"/>
                  </a:lnTo>
                  <a:lnTo>
                    <a:pt x="4512762" y="279052"/>
                  </a:lnTo>
                  <a:lnTo>
                    <a:pt x="4587821" y="289496"/>
                  </a:lnTo>
                  <a:lnTo>
                    <a:pt x="4662850" y="298088"/>
                  </a:lnTo>
                  <a:lnTo>
                    <a:pt x="4699889" y="302694"/>
                  </a:lnTo>
                  <a:lnTo>
                    <a:pt x="4736280" y="308334"/>
                  </a:lnTo>
                  <a:lnTo>
                    <a:pt x="4772231" y="314569"/>
                  </a:lnTo>
                  <a:lnTo>
                    <a:pt x="4808206" y="320232"/>
                  </a:lnTo>
                  <a:lnTo>
                    <a:pt x="4844669" y="324157"/>
                  </a:lnTo>
                  <a:lnTo>
                    <a:pt x="4881814" y="326266"/>
                  </a:lnTo>
                  <a:lnTo>
                    <a:pt x="4919424" y="327126"/>
                  </a:lnTo>
                  <a:lnTo>
                    <a:pt x="4957058" y="326532"/>
                  </a:lnTo>
                  <a:lnTo>
                    <a:pt x="4994275" y="324284"/>
                  </a:lnTo>
                  <a:lnTo>
                    <a:pt x="5030664" y="319083"/>
                  </a:lnTo>
                  <a:lnTo>
                    <a:pt x="5066601" y="311536"/>
                  </a:lnTo>
                  <a:lnTo>
                    <a:pt x="5102538" y="304014"/>
                  </a:lnTo>
                  <a:lnTo>
                    <a:pt x="5138928" y="298884"/>
                  </a:lnTo>
                  <a:lnTo>
                    <a:pt x="5176037" y="296910"/>
                  </a:lnTo>
                  <a:lnTo>
                    <a:pt x="5213492" y="296709"/>
                  </a:lnTo>
                  <a:lnTo>
                    <a:pt x="5251067" y="297723"/>
                  </a:lnTo>
                  <a:lnTo>
                    <a:pt x="5288534" y="299392"/>
                  </a:lnTo>
                  <a:lnTo>
                    <a:pt x="5326286" y="301059"/>
                  </a:lnTo>
                  <a:lnTo>
                    <a:pt x="5401744" y="306964"/>
                  </a:lnTo>
                  <a:lnTo>
                    <a:pt x="5472612" y="324635"/>
                  </a:lnTo>
                  <a:lnTo>
                    <a:pt x="5505704" y="339318"/>
                  </a:lnTo>
                  <a:lnTo>
                    <a:pt x="5538795" y="353976"/>
                  </a:lnTo>
                  <a:lnTo>
                    <a:pt x="5573268" y="365051"/>
                  </a:lnTo>
                  <a:lnTo>
                    <a:pt x="5609788" y="371002"/>
                  </a:lnTo>
                  <a:lnTo>
                    <a:pt x="5647499" y="373989"/>
                  </a:lnTo>
                  <a:lnTo>
                    <a:pt x="5685496" y="375713"/>
                  </a:lnTo>
                  <a:lnTo>
                    <a:pt x="5722874" y="377878"/>
                  </a:lnTo>
                  <a:lnTo>
                    <a:pt x="5759265" y="380757"/>
                  </a:lnTo>
                  <a:lnTo>
                    <a:pt x="5795216" y="383482"/>
                  </a:lnTo>
                  <a:lnTo>
                    <a:pt x="5831191" y="386040"/>
                  </a:lnTo>
                  <a:lnTo>
                    <a:pt x="5867654" y="388419"/>
                  </a:lnTo>
                  <a:lnTo>
                    <a:pt x="5904797" y="391027"/>
                  </a:lnTo>
                  <a:lnTo>
                    <a:pt x="5942393" y="393753"/>
                  </a:lnTo>
                  <a:lnTo>
                    <a:pt x="5979989" y="395813"/>
                  </a:lnTo>
                  <a:lnTo>
                    <a:pt x="6017133" y="396420"/>
                  </a:lnTo>
                  <a:lnTo>
                    <a:pt x="6053595" y="394551"/>
                  </a:lnTo>
                  <a:lnTo>
                    <a:pt x="6089570" y="390896"/>
                  </a:lnTo>
                  <a:lnTo>
                    <a:pt x="6125521" y="387240"/>
                  </a:lnTo>
                  <a:lnTo>
                    <a:pt x="6161913" y="385371"/>
                  </a:lnTo>
                  <a:lnTo>
                    <a:pt x="6236477" y="386974"/>
                  </a:lnTo>
                  <a:lnTo>
                    <a:pt x="6311519" y="393626"/>
                  </a:lnTo>
                  <a:lnTo>
                    <a:pt x="6386322" y="407469"/>
                  </a:lnTo>
                  <a:lnTo>
                    <a:pt x="6423711" y="415915"/>
                  </a:lnTo>
                  <a:lnTo>
                    <a:pt x="6461125" y="42397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1050" y="4332827"/>
              <a:ext cx="6461125" cy="353060"/>
            </a:xfrm>
            <a:custGeom>
              <a:avLst/>
              <a:gdLst/>
              <a:ahLst/>
              <a:cxnLst/>
              <a:rect l="l" t="t" r="r" b="b"/>
              <a:pathLst>
                <a:path w="6461125" h="353060">
                  <a:moveTo>
                    <a:pt x="0" y="118903"/>
                  </a:moveTo>
                  <a:lnTo>
                    <a:pt x="37734" y="118367"/>
                  </a:lnTo>
                  <a:lnTo>
                    <a:pt x="75695" y="117474"/>
                  </a:lnTo>
                  <a:lnTo>
                    <a:pt x="113203" y="117296"/>
                  </a:lnTo>
                  <a:lnTo>
                    <a:pt x="149580" y="118903"/>
                  </a:lnTo>
                  <a:lnTo>
                    <a:pt x="184036" y="123660"/>
                  </a:lnTo>
                  <a:lnTo>
                    <a:pt x="217138" y="130571"/>
                  </a:lnTo>
                  <a:lnTo>
                    <a:pt x="250239" y="137459"/>
                  </a:lnTo>
                  <a:lnTo>
                    <a:pt x="284695" y="142144"/>
                  </a:lnTo>
                  <a:lnTo>
                    <a:pt x="321185" y="143752"/>
                  </a:lnTo>
                  <a:lnTo>
                    <a:pt x="358881" y="143573"/>
                  </a:lnTo>
                  <a:lnTo>
                    <a:pt x="396879" y="142680"/>
                  </a:lnTo>
                  <a:lnTo>
                    <a:pt x="434276" y="142144"/>
                  </a:lnTo>
                  <a:lnTo>
                    <a:pt x="728599" y="142144"/>
                  </a:lnTo>
                  <a:lnTo>
                    <a:pt x="765008" y="142680"/>
                  </a:lnTo>
                  <a:lnTo>
                    <a:pt x="800988" y="143573"/>
                  </a:lnTo>
                  <a:lnTo>
                    <a:pt x="836969" y="143752"/>
                  </a:lnTo>
                  <a:lnTo>
                    <a:pt x="873379" y="142144"/>
                  </a:lnTo>
                  <a:lnTo>
                    <a:pt x="910417" y="137459"/>
                  </a:lnTo>
                  <a:lnTo>
                    <a:pt x="947848" y="130571"/>
                  </a:lnTo>
                  <a:lnTo>
                    <a:pt x="985446" y="123660"/>
                  </a:lnTo>
                  <a:lnTo>
                    <a:pt x="1022985" y="118903"/>
                  </a:lnTo>
                  <a:lnTo>
                    <a:pt x="1060451" y="117850"/>
                  </a:lnTo>
                  <a:lnTo>
                    <a:pt x="1098026" y="118951"/>
                  </a:lnTo>
                  <a:lnTo>
                    <a:pt x="1135481" y="120028"/>
                  </a:lnTo>
                  <a:lnTo>
                    <a:pt x="1172591" y="118903"/>
                  </a:lnTo>
                  <a:lnTo>
                    <a:pt x="1208982" y="114756"/>
                  </a:lnTo>
                  <a:lnTo>
                    <a:pt x="1244933" y="108775"/>
                  </a:lnTo>
                  <a:lnTo>
                    <a:pt x="1280908" y="102080"/>
                  </a:lnTo>
                  <a:lnTo>
                    <a:pt x="1317370" y="95789"/>
                  </a:lnTo>
                  <a:lnTo>
                    <a:pt x="1354514" y="88890"/>
                  </a:lnTo>
                  <a:lnTo>
                    <a:pt x="1392110" y="81264"/>
                  </a:lnTo>
                  <a:lnTo>
                    <a:pt x="1429706" y="75090"/>
                  </a:lnTo>
                  <a:lnTo>
                    <a:pt x="1466850" y="72548"/>
                  </a:lnTo>
                  <a:lnTo>
                    <a:pt x="1503312" y="76715"/>
                  </a:lnTo>
                  <a:lnTo>
                    <a:pt x="1539287" y="85597"/>
                  </a:lnTo>
                  <a:lnTo>
                    <a:pt x="1575238" y="93765"/>
                  </a:lnTo>
                  <a:lnTo>
                    <a:pt x="1611630" y="95789"/>
                  </a:lnTo>
                  <a:lnTo>
                    <a:pt x="1648721" y="88491"/>
                  </a:lnTo>
                  <a:lnTo>
                    <a:pt x="1686147" y="75406"/>
                  </a:lnTo>
                  <a:lnTo>
                    <a:pt x="1723715" y="60892"/>
                  </a:lnTo>
                  <a:lnTo>
                    <a:pt x="1761236" y="49307"/>
                  </a:lnTo>
                  <a:lnTo>
                    <a:pt x="1798988" y="40800"/>
                  </a:lnTo>
                  <a:lnTo>
                    <a:pt x="1836943" y="33353"/>
                  </a:lnTo>
                  <a:lnTo>
                    <a:pt x="1874446" y="28072"/>
                  </a:lnTo>
                  <a:lnTo>
                    <a:pt x="1910842" y="26066"/>
                  </a:lnTo>
                  <a:lnTo>
                    <a:pt x="1945314" y="29162"/>
                  </a:lnTo>
                  <a:lnTo>
                    <a:pt x="1978406" y="36258"/>
                  </a:lnTo>
                  <a:lnTo>
                    <a:pt x="2011497" y="44068"/>
                  </a:lnTo>
                  <a:lnTo>
                    <a:pt x="2045970" y="49307"/>
                  </a:lnTo>
                  <a:lnTo>
                    <a:pt x="2082419" y="51450"/>
                  </a:lnTo>
                  <a:lnTo>
                    <a:pt x="2120106" y="52165"/>
                  </a:lnTo>
                  <a:lnTo>
                    <a:pt x="2158126" y="51450"/>
                  </a:lnTo>
                  <a:lnTo>
                    <a:pt x="2195576" y="49307"/>
                  </a:lnTo>
                  <a:lnTo>
                    <a:pt x="2231965" y="44622"/>
                  </a:lnTo>
                  <a:lnTo>
                    <a:pt x="2267902" y="37734"/>
                  </a:lnTo>
                  <a:lnTo>
                    <a:pt x="2303839" y="30823"/>
                  </a:lnTo>
                  <a:lnTo>
                    <a:pt x="2340229" y="26066"/>
                  </a:lnTo>
                  <a:lnTo>
                    <a:pt x="2377445" y="25013"/>
                  </a:lnTo>
                  <a:lnTo>
                    <a:pt x="2415079" y="26114"/>
                  </a:lnTo>
                  <a:lnTo>
                    <a:pt x="2452689" y="27191"/>
                  </a:lnTo>
                  <a:lnTo>
                    <a:pt x="2489835" y="26066"/>
                  </a:lnTo>
                  <a:lnTo>
                    <a:pt x="2526297" y="21383"/>
                  </a:lnTo>
                  <a:lnTo>
                    <a:pt x="2562272" y="14509"/>
                  </a:lnTo>
                  <a:lnTo>
                    <a:pt x="2598223" y="7635"/>
                  </a:lnTo>
                  <a:lnTo>
                    <a:pt x="2634615" y="2952"/>
                  </a:lnTo>
                  <a:lnTo>
                    <a:pt x="2671653" y="738"/>
                  </a:lnTo>
                  <a:lnTo>
                    <a:pt x="2709084" y="0"/>
                  </a:lnTo>
                  <a:lnTo>
                    <a:pt x="2746682" y="738"/>
                  </a:lnTo>
                  <a:lnTo>
                    <a:pt x="2784221" y="2952"/>
                  </a:lnTo>
                  <a:lnTo>
                    <a:pt x="2821759" y="7635"/>
                  </a:lnTo>
                  <a:lnTo>
                    <a:pt x="2859357" y="14509"/>
                  </a:lnTo>
                  <a:lnTo>
                    <a:pt x="2896788" y="21383"/>
                  </a:lnTo>
                  <a:lnTo>
                    <a:pt x="2933827" y="26066"/>
                  </a:lnTo>
                  <a:lnTo>
                    <a:pt x="2970218" y="27191"/>
                  </a:lnTo>
                  <a:lnTo>
                    <a:pt x="3006169" y="26114"/>
                  </a:lnTo>
                  <a:lnTo>
                    <a:pt x="3042144" y="25013"/>
                  </a:lnTo>
                  <a:lnTo>
                    <a:pt x="3078607" y="26066"/>
                  </a:lnTo>
                  <a:lnTo>
                    <a:pt x="3153362" y="34829"/>
                  </a:lnTo>
                  <a:lnTo>
                    <a:pt x="3190996" y="41354"/>
                  </a:lnTo>
                  <a:lnTo>
                    <a:pt x="3264602" y="59803"/>
                  </a:lnTo>
                  <a:lnTo>
                    <a:pt x="3300539" y="72501"/>
                  </a:lnTo>
                  <a:lnTo>
                    <a:pt x="3336476" y="85222"/>
                  </a:lnTo>
                  <a:lnTo>
                    <a:pt x="3372866" y="95789"/>
                  </a:lnTo>
                  <a:lnTo>
                    <a:pt x="3447430" y="110251"/>
                  </a:lnTo>
                  <a:lnTo>
                    <a:pt x="3522472" y="118903"/>
                  </a:lnTo>
                  <a:lnTo>
                    <a:pt x="3560117" y="119475"/>
                  </a:lnTo>
                  <a:lnTo>
                    <a:pt x="3597894" y="117474"/>
                  </a:lnTo>
                  <a:lnTo>
                    <a:pt x="3635361" y="116189"/>
                  </a:lnTo>
                  <a:lnTo>
                    <a:pt x="3672078" y="118903"/>
                  </a:lnTo>
                  <a:lnTo>
                    <a:pt x="3707518" y="127791"/>
                  </a:lnTo>
                  <a:lnTo>
                    <a:pt x="3742055" y="140668"/>
                  </a:lnTo>
                  <a:lnTo>
                    <a:pt x="3776591" y="154283"/>
                  </a:lnTo>
                  <a:lnTo>
                    <a:pt x="3812032" y="165385"/>
                  </a:lnTo>
                  <a:lnTo>
                    <a:pt x="3848856" y="172803"/>
                  </a:lnTo>
                  <a:lnTo>
                    <a:pt x="3886501" y="178434"/>
                  </a:lnTo>
                  <a:lnTo>
                    <a:pt x="3924313" y="183352"/>
                  </a:lnTo>
                  <a:lnTo>
                    <a:pt x="3961638" y="188626"/>
                  </a:lnTo>
                  <a:lnTo>
                    <a:pt x="3998029" y="193827"/>
                  </a:lnTo>
                  <a:lnTo>
                    <a:pt x="4033980" y="198707"/>
                  </a:lnTo>
                  <a:lnTo>
                    <a:pt x="4069955" y="204325"/>
                  </a:lnTo>
                  <a:lnTo>
                    <a:pt x="4106417" y="211740"/>
                  </a:lnTo>
                  <a:lnTo>
                    <a:pt x="4143561" y="222289"/>
                  </a:lnTo>
                  <a:lnTo>
                    <a:pt x="4181157" y="234981"/>
                  </a:lnTo>
                  <a:lnTo>
                    <a:pt x="4218753" y="247673"/>
                  </a:lnTo>
                  <a:lnTo>
                    <a:pt x="4255897" y="258222"/>
                  </a:lnTo>
                  <a:lnTo>
                    <a:pt x="4292359" y="265640"/>
                  </a:lnTo>
                  <a:lnTo>
                    <a:pt x="4328334" y="271271"/>
                  </a:lnTo>
                  <a:lnTo>
                    <a:pt x="4364285" y="276189"/>
                  </a:lnTo>
                  <a:lnTo>
                    <a:pt x="4400677" y="281463"/>
                  </a:lnTo>
                  <a:lnTo>
                    <a:pt x="4437768" y="287754"/>
                  </a:lnTo>
                  <a:lnTo>
                    <a:pt x="4475194" y="294449"/>
                  </a:lnTo>
                  <a:lnTo>
                    <a:pt x="4512762" y="300430"/>
                  </a:lnTo>
                  <a:lnTo>
                    <a:pt x="4550283" y="304577"/>
                  </a:lnTo>
                  <a:lnTo>
                    <a:pt x="4587821" y="306238"/>
                  </a:lnTo>
                  <a:lnTo>
                    <a:pt x="4625419" y="306054"/>
                  </a:lnTo>
                  <a:lnTo>
                    <a:pt x="4662850" y="305131"/>
                  </a:lnTo>
                  <a:lnTo>
                    <a:pt x="4699889" y="304577"/>
                  </a:lnTo>
                  <a:lnTo>
                    <a:pt x="4736280" y="304041"/>
                  </a:lnTo>
                  <a:lnTo>
                    <a:pt x="4772231" y="303148"/>
                  </a:lnTo>
                  <a:lnTo>
                    <a:pt x="4808206" y="302970"/>
                  </a:lnTo>
                  <a:lnTo>
                    <a:pt x="4844669" y="304577"/>
                  </a:lnTo>
                  <a:lnTo>
                    <a:pt x="4881814" y="308780"/>
                  </a:lnTo>
                  <a:lnTo>
                    <a:pt x="4919424" y="314769"/>
                  </a:lnTo>
                  <a:lnTo>
                    <a:pt x="4957058" y="321472"/>
                  </a:lnTo>
                  <a:lnTo>
                    <a:pt x="4994275" y="327818"/>
                  </a:lnTo>
                  <a:lnTo>
                    <a:pt x="5030664" y="334164"/>
                  </a:lnTo>
                  <a:lnTo>
                    <a:pt x="5066601" y="340868"/>
                  </a:lnTo>
                  <a:lnTo>
                    <a:pt x="5102538" y="346856"/>
                  </a:lnTo>
                  <a:lnTo>
                    <a:pt x="5138928" y="351059"/>
                  </a:lnTo>
                  <a:lnTo>
                    <a:pt x="5176037" y="352667"/>
                  </a:lnTo>
                  <a:lnTo>
                    <a:pt x="5213492" y="352488"/>
                  </a:lnTo>
                  <a:lnTo>
                    <a:pt x="5251067" y="351595"/>
                  </a:lnTo>
                  <a:lnTo>
                    <a:pt x="5288534" y="351059"/>
                  </a:lnTo>
                  <a:lnTo>
                    <a:pt x="5573268" y="351059"/>
                  </a:lnTo>
                  <a:lnTo>
                    <a:pt x="5609788" y="351595"/>
                  </a:lnTo>
                  <a:lnTo>
                    <a:pt x="5647499" y="352488"/>
                  </a:lnTo>
                  <a:lnTo>
                    <a:pt x="5685496" y="352667"/>
                  </a:lnTo>
                  <a:lnTo>
                    <a:pt x="5722874" y="351059"/>
                  </a:lnTo>
                  <a:lnTo>
                    <a:pt x="5759265" y="346303"/>
                  </a:lnTo>
                  <a:lnTo>
                    <a:pt x="5795216" y="339391"/>
                  </a:lnTo>
                  <a:lnTo>
                    <a:pt x="5831191" y="332503"/>
                  </a:lnTo>
                  <a:lnTo>
                    <a:pt x="5867654" y="327818"/>
                  </a:lnTo>
                  <a:lnTo>
                    <a:pt x="5904797" y="326747"/>
                  </a:lnTo>
                  <a:lnTo>
                    <a:pt x="5942393" y="327818"/>
                  </a:lnTo>
                  <a:lnTo>
                    <a:pt x="5979989" y="328890"/>
                  </a:lnTo>
                  <a:lnTo>
                    <a:pt x="6017133" y="327818"/>
                  </a:lnTo>
                  <a:lnTo>
                    <a:pt x="6053595" y="323669"/>
                  </a:lnTo>
                  <a:lnTo>
                    <a:pt x="6089570" y="317674"/>
                  </a:lnTo>
                  <a:lnTo>
                    <a:pt x="6125521" y="310941"/>
                  </a:lnTo>
                  <a:lnTo>
                    <a:pt x="6161913" y="304577"/>
                  </a:lnTo>
                  <a:lnTo>
                    <a:pt x="6199022" y="297697"/>
                  </a:lnTo>
                  <a:lnTo>
                    <a:pt x="6236477" y="290115"/>
                  </a:lnTo>
                  <a:lnTo>
                    <a:pt x="6274052" y="283985"/>
                  </a:lnTo>
                  <a:lnTo>
                    <a:pt x="6311519" y="281463"/>
                  </a:lnTo>
                  <a:lnTo>
                    <a:pt x="6348932" y="283985"/>
                  </a:lnTo>
                  <a:lnTo>
                    <a:pt x="6386322" y="290115"/>
                  </a:lnTo>
                  <a:lnTo>
                    <a:pt x="6423711" y="297697"/>
                  </a:lnTo>
                  <a:lnTo>
                    <a:pt x="6461125" y="304577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1050" y="2909792"/>
              <a:ext cx="6461125" cy="1195705"/>
            </a:xfrm>
            <a:custGeom>
              <a:avLst/>
              <a:gdLst/>
              <a:ahLst/>
              <a:cxnLst/>
              <a:rect l="l" t="t" r="r" b="b"/>
              <a:pathLst>
                <a:path w="6461125" h="1195704">
                  <a:moveTo>
                    <a:pt x="0" y="1193831"/>
                  </a:moveTo>
                  <a:lnTo>
                    <a:pt x="37734" y="1194367"/>
                  </a:lnTo>
                  <a:lnTo>
                    <a:pt x="75695" y="1195260"/>
                  </a:lnTo>
                  <a:lnTo>
                    <a:pt x="113203" y="1195439"/>
                  </a:lnTo>
                  <a:lnTo>
                    <a:pt x="149580" y="1193831"/>
                  </a:lnTo>
                  <a:lnTo>
                    <a:pt x="184036" y="1189146"/>
                  </a:lnTo>
                  <a:lnTo>
                    <a:pt x="217138" y="1182258"/>
                  </a:lnTo>
                  <a:lnTo>
                    <a:pt x="250239" y="1175347"/>
                  </a:lnTo>
                  <a:lnTo>
                    <a:pt x="284695" y="1170590"/>
                  </a:lnTo>
                  <a:lnTo>
                    <a:pt x="321185" y="1168447"/>
                  </a:lnTo>
                  <a:lnTo>
                    <a:pt x="358881" y="1167733"/>
                  </a:lnTo>
                  <a:lnTo>
                    <a:pt x="396879" y="1168447"/>
                  </a:lnTo>
                  <a:lnTo>
                    <a:pt x="434276" y="1170590"/>
                  </a:lnTo>
                  <a:lnTo>
                    <a:pt x="470691" y="1175883"/>
                  </a:lnTo>
                  <a:lnTo>
                    <a:pt x="506649" y="1183687"/>
                  </a:lnTo>
                  <a:lnTo>
                    <a:pt x="542598" y="1190753"/>
                  </a:lnTo>
                  <a:lnTo>
                    <a:pt x="578993" y="1193831"/>
                  </a:lnTo>
                  <a:lnTo>
                    <a:pt x="616209" y="1191843"/>
                  </a:lnTo>
                  <a:lnTo>
                    <a:pt x="653843" y="1186592"/>
                  </a:lnTo>
                  <a:lnTo>
                    <a:pt x="691453" y="1179151"/>
                  </a:lnTo>
                  <a:lnTo>
                    <a:pt x="728599" y="1170590"/>
                  </a:lnTo>
                  <a:lnTo>
                    <a:pt x="765008" y="1160097"/>
                  </a:lnTo>
                  <a:lnTo>
                    <a:pt x="800988" y="1147413"/>
                  </a:lnTo>
                  <a:lnTo>
                    <a:pt x="836969" y="1134729"/>
                  </a:lnTo>
                  <a:lnTo>
                    <a:pt x="873379" y="1124235"/>
                  </a:lnTo>
                  <a:lnTo>
                    <a:pt x="910417" y="1118389"/>
                  </a:lnTo>
                  <a:lnTo>
                    <a:pt x="947848" y="1115472"/>
                  </a:lnTo>
                  <a:lnTo>
                    <a:pt x="985446" y="1111126"/>
                  </a:lnTo>
                  <a:lnTo>
                    <a:pt x="1022985" y="1100994"/>
                  </a:lnTo>
                  <a:lnTo>
                    <a:pt x="1060451" y="1083238"/>
                  </a:lnTo>
                  <a:lnTo>
                    <a:pt x="1098026" y="1060386"/>
                  </a:lnTo>
                  <a:lnTo>
                    <a:pt x="1135481" y="1034629"/>
                  </a:lnTo>
                  <a:lnTo>
                    <a:pt x="1172591" y="1008157"/>
                  </a:lnTo>
                  <a:lnTo>
                    <a:pt x="1208982" y="981323"/>
                  </a:lnTo>
                  <a:lnTo>
                    <a:pt x="1244933" y="953023"/>
                  </a:lnTo>
                  <a:lnTo>
                    <a:pt x="1280908" y="923272"/>
                  </a:lnTo>
                  <a:lnTo>
                    <a:pt x="1317370" y="892079"/>
                  </a:lnTo>
                  <a:lnTo>
                    <a:pt x="1354514" y="858901"/>
                  </a:lnTo>
                  <a:lnTo>
                    <a:pt x="1392110" y="823912"/>
                  </a:lnTo>
                  <a:lnTo>
                    <a:pt x="1429706" y="788209"/>
                  </a:lnTo>
                  <a:lnTo>
                    <a:pt x="1466850" y="752887"/>
                  </a:lnTo>
                  <a:lnTo>
                    <a:pt x="1503312" y="715867"/>
                  </a:lnTo>
                  <a:lnTo>
                    <a:pt x="1539287" y="677417"/>
                  </a:lnTo>
                  <a:lnTo>
                    <a:pt x="1575238" y="641873"/>
                  </a:lnTo>
                  <a:lnTo>
                    <a:pt x="1611630" y="613568"/>
                  </a:lnTo>
                  <a:lnTo>
                    <a:pt x="1648721" y="593842"/>
                  </a:lnTo>
                  <a:lnTo>
                    <a:pt x="1686147" y="580247"/>
                  </a:lnTo>
                  <a:lnTo>
                    <a:pt x="1723715" y="571724"/>
                  </a:lnTo>
                  <a:lnTo>
                    <a:pt x="1761236" y="567213"/>
                  </a:lnTo>
                  <a:lnTo>
                    <a:pt x="1798988" y="567541"/>
                  </a:lnTo>
                  <a:lnTo>
                    <a:pt x="1836943" y="572976"/>
                  </a:lnTo>
                  <a:lnTo>
                    <a:pt x="1874446" y="581340"/>
                  </a:lnTo>
                  <a:lnTo>
                    <a:pt x="1945314" y="601483"/>
                  </a:lnTo>
                  <a:lnTo>
                    <a:pt x="1978406" y="615060"/>
                  </a:lnTo>
                  <a:lnTo>
                    <a:pt x="2011497" y="627923"/>
                  </a:lnTo>
                  <a:lnTo>
                    <a:pt x="2045970" y="636809"/>
                  </a:lnTo>
                  <a:lnTo>
                    <a:pt x="2082419" y="641703"/>
                  </a:lnTo>
                  <a:lnTo>
                    <a:pt x="2120106" y="644048"/>
                  </a:lnTo>
                  <a:lnTo>
                    <a:pt x="2158126" y="642774"/>
                  </a:lnTo>
                  <a:lnTo>
                    <a:pt x="2195576" y="636809"/>
                  </a:lnTo>
                  <a:lnTo>
                    <a:pt x="2231965" y="623774"/>
                  </a:lnTo>
                  <a:lnTo>
                    <a:pt x="2267902" y="604916"/>
                  </a:lnTo>
                  <a:lnTo>
                    <a:pt x="2303839" y="584606"/>
                  </a:lnTo>
                  <a:lnTo>
                    <a:pt x="2340229" y="567213"/>
                  </a:lnTo>
                  <a:lnTo>
                    <a:pt x="2377445" y="554485"/>
                  </a:lnTo>
                  <a:lnTo>
                    <a:pt x="2415079" y="543972"/>
                  </a:lnTo>
                  <a:lnTo>
                    <a:pt x="2452689" y="533459"/>
                  </a:lnTo>
                  <a:lnTo>
                    <a:pt x="2489835" y="520731"/>
                  </a:lnTo>
                  <a:lnTo>
                    <a:pt x="2526297" y="504428"/>
                  </a:lnTo>
                  <a:lnTo>
                    <a:pt x="2562272" y="485933"/>
                  </a:lnTo>
                  <a:lnTo>
                    <a:pt x="2598223" y="467439"/>
                  </a:lnTo>
                  <a:lnTo>
                    <a:pt x="2634615" y="451135"/>
                  </a:lnTo>
                  <a:lnTo>
                    <a:pt x="2671653" y="440088"/>
                  </a:lnTo>
                  <a:lnTo>
                    <a:pt x="2709084" y="432292"/>
                  </a:lnTo>
                  <a:lnTo>
                    <a:pt x="2746682" y="422328"/>
                  </a:lnTo>
                  <a:lnTo>
                    <a:pt x="2784221" y="404780"/>
                  </a:lnTo>
                  <a:lnTo>
                    <a:pt x="2821759" y="376457"/>
                  </a:lnTo>
                  <a:lnTo>
                    <a:pt x="2859357" y="340883"/>
                  </a:lnTo>
                  <a:lnTo>
                    <a:pt x="2896788" y="302428"/>
                  </a:lnTo>
                  <a:lnTo>
                    <a:pt x="2933827" y="265461"/>
                  </a:lnTo>
                  <a:lnTo>
                    <a:pt x="2970218" y="228443"/>
                  </a:lnTo>
                  <a:lnTo>
                    <a:pt x="3006169" y="190007"/>
                  </a:lnTo>
                  <a:lnTo>
                    <a:pt x="3042144" y="154501"/>
                  </a:lnTo>
                  <a:lnTo>
                    <a:pt x="3078607" y="126269"/>
                  </a:lnTo>
                  <a:lnTo>
                    <a:pt x="3115752" y="108648"/>
                  </a:lnTo>
                  <a:lnTo>
                    <a:pt x="3153362" y="98647"/>
                  </a:lnTo>
                  <a:lnTo>
                    <a:pt x="3190996" y="90836"/>
                  </a:lnTo>
                  <a:lnTo>
                    <a:pt x="3228213" y="79787"/>
                  </a:lnTo>
                  <a:lnTo>
                    <a:pt x="3264602" y="62394"/>
                  </a:lnTo>
                  <a:lnTo>
                    <a:pt x="3300539" y="42084"/>
                  </a:lnTo>
                  <a:lnTo>
                    <a:pt x="3336476" y="23227"/>
                  </a:lnTo>
                  <a:lnTo>
                    <a:pt x="3372866" y="10191"/>
                  </a:lnTo>
                  <a:lnTo>
                    <a:pt x="3409975" y="3083"/>
                  </a:lnTo>
                  <a:lnTo>
                    <a:pt x="3447430" y="0"/>
                  </a:lnTo>
                  <a:lnTo>
                    <a:pt x="3485005" y="2012"/>
                  </a:lnTo>
                  <a:lnTo>
                    <a:pt x="3522472" y="10191"/>
                  </a:lnTo>
                  <a:lnTo>
                    <a:pt x="3560117" y="27965"/>
                  </a:lnTo>
                  <a:lnTo>
                    <a:pt x="3597894" y="53705"/>
                  </a:lnTo>
                  <a:lnTo>
                    <a:pt x="3635361" y="80897"/>
                  </a:lnTo>
                  <a:lnTo>
                    <a:pt x="3672078" y="103028"/>
                  </a:lnTo>
                  <a:lnTo>
                    <a:pt x="3707518" y="112468"/>
                  </a:lnTo>
                  <a:lnTo>
                    <a:pt x="3742055" y="114633"/>
                  </a:lnTo>
                  <a:lnTo>
                    <a:pt x="3776591" y="122584"/>
                  </a:lnTo>
                  <a:lnTo>
                    <a:pt x="3812032" y="149383"/>
                  </a:lnTo>
                  <a:lnTo>
                    <a:pt x="3836457" y="184275"/>
                  </a:lnTo>
                  <a:lnTo>
                    <a:pt x="3861345" y="231072"/>
                  </a:lnTo>
                  <a:lnTo>
                    <a:pt x="3886501" y="284305"/>
                  </a:lnTo>
                  <a:lnTo>
                    <a:pt x="3911731" y="338500"/>
                  </a:lnTo>
                  <a:lnTo>
                    <a:pt x="3936841" y="388187"/>
                  </a:lnTo>
                  <a:lnTo>
                    <a:pt x="3961638" y="427894"/>
                  </a:lnTo>
                  <a:lnTo>
                    <a:pt x="3998029" y="469427"/>
                  </a:lnTo>
                  <a:lnTo>
                    <a:pt x="4033980" y="498982"/>
                  </a:lnTo>
                  <a:lnTo>
                    <a:pt x="4069955" y="522013"/>
                  </a:lnTo>
                  <a:lnTo>
                    <a:pt x="4106417" y="543972"/>
                  </a:lnTo>
                  <a:lnTo>
                    <a:pt x="4143561" y="565741"/>
                  </a:lnTo>
                  <a:lnTo>
                    <a:pt x="4181157" y="584580"/>
                  </a:lnTo>
                  <a:lnTo>
                    <a:pt x="4218753" y="600515"/>
                  </a:lnTo>
                  <a:lnTo>
                    <a:pt x="4255897" y="613568"/>
                  </a:lnTo>
                  <a:lnTo>
                    <a:pt x="4328334" y="626665"/>
                  </a:lnTo>
                  <a:lnTo>
                    <a:pt x="4364285" y="630481"/>
                  </a:lnTo>
                  <a:lnTo>
                    <a:pt x="4400677" y="636809"/>
                  </a:lnTo>
                  <a:lnTo>
                    <a:pt x="4437768" y="647858"/>
                  </a:lnTo>
                  <a:lnTo>
                    <a:pt x="4475194" y="661479"/>
                  </a:lnTo>
                  <a:lnTo>
                    <a:pt x="4512762" y="674385"/>
                  </a:lnTo>
                  <a:lnTo>
                    <a:pt x="4550283" y="683291"/>
                  </a:lnTo>
                  <a:lnTo>
                    <a:pt x="4587821" y="684863"/>
                  </a:lnTo>
                  <a:lnTo>
                    <a:pt x="4625419" y="681767"/>
                  </a:lnTo>
                  <a:lnTo>
                    <a:pt x="4662850" y="679434"/>
                  </a:lnTo>
                  <a:lnTo>
                    <a:pt x="4699889" y="683291"/>
                  </a:lnTo>
                  <a:lnTo>
                    <a:pt x="4736280" y="697398"/>
                  </a:lnTo>
                  <a:lnTo>
                    <a:pt x="4772231" y="718042"/>
                  </a:lnTo>
                  <a:lnTo>
                    <a:pt x="4808206" y="738709"/>
                  </a:lnTo>
                  <a:lnTo>
                    <a:pt x="4844669" y="752887"/>
                  </a:lnTo>
                  <a:lnTo>
                    <a:pt x="4881814" y="758299"/>
                  </a:lnTo>
                  <a:lnTo>
                    <a:pt x="4919424" y="758650"/>
                  </a:lnTo>
                  <a:lnTo>
                    <a:pt x="4957058" y="756120"/>
                  </a:lnTo>
                  <a:lnTo>
                    <a:pt x="4994275" y="752887"/>
                  </a:lnTo>
                  <a:lnTo>
                    <a:pt x="5030664" y="748684"/>
                  </a:lnTo>
                  <a:lnTo>
                    <a:pt x="5066601" y="742695"/>
                  </a:lnTo>
                  <a:lnTo>
                    <a:pt x="5102538" y="735992"/>
                  </a:lnTo>
                  <a:lnTo>
                    <a:pt x="5138928" y="729646"/>
                  </a:lnTo>
                  <a:lnTo>
                    <a:pt x="5176037" y="722747"/>
                  </a:lnTo>
                  <a:lnTo>
                    <a:pt x="5213492" y="715121"/>
                  </a:lnTo>
                  <a:lnTo>
                    <a:pt x="5251067" y="708947"/>
                  </a:lnTo>
                  <a:lnTo>
                    <a:pt x="5288534" y="706405"/>
                  </a:lnTo>
                  <a:lnTo>
                    <a:pt x="5326286" y="707858"/>
                  </a:lnTo>
                  <a:lnTo>
                    <a:pt x="5364241" y="712215"/>
                  </a:lnTo>
                  <a:lnTo>
                    <a:pt x="5401744" y="719478"/>
                  </a:lnTo>
                  <a:lnTo>
                    <a:pt x="5438140" y="729646"/>
                  </a:lnTo>
                  <a:lnTo>
                    <a:pt x="5472612" y="745432"/>
                  </a:lnTo>
                  <a:lnTo>
                    <a:pt x="5505704" y="765921"/>
                  </a:lnTo>
                  <a:lnTo>
                    <a:pt x="5538795" y="785671"/>
                  </a:lnTo>
                  <a:lnTo>
                    <a:pt x="5573268" y="799242"/>
                  </a:lnTo>
                  <a:lnTo>
                    <a:pt x="5609788" y="803636"/>
                  </a:lnTo>
                  <a:lnTo>
                    <a:pt x="5647499" y="802195"/>
                  </a:lnTo>
                  <a:lnTo>
                    <a:pt x="5685496" y="799278"/>
                  </a:lnTo>
                  <a:lnTo>
                    <a:pt x="5722874" y="799242"/>
                  </a:lnTo>
                  <a:lnTo>
                    <a:pt x="5759265" y="803999"/>
                  </a:lnTo>
                  <a:lnTo>
                    <a:pt x="5795216" y="810910"/>
                  </a:lnTo>
                  <a:lnTo>
                    <a:pt x="5831191" y="817798"/>
                  </a:lnTo>
                  <a:lnTo>
                    <a:pt x="5867654" y="822483"/>
                  </a:lnTo>
                  <a:lnTo>
                    <a:pt x="5904797" y="824626"/>
                  </a:lnTo>
                  <a:lnTo>
                    <a:pt x="5942393" y="825341"/>
                  </a:lnTo>
                  <a:lnTo>
                    <a:pt x="5979989" y="824626"/>
                  </a:lnTo>
                  <a:lnTo>
                    <a:pt x="6017133" y="822483"/>
                  </a:lnTo>
                  <a:lnTo>
                    <a:pt x="6053595" y="817244"/>
                  </a:lnTo>
                  <a:lnTo>
                    <a:pt x="6089570" y="809434"/>
                  </a:lnTo>
                  <a:lnTo>
                    <a:pt x="6125521" y="802338"/>
                  </a:lnTo>
                  <a:lnTo>
                    <a:pt x="6161913" y="799242"/>
                  </a:lnTo>
                  <a:lnTo>
                    <a:pt x="6199022" y="801248"/>
                  </a:lnTo>
                  <a:lnTo>
                    <a:pt x="6236477" y="806529"/>
                  </a:lnTo>
                  <a:lnTo>
                    <a:pt x="6274052" y="813976"/>
                  </a:lnTo>
                  <a:lnTo>
                    <a:pt x="6311519" y="822483"/>
                  </a:lnTo>
                  <a:lnTo>
                    <a:pt x="6348932" y="832443"/>
                  </a:lnTo>
                  <a:lnTo>
                    <a:pt x="6386322" y="844248"/>
                  </a:lnTo>
                  <a:lnTo>
                    <a:pt x="6423711" y="856791"/>
                  </a:lnTo>
                  <a:lnTo>
                    <a:pt x="6461125" y="868965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555235" y="2751582"/>
              <a:ext cx="78105" cy="2304415"/>
            </a:xfrm>
            <a:custGeom>
              <a:avLst/>
              <a:gdLst/>
              <a:ahLst/>
              <a:cxnLst/>
              <a:rect l="l" t="t" r="r" b="b"/>
              <a:pathLst>
                <a:path w="78104" h="2304415">
                  <a:moveTo>
                    <a:pt x="51815" y="2200401"/>
                  </a:moveTo>
                  <a:lnTo>
                    <a:pt x="25908" y="2200401"/>
                  </a:lnTo>
                  <a:lnTo>
                    <a:pt x="25908" y="2304034"/>
                  </a:lnTo>
                  <a:lnTo>
                    <a:pt x="51815" y="2304034"/>
                  </a:lnTo>
                  <a:lnTo>
                    <a:pt x="51815" y="2200401"/>
                  </a:lnTo>
                  <a:close/>
                </a:path>
                <a:path w="78104" h="2304415">
                  <a:moveTo>
                    <a:pt x="51815" y="2019045"/>
                  </a:moveTo>
                  <a:lnTo>
                    <a:pt x="25908" y="2019045"/>
                  </a:lnTo>
                  <a:lnTo>
                    <a:pt x="25908" y="2122678"/>
                  </a:lnTo>
                  <a:lnTo>
                    <a:pt x="51815" y="2122678"/>
                  </a:lnTo>
                  <a:lnTo>
                    <a:pt x="51815" y="2019045"/>
                  </a:lnTo>
                  <a:close/>
                </a:path>
                <a:path w="78104" h="2304415">
                  <a:moveTo>
                    <a:pt x="51815" y="1837689"/>
                  </a:moveTo>
                  <a:lnTo>
                    <a:pt x="25908" y="1837689"/>
                  </a:lnTo>
                  <a:lnTo>
                    <a:pt x="25908" y="1941321"/>
                  </a:lnTo>
                  <a:lnTo>
                    <a:pt x="51815" y="1941321"/>
                  </a:lnTo>
                  <a:lnTo>
                    <a:pt x="51815" y="1837689"/>
                  </a:lnTo>
                  <a:close/>
                </a:path>
                <a:path w="78104" h="2304415">
                  <a:moveTo>
                    <a:pt x="51815" y="1656333"/>
                  </a:moveTo>
                  <a:lnTo>
                    <a:pt x="25908" y="1656333"/>
                  </a:lnTo>
                  <a:lnTo>
                    <a:pt x="25908" y="1759965"/>
                  </a:lnTo>
                  <a:lnTo>
                    <a:pt x="51815" y="1759965"/>
                  </a:lnTo>
                  <a:lnTo>
                    <a:pt x="51815" y="1656333"/>
                  </a:lnTo>
                  <a:close/>
                </a:path>
                <a:path w="78104" h="2304415">
                  <a:moveTo>
                    <a:pt x="51815" y="1474977"/>
                  </a:moveTo>
                  <a:lnTo>
                    <a:pt x="25908" y="1474977"/>
                  </a:lnTo>
                  <a:lnTo>
                    <a:pt x="25908" y="1578609"/>
                  </a:lnTo>
                  <a:lnTo>
                    <a:pt x="51815" y="1578609"/>
                  </a:lnTo>
                  <a:lnTo>
                    <a:pt x="51815" y="1474977"/>
                  </a:lnTo>
                  <a:close/>
                </a:path>
                <a:path w="78104" h="2304415">
                  <a:moveTo>
                    <a:pt x="51815" y="1293621"/>
                  </a:moveTo>
                  <a:lnTo>
                    <a:pt x="25908" y="1293621"/>
                  </a:lnTo>
                  <a:lnTo>
                    <a:pt x="25908" y="1397253"/>
                  </a:lnTo>
                  <a:lnTo>
                    <a:pt x="51815" y="1397253"/>
                  </a:lnTo>
                  <a:lnTo>
                    <a:pt x="51815" y="1293621"/>
                  </a:lnTo>
                  <a:close/>
                </a:path>
                <a:path w="78104" h="2304415">
                  <a:moveTo>
                    <a:pt x="51815" y="1112265"/>
                  </a:moveTo>
                  <a:lnTo>
                    <a:pt x="25908" y="1112265"/>
                  </a:lnTo>
                  <a:lnTo>
                    <a:pt x="25908" y="1215897"/>
                  </a:lnTo>
                  <a:lnTo>
                    <a:pt x="51815" y="1215897"/>
                  </a:lnTo>
                  <a:lnTo>
                    <a:pt x="51815" y="1112265"/>
                  </a:lnTo>
                  <a:close/>
                </a:path>
                <a:path w="78104" h="2304415">
                  <a:moveTo>
                    <a:pt x="51815" y="930909"/>
                  </a:moveTo>
                  <a:lnTo>
                    <a:pt x="25908" y="930909"/>
                  </a:lnTo>
                  <a:lnTo>
                    <a:pt x="25908" y="1034541"/>
                  </a:lnTo>
                  <a:lnTo>
                    <a:pt x="51815" y="1034541"/>
                  </a:lnTo>
                  <a:lnTo>
                    <a:pt x="51815" y="930909"/>
                  </a:lnTo>
                  <a:close/>
                </a:path>
                <a:path w="78104" h="2304415">
                  <a:moveTo>
                    <a:pt x="51815" y="749553"/>
                  </a:moveTo>
                  <a:lnTo>
                    <a:pt x="25908" y="749553"/>
                  </a:lnTo>
                  <a:lnTo>
                    <a:pt x="25908" y="853185"/>
                  </a:lnTo>
                  <a:lnTo>
                    <a:pt x="51815" y="853185"/>
                  </a:lnTo>
                  <a:lnTo>
                    <a:pt x="51815" y="749553"/>
                  </a:lnTo>
                  <a:close/>
                </a:path>
                <a:path w="78104" h="2304415">
                  <a:moveTo>
                    <a:pt x="51815" y="568197"/>
                  </a:moveTo>
                  <a:lnTo>
                    <a:pt x="25908" y="568197"/>
                  </a:lnTo>
                  <a:lnTo>
                    <a:pt x="25908" y="671829"/>
                  </a:lnTo>
                  <a:lnTo>
                    <a:pt x="51815" y="671829"/>
                  </a:lnTo>
                  <a:lnTo>
                    <a:pt x="51815" y="568197"/>
                  </a:lnTo>
                  <a:close/>
                </a:path>
                <a:path w="78104" h="2304415">
                  <a:moveTo>
                    <a:pt x="51815" y="386841"/>
                  </a:moveTo>
                  <a:lnTo>
                    <a:pt x="25908" y="386841"/>
                  </a:lnTo>
                  <a:lnTo>
                    <a:pt x="25908" y="490473"/>
                  </a:lnTo>
                  <a:lnTo>
                    <a:pt x="51815" y="490473"/>
                  </a:lnTo>
                  <a:lnTo>
                    <a:pt x="51815" y="386841"/>
                  </a:lnTo>
                  <a:close/>
                </a:path>
                <a:path w="78104" h="2304415">
                  <a:moveTo>
                    <a:pt x="51815" y="205485"/>
                  </a:moveTo>
                  <a:lnTo>
                    <a:pt x="25908" y="205485"/>
                  </a:lnTo>
                  <a:lnTo>
                    <a:pt x="25908" y="309117"/>
                  </a:lnTo>
                  <a:lnTo>
                    <a:pt x="51815" y="309117"/>
                  </a:lnTo>
                  <a:lnTo>
                    <a:pt x="51815" y="205485"/>
                  </a:lnTo>
                  <a:close/>
                </a:path>
                <a:path w="78104" h="2304415">
                  <a:moveTo>
                    <a:pt x="51815" y="64769"/>
                  </a:moveTo>
                  <a:lnTo>
                    <a:pt x="25908" y="64769"/>
                  </a:lnTo>
                  <a:lnTo>
                    <a:pt x="25908" y="127762"/>
                  </a:lnTo>
                  <a:lnTo>
                    <a:pt x="51815" y="127762"/>
                  </a:lnTo>
                  <a:lnTo>
                    <a:pt x="51815" y="64769"/>
                  </a:lnTo>
                  <a:close/>
                </a:path>
                <a:path w="78104" h="2304415">
                  <a:moveTo>
                    <a:pt x="38862" y="0"/>
                  </a:moveTo>
                  <a:lnTo>
                    <a:pt x="0" y="77723"/>
                  </a:lnTo>
                  <a:lnTo>
                    <a:pt x="25908" y="77723"/>
                  </a:lnTo>
                  <a:lnTo>
                    <a:pt x="25908" y="64769"/>
                  </a:lnTo>
                  <a:lnTo>
                    <a:pt x="71247" y="64769"/>
                  </a:lnTo>
                  <a:lnTo>
                    <a:pt x="38862" y="0"/>
                  </a:lnTo>
                  <a:close/>
                </a:path>
                <a:path w="78104" h="2304415">
                  <a:moveTo>
                    <a:pt x="71247" y="64769"/>
                  </a:moveTo>
                  <a:lnTo>
                    <a:pt x="51815" y="64769"/>
                  </a:lnTo>
                  <a:lnTo>
                    <a:pt x="51815" y="77723"/>
                  </a:lnTo>
                  <a:lnTo>
                    <a:pt x="77724" y="77723"/>
                  </a:lnTo>
                  <a:lnTo>
                    <a:pt x="71247" y="64769"/>
                  </a:lnTo>
                  <a:close/>
                </a:path>
              </a:pathLst>
            </a:custGeom>
            <a:solidFill>
              <a:srgbClr val="C00000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7865" y="1110234"/>
            <a:ext cx="8007350" cy="222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Takipteki ticari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kredilerin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oranı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2020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 başında %9,3’e ulaştı, Eylül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2021’de</a:t>
            </a:r>
            <a:r>
              <a:rPr spc="2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%5,6</a:t>
            </a:r>
            <a:r>
              <a:rPr spc="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seviyesinde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44805" algn="ctr">
              <a:spcBef>
                <a:spcPts val="174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Takipteki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oranları*, % , Ocak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– Eylül</a:t>
            </a:r>
            <a:r>
              <a:rPr sz="1600" b="1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644265" marR="1893570">
              <a:lnSpc>
                <a:spcPts val="1680"/>
              </a:lnSpc>
              <a:spcBef>
                <a:spcPts val="1125"/>
              </a:spcBef>
            </a:pPr>
            <a:r>
              <a:rPr sz="1450" i="1" spc="-30" dirty="0">
                <a:solidFill>
                  <a:srgbClr val="C00000"/>
                </a:solidFill>
                <a:latin typeface="Tahoma"/>
                <a:cs typeface="Tahoma"/>
              </a:rPr>
              <a:t>Sorunlu </a:t>
            </a:r>
            <a:r>
              <a:rPr sz="1450" i="1" spc="-25" dirty="0">
                <a:solidFill>
                  <a:srgbClr val="C00000"/>
                </a:solidFill>
                <a:latin typeface="Tahoma"/>
                <a:cs typeface="Tahoma"/>
              </a:rPr>
              <a:t>kredilerin takip </a:t>
            </a:r>
            <a:r>
              <a:rPr sz="1450" i="1" spc="-30" dirty="0">
                <a:solidFill>
                  <a:srgbClr val="C00000"/>
                </a:solidFill>
                <a:latin typeface="Tahoma"/>
                <a:cs typeface="Tahoma"/>
              </a:rPr>
              <a:t>süresini  uzatan düzenleme**</a:t>
            </a: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22225">
              <a:lnSpc>
                <a:spcPts val="1175"/>
              </a:lnSpc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1938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850" y="4950333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4850" y="4486147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4850" y="4021963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4850" y="3557396"/>
            <a:ext cx="12318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8039" y="5183504"/>
            <a:ext cx="6764481" cy="733984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R="5080" algn="r">
              <a:spcBef>
                <a:spcPts val="55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6350" indent="28575" algn="r">
              <a:lnSpc>
                <a:spcPct val="137700"/>
              </a:lnSpc>
              <a:spcBef>
                <a:spcPts val="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5080" indent="117475" algn="r">
              <a:lnSpc>
                <a:spcPct val="137700"/>
              </a:lnSpc>
              <a:spcBef>
                <a:spcPts val="5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373493" y="4137786"/>
            <a:ext cx="1536065" cy="619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Toplam</a:t>
            </a:r>
            <a:r>
              <a:rPr sz="1400" b="1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kediler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310"/>
              </a:spcBef>
            </a:pP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Tüketici</a:t>
            </a:r>
            <a:r>
              <a:rPr sz="1400" b="1" spc="-25" dirty="0">
                <a:solidFill>
                  <a:srgbClr val="A8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kredileri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73493" y="3658361"/>
            <a:ext cx="12642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Ticari</a:t>
            </a:r>
            <a:r>
              <a:rPr sz="1400" b="1" spc="-55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krediler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28003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975" y="1076070"/>
            <a:ext cx="8122284" cy="604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dirty="0"/>
              <a:t>Ekim </a:t>
            </a:r>
            <a:r>
              <a:rPr spc="-5" dirty="0"/>
              <a:t>ayında </a:t>
            </a:r>
            <a:r>
              <a:rPr dirty="0"/>
              <a:t>karşılıksız </a:t>
            </a:r>
            <a:r>
              <a:rPr spc="-5" dirty="0"/>
              <a:t>çek oranlarında düşük </a:t>
            </a:r>
            <a:r>
              <a:rPr dirty="0"/>
              <a:t>düzeyler</a:t>
            </a:r>
            <a:r>
              <a:rPr spc="-55" dirty="0"/>
              <a:t> </a:t>
            </a:r>
            <a:r>
              <a:rPr dirty="0"/>
              <a:t>korundu</a:t>
            </a:r>
          </a:p>
          <a:p>
            <a:pPr marL="12700">
              <a:lnSpc>
                <a:spcPts val="2160"/>
              </a:lnSpc>
            </a:pPr>
            <a:r>
              <a:rPr sz="1800" b="0" spc="-5" dirty="0">
                <a:latin typeface="Tahoma"/>
                <a:cs typeface="Tahoma"/>
              </a:rPr>
              <a:t>Karşılıksız çek </a:t>
            </a:r>
            <a:r>
              <a:rPr sz="1800" b="0" dirty="0">
                <a:latin typeface="Tahoma"/>
                <a:cs typeface="Tahoma"/>
              </a:rPr>
              <a:t>dönüşüm </a:t>
            </a:r>
            <a:r>
              <a:rPr sz="1800" b="0" spc="-5" dirty="0">
                <a:latin typeface="Tahoma"/>
                <a:cs typeface="Tahoma"/>
              </a:rPr>
              <a:t>oranları tutar </a:t>
            </a:r>
            <a:r>
              <a:rPr sz="1800" b="0" dirty="0">
                <a:latin typeface="Tahoma"/>
                <a:cs typeface="Tahoma"/>
              </a:rPr>
              <a:t>ve adet </a:t>
            </a:r>
            <a:r>
              <a:rPr sz="1800" b="0" spc="-5" dirty="0">
                <a:latin typeface="Tahoma"/>
                <a:cs typeface="Tahoma"/>
              </a:rPr>
              <a:t>olarak %1,0 olarak</a:t>
            </a:r>
            <a:r>
              <a:rPr sz="1800" b="0" spc="130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842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88439" y="2017902"/>
            <a:ext cx="61709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Karşılıksız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çek dönüşüm oranı*,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% 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4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5876645"/>
            <a:ext cx="89712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*Karşılıksız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dönüşüm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oranları, takas odalarına ibraz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edilen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karşılıksız kalan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adet ve tutarının toplam takasa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ibraz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edilen çek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adet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tutarı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içindeki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285750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Mayıs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ayında karşılıksız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işlemlerine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ilişkin düzenleme nedeniyle veri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açıklanmamıştır.  </a:t>
            </a:r>
            <a:r>
              <a:rPr sz="12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ahoma"/>
                <a:cs typeface="Tahoma"/>
                <a:hlinkClick r:id="rId2"/>
              </a:rPr>
              <a:t>https://www.resmigazete.gov.tr/eskiler/2021/04/20210430M1-1.htm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3379" y="2430779"/>
            <a:ext cx="8770620" cy="2826385"/>
            <a:chOff x="373379" y="2430779"/>
            <a:chExt cx="8770620" cy="2826385"/>
          </a:xfrm>
        </p:grpSpPr>
        <p:sp>
          <p:nvSpPr>
            <p:cNvPr id="8" name="object 8"/>
            <p:cNvSpPr/>
            <p:nvPr/>
          </p:nvSpPr>
          <p:spPr>
            <a:xfrm>
              <a:off x="475487" y="4344923"/>
              <a:ext cx="105410" cy="883919"/>
            </a:xfrm>
            <a:custGeom>
              <a:avLst/>
              <a:gdLst/>
              <a:ahLst/>
              <a:cxnLst/>
              <a:rect l="l" t="t" r="r" b="b"/>
              <a:pathLst>
                <a:path w="105409" h="883920">
                  <a:moveTo>
                    <a:pt x="105156" y="0"/>
                  </a:moveTo>
                  <a:lnTo>
                    <a:pt x="0" y="0"/>
                  </a:lnTo>
                  <a:lnTo>
                    <a:pt x="0" y="883919"/>
                  </a:lnTo>
                  <a:lnTo>
                    <a:pt x="105156" y="883919"/>
                  </a:lnTo>
                  <a:lnTo>
                    <a:pt x="10515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73379" y="2435351"/>
              <a:ext cx="59690" cy="2794000"/>
            </a:xfrm>
            <a:custGeom>
              <a:avLst/>
              <a:gdLst/>
              <a:ahLst/>
              <a:cxnLst/>
              <a:rect l="l" t="t" r="r" b="b"/>
              <a:pathLst>
                <a:path w="59690" h="2794000">
                  <a:moveTo>
                    <a:pt x="59436" y="2793492"/>
                  </a:moveTo>
                  <a:lnTo>
                    <a:pt x="59436" y="0"/>
                  </a:lnTo>
                </a:path>
                <a:path w="59690" h="2794000">
                  <a:moveTo>
                    <a:pt x="0" y="2793492"/>
                  </a:moveTo>
                  <a:lnTo>
                    <a:pt x="59436" y="2793492"/>
                  </a:lnTo>
                </a:path>
                <a:path w="59690" h="2794000">
                  <a:moveTo>
                    <a:pt x="0" y="2328672"/>
                  </a:moveTo>
                  <a:lnTo>
                    <a:pt x="59436" y="2328672"/>
                  </a:lnTo>
                </a:path>
                <a:path w="59690" h="2794000">
                  <a:moveTo>
                    <a:pt x="0" y="1862328"/>
                  </a:moveTo>
                  <a:lnTo>
                    <a:pt x="59436" y="1862328"/>
                  </a:lnTo>
                </a:path>
                <a:path w="59690" h="2794000">
                  <a:moveTo>
                    <a:pt x="0" y="1397508"/>
                  </a:moveTo>
                  <a:lnTo>
                    <a:pt x="59436" y="1397508"/>
                  </a:lnTo>
                </a:path>
                <a:path w="59690" h="2794000">
                  <a:moveTo>
                    <a:pt x="0" y="931163"/>
                  </a:moveTo>
                  <a:lnTo>
                    <a:pt x="59436" y="931163"/>
                  </a:lnTo>
                </a:path>
                <a:path w="59690" h="2794000">
                  <a:moveTo>
                    <a:pt x="0" y="464820"/>
                  </a:moveTo>
                  <a:lnTo>
                    <a:pt x="59436" y="464820"/>
                  </a:lnTo>
                </a:path>
                <a:path w="59690" h="2794000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64464" y="3040379"/>
              <a:ext cx="8437245" cy="2188845"/>
            </a:xfrm>
            <a:custGeom>
              <a:avLst/>
              <a:gdLst/>
              <a:ahLst/>
              <a:cxnLst/>
              <a:rect l="l" t="t" r="r" b="b"/>
              <a:pathLst>
                <a:path w="8437245" h="2188845">
                  <a:moveTo>
                    <a:pt x="105156" y="1350264"/>
                  </a:moveTo>
                  <a:lnTo>
                    <a:pt x="0" y="1350264"/>
                  </a:lnTo>
                  <a:lnTo>
                    <a:pt x="0" y="2188464"/>
                  </a:lnTo>
                  <a:lnTo>
                    <a:pt x="105156" y="2188464"/>
                  </a:lnTo>
                  <a:lnTo>
                    <a:pt x="105156" y="1350264"/>
                  </a:lnTo>
                  <a:close/>
                </a:path>
                <a:path w="8437245" h="2188845">
                  <a:moveTo>
                    <a:pt x="295656" y="1350264"/>
                  </a:moveTo>
                  <a:lnTo>
                    <a:pt x="188976" y="1350264"/>
                  </a:lnTo>
                  <a:lnTo>
                    <a:pt x="188976" y="2188464"/>
                  </a:lnTo>
                  <a:lnTo>
                    <a:pt x="295656" y="2188464"/>
                  </a:lnTo>
                  <a:lnTo>
                    <a:pt x="295656" y="1350264"/>
                  </a:lnTo>
                  <a:close/>
                </a:path>
                <a:path w="8437245" h="2188845">
                  <a:moveTo>
                    <a:pt x="484632" y="1257300"/>
                  </a:moveTo>
                  <a:lnTo>
                    <a:pt x="379476" y="1257300"/>
                  </a:lnTo>
                  <a:lnTo>
                    <a:pt x="379476" y="2188464"/>
                  </a:lnTo>
                  <a:lnTo>
                    <a:pt x="484632" y="2188464"/>
                  </a:lnTo>
                  <a:lnTo>
                    <a:pt x="484632" y="1257300"/>
                  </a:lnTo>
                  <a:close/>
                </a:path>
                <a:path w="8437245" h="2188845">
                  <a:moveTo>
                    <a:pt x="673608" y="1257300"/>
                  </a:moveTo>
                  <a:lnTo>
                    <a:pt x="568452" y="1257300"/>
                  </a:lnTo>
                  <a:lnTo>
                    <a:pt x="568452" y="2188464"/>
                  </a:lnTo>
                  <a:lnTo>
                    <a:pt x="673608" y="2188464"/>
                  </a:lnTo>
                  <a:lnTo>
                    <a:pt x="673608" y="1257300"/>
                  </a:lnTo>
                  <a:close/>
                </a:path>
                <a:path w="8437245" h="2188845">
                  <a:moveTo>
                    <a:pt x="862584" y="1257300"/>
                  </a:moveTo>
                  <a:lnTo>
                    <a:pt x="757428" y="1257300"/>
                  </a:lnTo>
                  <a:lnTo>
                    <a:pt x="757428" y="2188464"/>
                  </a:lnTo>
                  <a:lnTo>
                    <a:pt x="862584" y="2188464"/>
                  </a:lnTo>
                  <a:lnTo>
                    <a:pt x="862584" y="1257300"/>
                  </a:lnTo>
                  <a:close/>
                </a:path>
                <a:path w="8437245" h="2188845">
                  <a:moveTo>
                    <a:pt x="1053084" y="1071372"/>
                  </a:moveTo>
                  <a:lnTo>
                    <a:pt x="947928" y="1071372"/>
                  </a:lnTo>
                  <a:lnTo>
                    <a:pt x="947928" y="2188464"/>
                  </a:lnTo>
                  <a:lnTo>
                    <a:pt x="1053084" y="2188464"/>
                  </a:lnTo>
                  <a:lnTo>
                    <a:pt x="1053084" y="1071372"/>
                  </a:lnTo>
                  <a:close/>
                </a:path>
                <a:path w="8437245" h="2188845">
                  <a:moveTo>
                    <a:pt x="1242060" y="885444"/>
                  </a:moveTo>
                  <a:lnTo>
                    <a:pt x="1136904" y="885444"/>
                  </a:lnTo>
                  <a:lnTo>
                    <a:pt x="1136904" y="2188464"/>
                  </a:lnTo>
                  <a:lnTo>
                    <a:pt x="1242060" y="2188464"/>
                  </a:lnTo>
                  <a:lnTo>
                    <a:pt x="1242060" y="885444"/>
                  </a:lnTo>
                  <a:close/>
                </a:path>
                <a:path w="8437245" h="2188845">
                  <a:moveTo>
                    <a:pt x="1431036" y="745236"/>
                  </a:moveTo>
                  <a:lnTo>
                    <a:pt x="1325880" y="745236"/>
                  </a:lnTo>
                  <a:lnTo>
                    <a:pt x="1325880" y="2188464"/>
                  </a:lnTo>
                  <a:lnTo>
                    <a:pt x="1431036" y="2188464"/>
                  </a:lnTo>
                  <a:lnTo>
                    <a:pt x="1431036" y="745236"/>
                  </a:lnTo>
                  <a:close/>
                </a:path>
                <a:path w="8437245" h="2188845">
                  <a:moveTo>
                    <a:pt x="1620012" y="326136"/>
                  </a:moveTo>
                  <a:lnTo>
                    <a:pt x="1514856" y="326136"/>
                  </a:lnTo>
                  <a:lnTo>
                    <a:pt x="1514856" y="2188464"/>
                  </a:lnTo>
                  <a:lnTo>
                    <a:pt x="1620012" y="2188464"/>
                  </a:lnTo>
                  <a:lnTo>
                    <a:pt x="1620012" y="326136"/>
                  </a:lnTo>
                  <a:close/>
                </a:path>
                <a:path w="8437245" h="2188845">
                  <a:moveTo>
                    <a:pt x="1810512" y="92964"/>
                  </a:moveTo>
                  <a:lnTo>
                    <a:pt x="1705356" y="92964"/>
                  </a:lnTo>
                  <a:lnTo>
                    <a:pt x="1705356" y="2188464"/>
                  </a:lnTo>
                  <a:lnTo>
                    <a:pt x="1810512" y="2188464"/>
                  </a:lnTo>
                  <a:lnTo>
                    <a:pt x="1810512" y="92964"/>
                  </a:lnTo>
                  <a:close/>
                </a:path>
                <a:path w="8437245" h="2188845">
                  <a:moveTo>
                    <a:pt x="1999488" y="0"/>
                  </a:moveTo>
                  <a:lnTo>
                    <a:pt x="1894332" y="0"/>
                  </a:lnTo>
                  <a:lnTo>
                    <a:pt x="1894332" y="2188464"/>
                  </a:lnTo>
                  <a:lnTo>
                    <a:pt x="1999488" y="2188464"/>
                  </a:lnTo>
                  <a:lnTo>
                    <a:pt x="1999488" y="0"/>
                  </a:lnTo>
                  <a:close/>
                </a:path>
                <a:path w="8437245" h="2188845">
                  <a:moveTo>
                    <a:pt x="2188464" y="140208"/>
                  </a:moveTo>
                  <a:lnTo>
                    <a:pt x="2083308" y="140208"/>
                  </a:lnTo>
                  <a:lnTo>
                    <a:pt x="2083308" y="2188464"/>
                  </a:lnTo>
                  <a:lnTo>
                    <a:pt x="2188464" y="2188464"/>
                  </a:lnTo>
                  <a:lnTo>
                    <a:pt x="2188464" y="140208"/>
                  </a:lnTo>
                  <a:close/>
                </a:path>
                <a:path w="8437245" h="2188845">
                  <a:moveTo>
                    <a:pt x="2377440" y="278892"/>
                  </a:moveTo>
                  <a:lnTo>
                    <a:pt x="2272284" y="278892"/>
                  </a:lnTo>
                  <a:lnTo>
                    <a:pt x="2272284" y="2188464"/>
                  </a:lnTo>
                  <a:lnTo>
                    <a:pt x="2377440" y="2188464"/>
                  </a:lnTo>
                  <a:lnTo>
                    <a:pt x="2377440" y="278892"/>
                  </a:lnTo>
                  <a:close/>
                </a:path>
                <a:path w="8437245" h="2188845">
                  <a:moveTo>
                    <a:pt x="2567940" y="652272"/>
                  </a:moveTo>
                  <a:lnTo>
                    <a:pt x="2462784" y="652272"/>
                  </a:lnTo>
                  <a:lnTo>
                    <a:pt x="2462784" y="2188464"/>
                  </a:lnTo>
                  <a:lnTo>
                    <a:pt x="2567940" y="2188464"/>
                  </a:lnTo>
                  <a:lnTo>
                    <a:pt x="2567940" y="652272"/>
                  </a:lnTo>
                  <a:close/>
                </a:path>
                <a:path w="8437245" h="2188845">
                  <a:moveTo>
                    <a:pt x="2756916" y="419100"/>
                  </a:moveTo>
                  <a:lnTo>
                    <a:pt x="2651760" y="419100"/>
                  </a:lnTo>
                  <a:lnTo>
                    <a:pt x="2651760" y="2188464"/>
                  </a:lnTo>
                  <a:lnTo>
                    <a:pt x="2756916" y="2188464"/>
                  </a:lnTo>
                  <a:lnTo>
                    <a:pt x="2756916" y="419100"/>
                  </a:lnTo>
                  <a:close/>
                </a:path>
                <a:path w="8437245" h="2188845">
                  <a:moveTo>
                    <a:pt x="2945892" y="605028"/>
                  </a:moveTo>
                  <a:lnTo>
                    <a:pt x="2840736" y="605028"/>
                  </a:lnTo>
                  <a:lnTo>
                    <a:pt x="2840736" y="2188464"/>
                  </a:lnTo>
                  <a:lnTo>
                    <a:pt x="2945892" y="2188464"/>
                  </a:lnTo>
                  <a:lnTo>
                    <a:pt x="2945892" y="605028"/>
                  </a:lnTo>
                  <a:close/>
                </a:path>
                <a:path w="8437245" h="2188845">
                  <a:moveTo>
                    <a:pt x="3134868" y="1071372"/>
                  </a:moveTo>
                  <a:lnTo>
                    <a:pt x="3029712" y="1071372"/>
                  </a:lnTo>
                  <a:lnTo>
                    <a:pt x="3029712" y="2188464"/>
                  </a:lnTo>
                  <a:lnTo>
                    <a:pt x="3134868" y="2188464"/>
                  </a:lnTo>
                  <a:lnTo>
                    <a:pt x="3134868" y="1071372"/>
                  </a:lnTo>
                  <a:close/>
                </a:path>
                <a:path w="8437245" h="2188845">
                  <a:moveTo>
                    <a:pt x="3325368" y="652272"/>
                  </a:moveTo>
                  <a:lnTo>
                    <a:pt x="3220212" y="652272"/>
                  </a:lnTo>
                  <a:lnTo>
                    <a:pt x="3220212" y="2188464"/>
                  </a:lnTo>
                  <a:lnTo>
                    <a:pt x="3325368" y="2188464"/>
                  </a:lnTo>
                  <a:lnTo>
                    <a:pt x="3325368" y="652272"/>
                  </a:lnTo>
                  <a:close/>
                </a:path>
                <a:path w="8437245" h="2188845">
                  <a:moveTo>
                    <a:pt x="3514344" y="1117092"/>
                  </a:moveTo>
                  <a:lnTo>
                    <a:pt x="3409188" y="1117092"/>
                  </a:lnTo>
                  <a:lnTo>
                    <a:pt x="3409188" y="2188464"/>
                  </a:lnTo>
                  <a:lnTo>
                    <a:pt x="3514344" y="2188464"/>
                  </a:lnTo>
                  <a:lnTo>
                    <a:pt x="3514344" y="1117092"/>
                  </a:lnTo>
                  <a:close/>
                </a:path>
                <a:path w="8437245" h="2188845">
                  <a:moveTo>
                    <a:pt x="3703320" y="885444"/>
                  </a:moveTo>
                  <a:lnTo>
                    <a:pt x="3598164" y="885444"/>
                  </a:lnTo>
                  <a:lnTo>
                    <a:pt x="3598164" y="2188464"/>
                  </a:lnTo>
                  <a:lnTo>
                    <a:pt x="3703320" y="2188464"/>
                  </a:lnTo>
                  <a:lnTo>
                    <a:pt x="3703320" y="885444"/>
                  </a:lnTo>
                  <a:close/>
                </a:path>
                <a:path w="8437245" h="2188845">
                  <a:moveTo>
                    <a:pt x="3892296" y="1164336"/>
                  </a:moveTo>
                  <a:lnTo>
                    <a:pt x="3787140" y="1164336"/>
                  </a:lnTo>
                  <a:lnTo>
                    <a:pt x="3787140" y="2188464"/>
                  </a:lnTo>
                  <a:lnTo>
                    <a:pt x="3892296" y="2188464"/>
                  </a:lnTo>
                  <a:lnTo>
                    <a:pt x="3892296" y="1164336"/>
                  </a:lnTo>
                  <a:close/>
                </a:path>
                <a:path w="8437245" h="2188845">
                  <a:moveTo>
                    <a:pt x="4082796" y="1443228"/>
                  </a:moveTo>
                  <a:lnTo>
                    <a:pt x="3977640" y="1443228"/>
                  </a:lnTo>
                  <a:lnTo>
                    <a:pt x="3977640" y="2188464"/>
                  </a:lnTo>
                  <a:lnTo>
                    <a:pt x="4082796" y="2188464"/>
                  </a:lnTo>
                  <a:lnTo>
                    <a:pt x="4082796" y="1443228"/>
                  </a:lnTo>
                  <a:close/>
                </a:path>
                <a:path w="8437245" h="2188845">
                  <a:moveTo>
                    <a:pt x="4271772" y="1257300"/>
                  </a:moveTo>
                  <a:lnTo>
                    <a:pt x="4166616" y="1257300"/>
                  </a:lnTo>
                  <a:lnTo>
                    <a:pt x="4166616" y="2188464"/>
                  </a:lnTo>
                  <a:lnTo>
                    <a:pt x="4271772" y="2188464"/>
                  </a:lnTo>
                  <a:lnTo>
                    <a:pt x="4271772" y="1257300"/>
                  </a:lnTo>
                  <a:close/>
                </a:path>
                <a:path w="8437245" h="2188845">
                  <a:moveTo>
                    <a:pt x="4460748" y="1536192"/>
                  </a:moveTo>
                  <a:lnTo>
                    <a:pt x="4355592" y="1536192"/>
                  </a:lnTo>
                  <a:lnTo>
                    <a:pt x="4355592" y="2188464"/>
                  </a:lnTo>
                  <a:lnTo>
                    <a:pt x="4460748" y="2188464"/>
                  </a:lnTo>
                  <a:lnTo>
                    <a:pt x="4460748" y="1536192"/>
                  </a:lnTo>
                  <a:close/>
                </a:path>
                <a:path w="8437245" h="2188845">
                  <a:moveTo>
                    <a:pt x="4649724" y="1630680"/>
                  </a:moveTo>
                  <a:lnTo>
                    <a:pt x="4544568" y="1630680"/>
                  </a:lnTo>
                  <a:lnTo>
                    <a:pt x="4544568" y="2188464"/>
                  </a:lnTo>
                  <a:lnTo>
                    <a:pt x="4649724" y="2188464"/>
                  </a:lnTo>
                  <a:lnTo>
                    <a:pt x="4649724" y="1630680"/>
                  </a:lnTo>
                  <a:close/>
                </a:path>
                <a:path w="8437245" h="2188845">
                  <a:moveTo>
                    <a:pt x="4840224" y="1397508"/>
                  </a:moveTo>
                  <a:lnTo>
                    <a:pt x="4735068" y="1397508"/>
                  </a:lnTo>
                  <a:lnTo>
                    <a:pt x="4735068" y="2188464"/>
                  </a:lnTo>
                  <a:lnTo>
                    <a:pt x="4840224" y="2188464"/>
                  </a:lnTo>
                  <a:lnTo>
                    <a:pt x="4840224" y="1397508"/>
                  </a:lnTo>
                  <a:close/>
                </a:path>
                <a:path w="8437245" h="2188845">
                  <a:moveTo>
                    <a:pt x="5029200" y="1071372"/>
                  </a:moveTo>
                  <a:lnTo>
                    <a:pt x="4924044" y="1071372"/>
                  </a:lnTo>
                  <a:lnTo>
                    <a:pt x="4924044" y="2188464"/>
                  </a:lnTo>
                  <a:lnTo>
                    <a:pt x="5029200" y="2188464"/>
                  </a:lnTo>
                  <a:lnTo>
                    <a:pt x="5029200" y="1071372"/>
                  </a:lnTo>
                  <a:close/>
                </a:path>
                <a:path w="8437245" h="2188845">
                  <a:moveTo>
                    <a:pt x="5218176" y="1397508"/>
                  </a:moveTo>
                  <a:lnTo>
                    <a:pt x="5113020" y="1397508"/>
                  </a:lnTo>
                  <a:lnTo>
                    <a:pt x="5113020" y="2188464"/>
                  </a:lnTo>
                  <a:lnTo>
                    <a:pt x="5218176" y="2188464"/>
                  </a:lnTo>
                  <a:lnTo>
                    <a:pt x="5218176" y="1397508"/>
                  </a:lnTo>
                  <a:close/>
                </a:path>
                <a:path w="8437245" h="2188845">
                  <a:moveTo>
                    <a:pt x="5407152" y="1397508"/>
                  </a:moveTo>
                  <a:lnTo>
                    <a:pt x="5301996" y="1397508"/>
                  </a:lnTo>
                  <a:lnTo>
                    <a:pt x="5301996" y="2188464"/>
                  </a:lnTo>
                  <a:lnTo>
                    <a:pt x="5407152" y="2188464"/>
                  </a:lnTo>
                  <a:lnTo>
                    <a:pt x="5407152" y="1397508"/>
                  </a:lnTo>
                  <a:close/>
                </a:path>
                <a:path w="8437245" h="2188845">
                  <a:moveTo>
                    <a:pt x="5597652" y="1723644"/>
                  </a:moveTo>
                  <a:lnTo>
                    <a:pt x="5492496" y="1723644"/>
                  </a:lnTo>
                  <a:lnTo>
                    <a:pt x="5492496" y="2188464"/>
                  </a:lnTo>
                  <a:lnTo>
                    <a:pt x="5597652" y="2188464"/>
                  </a:lnTo>
                  <a:lnTo>
                    <a:pt x="5597652" y="1723644"/>
                  </a:lnTo>
                  <a:close/>
                </a:path>
                <a:path w="8437245" h="2188845">
                  <a:moveTo>
                    <a:pt x="5786628" y="1583436"/>
                  </a:moveTo>
                  <a:lnTo>
                    <a:pt x="5681472" y="1583436"/>
                  </a:lnTo>
                  <a:lnTo>
                    <a:pt x="5681472" y="2188464"/>
                  </a:lnTo>
                  <a:lnTo>
                    <a:pt x="5786628" y="2188464"/>
                  </a:lnTo>
                  <a:lnTo>
                    <a:pt x="5786628" y="1583436"/>
                  </a:lnTo>
                  <a:close/>
                </a:path>
                <a:path w="8437245" h="2188845">
                  <a:moveTo>
                    <a:pt x="5975604" y="1723644"/>
                  </a:moveTo>
                  <a:lnTo>
                    <a:pt x="5870435" y="1723644"/>
                  </a:lnTo>
                  <a:lnTo>
                    <a:pt x="5870435" y="2188464"/>
                  </a:lnTo>
                  <a:lnTo>
                    <a:pt x="5975604" y="2188464"/>
                  </a:lnTo>
                  <a:lnTo>
                    <a:pt x="5975604" y="1723644"/>
                  </a:lnTo>
                  <a:close/>
                </a:path>
                <a:path w="8437245" h="2188845">
                  <a:moveTo>
                    <a:pt x="6164580" y="1769364"/>
                  </a:moveTo>
                  <a:lnTo>
                    <a:pt x="6059424" y="1769364"/>
                  </a:lnTo>
                  <a:lnTo>
                    <a:pt x="6059424" y="2188464"/>
                  </a:lnTo>
                  <a:lnTo>
                    <a:pt x="6164580" y="2188464"/>
                  </a:lnTo>
                  <a:lnTo>
                    <a:pt x="6164580" y="1769364"/>
                  </a:lnTo>
                  <a:close/>
                </a:path>
                <a:path w="8437245" h="2188845">
                  <a:moveTo>
                    <a:pt x="6355080" y="1769364"/>
                  </a:moveTo>
                  <a:lnTo>
                    <a:pt x="6249924" y="1769364"/>
                  </a:lnTo>
                  <a:lnTo>
                    <a:pt x="6249924" y="2188464"/>
                  </a:lnTo>
                  <a:lnTo>
                    <a:pt x="6355080" y="2188464"/>
                  </a:lnTo>
                  <a:lnTo>
                    <a:pt x="6355080" y="1769364"/>
                  </a:lnTo>
                  <a:close/>
                </a:path>
                <a:path w="8437245" h="2188845">
                  <a:moveTo>
                    <a:pt x="6544056" y="1723644"/>
                  </a:moveTo>
                  <a:lnTo>
                    <a:pt x="6438900" y="1723644"/>
                  </a:lnTo>
                  <a:lnTo>
                    <a:pt x="6438900" y="2188464"/>
                  </a:lnTo>
                  <a:lnTo>
                    <a:pt x="6544056" y="2188464"/>
                  </a:lnTo>
                  <a:lnTo>
                    <a:pt x="6544056" y="1723644"/>
                  </a:lnTo>
                  <a:close/>
                </a:path>
                <a:path w="8437245" h="2188845">
                  <a:moveTo>
                    <a:pt x="6733032" y="1769364"/>
                  </a:moveTo>
                  <a:lnTo>
                    <a:pt x="6627876" y="1769364"/>
                  </a:lnTo>
                  <a:lnTo>
                    <a:pt x="6627876" y="2188464"/>
                  </a:lnTo>
                  <a:lnTo>
                    <a:pt x="6733032" y="2188464"/>
                  </a:lnTo>
                  <a:lnTo>
                    <a:pt x="6733032" y="1769364"/>
                  </a:lnTo>
                  <a:close/>
                </a:path>
                <a:path w="8437245" h="2188845">
                  <a:moveTo>
                    <a:pt x="6922008" y="1769364"/>
                  </a:moveTo>
                  <a:lnTo>
                    <a:pt x="6816852" y="1769364"/>
                  </a:lnTo>
                  <a:lnTo>
                    <a:pt x="6816852" y="2188464"/>
                  </a:lnTo>
                  <a:lnTo>
                    <a:pt x="6922008" y="2188464"/>
                  </a:lnTo>
                  <a:lnTo>
                    <a:pt x="6922008" y="1769364"/>
                  </a:lnTo>
                  <a:close/>
                </a:path>
                <a:path w="8437245" h="2188845">
                  <a:moveTo>
                    <a:pt x="7112508" y="1769364"/>
                  </a:moveTo>
                  <a:lnTo>
                    <a:pt x="7007352" y="1769364"/>
                  </a:lnTo>
                  <a:lnTo>
                    <a:pt x="7007352" y="2188464"/>
                  </a:lnTo>
                  <a:lnTo>
                    <a:pt x="7112508" y="2188464"/>
                  </a:lnTo>
                  <a:lnTo>
                    <a:pt x="7112508" y="1769364"/>
                  </a:lnTo>
                  <a:close/>
                </a:path>
                <a:path w="8437245" h="2188845">
                  <a:moveTo>
                    <a:pt x="7301484" y="1909572"/>
                  </a:moveTo>
                  <a:lnTo>
                    <a:pt x="7196328" y="1909572"/>
                  </a:lnTo>
                  <a:lnTo>
                    <a:pt x="7196328" y="2188464"/>
                  </a:lnTo>
                  <a:lnTo>
                    <a:pt x="7301484" y="2188464"/>
                  </a:lnTo>
                  <a:lnTo>
                    <a:pt x="7301484" y="1909572"/>
                  </a:lnTo>
                  <a:close/>
                </a:path>
                <a:path w="8437245" h="2188845">
                  <a:moveTo>
                    <a:pt x="7679436" y="1117092"/>
                  </a:moveTo>
                  <a:lnTo>
                    <a:pt x="7574280" y="1117092"/>
                  </a:lnTo>
                  <a:lnTo>
                    <a:pt x="7574280" y="2188464"/>
                  </a:lnTo>
                  <a:lnTo>
                    <a:pt x="7679436" y="2188464"/>
                  </a:lnTo>
                  <a:lnTo>
                    <a:pt x="7679436" y="1117092"/>
                  </a:lnTo>
                  <a:close/>
                </a:path>
                <a:path w="8437245" h="2188845">
                  <a:moveTo>
                    <a:pt x="7869936" y="1630680"/>
                  </a:moveTo>
                  <a:lnTo>
                    <a:pt x="7764780" y="1630680"/>
                  </a:lnTo>
                  <a:lnTo>
                    <a:pt x="7764780" y="2188464"/>
                  </a:lnTo>
                  <a:lnTo>
                    <a:pt x="7869936" y="2188464"/>
                  </a:lnTo>
                  <a:lnTo>
                    <a:pt x="7869936" y="1630680"/>
                  </a:lnTo>
                  <a:close/>
                </a:path>
                <a:path w="8437245" h="2188845">
                  <a:moveTo>
                    <a:pt x="8058912" y="1676400"/>
                  </a:moveTo>
                  <a:lnTo>
                    <a:pt x="7953756" y="1676400"/>
                  </a:lnTo>
                  <a:lnTo>
                    <a:pt x="7953756" y="2188464"/>
                  </a:lnTo>
                  <a:lnTo>
                    <a:pt x="8058912" y="2188464"/>
                  </a:lnTo>
                  <a:lnTo>
                    <a:pt x="8058912" y="1676400"/>
                  </a:lnTo>
                  <a:close/>
                </a:path>
                <a:path w="8437245" h="2188845">
                  <a:moveTo>
                    <a:pt x="8247888" y="1723644"/>
                  </a:moveTo>
                  <a:lnTo>
                    <a:pt x="8142732" y="1723644"/>
                  </a:lnTo>
                  <a:lnTo>
                    <a:pt x="8142732" y="2188464"/>
                  </a:lnTo>
                  <a:lnTo>
                    <a:pt x="8247888" y="2188464"/>
                  </a:lnTo>
                  <a:lnTo>
                    <a:pt x="8247888" y="1723644"/>
                  </a:lnTo>
                  <a:close/>
                </a:path>
                <a:path w="8437245" h="2188845">
                  <a:moveTo>
                    <a:pt x="8436864" y="1723644"/>
                  </a:moveTo>
                  <a:lnTo>
                    <a:pt x="8331708" y="1723644"/>
                  </a:lnTo>
                  <a:lnTo>
                    <a:pt x="8331708" y="2188464"/>
                  </a:lnTo>
                  <a:lnTo>
                    <a:pt x="8436864" y="2188464"/>
                  </a:lnTo>
                  <a:lnTo>
                    <a:pt x="8436864" y="172364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32815" y="5228844"/>
              <a:ext cx="8711565" cy="0"/>
            </a:xfrm>
            <a:custGeom>
              <a:avLst/>
              <a:gdLst/>
              <a:ahLst/>
              <a:cxnLst/>
              <a:rect l="l" t="t" r="r" b="b"/>
              <a:pathLst>
                <a:path w="8711565">
                  <a:moveTo>
                    <a:pt x="0" y="0"/>
                  </a:moveTo>
                  <a:lnTo>
                    <a:pt x="871118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28065" y="2790285"/>
              <a:ext cx="8521700" cy="2447925"/>
            </a:xfrm>
            <a:custGeom>
              <a:avLst/>
              <a:gdLst/>
              <a:ahLst/>
              <a:cxnLst/>
              <a:rect l="l" t="t" r="r" b="b"/>
              <a:pathLst>
                <a:path w="8521700" h="2447925">
                  <a:moveTo>
                    <a:pt x="0" y="1367948"/>
                  </a:moveTo>
                  <a:lnTo>
                    <a:pt x="47339" y="1394477"/>
                  </a:lnTo>
                  <a:lnTo>
                    <a:pt x="94680" y="1423209"/>
                  </a:lnTo>
                  <a:lnTo>
                    <a:pt x="142023" y="1447583"/>
                  </a:lnTo>
                  <a:lnTo>
                    <a:pt x="189369" y="1461039"/>
                  </a:lnTo>
                  <a:lnTo>
                    <a:pt x="236708" y="1459222"/>
                  </a:lnTo>
                  <a:lnTo>
                    <a:pt x="284048" y="1446498"/>
                  </a:lnTo>
                  <a:lnTo>
                    <a:pt x="331387" y="1429392"/>
                  </a:lnTo>
                  <a:lnTo>
                    <a:pt x="378726" y="1414430"/>
                  </a:lnTo>
                  <a:lnTo>
                    <a:pt x="426065" y="1402810"/>
                  </a:lnTo>
                  <a:lnTo>
                    <a:pt x="473405" y="1391189"/>
                  </a:lnTo>
                  <a:lnTo>
                    <a:pt x="520744" y="1379569"/>
                  </a:lnTo>
                  <a:lnTo>
                    <a:pt x="568083" y="1367948"/>
                  </a:lnTo>
                  <a:lnTo>
                    <a:pt x="615422" y="1355165"/>
                  </a:lnTo>
                  <a:lnTo>
                    <a:pt x="662760" y="1341691"/>
                  </a:lnTo>
                  <a:lnTo>
                    <a:pt x="710096" y="1329693"/>
                  </a:lnTo>
                  <a:lnTo>
                    <a:pt x="757428" y="1321339"/>
                  </a:lnTo>
                  <a:lnTo>
                    <a:pt x="804767" y="1324625"/>
                  </a:lnTo>
                  <a:lnTo>
                    <a:pt x="852106" y="1335913"/>
                  </a:lnTo>
                  <a:lnTo>
                    <a:pt x="899445" y="1339913"/>
                  </a:lnTo>
                  <a:lnTo>
                    <a:pt x="946785" y="1321339"/>
                  </a:lnTo>
                  <a:lnTo>
                    <a:pt x="1000886" y="1257784"/>
                  </a:lnTo>
                  <a:lnTo>
                    <a:pt x="1027937" y="1213797"/>
                  </a:lnTo>
                  <a:lnTo>
                    <a:pt x="1054988" y="1166556"/>
                  </a:lnTo>
                  <a:lnTo>
                    <a:pt x="1082039" y="1119724"/>
                  </a:lnTo>
                  <a:lnTo>
                    <a:pt x="1109090" y="1076964"/>
                  </a:lnTo>
                  <a:lnTo>
                    <a:pt x="1136142" y="1041939"/>
                  </a:lnTo>
                  <a:lnTo>
                    <a:pt x="1174013" y="1005063"/>
                  </a:lnTo>
                  <a:lnTo>
                    <a:pt x="1211884" y="976013"/>
                  </a:lnTo>
                  <a:lnTo>
                    <a:pt x="1249756" y="951432"/>
                  </a:lnTo>
                  <a:lnTo>
                    <a:pt x="1287627" y="927960"/>
                  </a:lnTo>
                  <a:lnTo>
                    <a:pt x="1325498" y="902239"/>
                  </a:lnTo>
                  <a:lnTo>
                    <a:pt x="1359176" y="884297"/>
                  </a:lnTo>
                  <a:lnTo>
                    <a:pt x="1399175" y="868518"/>
                  </a:lnTo>
                  <a:lnTo>
                    <a:pt x="1441271" y="847741"/>
                  </a:lnTo>
                  <a:lnTo>
                    <a:pt x="1481239" y="814802"/>
                  </a:lnTo>
                  <a:lnTo>
                    <a:pt x="1514856" y="762539"/>
                  </a:lnTo>
                  <a:lnTo>
                    <a:pt x="1541907" y="686378"/>
                  </a:lnTo>
                  <a:lnTo>
                    <a:pt x="1555432" y="638065"/>
                  </a:lnTo>
                  <a:lnTo>
                    <a:pt x="1568958" y="584695"/>
                  </a:lnTo>
                  <a:lnTo>
                    <a:pt x="1582483" y="527592"/>
                  </a:lnTo>
                  <a:lnTo>
                    <a:pt x="1596009" y="468078"/>
                  </a:lnTo>
                  <a:lnTo>
                    <a:pt x="1609534" y="407479"/>
                  </a:lnTo>
                  <a:lnTo>
                    <a:pt x="1623060" y="347117"/>
                  </a:lnTo>
                  <a:lnTo>
                    <a:pt x="1636585" y="288315"/>
                  </a:lnTo>
                  <a:lnTo>
                    <a:pt x="1650111" y="232398"/>
                  </a:lnTo>
                  <a:lnTo>
                    <a:pt x="1663636" y="180688"/>
                  </a:lnTo>
                  <a:lnTo>
                    <a:pt x="1677162" y="134509"/>
                  </a:lnTo>
                  <a:lnTo>
                    <a:pt x="1690687" y="95185"/>
                  </a:lnTo>
                  <a:lnTo>
                    <a:pt x="1736634" y="26359"/>
                  </a:lnTo>
                  <a:lnTo>
                    <a:pt x="1777230" y="11679"/>
                  </a:lnTo>
                  <a:lnTo>
                    <a:pt x="1820552" y="11178"/>
                  </a:lnTo>
                  <a:lnTo>
                    <a:pt x="1861148" y="16035"/>
                  </a:lnTo>
                  <a:lnTo>
                    <a:pt x="1893570" y="17430"/>
                  </a:lnTo>
                  <a:lnTo>
                    <a:pt x="1940909" y="8715"/>
                  </a:lnTo>
                  <a:lnTo>
                    <a:pt x="1988248" y="0"/>
                  </a:lnTo>
                  <a:lnTo>
                    <a:pt x="2035587" y="0"/>
                  </a:lnTo>
                  <a:lnTo>
                    <a:pt x="2082927" y="17430"/>
                  </a:lnTo>
                  <a:lnTo>
                    <a:pt x="2114486" y="43326"/>
                  </a:lnTo>
                  <a:lnTo>
                    <a:pt x="2146046" y="79566"/>
                  </a:lnTo>
                  <a:lnTo>
                    <a:pt x="2177605" y="122269"/>
                  </a:lnTo>
                  <a:lnTo>
                    <a:pt x="2209165" y="167554"/>
                  </a:lnTo>
                  <a:lnTo>
                    <a:pt x="2240724" y="211540"/>
                  </a:lnTo>
                  <a:lnTo>
                    <a:pt x="2272284" y="250348"/>
                  </a:lnTo>
                  <a:lnTo>
                    <a:pt x="2303843" y="280314"/>
                  </a:lnTo>
                  <a:lnTo>
                    <a:pt x="2335403" y="303811"/>
                  </a:lnTo>
                  <a:lnTo>
                    <a:pt x="2366962" y="326009"/>
                  </a:lnTo>
                  <a:lnTo>
                    <a:pt x="2398522" y="352080"/>
                  </a:lnTo>
                  <a:lnTo>
                    <a:pt x="2430081" y="387197"/>
                  </a:lnTo>
                  <a:lnTo>
                    <a:pt x="2461641" y="436530"/>
                  </a:lnTo>
                  <a:lnTo>
                    <a:pt x="2478855" y="474360"/>
                  </a:lnTo>
                  <a:lnTo>
                    <a:pt x="2496069" y="522436"/>
                  </a:lnTo>
                  <a:lnTo>
                    <a:pt x="2513283" y="577927"/>
                  </a:lnTo>
                  <a:lnTo>
                    <a:pt x="2530498" y="638000"/>
                  </a:lnTo>
                  <a:lnTo>
                    <a:pt x="2547712" y="699822"/>
                  </a:lnTo>
                  <a:lnTo>
                    <a:pt x="2564926" y="760560"/>
                  </a:lnTo>
                  <a:lnTo>
                    <a:pt x="2582140" y="817382"/>
                  </a:lnTo>
                  <a:lnTo>
                    <a:pt x="2599355" y="867454"/>
                  </a:lnTo>
                  <a:lnTo>
                    <a:pt x="2616569" y="907944"/>
                  </a:lnTo>
                  <a:lnTo>
                    <a:pt x="2650998" y="948848"/>
                  </a:lnTo>
                  <a:lnTo>
                    <a:pt x="2668212" y="942929"/>
                  </a:lnTo>
                  <a:lnTo>
                    <a:pt x="2702643" y="881553"/>
                  </a:lnTo>
                  <a:lnTo>
                    <a:pt x="2719861" y="833654"/>
                  </a:lnTo>
                  <a:lnTo>
                    <a:pt x="2737081" y="779319"/>
                  </a:lnTo>
                  <a:lnTo>
                    <a:pt x="2754304" y="722326"/>
                  </a:lnTo>
                  <a:lnTo>
                    <a:pt x="2771530" y="666455"/>
                  </a:lnTo>
                  <a:lnTo>
                    <a:pt x="2788761" y="615483"/>
                  </a:lnTo>
                  <a:lnTo>
                    <a:pt x="2805996" y="573189"/>
                  </a:lnTo>
                  <a:lnTo>
                    <a:pt x="2823236" y="543351"/>
                  </a:lnTo>
                  <a:lnTo>
                    <a:pt x="2840482" y="529748"/>
                  </a:lnTo>
                  <a:lnTo>
                    <a:pt x="2864151" y="534177"/>
                  </a:lnTo>
                  <a:lnTo>
                    <a:pt x="2911490" y="593279"/>
                  </a:lnTo>
                  <a:lnTo>
                    <a:pt x="2935160" y="640302"/>
                  </a:lnTo>
                  <a:lnTo>
                    <a:pt x="2958830" y="693873"/>
                  </a:lnTo>
                  <a:lnTo>
                    <a:pt x="2982499" y="750169"/>
                  </a:lnTo>
                  <a:lnTo>
                    <a:pt x="3006169" y="805363"/>
                  </a:lnTo>
                  <a:lnTo>
                    <a:pt x="3029839" y="855630"/>
                  </a:lnTo>
                  <a:lnTo>
                    <a:pt x="3048774" y="897547"/>
                  </a:lnTo>
                  <a:lnTo>
                    <a:pt x="3067710" y="946912"/>
                  </a:lnTo>
                  <a:lnTo>
                    <a:pt x="3086646" y="1000931"/>
                  </a:lnTo>
                  <a:lnTo>
                    <a:pt x="3105581" y="1056810"/>
                  </a:lnTo>
                  <a:lnTo>
                    <a:pt x="3124517" y="1111758"/>
                  </a:lnTo>
                  <a:lnTo>
                    <a:pt x="3143453" y="1162978"/>
                  </a:lnTo>
                  <a:lnTo>
                    <a:pt x="3162388" y="1207680"/>
                  </a:lnTo>
                  <a:lnTo>
                    <a:pt x="3181324" y="1243068"/>
                  </a:lnTo>
                  <a:lnTo>
                    <a:pt x="3219196" y="1274730"/>
                  </a:lnTo>
                  <a:lnTo>
                    <a:pt x="3236410" y="1264445"/>
                  </a:lnTo>
                  <a:lnTo>
                    <a:pt x="3270838" y="1194444"/>
                  </a:lnTo>
                  <a:lnTo>
                    <a:pt x="3288053" y="1142913"/>
                  </a:lnTo>
                  <a:lnTo>
                    <a:pt x="3305267" y="1085819"/>
                  </a:lnTo>
                  <a:lnTo>
                    <a:pt x="3322481" y="1027255"/>
                  </a:lnTo>
                  <a:lnTo>
                    <a:pt x="3339695" y="971313"/>
                  </a:lnTo>
                  <a:lnTo>
                    <a:pt x="3356910" y="922087"/>
                  </a:lnTo>
                  <a:lnTo>
                    <a:pt x="3374124" y="883670"/>
                  </a:lnTo>
                  <a:lnTo>
                    <a:pt x="3391338" y="860153"/>
                  </a:lnTo>
                  <a:lnTo>
                    <a:pt x="3408553" y="855630"/>
                  </a:lnTo>
                  <a:lnTo>
                    <a:pt x="3423118" y="869001"/>
                  </a:lnTo>
                  <a:lnTo>
                    <a:pt x="3452250" y="935984"/>
                  </a:lnTo>
                  <a:lnTo>
                    <a:pt x="3466816" y="984508"/>
                  </a:lnTo>
                  <a:lnTo>
                    <a:pt x="3481382" y="1039664"/>
                  </a:lnTo>
                  <a:lnTo>
                    <a:pt x="3495948" y="1098908"/>
                  </a:lnTo>
                  <a:lnTo>
                    <a:pt x="3510514" y="1159696"/>
                  </a:lnTo>
                  <a:lnTo>
                    <a:pt x="3525080" y="1219485"/>
                  </a:lnTo>
                  <a:lnTo>
                    <a:pt x="3539646" y="1275732"/>
                  </a:lnTo>
                  <a:lnTo>
                    <a:pt x="3554212" y="1325893"/>
                  </a:lnTo>
                  <a:lnTo>
                    <a:pt x="3568778" y="1367426"/>
                  </a:lnTo>
                  <a:lnTo>
                    <a:pt x="3597910" y="1414430"/>
                  </a:lnTo>
                  <a:lnTo>
                    <a:pt x="3616845" y="1414958"/>
                  </a:lnTo>
                  <a:lnTo>
                    <a:pt x="3635781" y="1396205"/>
                  </a:lnTo>
                  <a:lnTo>
                    <a:pt x="3654717" y="1362642"/>
                  </a:lnTo>
                  <a:lnTo>
                    <a:pt x="3673652" y="1318739"/>
                  </a:lnTo>
                  <a:lnTo>
                    <a:pt x="3692588" y="1268968"/>
                  </a:lnTo>
                  <a:lnTo>
                    <a:pt x="3711524" y="1217798"/>
                  </a:lnTo>
                  <a:lnTo>
                    <a:pt x="3730459" y="1169700"/>
                  </a:lnTo>
                  <a:lnTo>
                    <a:pt x="3749395" y="1129146"/>
                  </a:lnTo>
                  <a:lnTo>
                    <a:pt x="3768331" y="1100605"/>
                  </a:lnTo>
                  <a:lnTo>
                    <a:pt x="3787267" y="1088548"/>
                  </a:lnTo>
                  <a:lnTo>
                    <a:pt x="3814318" y="1096694"/>
                  </a:lnTo>
                  <a:lnTo>
                    <a:pt x="3841369" y="1124245"/>
                  </a:lnTo>
                  <a:lnTo>
                    <a:pt x="3868420" y="1165912"/>
                  </a:lnTo>
                  <a:lnTo>
                    <a:pt x="3895471" y="1216406"/>
                  </a:lnTo>
                  <a:lnTo>
                    <a:pt x="3922522" y="1270436"/>
                  </a:lnTo>
                  <a:lnTo>
                    <a:pt x="3949573" y="1322713"/>
                  </a:lnTo>
                  <a:lnTo>
                    <a:pt x="3976624" y="1367948"/>
                  </a:lnTo>
                  <a:lnTo>
                    <a:pt x="4003675" y="1411917"/>
                  </a:lnTo>
                  <a:lnTo>
                    <a:pt x="4030726" y="1461317"/>
                  </a:lnTo>
                  <a:lnTo>
                    <a:pt x="4057777" y="1512080"/>
                  </a:lnTo>
                  <a:lnTo>
                    <a:pt x="4084828" y="1560134"/>
                  </a:lnTo>
                  <a:lnTo>
                    <a:pt x="4111879" y="1601410"/>
                  </a:lnTo>
                  <a:lnTo>
                    <a:pt x="4138929" y="1631838"/>
                  </a:lnTo>
                  <a:lnTo>
                    <a:pt x="4165981" y="1647348"/>
                  </a:lnTo>
                  <a:lnTo>
                    <a:pt x="4193032" y="1640687"/>
                  </a:lnTo>
                  <a:lnTo>
                    <a:pt x="4220083" y="1613123"/>
                  </a:lnTo>
                  <a:lnTo>
                    <a:pt x="4247134" y="1573207"/>
                  </a:lnTo>
                  <a:lnTo>
                    <a:pt x="4274185" y="1529489"/>
                  </a:lnTo>
                  <a:lnTo>
                    <a:pt x="4301236" y="1490522"/>
                  </a:lnTo>
                  <a:lnTo>
                    <a:pt x="4328287" y="1464855"/>
                  </a:lnTo>
                  <a:lnTo>
                    <a:pt x="4355338" y="1461039"/>
                  </a:lnTo>
                  <a:lnTo>
                    <a:pt x="4379007" y="1478855"/>
                  </a:lnTo>
                  <a:lnTo>
                    <a:pt x="4402677" y="1511960"/>
                  </a:lnTo>
                  <a:lnTo>
                    <a:pt x="4426346" y="1555986"/>
                  </a:lnTo>
                  <a:lnTo>
                    <a:pt x="4450016" y="1606565"/>
                  </a:lnTo>
                  <a:lnTo>
                    <a:pt x="4473686" y="1659329"/>
                  </a:lnTo>
                  <a:lnTo>
                    <a:pt x="4497355" y="1709910"/>
                  </a:lnTo>
                  <a:lnTo>
                    <a:pt x="4521025" y="1753939"/>
                  </a:lnTo>
                  <a:lnTo>
                    <a:pt x="4544695" y="1787048"/>
                  </a:lnTo>
                  <a:lnTo>
                    <a:pt x="4582566" y="1827283"/>
                  </a:lnTo>
                  <a:lnTo>
                    <a:pt x="4620437" y="1861184"/>
                  </a:lnTo>
                  <a:lnTo>
                    <a:pt x="4658309" y="1884276"/>
                  </a:lnTo>
                  <a:lnTo>
                    <a:pt x="4696180" y="1892086"/>
                  </a:lnTo>
                  <a:lnTo>
                    <a:pt x="4734052" y="1880139"/>
                  </a:lnTo>
                  <a:lnTo>
                    <a:pt x="4781391" y="1823718"/>
                  </a:lnTo>
                  <a:lnTo>
                    <a:pt x="4805060" y="1780370"/>
                  </a:lnTo>
                  <a:lnTo>
                    <a:pt x="4828730" y="1731660"/>
                  </a:lnTo>
                  <a:lnTo>
                    <a:pt x="4852400" y="1681135"/>
                  </a:lnTo>
                  <a:lnTo>
                    <a:pt x="4876069" y="1632340"/>
                  </a:lnTo>
                  <a:lnTo>
                    <a:pt x="4899739" y="1588823"/>
                  </a:lnTo>
                  <a:lnTo>
                    <a:pt x="4923409" y="1554130"/>
                  </a:lnTo>
                  <a:lnTo>
                    <a:pt x="4961280" y="1507573"/>
                  </a:lnTo>
                  <a:lnTo>
                    <a:pt x="4999151" y="1464741"/>
                  </a:lnTo>
                  <a:lnTo>
                    <a:pt x="5037023" y="1431217"/>
                  </a:lnTo>
                  <a:lnTo>
                    <a:pt x="5074894" y="1412585"/>
                  </a:lnTo>
                  <a:lnTo>
                    <a:pt x="5112766" y="1414430"/>
                  </a:lnTo>
                  <a:lnTo>
                    <a:pt x="5139817" y="1435232"/>
                  </a:lnTo>
                  <a:lnTo>
                    <a:pt x="5166868" y="1473265"/>
                  </a:lnTo>
                  <a:lnTo>
                    <a:pt x="5193919" y="1522012"/>
                  </a:lnTo>
                  <a:lnTo>
                    <a:pt x="5220970" y="1574958"/>
                  </a:lnTo>
                  <a:lnTo>
                    <a:pt x="5248021" y="1625587"/>
                  </a:lnTo>
                  <a:lnTo>
                    <a:pt x="5275072" y="1667383"/>
                  </a:lnTo>
                  <a:lnTo>
                    <a:pt x="5302123" y="1693830"/>
                  </a:lnTo>
                  <a:lnTo>
                    <a:pt x="5339994" y="1703175"/>
                  </a:lnTo>
                  <a:lnTo>
                    <a:pt x="5377865" y="1692026"/>
                  </a:lnTo>
                  <a:lnTo>
                    <a:pt x="5415737" y="1671555"/>
                  </a:lnTo>
                  <a:lnTo>
                    <a:pt x="5453608" y="1652938"/>
                  </a:lnTo>
                  <a:lnTo>
                    <a:pt x="5491480" y="1647348"/>
                  </a:lnTo>
                  <a:lnTo>
                    <a:pt x="5538819" y="1664073"/>
                  </a:lnTo>
                  <a:lnTo>
                    <a:pt x="5586158" y="1693894"/>
                  </a:lnTo>
                  <a:lnTo>
                    <a:pt x="5633497" y="1723715"/>
                  </a:lnTo>
                  <a:lnTo>
                    <a:pt x="5680837" y="1740439"/>
                  </a:lnTo>
                  <a:lnTo>
                    <a:pt x="5718708" y="1734848"/>
                  </a:lnTo>
                  <a:lnTo>
                    <a:pt x="5756579" y="1716224"/>
                  </a:lnTo>
                  <a:lnTo>
                    <a:pt x="5794451" y="1695734"/>
                  </a:lnTo>
                  <a:lnTo>
                    <a:pt x="5832322" y="1684547"/>
                  </a:lnTo>
                  <a:lnTo>
                    <a:pt x="5870194" y="1693830"/>
                  </a:lnTo>
                  <a:lnTo>
                    <a:pt x="5924296" y="1756730"/>
                  </a:lnTo>
                  <a:lnTo>
                    <a:pt x="5951347" y="1803038"/>
                  </a:lnTo>
                  <a:lnTo>
                    <a:pt x="5978397" y="1852732"/>
                  </a:lnTo>
                  <a:lnTo>
                    <a:pt x="6005448" y="1900922"/>
                  </a:lnTo>
                  <a:lnTo>
                    <a:pt x="6032499" y="1942718"/>
                  </a:lnTo>
                  <a:lnTo>
                    <a:pt x="6059551" y="1973230"/>
                  </a:lnTo>
                  <a:lnTo>
                    <a:pt x="6106890" y="2003444"/>
                  </a:lnTo>
                  <a:lnTo>
                    <a:pt x="6154229" y="2016918"/>
                  </a:lnTo>
                  <a:lnTo>
                    <a:pt x="6201568" y="2020200"/>
                  </a:lnTo>
                  <a:lnTo>
                    <a:pt x="6248908" y="2019839"/>
                  </a:lnTo>
                  <a:lnTo>
                    <a:pt x="6296247" y="2014753"/>
                  </a:lnTo>
                  <a:lnTo>
                    <a:pt x="6343586" y="2002393"/>
                  </a:lnTo>
                  <a:lnTo>
                    <a:pt x="6390925" y="1987103"/>
                  </a:lnTo>
                  <a:lnTo>
                    <a:pt x="6438265" y="1973230"/>
                  </a:lnTo>
                  <a:lnTo>
                    <a:pt x="6485604" y="1958341"/>
                  </a:lnTo>
                  <a:lnTo>
                    <a:pt x="6532943" y="1941274"/>
                  </a:lnTo>
                  <a:lnTo>
                    <a:pt x="6580282" y="1928564"/>
                  </a:lnTo>
                  <a:lnTo>
                    <a:pt x="6627622" y="1926748"/>
                  </a:lnTo>
                  <a:lnTo>
                    <a:pt x="6674961" y="1943473"/>
                  </a:lnTo>
                  <a:lnTo>
                    <a:pt x="6722300" y="1973294"/>
                  </a:lnTo>
                  <a:lnTo>
                    <a:pt x="6769639" y="2003115"/>
                  </a:lnTo>
                  <a:lnTo>
                    <a:pt x="6816979" y="2019839"/>
                  </a:lnTo>
                  <a:lnTo>
                    <a:pt x="6864318" y="2016914"/>
                  </a:lnTo>
                  <a:lnTo>
                    <a:pt x="6911657" y="2002345"/>
                  </a:lnTo>
                  <a:lnTo>
                    <a:pt x="6958996" y="1984871"/>
                  </a:lnTo>
                  <a:lnTo>
                    <a:pt x="7006335" y="1973230"/>
                  </a:lnTo>
                  <a:lnTo>
                    <a:pt x="7053675" y="1966694"/>
                  </a:lnTo>
                  <a:lnTo>
                    <a:pt x="7101014" y="1961610"/>
                  </a:lnTo>
                  <a:lnTo>
                    <a:pt x="7148353" y="1962336"/>
                  </a:lnTo>
                  <a:lnTo>
                    <a:pt x="7195692" y="1973230"/>
                  </a:lnTo>
                  <a:lnTo>
                    <a:pt x="7233564" y="1989283"/>
                  </a:lnTo>
                  <a:lnTo>
                    <a:pt x="7271435" y="2010152"/>
                  </a:lnTo>
                  <a:lnTo>
                    <a:pt x="7309307" y="2036964"/>
                  </a:lnTo>
                  <a:lnTo>
                    <a:pt x="7347178" y="2070848"/>
                  </a:lnTo>
                  <a:lnTo>
                    <a:pt x="7385050" y="2112930"/>
                  </a:lnTo>
                  <a:lnTo>
                    <a:pt x="7416609" y="2173186"/>
                  </a:lnTo>
                  <a:lnTo>
                    <a:pt x="7432389" y="2215161"/>
                  </a:lnTo>
                  <a:lnTo>
                    <a:pt x="7448168" y="2261262"/>
                  </a:lnTo>
                  <a:lnTo>
                    <a:pt x="7463948" y="2308657"/>
                  </a:lnTo>
                  <a:lnTo>
                    <a:pt x="7479728" y="2354516"/>
                  </a:lnTo>
                  <a:lnTo>
                    <a:pt x="7495508" y="2396010"/>
                  </a:lnTo>
                  <a:lnTo>
                    <a:pt x="7511287" y="2430308"/>
                  </a:lnTo>
                  <a:lnTo>
                    <a:pt x="7522596" y="2447702"/>
                  </a:lnTo>
                </a:path>
                <a:path w="8521700" h="2447925">
                  <a:moveTo>
                    <a:pt x="7568338" y="2447702"/>
                  </a:moveTo>
                  <a:lnTo>
                    <a:pt x="7590872" y="2388449"/>
                  </a:lnTo>
                  <a:lnTo>
                    <a:pt x="7607338" y="2309866"/>
                  </a:lnTo>
                  <a:lnTo>
                    <a:pt x="7615571" y="2261934"/>
                  </a:lnTo>
                  <a:lnTo>
                    <a:pt x="7623804" y="2209253"/>
                  </a:lnTo>
                  <a:lnTo>
                    <a:pt x="7632037" y="2152579"/>
                  </a:lnTo>
                  <a:lnTo>
                    <a:pt x="7640270" y="2092672"/>
                  </a:lnTo>
                  <a:lnTo>
                    <a:pt x="7648503" y="2030289"/>
                  </a:lnTo>
                  <a:lnTo>
                    <a:pt x="7656736" y="1966187"/>
                  </a:lnTo>
                  <a:lnTo>
                    <a:pt x="7664969" y="1901125"/>
                  </a:lnTo>
                  <a:lnTo>
                    <a:pt x="7673201" y="1835861"/>
                  </a:lnTo>
                  <a:lnTo>
                    <a:pt x="7681434" y="1771152"/>
                  </a:lnTo>
                  <a:lnTo>
                    <a:pt x="7689667" y="1707756"/>
                  </a:lnTo>
                  <a:lnTo>
                    <a:pt x="7697900" y="1646432"/>
                  </a:lnTo>
                  <a:lnTo>
                    <a:pt x="7706133" y="1587936"/>
                  </a:lnTo>
                  <a:lnTo>
                    <a:pt x="7714366" y="1533027"/>
                  </a:lnTo>
                  <a:lnTo>
                    <a:pt x="7722599" y="1482463"/>
                  </a:lnTo>
                  <a:lnTo>
                    <a:pt x="7730832" y="1437002"/>
                  </a:lnTo>
                  <a:lnTo>
                    <a:pt x="7739065" y="1397401"/>
                  </a:lnTo>
                  <a:lnTo>
                    <a:pt x="7755531" y="1338812"/>
                  </a:lnTo>
                  <a:lnTo>
                    <a:pt x="7776387" y="1309138"/>
                  </a:lnTo>
                  <a:lnTo>
                    <a:pt x="7789011" y="1311629"/>
                  </a:lnTo>
                  <a:lnTo>
                    <a:pt x="7814259" y="1353235"/>
                  </a:lnTo>
                  <a:lnTo>
                    <a:pt x="7839506" y="1431258"/>
                  </a:lnTo>
                  <a:lnTo>
                    <a:pt x="7852130" y="1479270"/>
                  </a:lnTo>
                  <a:lnTo>
                    <a:pt x="7864754" y="1530799"/>
                  </a:lnTo>
                  <a:lnTo>
                    <a:pt x="7877378" y="1583982"/>
                  </a:lnTo>
                  <a:lnTo>
                    <a:pt x="7890002" y="1636958"/>
                  </a:lnTo>
                  <a:lnTo>
                    <a:pt x="7902625" y="1687863"/>
                  </a:lnTo>
                  <a:lnTo>
                    <a:pt x="7915249" y="1734835"/>
                  </a:lnTo>
                  <a:lnTo>
                    <a:pt x="7927873" y="1776012"/>
                  </a:lnTo>
                  <a:lnTo>
                    <a:pt x="7953120" y="1833530"/>
                  </a:lnTo>
                  <a:lnTo>
                    <a:pt x="7988590" y="1868748"/>
                  </a:lnTo>
                  <a:lnTo>
                    <a:pt x="8027693" y="1882892"/>
                  </a:lnTo>
                  <a:lnTo>
                    <a:pt x="8067997" y="1884087"/>
                  </a:lnTo>
                  <a:lnTo>
                    <a:pt x="8107069" y="1880461"/>
                  </a:lnTo>
                  <a:lnTo>
                    <a:pt x="8142478" y="1880139"/>
                  </a:lnTo>
                  <a:lnTo>
                    <a:pt x="8189817" y="1881229"/>
                  </a:lnTo>
                  <a:lnTo>
                    <a:pt x="8237156" y="1877234"/>
                  </a:lnTo>
                  <a:lnTo>
                    <a:pt x="8284495" y="1874692"/>
                  </a:lnTo>
                  <a:lnTo>
                    <a:pt x="8331834" y="1880139"/>
                  </a:lnTo>
                  <a:lnTo>
                    <a:pt x="8379174" y="1896864"/>
                  </a:lnTo>
                  <a:lnTo>
                    <a:pt x="8426513" y="1920875"/>
                  </a:lnTo>
                  <a:lnTo>
                    <a:pt x="8473852" y="1947791"/>
                  </a:lnTo>
                  <a:lnTo>
                    <a:pt x="8521191" y="197323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500115" y="2654807"/>
              <a:ext cx="251460" cy="187960"/>
            </a:xfrm>
            <a:custGeom>
              <a:avLst/>
              <a:gdLst/>
              <a:ahLst/>
              <a:cxnLst/>
              <a:rect l="l" t="t" r="r" b="b"/>
              <a:pathLst>
                <a:path w="251460" h="187960">
                  <a:moveTo>
                    <a:pt x="251460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51460" y="187451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500877" y="3012185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073" y="3238245"/>
            <a:ext cx="123189" cy="2102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7073" y="2771978"/>
            <a:ext cx="12318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7073" y="2306574"/>
            <a:ext cx="12318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2175" y="5267959"/>
            <a:ext cx="8732520" cy="685165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12700" marR="5080" indent="179070" algn="r">
              <a:lnSpc>
                <a:spcPct val="103600"/>
              </a:lnSpc>
              <a:spcBef>
                <a:spcPts val="45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Ağu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Ağu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Ni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**  H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spc="-12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Ağu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Eyl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  <a:hlinkClick r:id="rId2"/>
              </a:rPr>
              <a:t>Eki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  <a:hlinkClick r:id="rId2"/>
              </a:rPr>
              <a:t>-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  <a:hlinkClick r:id="rId2"/>
              </a:rPr>
              <a:t>21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90691" y="2586075"/>
            <a:ext cx="2882265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Karşılıksız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çek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dönüşüm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(adet)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Karşılıksız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çek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dönüşüm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 (tutar)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42343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691" y="711200"/>
            <a:ext cx="861885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Ekim </a:t>
            </a:r>
            <a:r>
              <a:rPr spc="-5" dirty="0"/>
              <a:t>ayında </a:t>
            </a:r>
            <a:r>
              <a:rPr dirty="0"/>
              <a:t>mevduat </a:t>
            </a:r>
            <a:r>
              <a:rPr spc="5" dirty="0"/>
              <a:t>faiz </a:t>
            </a:r>
            <a:r>
              <a:rPr spc="-5" dirty="0"/>
              <a:t>oranı 1,12 puan, ticari </a:t>
            </a:r>
            <a:r>
              <a:rPr dirty="0"/>
              <a:t>kredi </a:t>
            </a:r>
            <a:r>
              <a:rPr spc="5" dirty="0"/>
              <a:t>faiz </a:t>
            </a:r>
            <a:r>
              <a:rPr spc="-5" dirty="0"/>
              <a:t>oranı </a:t>
            </a:r>
            <a:r>
              <a:rPr dirty="0"/>
              <a:t>ise  </a:t>
            </a:r>
            <a:r>
              <a:rPr spc="-5" dirty="0"/>
              <a:t>0,95 puan</a:t>
            </a:r>
            <a:r>
              <a:rPr spc="-15" dirty="0"/>
              <a:t> </a:t>
            </a:r>
            <a:r>
              <a:rPr spc="-5" dirty="0"/>
              <a:t>geriledi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50720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691" y="1320495"/>
            <a:ext cx="8457565" cy="1176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Ticari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kredi faiz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oranı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%19,5,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mevduat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faiz oranı %16,9 seviyesi ile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yüzde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19,9</a:t>
            </a:r>
            <a:r>
              <a:rPr spc="16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olan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enflasyon oranının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altında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140075" marR="782320" indent="-2101850">
              <a:spcBef>
                <a:spcPts val="900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Ticari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ve mevduat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faizi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üzerinden açılan, akım veri),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%,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637" y="6400291"/>
            <a:ext cx="4438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*Tüzel kişi Kredili Mevduat Hesabı ve kurumsal kredi kartları</a:t>
            </a:r>
            <a:r>
              <a:rPr sz="1200" spc="1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91895" y="2665476"/>
            <a:ext cx="6286500" cy="3047365"/>
            <a:chOff x="691895" y="2665476"/>
            <a:chExt cx="6286500" cy="3047365"/>
          </a:xfrm>
        </p:grpSpPr>
        <p:sp>
          <p:nvSpPr>
            <p:cNvPr id="8" name="object 8"/>
            <p:cNvSpPr/>
            <p:nvPr/>
          </p:nvSpPr>
          <p:spPr>
            <a:xfrm>
              <a:off x="691895" y="2670048"/>
              <a:ext cx="6282055" cy="3042920"/>
            </a:xfrm>
            <a:custGeom>
              <a:avLst/>
              <a:gdLst/>
              <a:ahLst/>
              <a:cxnLst/>
              <a:rect l="l" t="t" r="r" b="b"/>
              <a:pathLst>
                <a:path w="6282055" h="3042920">
                  <a:moveTo>
                    <a:pt x="3570731" y="2983991"/>
                  </a:moveTo>
                  <a:lnTo>
                    <a:pt x="3570731" y="3042729"/>
                  </a:lnTo>
                </a:path>
                <a:path w="6282055" h="3042920">
                  <a:moveTo>
                    <a:pt x="6281928" y="2983991"/>
                  </a:moveTo>
                  <a:lnTo>
                    <a:pt x="6281928" y="3042729"/>
                  </a:lnTo>
                </a:path>
                <a:path w="6282055" h="3042920">
                  <a:moveTo>
                    <a:pt x="3032760" y="2983991"/>
                  </a:moveTo>
                  <a:lnTo>
                    <a:pt x="3032760" y="3042729"/>
                  </a:lnTo>
                </a:path>
                <a:path w="6282055" h="3042920">
                  <a:moveTo>
                    <a:pt x="59436" y="2983991"/>
                  </a:moveTo>
                  <a:lnTo>
                    <a:pt x="59436" y="3042729"/>
                  </a:lnTo>
                </a:path>
                <a:path w="6282055" h="3042920">
                  <a:moveTo>
                    <a:pt x="59436" y="2983991"/>
                  </a:moveTo>
                  <a:lnTo>
                    <a:pt x="59436" y="0"/>
                  </a:lnTo>
                </a:path>
                <a:path w="6282055" h="3042920">
                  <a:moveTo>
                    <a:pt x="0" y="2983991"/>
                  </a:moveTo>
                  <a:lnTo>
                    <a:pt x="59436" y="2983991"/>
                  </a:lnTo>
                </a:path>
                <a:path w="6282055" h="3042920">
                  <a:moveTo>
                    <a:pt x="0" y="2612136"/>
                  </a:moveTo>
                  <a:lnTo>
                    <a:pt x="59436" y="2612136"/>
                  </a:lnTo>
                </a:path>
                <a:path w="6282055" h="3042920">
                  <a:moveTo>
                    <a:pt x="0" y="2238756"/>
                  </a:moveTo>
                  <a:lnTo>
                    <a:pt x="59436" y="2238756"/>
                  </a:lnTo>
                </a:path>
                <a:path w="6282055" h="3042920">
                  <a:moveTo>
                    <a:pt x="0" y="1865376"/>
                  </a:moveTo>
                  <a:lnTo>
                    <a:pt x="59436" y="1865376"/>
                  </a:lnTo>
                </a:path>
                <a:path w="6282055" h="3042920">
                  <a:moveTo>
                    <a:pt x="0" y="1491995"/>
                  </a:moveTo>
                  <a:lnTo>
                    <a:pt x="59436" y="1491995"/>
                  </a:lnTo>
                </a:path>
                <a:path w="6282055" h="3042920">
                  <a:moveTo>
                    <a:pt x="0" y="1118615"/>
                  </a:moveTo>
                  <a:lnTo>
                    <a:pt x="59436" y="1118615"/>
                  </a:lnTo>
                </a:path>
                <a:path w="6282055" h="3042920">
                  <a:moveTo>
                    <a:pt x="0" y="746760"/>
                  </a:moveTo>
                  <a:lnTo>
                    <a:pt x="59436" y="746760"/>
                  </a:lnTo>
                </a:path>
                <a:path w="6282055" h="3042920">
                  <a:moveTo>
                    <a:pt x="0" y="373379"/>
                  </a:moveTo>
                  <a:lnTo>
                    <a:pt x="59436" y="373379"/>
                  </a:lnTo>
                </a:path>
                <a:path w="6282055" h="3042920">
                  <a:moveTo>
                    <a:pt x="0" y="0"/>
                  </a:moveTo>
                  <a:lnTo>
                    <a:pt x="59436" y="0"/>
                  </a:lnTo>
                </a:path>
                <a:path w="6282055" h="3042920">
                  <a:moveTo>
                    <a:pt x="3304031" y="2983991"/>
                  </a:moveTo>
                  <a:lnTo>
                    <a:pt x="3304031" y="3042729"/>
                  </a:lnTo>
                </a:path>
                <a:path w="6282055" h="3042920">
                  <a:moveTo>
                    <a:pt x="2485644" y="2983991"/>
                  </a:moveTo>
                  <a:lnTo>
                    <a:pt x="2485644" y="3042729"/>
                  </a:lnTo>
                </a:path>
                <a:path w="6282055" h="3042920">
                  <a:moveTo>
                    <a:pt x="321564" y="2983991"/>
                  </a:moveTo>
                  <a:lnTo>
                    <a:pt x="321564" y="3042729"/>
                  </a:lnTo>
                </a:path>
                <a:path w="6282055" h="3042920">
                  <a:moveTo>
                    <a:pt x="2761488" y="2983991"/>
                  </a:moveTo>
                  <a:lnTo>
                    <a:pt x="2761488" y="3042729"/>
                  </a:lnTo>
                </a:path>
                <a:path w="6282055" h="3042920">
                  <a:moveTo>
                    <a:pt x="3842004" y="2983991"/>
                  </a:moveTo>
                  <a:lnTo>
                    <a:pt x="3842004" y="3042729"/>
                  </a:lnTo>
                </a:path>
                <a:path w="6282055" h="3042920">
                  <a:moveTo>
                    <a:pt x="592836" y="2983991"/>
                  </a:moveTo>
                  <a:lnTo>
                    <a:pt x="592836" y="3042729"/>
                  </a:lnTo>
                </a:path>
                <a:path w="6282055" h="3042920">
                  <a:moveTo>
                    <a:pt x="864107" y="2983991"/>
                  </a:moveTo>
                  <a:lnTo>
                    <a:pt x="864107" y="3042729"/>
                  </a:lnTo>
                </a:path>
                <a:path w="6282055" h="3042920">
                  <a:moveTo>
                    <a:pt x="4113276" y="2983991"/>
                  </a:moveTo>
                  <a:lnTo>
                    <a:pt x="4113276" y="3042729"/>
                  </a:lnTo>
                </a:path>
                <a:path w="6282055" h="3042920">
                  <a:moveTo>
                    <a:pt x="4387595" y="2983991"/>
                  </a:moveTo>
                  <a:lnTo>
                    <a:pt x="4387595" y="3042729"/>
                  </a:lnTo>
                </a:path>
                <a:path w="6282055" h="3042920">
                  <a:moveTo>
                    <a:pt x="5192268" y="2983991"/>
                  </a:moveTo>
                  <a:lnTo>
                    <a:pt x="5192268" y="3042729"/>
                  </a:lnTo>
                </a:path>
                <a:path w="6282055" h="3042920">
                  <a:moveTo>
                    <a:pt x="1138428" y="2983991"/>
                  </a:moveTo>
                  <a:lnTo>
                    <a:pt x="1138428" y="3042729"/>
                  </a:lnTo>
                </a:path>
                <a:path w="6282055" h="3042920">
                  <a:moveTo>
                    <a:pt x="4658868" y="2983991"/>
                  </a:moveTo>
                  <a:lnTo>
                    <a:pt x="4658868" y="3042729"/>
                  </a:lnTo>
                </a:path>
                <a:path w="6282055" h="3042920">
                  <a:moveTo>
                    <a:pt x="1409700" y="2983991"/>
                  </a:moveTo>
                  <a:lnTo>
                    <a:pt x="1409700" y="3042729"/>
                  </a:lnTo>
                </a:path>
                <a:path w="6282055" h="3042920">
                  <a:moveTo>
                    <a:pt x="4931664" y="2983991"/>
                  </a:moveTo>
                  <a:lnTo>
                    <a:pt x="4931664" y="3042729"/>
                  </a:lnTo>
                </a:path>
                <a:path w="6282055" h="3042920">
                  <a:moveTo>
                    <a:pt x="5465064" y="2983991"/>
                  </a:moveTo>
                  <a:lnTo>
                    <a:pt x="5465064" y="3042729"/>
                  </a:lnTo>
                </a:path>
                <a:path w="6282055" h="3042920">
                  <a:moveTo>
                    <a:pt x="1680972" y="2983991"/>
                  </a:moveTo>
                  <a:lnTo>
                    <a:pt x="1680972" y="3042729"/>
                  </a:lnTo>
                </a:path>
                <a:path w="6282055" h="3042920">
                  <a:moveTo>
                    <a:pt x="5736336" y="2983991"/>
                  </a:moveTo>
                  <a:lnTo>
                    <a:pt x="5736336" y="3042729"/>
                  </a:lnTo>
                </a:path>
                <a:path w="6282055" h="3042920">
                  <a:moveTo>
                    <a:pt x="1943100" y="2983991"/>
                  </a:moveTo>
                  <a:lnTo>
                    <a:pt x="1943100" y="3042729"/>
                  </a:lnTo>
                </a:path>
                <a:path w="6282055" h="3042920">
                  <a:moveTo>
                    <a:pt x="6010656" y="2983991"/>
                  </a:moveTo>
                  <a:lnTo>
                    <a:pt x="6010656" y="3042729"/>
                  </a:lnTo>
                </a:path>
                <a:path w="6282055" h="3042920">
                  <a:moveTo>
                    <a:pt x="2214372" y="2983991"/>
                  </a:moveTo>
                  <a:lnTo>
                    <a:pt x="2214372" y="3042729"/>
                  </a:lnTo>
                </a:path>
                <a:path w="6282055" h="3042920">
                  <a:moveTo>
                    <a:pt x="59436" y="2983991"/>
                  </a:moveTo>
                  <a:lnTo>
                    <a:pt x="6281928" y="298399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50887" y="3855720"/>
              <a:ext cx="6085840" cy="1259840"/>
            </a:xfrm>
            <a:custGeom>
              <a:avLst/>
              <a:gdLst/>
              <a:ahLst/>
              <a:cxnLst/>
              <a:rect l="l" t="t" r="r" b="b"/>
              <a:pathLst>
                <a:path w="6085840" h="1259839">
                  <a:moveTo>
                    <a:pt x="0" y="880871"/>
                  </a:moveTo>
                  <a:lnTo>
                    <a:pt x="34762" y="878359"/>
                  </a:lnTo>
                  <a:lnTo>
                    <a:pt x="69730" y="875823"/>
                  </a:lnTo>
                  <a:lnTo>
                    <a:pt x="104282" y="873335"/>
                  </a:lnTo>
                  <a:lnTo>
                    <a:pt x="137794" y="870965"/>
                  </a:lnTo>
                  <a:lnTo>
                    <a:pt x="169536" y="868672"/>
                  </a:lnTo>
                  <a:lnTo>
                    <a:pt x="200025" y="866425"/>
                  </a:lnTo>
                  <a:lnTo>
                    <a:pt x="230513" y="864322"/>
                  </a:lnTo>
                  <a:lnTo>
                    <a:pt x="262255" y="862456"/>
                  </a:lnTo>
                  <a:lnTo>
                    <a:pt x="295872" y="861228"/>
                  </a:lnTo>
                  <a:lnTo>
                    <a:pt x="330600" y="860536"/>
                  </a:lnTo>
                  <a:lnTo>
                    <a:pt x="365603" y="859438"/>
                  </a:lnTo>
                  <a:lnTo>
                    <a:pt x="400050" y="856995"/>
                  </a:lnTo>
                  <a:lnTo>
                    <a:pt x="433595" y="855916"/>
                  </a:lnTo>
                  <a:lnTo>
                    <a:pt x="466732" y="855694"/>
                  </a:lnTo>
                  <a:lnTo>
                    <a:pt x="499882" y="850566"/>
                  </a:lnTo>
                  <a:lnTo>
                    <a:pt x="533463" y="834770"/>
                  </a:lnTo>
                  <a:lnTo>
                    <a:pt x="567656" y="802503"/>
                  </a:lnTo>
                  <a:lnTo>
                    <a:pt x="602313" y="758269"/>
                  </a:lnTo>
                  <a:lnTo>
                    <a:pt x="636994" y="711773"/>
                  </a:lnTo>
                  <a:lnTo>
                    <a:pt x="671258" y="672718"/>
                  </a:lnTo>
                  <a:lnTo>
                    <a:pt x="704756" y="643574"/>
                  </a:lnTo>
                  <a:lnTo>
                    <a:pt x="737885" y="619204"/>
                  </a:lnTo>
                  <a:lnTo>
                    <a:pt x="771038" y="597906"/>
                  </a:lnTo>
                  <a:lnTo>
                    <a:pt x="804608" y="577976"/>
                  </a:lnTo>
                  <a:lnTo>
                    <a:pt x="873220" y="562292"/>
                  </a:lnTo>
                  <a:lnTo>
                    <a:pt x="909907" y="548651"/>
                  </a:lnTo>
                  <a:lnTo>
                    <a:pt x="942403" y="514222"/>
                  </a:lnTo>
                  <a:lnTo>
                    <a:pt x="973073" y="441768"/>
                  </a:lnTo>
                  <a:lnTo>
                    <a:pt x="988457" y="394033"/>
                  </a:lnTo>
                  <a:lnTo>
                    <a:pt x="1003847" y="342100"/>
                  </a:lnTo>
                  <a:lnTo>
                    <a:pt x="1019224" y="288572"/>
                  </a:lnTo>
                  <a:lnTo>
                    <a:pt x="1034567" y="236055"/>
                  </a:lnTo>
                  <a:lnTo>
                    <a:pt x="1049857" y="187153"/>
                  </a:lnTo>
                  <a:lnTo>
                    <a:pt x="1065074" y="144472"/>
                  </a:lnTo>
                  <a:lnTo>
                    <a:pt x="1112375" y="61882"/>
                  </a:lnTo>
                  <a:lnTo>
                    <a:pt x="1146825" y="28876"/>
                  </a:lnTo>
                  <a:lnTo>
                    <a:pt x="1181300" y="9086"/>
                  </a:lnTo>
                  <a:lnTo>
                    <a:pt x="1213548" y="0"/>
                  </a:lnTo>
                  <a:lnTo>
                    <a:pt x="1247741" y="4958"/>
                  </a:lnTo>
                  <a:lnTo>
                    <a:pt x="1282398" y="24050"/>
                  </a:lnTo>
                  <a:lnTo>
                    <a:pt x="1317079" y="48738"/>
                  </a:lnTo>
                  <a:lnTo>
                    <a:pt x="1351343" y="70484"/>
                  </a:lnTo>
                  <a:lnTo>
                    <a:pt x="1384841" y="87489"/>
                  </a:lnTo>
                  <a:lnTo>
                    <a:pt x="1417970" y="104124"/>
                  </a:lnTo>
                  <a:lnTo>
                    <a:pt x="1451123" y="121116"/>
                  </a:lnTo>
                  <a:lnTo>
                    <a:pt x="1484693" y="139191"/>
                  </a:lnTo>
                  <a:lnTo>
                    <a:pt x="1518779" y="158742"/>
                  </a:lnTo>
                  <a:lnTo>
                    <a:pt x="1553257" y="179292"/>
                  </a:lnTo>
                  <a:lnTo>
                    <a:pt x="1587902" y="200271"/>
                  </a:lnTo>
                  <a:lnTo>
                    <a:pt x="1622488" y="221106"/>
                  </a:lnTo>
                  <a:lnTo>
                    <a:pt x="1657199" y="242972"/>
                  </a:lnTo>
                  <a:lnTo>
                    <a:pt x="1692148" y="265731"/>
                  </a:lnTo>
                  <a:lnTo>
                    <a:pt x="1726715" y="286847"/>
                  </a:lnTo>
                  <a:lnTo>
                    <a:pt x="1760283" y="303783"/>
                  </a:lnTo>
                  <a:lnTo>
                    <a:pt x="1791999" y="316966"/>
                  </a:lnTo>
                  <a:lnTo>
                    <a:pt x="1822465" y="327421"/>
                  </a:lnTo>
                  <a:lnTo>
                    <a:pt x="1852955" y="333234"/>
                  </a:lnTo>
                  <a:lnTo>
                    <a:pt x="1884743" y="332485"/>
                  </a:lnTo>
                  <a:lnTo>
                    <a:pt x="1953069" y="309419"/>
                  </a:lnTo>
                  <a:lnTo>
                    <a:pt x="1988077" y="289712"/>
                  </a:lnTo>
                  <a:lnTo>
                    <a:pt x="2022538" y="266445"/>
                  </a:lnTo>
                  <a:lnTo>
                    <a:pt x="2056036" y="235733"/>
                  </a:lnTo>
                  <a:lnTo>
                    <a:pt x="2089165" y="198294"/>
                  </a:lnTo>
                  <a:lnTo>
                    <a:pt x="2122318" y="162165"/>
                  </a:lnTo>
                  <a:lnTo>
                    <a:pt x="2155888" y="135381"/>
                  </a:lnTo>
                  <a:lnTo>
                    <a:pt x="2190081" y="119235"/>
                  </a:lnTo>
                  <a:lnTo>
                    <a:pt x="2224738" y="109743"/>
                  </a:lnTo>
                  <a:lnTo>
                    <a:pt x="2259419" y="107039"/>
                  </a:lnTo>
                  <a:lnTo>
                    <a:pt x="2293683" y="111251"/>
                  </a:lnTo>
                  <a:lnTo>
                    <a:pt x="2360310" y="135762"/>
                  </a:lnTo>
                  <a:lnTo>
                    <a:pt x="2393463" y="160043"/>
                  </a:lnTo>
                  <a:lnTo>
                    <a:pt x="2427033" y="196849"/>
                  </a:lnTo>
                  <a:lnTo>
                    <a:pt x="2449702" y="231913"/>
                  </a:lnTo>
                  <a:lnTo>
                    <a:pt x="2472579" y="275726"/>
                  </a:lnTo>
                  <a:lnTo>
                    <a:pt x="2495597" y="324612"/>
                  </a:lnTo>
                  <a:lnTo>
                    <a:pt x="2518689" y="374894"/>
                  </a:lnTo>
                  <a:lnTo>
                    <a:pt x="2541789" y="422898"/>
                  </a:lnTo>
                  <a:lnTo>
                    <a:pt x="2564828" y="464946"/>
                  </a:lnTo>
                  <a:lnTo>
                    <a:pt x="2592424" y="508082"/>
                  </a:lnTo>
                  <a:lnTo>
                    <a:pt x="2620117" y="547383"/>
                  </a:lnTo>
                  <a:lnTo>
                    <a:pt x="2647792" y="583709"/>
                  </a:lnTo>
                  <a:lnTo>
                    <a:pt x="2675332" y="617920"/>
                  </a:lnTo>
                  <a:lnTo>
                    <a:pt x="2702623" y="650874"/>
                  </a:lnTo>
                  <a:lnTo>
                    <a:pt x="2736121" y="689371"/>
                  </a:lnTo>
                  <a:lnTo>
                    <a:pt x="2769250" y="724439"/>
                  </a:lnTo>
                  <a:lnTo>
                    <a:pt x="2802403" y="757745"/>
                  </a:lnTo>
                  <a:lnTo>
                    <a:pt x="2835973" y="790955"/>
                  </a:lnTo>
                  <a:lnTo>
                    <a:pt x="2870166" y="824999"/>
                  </a:lnTo>
                  <a:lnTo>
                    <a:pt x="2904823" y="858805"/>
                  </a:lnTo>
                  <a:lnTo>
                    <a:pt x="2939504" y="891039"/>
                  </a:lnTo>
                  <a:lnTo>
                    <a:pt x="2973768" y="920368"/>
                  </a:lnTo>
                  <a:lnTo>
                    <a:pt x="3007266" y="946062"/>
                  </a:lnTo>
                  <a:lnTo>
                    <a:pt x="3040395" y="969041"/>
                  </a:lnTo>
                  <a:lnTo>
                    <a:pt x="3073548" y="990163"/>
                  </a:lnTo>
                  <a:lnTo>
                    <a:pt x="3107118" y="1010284"/>
                  </a:lnTo>
                  <a:lnTo>
                    <a:pt x="3141204" y="1030180"/>
                  </a:lnTo>
                  <a:lnTo>
                    <a:pt x="3175682" y="1049146"/>
                  </a:lnTo>
                  <a:lnTo>
                    <a:pt x="3210327" y="1066113"/>
                  </a:lnTo>
                  <a:lnTo>
                    <a:pt x="3279534" y="1090273"/>
                  </a:lnTo>
                  <a:lnTo>
                    <a:pt x="3348872" y="1102707"/>
                  </a:lnTo>
                  <a:lnTo>
                    <a:pt x="3415351" y="1106495"/>
                  </a:lnTo>
                  <a:lnTo>
                    <a:pt x="3447161" y="1104233"/>
                  </a:lnTo>
                  <a:lnTo>
                    <a:pt x="3478970" y="1101542"/>
                  </a:lnTo>
                  <a:lnTo>
                    <a:pt x="3511613" y="1100708"/>
                  </a:lnTo>
                  <a:lnTo>
                    <a:pt x="3545538" y="1100226"/>
                  </a:lnTo>
                  <a:lnTo>
                    <a:pt x="3580225" y="1099518"/>
                  </a:lnTo>
                  <a:lnTo>
                    <a:pt x="3615054" y="1102548"/>
                  </a:lnTo>
                  <a:lnTo>
                    <a:pt x="3649408" y="1113281"/>
                  </a:lnTo>
                  <a:lnTo>
                    <a:pt x="3682906" y="1136967"/>
                  </a:lnTo>
                  <a:lnTo>
                    <a:pt x="3716035" y="1170082"/>
                  </a:lnTo>
                  <a:lnTo>
                    <a:pt x="3749188" y="1203436"/>
                  </a:lnTo>
                  <a:lnTo>
                    <a:pt x="3782758" y="1227835"/>
                  </a:lnTo>
                  <a:lnTo>
                    <a:pt x="3816951" y="1239940"/>
                  </a:lnTo>
                  <a:lnTo>
                    <a:pt x="3851608" y="1244949"/>
                  </a:lnTo>
                  <a:lnTo>
                    <a:pt x="3886289" y="1246481"/>
                  </a:lnTo>
                  <a:lnTo>
                    <a:pt x="3920553" y="1248155"/>
                  </a:lnTo>
                  <a:lnTo>
                    <a:pt x="3954051" y="1252985"/>
                  </a:lnTo>
                  <a:lnTo>
                    <a:pt x="3987180" y="1258411"/>
                  </a:lnTo>
                  <a:lnTo>
                    <a:pt x="4020333" y="1259407"/>
                  </a:lnTo>
                  <a:lnTo>
                    <a:pt x="4053903" y="1250949"/>
                  </a:lnTo>
                  <a:lnTo>
                    <a:pt x="4087989" y="1228724"/>
                  </a:lnTo>
                  <a:lnTo>
                    <a:pt x="4122467" y="1196403"/>
                  </a:lnTo>
                  <a:lnTo>
                    <a:pt x="4157112" y="1160938"/>
                  </a:lnTo>
                  <a:lnTo>
                    <a:pt x="4191698" y="1129283"/>
                  </a:lnTo>
                  <a:lnTo>
                    <a:pt x="4226212" y="1102161"/>
                  </a:lnTo>
                  <a:lnTo>
                    <a:pt x="4260834" y="1076229"/>
                  </a:lnTo>
                  <a:lnTo>
                    <a:pt x="4295336" y="1052345"/>
                  </a:lnTo>
                  <a:lnTo>
                    <a:pt x="4329493" y="1031366"/>
                  </a:lnTo>
                  <a:lnTo>
                    <a:pt x="4396120" y="1006681"/>
                  </a:lnTo>
                  <a:lnTo>
                    <a:pt x="4429273" y="995023"/>
                  </a:lnTo>
                  <a:lnTo>
                    <a:pt x="4462843" y="975232"/>
                  </a:lnTo>
                  <a:lnTo>
                    <a:pt x="4497036" y="943923"/>
                  </a:lnTo>
                  <a:lnTo>
                    <a:pt x="4531693" y="905065"/>
                  </a:lnTo>
                  <a:lnTo>
                    <a:pt x="4566374" y="863254"/>
                  </a:lnTo>
                  <a:lnTo>
                    <a:pt x="4600638" y="823086"/>
                  </a:lnTo>
                  <a:lnTo>
                    <a:pt x="4634136" y="784000"/>
                  </a:lnTo>
                  <a:lnTo>
                    <a:pt x="4667265" y="744235"/>
                  </a:lnTo>
                  <a:lnTo>
                    <a:pt x="4700418" y="706304"/>
                  </a:lnTo>
                  <a:lnTo>
                    <a:pt x="4733988" y="672718"/>
                  </a:lnTo>
                  <a:lnTo>
                    <a:pt x="4768074" y="642723"/>
                  </a:lnTo>
                  <a:lnTo>
                    <a:pt x="4802552" y="615441"/>
                  </a:lnTo>
                  <a:lnTo>
                    <a:pt x="4837197" y="593209"/>
                  </a:lnTo>
                  <a:lnTo>
                    <a:pt x="4906494" y="574915"/>
                  </a:lnTo>
                  <a:lnTo>
                    <a:pt x="4941443" y="580532"/>
                  </a:lnTo>
                  <a:lnTo>
                    <a:pt x="4976010" y="587698"/>
                  </a:lnTo>
                  <a:lnTo>
                    <a:pt x="5009578" y="588898"/>
                  </a:lnTo>
                  <a:lnTo>
                    <a:pt x="5071760" y="572023"/>
                  </a:lnTo>
                  <a:lnTo>
                    <a:pt x="5134038" y="544575"/>
                  </a:lnTo>
                  <a:lnTo>
                    <a:pt x="5202364" y="505412"/>
                  </a:lnTo>
                  <a:lnTo>
                    <a:pt x="5237372" y="485336"/>
                  </a:lnTo>
                  <a:lnTo>
                    <a:pt x="5271833" y="470915"/>
                  </a:lnTo>
                  <a:lnTo>
                    <a:pt x="5305331" y="464190"/>
                  </a:lnTo>
                  <a:lnTo>
                    <a:pt x="5338460" y="462549"/>
                  </a:lnTo>
                  <a:lnTo>
                    <a:pt x="5371613" y="463218"/>
                  </a:lnTo>
                  <a:lnTo>
                    <a:pt x="5405183" y="463422"/>
                  </a:lnTo>
                  <a:lnTo>
                    <a:pt x="5439376" y="462851"/>
                  </a:lnTo>
                  <a:lnTo>
                    <a:pt x="5474033" y="462851"/>
                  </a:lnTo>
                  <a:lnTo>
                    <a:pt x="5508714" y="463137"/>
                  </a:lnTo>
                  <a:lnTo>
                    <a:pt x="5542978" y="463422"/>
                  </a:lnTo>
                  <a:lnTo>
                    <a:pt x="5576476" y="463742"/>
                  </a:lnTo>
                  <a:lnTo>
                    <a:pt x="5609605" y="464264"/>
                  </a:lnTo>
                  <a:lnTo>
                    <a:pt x="5642758" y="464619"/>
                  </a:lnTo>
                  <a:lnTo>
                    <a:pt x="5676328" y="464438"/>
                  </a:lnTo>
                  <a:lnTo>
                    <a:pt x="5710414" y="463532"/>
                  </a:lnTo>
                  <a:lnTo>
                    <a:pt x="5744892" y="462137"/>
                  </a:lnTo>
                  <a:lnTo>
                    <a:pt x="5779537" y="460527"/>
                  </a:lnTo>
                  <a:lnTo>
                    <a:pt x="5814123" y="458977"/>
                  </a:lnTo>
                  <a:lnTo>
                    <a:pt x="5848637" y="455348"/>
                  </a:lnTo>
                  <a:lnTo>
                    <a:pt x="5883259" y="450326"/>
                  </a:lnTo>
                  <a:lnTo>
                    <a:pt x="5917761" y="448137"/>
                  </a:lnTo>
                  <a:lnTo>
                    <a:pt x="5951918" y="453008"/>
                  </a:lnTo>
                  <a:lnTo>
                    <a:pt x="5985523" y="467641"/>
                  </a:lnTo>
                  <a:lnTo>
                    <a:pt x="6018831" y="489299"/>
                  </a:lnTo>
                  <a:lnTo>
                    <a:pt x="6052020" y="513766"/>
                  </a:lnTo>
                  <a:lnTo>
                    <a:pt x="6085268" y="53682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50887" y="2877161"/>
              <a:ext cx="6085840" cy="2099945"/>
            </a:xfrm>
            <a:custGeom>
              <a:avLst/>
              <a:gdLst/>
              <a:ahLst/>
              <a:cxnLst/>
              <a:rect l="l" t="t" r="r" b="b"/>
              <a:pathLst>
                <a:path w="6085840" h="2099945">
                  <a:moveTo>
                    <a:pt x="0" y="1566568"/>
                  </a:moveTo>
                  <a:lnTo>
                    <a:pt x="34762" y="1555533"/>
                  </a:lnTo>
                  <a:lnTo>
                    <a:pt x="69730" y="1543819"/>
                  </a:lnTo>
                  <a:lnTo>
                    <a:pt x="104282" y="1533510"/>
                  </a:lnTo>
                  <a:lnTo>
                    <a:pt x="137794" y="1526690"/>
                  </a:lnTo>
                  <a:lnTo>
                    <a:pt x="169536" y="1524170"/>
                  </a:lnTo>
                  <a:lnTo>
                    <a:pt x="200025" y="1524817"/>
                  </a:lnTo>
                  <a:lnTo>
                    <a:pt x="230513" y="1527512"/>
                  </a:lnTo>
                  <a:lnTo>
                    <a:pt x="262255" y="1531135"/>
                  </a:lnTo>
                  <a:lnTo>
                    <a:pt x="295872" y="1537975"/>
                  </a:lnTo>
                  <a:lnTo>
                    <a:pt x="330600" y="1547756"/>
                  </a:lnTo>
                  <a:lnTo>
                    <a:pt x="365603" y="1555513"/>
                  </a:lnTo>
                  <a:lnTo>
                    <a:pt x="431673" y="1553537"/>
                  </a:lnTo>
                  <a:lnTo>
                    <a:pt x="501803" y="1531046"/>
                  </a:lnTo>
                  <a:lnTo>
                    <a:pt x="533463" y="1496083"/>
                  </a:lnTo>
                  <a:lnTo>
                    <a:pt x="550474" y="1461721"/>
                  </a:lnTo>
                  <a:lnTo>
                    <a:pt x="567656" y="1416166"/>
                  </a:lnTo>
                  <a:lnTo>
                    <a:pt x="584954" y="1363131"/>
                  </a:lnTo>
                  <a:lnTo>
                    <a:pt x="602313" y="1306329"/>
                  </a:lnTo>
                  <a:lnTo>
                    <a:pt x="619678" y="1249474"/>
                  </a:lnTo>
                  <a:lnTo>
                    <a:pt x="636994" y="1196278"/>
                  </a:lnTo>
                  <a:lnTo>
                    <a:pt x="654206" y="1150455"/>
                  </a:lnTo>
                  <a:lnTo>
                    <a:pt x="671258" y="1115718"/>
                  </a:lnTo>
                  <a:lnTo>
                    <a:pt x="701577" y="1091100"/>
                  </a:lnTo>
                  <a:lnTo>
                    <a:pt x="737885" y="1086318"/>
                  </a:lnTo>
                  <a:lnTo>
                    <a:pt x="774217" y="1079535"/>
                  </a:lnTo>
                  <a:lnTo>
                    <a:pt x="804608" y="1048916"/>
                  </a:lnTo>
                  <a:lnTo>
                    <a:pt x="831838" y="982889"/>
                  </a:lnTo>
                  <a:lnTo>
                    <a:pt x="845565" y="941650"/>
                  </a:lnTo>
                  <a:lnTo>
                    <a:pt x="859348" y="896124"/>
                  </a:lnTo>
                  <a:lnTo>
                    <a:pt x="873172" y="847208"/>
                  </a:lnTo>
                  <a:lnTo>
                    <a:pt x="887023" y="795801"/>
                  </a:lnTo>
                  <a:lnTo>
                    <a:pt x="900886" y="742800"/>
                  </a:lnTo>
                  <a:lnTo>
                    <a:pt x="914746" y="689102"/>
                  </a:lnTo>
                  <a:lnTo>
                    <a:pt x="928590" y="635605"/>
                  </a:lnTo>
                  <a:lnTo>
                    <a:pt x="942403" y="583207"/>
                  </a:lnTo>
                  <a:lnTo>
                    <a:pt x="953882" y="537252"/>
                  </a:lnTo>
                  <a:lnTo>
                    <a:pt x="965389" y="486318"/>
                  </a:lnTo>
                  <a:lnTo>
                    <a:pt x="976917" y="431837"/>
                  </a:lnTo>
                  <a:lnTo>
                    <a:pt x="988457" y="375237"/>
                  </a:lnTo>
                  <a:lnTo>
                    <a:pt x="1000000" y="317950"/>
                  </a:lnTo>
                  <a:lnTo>
                    <a:pt x="1011539" y="261405"/>
                  </a:lnTo>
                  <a:lnTo>
                    <a:pt x="1023064" y="207032"/>
                  </a:lnTo>
                  <a:lnTo>
                    <a:pt x="1034567" y="156261"/>
                  </a:lnTo>
                  <a:lnTo>
                    <a:pt x="1046041" y="110523"/>
                  </a:lnTo>
                  <a:lnTo>
                    <a:pt x="1057476" y="71247"/>
                  </a:lnTo>
                  <a:lnTo>
                    <a:pt x="1080198" y="17803"/>
                  </a:lnTo>
                  <a:lnTo>
                    <a:pt x="1102591" y="0"/>
                  </a:lnTo>
                  <a:lnTo>
                    <a:pt x="1124761" y="9572"/>
                  </a:lnTo>
                  <a:lnTo>
                    <a:pt x="1146825" y="39266"/>
                  </a:lnTo>
                  <a:lnTo>
                    <a:pt x="1168900" y="81830"/>
                  </a:lnTo>
                  <a:lnTo>
                    <a:pt x="1191103" y="130010"/>
                  </a:lnTo>
                  <a:lnTo>
                    <a:pt x="1213548" y="176553"/>
                  </a:lnTo>
                  <a:lnTo>
                    <a:pt x="1230559" y="213465"/>
                  </a:lnTo>
                  <a:lnTo>
                    <a:pt x="1247741" y="257678"/>
                  </a:lnTo>
                  <a:lnTo>
                    <a:pt x="1265039" y="306708"/>
                  </a:lnTo>
                  <a:lnTo>
                    <a:pt x="1282398" y="358068"/>
                  </a:lnTo>
                  <a:lnTo>
                    <a:pt x="1299763" y="409273"/>
                  </a:lnTo>
                  <a:lnTo>
                    <a:pt x="1317079" y="457838"/>
                  </a:lnTo>
                  <a:lnTo>
                    <a:pt x="1334291" y="501278"/>
                  </a:lnTo>
                  <a:lnTo>
                    <a:pt x="1351343" y="537106"/>
                  </a:lnTo>
                  <a:lnTo>
                    <a:pt x="1384841" y="586283"/>
                  </a:lnTo>
                  <a:lnTo>
                    <a:pt x="1417970" y="617434"/>
                  </a:lnTo>
                  <a:lnTo>
                    <a:pt x="1451123" y="642869"/>
                  </a:lnTo>
                  <a:lnTo>
                    <a:pt x="1484693" y="674901"/>
                  </a:lnTo>
                  <a:lnTo>
                    <a:pt x="1518779" y="714862"/>
                  </a:lnTo>
                  <a:lnTo>
                    <a:pt x="1553257" y="756848"/>
                  </a:lnTo>
                  <a:lnTo>
                    <a:pt x="1587902" y="802310"/>
                  </a:lnTo>
                  <a:lnTo>
                    <a:pt x="1622488" y="852701"/>
                  </a:lnTo>
                  <a:lnTo>
                    <a:pt x="1645571" y="892731"/>
                  </a:lnTo>
                  <a:lnTo>
                    <a:pt x="1668852" y="938920"/>
                  </a:lnTo>
                  <a:lnTo>
                    <a:pt x="1692148" y="987099"/>
                  </a:lnTo>
                  <a:lnTo>
                    <a:pt x="1715273" y="1033097"/>
                  </a:lnTo>
                  <a:lnTo>
                    <a:pt x="1738046" y="1072746"/>
                  </a:lnTo>
                  <a:lnTo>
                    <a:pt x="1760283" y="1101875"/>
                  </a:lnTo>
                  <a:lnTo>
                    <a:pt x="1791999" y="1126825"/>
                  </a:lnTo>
                  <a:lnTo>
                    <a:pt x="1822465" y="1136403"/>
                  </a:lnTo>
                  <a:lnTo>
                    <a:pt x="1852955" y="1133861"/>
                  </a:lnTo>
                  <a:lnTo>
                    <a:pt x="1918346" y="1099956"/>
                  </a:lnTo>
                  <a:lnTo>
                    <a:pt x="1953069" y="1065664"/>
                  </a:lnTo>
                  <a:lnTo>
                    <a:pt x="1988077" y="1025062"/>
                  </a:lnTo>
                  <a:lnTo>
                    <a:pt x="2022538" y="983638"/>
                  </a:lnTo>
                  <a:lnTo>
                    <a:pt x="2056036" y="938728"/>
                  </a:lnTo>
                  <a:lnTo>
                    <a:pt x="2089165" y="888769"/>
                  </a:lnTo>
                  <a:lnTo>
                    <a:pt x="2122318" y="840906"/>
                  </a:lnTo>
                  <a:lnTo>
                    <a:pt x="2155888" y="802282"/>
                  </a:lnTo>
                  <a:lnTo>
                    <a:pt x="2190081" y="768117"/>
                  </a:lnTo>
                  <a:lnTo>
                    <a:pt x="2224738" y="736893"/>
                  </a:lnTo>
                  <a:lnTo>
                    <a:pt x="2259419" y="720361"/>
                  </a:lnTo>
                  <a:lnTo>
                    <a:pt x="2293683" y="730273"/>
                  </a:lnTo>
                  <a:lnTo>
                    <a:pt x="2338246" y="797099"/>
                  </a:lnTo>
                  <a:lnTo>
                    <a:pt x="2360310" y="847510"/>
                  </a:lnTo>
                  <a:lnTo>
                    <a:pt x="2382385" y="903943"/>
                  </a:lnTo>
                  <a:lnTo>
                    <a:pt x="2404588" y="962415"/>
                  </a:lnTo>
                  <a:lnTo>
                    <a:pt x="2427033" y="1018944"/>
                  </a:lnTo>
                  <a:lnTo>
                    <a:pt x="2444013" y="1062359"/>
                  </a:lnTo>
                  <a:lnTo>
                    <a:pt x="2461119" y="1110090"/>
                  </a:lnTo>
                  <a:lnTo>
                    <a:pt x="2478323" y="1160238"/>
                  </a:lnTo>
                  <a:lnTo>
                    <a:pt x="2495597" y="1210905"/>
                  </a:lnTo>
                  <a:lnTo>
                    <a:pt x="2512913" y="1260189"/>
                  </a:lnTo>
                  <a:lnTo>
                    <a:pt x="2530242" y="1306194"/>
                  </a:lnTo>
                  <a:lnTo>
                    <a:pt x="2547557" y="1347020"/>
                  </a:lnTo>
                  <a:lnTo>
                    <a:pt x="2598985" y="1424620"/>
                  </a:lnTo>
                  <a:lnTo>
                    <a:pt x="2633964" y="1449553"/>
                  </a:lnTo>
                  <a:lnTo>
                    <a:pt x="2668823" y="1467939"/>
                  </a:lnTo>
                  <a:lnTo>
                    <a:pt x="2702623" y="1492146"/>
                  </a:lnTo>
                  <a:lnTo>
                    <a:pt x="2736121" y="1526113"/>
                  </a:lnTo>
                  <a:lnTo>
                    <a:pt x="2769250" y="1562710"/>
                  </a:lnTo>
                  <a:lnTo>
                    <a:pt x="2802403" y="1600570"/>
                  </a:lnTo>
                  <a:lnTo>
                    <a:pt x="2835973" y="1638323"/>
                  </a:lnTo>
                  <a:lnTo>
                    <a:pt x="2870166" y="1678618"/>
                  </a:lnTo>
                  <a:lnTo>
                    <a:pt x="2904823" y="1721127"/>
                  </a:lnTo>
                  <a:lnTo>
                    <a:pt x="2939504" y="1760303"/>
                  </a:lnTo>
                  <a:lnTo>
                    <a:pt x="2973768" y="1790596"/>
                  </a:lnTo>
                  <a:lnTo>
                    <a:pt x="3007266" y="1806656"/>
                  </a:lnTo>
                  <a:lnTo>
                    <a:pt x="3040395" y="1812773"/>
                  </a:lnTo>
                  <a:lnTo>
                    <a:pt x="3073548" y="1817582"/>
                  </a:lnTo>
                  <a:lnTo>
                    <a:pt x="3107118" y="1829712"/>
                  </a:lnTo>
                  <a:lnTo>
                    <a:pt x="3141204" y="1853961"/>
                  </a:lnTo>
                  <a:lnTo>
                    <a:pt x="3175682" y="1884830"/>
                  </a:lnTo>
                  <a:lnTo>
                    <a:pt x="3210327" y="1915794"/>
                  </a:lnTo>
                  <a:lnTo>
                    <a:pt x="3244913" y="1940329"/>
                  </a:lnTo>
                  <a:lnTo>
                    <a:pt x="3279534" y="1957835"/>
                  </a:lnTo>
                  <a:lnTo>
                    <a:pt x="3348872" y="1980084"/>
                  </a:lnTo>
                  <a:lnTo>
                    <a:pt x="3382708" y="1982874"/>
                  </a:lnTo>
                  <a:lnTo>
                    <a:pt x="3415351" y="1974974"/>
                  </a:lnTo>
                  <a:lnTo>
                    <a:pt x="3447161" y="1958442"/>
                  </a:lnTo>
                  <a:lnTo>
                    <a:pt x="3478970" y="1942601"/>
                  </a:lnTo>
                  <a:lnTo>
                    <a:pt x="3545538" y="1944591"/>
                  </a:lnTo>
                  <a:lnTo>
                    <a:pt x="3580225" y="1960649"/>
                  </a:lnTo>
                  <a:lnTo>
                    <a:pt x="3615054" y="1980993"/>
                  </a:lnTo>
                  <a:lnTo>
                    <a:pt x="3649408" y="2001670"/>
                  </a:lnTo>
                  <a:lnTo>
                    <a:pt x="3682906" y="2024923"/>
                  </a:lnTo>
                  <a:lnTo>
                    <a:pt x="3716035" y="2051676"/>
                  </a:lnTo>
                  <a:lnTo>
                    <a:pt x="3749188" y="2076286"/>
                  </a:lnTo>
                  <a:lnTo>
                    <a:pt x="3782758" y="2093110"/>
                  </a:lnTo>
                  <a:lnTo>
                    <a:pt x="3816951" y="2099502"/>
                  </a:lnTo>
                  <a:lnTo>
                    <a:pt x="3851608" y="2098809"/>
                  </a:lnTo>
                  <a:lnTo>
                    <a:pt x="3886289" y="2094664"/>
                  </a:lnTo>
                  <a:lnTo>
                    <a:pt x="3920553" y="2090697"/>
                  </a:lnTo>
                  <a:lnTo>
                    <a:pt x="3954051" y="2091632"/>
                  </a:lnTo>
                  <a:lnTo>
                    <a:pt x="3987180" y="2094269"/>
                  </a:lnTo>
                  <a:lnTo>
                    <a:pt x="4020333" y="2090358"/>
                  </a:lnTo>
                  <a:lnTo>
                    <a:pt x="4053903" y="2071647"/>
                  </a:lnTo>
                  <a:lnTo>
                    <a:pt x="4081133" y="2040241"/>
                  </a:lnTo>
                  <a:lnTo>
                    <a:pt x="4108643" y="1996668"/>
                  </a:lnTo>
                  <a:lnTo>
                    <a:pt x="4136318" y="1947627"/>
                  </a:lnTo>
                  <a:lnTo>
                    <a:pt x="4164041" y="1899817"/>
                  </a:lnTo>
                  <a:lnTo>
                    <a:pt x="4191698" y="1859938"/>
                  </a:lnTo>
                  <a:lnTo>
                    <a:pt x="4226212" y="1821677"/>
                  </a:lnTo>
                  <a:lnTo>
                    <a:pt x="4260834" y="1789596"/>
                  </a:lnTo>
                  <a:lnTo>
                    <a:pt x="4295336" y="1761444"/>
                  </a:lnTo>
                  <a:lnTo>
                    <a:pt x="4329493" y="1734970"/>
                  </a:lnTo>
                  <a:lnTo>
                    <a:pt x="4362991" y="1711997"/>
                  </a:lnTo>
                  <a:lnTo>
                    <a:pt x="4396120" y="1692917"/>
                  </a:lnTo>
                  <a:lnTo>
                    <a:pt x="4429273" y="1673337"/>
                  </a:lnTo>
                  <a:lnTo>
                    <a:pt x="4462843" y="1648864"/>
                  </a:lnTo>
                  <a:lnTo>
                    <a:pt x="4497036" y="1617303"/>
                  </a:lnTo>
                  <a:lnTo>
                    <a:pt x="4531693" y="1581252"/>
                  </a:lnTo>
                  <a:lnTo>
                    <a:pt x="4566374" y="1543797"/>
                  </a:lnTo>
                  <a:lnTo>
                    <a:pt x="4600638" y="1508021"/>
                  </a:lnTo>
                  <a:lnTo>
                    <a:pt x="4634136" y="1473281"/>
                  </a:lnTo>
                  <a:lnTo>
                    <a:pt x="4667265" y="1438504"/>
                  </a:lnTo>
                  <a:lnTo>
                    <a:pt x="4700418" y="1405848"/>
                  </a:lnTo>
                  <a:lnTo>
                    <a:pt x="4733988" y="1377465"/>
                  </a:lnTo>
                  <a:lnTo>
                    <a:pt x="4768074" y="1352142"/>
                  </a:lnTo>
                  <a:lnTo>
                    <a:pt x="4802552" y="1329380"/>
                  </a:lnTo>
                  <a:lnTo>
                    <a:pt x="4837197" y="1312118"/>
                  </a:lnTo>
                  <a:lnTo>
                    <a:pt x="4871783" y="1303297"/>
                  </a:lnTo>
                  <a:lnTo>
                    <a:pt x="4906494" y="1308361"/>
                  </a:lnTo>
                  <a:lnTo>
                    <a:pt x="4941443" y="1324189"/>
                  </a:lnTo>
                  <a:lnTo>
                    <a:pt x="4976010" y="1340873"/>
                  </a:lnTo>
                  <a:lnTo>
                    <a:pt x="5009578" y="1348509"/>
                  </a:lnTo>
                  <a:lnTo>
                    <a:pt x="5041294" y="1343596"/>
                  </a:lnTo>
                  <a:lnTo>
                    <a:pt x="5071760" y="1331682"/>
                  </a:lnTo>
                  <a:lnTo>
                    <a:pt x="5102250" y="1316434"/>
                  </a:lnTo>
                  <a:lnTo>
                    <a:pt x="5134038" y="1301519"/>
                  </a:lnTo>
                  <a:lnTo>
                    <a:pt x="5167641" y="1286333"/>
                  </a:lnTo>
                  <a:lnTo>
                    <a:pt x="5202364" y="1269467"/>
                  </a:lnTo>
                  <a:lnTo>
                    <a:pt x="5237372" y="1253388"/>
                  </a:lnTo>
                  <a:lnTo>
                    <a:pt x="5305331" y="1231510"/>
                  </a:lnTo>
                  <a:lnTo>
                    <a:pt x="5371613" y="1220699"/>
                  </a:lnTo>
                  <a:lnTo>
                    <a:pt x="5439376" y="1216947"/>
                  </a:lnTo>
                  <a:lnTo>
                    <a:pt x="5474033" y="1217493"/>
                  </a:lnTo>
                  <a:lnTo>
                    <a:pt x="5508714" y="1220205"/>
                  </a:lnTo>
                  <a:lnTo>
                    <a:pt x="5542978" y="1225573"/>
                  </a:lnTo>
                  <a:lnTo>
                    <a:pt x="5576476" y="1236481"/>
                  </a:lnTo>
                  <a:lnTo>
                    <a:pt x="5609605" y="1251783"/>
                  </a:lnTo>
                  <a:lnTo>
                    <a:pt x="5642758" y="1265917"/>
                  </a:lnTo>
                  <a:lnTo>
                    <a:pt x="5676328" y="1273325"/>
                  </a:lnTo>
                  <a:lnTo>
                    <a:pt x="5710414" y="1270555"/>
                  </a:lnTo>
                  <a:lnTo>
                    <a:pt x="5744892" y="1261165"/>
                  </a:lnTo>
                  <a:lnTo>
                    <a:pt x="5779537" y="1250394"/>
                  </a:lnTo>
                  <a:lnTo>
                    <a:pt x="5814123" y="1243480"/>
                  </a:lnTo>
                  <a:lnTo>
                    <a:pt x="5848637" y="1240565"/>
                  </a:lnTo>
                  <a:lnTo>
                    <a:pt x="5883259" y="1239305"/>
                  </a:lnTo>
                  <a:lnTo>
                    <a:pt x="5917761" y="1241212"/>
                  </a:lnTo>
                  <a:lnTo>
                    <a:pt x="5951918" y="1247798"/>
                  </a:lnTo>
                  <a:lnTo>
                    <a:pt x="5985523" y="1260895"/>
                  </a:lnTo>
                  <a:lnTo>
                    <a:pt x="6018831" y="1279231"/>
                  </a:lnTo>
                  <a:lnTo>
                    <a:pt x="6052020" y="1299662"/>
                  </a:lnTo>
                  <a:lnTo>
                    <a:pt x="6085268" y="1319045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77443" y="2541524"/>
            <a:ext cx="220979" cy="3225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09855">
              <a:spcBef>
                <a:spcPts val="12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09855">
              <a:spcBef>
                <a:spcPts val="12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0036" y="5759906"/>
            <a:ext cx="6464935" cy="63500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53340" algn="just">
              <a:lnSpc>
                <a:spcPts val="2140"/>
              </a:lnSpc>
              <a:spcBef>
                <a:spcPts val="7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May-18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58419" marR="5080" indent="71120">
              <a:lnSpc>
                <a:spcPts val="2140"/>
              </a:lnSpc>
              <a:spcBef>
                <a:spcPts val="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Kas-18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66040" marR="5080" indent="-8255">
              <a:lnSpc>
                <a:spcPts val="2060"/>
              </a:lnSpc>
              <a:spcBef>
                <a:spcPts val="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28575">
              <a:lnSpc>
                <a:spcPts val="2140"/>
              </a:lnSpc>
              <a:spcBef>
                <a:spcPts val="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58419" marR="5080" indent="71120">
              <a:lnSpc>
                <a:spcPts val="2140"/>
              </a:lnSpc>
              <a:spcBef>
                <a:spcPts val="2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Kas-19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66040" marR="5080" indent="-8255">
              <a:lnSpc>
                <a:spcPts val="2100"/>
              </a:lnSpc>
              <a:spcBef>
                <a:spcPts val="3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31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59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17475" algn="r">
              <a:lnSpc>
                <a:spcPct val="126800"/>
              </a:lnSpc>
              <a:spcBef>
                <a:spcPts val="3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Eyl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67219" y="3992398"/>
            <a:ext cx="2030730" cy="5530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400" b="1" spc="-5" dirty="0">
                <a:solidFill>
                  <a:srgbClr val="A30000"/>
                </a:solidFill>
                <a:latin typeface="Tahoma"/>
                <a:cs typeface="Tahoma"/>
              </a:rPr>
              <a:t>Ticari kredi </a:t>
            </a:r>
            <a:r>
              <a:rPr sz="1400" b="1" spc="5" dirty="0">
                <a:solidFill>
                  <a:srgbClr val="A30000"/>
                </a:solidFill>
                <a:latin typeface="Tahoma"/>
                <a:cs typeface="Tahoma"/>
              </a:rPr>
              <a:t>faiz</a:t>
            </a:r>
            <a:r>
              <a:rPr sz="1400" b="1" spc="-45" dirty="0">
                <a:solidFill>
                  <a:srgbClr val="A30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oranı*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Mevduat </a:t>
            </a:r>
            <a:r>
              <a:rPr sz="1400" b="1" spc="5" dirty="0">
                <a:solidFill>
                  <a:srgbClr val="001F5F"/>
                </a:solidFill>
                <a:latin typeface="Tahoma"/>
                <a:cs typeface="Tahoma"/>
              </a:rPr>
              <a:t>faiz</a:t>
            </a:r>
            <a:r>
              <a:rPr sz="1400" b="1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44141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825195"/>
            <a:ext cx="806704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Tüketici kredisi </a:t>
            </a:r>
            <a:r>
              <a:rPr spc="5" dirty="0"/>
              <a:t>faiz </a:t>
            </a:r>
            <a:r>
              <a:rPr spc="-5" dirty="0"/>
              <a:t>oranları </a:t>
            </a:r>
            <a:r>
              <a:rPr dirty="0"/>
              <a:t>son beş aydır %22 </a:t>
            </a:r>
            <a:r>
              <a:rPr spc="-5" dirty="0"/>
              <a:t>seviyesinde  </a:t>
            </a:r>
            <a:r>
              <a:rPr sz="1800" b="0" spc="-5" dirty="0">
                <a:latin typeface="Tahoma"/>
                <a:cs typeface="Tahoma"/>
              </a:rPr>
              <a:t>Ekim </a:t>
            </a:r>
            <a:r>
              <a:rPr sz="1800" b="0" dirty="0">
                <a:latin typeface="Tahoma"/>
                <a:cs typeface="Tahoma"/>
              </a:rPr>
              <a:t>ayında </a:t>
            </a:r>
            <a:r>
              <a:rPr sz="1800" b="0" spc="-5" dirty="0">
                <a:latin typeface="Tahoma"/>
                <a:cs typeface="Tahoma"/>
              </a:rPr>
              <a:t>taşıt kredilerinde faiz oranı 0,6 </a:t>
            </a:r>
            <a:r>
              <a:rPr sz="1800" b="0" dirty="0">
                <a:latin typeface="Tahoma"/>
                <a:cs typeface="Tahoma"/>
              </a:rPr>
              <a:t>puan </a:t>
            </a:r>
            <a:r>
              <a:rPr sz="1800" b="0" spc="-5" dirty="0">
                <a:latin typeface="Tahoma"/>
                <a:cs typeface="Tahoma"/>
              </a:rPr>
              <a:t>gerilerken, ihtiyaç kredilerinde  0,1 </a:t>
            </a:r>
            <a:r>
              <a:rPr sz="1800" b="0" dirty="0">
                <a:latin typeface="Tahoma"/>
                <a:cs typeface="Tahoma"/>
              </a:rPr>
              <a:t>puan</a:t>
            </a:r>
            <a:r>
              <a:rPr sz="1800" b="0" spc="5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arttı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79092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7416" y="1912747"/>
            <a:ext cx="5794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84655" marR="5080" indent="-1672589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Tüketici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faizleri,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TL üzerinden açılan, akım veri,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%,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586219"/>
            <a:ext cx="271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5987" y="2627376"/>
            <a:ext cx="8004175" cy="3020060"/>
            <a:chOff x="665987" y="2627376"/>
            <a:chExt cx="8004175" cy="3020060"/>
          </a:xfrm>
        </p:grpSpPr>
        <p:sp>
          <p:nvSpPr>
            <p:cNvPr id="8" name="object 8"/>
            <p:cNvSpPr/>
            <p:nvPr/>
          </p:nvSpPr>
          <p:spPr>
            <a:xfrm>
              <a:off x="665987" y="2631948"/>
              <a:ext cx="7999730" cy="3015615"/>
            </a:xfrm>
            <a:custGeom>
              <a:avLst/>
              <a:gdLst/>
              <a:ahLst/>
              <a:cxnLst/>
              <a:rect l="l" t="t" r="r" b="b"/>
              <a:pathLst>
                <a:path w="7999730" h="3015615">
                  <a:moveTo>
                    <a:pt x="1783080" y="2956560"/>
                  </a:moveTo>
                  <a:lnTo>
                    <a:pt x="1783080" y="3015297"/>
                  </a:lnTo>
                </a:path>
                <a:path w="7999730" h="3015615">
                  <a:moveTo>
                    <a:pt x="2810256" y="2956560"/>
                  </a:moveTo>
                  <a:lnTo>
                    <a:pt x="2810256" y="3015297"/>
                  </a:lnTo>
                </a:path>
                <a:path w="7999730" h="3015615">
                  <a:moveTo>
                    <a:pt x="3156204" y="2956560"/>
                  </a:moveTo>
                  <a:lnTo>
                    <a:pt x="3156204" y="3015297"/>
                  </a:lnTo>
                </a:path>
                <a:path w="7999730" h="3015615">
                  <a:moveTo>
                    <a:pt x="59436" y="2956560"/>
                  </a:moveTo>
                  <a:lnTo>
                    <a:pt x="59436" y="3015297"/>
                  </a:lnTo>
                </a:path>
                <a:path w="7999730" h="3015615">
                  <a:moveTo>
                    <a:pt x="59436" y="2956560"/>
                  </a:moveTo>
                  <a:lnTo>
                    <a:pt x="59436" y="0"/>
                  </a:lnTo>
                </a:path>
                <a:path w="7999730" h="3015615">
                  <a:moveTo>
                    <a:pt x="0" y="2956560"/>
                  </a:moveTo>
                  <a:lnTo>
                    <a:pt x="59436" y="2956560"/>
                  </a:lnTo>
                </a:path>
                <a:path w="7999730" h="3015615">
                  <a:moveTo>
                    <a:pt x="0" y="2217420"/>
                  </a:moveTo>
                  <a:lnTo>
                    <a:pt x="59436" y="2217420"/>
                  </a:lnTo>
                </a:path>
                <a:path w="7999730" h="3015615">
                  <a:moveTo>
                    <a:pt x="0" y="1478279"/>
                  </a:moveTo>
                  <a:lnTo>
                    <a:pt x="59436" y="1478279"/>
                  </a:lnTo>
                </a:path>
                <a:path w="7999730" h="3015615">
                  <a:moveTo>
                    <a:pt x="0" y="739139"/>
                  </a:moveTo>
                  <a:lnTo>
                    <a:pt x="59436" y="739139"/>
                  </a:lnTo>
                </a:path>
                <a:path w="7999730" h="3015615">
                  <a:moveTo>
                    <a:pt x="0" y="0"/>
                  </a:moveTo>
                  <a:lnTo>
                    <a:pt x="59436" y="0"/>
                  </a:lnTo>
                </a:path>
                <a:path w="7999730" h="3015615">
                  <a:moveTo>
                    <a:pt x="2129028" y="2956560"/>
                  </a:moveTo>
                  <a:lnTo>
                    <a:pt x="2129028" y="3015297"/>
                  </a:lnTo>
                </a:path>
                <a:path w="7999730" h="3015615">
                  <a:moveTo>
                    <a:pt x="740664" y="2956560"/>
                  </a:moveTo>
                  <a:lnTo>
                    <a:pt x="740664" y="3015297"/>
                  </a:lnTo>
                </a:path>
                <a:path w="7999730" h="3015615">
                  <a:moveTo>
                    <a:pt x="394716" y="2956560"/>
                  </a:moveTo>
                  <a:lnTo>
                    <a:pt x="394716" y="3015297"/>
                  </a:lnTo>
                </a:path>
                <a:path w="7999730" h="3015615">
                  <a:moveTo>
                    <a:pt x="1086612" y="2956560"/>
                  </a:moveTo>
                  <a:lnTo>
                    <a:pt x="1086612" y="3015297"/>
                  </a:lnTo>
                </a:path>
                <a:path w="7999730" h="3015615">
                  <a:moveTo>
                    <a:pt x="2464308" y="2956560"/>
                  </a:moveTo>
                  <a:lnTo>
                    <a:pt x="2464308" y="3015297"/>
                  </a:lnTo>
                </a:path>
                <a:path w="7999730" h="3015615">
                  <a:moveTo>
                    <a:pt x="1437132" y="2956560"/>
                  </a:moveTo>
                  <a:lnTo>
                    <a:pt x="1437132" y="3015297"/>
                  </a:lnTo>
                </a:path>
                <a:path w="7999730" h="3015615">
                  <a:moveTo>
                    <a:pt x="6957059" y="2956560"/>
                  </a:moveTo>
                  <a:lnTo>
                    <a:pt x="6957059" y="3015297"/>
                  </a:lnTo>
                </a:path>
                <a:path w="7999730" h="3015615">
                  <a:moveTo>
                    <a:pt x="7653528" y="2956560"/>
                  </a:moveTo>
                  <a:lnTo>
                    <a:pt x="7653528" y="3015297"/>
                  </a:lnTo>
                </a:path>
                <a:path w="7999730" h="3015615">
                  <a:moveTo>
                    <a:pt x="3508248" y="2956560"/>
                  </a:moveTo>
                  <a:lnTo>
                    <a:pt x="3508248" y="3015297"/>
                  </a:lnTo>
                </a:path>
                <a:path w="7999730" h="3015615">
                  <a:moveTo>
                    <a:pt x="3854196" y="2956560"/>
                  </a:moveTo>
                  <a:lnTo>
                    <a:pt x="3854196" y="3015297"/>
                  </a:lnTo>
                </a:path>
                <a:path w="7999730" h="3015615">
                  <a:moveTo>
                    <a:pt x="4200144" y="2956560"/>
                  </a:moveTo>
                  <a:lnTo>
                    <a:pt x="4200144" y="3015297"/>
                  </a:lnTo>
                </a:path>
                <a:path w="7999730" h="3015615">
                  <a:moveTo>
                    <a:pt x="4541520" y="2956560"/>
                  </a:moveTo>
                  <a:lnTo>
                    <a:pt x="4541520" y="3015297"/>
                  </a:lnTo>
                </a:path>
                <a:path w="7999730" h="3015615">
                  <a:moveTo>
                    <a:pt x="4887468" y="2956560"/>
                  </a:moveTo>
                  <a:lnTo>
                    <a:pt x="4887468" y="3015297"/>
                  </a:lnTo>
                </a:path>
                <a:path w="7999730" h="3015615">
                  <a:moveTo>
                    <a:pt x="5231892" y="2956560"/>
                  </a:moveTo>
                  <a:lnTo>
                    <a:pt x="5231892" y="3015297"/>
                  </a:lnTo>
                </a:path>
                <a:path w="7999730" h="3015615">
                  <a:moveTo>
                    <a:pt x="6611111" y="2956560"/>
                  </a:moveTo>
                  <a:lnTo>
                    <a:pt x="6611111" y="3015297"/>
                  </a:lnTo>
                </a:path>
                <a:path w="7999730" h="3015615">
                  <a:moveTo>
                    <a:pt x="5583936" y="2956560"/>
                  </a:moveTo>
                  <a:lnTo>
                    <a:pt x="5583936" y="3015297"/>
                  </a:lnTo>
                </a:path>
                <a:path w="7999730" h="3015615">
                  <a:moveTo>
                    <a:pt x="5929884" y="2956560"/>
                  </a:moveTo>
                  <a:lnTo>
                    <a:pt x="5929884" y="3015297"/>
                  </a:lnTo>
                </a:path>
                <a:path w="7999730" h="3015615">
                  <a:moveTo>
                    <a:pt x="7303008" y="2956560"/>
                  </a:moveTo>
                  <a:lnTo>
                    <a:pt x="7303008" y="3015297"/>
                  </a:lnTo>
                </a:path>
                <a:path w="7999730" h="3015615">
                  <a:moveTo>
                    <a:pt x="6275832" y="2956560"/>
                  </a:moveTo>
                  <a:lnTo>
                    <a:pt x="6275832" y="3015297"/>
                  </a:lnTo>
                </a:path>
                <a:path w="7999730" h="3015615">
                  <a:moveTo>
                    <a:pt x="7999476" y="2956560"/>
                  </a:moveTo>
                  <a:lnTo>
                    <a:pt x="7999476" y="3015297"/>
                  </a:lnTo>
                </a:path>
                <a:path w="7999730" h="3015615">
                  <a:moveTo>
                    <a:pt x="59436" y="2956560"/>
                  </a:moveTo>
                  <a:lnTo>
                    <a:pt x="7999476" y="29565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25487" y="2803398"/>
              <a:ext cx="7765415" cy="1995170"/>
            </a:xfrm>
            <a:custGeom>
              <a:avLst/>
              <a:gdLst/>
              <a:ahLst/>
              <a:cxnLst/>
              <a:rect l="l" t="t" r="r" b="b"/>
              <a:pathLst>
                <a:path w="7765415" h="1995170">
                  <a:moveTo>
                    <a:pt x="0" y="1409700"/>
                  </a:moveTo>
                  <a:lnTo>
                    <a:pt x="44356" y="1402949"/>
                  </a:lnTo>
                  <a:lnTo>
                    <a:pt x="88977" y="1395507"/>
                  </a:lnTo>
                  <a:lnTo>
                    <a:pt x="133068" y="1389447"/>
                  </a:lnTo>
                  <a:lnTo>
                    <a:pt x="175831" y="1386839"/>
                  </a:lnTo>
                  <a:lnTo>
                    <a:pt x="216328" y="1389757"/>
                  </a:lnTo>
                  <a:lnTo>
                    <a:pt x="255233" y="1396650"/>
                  </a:lnTo>
                  <a:lnTo>
                    <a:pt x="294140" y="1403877"/>
                  </a:lnTo>
                  <a:lnTo>
                    <a:pt x="334644" y="1407795"/>
                  </a:lnTo>
                  <a:lnTo>
                    <a:pt x="377534" y="1406257"/>
                  </a:lnTo>
                  <a:lnTo>
                    <a:pt x="421846" y="1401683"/>
                  </a:lnTo>
                  <a:lnTo>
                    <a:pt x="466515" y="1396990"/>
                  </a:lnTo>
                  <a:lnTo>
                    <a:pt x="510476" y="1395095"/>
                  </a:lnTo>
                  <a:lnTo>
                    <a:pt x="553283" y="1398718"/>
                  </a:lnTo>
                  <a:lnTo>
                    <a:pt x="595566" y="1405604"/>
                  </a:lnTo>
                  <a:lnTo>
                    <a:pt x="637849" y="1411489"/>
                  </a:lnTo>
                  <a:lnTo>
                    <a:pt x="680656" y="1412113"/>
                  </a:lnTo>
                  <a:lnTo>
                    <a:pt x="724336" y="1410527"/>
                  </a:lnTo>
                  <a:lnTo>
                    <a:pt x="768540" y="1407620"/>
                  </a:lnTo>
                  <a:lnTo>
                    <a:pt x="812744" y="1395878"/>
                  </a:lnTo>
                  <a:lnTo>
                    <a:pt x="856424" y="1367789"/>
                  </a:lnTo>
                  <a:lnTo>
                    <a:pt x="885046" y="1337748"/>
                  </a:lnTo>
                  <a:lnTo>
                    <a:pt x="913358" y="1300136"/>
                  </a:lnTo>
                  <a:lnTo>
                    <a:pt x="941514" y="1256379"/>
                  </a:lnTo>
                  <a:lnTo>
                    <a:pt x="969670" y="1207901"/>
                  </a:lnTo>
                  <a:lnTo>
                    <a:pt x="997982" y="1156129"/>
                  </a:lnTo>
                  <a:lnTo>
                    <a:pt x="1026604" y="1102487"/>
                  </a:lnTo>
                  <a:lnTo>
                    <a:pt x="1048310" y="1060893"/>
                  </a:lnTo>
                  <a:lnTo>
                    <a:pt x="1070161" y="1017319"/>
                  </a:lnTo>
                  <a:lnTo>
                    <a:pt x="1092126" y="971843"/>
                  </a:lnTo>
                  <a:lnTo>
                    <a:pt x="1114171" y="924544"/>
                  </a:lnTo>
                  <a:lnTo>
                    <a:pt x="1136263" y="875500"/>
                  </a:lnTo>
                  <a:lnTo>
                    <a:pt x="1158370" y="824791"/>
                  </a:lnTo>
                  <a:lnTo>
                    <a:pt x="1180460" y="772496"/>
                  </a:lnTo>
                  <a:lnTo>
                    <a:pt x="1202499" y="718692"/>
                  </a:lnTo>
                  <a:lnTo>
                    <a:pt x="1220091" y="672910"/>
                  </a:lnTo>
                  <a:lnTo>
                    <a:pt x="1237726" y="623539"/>
                  </a:lnTo>
                  <a:lnTo>
                    <a:pt x="1255387" y="571668"/>
                  </a:lnTo>
                  <a:lnTo>
                    <a:pt x="1273056" y="518388"/>
                  </a:lnTo>
                  <a:lnTo>
                    <a:pt x="1290716" y="464788"/>
                  </a:lnTo>
                  <a:lnTo>
                    <a:pt x="1308350" y="411957"/>
                  </a:lnTo>
                  <a:lnTo>
                    <a:pt x="1325939" y="360986"/>
                  </a:lnTo>
                  <a:lnTo>
                    <a:pt x="1343467" y="312963"/>
                  </a:lnTo>
                  <a:lnTo>
                    <a:pt x="1360915" y="268979"/>
                  </a:lnTo>
                  <a:lnTo>
                    <a:pt x="1378267" y="230124"/>
                  </a:lnTo>
                  <a:lnTo>
                    <a:pt x="1406889" y="172067"/>
                  </a:lnTo>
                  <a:lnTo>
                    <a:pt x="1435201" y="119069"/>
                  </a:lnTo>
                  <a:lnTo>
                    <a:pt x="1463357" y="73247"/>
                  </a:lnTo>
                  <a:lnTo>
                    <a:pt x="1491513" y="36717"/>
                  </a:lnTo>
                  <a:lnTo>
                    <a:pt x="1548447" y="0"/>
                  </a:lnTo>
                  <a:lnTo>
                    <a:pt x="1577483" y="6506"/>
                  </a:lnTo>
                  <a:lnTo>
                    <a:pt x="1606829" y="30418"/>
                  </a:lnTo>
                  <a:lnTo>
                    <a:pt x="1636331" y="65754"/>
                  </a:lnTo>
                  <a:lnTo>
                    <a:pt x="1665833" y="106529"/>
                  </a:lnTo>
                  <a:lnTo>
                    <a:pt x="1695179" y="146761"/>
                  </a:lnTo>
                  <a:lnTo>
                    <a:pt x="1724215" y="180466"/>
                  </a:lnTo>
                  <a:lnTo>
                    <a:pt x="1758519" y="213414"/>
                  </a:lnTo>
                  <a:lnTo>
                    <a:pt x="1792421" y="244771"/>
                  </a:lnTo>
                  <a:lnTo>
                    <a:pt x="1826189" y="275720"/>
                  </a:lnTo>
                  <a:lnTo>
                    <a:pt x="1860091" y="307442"/>
                  </a:lnTo>
                  <a:lnTo>
                    <a:pt x="1894395" y="341122"/>
                  </a:lnTo>
                  <a:lnTo>
                    <a:pt x="1929196" y="375232"/>
                  </a:lnTo>
                  <a:lnTo>
                    <a:pt x="1964320" y="408903"/>
                  </a:lnTo>
                  <a:lnTo>
                    <a:pt x="1999633" y="444531"/>
                  </a:lnTo>
                  <a:lnTo>
                    <a:pt x="2035001" y="484512"/>
                  </a:lnTo>
                  <a:lnTo>
                    <a:pt x="2070290" y="531240"/>
                  </a:lnTo>
                  <a:lnTo>
                    <a:pt x="2095535" y="570639"/>
                  </a:lnTo>
                  <a:lnTo>
                    <a:pt x="2120987" y="614970"/>
                  </a:lnTo>
                  <a:lnTo>
                    <a:pt x="2146494" y="662509"/>
                  </a:lnTo>
                  <a:lnTo>
                    <a:pt x="2171906" y="711532"/>
                  </a:lnTo>
                  <a:lnTo>
                    <a:pt x="2197072" y="760314"/>
                  </a:lnTo>
                  <a:lnTo>
                    <a:pt x="2221839" y="807133"/>
                  </a:lnTo>
                  <a:lnTo>
                    <a:pt x="2246058" y="850264"/>
                  </a:lnTo>
                  <a:lnTo>
                    <a:pt x="2273305" y="900351"/>
                  </a:lnTo>
                  <a:lnTo>
                    <a:pt x="2299610" y="952721"/>
                  </a:lnTo>
                  <a:lnTo>
                    <a:pt x="2325449" y="1003220"/>
                  </a:lnTo>
                  <a:lnTo>
                    <a:pt x="2351299" y="1047698"/>
                  </a:lnTo>
                  <a:lnTo>
                    <a:pt x="2377635" y="1082001"/>
                  </a:lnTo>
                  <a:lnTo>
                    <a:pt x="2404935" y="1101978"/>
                  </a:lnTo>
                  <a:lnTo>
                    <a:pt x="2439089" y="1104779"/>
                  </a:lnTo>
                  <a:lnTo>
                    <a:pt x="2474285" y="1089419"/>
                  </a:lnTo>
                  <a:lnTo>
                    <a:pt x="2509981" y="1061178"/>
                  </a:lnTo>
                  <a:lnTo>
                    <a:pt x="2545635" y="1025336"/>
                  </a:lnTo>
                  <a:lnTo>
                    <a:pt x="2580703" y="987170"/>
                  </a:lnTo>
                  <a:lnTo>
                    <a:pt x="2609325" y="949832"/>
                  </a:lnTo>
                  <a:lnTo>
                    <a:pt x="2637637" y="903557"/>
                  </a:lnTo>
                  <a:lnTo>
                    <a:pt x="2665793" y="853233"/>
                  </a:lnTo>
                  <a:lnTo>
                    <a:pt x="2693949" y="803745"/>
                  </a:lnTo>
                  <a:lnTo>
                    <a:pt x="2722261" y="759979"/>
                  </a:lnTo>
                  <a:lnTo>
                    <a:pt x="2750883" y="726821"/>
                  </a:lnTo>
                  <a:lnTo>
                    <a:pt x="2794563" y="694650"/>
                  </a:lnTo>
                  <a:lnTo>
                    <a:pt x="2838767" y="675862"/>
                  </a:lnTo>
                  <a:lnTo>
                    <a:pt x="2882971" y="669028"/>
                  </a:lnTo>
                  <a:lnTo>
                    <a:pt x="2926651" y="672718"/>
                  </a:lnTo>
                  <a:lnTo>
                    <a:pt x="2968994" y="684117"/>
                  </a:lnTo>
                  <a:lnTo>
                    <a:pt x="3011741" y="704945"/>
                  </a:lnTo>
                  <a:lnTo>
                    <a:pt x="3054488" y="740298"/>
                  </a:lnTo>
                  <a:lnTo>
                    <a:pt x="3096831" y="795274"/>
                  </a:lnTo>
                  <a:lnTo>
                    <a:pt x="3116117" y="830388"/>
                  </a:lnTo>
                  <a:lnTo>
                    <a:pt x="3135521" y="873452"/>
                  </a:lnTo>
                  <a:lnTo>
                    <a:pt x="3155021" y="922358"/>
                  </a:lnTo>
                  <a:lnTo>
                    <a:pt x="3174592" y="974999"/>
                  </a:lnTo>
                  <a:lnTo>
                    <a:pt x="3194212" y="1029267"/>
                  </a:lnTo>
                  <a:lnTo>
                    <a:pt x="3213859" y="1083056"/>
                  </a:lnTo>
                  <a:lnTo>
                    <a:pt x="3233509" y="1134257"/>
                  </a:lnTo>
                  <a:lnTo>
                    <a:pt x="3253139" y="1180764"/>
                  </a:lnTo>
                  <a:lnTo>
                    <a:pt x="3272726" y="1220470"/>
                  </a:lnTo>
                  <a:lnTo>
                    <a:pt x="3302071" y="1270097"/>
                  </a:lnTo>
                  <a:lnTo>
                    <a:pt x="3331503" y="1312855"/>
                  </a:lnTo>
                  <a:lnTo>
                    <a:pt x="3360943" y="1349771"/>
                  </a:lnTo>
                  <a:lnTo>
                    <a:pt x="3390309" y="1381872"/>
                  </a:lnTo>
                  <a:lnTo>
                    <a:pt x="3419520" y="1410185"/>
                  </a:lnTo>
                  <a:lnTo>
                    <a:pt x="3448494" y="1435734"/>
                  </a:lnTo>
                  <a:lnTo>
                    <a:pt x="3491301" y="1465373"/>
                  </a:lnTo>
                  <a:lnTo>
                    <a:pt x="3533584" y="1484534"/>
                  </a:lnTo>
                  <a:lnTo>
                    <a:pt x="3575867" y="1499171"/>
                  </a:lnTo>
                  <a:lnTo>
                    <a:pt x="3618674" y="1515237"/>
                  </a:lnTo>
                  <a:lnTo>
                    <a:pt x="3662356" y="1533552"/>
                  </a:lnTo>
                  <a:lnTo>
                    <a:pt x="3706574" y="1551273"/>
                  </a:lnTo>
                  <a:lnTo>
                    <a:pt x="3750816" y="1568565"/>
                  </a:lnTo>
                  <a:lnTo>
                    <a:pt x="3794569" y="1585595"/>
                  </a:lnTo>
                  <a:lnTo>
                    <a:pt x="3837356" y="1602434"/>
                  </a:lnTo>
                  <a:lnTo>
                    <a:pt x="3879596" y="1619059"/>
                  </a:lnTo>
                  <a:lnTo>
                    <a:pt x="3921835" y="1635208"/>
                  </a:lnTo>
                  <a:lnTo>
                    <a:pt x="3964622" y="1650619"/>
                  </a:lnTo>
                  <a:lnTo>
                    <a:pt x="4008179" y="1664956"/>
                  </a:lnTo>
                  <a:lnTo>
                    <a:pt x="4052189" y="1678447"/>
                  </a:lnTo>
                  <a:lnTo>
                    <a:pt x="4096388" y="1691677"/>
                  </a:lnTo>
                  <a:lnTo>
                    <a:pt x="4140517" y="1705228"/>
                  </a:lnTo>
                  <a:lnTo>
                    <a:pt x="4184715" y="1721032"/>
                  </a:lnTo>
                  <a:lnTo>
                    <a:pt x="4229115" y="1738121"/>
                  </a:lnTo>
                  <a:lnTo>
                    <a:pt x="4273159" y="1753020"/>
                  </a:lnTo>
                  <a:lnTo>
                    <a:pt x="4316285" y="1762252"/>
                  </a:lnTo>
                  <a:lnTo>
                    <a:pt x="4357967" y="1759763"/>
                  </a:lnTo>
                  <a:lnTo>
                    <a:pt x="4398565" y="1749107"/>
                  </a:lnTo>
                  <a:lnTo>
                    <a:pt x="4439140" y="1741213"/>
                  </a:lnTo>
                  <a:lnTo>
                    <a:pt x="4480750" y="1747012"/>
                  </a:lnTo>
                  <a:lnTo>
                    <a:pt x="4515307" y="1766614"/>
                  </a:lnTo>
                  <a:lnTo>
                    <a:pt x="4550584" y="1795934"/>
                  </a:lnTo>
                  <a:lnTo>
                    <a:pt x="4586171" y="1830057"/>
                  </a:lnTo>
                  <a:lnTo>
                    <a:pt x="4621661" y="1864071"/>
                  </a:lnTo>
                  <a:lnTo>
                    <a:pt x="4656645" y="1893062"/>
                  </a:lnTo>
                  <a:lnTo>
                    <a:pt x="4699452" y="1925286"/>
                  </a:lnTo>
                  <a:lnTo>
                    <a:pt x="4741735" y="1956546"/>
                  </a:lnTo>
                  <a:lnTo>
                    <a:pt x="4784018" y="1981590"/>
                  </a:lnTo>
                  <a:lnTo>
                    <a:pt x="4826825" y="1995170"/>
                  </a:lnTo>
                  <a:lnTo>
                    <a:pt x="4870505" y="1990969"/>
                  </a:lnTo>
                  <a:lnTo>
                    <a:pt x="4914709" y="1973373"/>
                  </a:lnTo>
                  <a:lnTo>
                    <a:pt x="4958913" y="1953468"/>
                  </a:lnTo>
                  <a:lnTo>
                    <a:pt x="5002593" y="1942338"/>
                  </a:lnTo>
                  <a:lnTo>
                    <a:pt x="5045400" y="1950380"/>
                  </a:lnTo>
                  <a:lnTo>
                    <a:pt x="5087683" y="1969150"/>
                  </a:lnTo>
                  <a:lnTo>
                    <a:pt x="5129966" y="1981753"/>
                  </a:lnTo>
                  <a:lnTo>
                    <a:pt x="5172773" y="1971294"/>
                  </a:lnTo>
                  <a:lnTo>
                    <a:pt x="5201748" y="1945281"/>
                  </a:lnTo>
                  <a:lnTo>
                    <a:pt x="5230963" y="1907130"/>
                  </a:lnTo>
                  <a:lnTo>
                    <a:pt x="5260340" y="1861232"/>
                  </a:lnTo>
                  <a:lnTo>
                    <a:pt x="5289801" y="1811979"/>
                  </a:lnTo>
                  <a:lnTo>
                    <a:pt x="5319270" y="1763763"/>
                  </a:lnTo>
                  <a:lnTo>
                    <a:pt x="5348668" y="1720977"/>
                  </a:lnTo>
                  <a:lnTo>
                    <a:pt x="5383895" y="1674042"/>
                  </a:lnTo>
                  <a:lnTo>
                    <a:pt x="5419225" y="1627169"/>
                  </a:lnTo>
                  <a:lnTo>
                    <a:pt x="5454519" y="1582491"/>
                  </a:lnTo>
                  <a:lnTo>
                    <a:pt x="5489636" y="1542140"/>
                  </a:lnTo>
                  <a:lnTo>
                    <a:pt x="5524436" y="1508252"/>
                  </a:lnTo>
                  <a:lnTo>
                    <a:pt x="5567243" y="1477990"/>
                  </a:lnTo>
                  <a:lnTo>
                    <a:pt x="5609526" y="1457801"/>
                  </a:lnTo>
                  <a:lnTo>
                    <a:pt x="5651809" y="1440993"/>
                  </a:lnTo>
                  <a:lnTo>
                    <a:pt x="5694616" y="1420876"/>
                  </a:lnTo>
                  <a:lnTo>
                    <a:pt x="5738296" y="1397136"/>
                  </a:lnTo>
                  <a:lnTo>
                    <a:pt x="5782500" y="1372790"/>
                  </a:lnTo>
                  <a:lnTo>
                    <a:pt x="5826704" y="1346420"/>
                  </a:lnTo>
                  <a:lnTo>
                    <a:pt x="5870384" y="1316608"/>
                  </a:lnTo>
                  <a:lnTo>
                    <a:pt x="5904688" y="1287135"/>
                  </a:lnTo>
                  <a:lnTo>
                    <a:pt x="5938590" y="1252852"/>
                  </a:lnTo>
                  <a:lnTo>
                    <a:pt x="5972358" y="1218155"/>
                  </a:lnTo>
                  <a:lnTo>
                    <a:pt x="6006260" y="1187438"/>
                  </a:lnTo>
                  <a:lnTo>
                    <a:pt x="6040564" y="1165097"/>
                  </a:lnTo>
                  <a:lnTo>
                    <a:pt x="6084121" y="1150774"/>
                  </a:lnTo>
                  <a:lnTo>
                    <a:pt x="6128131" y="1146429"/>
                  </a:lnTo>
                  <a:lnTo>
                    <a:pt x="6172330" y="1147702"/>
                  </a:lnTo>
                  <a:lnTo>
                    <a:pt x="6216459" y="1150239"/>
                  </a:lnTo>
                  <a:lnTo>
                    <a:pt x="6260782" y="1155102"/>
                  </a:lnTo>
                  <a:lnTo>
                    <a:pt x="6305391" y="1163812"/>
                  </a:lnTo>
                  <a:lnTo>
                    <a:pt x="6349476" y="1172973"/>
                  </a:lnTo>
                  <a:lnTo>
                    <a:pt x="6392227" y="1179195"/>
                  </a:lnTo>
                  <a:lnTo>
                    <a:pt x="6432714" y="1183463"/>
                  </a:lnTo>
                  <a:lnTo>
                    <a:pt x="6471618" y="1186957"/>
                  </a:lnTo>
                  <a:lnTo>
                    <a:pt x="6510545" y="1186570"/>
                  </a:lnTo>
                  <a:lnTo>
                    <a:pt x="6551104" y="1179195"/>
                  </a:lnTo>
                  <a:lnTo>
                    <a:pt x="6593980" y="1159865"/>
                  </a:lnTo>
                  <a:lnTo>
                    <a:pt x="6638274" y="1131617"/>
                  </a:lnTo>
                  <a:lnTo>
                    <a:pt x="6682924" y="1103346"/>
                  </a:lnTo>
                  <a:lnTo>
                    <a:pt x="6726872" y="1083945"/>
                  </a:lnTo>
                  <a:lnTo>
                    <a:pt x="6769679" y="1075820"/>
                  </a:lnTo>
                  <a:lnTo>
                    <a:pt x="6811962" y="1074292"/>
                  </a:lnTo>
                  <a:lnTo>
                    <a:pt x="6854245" y="1077337"/>
                  </a:lnTo>
                  <a:lnTo>
                    <a:pt x="6897052" y="1082928"/>
                  </a:lnTo>
                  <a:lnTo>
                    <a:pt x="6940732" y="1092809"/>
                  </a:lnTo>
                  <a:lnTo>
                    <a:pt x="6984936" y="1107297"/>
                  </a:lnTo>
                  <a:lnTo>
                    <a:pt x="7029140" y="1122237"/>
                  </a:lnTo>
                  <a:lnTo>
                    <a:pt x="7072820" y="1133475"/>
                  </a:lnTo>
                  <a:lnTo>
                    <a:pt x="7115627" y="1139838"/>
                  </a:lnTo>
                  <a:lnTo>
                    <a:pt x="7157910" y="1143523"/>
                  </a:lnTo>
                  <a:lnTo>
                    <a:pt x="7200193" y="1145708"/>
                  </a:lnTo>
                  <a:lnTo>
                    <a:pt x="7243000" y="1147571"/>
                  </a:lnTo>
                  <a:lnTo>
                    <a:pt x="7286557" y="1149605"/>
                  </a:lnTo>
                  <a:lnTo>
                    <a:pt x="7330567" y="1151080"/>
                  </a:lnTo>
                  <a:lnTo>
                    <a:pt x="7374766" y="1151626"/>
                  </a:lnTo>
                  <a:lnTo>
                    <a:pt x="7418895" y="1150874"/>
                  </a:lnTo>
                  <a:lnTo>
                    <a:pt x="7462950" y="1147887"/>
                  </a:lnTo>
                  <a:lnTo>
                    <a:pt x="7507112" y="1143079"/>
                  </a:lnTo>
                  <a:lnTo>
                    <a:pt x="7551108" y="1138390"/>
                  </a:lnTo>
                  <a:lnTo>
                    <a:pt x="7594663" y="1135760"/>
                  </a:lnTo>
                  <a:lnTo>
                    <a:pt x="7637595" y="1136016"/>
                  </a:lnTo>
                  <a:lnTo>
                    <a:pt x="7680086" y="1137999"/>
                  </a:lnTo>
                  <a:lnTo>
                    <a:pt x="7722411" y="1140672"/>
                  </a:lnTo>
                  <a:lnTo>
                    <a:pt x="7764843" y="114300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25487" y="2726690"/>
              <a:ext cx="7765415" cy="2077720"/>
            </a:xfrm>
            <a:custGeom>
              <a:avLst/>
              <a:gdLst/>
              <a:ahLst/>
              <a:cxnLst/>
              <a:rect l="l" t="t" r="r" b="b"/>
              <a:pathLst>
                <a:path w="7765415" h="2077720">
                  <a:moveTo>
                    <a:pt x="0" y="1382268"/>
                  </a:moveTo>
                  <a:lnTo>
                    <a:pt x="44356" y="1378382"/>
                  </a:lnTo>
                  <a:lnTo>
                    <a:pt x="88977" y="1373949"/>
                  </a:lnTo>
                  <a:lnTo>
                    <a:pt x="133068" y="1370659"/>
                  </a:lnTo>
                  <a:lnTo>
                    <a:pt x="175831" y="1370203"/>
                  </a:lnTo>
                  <a:lnTo>
                    <a:pt x="216328" y="1374624"/>
                  </a:lnTo>
                  <a:lnTo>
                    <a:pt x="255233" y="1382426"/>
                  </a:lnTo>
                  <a:lnTo>
                    <a:pt x="294140" y="1390276"/>
                  </a:lnTo>
                  <a:lnTo>
                    <a:pt x="334644" y="1394841"/>
                  </a:lnTo>
                  <a:lnTo>
                    <a:pt x="377534" y="1394973"/>
                  </a:lnTo>
                  <a:lnTo>
                    <a:pt x="421846" y="1392475"/>
                  </a:lnTo>
                  <a:lnTo>
                    <a:pt x="466515" y="1388715"/>
                  </a:lnTo>
                  <a:lnTo>
                    <a:pt x="510476" y="1385062"/>
                  </a:lnTo>
                  <a:lnTo>
                    <a:pt x="553283" y="1386228"/>
                  </a:lnTo>
                  <a:lnTo>
                    <a:pt x="595566" y="1390110"/>
                  </a:lnTo>
                  <a:lnTo>
                    <a:pt x="637849" y="1387562"/>
                  </a:lnTo>
                  <a:lnTo>
                    <a:pt x="680656" y="1369441"/>
                  </a:lnTo>
                  <a:lnTo>
                    <a:pt x="709692" y="1344179"/>
                  </a:lnTo>
                  <a:lnTo>
                    <a:pt x="739038" y="1309464"/>
                  </a:lnTo>
                  <a:lnTo>
                    <a:pt x="768540" y="1269174"/>
                  </a:lnTo>
                  <a:lnTo>
                    <a:pt x="798042" y="1227191"/>
                  </a:lnTo>
                  <a:lnTo>
                    <a:pt x="827388" y="1187395"/>
                  </a:lnTo>
                  <a:lnTo>
                    <a:pt x="856424" y="1153668"/>
                  </a:lnTo>
                  <a:lnTo>
                    <a:pt x="890728" y="1123616"/>
                  </a:lnTo>
                  <a:lnTo>
                    <a:pt x="924630" y="1100374"/>
                  </a:lnTo>
                  <a:lnTo>
                    <a:pt x="958398" y="1078467"/>
                  </a:lnTo>
                  <a:lnTo>
                    <a:pt x="992300" y="1052421"/>
                  </a:lnTo>
                  <a:lnTo>
                    <a:pt x="1026604" y="1016762"/>
                  </a:lnTo>
                  <a:lnTo>
                    <a:pt x="1051423" y="986198"/>
                  </a:lnTo>
                  <a:lnTo>
                    <a:pt x="1076427" y="954078"/>
                  </a:lnTo>
                  <a:lnTo>
                    <a:pt x="1101565" y="919293"/>
                  </a:lnTo>
                  <a:lnTo>
                    <a:pt x="1126791" y="880739"/>
                  </a:lnTo>
                  <a:lnTo>
                    <a:pt x="1152054" y="837308"/>
                  </a:lnTo>
                  <a:lnTo>
                    <a:pt x="1177307" y="787895"/>
                  </a:lnTo>
                  <a:lnTo>
                    <a:pt x="1202499" y="731393"/>
                  </a:lnTo>
                  <a:lnTo>
                    <a:pt x="1217155" y="693077"/>
                  </a:lnTo>
                  <a:lnTo>
                    <a:pt x="1231844" y="649387"/>
                  </a:lnTo>
                  <a:lnTo>
                    <a:pt x="1246554" y="601475"/>
                  </a:lnTo>
                  <a:lnTo>
                    <a:pt x="1261276" y="550497"/>
                  </a:lnTo>
                  <a:lnTo>
                    <a:pt x="1276001" y="497607"/>
                  </a:lnTo>
                  <a:lnTo>
                    <a:pt x="1290716" y="443960"/>
                  </a:lnTo>
                  <a:lnTo>
                    <a:pt x="1305414" y="390709"/>
                  </a:lnTo>
                  <a:lnTo>
                    <a:pt x="1320082" y="339010"/>
                  </a:lnTo>
                  <a:lnTo>
                    <a:pt x="1334712" y="290016"/>
                  </a:lnTo>
                  <a:lnTo>
                    <a:pt x="1349293" y="244883"/>
                  </a:lnTo>
                  <a:lnTo>
                    <a:pt x="1363815" y="204764"/>
                  </a:lnTo>
                  <a:lnTo>
                    <a:pt x="1410816" y="110878"/>
                  </a:lnTo>
                  <a:lnTo>
                    <a:pt x="1445595" y="62627"/>
                  </a:lnTo>
                  <a:lnTo>
                    <a:pt x="1481119" y="27263"/>
                  </a:lnTo>
                  <a:lnTo>
                    <a:pt x="1515898" y="5987"/>
                  </a:lnTo>
                  <a:lnTo>
                    <a:pt x="1548447" y="0"/>
                  </a:lnTo>
                  <a:lnTo>
                    <a:pt x="1577483" y="11277"/>
                  </a:lnTo>
                  <a:lnTo>
                    <a:pt x="1606829" y="37850"/>
                  </a:lnTo>
                  <a:lnTo>
                    <a:pt x="1636331" y="74548"/>
                  </a:lnTo>
                  <a:lnTo>
                    <a:pt x="1665833" y="116200"/>
                  </a:lnTo>
                  <a:lnTo>
                    <a:pt x="1695179" y="157632"/>
                  </a:lnTo>
                  <a:lnTo>
                    <a:pt x="1724215" y="193675"/>
                  </a:lnTo>
                  <a:lnTo>
                    <a:pt x="1758519" y="231030"/>
                  </a:lnTo>
                  <a:lnTo>
                    <a:pt x="1792421" y="267635"/>
                  </a:lnTo>
                  <a:lnTo>
                    <a:pt x="1826189" y="304143"/>
                  </a:lnTo>
                  <a:lnTo>
                    <a:pt x="1860091" y="341206"/>
                  </a:lnTo>
                  <a:lnTo>
                    <a:pt x="1894395" y="379475"/>
                  </a:lnTo>
                  <a:lnTo>
                    <a:pt x="1929196" y="417276"/>
                  </a:lnTo>
                  <a:lnTo>
                    <a:pt x="1964320" y="454253"/>
                  </a:lnTo>
                  <a:lnTo>
                    <a:pt x="1999633" y="492815"/>
                  </a:lnTo>
                  <a:lnTo>
                    <a:pt x="2035001" y="535371"/>
                  </a:lnTo>
                  <a:lnTo>
                    <a:pt x="2070290" y="584326"/>
                  </a:lnTo>
                  <a:lnTo>
                    <a:pt x="2095535" y="625388"/>
                  </a:lnTo>
                  <a:lnTo>
                    <a:pt x="2120987" y="671577"/>
                  </a:lnTo>
                  <a:lnTo>
                    <a:pt x="2146494" y="720883"/>
                  </a:lnTo>
                  <a:lnTo>
                    <a:pt x="2171906" y="771296"/>
                  </a:lnTo>
                  <a:lnTo>
                    <a:pt x="2197072" y="820804"/>
                  </a:lnTo>
                  <a:lnTo>
                    <a:pt x="2221839" y="867397"/>
                  </a:lnTo>
                  <a:lnTo>
                    <a:pt x="2246058" y="909066"/>
                  </a:lnTo>
                  <a:lnTo>
                    <a:pt x="2273305" y="955780"/>
                  </a:lnTo>
                  <a:lnTo>
                    <a:pt x="2299610" y="1003379"/>
                  </a:lnTo>
                  <a:lnTo>
                    <a:pt x="2325449" y="1047924"/>
                  </a:lnTo>
                  <a:lnTo>
                    <a:pt x="2351299" y="1085473"/>
                  </a:lnTo>
                  <a:lnTo>
                    <a:pt x="2377635" y="1112086"/>
                  </a:lnTo>
                  <a:lnTo>
                    <a:pt x="2404935" y="1123823"/>
                  </a:lnTo>
                  <a:lnTo>
                    <a:pt x="2439089" y="1114014"/>
                  </a:lnTo>
                  <a:lnTo>
                    <a:pt x="2474285" y="1082937"/>
                  </a:lnTo>
                  <a:lnTo>
                    <a:pt x="2509981" y="1038856"/>
                  </a:lnTo>
                  <a:lnTo>
                    <a:pt x="2545635" y="990040"/>
                  </a:lnTo>
                  <a:lnTo>
                    <a:pt x="2580703" y="944753"/>
                  </a:lnTo>
                  <a:lnTo>
                    <a:pt x="2609325" y="906942"/>
                  </a:lnTo>
                  <a:lnTo>
                    <a:pt x="2637637" y="863971"/>
                  </a:lnTo>
                  <a:lnTo>
                    <a:pt x="2665793" y="819610"/>
                  </a:lnTo>
                  <a:lnTo>
                    <a:pt x="2693949" y="777630"/>
                  </a:lnTo>
                  <a:lnTo>
                    <a:pt x="2722261" y="741802"/>
                  </a:lnTo>
                  <a:lnTo>
                    <a:pt x="2750883" y="715899"/>
                  </a:lnTo>
                  <a:lnTo>
                    <a:pt x="2794563" y="695374"/>
                  </a:lnTo>
                  <a:lnTo>
                    <a:pt x="2838767" y="690102"/>
                  </a:lnTo>
                  <a:lnTo>
                    <a:pt x="2882971" y="695950"/>
                  </a:lnTo>
                  <a:lnTo>
                    <a:pt x="2926651" y="708787"/>
                  </a:lnTo>
                  <a:lnTo>
                    <a:pt x="2969458" y="726690"/>
                  </a:lnTo>
                  <a:lnTo>
                    <a:pt x="3011741" y="752094"/>
                  </a:lnTo>
                  <a:lnTo>
                    <a:pt x="3054024" y="787689"/>
                  </a:lnTo>
                  <a:lnTo>
                    <a:pt x="3096831" y="836168"/>
                  </a:lnTo>
                  <a:lnTo>
                    <a:pt x="3121650" y="872554"/>
                  </a:lnTo>
                  <a:lnTo>
                    <a:pt x="3146654" y="916309"/>
                  </a:lnTo>
                  <a:lnTo>
                    <a:pt x="3171792" y="964850"/>
                  </a:lnTo>
                  <a:lnTo>
                    <a:pt x="3197018" y="1015592"/>
                  </a:lnTo>
                  <a:lnTo>
                    <a:pt x="3222281" y="1065952"/>
                  </a:lnTo>
                  <a:lnTo>
                    <a:pt x="3247534" y="1113347"/>
                  </a:lnTo>
                  <a:lnTo>
                    <a:pt x="3272726" y="1155192"/>
                  </a:lnTo>
                  <a:lnTo>
                    <a:pt x="3307953" y="1206170"/>
                  </a:lnTo>
                  <a:lnTo>
                    <a:pt x="3343283" y="1252644"/>
                  </a:lnTo>
                  <a:lnTo>
                    <a:pt x="3378577" y="1295168"/>
                  </a:lnTo>
                  <a:lnTo>
                    <a:pt x="3413694" y="1334296"/>
                  </a:lnTo>
                  <a:lnTo>
                    <a:pt x="3448494" y="1370584"/>
                  </a:lnTo>
                  <a:lnTo>
                    <a:pt x="3491301" y="1410844"/>
                  </a:lnTo>
                  <a:lnTo>
                    <a:pt x="3533584" y="1445402"/>
                  </a:lnTo>
                  <a:lnTo>
                    <a:pt x="3575867" y="1476365"/>
                  </a:lnTo>
                  <a:lnTo>
                    <a:pt x="3618674" y="1505839"/>
                  </a:lnTo>
                  <a:lnTo>
                    <a:pt x="3662356" y="1533961"/>
                  </a:lnTo>
                  <a:lnTo>
                    <a:pt x="3706574" y="1559750"/>
                  </a:lnTo>
                  <a:lnTo>
                    <a:pt x="3750816" y="1583634"/>
                  </a:lnTo>
                  <a:lnTo>
                    <a:pt x="3794569" y="1606042"/>
                  </a:lnTo>
                  <a:lnTo>
                    <a:pt x="3837356" y="1626792"/>
                  </a:lnTo>
                  <a:lnTo>
                    <a:pt x="3879596" y="1645745"/>
                  </a:lnTo>
                  <a:lnTo>
                    <a:pt x="3921835" y="1663388"/>
                  </a:lnTo>
                  <a:lnTo>
                    <a:pt x="3964622" y="1680210"/>
                  </a:lnTo>
                  <a:lnTo>
                    <a:pt x="4008179" y="1695876"/>
                  </a:lnTo>
                  <a:lnTo>
                    <a:pt x="4052189" y="1710293"/>
                  </a:lnTo>
                  <a:lnTo>
                    <a:pt x="4096388" y="1724304"/>
                  </a:lnTo>
                  <a:lnTo>
                    <a:pt x="4140517" y="1738757"/>
                  </a:lnTo>
                  <a:lnTo>
                    <a:pt x="4184715" y="1756042"/>
                  </a:lnTo>
                  <a:lnTo>
                    <a:pt x="4229115" y="1774936"/>
                  </a:lnTo>
                  <a:lnTo>
                    <a:pt x="4273159" y="1791138"/>
                  </a:lnTo>
                  <a:lnTo>
                    <a:pt x="4316285" y="1800352"/>
                  </a:lnTo>
                  <a:lnTo>
                    <a:pt x="4357967" y="1795083"/>
                  </a:lnTo>
                  <a:lnTo>
                    <a:pt x="4398565" y="1779730"/>
                  </a:lnTo>
                  <a:lnTo>
                    <a:pt x="4439140" y="1767830"/>
                  </a:lnTo>
                  <a:lnTo>
                    <a:pt x="4480750" y="1772920"/>
                  </a:lnTo>
                  <a:lnTo>
                    <a:pt x="4515307" y="1795319"/>
                  </a:lnTo>
                  <a:lnTo>
                    <a:pt x="4550584" y="1829557"/>
                  </a:lnTo>
                  <a:lnTo>
                    <a:pt x="4586171" y="1869855"/>
                  </a:lnTo>
                  <a:lnTo>
                    <a:pt x="4621661" y="1910433"/>
                  </a:lnTo>
                  <a:lnTo>
                    <a:pt x="4656645" y="1945513"/>
                  </a:lnTo>
                  <a:lnTo>
                    <a:pt x="4690949" y="1979059"/>
                  </a:lnTo>
                  <a:lnTo>
                    <a:pt x="4724851" y="2014848"/>
                  </a:lnTo>
                  <a:lnTo>
                    <a:pt x="4758619" y="2047047"/>
                  </a:lnTo>
                  <a:lnTo>
                    <a:pt x="4792521" y="2069822"/>
                  </a:lnTo>
                  <a:lnTo>
                    <a:pt x="4826825" y="2077339"/>
                  </a:lnTo>
                  <a:lnTo>
                    <a:pt x="4861710" y="2062346"/>
                  </a:lnTo>
                  <a:lnTo>
                    <a:pt x="4896998" y="2028664"/>
                  </a:lnTo>
                  <a:lnTo>
                    <a:pt x="4932420" y="1987288"/>
                  </a:lnTo>
                  <a:lnTo>
                    <a:pt x="4967708" y="1949217"/>
                  </a:lnTo>
                  <a:lnTo>
                    <a:pt x="5002593" y="1925447"/>
                  </a:lnTo>
                  <a:lnTo>
                    <a:pt x="5036897" y="1923963"/>
                  </a:lnTo>
                  <a:lnTo>
                    <a:pt x="5070799" y="1937506"/>
                  </a:lnTo>
                  <a:lnTo>
                    <a:pt x="5104567" y="1953976"/>
                  </a:lnTo>
                  <a:lnTo>
                    <a:pt x="5138469" y="1961271"/>
                  </a:lnTo>
                  <a:lnTo>
                    <a:pt x="5197592" y="1919194"/>
                  </a:lnTo>
                  <a:lnTo>
                    <a:pt x="5222596" y="1878606"/>
                  </a:lnTo>
                  <a:lnTo>
                    <a:pt x="5247734" y="1829845"/>
                  </a:lnTo>
                  <a:lnTo>
                    <a:pt x="5272960" y="1777229"/>
                  </a:lnTo>
                  <a:lnTo>
                    <a:pt x="5298223" y="1725078"/>
                  </a:lnTo>
                  <a:lnTo>
                    <a:pt x="5323476" y="1677709"/>
                  </a:lnTo>
                  <a:lnTo>
                    <a:pt x="5348668" y="1639443"/>
                  </a:lnTo>
                  <a:lnTo>
                    <a:pt x="5383895" y="1598955"/>
                  </a:lnTo>
                  <a:lnTo>
                    <a:pt x="5419225" y="1566514"/>
                  </a:lnTo>
                  <a:lnTo>
                    <a:pt x="5454519" y="1539864"/>
                  </a:lnTo>
                  <a:lnTo>
                    <a:pt x="5489636" y="1516750"/>
                  </a:lnTo>
                  <a:lnTo>
                    <a:pt x="5524436" y="1494917"/>
                  </a:lnTo>
                  <a:lnTo>
                    <a:pt x="5567243" y="1472299"/>
                  </a:lnTo>
                  <a:lnTo>
                    <a:pt x="5609526" y="1455801"/>
                  </a:lnTo>
                  <a:lnTo>
                    <a:pt x="5651809" y="1440160"/>
                  </a:lnTo>
                  <a:lnTo>
                    <a:pt x="5694616" y="1420114"/>
                  </a:lnTo>
                  <a:lnTo>
                    <a:pt x="5738296" y="1394073"/>
                  </a:lnTo>
                  <a:lnTo>
                    <a:pt x="5782500" y="1364853"/>
                  </a:lnTo>
                  <a:lnTo>
                    <a:pt x="5826704" y="1334085"/>
                  </a:lnTo>
                  <a:lnTo>
                    <a:pt x="5870384" y="1303401"/>
                  </a:lnTo>
                  <a:lnTo>
                    <a:pt x="5913191" y="1270103"/>
                  </a:lnTo>
                  <a:lnTo>
                    <a:pt x="5955474" y="1234376"/>
                  </a:lnTo>
                  <a:lnTo>
                    <a:pt x="5997757" y="1202174"/>
                  </a:lnTo>
                  <a:lnTo>
                    <a:pt x="6040564" y="1179449"/>
                  </a:lnTo>
                  <a:lnTo>
                    <a:pt x="6084121" y="1169130"/>
                  </a:lnTo>
                  <a:lnTo>
                    <a:pt x="6128131" y="1167669"/>
                  </a:lnTo>
                  <a:lnTo>
                    <a:pt x="6172330" y="1171019"/>
                  </a:lnTo>
                  <a:lnTo>
                    <a:pt x="6216459" y="1175131"/>
                  </a:lnTo>
                  <a:lnTo>
                    <a:pt x="6260782" y="1181179"/>
                  </a:lnTo>
                  <a:lnTo>
                    <a:pt x="6305391" y="1190561"/>
                  </a:lnTo>
                  <a:lnTo>
                    <a:pt x="6349476" y="1199562"/>
                  </a:lnTo>
                  <a:lnTo>
                    <a:pt x="6392227" y="1204468"/>
                  </a:lnTo>
                  <a:lnTo>
                    <a:pt x="6432714" y="1205515"/>
                  </a:lnTo>
                  <a:lnTo>
                    <a:pt x="6471618" y="1204277"/>
                  </a:lnTo>
                  <a:lnTo>
                    <a:pt x="6510545" y="1199038"/>
                  </a:lnTo>
                  <a:lnTo>
                    <a:pt x="6551104" y="1188085"/>
                  </a:lnTo>
                  <a:lnTo>
                    <a:pt x="6593980" y="1166324"/>
                  </a:lnTo>
                  <a:lnTo>
                    <a:pt x="6638274" y="1136205"/>
                  </a:lnTo>
                  <a:lnTo>
                    <a:pt x="6682924" y="1107324"/>
                  </a:lnTo>
                  <a:lnTo>
                    <a:pt x="6726872" y="1089279"/>
                  </a:lnTo>
                  <a:lnTo>
                    <a:pt x="6769679" y="1086572"/>
                  </a:lnTo>
                  <a:lnTo>
                    <a:pt x="6811962" y="1093438"/>
                  </a:lnTo>
                  <a:lnTo>
                    <a:pt x="6854245" y="1104066"/>
                  </a:lnTo>
                  <a:lnTo>
                    <a:pt x="6897052" y="1112647"/>
                  </a:lnTo>
                  <a:lnTo>
                    <a:pt x="6940732" y="1118004"/>
                  </a:lnTo>
                  <a:lnTo>
                    <a:pt x="6984936" y="1123029"/>
                  </a:lnTo>
                  <a:lnTo>
                    <a:pt x="7029140" y="1128291"/>
                  </a:lnTo>
                  <a:lnTo>
                    <a:pt x="7072820" y="1134364"/>
                  </a:lnTo>
                  <a:lnTo>
                    <a:pt x="7115627" y="1142521"/>
                  </a:lnTo>
                  <a:lnTo>
                    <a:pt x="7157910" y="1152096"/>
                  </a:lnTo>
                  <a:lnTo>
                    <a:pt x="7200193" y="1160742"/>
                  </a:lnTo>
                  <a:lnTo>
                    <a:pt x="7243000" y="1166114"/>
                  </a:lnTo>
                  <a:lnTo>
                    <a:pt x="7286557" y="1167114"/>
                  </a:lnTo>
                  <a:lnTo>
                    <a:pt x="7330567" y="1165161"/>
                  </a:lnTo>
                  <a:lnTo>
                    <a:pt x="7374766" y="1161684"/>
                  </a:lnTo>
                  <a:lnTo>
                    <a:pt x="7418895" y="1158113"/>
                  </a:lnTo>
                  <a:lnTo>
                    <a:pt x="7462950" y="1154074"/>
                  </a:lnTo>
                  <a:lnTo>
                    <a:pt x="7507112" y="1149048"/>
                  </a:lnTo>
                  <a:lnTo>
                    <a:pt x="7551108" y="1144236"/>
                  </a:lnTo>
                  <a:lnTo>
                    <a:pt x="7594663" y="1140841"/>
                  </a:lnTo>
                  <a:lnTo>
                    <a:pt x="7637595" y="1139354"/>
                  </a:lnTo>
                  <a:lnTo>
                    <a:pt x="7680086" y="1139142"/>
                  </a:lnTo>
                  <a:lnTo>
                    <a:pt x="7722411" y="1139430"/>
                  </a:lnTo>
                  <a:lnTo>
                    <a:pt x="7764843" y="1139444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25487" y="3145488"/>
              <a:ext cx="7765415" cy="1603375"/>
            </a:xfrm>
            <a:custGeom>
              <a:avLst/>
              <a:gdLst/>
              <a:ahLst/>
              <a:cxnLst/>
              <a:rect l="l" t="t" r="r" b="b"/>
              <a:pathLst>
                <a:path w="7765415" h="1603375">
                  <a:moveTo>
                    <a:pt x="0" y="1151175"/>
                  </a:moveTo>
                  <a:lnTo>
                    <a:pt x="44356" y="1139382"/>
                  </a:lnTo>
                  <a:lnTo>
                    <a:pt x="88977" y="1126267"/>
                  </a:lnTo>
                  <a:lnTo>
                    <a:pt x="133068" y="1115796"/>
                  </a:lnTo>
                  <a:lnTo>
                    <a:pt x="175831" y="1111932"/>
                  </a:lnTo>
                  <a:lnTo>
                    <a:pt x="216328" y="1119749"/>
                  </a:lnTo>
                  <a:lnTo>
                    <a:pt x="255233" y="1135792"/>
                  </a:lnTo>
                  <a:lnTo>
                    <a:pt x="294140" y="1151241"/>
                  </a:lnTo>
                  <a:lnTo>
                    <a:pt x="334644" y="1157271"/>
                  </a:lnTo>
                  <a:lnTo>
                    <a:pt x="377534" y="1149748"/>
                  </a:lnTo>
                  <a:lnTo>
                    <a:pt x="421846" y="1133951"/>
                  </a:lnTo>
                  <a:lnTo>
                    <a:pt x="466515" y="1115177"/>
                  </a:lnTo>
                  <a:lnTo>
                    <a:pt x="510476" y="1098724"/>
                  </a:lnTo>
                  <a:lnTo>
                    <a:pt x="553283" y="1089407"/>
                  </a:lnTo>
                  <a:lnTo>
                    <a:pt x="595566" y="1083341"/>
                  </a:lnTo>
                  <a:lnTo>
                    <a:pt x="637849" y="1072489"/>
                  </a:lnTo>
                  <a:lnTo>
                    <a:pt x="680656" y="1048813"/>
                  </a:lnTo>
                  <a:lnTo>
                    <a:pt x="709692" y="1022323"/>
                  </a:lnTo>
                  <a:lnTo>
                    <a:pt x="739038" y="988530"/>
                  </a:lnTo>
                  <a:lnTo>
                    <a:pt x="768540" y="950229"/>
                  </a:lnTo>
                  <a:lnTo>
                    <a:pt x="798042" y="910214"/>
                  </a:lnTo>
                  <a:lnTo>
                    <a:pt x="827388" y="871278"/>
                  </a:lnTo>
                  <a:lnTo>
                    <a:pt x="856424" y="836215"/>
                  </a:lnTo>
                  <a:lnTo>
                    <a:pt x="890728" y="798946"/>
                  </a:lnTo>
                  <a:lnTo>
                    <a:pt x="924630" y="763738"/>
                  </a:lnTo>
                  <a:lnTo>
                    <a:pt x="958398" y="729816"/>
                  </a:lnTo>
                  <a:lnTo>
                    <a:pt x="992300" y="696405"/>
                  </a:lnTo>
                  <a:lnTo>
                    <a:pt x="1026604" y="662733"/>
                  </a:lnTo>
                  <a:lnTo>
                    <a:pt x="1061405" y="633325"/>
                  </a:lnTo>
                  <a:lnTo>
                    <a:pt x="1096529" y="608763"/>
                  </a:lnTo>
                  <a:lnTo>
                    <a:pt x="1131842" y="582129"/>
                  </a:lnTo>
                  <a:lnTo>
                    <a:pt x="1167210" y="546503"/>
                  </a:lnTo>
                  <a:lnTo>
                    <a:pt x="1202499" y="494966"/>
                  </a:lnTo>
                  <a:lnTo>
                    <a:pt x="1220091" y="459513"/>
                  </a:lnTo>
                  <a:lnTo>
                    <a:pt x="1237726" y="416290"/>
                  </a:lnTo>
                  <a:lnTo>
                    <a:pt x="1255387" y="367418"/>
                  </a:lnTo>
                  <a:lnTo>
                    <a:pt x="1273056" y="315016"/>
                  </a:lnTo>
                  <a:lnTo>
                    <a:pt x="1290716" y="261207"/>
                  </a:lnTo>
                  <a:lnTo>
                    <a:pt x="1308350" y="208110"/>
                  </a:lnTo>
                  <a:lnTo>
                    <a:pt x="1325939" y="157846"/>
                  </a:lnTo>
                  <a:lnTo>
                    <a:pt x="1343467" y="112536"/>
                  </a:lnTo>
                  <a:lnTo>
                    <a:pt x="1360915" y="74300"/>
                  </a:lnTo>
                  <a:lnTo>
                    <a:pt x="1419109" y="9538"/>
                  </a:lnTo>
                  <a:lnTo>
                    <a:pt x="1463357" y="0"/>
                  </a:lnTo>
                  <a:lnTo>
                    <a:pt x="1507605" y="6772"/>
                  </a:lnTo>
                  <a:lnTo>
                    <a:pt x="1548447" y="19986"/>
                  </a:lnTo>
                  <a:lnTo>
                    <a:pt x="1583332" y="38722"/>
                  </a:lnTo>
                  <a:lnTo>
                    <a:pt x="1618620" y="67706"/>
                  </a:lnTo>
                  <a:lnTo>
                    <a:pt x="1654042" y="101761"/>
                  </a:lnTo>
                  <a:lnTo>
                    <a:pt x="1689330" y="135713"/>
                  </a:lnTo>
                  <a:lnTo>
                    <a:pt x="1724215" y="164385"/>
                  </a:lnTo>
                  <a:lnTo>
                    <a:pt x="1767022" y="194627"/>
                  </a:lnTo>
                  <a:lnTo>
                    <a:pt x="1809305" y="222869"/>
                  </a:lnTo>
                  <a:lnTo>
                    <a:pt x="1851588" y="246538"/>
                  </a:lnTo>
                  <a:lnTo>
                    <a:pt x="1894395" y="263064"/>
                  </a:lnTo>
                  <a:lnTo>
                    <a:pt x="1937952" y="264894"/>
                  </a:lnTo>
                  <a:lnTo>
                    <a:pt x="1981962" y="255698"/>
                  </a:lnTo>
                  <a:lnTo>
                    <a:pt x="2026161" y="249741"/>
                  </a:lnTo>
                  <a:lnTo>
                    <a:pt x="2070290" y="261286"/>
                  </a:lnTo>
                  <a:lnTo>
                    <a:pt x="2105700" y="288067"/>
                  </a:lnTo>
                  <a:lnTo>
                    <a:pt x="2141396" y="325753"/>
                  </a:lnTo>
                  <a:lnTo>
                    <a:pt x="2176964" y="370255"/>
                  </a:lnTo>
                  <a:lnTo>
                    <a:pt x="2211989" y="417482"/>
                  </a:lnTo>
                  <a:lnTo>
                    <a:pt x="2246058" y="463343"/>
                  </a:lnTo>
                  <a:lnTo>
                    <a:pt x="2273305" y="504742"/>
                  </a:lnTo>
                  <a:lnTo>
                    <a:pt x="2299610" y="552389"/>
                  </a:lnTo>
                  <a:lnTo>
                    <a:pt x="2325449" y="600995"/>
                  </a:lnTo>
                  <a:lnTo>
                    <a:pt x="2351299" y="645273"/>
                  </a:lnTo>
                  <a:lnTo>
                    <a:pt x="2377635" y="679934"/>
                  </a:lnTo>
                  <a:lnTo>
                    <a:pt x="2404935" y="699690"/>
                  </a:lnTo>
                  <a:lnTo>
                    <a:pt x="2439089" y="701091"/>
                  </a:lnTo>
                  <a:lnTo>
                    <a:pt x="2474285" y="684320"/>
                  </a:lnTo>
                  <a:lnTo>
                    <a:pt x="2509981" y="655863"/>
                  </a:lnTo>
                  <a:lnTo>
                    <a:pt x="2545635" y="622206"/>
                  </a:lnTo>
                  <a:lnTo>
                    <a:pt x="2580703" y="589835"/>
                  </a:lnTo>
                  <a:lnTo>
                    <a:pt x="2615007" y="555932"/>
                  </a:lnTo>
                  <a:lnTo>
                    <a:pt x="2648909" y="516092"/>
                  </a:lnTo>
                  <a:lnTo>
                    <a:pt x="2682677" y="474648"/>
                  </a:lnTo>
                  <a:lnTo>
                    <a:pt x="2716579" y="435936"/>
                  </a:lnTo>
                  <a:lnTo>
                    <a:pt x="2750883" y="404288"/>
                  </a:lnTo>
                  <a:lnTo>
                    <a:pt x="2794563" y="372534"/>
                  </a:lnTo>
                  <a:lnTo>
                    <a:pt x="2838767" y="346186"/>
                  </a:lnTo>
                  <a:lnTo>
                    <a:pt x="2882971" y="328600"/>
                  </a:lnTo>
                  <a:lnTo>
                    <a:pt x="2926651" y="323135"/>
                  </a:lnTo>
                  <a:lnTo>
                    <a:pt x="2969458" y="328866"/>
                  </a:lnTo>
                  <a:lnTo>
                    <a:pt x="3011741" y="344598"/>
                  </a:lnTo>
                  <a:lnTo>
                    <a:pt x="3054024" y="373284"/>
                  </a:lnTo>
                  <a:lnTo>
                    <a:pt x="3096831" y="417877"/>
                  </a:lnTo>
                  <a:lnTo>
                    <a:pt x="3140388" y="487594"/>
                  </a:lnTo>
                  <a:lnTo>
                    <a:pt x="3162353" y="531318"/>
                  </a:lnTo>
                  <a:lnTo>
                    <a:pt x="3184398" y="578040"/>
                  </a:lnTo>
                  <a:lnTo>
                    <a:pt x="3206490" y="625578"/>
                  </a:lnTo>
                  <a:lnTo>
                    <a:pt x="3228597" y="671748"/>
                  </a:lnTo>
                  <a:lnTo>
                    <a:pt x="3250687" y="714367"/>
                  </a:lnTo>
                  <a:lnTo>
                    <a:pt x="3272726" y="751252"/>
                  </a:lnTo>
                  <a:lnTo>
                    <a:pt x="3307953" y="798045"/>
                  </a:lnTo>
                  <a:lnTo>
                    <a:pt x="3343283" y="835609"/>
                  </a:lnTo>
                  <a:lnTo>
                    <a:pt x="3378577" y="869740"/>
                  </a:lnTo>
                  <a:lnTo>
                    <a:pt x="3413694" y="906237"/>
                  </a:lnTo>
                  <a:lnTo>
                    <a:pt x="3448494" y="950896"/>
                  </a:lnTo>
                  <a:lnTo>
                    <a:pt x="3473050" y="991113"/>
                  </a:lnTo>
                  <a:lnTo>
                    <a:pt x="3497361" y="1037424"/>
                  </a:lnTo>
                  <a:lnTo>
                    <a:pt x="3521526" y="1086903"/>
                  </a:lnTo>
                  <a:lnTo>
                    <a:pt x="3545642" y="1136624"/>
                  </a:lnTo>
                  <a:lnTo>
                    <a:pt x="3569807" y="1183662"/>
                  </a:lnTo>
                  <a:lnTo>
                    <a:pt x="3594118" y="1225089"/>
                  </a:lnTo>
                  <a:lnTo>
                    <a:pt x="3618674" y="1257982"/>
                  </a:lnTo>
                  <a:lnTo>
                    <a:pt x="3662356" y="1293643"/>
                  </a:lnTo>
                  <a:lnTo>
                    <a:pt x="3706574" y="1311433"/>
                  </a:lnTo>
                  <a:lnTo>
                    <a:pt x="3750816" y="1322437"/>
                  </a:lnTo>
                  <a:lnTo>
                    <a:pt x="3794569" y="1337738"/>
                  </a:lnTo>
                  <a:lnTo>
                    <a:pt x="3837356" y="1361989"/>
                  </a:lnTo>
                  <a:lnTo>
                    <a:pt x="3879596" y="1388681"/>
                  </a:lnTo>
                  <a:lnTo>
                    <a:pt x="3921835" y="1412158"/>
                  </a:lnTo>
                  <a:lnTo>
                    <a:pt x="3964622" y="1426765"/>
                  </a:lnTo>
                  <a:lnTo>
                    <a:pt x="4008179" y="1426763"/>
                  </a:lnTo>
                  <a:lnTo>
                    <a:pt x="4052189" y="1416558"/>
                  </a:lnTo>
                  <a:lnTo>
                    <a:pt x="4096388" y="1405709"/>
                  </a:lnTo>
                  <a:lnTo>
                    <a:pt x="4140517" y="1403778"/>
                  </a:lnTo>
                  <a:lnTo>
                    <a:pt x="4184715" y="1416629"/>
                  </a:lnTo>
                  <a:lnTo>
                    <a:pt x="4229115" y="1438005"/>
                  </a:lnTo>
                  <a:lnTo>
                    <a:pt x="4273159" y="1459571"/>
                  </a:lnTo>
                  <a:lnTo>
                    <a:pt x="4316285" y="1472993"/>
                  </a:lnTo>
                  <a:lnTo>
                    <a:pt x="4357967" y="1475353"/>
                  </a:lnTo>
                  <a:lnTo>
                    <a:pt x="4398565" y="1471390"/>
                  </a:lnTo>
                  <a:lnTo>
                    <a:pt x="4439140" y="1463974"/>
                  </a:lnTo>
                  <a:lnTo>
                    <a:pt x="4480750" y="1455975"/>
                  </a:lnTo>
                  <a:lnTo>
                    <a:pt x="4524075" y="1444988"/>
                  </a:lnTo>
                  <a:lnTo>
                    <a:pt x="4568364" y="1430559"/>
                  </a:lnTo>
                  <a:lnTo>
                    <a:pt x="4612820" y="1418488"/>
                  </a:lnTo>
                  <a:lnTo>
                    <a:pt x="4656645" y="1414573"/>
                  </a:lnTo>
                  <a:lnTo>
                    <a:pt x="4699452" y="1420933"/>
                  </a:lnTo>
                  <a:lnTo>
                    <a:pt x="4741735" y="1434306"/>
                  </a:lnTo>
                  <a:lnTo>
                    <a:pt x="4784018" y="1452417"/>
                  </a:lnTo>
                  <a:lnTo>
                    <a:pt x="4826825" y="1472993"/>
                  </a:lnTo>
                  <a:lnTo>
                    <a:pt x="4870505" y="1499318"/>
                  </a:lnTo>
                  <a:lnTo>
                    <a:pt x="4914709" y="1531381"/>
                  </a:lnTo>
                  <a:lnTo>
                    <a:pt x="4958913" y="1561683"/>
                  </a:lnTo>
                  <a:lnTo>
                    <a:pt x="5002593" y="1582721"/>
                  </a:lnTo>
                  <a:lnTo>
                    <a:pt x="5045400" y="1595550"/>
                  </a:lnTo>
                  <a:lnTo>
                    <a:pt x="5087683" y="1603152"/>
                  </a:lnTo>
                  <a:lnTo>
                    <a:pt x="5129966" y="1600920"/>
                  </a:lnTo>
                  <a:lnTo>
                    <a:pt x="5172773" y="1584245"/>
                  </a:lnTo>
                  <a:lnTo>
                    <a:pt x="5207574" y="1556078"/>
                  </a:lnTo>
                  <a:lnTo>
                    <a:pt x="5242698" y="1515968"/>
                  </a:lnTo>
                  <a:lnTo>
                    <a:pt x="5278011" y="1469470"/>
                  </a:lnTo>
                  <a:lnTo>
                    <a:pt x="5313379" y="1422136"/>
                  </a:lnTo>
                  <a:lnTo>
                    <a:pt x="5348668" y="1379521"/>
                  </a:lnTo>
                  <a:lnTo>
                    <a:pt x="5383895" y="1339824"/>
                  </a:lnTo>
                  <a:lnTo>
                    <a:pt x="5419225" y="1299414"/>
                  </a:lnTo>
                  <a:lnTo>
                    <a:pt x="5454519" y="1260869"/>
                  </a:lnTo>
                  <a:lnTo>
                    <a:pt x="5489636" y="1226768"/>
                  </a:lnTo>
                  <a:lnTo>
                    <a:pt x="5524436" y="1199689"/>
                  </a:lnTo>
                  <a:lnTo>
                    <a:pt x="5567243" y="1179919"/>
                  </a:lnTo>
                  <a:lnTo>
                    <a:pt x="5609526" y="1171352"/>
                  </a:lnTo>
                  <a:lnTo>
                    <a:pt x="5651809" y="1165238"/>
                  </a:lnTo>
                  <a:lnTo>
                    <a:pt x="5694616" y="1152826"/>
                  </a:lnTo>
                  <a:lnTo>
                    <a:pt x="5738296" y="1126251"/>
                  </a:lnTo>
                  <a:lnTo>
                    <a:pt x="5782500" y="1091961"/>
                  </a:lnTo>
                  <a:lnTo>
                    <a:pt x="5826704" y="1062958"/>
                  </a:lnTo>
                  <a:lnTo>
                    <a:pt x="5870384" y="1052242"/>
                  </a:lnTo>
                  <a:lnTo>
                    <a:pt x="5904688" y="1066772"/>
                  </a:lnTo>
                  <a:lnTo>
                    <a:pt x="5938590" y="1098011"/>
                  </a:lnTo>
                  <a:lnTo>
                    <a:pt x="5972358" y="1134291"/>
                  </a:lnTo>
                  <a:lnTo>
                    <a:pt x="6006260" y="1163945"/>
                  </a:lnTo>
                  <a:lnTo>
                    <a:pt x="6040564" y="1175305"/>
                  </a:lnTo>
                  <a:lnTo>
                    <a:pt x="6075365" y="1162153"/>
                  </a:lnTo>
                  <a:lnTo>
                    <a:pt x="6110489" y="1132267"/>
                  </a:lnTo>
                  <a:lnTo>
                    <a:pt x="6145802" y="1094975"/>
                  </a:lnTo>
                  <a:lnTo>
                    <a:pt x="6181170" y="1059603"/>
                  </a:lnTo>
                  <a:lnTo>
                    <a:pt x="6216459" y="1035478"/>
                  </a:lnTo>
                  <a:lnTo>
                    <a:pt x="6260782" y="1023046"/>
                  </a:lnTo>
                  <a:lnTo>
                    <a:pt x="6305391" y="1020413"/>
                  </a:lnTo>
                  <a:lnTo>
                    <a:pt x="6349476" y="1021851"/>
                  </a:lnTo>
                  <a:lnTo>
                    <a:pt x="6392227" y="1021635"/>
                  </a:lnTo>
                  <a:lnTo>
                    <a:pt x="6432714" y="1022788"/>
                  </a:lnTo>
                  <a:lnTo>
                    <a:pt x="6471618" y="1026858"/>
                  </a:lnTo>
                  <a:lnTo>
                    <a:pt x="6510545" y="1025904"/>
                  </a:lnTo>
                  <a:lnTo>
                    <a:pt x="6551104" y="1011983"/>
                  </a:lnTo>
                  <a:lnTo>
                    <a:pt x="6585258" y="985578"/>
                  </a:lnTo>
                  <a:lnTo>
                    <a:pt x="6620454" y="947902"/>
                  </a:lnTo>
                  <a:lnTo>
                    <a:pt x="6656150" y="905940"/>
                  </a:lnTo>
                  <a:lnTo>
                    <a:pt x="6691804" y="866679"/>
                  </a:lnTo>
                  <a:lnTo>
                    <a:pt x="6726872" y="837104"/>
                  </a:lnTo>
                  <a:lnTo>
                    <a:pt x="6769679" y="814322"/>
                  </a:lnTo>
                  <a:lnTo>
                    <a:pt x="6811962" y="800195"/>
                  </a:lnTo>
                  <a:lnTo>
                    <a:pt x="6854245" y="792331"/>
                  </a:lnTo>
                  <a:lnTo>
                    <a:pt x="6897052" y="788336"/>
                  </a:lnTo>
                  <a:lnTo>
                    <a:pt x="6940732" y="790565"/>
                  </a:lnTo>
                  <a:lnTo>
                    <a:pt x="6984936" y="799306"/>
                  </a:lnTo>
                  <a:lnTo>
                    <a:pt x="7029140" y="809071"/>
                  </a:lnTo>
                  <a:lnTo>
                    <a:pt x="7072820" y="814371"/>
                  </a:lnTo>
                  <a:lnTo>
                    <a:pt x="7115627" y="812097"/>
                  </a:lnTo>
                  <a:lnTo>
                    <a:pt x="7157910" y="805703"/>
                  </a:lnTo>
                  <a:lnTo>
                    <a:pt x="7200193" y="799548"/>
                  </a:lnTo>
                  <a:lnTo>
                    <a:pt x="7243000" y="797988"/>
                  </a:lnTo>
                  <a:lnTo>
                    <a:pt x="7286557" y="802911"/>
                  </a:lnTo>
                  <a:lnTo>
                    <a:pt x="7330567" y="811752"/>
                  </a:lnTo>
                  <a:lnTo>
                    <a:pt x="7374766" y="822188"/>
                  </a:lnTo>
                  <a:lnTo>
                    <a:pt x="7418895" y="831897"/>
                  </a:lnTo>
                  <a:lnTo>
                    <a:pt x="7462950" y="840245"/>
                  </a:lnTo>
                  <a:lnTo>
                    <a:pt x="7507112" y="848487"/>
                  </a:lnTo>
                  <a:lnTo>
                    <a:pt x="7551108" y="857132"/>
                  </a:lnTo>
                  <a:lnTo>
                    <a:pt x="7594663" y="866695"/>
                  </a:lnTo>
                  <a:lnTo>
                    <a:pt x="7637595" y="877417"/>
                  </a:lnTo>
                  <a:lnTo>
                    <a:pt x="7680086" y="889031"/>
                  </a:lnTo>
                  <a:lnTo>
                    <a:pt x="7722411" y="901003"/>
                  </a:lnTo>
                  <a:lnTo>
                    <a:pt x="7764843" y="91279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25487" y="3432641"/>
              <a:ext cx="7765415" cy="1493520"/>
            </a:xfrm>
            <a:custGeom>
              <a:avLst/>
              <a:gdLst/>
              <a:ahLst/>
              <a:cxnLst/>
              <a:rect l="l" t="t" r="r" b="b"/>
              <a:pathLst>
                <a:path w="7765415" h="1493520">
                  <a:moveTo>
                    <a:pt x="0" y="1110402"/>
                  </a:moveTo>
                  <a:lnTo>
                    <a:pt x="44356" y="1099633"/>
                  </a:lnTo>
                  <a:lnTo>
                    <a:pt x="88977" y="1088352"/>
                  </a:lnTo>
                  <a:lnTo>
                    <a:pt x="133068" y="1078095"/>
                  </a:lnTo>
                  <a:lnTo>
                    <a:pt x="175831" y="1070397"/>
                  </a:lnTo>
                  <a:lnTo>
                    <a:pt x="216328" y="1066059"/>
                  </a:lnTo>
                  <a:lnTo>
                    <a:pt x="255233" y="1064174"/>
                  </a:lnTo>
                  <a:lnTo>
                    <a:pt x="294140" y="1063432"/>
                  </a:lnTo>
                  <a:lnTo>
                    <a:pt x="334644" y="1062523"/>
                  </a:lnTo>
                  <a:lnTo>
                    <a:pt x="377534" y="1059725"/>
                  </a:lnTo>
                  <a:lnTo>
                    <a:pt x="421846" y="1056141"/>
                  </a:lnTo>
                  <a:lnTo>
                    <a:pt x="466515" y="1054987"/>
                  </a:lnTo>
                  <a:lnTo>
                    <a:pt x="510476" y="1059475"/>
                  </a:lnTo>
                  <a:lnTo>
                    <a:pt x="553283" y="1072183"/>
                  </a:lnTo>
                  <a:lnTo>
                    <a:pt x="595566" y="1090844"/>
                  </a:lnTo>
                  <a:lnTo>
                    <a:pt x="637849" y="1111410"/>
                  </a:lnTo>
                  <a:lnTo>
                    <a:pt x="680656" y="1129833"/>
                  </a:lnTo>
                  <a:lnTo>
                    <a:pt x="724336" y="1153005"/>
                  </a:lnTo>
                  <a:lnTo>
                    <a:pt x="768540" y="1180427"/>
                  </a:lnTo>
                  <a:lnTo>
                    <a:pt x="812744" y="1196967"/>
                  </a:lnTo>
                  <a:lnTo>
                    <a:pt x="856424" y="1187491"/>
                  </a:lnTo>
                  <a:lnTo>
                    <a:pt x="905291" y="1128956"/>
                  </a:lnTo>
                  <a:lnTo>
                    <a:pt x="929456" y="1085444"/>
                  </a:lnTo>
                  <a:lnTo>
                    <a:pt x="953572" y="1037754"/>
                  </a:lnTo>
                  <a:lnTo>
                    <a:pt x="977737" y="989873"/>
                  </a:lnTo>
                  <a:lnTo>
                    <a:pt x="1002048" y="945788"/>
                  </a:lnTo>
                  <a:lnTo>
                    <a:pt x="1026604" y="909488"/>
                  </a:lnTo>
                  <a:lnTo>
                    <a:pt x="1061405" y="875041"/>
                  </a:lnTo>
                  <a:lnTo>
                    <a:pt x="1096529" y="852145"/>
                  </a:lnTo>
                  <a:lnTo>
                    <a:pt x="1131842" y="830713"/>
                  </a:lnTo>
                  <a:lnTo>
                    <a:pt x="1167210" y="800654"/>
                  </a:lnTo>
                  <a:lnTo>
                    <a:pt x="1202499" y="751881"/>
                  </a:lnTo>
                  <a:lnTo>
                    <a:pt x="1220091" y="717484"/>
                  </a:lnTo>
                  <a:lnTo>
                    <a:pt x="1237726" y="676741"/>
                  </a:lnTo>
                  <a:lnTo>
                    <a:pt x="1255387" y="631088"/>
                  </a:lnTo>
                  <a:lnTo>
                    <a:pt x="1273056" y="581959"/>
                  </a:lnTo>
                  <a:lnTo>
                    <a:pt x="1290716" y="530790"/>
                  </a:lnTo>
                  <a:lnTo>
                    <a:pt x="1308350" y="479015"/>
                  </a:lnTo>
                  <a:lnTo>
                    <a:pt x="1325939" y="428069"/>
                  </a:lnTo>
                  <a:lnTo>
                    <a:pt x="1343467" y="379387"/>
                  </a:lnTo>
                  <a:lnTo>
                    <a:pt x="1360915" y="334404"/>
                  </a:lnTo>
                  <a:lnTo>
                    <a:pt x="1378267" y="294554"/>
                  </a:lnTo>
                  <a:lnTo>
                    <a:pt x="1402823" y="242777"/>
                  </a:lnTo>
                  <a:lnTo>
                    <a:pt x="1427134" y="193211"/>
                  </a:lnTo>
                  <a:lnTo>
                    <a:pt x="1451299" y="146931"/>
                  </a:lnTo>
                  <a:lnTo>
                    <a:pt x="1475415" y="105011"/>
                  </a:lnTo>
                  <a:lnTo>
                    <a:pt x="1499580" y="68527"/>
                  </a:lnTo>
                  <a:lnTo>
                    <a:pt x="1523891" y="38555"/>
                  </a:lnTo>
                  <a:lnTo>
                    <a:pt x="1592127" y="0"/>
                  </a:lnTo>
                  <a:lnTo>
                    <a:pt x="1636331" y="6820"/>
                  </a:lnTo>
                  <a:lnTo>
                    <a:pt x="1680535" y="24189"/>
                  </a:lnTo>
                  <a:lnTo>
                    <a:pt x="1724215" y="39665"/>
                  </a:lnTo>
                  <a:lnTo>
                    <a:pt x="1767022" y="50653"/>
                  </a:lnTo>
                  <a:lnTo>
                    <a:pt x="1809305" y="63557"/>
                  </a:lnTo>
                  <a:lnTo>
                    <a:pt x="1851588" y="79438"/>
                  </a:lnTo>
                  <a:lnTo>
                    <a:pt x="1894395" y="99355"/>
                  </a:lnTo>
                  <a:lnTo>
                    <a:pt x="1937952" y="122011"/>
                  </a:lnTo>
                  <a:lnTo>
                    <a:pt x="1981962" y="147345"/>
                  </a:lnTo>
                  <a:lnTo>
                    <a:pt x="2026161" y="178276"/>
                  </a:lnTo>
                  <a:lnTo>
                    <a:pt x="2070290" y="217719"/>
                  </a:lnTo>
                  <a:lnTo>
                    <a:pt x="2099767" y="249272"/>
                  </a:lnTo>
                  <a:lnTo>
                    <a:pt x="2129491" y="284211"/>
                  </a:lnTo>
                  <a:lnTo>
                    <a:pt x="2159222" y="322494"/>
                  </a:lnTo>
                  <a:lnTo>
                    <a:pt x="2188720" y="364080"/>
                  </a:lnTo>
                  <a:lnTo>
                    <a:pt x="2217745" y="408925"/>
                  </a:lnTo>
                  <a:lnTo>
                    <a:pt x="2246058" y="456987"/>
                  </a:lnTo>
                  <a:lnTo>
                    <a:pt x="2266600" y="498152"/>
                  </a:lnTo>
                  <a:lnTo>
                    <a:pt x="2286545" y="545443"/>
                  </a:lnTo>
                  <a:lnTo>
                    <a:pt x="2306095" y="596281"/>
                  </a:lnTo>
                  <a:lnTo>
                    <a:pt x="2325449" y="648090"/>
                  </a:lnTo>
                  <a:lnTo>
                    <a:pt x="2344809" y="698292"/>
                  </a:lnTo>
                  <a:lnTo>
                    <a:pt x="2364376" y="744309"/>
                  </a:lnTo>
                  <a:lnTo>
                    <a:pt x="2384351" y="783563"/>
                  </a:lnTo>
                  <a:lnTo>
                    <a:pt x="2447811" y="850225"/>
                  </a:lnTo>
                  <a:lnTo>
                    <a:pt x="2492105" y="865435"/>
                  </a:lnTo>
                  <a:lnTo>
                    <a:pt x="2536755" y="863143"/>
                  </a:lnTo>
                  <a:lnTo>
                    <a:pt x="2580703" y="847385"/>
                  </a:lnTo>
                  <a:lnTo>
                    <a:pt x="2615007" y="820216"/>
                  </a:lnTo>
                  <a:lnTo>
                    <a:pt x="2648909" y="778137"/>
                  </a:lnTo>
                  <a:lnTo>
                    <a:pt x="2682677" y="729309"/>
                  </a:lnTo>
                  <a:lnTo>
                    <a:pt x="2716579" y="681895"/>
                  </a:lnTo>
                  <a:lnTo>
                    <a:pt x="2750883" y="644058"/>
                  </a:lnTo>
                  <a:lnTo>
                    <a:pt x="2794563" y="608077"/>
                  </a:lnTo>
                  <a:lnTo>
                    <a:pt x="2838767" y="577764"/>
                  </a:lnTo>
                  <a:lnTo>
                    <a:pt x="2882971" y="555547"/>
                  </a:lnTo>
                  <a:lnTo>
                    <a:pt x="2926651" y="543855"/>
                  </a:lnTo>
                  <a:lnTo>
                    <a:pt x="2966404" y="539182"/>
                  </a:lnTo>
                  <a:lnTo>
                    <a:pt x="3011789" y="540569"/>
                  </a:lnTo>
                  <a:lnTo>
                    <a:pt x="3057149" y="557410"/>
                  </a:lnTo>
                  <a:lnTo>
                    <a:pt x="3096831" y="599100"/>
                  </a:lnTo>
                  <a:lnTo>
                    <a:pt x="3128453" y="669924"/>
                  </a:lnTo>
                  <a:lnTo>
                    <a:pt x="3144374" y="716929"/>
                  </a:lnTo>
                  <a:lnTo>
                    <a:pt x="3160352" y="769019"/>
                  </a:lnTo>
                  <a:lnTo>
                    <a:pt x="3176374" y="824213"/>
                  </a:lnTo>
                  <a:lnTo>
                    <a:pt x="3192427" y="880527"/>
                  </a:lnTo>
                  <a:lnTo>
                    <a:pt x="3208500" y="935979"/>
                  </a:lnTo>
                  <a:lnTo>
                    <a:pt x="3224578" y="988586"/>
                  </a:lnTo>
                  <a:lnTo>
                    <a:pt x="3240651" y="1036366"/>
                  </a:lnTo>
                  <a:lnTo>
                    <a:pt x="3256704" y="1077336"/>
                  </a:lnTo>
                  <a:lnTo>
                    <a:pt x="3314263" y="1157138"/>
                  </a:lnTo>
                  <a:lnTo>
                    <a:pt x="3360896" y="1180379"/>
                  </a:lnTo>
                  <a:lnTo>
                    <a:pt x="3407386" y="1189809"/>
                  </a:lnTo>
                  <a:lnTo>
                    <a:pt x="3448494" y="1196000"/>
                  </a:lnTo>
                  <a:lnTo>
                    <a:pt x="3491301" y="1199755"/>
                  </a:lnTo>
                  <a:lnTo>
                    <a:pt x="3533584" y="1195651"/>
                  </a:lnTo>
                  <a:lnTo>
                    <a:pt x="3575867" y="1189214"/>
                  </a:lnTo>
                  <a:lnTo>
                    <a:pt x="3618674" y="1185967"/>
                  </a:lnTo>
                  <a:lnTo>
                    <a:pt x="3662356" y="1187110"/>
                  </a:lnTo>
                  <a:lnTo>
                    <a:pt x="3706574" y="1189777"/>
                  </a:lnTo>
                  <a:lnTo>
                    <a:pt x="3750816" y="1193397"/>
                  </a:lnTo>
                  <a:lnTo>
                    <a:pt x="3794569" y="1197397"/>
                  </a:lnTo>
                  <a:lnTo>
                    <a:pt x="3837356" y="1200987"/>
                  </a:lnTo>
                  <a:lnTo>
                    <a:pt x="3879596" y="1204684"/>
                  </a:lnTo>
                  <a:lnTo>
                    <a:pt x="3921835" y="1209881"/>
                  </a:lnTo>
                  <a:lnTo>
                    <a:pt x="3964622" y="1217971"/>
                  </a:lnTo>
                  <a:lnTo>
                    <a:pt x="4008179" y="1230685"/>
                  </a:lnTo>
                  <a:lnTo>
                    <a:pt x="4052189" y="1246816"/>
                  </a:lnTo>
                  <a:lnTo>
                    <a:pt x="4096388" y="1263352"/>
                  </a:lnTo>
                  <a:lnTo>
                    <a:pt x="4140517" y="1277280"/>
                  </a:lnTo>
                  <a:lnTo>
                    <a:pt x="4184715" y="1288274"/>
                  </a:lnTo>
                  <a:lnTo>
                    <a:pt x="4229115" y="1297791"/>
                  </a:lnTo>
                  <a:lnTo>
                    <a:pt x="4273159" y="1305498"/>
                  </a:lnTo>
                  <a:lnTo>
                    <a:pt x="4316285" y="1311062"/>
                  </a:lnTo>
                  <a:lnTo>
                    <a:pt x="4357967" y="1314356"/>
                  </a:lnTo>
                  <a:lnTo>
                    <a:pt x="4398565" y="1315507"/>
                  </a:lnTo>
                  <a:lnTo>
                    <a:pt x="4439140" y="1314848"/>
                  </a:lnTo>
                  <a:lnTo>
                    <a:pt x="4480750" y="1312713"/>
                  </a:lnTo>
                  <a:lnTo>
                    <a:pt x="4524075" y="1307183"/>
                  </a:lnTo>
                  <a:lnTo>
                    <a:pt x="4568364" y="1298759"/>
                  </a:lnTo>
                  <a:lnTo>
                    <a:pt x="4612820" y="1291407"/>
                  </a:lnTo>
                  <a:lnTo>
                    <a:pt x="4656645" y="1289091"/>
                  </a:lnTo>
                  <a:lnTo>
                    <a:pt x="4699452" y="1291405"/>
                  </a:lnTo>
                  <a:lnTo>
                    <a:pt x="4741735" y="1296743"/>
                  </a:lnTo>
                  <a:lnTo>
                    <a:pt x="4784018" y="1307272"/>
                  </a:lnTo>
                  <a:lnTo>
                    <a:pt x="4826825" y="1325159"/>
                  </a:lnTo>
                  <a:lnTo>
                    <a:pt x="4861710" y="1348966"/>
                  </a:lnTo>
                  <a:lnTo>
                    <a:pt x="4896998" y="1380801"/>
                  </a:lnTo>
                  <a:lnTo>
                    <a:pt x="4932420" y="1415008"/>
                  </a:lnTo>
                  <a:lnTo>
                    <a:pt x="4967708" y="1445929"/>
                  </a:lnTo>
                  <a:lnTo>
                    <a:pt x="5002593" y="1467907"/>
                  </a:lnTo>
                  <a:lnTo>
                    <a:pt x="5045400" y="1484217"/>
                  </a:lnTo>
                  <a:lnTo>
                    <a:pt x="5087683" y="1492942"/>
                  </a:lnTo>
                  <a:lnTo>
                    <a:pt x="5129966" y="1492642"/>
                  </a:lnTo>
                  <a:lnTo>
                    <a:pt x="5172773" y="1481877"/>
                  </a:lnTo>
                  <a:lnTo>
                    <a:pt x="5207574" y="1464253"/>
                  </a:lnTo>
                  <a:lnTo>
                    <a:pt x="5242698" y="1438996"/>
                  </a:lnTo>
                  <a:lnTo>
                    <a:pt x="5278011" y="1407985"/>
                  </a:lnTo>
                  <a:lnTo>
                    <a:pt x="5313379" y="1373096"/>
                  </a:lnTo>
                  <a:lnTo>
                    <a:pt x="5348668" y="1336208"/>
                  </a:lnTo>
                  <a:lnTo>
                    <a:pt x="5378013" y="1301247"/>
                  </a:lnTo>
                  <a:lnTo>
                    <a:pt x="5407445" y="1260695"/>
                  </a:lnTo>
                  <a:lnTo>
                    <a:pt x="5436885" y="1217892"/>
                  </a:lnTo>
                  <a:lnTo>
                    <a:pt x="5466251" y="1176179"/>
                  </a:lnTo>
                  <a:lnTo>
                    <a:pt x="5495462" y="1138897"/>
                  </a:lnTo>
                  <a:lnTo>
                    <a:pt x="5524436" y="1109386"/>
                  </a:lnTo>
                  <a:lnTo>
                    <a:pt x="5567243" y="1080758"/>
                  </a:lnTo>
                  <a:lnTo>
                    <a:pt x="5609526" y="1064285"/>
                  </a:lnTo>
                  <a:lnTo>
                    <a:pt x="5651809" y="1053504"/>
                  </a:lnTo>
                  <a:lnTo>
                    <a:pt x="5694616" y="1041949"/>
                  </a:lnTo>
                  <a:lnTo>
                    <a:pt x="5738296" y="1032460"/>
                  </a:lnTo>
                  <a:lnTo>
                    <a:pt x="5782500" y="1026900"/>
                  </a:lnTo>
                  <a:lnTo>
                    <a:pt x="5826704" y="1017625"/>
                  </a:lnTo>
                  <a:lnTo>
                    <a:pt x="5870384" y="996991"/>
                  </a:lnTo>
                  <a:lnTo>
                    <a:pt x="5904688" y="966071"/>
                  </a:lnTo>
                  <a:lnTo>
                    <a:pt x="5938590" y="924496"/>
                  </a:lnTo>
                  <a:lnTo>
                    <a:pt x="5972358" y="879774"/>
                  </a:lnTo>
                  <a:lnTo>
                    <a:pt x="6006260" y="839418"/>
                  </a:lnTo>
                  <a:lnTo>
                    <a:pt x="6040564" y="810936"/>
                  </a:lnTo>
                  <a:lnTo>
                    <a:pt x="6084121" y="794226"/>
                  </a:lnTo>
                  <a:lnTo>
                    <a:pt x="6128131" y="790219"/>
                  </a:lnTo>
                  <a:lnTo>
                    <a:pt x="6172330" y="792952"/>
                  </a:lnTo>
                  <a:lnTo>
                    <a:pt x="6216459" y="796458"/>
                  </a:lnTo>
                  <a:lnTo>
                    <a:pt x="6260782" y="801121"/>
                  </a:lnTo>
                  <a:lnTo>
                    <a:pt x="6305391" y="809380"/>
                  </a:lnTo>
                  <a:lnTo>
                    <a:pt x="6349476" y="818640"/>
                  </a:lnTo>
                  <a:lnTo>
                    <a:pt x="6392227" y="826303"/>
                  </a:lnTo>
                  <a:lnTo>
                    <a:pt x="6432714" y="832824"/>
                  </a:lnTo>
                  <a:lnTo>
                    <a:pt x="6471618" y="839225"/>
                  </a:lnTo>
                  <a:lnTo>
                    <a:pt x="6510545" y="843770"/>
                  </a:lnTo>
                  <a:lnTo>
                    <a:pt x="6551104" y="844718"/>
                  </a:lnTo>
                  <a:lnTo>
                    <a:pt x="6593980" y="839543"/>
                  </a:lnTo>
                  <a:lnTo>
                    <a:pt x="6638274" y="829796"/>
                  </a:lnTo>
                  <a:lnTo>
                    <a:pt x="6682924" y="820144"/>
                  </a:lnTo>
                  <a:lnTo>
                    <a:pt x="6726872" y="815254"/>
                  </a:lnTo>
                  <a:lnTo>
                    <a:pt x="6769679" y="817832"/>
                  </a:lnTo>
                  <a:lnTo>
                    <a:pt x="6811962" y="824827"/>
                  </a:lnTo>
                  <a:lnTo>
                    <a:pt x="6854245" y="832560"/>
                  </a:lnTo>
                  <a:lnTo>
                    <a:pt x="6897052" y="837352"/>
                  </a:lnTo>
                  <a:lnTo>
                    <a:pt x="6940732" y="838009"/>
                  </a:lnTo>
                  <a:lnTo>
                    <a:pt x="6984936" y="836511"/>
                  </a:lnTo>
                  <a:lnTo>
                    <a:pt x="7029140" y="834227"/>
                  </a:lnTo>
                  <a:lnTo>
                    <a:pt x="7072820" y="832526"/>
                  </a:lnTo>
                  <a:lnTo>
                    <a:pt x="7115627" y="831595"/>
                  </a:lnTo>
                  <a:lnTo>
                    <a:pt x="7157910" y="830701"/>
                  </a:lnTo>
                  <a:lnTo>
                    <a:pt x="7200193" y="830115"/>
                  </a:lnTo>
                  <a:lnTo>
                    <a:pt x="7243000" y="830113"/>
                  </a:lnTo>
                  <a:lnTo>
                    <a:pt x="7286557" y="831016"/>
                  </a:lnTo>
                  <a:lnTo>
                    <a:pt x="7330567" y="832669"/>
                  </a:lnTo>
                  <a:lnTo>
                    <a:pt x="7374766" y="834346"/>
                  </a:lnTo>
                  <a:lnTo>
                    <a:pt x="7418895" y="835320"/>
                  </a:lnTo>
                  <a:lnTo>
                    <a:pt x="7462950" y="835050"/>
                  </a:lnTo>
                  <a:lnTo>
                    <a:pt x="7507112" y="834018"/>
                  </a:lnTo>
                  <a:lnTo>
                    <a:pt x="7551108" y="833034"/>
                  </a:lnTo>
                  <a:lnTo>
                    <a:pt x="7594663" y="832907"/>
                  </a:lnTo>
                  <a:lnTo>
                    <a:pt x="7637595" y="834001"/>
                  </a:lnTo>
                  <a:lnTo>
                    <a:pt x="7680086" y="835844"/>
                  </a:lnTo>
                  <a:lnTo>
                    <a:pt x="7722411" y="837997"/>
                  </a:lnTo>
                  <a:lnTo>
                    <a:pt x="7764843" y="840019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874258" y="2803398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874258" y="3065526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874258" y="3592830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874258" y="3329178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2145" y="3981703"/>
            <a:ext cx="220979" cy="17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0922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2145" y="3242563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2145" y="2503424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5487" y="5700013"/>
            <a:ext cx="8202245" cy="733427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58419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5080" indent="53340" algn="just">
              <a:lnSpc>
                <a:spcPts val="2730"/>
              </a:lnSpc>
              <a:spcBef>
                <a:spcPts val="17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May-18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58419" marR="5080" indent="71120" algn="just">
              <a:lnSpc>
                <a:spcPts val="2730"/>
              </a:lnSpc>
              <a:spcBef>
                <a:spcPts val="25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Kas-18  Oc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</a:p>
          <a:p>
            <a:pPr marL="66040">
              <a:spcBef>
                <a:spcPts val="68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</a:p>
          <a:p>
            <a:pPr marL="12700" marR="5080" indent="28575">
              <a:lnSpc>
                <a:spcPts val="2730"/>
              </a:lnSpc>
              <a:spcBef>
                <a:spcPts val="2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</a:p>
          <a:p>
            <a:pPr marL="58419" marR="5080" indent="71120">
              <a:lnSpc>
                <a:spcPts val="2730"/>
              </a:lnSpc>
              <a:spcBef>
                <a:spcPts val="3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Kas-19</a:t>
            </a:r>
          </a:p>
          <a:p>
            <a:pPr marL="66040" marR="5080" indent="-8255">
              <a:lnSpc>
                <a:spcPts val="2690"/>
              </a:lnSpc>
              <a:spcBef>
                <a:spcPts val="2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</a:p>
          <a:p>
            <a:pPr marL="12700" marR="5080" indent="28575">
              <a:lnSpc>
                <a:spcPts val="2710"/>
              </a:lnSpc>
              <a:spcBef>
                <a:spcPts val="2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</a:p>
          <a:p>
            <a:pPr marL="81915" marR="5080" indent="46990">
              <a:lnSpc>
                <a:spcPts val="2720"/>
              </a:lnSpc>
              <a:spcBef>
                <a:spcPts val="60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</a:p>
          <a:p>
            <a:pPr marL="66040" marR="5080" indent="-8255">
              <a:lnSpc>
                <a:spcPts val="2640"/>
              </a:lnSpc>
              <a:spcBef>
                <a:spcPts val="7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  <a:p>
            <a:pPr marL="12700" marR="5080" indent="28575">
              <a:lnSpc>
                <a:spcPts val="2720"/>
              </a:lnSpc>
              <a:spcBef>
                <a:spcPts val="2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  <a:p>
            <a:pPr marL="81915" marR="5080" indent="46990">
              <a:lnSpc>
                <a:spcPts val="2730"/>
              </a:lnSpc>
              <a:spcBef>
                <a:spcPts val="35"/>
              </a:spcBef>
            </a:pP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163817" y="2639923"/>
            <a:ext cx="1391920" cy="1080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Tüketici kredisi 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İhtiyaç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Taşıt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Konut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096620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656082"/>
            <a:ext cx="837628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Ekim </a:t>
            </a:r>
            <a:r>
              <a:rPr spc="-5" dirty="0"/>
              <a:t>ayında toplam </a:t>
            </a:r>
            <a:r>
              <a:rPr dirty="0"/>
              <a:t>mevduatlar bir </a:t>
            </a:r>
            <a:r>
              <a:rPr spc="-5" dirty="0"/>
              <a:t>önceki </a:t>
            </a:r>
            <a:r>
              <a:rPr dirty="0"/>
              <a:t>aya </a:t>
            </a:r>
            <a:r>
              <a:rPr spc="-5" dirty="0"/>
              <a:t>göre %6,0 artarak  </a:t>
            </a:r>
            <a:r>
              <a:rPr dirty="0"/>
              <a:t>4,3 </a:t>
            </a:r>
            <a:r>
              <a:rPr spc="-5" dirty="0"/>
              <a:t>trilyon TL’ye</a:t>
            </a:r>
            <a:r>
              <a:rPr spc="-15" dirty="0"/>
              <a:t> </a:t>
            </a:r>
            <a:r>
              <a:rPr spc="-5" dirty="0"/>
              <a:t>ulaştı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92807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5673" y="1265682"/>
            <a:ext cx="7993380" cy="1174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Döviz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mevduatlarının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payı 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%55,8 düzeyinde; dolarizasyon yüksek seviyesini 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koruyor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976245" marR="203200" indent="-2382520">
              <a:spcBef>
                <a:spcPts val="880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mevduat tutarı (milyar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TL)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mevduatlarının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oranı (%),  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581343"/>
            <a:ext cx="2491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99516" y="2734055"/>
            <a:ext cx="8033384" cy="2859405"/>
            <a:chOff x="699516" y="2734055"/>
            <a:chExt cx="8033384" cy="2859405"/>
          </a:xfrm>
        </p:grpSpPr>
        <p:sp>
          <p:nvSpPr>
            <p:cNvPr id="8" name="object 8"/>
            <p:cNvSpPr/>
            <p:nvPr/>
          </p:nvSpPr>
          <p:spPr>
            <a:xfrm>
              <a:off x="758952" y="2738627"/>
              <a:ext cx="7914640" cy="2849880"/>
            </a:xfrm>
            <a:custGeom>
              <a:avLst/>
              <a:gdLst/>
              <a:ahLst/>
              <a:cxnLst/>
              <a:rect l="l" t="t" r="r" b="b"/>
              <a:pathLst>
                <a:path w="7914640" h="2849879">
                  <a:moveTo>
                    <a:pt x="0" y="2849880"/>
                  </a:moveTo>
                  <a:lnTo>
                    <a:pt x="7914132" y="2849880"/>
                  </a:lnTo>
                  <a:lnTo>
                    <a:pt x="7914132" y="0"/>
                  </a:lnTo>
                  <a:lnTo>
                    <a:pt x="0" y="0"/>
                  </a:lnTo>
                  <a:lnTo>
                    <a:pt x="0" y="2849880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97052" y="2945891"/>
              <a:ext cx="7838440" cy="2642870"/>
            </a:xfrm>
            <a:custGeom>
              <a:avLst/>
              <a:gdLst/>
              <a:ahLst/>
              <a:cxnLst/>
              <a:rect l="l" t="t" r="r" b="b"/>
              <a:pathLst>
                <a:path w="7838440" h="2642870">
                  <a:moveTo>
                    <a:pt x="96012" y="2479548"/>
                  </a:moveTo>
                  <a:lnTo>
                    <a:pt x="0" y="2479548"/>
                  </a:lnTo>
                  <a:lnTo>
                    <a:pt x="0" y="2642616"/>
                  </a:lnTo>
                  <a:lnTo>
                    <a:pt x="96012" y="2642616"/>
                  </a:lnTo>
                  <a:lnTo>
                    <a:pt x="96012" y="2479548"/>
                  </a:lnTo>
                  <a:close/>
                </a:path>
                <a:path w="7838440" h="2642870">
                  <a:moveTo>
                    <a:pt x="268224" y="2482596"/>
                  </a:moveTo>
                  <a:lnTo>
                    <a:pt x="172212" y="2482596"/>
                  </a:lnTo>
                  <a:lnTo>
                    <a:pt x="172212" y="2642616"/>
                  </a:lnTo>
                  <a:lnTo>
                    <a:pt x="268224" y="2642616"/>
                  </a:lnTo>
                  <a:lnTo>
                    <a:pt x="268224" y="2482596"/>
                  </a:lnTo>
                  <a:close/>
                </a:path>
                <a:path w="7838440" h="2642870">
                  <a:moveTo>
                    <a:pt x="438912" y="2435352"/>
                  </a:moveTo>
                  <a:lnTo>
                    <a:pt x="344424" y="2435352"/>
                  </a:lnTo>
                  <a:lnTo>
                    <a:pt x="344424" y="2642616"/>
                  </a:lnTo>
                  <a:lnTo>
                    <a:pt x="438912" y="2642616"/>
                  </a:lnTo>
                  <a:lnTo>
                    <a:pt x="438912" y="2435352"/>
                  </a:lnTo>
                  <a:close/>
                </a:path>
                <a:path w="7838440" h="2642870">
                  <a:moveTo>
                    <a:pt x="611124" y="2386584"/>
                  </a:moveTo>
                  <a:lnTo>
                    <a:pt x="516636" y="2386584"/>
                  </a:lnTo>
                  <a:lnTo>
                    <a:pt x="516636" y="2642616"/>
                  </a:lnTo>
                  <a:lnTo>
                    <a:pt x="611124" y="2642616"/>
                  </a:lnTo>
                  <a:lnTo>
                    <a:pt x="611124" y="2386584"/>
                  </a:lnTo>
                  <a:close/>
                </a:path>
                <a:path w="7838440" h="2642870">
                  <a:moveTo>
                    <a:pt x="783336" y="2292096"/>
                  </a:moveTo>
                  <a:lnTo>
                    <a:pt x="688848" y="2292096"/>
                  </a:lnTo>
                  <a:lnTo>
                    <a:pt x="688848" y="2642616"/>
                  </a:lnTo>
                  <a:lnTo>
                    <a:pt x="783336" y="2642616"/>
                  </a:lnTo>
                  <a:lnTo>
                    <a:pt x="783336" y="2292096"/>
                  </a:lnTo>
                  <a:close/>
                </a:path>
                <a:path w="7838440" h="2642870">
                  <a:moveTo>
                    <a:pt x="955548" y="2328672"/>
                  </a:moveTo>
                  <a:lnTo>
                    <a:pt x="859536" y="2328672"/>
                  </a:lnTo>
                  <a:lnTo>
                    <a:pt x="859536" y="2642616"/>
                  </a:lnTo>
                  <a:lnTo>
                    <a:pt x="955548" y="2642616"/>
                  </a:lnTo>
                  <a:lnTo>
                    <a:pt x="955548" y="2328672"/>
                  </a:lnTo>
                  <a:close/>
                </a:path>
                <a:path w="7838440" h="2642870">
                  <a:moveTo>
                    <a:pt x="1127760" y="2266188"/>
                  </a:moveTo>
                  <a:lnTo>
                    <a:pt x="1031748" y="2266188"/>
                  </a:lnTo>
                  <a:lnTo>
                    <a:pt x="1031748" y="2642616"/>
                  </a:lnTo>
                  <a:lnTo>
                    <a:pt x="1127760" y="2642616"/>
                  </a:lnTo>
                  <a:lnTo>
                    <a:pt x="1127760" y="2266188"/>
                  </a:lnTo>
                  <a:close/>
                </a:path>
                <a:path w="7838440" h="2642870">
                  <a:moveTo>
                    <a:pt x="1299972" y="2049780"/>
                  </a:moveTo>
                  <a:lnTo>
                    <a:pt x="1203960" y="2049780"/>
                  </a:lnTo>
                  <a:lnTo>
                    <a:pt x="1203960" y="2642616"/>
                  </a:lnTo>
                  <a:lnTo>
                    <a:pt x="1299972" y="2642616"/>
                  </a:lnTo>
                  <a:lnTo>
                    <a:pt x="1299972" y="2049780"/>
                  </a:lnTo>
                  <a:close/>
                </a:path>
                <a:path w="7838440" h="2642870">
                  <a:moveTo>
                    <a:pt x="1472184" y="2092452"/>
                  </a:moveTo>
                  <a:lnTo>
                    <a:pt x="1376172" y="2092452"/>
                  </a:lnTo>
                  <a:lnTo>
                    <a:pt x="1376172" y="2642616"/>
                  </a:lnTo>
                  <a:lnTo>
                    <a:pt x="1472184" y="2642616"/>
                  </a:lnTo>
                  <a:lnTo>
                    <a:pt x="1472184" y="2092452"/>
                  </a:lnTo>
                  <a:close/>
                </a:path>
                <a:path w="7838440" h="2642870">
                  <a:moveTo>
                    <a:pt x="1644396" y="2129028"/>
                  </a:moveTo>
                  <a:lnTo>
                    <a:pt x="1548384" y="2129028"/>
                  </a:lnTo>
                  <a:lnTo>
                    <a:pt x="1548384" y="2642616"/>
                  </a:lnTo>
                  <a:lnTo>
                    <a:pt x="1644396" y="2642616"/>
                  </a:lnTo>
                  <a:lnTo>
                    <a:pt x="1644396" y="2129028"/>
                  </a:lnTo>
                  <a:close/>
                </a:path>
                <a:path w="7838440" h="2642870">
                  <a:moveTo>
                    <a:pt x="1816608" y="2229612"/>
                  </a:moveTo>
                  <a:lnTo>
                    <a:pt x="1720596" y="2229612"/>
                  </a:lnTo>
                  <a:lnTo>
                    <a:pt x="1720596" y="2642616"/>
                  </a:lnTo>
                  <a:lnTo>
                    <a:pt x="1816608" y="2642616"/>
                  </a:lnTo>
                  <a:lnTo>
                    <a:pt x="1816608" y="2229612"/>
                  </a:lnTo>
                  <a:close/>
                </a:path>
                <a:path w="7838440" h="2642870">
                  <a:moveTo>
                    <a:pt x="1987296" y="2176272"/>
                  </a:moveTo>
                  <a:lnTo>
                    <a:pt x="1892808" y="2176272"/>
                  </a:lnTo>
                  <a:lnTo>
                    <a:pt x="1892808" y="2642616"/>
                  </a:lnTo>
                  <a:lnTo>
                    <a:pt x="1987296" y="2642616"/>
                  </a:lnTo>
                  <a:lnTo>
                    <a:pt x="1987296" y="2176272"/>
                  </a:lnTo>
                  <a:close/>
                </a:path>
                <a:path w="7838440" h="2642870">
                  <a:moveTo>
                    <a:pt x="2159508" y="2156460"/>
                  </a:moveTo>
                  <a:lnTo>
                    <a:pt x="2065020" y="2156460"/>
                  </a:lnTo>
                  <a:lnTo>
                    <a:pt x="2065020" y="2642616"/>
                  </a:lnTo>
                  <a:lnTo>
                    <a:pt x="2159508" y="2642616"/>
                  </a:lnTo>
                  <a:lnTo>
                    <a:pt x="2159508" y="2156460"/>
                  </a:lnTo>
                  <a:close/>
                </a:path>
                <a:path w="7838440" h="2642870">
                  <a:moveTo>
                    <a:pt x="2331720" y="2147316"/>
                  </a:moveTo>
                  <a:lnTo>
                    <a:pt x="2237232" y="2147316"/>
                  </a:lnTo>
                  <a:lnTo>
                    <a:pt x="2237232" y="2642616"/>
                  </a:lnTo>
                  <a:lnTo>
                    <a:pt x="2331720" y="2642616"/>
                  </a:lnTo>
                  <a:lnTo>
                    <a:pt x="2331720" y="2147316"/>
                  </a:lnTo>
                  <a:close/>
                </a:path>
                <a:path w="7838440" h="2642870">
                  <a:moveTo>
                    <a:pt x="2503932" y="2046732"/>
                  </a:moveTo>
                  <a:lnTo>
                    <a:pt x="2407920" y="2046732"/>
                  </a:lnTo>
                  <a:lnTo>
                    <a:pt x="2407920" y="2642616"/>
                  </a:lnTo>
                  <a:lnTo>
                    <a:pt x="2503932" y="2642616"/>
                  </a:lnTo>
                  <a:lnTo>
                    <a:pt x="2503932" y="2046732"/>
                  </a:lnTo>
                  <a:close/>
                </a:path>
                <a:path w="7838440" h="2642870">
                  <a:moveTo>
                    <a:pt x="2676144" y="1955292"/>
                  </a:moveTo>
                  <a:lnTo>
                    <a:pt x="2580132" y="1955292"/>
                  </a:lnTo>
                  <a:lnTo>
                    <a:pt x="2580132" y="2642616"/>
                  </a:lnTo>
                  <a:lnTo>
                    <a:pt x="2676144" y="2642616"/>
                  </a:lnTo>
                  <a:lnTo>
                    <a:pt x="2676144" y="1955292"/>
                  </a:lnTo>
                  <a:close/>
                </a:path>
                <a:path w="7838440" h="2642870">
                  <a:moveTo>
                    <a:pt x="2848356" y="1958340"/>
                  </a:moveTo>
                  <a:lnTo>
                    <a:pt x="2752344" y="1958340"/>
                  </a:lnTo>
                  <a:lnTo>
                    <a:pt x="2752344" y="2642616"/>
                  </a:lnTo>
                  <a:lnTo>
                    <a:pt x="2848356" y="2642616"/>
                  </a:lnTo>
                  <a:lnTo>
                    <a:pt x="2848356" y="1958340"/>
                  </a:lnTo>
                  <a:close/>
                </a:path>
                <a:path w="7838440" h="2642870">
                  <a:moveTo>
                    <a:pt x="3020568" y="1959864"/>
                  </a:moveTo>
                  <a:lnTo>
                    <a:pt x="2924556" y="1959864"/>
                  </a:lnTo>
                  <a:lnTo>
                    <a:pt x="2924556" y="2642616"/>
                  </a:lnTo>
                  <a:lnTo>
                    <a:pt x="3020568" y="2642616"/>
                  </a:lnTo>
                  <a:lnTo>
                    <a:pt x="3020568" y="1959864"/>
                  </a:lnTo>
                  <a:close/>
                </a:path>
                <a:path w="7838440" h="2642870">
                  <a:moveTo>
                    <a:pt x="3192780" y="1930908"/>
                  </a:moveTo>
                  <a:lnTo>
                    <a:pt x="3096768" y="1930908"/>
                  </a:lnTo>
                  <a:lnTo>
                    <a:pt x="3096768" y="2642616"/>
                  </a:lnTo>
                  <a:lnTo>
                    <a:pt x="3192780" y="2642616"/>
                  </a:lnTo>
                  <a:lnTo>
                    <a:pt x="3192780" y="1930908"/>
                  </a:lnTo>
                  <a:close/>
                </a:path>
                <a:path w="7838440" h="2642870">
                  <a:moveTo>
                    <a:pt x="3364992" y="1866900"/>
                  </a:moveTo>
                  <a:lnTo>
                    <a:pt x="3268980" y="1866900"/>
                  </a:lnTo>
                  <a:lnTo>
                    <a:pt x="3268980" y="2642616"/>
                  </a:lnTo>
                  <a:lnTo>
                    <a:pt x="3364992" y="2642616"/>
                  </a:lnTo>
                  <a:lnTo>
                    <a:pt x="3364992" y="1866900"/>
                  </a:lnTo>
                  <a:close/>
                </a:path>
                <a:path w="7838440" h="2642870">
                  <a:moveTo>
                    <a:pt x="3535680" y="1836420"/>
                  </a:moveTo>
                  <a:lnTo>
                    <a:pt x="3441192" y="1836420"/>
                  </a:lnTo>
                  <a:lnTo>
                    <a:pt x="3441192" y="2642616"/>
                  </a:lnTo>
                  <a:lnTo>
                    <a:pt x="3535680" y="2642616"/>
                  </a:lnTo>
                  <a:lnTo>
                    <a:pt x="3535680" y="1836420"/>
                  </a:lnTo>
                  <a:close/>
                </a:path>
                <a:path w="7838440" h="2642870">
                  <a:moveTo>
                    <a:pt x="3707892" y="1790700"/>
                  </a:moveTo>
                  <a:lnTo>
                    <a:pt x="3613404" y="1790700"/>
                  </a:lnTo>
                  <a:lnTo>
                    <a:pt x="3613404" y="2642616"/>
                  </a:lnTo>
                  <a:lnTo>
                    <a:pt x="3707892" y="2642616"/>
                  </a:lnTo>
                  <a:lnTo>
                    <a:pt x="3707892" y="1790700"/>
                  </a:lnTo>
                  <a:close/>
                </a:path>
                <a:path w="7838440" h="2642870">
                  <a:moveTo>
                    <a:pt x="3880104" y="1773936"/>
                  </a:moveTo>
                  <a:lnTo>
                    <a:pt x="3784092" y="1773936"/>
                  </a:lnTo>
                  <a:lnTo>
                    <a:pt x="3784092" y="2642616"/>
                  </a:lnTo>
                  <a:lnTo>
                    <a:pt x="3880104" y="2642616"/>
                  </a:lnTo>
                  <a:lnTo>
                    <a:pt x="3880104" y="1773936"/>
                  </a:lnTo>
                  <a:close/>
                </a:path>
                <a:path w="7838440" h="2642870">
                  <a:moveTo>
                    <a:pt x="4052316" y="1671828"/>
                  </a:moveTo>
                  <a:lnTo>
                    <a:pt x="3956304" y="1671828"/>
                  </a:lnTo>
                  <a:lnTo>
                    <a:pt x="3956304" y="2642616"/>
                  </a:lnTo>
                  <a:lnTo>
                    <a:pt x="4052316" y="2642616"/>
                  </a:lnTo>
                  <a:lnTo>
                    <a:pt x="4052316" y="1671828"/>
                  </a:lnTo>
                  <a:close/>
                </a:path>
                <a:path w="7838440" h="2642870">
                  <a:moveTo>
                    <a:pt x="4224528" y="1647444"/>
                  </a:moveTo>
                  <a:lnTo>
                    <a:pt x="4128516" y="1647444"/>
                  </a:lnTo>
                  <a:lnTo>
                    <a:pt x="4128516" y="2642616"/>
                  </a:lnTo>
                  <a:lnTo>
                    <a:pt x="4224528" y="2642616"/>
                  </a:lnTo>
                  <a:lnTo>
                    <a:pt x="4224528" y="1647444"/>
                  </a:lnTo>
                  <a:close/>
                </a:path>
                <a:path w="7838440" h="2642870">
                  <a:moveTo>
                    <a:pt x="4396740" y="1568196"/>
                  </a:moveTo>
                  <a:lnTo>
                    <a:pt x="4300728" y="1568196"/>
                  </a:lnTo>
                  <a:lnTo>
                    <a:pt x="4300728" y="2642616"/>
                  </a:lnTo>
                  <a:lnTo>
                    <a:pt x="4396740" y="2642616"/>
                  </a:lnTo>
                  <a:lnTo>
                    <a:pt x="4396740" y="1568196"/>
                  </a:lnTo>
                  <a:close/>
                </a:path>
                <a:path w="7838440" h="2642870">
                  <a:moveTo>
                    <a:pt x="4568952" y="1470660"/>
                  </a:moveTo>
                  <a:lnTo>
                    <a:pt x="4472940" y="1470660"/>
                  </a:lnTo>
                  <a:lnTo>
                    <a:pt x="4472940" y="2642616"/>
                  </a:lnTo>
                  <a:lnTo>
                    <a:pt x="4568952" y="2642616"/>
                  </a:lnTo>
                  <a:lnTo>
                    <a:pt x="4568952" y="1470660"/>
                  </a:lnTo>
                  <a:close/>
                </a:path>
                <a:path w="7838440" h="2642870">
                  <a:moveTo>
                    <a:pt x="4741164" y="1255776"/>
                  </a:moveTo>
                  <a:lnTo>
                    <a:pt x="4645152" y="1255776"/>
                  </a:lnTo>
                  <a:lnTo>
                    <a:pt x="4645152" y="2642616"/>
                  </a:lnTo>
                  <a:lnTo>
                    <a:pt x="4741164" y="2642616"/>
                  </a:lnTo>
                  <a:lnTo>
                    <a:pt x="4741164" y="1255776"/>
                  </a:lnTo>
                  <a:close/>
                </a:path>
                <a:path w="7838440" h="2642870">
                  <a:moveTo>
                    <a:pt x="4911852" y="1275588"/>
                  </a:moveTo>
                  <a:lnTo>
                    <a:pt x="4817364" y="1275588"/>
                  </a:lnTo>
                  <a:lnTo>
                    <a:pt x="4817364" y="2642616"/>
                  </a:lnTo>
                  <a:lnTo>
                    <a:pt x="4911852" y="2642616"/>
                  </a:lnTo>
                  <a:lnTo>
                    <a:pt x="4911852" y="1275588"/>
                  </a:lnTo>
                  <a:close/>
                </a:path>
                <a:path w="7838440" h="2642870">
                  <a:moveTo>
                    <a:pt x="5084064" y="1175004"/>
                  </a:moveTo>
                  <a:lnTo>
                    <a:pt x="4989576" y="1175004"/>
                  </a:lnTo>
                  <a:lnTo>
                    <a:pt x="4989576" y="2642616"/>
                  </a:lnTo>
                  <a:lnTo>
                    <a:pt x="5084064" y="2642616"/>
                  </a:lnTo>
                  <a:lnTo>
                    <a:pt x="5084064" y="1175004"/>
                  </a:lnTo>
                  <a:close/>
                </a:path>
                <a:path w="7838440" h="2642870">
                  <a:moveTo>
                    <a:pt x="5256276" y="1048512"/>
                  </a:moveTo>
                  <a:lnTo>
                    <a:pt x="5161788" y="1048512"/>
                  </a:lnTo>
                  <a:lnTo>
                    <a:pt x="5161788" y="2642616"/>
                  </a:lnTo>
                  <a:lnTo>
                    <a:pt x="5256276" y="2642616"/>
                  </a:lnTo>
                  <a:lnTo>
                    <a:pt x="5256276" y="1048512"/>
                  </a:lnTo>
                  <a:close/>
                </a:path>
                <a:path w="7838440" h="2642870">
                  <a:moveTo>
                    <a:pt x="5428488" y="943356"/>
                  </a:moveTo>
                  <a:lnTo>
                    <a:pt x="5332476" y="943356"/>
                  </a:lnTo>
                  <a:lnTo>
                    <a:pt x="5332476" y="2642616"/>
                  </a:lnTo>
                  <a:lnTo>
                    <a:pt x="5428488" y="2642628"/>
                  </a:lnTo>
                  <a:lnTo>
                    <a:pt x="5428488" y="943356"/>
                  </a:lnTo>
                  <a:close/>
                </a:path>
                <a:path w="7838440" h="2642870">
                  <a:moveTo>
                    <a:pt x="5600700" y="832104"/>
                  </a:moveTo>
                  <a:lnTo>
                    <a:pt x="5504688" y="832116"/>
                  </a:lnTo>
                  <a:lnTo>
                    <a:pt x="5504688" y="2642616"/>
                  </a:lnTo>
                  <a:lnTo>
                    <a:pt x="5600700" y="2642616"/>
                  </a:lnTo>
                  <a:lnTo>
                    <a:pt x="5600700" y="832104"/>
                  </a:lnTo>
                  <a:close/>
                </a:path>
                <a:path w="7838440" h="2642870">
                  <a:moveTo>
                    <a:pt x="5772912" y="720852"/>
                  </a:moveTo>
                  <a:lnTo>
                    <a:pt x="5676900" y="720864"/>
                  </a:lnTo>
                  <a:lnTo>
                    <a:pt x="5676900" y="2642616"/>
                  </a:lnTo>
                  <a:lnTo>
                    <a:pt x="5772912" y="2642616"/>
                  </a:lnTo>
                  <a:lnTo>
                    <a:pt x="5772912" y="720852"/>
                  </a:lnTo>
                  <a:close/>
                </a:path>
                <a:path w="7838440" h="2642870">
                  <a:moveTo>
                    <a:pt x="5945124" y="739140"/>
                  </a:moveTo>
                  <a:lnTo>
                    <a:pt x="5849112" y="739152"/>
                  </a:lnTo>
                  <a:lnTo>
                    <a:pt x="5849112" y="2642616"/>
                  </a:lnTo>
                  <a:lnTo>
                    <a:pt x="5945124" y="2642616"/>
                  </a:lnTo>
                  <a:lnTo>
                    <a:pt x="5945124" y="739140"/>
                  </a:lnTo>
                  <a:close/>
                </a:path>
                <a:path w="7838440" h="2642870">
                  <a:moveTo>
                    <a:pt x="6117336" y="824484"/>
                  </a:moveTo>
                  <a:lnTo>
                    <a:pt x="6021324" y="824484"/>
                  </a:lnTo>
                  <a:lnTo>
                    <a:pt x="6021324" y="2642616"/>
                  </a:lnTo>
                  <a:lnTo>
                    <a:pt x="6117336" y="2642628"/>
                  </a:lnTo>
                  <a:lnTo>
                    <a:pt x="6117336" y="824484"/>
                  </a:lnTo>
                  <a:close/>
                </a:path>
                <a:path w="7838440" h="2642870">
                  <a:moveTo>
                    <a:pt x="6289548" y="835152"/>
                  </a:moveTo>
                  <a:lnTo>
                    <a:pt x="6193536" y="835164"/>
                  </a:lnTo>
                  <a:lnTo>
                    <a:pt x="6193536" y="2642616"/>
                  </a:lnTo>
                  <a:lnTo>
                    <a:pt x="6289548" y="2642616"/>
                  </a:lnTo>
                  <a:lnTo>
                    <a:pt x="6289548" y="835152"/>
                  </a:lnTo>
                  <a:close/>
                </a:path>
                <a:path w="7838440" h="2642870">
                  <a:moveTo>
                    <a:pt x="6460236" y="859536"/>
                  </a:moveTo>
                  <a:lnTo>
                    <a:pt x="6365748" y="859536"/>
                  </a:lnTo>
                  <a:lnTo>
                    <a:pt x="6365748" y="2642616"/>
                  </a:lnTo>
                  <a:lnTo>
                    <a:pt x="6460236" y="2642628"/>
                  </a:lnTo>
                  <a:lnTo>
                    <a:pt x="6460236" y="859536"/>
                  </a:lnTo>
                  <a:close/>
                </a:path>
                <a:path w="7838440" h="2642870">
                  <a:moveTo>
                    <a:pt x="6632448" y="687324"/>
                  </a:moveTo>
                  <a:lnTo>
                    <a:pt x="6537960" y="687336"/>
                  </a:lnTo>
                  <a:lnTo>
                    <a:pt x="6537960" y="2642616"/>
                  </a:lnTo>
                  <a:lnTo>
                    <a:pt x="6632448" y="2642616"/>
                  </a:lnTo>
                  <a:lnTo>
                    <a:pt x="6632448" y="687324"/>
                  </a:lnTo>
                  <a:close/>
                </a:path>
                <a:path w="7838440" h="2642870">
                  <a:moveTo>
                    <a:pt x="6804660" y="608076"/>
                  </a:moveTo>
                  <a:lnTo>
                    <a:pt x="6710172" y="608076"/>
                  </a:lnTo>
                  <a:lnTo>
                    <a:pt x="6710172" y="2642616"/>
                  </a:lnTo>
                  <a:lnTo>
                    <a:pt x="6804660" y="2642628"/>
                  </a:lnTo>
                  <a:lnTo>
                    <a:pt x="6804660" y="608076"/>
                  </a:lnTo>
                  <a:close/>
                </a:path>
                <a:path w="7838440" h="2642870">
                  <a:moveTo>
                    <a:pt x="6976872" y="473964"/>
                  </a:moveTo>
                  <a:lnTo>
                    <a:pt x="6880860" y="473964"/>
                  </a:lnTo>
                  <a:lnTo>
                    <a:pt x="6880860" y="2642616"/>
                  </a:lnTo>
                  <a:lnTo>
                    <a:pt x="6976872" y="2642628"/>
                  </a:lnTo>
                  <a:lnTo>
                    <a:pt x="6976872" y="473964"/>
                  </a:lnTo>
                  <a:close/>
                </a:path>
                <a:path w="7838440" h="2642870">
                  <a:moveTo>
                    <a:pt x="7149084" y="411480"/>
                  </a:moveTo>
                  <a:lnTo>
                    <a:pt x="7053072" y="411480"/>
                  </a:lnTo>
                  <a:lnTo>
                    <a:pt x="7053072" y="2642616"/>
                  </a:lnTo>
                  <a:lnTo>
                    <a:pt x="7149084" y="2642628"/>
                  </a:lnTo>
                  <a:lnTo>
                    <a:pt x="7149084" y="411480"/>
                  </a:lnTo>
                  <a:close/>
                </a:path>
                <a:path w="7838440" h="2642870">
                  <a:moveTo>
                    <a:pt x="7321296" y="361188"/>
                  </a:moveTo>
                  <a:lnTo>
                    <a:pt x="7225284" y="361188"/>
                  </a:lnTo>
                  <a:lnTo>
                    <a:pt x="7225284" y="2642616"/>
                  </a:lnTo>
                  <a:lnTo>
                    <a:pt x="7321296" y="2642628"/>
                  </a:lnTo>
                  <a:lnTo>
                    <a:pt x="7321296" y="361188"/>
                  </a:lnTo>
                  <a:close/>
                </a:path>
                <a:path w="7838440" h="2642870">
                  <a:moveTo>
                    <a:pt x="7493508" y="356616"/>
                  </a:moveTo>
                  <a:lnTo>
                    <a:pt x="7397496" y="356616"/>
                  </a:lnTo>
                  <a:lnTo>
                    <a:pt x="7397496" y="2642616"/>
                  </a:lnTo>
                  <a:lnTo>
                    <a:pt x="7493508" y="2642628"/>
                  </a:lnTo>
                  <a:lnTo>
                    <a:pt x="7493508" y="356616"/>
                  </a:lnTo>
                  <a:close/>
                </a:path>
                <a:path w="7838440" h="2642870">
                  <a:moveTo>
                    <a:pt x="7665720" y="228600"/>
                  </a:moveTo>
                  <a:lnTo>
                    <a:pt x="7569708" y="228600"/>
                  </a:lnTo>
                  <a:lnTo>
                    <a:pt x="7569708" y="2642616"/>
                  </a:lnTo>
                  <a:lnTo>
                    <a:pt x="7665720" y="2642628"/>
                  </a:lnTo>
                  <a:lnTo>
                    <a:pt x="7665720" y="228600"/>
                  </a:lnTo>
                  <a:close/>
                </a:path>
                <a:path w="7838440" h="2642870">
                  <a:moveTo>
                    <a:pt x="7837932" y="0"/>
                  </a:moveTo>
                  <a:lnTo>
                    <a:pt x="7741920" y="0"/>
                  </a:lnTo>
                  <a:lnTo>
                    <a:pt x="7741920" y="2642616"/>
                  </a:lnTo>
                  <a:lnTo>
                    <a:pt x="7837932" y="2642628"/>
                  </a:lnTo>
                  <a:lnTo>
                    <a:pt x="783793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99516" y="2738627"/>
              <a:ext cx="8033384" cy="2849880"/>
            </a:xfrm>
            <a:custGeom>
              <a:avLst/>
              <a:gdLst/>
              <a:ahLst/>
              <a:cxnLst/>
              <a:rect l="l" t="t" r="r" b="b"/>
              <a:pathLst>
                <a:path w="8033384" h="2849879">
                  <a:moveTo>
                    <a:pt x="7973567" y="2849880"/>
                  </a:moveTo>
                  <a:lnTo>
                    <a:pt x="7973567" y="0"/>
                  </a:lnTo>
                </a:path>
                <a:path w="8033384" h="2849879">
                  <a:moveTo>
                    <a:pt x="7973567" y="2849880"/>
                  </a:moveTo>
                  <a:lnTo>
                    <a:pt x="8033004" y="2849880"/>
                  </a:lnTo>
                </a:path>
                <a:path w="8033384" h="2849879">
                  <a:moveTo>
                    <a:pt x="7973567" y="2279904"/>
                  </a:moveTo>
                  <a:lnTo>
                    <a:pt x="8033004" y="2279904"/>
                  </a:lnTo>
                </a:path>
                <a:path w="8033384" h="2849879">
                  <a:moveTo>
                    <a:pt x="7973567" y="1709928"/>
                  </a:moveTo>
                  <a:lnTo>
                    <a:pt x="8033004" y="1709928"/>
                  </a:lnTo>
                </a:path>
                <a:path w="8033384" h="2849879">
                  <a:moveTo>
                    <a:pt x="7973567" y="1139952"/>
                  </a:moveTo>
                  <a:lnTo>
                    <a:pt x="8033004" y="1139952"/>
                  </a:lnTo>
                </a:path>
                <a:path w="8033384" h="2849879">
                  <a:moveTo>
                    <a:pt x="7973567" y="569976"/>
                  </a:moveTo>
                  <a:lnTo>
                    <a:pt x="8033004" y="569976"/>
                  </a:lnTo>
                </a:path>
                <a:path w="8033384" h="2849879">
                  <a:moveTo>
                    <a:pt x="7973567" y="0"/>
                  </a:moveTo>
                  <a:lnTo>
                    <a:pt x="8033004" y="0"/>
                  </a:lnTo>
                </a:path>
                <a:path w="8033384" h="2849879">
                  <a:moveTo>
                    <a:pt x="59436" y="2849880"/>
                  </a:moveTo>
                  <a:lnTo>
                    <a:pt x="59436" y="0"/>
                  </a:lnTo>
                </a:path>
                <a:path w="8033384" h="2849879">
                  <a:moveTo>
                    <a:pt x="0" y="2849880"/>
                  </a:moveTo>
                  <a:lnTo>
                    <a:pt x="59436" y="2849880"/>
                  </a:lnTo>
                </a:path>
                <a:path w="8033384" h="2849879">
                  <a:moveTo>
                    <a:pt x="0" y="2374392"/>
                  </a:moveTo>
                  <a:lnTo>
                    <a:pt x="59436" y="2374392"/>
                  </a:lnTo>
                </a:path>
                <a:path w="8033384" h="2849879">
                  <a:moveTo>
                    <a:pt x="0" y="1898904"/>
                  </a:moveTo>
                  <a:lnTo>
                    <a:pt x="59436" y="1898904"/>
                  </a:lnTo>
                </a:path>
                <a:path w="8033384" h="2849879">
                  <a:moveTo>
                    <a:pt x="0" y="1424940"/>
                  </a:moveTo>
                  <a:lnTo>
                    <a:pt x="59436" y="1424940"/>
                  </a:lnTo>
                </a:path>
                <a:path w="8033384" h="2849879">
                  <a:moveTo>
                    <a:pt x="0" y="949452"/>
                  </a:moveTo>
                  <a:lnTo>
                    <a:pt x="59436" y="949452"/>
                  </a:lnTo>
                </a:path>
                <a:path w="8033384" h="2849879">
                  <a:moveTo>
                    <a:pt x="0" y="475488"/>
                  </a:moveTo>
                  <a:lnTo>
                    <a:pt x="59436" y="475488"/>
                  </a:lnTo>
                </a:path>
                <a:path w="8033384" h="2849879">
                  <a:moveTo>
                    <a:pt x="0" y="0"/>
                  </a:moveTo>
                  <a:lnTo>
                    <a:pt x="59436" y="0"/>
                  </a:lnTo>
                </a:path>
                <a:path w="8033384" h="2849879">
                  <a:moveTo>
                    <a:pt x="59436" y="2849880"/>
                  </a:moveTo>
                  <a:lnTo>
                    <a:pt x="7973567" y="28498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44842" y="3306492"/>
              <a:ext cx="7741920" cy="1870710"/>
            </a:xfrm>
            <a:custGeom>
              <a:avLst/>
              <a:gdLst/>
              <a:ahLst/>
              <a:cxnLst/>
              <a:rect l="l" t="t" r="r" b="b"/>
              <a:pathLst>
                <a:path w="7741920" h="1870710">
                  <a:moveTo>
                    <a:pt x="0" y="1870154"/>
                  </a:moveTo>
                  <a:lnTo>
                    <a:pt x="43007" y="1844353"/>
                  </a:lnTo>
                  <a:lnTo>
                    <a:pt x="86017" y="1816528"/>
                  </a:lnTo>
                  <a:lnTo>
                    <a:pt x="129026" y="1792751"/>
                  </a:lnTo>
                  <a:lnTo>
                    <a:pt x="172034" y="1779095"/>
                  </a:lnTo>
                  <a:lnTo>
                    <a:pt x="215047" y="1780520"/>
                  </a:lnTo>
                  <a:lnTo>
                    <a:pt x="258057" y="1792684"/>
                  </a:lnTo>
                  <a:lnTo>
                    <a:pt x="301068" y="1807706"/>
                  </a:lnTo>
                  <a:lnTo>
                    <a:pt x="344081" y="1817703"/>
                  </a:lnTo>
                  <a:lnTo>
                    <a:pt x="375790" y="1826616"/>
                  </a:lnTo>
                  <a:lnTo>
                    <a:pt x="411535" y="1840608"/>
                  </a:lnTo>
                  <a:lnTo>
                    <a:pt x="448626" y="1850155"/>
                  </a:lnTo>
                  <a:lnTo>
                    <a:pt x="516089" y="1817830"/>
                  </a:lnTo>
                  <a:lnTo>
                    <a:pt x="547390" y="1746771"/>
                  </a:lnTo>
                  <a:lnTo>
                    <a:pt x="563033" y="1696872"/>
                  </a:lnTo>
                  <a:lnTo>
                    <a:pt x="578674" y="1640960"/>
                  </a:lnTo>
                  <a:lnTo>
                    <a:pt x="594313" y="1581711"/>
                  </a:lnTo>
                  <a:lnTo>
                    <a:pt x="609951" y="1521797"/>
                  </a:lnTo>
                  <a:lnTo>
                    <a:pt x="625590" y="1463895"/>
                  </a:lnTo>
                  <a:lnTo>
                    <a:pt x="641231" y="1410679"/>
                  </a:lnTo>
                  <a:lnTo>
                    <a:pt x="656874" y="1364823"/>
                  </a:lnTo>
                  <a:lnTo>
                    <a:pt x="672522" y="1329003"/>
                  </a:lnTo>
                  <a:lnTo>
                    <a:pt x="712729" y="1295485"/>
                  </a:lnTo>
                  <a:lnTo>
                    <a:pt x="737294" y="1308955"/>
                  </a:lnTo>
                  <a:lnTo>
                    <a:pt x="761866" y="1338720"/>
                  </a:lnTo>
                  <a:lnTo>
                    <a:pt x="786441" y="1377198"/>
                  </a:lnTo>
                  <a:lnTo>
                    <a:pt x="811013" y="1416807"/>
                  </a:lnTo>
                  <a:lnTo>
                    <a:pt x="835578" y="1449964"/>
                  </a:lnTo>
                  <a:lnTo>
                    <a:pt x="860132" y="1469088"/>
                  </a:lnTo>
                  <a:lnTo>
                    <a:pt x="887515" y="1478768"/>
                  </a:lnTo>
                  <a:lnTo>
                    <a:pt x="925479" y="1487736"/>
                  </a:lnTo>
                  <a:lnTo>
                    <a:pt x="966962" y="1488967"/>
                  </a:lnTo>
                  <a:lnTo>
                    <a:pt x="1004896" y="1475440"/>
                  </a:lnTo>
                  <a:lnTo>
                    <a:pt x="1032217" y="1440132"/>
                  </a:lnTo>
                  <a:lnTo>
                    <a:pt x="1052473" y="1374100"/>
                  </a:lnTo>
                  <a:lnTo>
                    <a:pt x="1062597" y="1330578"/>
                  </a:lnTo>
                  <a:lnTo>
                    <a:pt x="1072720" y="1281473"/>
                  </a:lnTo>
                  <a:lnTo>
                    <a:pt x="1082841" y="1227853"/>
                  </a:lnTo>
                  <a:lnTo>
                    <a:pt x="1092962" y="1170785"/>
                  </a:lnTo>
                  <a:lnTo>
                    <a:pt x="1103081" y="1111336"/>
                  </a:lnTo>
                  <a:lnTo>
                    <a:pt x="1113200" y="1050573"/>
                  </a:lnTo>
                  <a:lnTo>
                    <a:pt x="1123319" y="989562"/>
                  </a:lnTo>
                  <a:lnTo>
                    <a:pt x="1133438" y="929371"/>
                  </a:lnTo>
                  <a:lnTo>
                    <a:pt x="1143558" y="871066"/>
                  </a:lnTo>
                  <a:lnTo>
                    <a:pt x="1153678" y="815715"/>
                  </a:lnTo>
                  <a:lnTo>
                    <a:pt x="1163800" y="764384"/>
                  </a:lnTo>
                  <a:lnTo>
                    <a:pt x="1173923" y="718140"/>
                  </a:lnTo>
                  <a:lnTo>
                    <a:pt x="1184047" y="678050"/>
                  </a:lnTo>
                  <a:lnTo>
                    <a:pt x="1204302" y="620601"/>
                  </a:lnTo>
                  <a:lnTo>
                    <a:pt x="1226824" y="594615"/>
                  </a:lnTo>
                  <a:lnTo>
                    <a:pt x="1251389" y="595955"/>
                  </a:lnTo>
                  <a:lnTo>
                    <a:pt x="1277181" y="617345"/>
                  </a:lnTo>
                  <a:lnTo>
                    <a:pt x="1303382" y="651509"/>
                  </a:lnTo>
                  <a:lnTo>
                    <a:pt x="1329173" y="691171"/>
                  </a:lnTo>
                  <a:lnTo>
                    <a:pt x="1353739" y="729056"/>
                  </a:lnTo>
                  <a:lnTo>
                    <a:pt x="1376260" y="757888"/>
                  </a:lnTo>
                  <a:lnTo>
                    <a:pt x="1410690" y="795005"/>
                  </a:lnTo>
                  <a:lnTo>
                    <a:pt x="1445100" y="835403"/>
                  </a:lnTo>
                  <a:lnTo>
                    <a:pt x="1479505" y="878945"/>
                  </a:lnTo>
                  <a:lnTo>
                    <a:pt x="1513916" y="925499"/>
                  </a:lnTo>
                  <a:lnTo>
                    <a:pt x="1548345" y="974931"/>
                  </a:lnTo>
                  <a:lnTo>
                    <a:pt x="1572900" y="1016081"/>
                  </a:lnTo>
                  <a:lnTo>
                    <a:pt x="1597468" y="1064196"/>
                  </a:lnTo>
                  <a:lnTo>
                    <a:pt x="1622047" y="1115183"/>
                  </a:lnTo>
                  <a:lnTo>
                    <a:pt x="1646635" y="1164951"/>
                  </a:lnTo>
                  <a:lnTo>
                    <a:pt x="1671230" y="1209407"/>
                  </a:lnTo>
                  <a:lnTo>
                    <a:pt x="1695829" y="1244459"/>
                  </a:lnTo>
                  <a:lnTo>
                    <a:pt x="1720430" y="1266015"/>
                  </a:lnTo>
                  <a:lnTo>
                    <a:pt x="1754810" y="1270605"/>
                  </a:lnTo>
                  <a:lnTo>
                    <a:pt x="1789208" y="1253085"/>
                  </a:lnTo>
                  <a:lnTo>
                    <a:pt x="1823611" y="1222983"/>
                  </a:lnTo>
                  <a:lnTo>
                    <a:pt x="1858009" y="1189827"/>
                  </a:lnTo>
                  <a:lnTo>
                    <a:pt x="1892388" y="1163145"/>
                  </a:lnTo>
                  <a:lnTo>
                    <a:pt x="1935422" y="1139565"/>
                  </a:lnTo>
                  <a:lnTo>
                    <a:pt x="1978431" y="1117282"/>
                  </a:lnTo>
                  <a:lnTo>
                    <a:pt x="2021440" y="1092975"/>
                  </a:lnTo>
                  <a:lnTo>
                    <a:pt x="2064473" y="1063323"/>
                  </a:lnTo>
                  <a:lnTo>
                    <a:pt x="2098853" y="1037596"/>
                  </a:lnTo>
                  <a:lnTo>
                    <a:pt x="2133251" y="1011613"/>
                  </a:lnTo>
                  <a:lnTo>
                    <a:pt x="2167654" y="981704"/>
                  </a:lnTo>
                  <a:lnTo>
                    <a:pt x="2202052" y="944199"/>
                  </a:lnTo>
                  <a:lnTo>
                    <a:pt x="2236431" y="895429"/>
                  </a:lnTo>
                  <a:lnTo>
                    <a:pt x="2257952" y="855269"/>
                  </a:lnTo>
                  <a:lnTo>
                    <a:pt x="2279465" y="806489"/>
                  </a:lnTo>
                  <a:lnTo>
                    <a:pt x="2300971" y="752197"/>
                  </a:lnTo>
                  <a:lnTo>
                    <a:pt x="2322474" y="695499"/>
                  </a:lnTo>
                  <a:lnTo>
                    <a:pt x="2343977" y="639504"/>
                  </a:lnTo>
                  <a:lnTo>
                    <a:pt x="2365483" y="587319"/>
                  </a:lnTo>
                  <a:lnTo>
                    <a:pt x="2386995" y="542051"/>
                  </a:lnTo>
                  <a:lnTo>
                    <a:pt x="2408516" y="506809"/>
                  </a:lnTo>
                  <a:lnTo>
                    <a:pt x="2442580" y="473042"/>
                  </a:lnTo>
                  <a:lnTo>
                    <a:pt x="2511944" y="450436"/>
                  </a:lnTo>
                  <a:lnTo>
                    <a:pt x="2546538" y="443736"/>
                  </a:lnTo>
                  <a:lnTo>
                    <a:pt x="2580601" y="428196"/>
                  </a:lnTo>
                  <a:lnTo>
                    <a:pt x="2614981" y="397955"/>
                  </a:lnTo>
                  <a:lnTo>
                    <a:pt x="2649379" y="359392"/>
                  </a:lnTo>
                  <a:lnTo>
                    <a:pt x="2683782" y="320342"/>
                  </a:lnTo>
                  <a:lnTo>
                    <a:pt x="2718180" y="288638"/>
                  </a:lnTo>
                  <a:lnTo>
                    <a:pt x="2752559" y="272113"/>
                  </a:lnTo>
                  <a:lnTo>
                    <a:pt x="2795593" y="276588"/>
                  </a:lnTo>
                  <a:lnTo>
                    <a:pt x="2838602" y="299624"/>
                  </a:lnTo>
                  <a:lnTo>
                    <a:pt x="2881611" y="332210"/>
                  </a:lnTo>
                  <a:lnTo>
                    <a:pt x="2924644" y="365331"/>
                  </a:lnTo>
                  <a:lnTo>
                    <a:pt x="2959024" y="394207"/>
                  </a:lnTo>
                  <a:lnTo>
                    <a:pt x="2993422" y="428788"/>
                  </a:lnTo>
                  <a:lnTo>
                    <a:pt x="3027825" y="463931"/>
                  </a:lnTo>
                  <a:lnTo>
                    <a:pt x="3062223" y="494489"/>
                  </a:lnTo>
                  <a:lnTo>
                    <a:pt x="3096602" y="515318"/>
                  </a:lnTo>
                  <a:lnTo>
                    <a:pt x="3139653" y="521757"/>
                  </a:lnTo>
                  <a:lnTo>
                    <a:pt x="3182693" y="514064"/>
                  </a:lnTo>
                  <a:lnTo>
                    <a:pt x="3225708" y="505156"/>
                  </a:lnTo>
                  <a:lnTo>
                    <a:pt x="3268687" y="507952"/>
                  </a:lnTo>
                  <a:lnTo>
                    <a:pt x="3311721" y="529669"/>
                  </a:lnTo>
                  <a:lnTo>
                    <a:pt x="3354730" y="562149"/>
                  </a:lnTo>
                  <a:lnTo>
                    <a:pt x="3397739" y="595249"/>
                  </a:lnTo>
                  <a:lnTo>
                    <a:pt x="3440772" y="618823"/>
                  </a:lnTo>
                  <a:lnTo>
                    <a:pt x="3483750" y="627772"/>
                  </a:lnTo>
                  <a:lnTo>
                    <a:pt x="3526751" y="628316"/>
                  </a:lnTo>
                  <a:lnTo>
                    <a:pt x="3569753" y="627288"/>
                  </a:lnTo>
                  <a:lnTo>
                    <a:pt x="3612730" y="631523"/>
                  </a:lnTo>
                  <a:lnTo>
                    <a:pt x="3655764" y="642288"/>
                  </a:lnTo>
                  <a:lnTo>
                    <a:pt x="3698773" y="656113"/>
                  </a:lnTo>
                  <a:lnTo>
                    <a:pt x="3741782" y="672724"/>
                  </a:lnTo>
                  <a:lnTo>
                    <a:pt x="3784815" y="691848"/>
                  </a:lnTo>
                  <a:lnTo>
                    <a:pt x="3827795" y="717216"/>
                  </a:lnTo>
                  <a:lnTo>
                    <a:pt x="3870810" y="747633"/>
                  </a:lnTo>
                  <a:lnTo>
                    <a:pt x="3913849" y="775716"/>
                  </a:lnTo>
                  <a:lnTo>
                    <a:pt x="3956900" y="794083"/>
                  </a:lnTo>
                  <a:lnTo>
                    <a:pt x="3999878" y="802449"/>
                  </a:lnTo>
                  <a:lnTo>
                    <a:pt x="4042879" y="804148"/>
                  </a:lnTo>
                  <a:lnTo>
                    <a:pt x="4085881" y="797512"/>
                  </a:lnTo>
                  <a:lnTo>
                    <a:pt x="4128858" y="780875"/>
                  </a:lnTo>
                  <a:lnTo>
                    <a:pt x="4163288" y="754638"/>
                  </a:lnTo>
                  <a:lnTo>
                    <a:pt x="4197698" y="716977"/>
                  </a:lnTo>
                  <a:lnTo>
                    <a:pt x="4232103" y="675975"/>
                  </a:lnTo>
                  <a:lnTo>
                    <a:pt x="4266514" y="639716"/>
                  </a:lnTo>
                  <a:lnTo>
                    <a:pt x="4300943" y="616283"/>
                  </a:lnTo>
                  <a:lnTo>
                    <a:pt x="4343921" y="606488"/>
                  </a:lnTo>
                  <a:lnTo>
                    <a:pt x="4386922" y="609838"/>
                  </a:lnTo>
                  <a:lnTo>
                    <a:pt x="4429924" y="621712"/>
                  </a:lnTo>
                  <a:lnTo>
                    <a:pt x="4472901" y="637492"/>
                  </a:lnTo>
                  <a:lnTo>
                    <a:pt x="4515935" y="661918"/>
                  </a:lnTo>
                  <a:lnTo>
                    <a:pt x="4558944" y="695547"/>
                  </a:lnTo>
                  <a:lnTo>
                    <a:pt x="4601953" y="727200"/>
                  </a:lnTo>
                  <a:lnTo>
                    <a:pt x="4644986" y="745696"/>
                  </a:lnTo>
                  <a:lnTo>
                    <a:pt x="4688020" y="740967"/>
                  </a:lnTo>
                  <a:lnTo>
                    <a:pt x="4731029" y="721391"/>
                  </a:lnTo>
                  <a:lnTo>
                    <a:pt x="4774038" y="703173"/>
                  </a:lnTo>
                  <a:lnTo>
                    <a:pt x="4817071" y="702516"/>
                  </a:lnTo>
                  <a:lnTo>
                    <a:pt x="4851451" y="725233"/>
                  </a:lnTo>
                  <a:lnTo>
                    <a:pt x="4885849" y="763732"/>
                  </a:lnTo>
                  <a:lnTo>
                    <a:pt x="4920252" y="805999"/>
                  </a:lnTo>
                  <a:lnTo>
                    <a:pt x="4954650" y="840017"/>
                  </a:lnTo>
                  <a:lnTo>
                    <a:pt x="4989029" y="853773"/>
                  </a:lnTo>
                  <a:lnTo>
                    <a:pt x="5023459" y="844917"/>
                  </a:lnTo>
                  <a:lnTo>
                    <a:pt x="5057869" y="821395"/>
                  </a:lnTo>
                  <a:lnTo>
                    <a:pt x="5092274" y="786857"/>
                  </a:lnTo>
                  <a:lnTo>
                    <a:pt x="5126685" y="744955"/>
                  </a:lnTo>
                  <a:lnTo>
                    <a:pt x="5161114" y="699341"/>
                  </a:lnTo>
                  <a:lnTo>
                    <a:pt x="5185669" y="661295"/>
                  </a:lnTo>
                  <a:lnTo>
                    <a:pt x="5210237" y="615531"/>
                  </a:lnTo>
                  <a:lnTo>
                    <a:pt x="5234816" y="565497"/>
                  </a:lnTo>
                  <a:lnTo>
                    <a:pt x="5259404" y="514641"/>
                  </a:lnTo>
                  <a:lnTo>
                    <a:pt x="5283999" y="466411"/>
                  </a:lnTo>
                  <a:lnTo>
                    <a:pt x="5308598" y="424254"/>
                  </a:lnTo>
                  <a:lnTo>
                    <a:pt x="5333199" y="391620"/>
                  </a:lnTo>
                  <a:lnTo>
                    <a:pt x="5367579" y="366373"/>
                  </a:lnTo>
                  <a:lnTo>
                    <a:pt x="5436380" y="355986"/>
                  </a:lnTo>
                  <a:lnTo>
                    <a:pt x="5470778" y="348606"/>
                  </a:lnTo>
                  <a:lnTo>
                    <a:pt x="5505157" y="324945"/>
                  </a:lnTo>
                  <a:lnTo>
                    <a:pt x="5529752" y="293026"/>
                  </a:lnTo>
                  <a:lnTo>
                    <a:pt x="5554336" y="250860"/>
                  </a:lnTo>
                  <a:lnTo>
                    <a:pt x="5578913" y="202737"/>
                  </a:lnTo>
                  <a:lnTo>
                    <a:pt x="5603487" y="152951"/>
                  </a:lnTo>
                  <a:lnTo>
                    <a:pt x="5628064" y="105792"/>
                  </a:lnTo>
                  <a:lnTo>
                    <a:pt x="5652648" y="65554"/>
                  </a:lnTo>
                  <a:lnTo>
                    <a:pt x="5677242" y="36528"/>
                  </a:lnTo>
                  <a:lnTo>
                    <a:pt x="5720220" y="8983"/>
                  </a:lnTo>
                  <a:lnTo>
                    <a:pt x="5763221" y="0"/>
                  </a:lnTo>
                  <a:lnTo>
                    <a:pt x="5806223" y="4327"/>
                  </a:lnTo>
                  <a:lnTo>
                    <a:pt x="5849200" y="16716"/>
                  </a:lnTo>
                  <a:lnTo>
                    <a:pt x="5883630" y="36897"/>
                  </a:lnTo>
                  <a:lnTo>
                    <a:pt x="5918040" y="68678"/>
                  </a:lnTo>
                  <a:lnTo>
                    <a:pt x="5952445" y="104123"/>
                  </a:lnTo>
                  <a:lnTo>
                    <a:pt x="5986856" y="135295"/>
                  </a:lnTo>
                  <a:lnTo>
                    <a:pt x="6021285" y="154257"/>
                  </a:lnTo>
                  <a:lnTo>
                    <a:pt x="6064319" y="152221"/>
                  </a:lnTo>
                  <a:lnTo>
                    <a:pt x="6107328" y="133111"/>
                  </a:lnTo>
                  <a:lnTo>
                    <a:pt x="6150337" y="115716"/>
                  </a:lnTo>
                  <a:lnTo>
                    <a:pt x="6193370" y="118824"/>
                  </a:lnTo>
                  <a:lnTo>
                    <a:pt x="6222018" y="140786"/>
                  </a:lnTo>
                  <a:lnTo>
                    <a:pt x="6250680" y="175861"/>
                  </a:lnTo>
                  <a:lnTo>
                    <a:pt x="6279349" y="217265"/>
                  </a:lnTo>
                  <a:lnTo>
                    <a:pt x="6308018" y="258213"/>
                  </a:lnTo>
                  <a:lnTo>
                    <a:pt x="6336680" y="291923"/>
                  </a:lnTo>
                  <a:lnTo>
                    <a:pt x="6365328" y="311610"/>
                  </a:lnTo>
                  <a:lnTo>
                    <a:pt x="6408362" y="313430"/>
                  </a:lnTo>
                  <a:lnTo>
                    <a:pt x="6451371" y="295211"/>
                  </a:lnTo>
                  <a:lnTo>
                    <a:pt x="6494380" y="268301"/>
                  </a:lnTo>
                  <a:lnTo>
                    <a:pt x="6537413" y="244046"/>
                  </a:lnTo>
                  <a:lnTo>
                    <a:pt x="6580391" y="223262"/>
                  </a:lnTo>
                  <a:lnTo>
                    <a:pt x="6623392" y="200644"/>
                  </a:lnTo>
                  <a:lnTo>
                    <a:pt x="6666394" y="178359"/>
                  </a:lnTo>
                  <a:lnTo>
                    <a:pt x="6709371" y="158575"/>
                  </a:lnTo>
                  <a:lnTo>
                    <a:pt x="6752422" y="141325"/>
                  </a:lnTo>
                  <a:lnTo>
                    <a:pt x="6795462" y="125634"/>
                  </a:lnTo>
                  <a:lnTo>
                    <a:pt x="6838477" y="112158"/>
                  </a:lnTo>
                  <a:lnTo>
                    <a:pt x="6881456" y="101552"/>
                  </a:lnTo>
                  <a:lnTo>
                    <a:pt x="6924490" y="92686"/>
                  </a:lnTo>
                  <a:lnTo>
                    <a:pt x="6967499" y="85582"/>
                  </a:lnTo>
                  <a:lnTo>
                    <a:pt x="7010508" y="82907"/>
                  </a:lnTo>
                  <a:lnTo>
                    <a:pt x="7053541" y="87328"/>
                  </a:lnTo>
                  <a:lnTo>
                    <a:pt x="7096519" y="103379"/>
                  </a:lnTo>
                  <a:lnTo>
                    <a:pt x="7139520" y="128301"/>
                  </a:lnTo>
                  <a:lnTo>
                    <a:pt x="7182522" y="154104"/>
                  </a:lnTo>
                  <a:lnTo>
                    <a:pt x="7225499" y="172799"/>
                  </a:lnTo>
                  <a:lnTo>
                    <a:pt x="7268533" y="181379"/>
                  </a:lnTo>
                  <a:lnTo>
                    <a:pt x="7311542" y="184388"/>
                  </a:lnTo>
                  <a:lnTo>
                    <a:pt x="7354551" y="185158"/>
                  </a:lnTo>
                  <a:lnTo>
                    <a:pt x="7397584" y="187023"/>
                  </a:lnTo>
                  <a:lnTo>
                    <a:pt x="7440564" y="194962"/>
                  </a:lnTo>
                  <a:lnTo>
                    <a:pt x="7483579" y="205771"/>
                  </a:lnTo>
                  <a:lnTo>
                    <a:pt x="7526618" y="210794"/>
                  </a:lnTo>
                  <a:lnTo>
                    <a:pt x="7569669" y="201374"/>
                  </a:lnTo>
                  <a:lnTo>
                    <a:pt x="7604049" y="179011"/>
                  </a:lnTo>
                  <a:lnTo>
                    <a:pt x="7638447" y="146278"/>
                  </a:lnTo>
                  <a:lnTo>
                    <a:pt x="7672850" y="107620"/>
                  </a:lnTo>
                  <a:lnTo>
                    <a:pt x="7707248" y="67481"/>
                  </a:lnTo>
                  <a:lnTo>
                    <a:pt x="7741627" y="30305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283208" y="2814827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90" h="187960">
                  <a:moveTo>
                    <a:pt x="249935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5" y="187451"/>
                  </a:lnTo>
                  <a:lnTo>
                    <a:pt x="2499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283970" y="3172205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827769" y="5459679"/>
            <a:ext cx="2209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27769" y="4890008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27769" y="4320032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27769" y="3750055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27769" y="318008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27769" y="260985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7261" y="5459679"/>
            <a:ext cx="4679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7261" y="4985130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2.0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7261" y="4509896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2.5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7261" y="4035044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3.0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7261" y="3559809"/>
            <a:ext cx="46735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3.5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7261" y="3084957"/>
            <a:ext cx="46735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4.0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7261" y="2609850"/>
            <a:ext cx="46735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4.5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3609" y="5634328"/>
            <a:ext cx="8028608" cy="694044"/>
          </a:xfrm>
          <a:prstGeom prst="rect">
            <a:avLst/>
          </a:prstGeom>
        </p:spPr>
        <p:txBody>
          <a:bodyPr vert="vert270" wrap="square" lIns="0" tIns="53975" rIns="0" bIns="0" rtlCol="0">
            <a:spAutoFit/>
          </a:bodyPr>
          <a:lstStyle/>
          <a:p>
            <a:pPr marL="12700" marR="5080" indent="28575" algn="just">
              <a:lnSpc>
                <a:spcPct val="80700"/>
              </a:lnSpc>
              <a:spcBef>
                <a:spcPts val="42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Şub-18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Haz-18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Ağu-18  Eyl-18  Eki-18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Kas-18  Ara-18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Oca-19  Şub-19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Haz-19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Ağu-19  Eyl-19  Eki-19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Kas-19  Ara-19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Oca-20  Şub-20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Haz-20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Ağu-20  Eyl-20  Eki-20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Kas-20  Ara-20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Oca-21  Şub-21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Nis-21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Haz-21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Ağu-21  Eyl-21  Eki-21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572005" y="2746350"/>
            <a:ext cx="213360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Mevduat,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Milyar</a:t>
            </a:r>
            <a:r>
              <a:rPr sz="1400" spc="-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TL  YP Mevduat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Oranı,</a:t>
            </a:r>
            <a:r>
              <a:rPr sz="14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sağ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25021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718515"/>
            <a:ext cx="820356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YP mevduatlar bir </a:t>
            </a:r>
            <a:r>
              <a:rPr spc="-5" dirty="0"/>
              <a:t>önceki </a:t>
            </a:r>
            <a:r>
              <a:rPr dirty="0"/>
              <a:t>aya </a:t>
            </a:r>
            <a:r>
              <a:rPr spc="-5" dirty="0"/>
              <a:t>göre </a:t>
            </a:r>
            <a:r>
              <a:rPr dirty="0"/>
              <a:t>2,9 </a:t>
            </a:r>
            <a:r>
              <a:rPr spc="-5" dirty="0"/>
              <a:t>milyar dolar </a:t>
            </a:r>
            <a:r>
              <a:rPr spc="5" dirty="0"/>
              <a:t>azalarak</a:t>
            </a:r>
            <a:r>
              <a:rPr spc="-80" dirty="0"/>
              <a:t> </a:t>
            </a:r>
            <a:r>
              <a:rPr spc="-10" dirty="0"/>
              <a:t>260</a:t>
            </a:r>
          </a:p>
          <a:p>
            <a:pPr marL="12700">
              <a:lnSpc>
                <a:spcPct val="100000"/>
              </a:lnSpc>
            </a:pPr>
            <a:r>
              <a:rPr dirty="0"/>
              <a:t>milyar </a:t>
            </a:r>
            <a:r>
              <a:rPr spc="-5" dirty="0"/>
              <a:t>dolar seviyesine</a:t>
            </a:r>
            <a:r>
              <a:rPr spc="-40" dirty="0"/>
              <a:t> </a:t>
            </a:r>
            <a:r>
              <a:rPr spc="-5" dirty="0"/>
              <a:t>geriledi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8272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07" y="1328673"/>
            <a:ext cx="8392795" cy="95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Ancak, Ekim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ayında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döviz kurundaki yükseliş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nedeniyle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YP mevduatların TL</a:t>
            </a:r>
            <a:r>
              <a:rPr spc="1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karşılığı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%8,4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artarak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2,4 trilyon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TL’ye</a:t>
            </a:r>
            <a:r>
              <a:rPr spc="5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ulaştı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326640">
              <a:spcBef>
                <a:spcPts val="1090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TL ve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YP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mevduat,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Ekim</a:t>
            </a:r>
            <a:r>
              <a:rPr sz="1600" b="1" spc="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311" y="6571894"/>
            <a:ext cx="2491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13816" y="2534411"/>
            <a:ext cx="7667625" cy="3201670"/>
            <a:chOff x="813816" y="2534411"/>
            <a:chExt cx="7667625" cy="3201670"/>
          </a:xfrm>
        </p:grpSpPr>
        <p:sp>
          <p:nvSpPr>
            <p:cNvPr id="8" name="object 8"/>
            <p:cNvSpPr/>
            <p:nvPr/>
          </p:nvSpPr>
          <p:spPr>
            <a:xfrm>
              <a:off x="813816" y="2538983"/>
              <a:ext cx="7667625" cy="3197225"/>
            </a:xfrm>
            <a:custGeom>
              <a:avLst/>
              <a:gdLst/>
              <a:ahLst/>
              <a:cxnLst/>
              <a:rect l="l" t="t" r="r" b="b"/>
              <a:pathLst>
                <a:path w="7667625" h="3197225">
                  <a:moveTo>
                    <a:pt x="59436" y="3137916"/>
                  </a:moveTo>
                  <a:lnTo>
                    <a:pt x="59436" y="3196653"/>
                  </a:lnTo>
                </a:path>
                <a:path w="7667625" h="3197225">
                  <a:moveTo>
                    <a:pt x="59436" y="3137916"/>
                  </a:moveTo>
                  <a:lnTo>
                    <a:pt x="59436" y="0"/>
                  </a:lnTo>
                </a:path>
                <a:path w="7667625" h="3197225">
                  <a:moveTo>
                    <a:pt x="0" y="3137916"/>
                  </a:moveTo>
                  <a:lnTo>
                    <a:pt x="59436" y="3137916"/>
                  </a:lnTo>
                </a:path>
                <a:path w="7667625" h="3197225">
                  <a:moveTo>
                    <a:pt x="0" y="2510028"/>
                  </a:moveTo>
                  <a:lnTo>
                    <a:pt x="59436" y="2510028"/>
                  </a:lnTo>
                </a:path>
                <a:path w="7667625" h="3197225">
                  <a:moveTo>
                    <a:pt x="0" y="1882139"/>
                  </a:moveTo>
                  <a:lnTo>
                    <a:pt x="59436" y="1882139"/>
                  </a:lnTo>
                </a:path>
                <a:path w="7667625" h="3197225">
                  <a:moveTo>
                    <a:pt x="0" y="1254252"/>
                  </a:moveTo>
                  <a:lnTo>
                    <a:pt x="59436" y="1254252"/>
                  </a:lnTo>
                </a:path>
                <a:path w="7667625" h="3197225">
                  <a:moveTo>
                    <a:pt x="0" y="627888"/>
                  </a:moveTo>
                  <a:lnTo>
                    <a:pt x="59436" y="627888"/>
                  </a:lnTo>
                </a:path>
                <a:path w="7667625" h="3197225">
                  <a:moveTo>
                    <a:pt x="0" y="0"/>
                  </a:moveTo>
                  <a:lnTo>
                    <a:pt x="59436" y="0"/>
                  </a:lnTo>
                </a:path>
                <a:path w="7667625" h="3197225">
                  <a:moveTo>
                    <a:pt x="5638800" y="3137916"/>
                  </a:moveTo>
                  <a:lnTo>
                    <a:pt x="5638800" y="3196653"/>
                  </a:lnTo>
                </a:path>
                <a:path w="7667625" h="3197225">
                  <a:moveTo>
                    <a:pt x="1036320" y="3137916"/>
                  </a:moveTo>
                  <a:lnTo>
                    <a:pt x="1036320" y="3196653"/>
                  </a:lnTo>
                </a:path>
                <a:path w="7667625" h="3197225">
                  <a:moveTo>
                    <a:pt x="6286500" y="3137916"/>
                  </a:moveTo>
                  <a:lnTo>
                    <a:pt x="6286500" y="3196653"/>
                  </a:lnTo>
                </a:path>
                <a:path w="7667625" h="3197225">
                  <a:moveTo>
                    <a:pt x="1368552" y="3137916"/>
                  </a:moveTo>
                  <a:lnTo>
                    <a:pt x="1368552" y="3196653"/>
                  </a:lnTo>
                </a:path>
                <a:path w="7667625" h="3197225">
                  <a:moveTo>
                    <a:pt x="3002280" y="3137916"/>
                  </a:moveTo>
                  <a:lnTo>
                    <a:pt x="3002280" y="3196653"/>
                  </a:lnTo>
                </a:path>
                <a:path w="7667625" h="3197225">
                  <a:moveTo>
                    <a:pt x="1699260" y="3137916"/>
                  </a:moveTo>
                  <a:lnTo>
                    <a:pt x="1699260" y="3196653"/>
                  </a:lnTo>
                </a:path>
                <a:path w="7667625" h="3197225">
                  <a:moveTo>
                    <a:pt x="707136" y="3137916"/>
                  </a:moveTo>
                  <a:lnTo>
                    <a:pt x="707136" y="3196653"/>
                  </a:lnTo>
                </a:path>
                <a:path w="7667625" h="3197225">
                  <a:moveTo>
                    <a:pt x="2674620" y="3137916"/>
                  </a:moveTo>
                  <a:lnTo>
                    <a:pt x="2674620" y="3196653"/>
                  </a:lnTo>
                </a:path>
                <a:path w="7667625" h="3197225">
                  <a:moveTo>
                    <a:pt x="376428" y="3137916"/>
                  </a:moveTo>
                  <a:lnTo>
                    <a:pt x="376428" y="3196653"/>
                  </a:lnTo>
                </a:path>
                <a:path w="7667625" h="3197225">
                  <a:moveTo>
                    <a:pt x="2028444" y="3137916"/>
                  </a:moveTo>
                  <a:lnTo>
                    <a:pt x="2028444" y="3196653"/>
                  </a:lnTo>
                </a:path>
                <a:path w="7667625" h="3197225">
                  <a:moveTo>
                    <a:pt x="3337560" y="3137916"/>
                  </a:moveTo>
                  <a:lnTo>
                    <a:pt x="3337560" y="3196653"/>
                  </a:lnTo>
                </a:path>
                <a:path w="7667625" h="3197225">
                  <a:moveTo>
                    <a:pt x="2345436" y="3137916"/>
                  </a:moveTo>
                  <a:lnTo>
                    <a:pt x="2345436" y="3196653"/>
                  </a:lnTo>
                </a:path>
                <a:path w="7667625" h="3197225">
                  <a:moveTo>
                    <a:pt x="6944867" y="3137916"/>
                  </a:moveTo>
                  <a:lnTo>
                    <a:pt x="6944867" y="3196653"/>
                  </a:lnTo>
                </a:path>
                <a:path w="7667625" h="3197225">
                  <a:moveTo>
                    <a:pt x="7278624" y="3137916"/>
                  </a:moveTo>
                  <a:lnTo>
                    <a:pt x="7278624" y="3196653"/>
                  </a:lnTo>
                </a:path>
                <a:path w="7667625" h="3197225">
                  <a:moveTo>
                    <a:pt x="3666744" y="3137916"/>
                  </a:moveTo>
                  <a:lnTo>
                    <a:pt x="3666744" y="3196653"/>
                  </a:lnTo>
                </a:path>
                <a:path w="7667625" h="3197225">
                  <a:moveTo>
                    <a:pt x="3994404" y="3137916"/>
                  </a:moveTo>
                  <a:lnTo>
                    <a:pt x="3994404" y="3196653"/>
                  </a:lnTo>
                </a:path>
                <a:path w="7667625" h="3197225">
                  <a:moveTo>
                    <a:pt x="4319016" y="3137916"/>
                  </a:moveTo>
                  <a:lnTo>
                    <a:pt x="4319016" y="3196653"/>
                  </a:lnTo>
                </a:path>
                <a:path w="7667625" h="3197225">
                  <a:moveTo>
                    <a:pt x="4646676" y="3137916"/>
                  </a:moveTo>
                  <a:lnTo>
                    <a:pt x="4646676" y="3196653"/>
                  </a:lnTo>
                </a:path>
                <a:path w="7667625" h="3197225">
                  <a:moveTo>
                    <a:pt x="7607808" y="3137916"/>
                  </a:moveTo>
                  <a:lnTo>
                    <a:pt x="7607808" y="3196653"/>
                  </a:lnTo>
                </a:path>
                <a:path w="7667625" h="3197225">
                  <a:moveTo>
                    <a:pt x="7607808" y="3137916"/>
                  </a:moveTo>
                  <a:lnTo>
                    <a:pt x="7607808" y="0"/>
                  </a:lnTo>
                </a:path>
                <a:path w="7667625" h="3197225">
                  <a:moveTo>
                    <a:pt x="7607808" y="3137916"/>
                  </a:moveTo>
                  <a:lnTo>
                    <a:pt x="7667243" y="3137916"/>
                  </a:lnTo>
                </a:path>
                <a:path w="7667625" h="3197225">
                  <a:moveTo>
                    <a:pt x="7607808" y="2788919"/>
                  </a:moveTo>
                  <a:lnTo>
                    <a:pt x="7667243" y="2788919"/>
                  </a:lnTo>
                </a:path>
                <a:path w="7667625" h="3197225">
                  <a:moveTo>
                    <a:pt x="7607808" y="2439923"/>
                  </a:moveTo>
                  <a:lnTo>
                    <a:pt x="7667243" y="2439923"/>
                  </a:lnTo>
                </a:path>
                <a:path w="7667625" h="3197225">
                  <a:moveTo>
                    <a:pt x="7607808" y="2092452"/>
                  </a:moveTo>
                  <a:lnTo>
                    <a:pt x="7667243" y="2092452"/>
                  </a:lnTo>
                </a:path>
                <a:path w="7667625" h="3197225">
                  <a:moveTo>
                    <a:pt x="7607808" y="1743455"/>
                  </a:moveTo>
                  <a:lnTo>
                    <a:pt x="7667243" y="1743455"/>
                  </a:lnTo>
                </a:path>
                <a:path w="7667625" h="3197225">
                  <a:moveTo>
                    <a:pt x="7607808" y="1394459"/>
                  </a:moveTo>
                  <a:lnTo>
                    <a:pt x="7667243" y="1394459"/>
                  </a:lnTo>
                </a:path>
                <a:path w="7667625" h="3197225">
                  <a:moveTo>
                    <a:pt x="7607808" y="1045463"/>
                  </a:moveTo>
                  <a:lnTo>
                    <a:pt x="7667243" y="1045463"/>
                  </a:lnTo>
                </a:path>
                <a:path w="7667625" h="3197225">
                  <a:moveTo>
                    <a:pt x="7607808" y="696467"/>
                  </a:moveTo>
                  <a:lnTo>
                    <a:pt x="7667243" y="696467"/>
                  </a:lnTo>
                </a:path>
                <a:path w="7667625" h="3197225">
                  <a:moveTo>
                    <a:pt x="7607808" y="347471"/>
                  </a:moveTo>
                  <a:lnTo>
                    <a:pt x="7667243" y="347471"/>
                  </a:lnTo>
                </a:path>
                <a:path w="7667625" h="3197225">
                  <a:moveTo>
                    <a:pt x="7607808" y="0"/>
                  </a:moveTo>
                  <a:lnTo>
                    <a:pt x="7667243" y="0"/>
                  </a:lnTo>
                </a:path>
                <a:path w="7667625" h="3197225">
                  <a:moveTo>
                    <a:pt x="5311140" y="3137916"/>
                  </a:moveTo>
                  <a:lnTo>
                    <a:pt x="5311140" y="3196653"/>
                  </a:lnTo>
                </a:path>
                <a:path w="7667625" h="3197225">
                  <a:moveTo>
                    <a:pt x="4977384" y="3137916"/>
                  </a:moveTo>
                  <a:lnTo>
                    <a:pt x="4977384" y="3196653"/>
                  </a:lnTo>
                </a:path>
                <a:path w="7667625" h="3197225">
                  <a:moveTo>
                    <a:pt x="5967984" y="3137916"/>
                  </a:moveTo>
                  <a:lnTo>
                    <a:pt x="5967984" y="3196653"/>
                  </a:lnTo>
                </a:path>
                <a:path w="7667625" h="3197225">
                  <a:moveTo>
                    <a:pt x="6615683" y="3137916"/>
                  </a:moveTo>
                  <a:lnTo>
                    <a:pt x="6615683" y="3196653"/>
                  </a:lnTo>
                </a:path>
                <a:path w="7667625" h="3197225">
                  <a:moveTo>
                    <a:pt x="59436" y="3137916"/>
                  </a:moveTo>
                  <a:lnTo>
                    <a:pt x="7607808" y="31379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73125" y="3333876"/>
              <a:ext cx="7381875" cy="1492250"/>
            </a:xfrm>
            <a:custGeom>
              <a:avLst/>
              <a:gdLst/>
              <a:ahLst/>
              <a:cxnLst/>
              <a:rect l="l" t="t" r="r" b="b"/>
              <a:pathLst>
                <a:path w="7381875" h="1492250">
                  <a:moveTo>
                    <a:pt x="0" y="1473581"/>
                  </a:moveTo>
                  <a:lnTo>
                    <a:pt x="42164" y="1479780"/>
                  </a:lnTo>
                  <a:lnTo>
                    <a:pt x="84582" y="1487074"/>
                  </a:lnTo>
                  <a:lnTo>
                    <a:pt x="126494" y="1492226"/>
                  </a:lnTo>
                  <a:lnTo>
                    <a:pt x="167144" y="1491996"/>
                  </a:lnTo>
                  <a:lnTo>
                    <a:pt x="205647" y="1484155"/>
                  </a:lnTo>
                  <a:lnTo>
                    <a:pt x="242633" y="1470898"/>
                  </a:lnTo>
                  <a:lnTo>
                    <a:pt x="279619" y="1455616"/>
                  </a:lnTo>
                  <a:lnTo>
                    <a:pt x="318122" y="1441704"/>
                  </a:lnTo>
                  <a:lnTo>
                    <a:pt x="358886" y="1428448"/>
                  </a:lnTo>
                  <a:lnTo>
                    <a:pt x="400999" y="1414526"/>
                  </a:lnTo>
                  <a:lnTo>
                    <a:pt x="443459" y="1402699"/>
                  </a:lnTo>
                  <a:lnTo>
                    <a:pt x="485266" y="1395730"/>
                  </a:lnTo>
                  <a:lnTo>
                    <a:pt x="525978" y="1396015"/>
                  </a:lnTo>
                  <a:lnTo>
                    <a:pt x="566166" y="1401540"/>
                  </a:lnTo>
                  <a:lnTo>
                    <a:pt x="606353" y="1408445"/>
                  </a:lnTo>
                  <a:lnTo>
                    <a:pt x="647065" y="1412875"/>
                  </a:lnTo>
                  <a:lnTo>
                    <a:pt x="688556" y="1414791"/>
                  </a:lnTo>
                  <a:lnTo>
                    <a:pt x="730583" y="1416018"/>
                  </a:lnTo>
                  <a:lnTo>
                    <a:pt x="772634" y="1415196"/>
                  </a:lnTo>
                  <a:lnTo>
                    <a:pt x="814197" y="1410970"/>
                  </a:lnTo>
                  <a:lnTo>
                    <a:pt x="854852" y="1400877"/>
                  </a:lnTo>
                  <a:lnTo>
                    <a:pt x="895032" y="1386332"/>
                  </a:lnTo>
                  <a:lnTo>
                    <a:pt x="935212" y="1371786"/>
                  </a:lnTo>
                  <a:lnTo>
                    <a:pt x="975868" y="1361694"/>
                  </a:lnTo>
                  <a:lnTo>
                    <a:pt x="1017307" y="1357766"/>
                  </a:lnTo>
                  <a:lnTo>
                    <a:pt x="1059164" y="1357423"/>
                  </a:lnTo>
                  <a:lnTo>
                    <a:pt x="1101187" y="1358675"/>
                  </a:lnTo>
                  <a:lnTo>
                    <a:pt x="1143127" y="1359535"/>
                  </a:lnTo>
                  <a:lnTo>
                    <a:pt x="1184993" y="1360267"/>
                  </a:lnTo>
                  <a:lnTo>
                    <a:pt x="1226978" y="1361678"/>
                  </a:lnTo>
                  <a:lnTo>
                    <a:pt x="1268821" y="1362588"/>
                  </a:lnTo>
                  <a:lnTo>
                    <a:pt x="1310258" y="1361821"/>
                  </a:lnTo>
                  <a:lnTo>
                    <a:pt x="1350914" y="1357711"/>
                  </a:lnTo>
                  <a:lnTo>
                    <a:pt x="1391094" y="1351327"/>
                  </a:lnTo>
                  <a:lnTo>
                    <a:pt x="1431274" y="1345586"/>
                  </a:lnTo>
                  <a:lnTo>
                    <a:pt x="1471930" y="1343406"/>
                  </a:lnTo>
                  <a:lnTo>
                    <a:pt x="1513492" y="1347354"/>
                  </a:lnTo>
                  <a:lnTo>
                    <a:pt x="1555543" y="1355280"/>
                  </a:lnTo>
                  <a:lnTo>
                    <a:pt x="1597570" y="1363015"/>
                  </a:lnTo>
                  <a:lnTo>
                    <a:pt x="1639062" y="1366393"/>
                  </a:lnTo>
                  <a:lnTo>
                    <a:pt x="1679773" y="1362922"/>
                  </a:lnTo>
                  <a:lnTo>
                    <a:pt x="1719961" y="1355296"/>
                  </a:lnTo>
                  <a:lnTo>
                    <a:pt x="1760148" y="1347122"/>
                  </a:lnTo>
                  <a:lnTo>
                    <a:pt x="1800860" y="1342009"/>
                  </a:lnTo>
                  <a:lnTo>
                    <a:pt x="1842297" y="1340584"/>
                  </a:lnTo>
                  <a:lnTo>
                    <a:pt x="1884140" y="1341088"/>
                  </a:lnTo>
                  <a:lnTo>
                    <a:pt x="1926125" y="1343259"/>
                  </a:lnTo>
                  <a:lnTo>
                    <a:pt x="1967992" y="1346835"/>
                  </a:lnTo>
                  <a:lnTo>
                    <a:pt x="2010179" y="1352932"/>
                  </a:lnTo>
                  <a:lnTo>
                    <a:pt x="2052605" y="1361233"/>
                  </a:lnTo>
                  <a:lnTo>
                    <a:pt x="2094507" y="1369605"/>
                  </a:lnTo>
                  <a:lnTo>
                    <a:pt x="2135124" y="1375918"/>
                  </a:lnTo>
                  <a:lnTo>
                    <a:pt x="2173666" y="1380696"/>
                  </a:lnTo>
                  <a:lnTo>
                    <a:pt x="2210673" y="1384712"/>
                  </a:lnTo>
                  <a:lnTo>
                    <a:pt x="2247655" y="1386205"/>
                  </a:lnTo>
                  <a:lnTo>
                    <a:pt x="2286127" y="1383411"/>
                  </a:lnTo>
                  <a:lnTo>
                    <a:pt x="2326939" y="1372534"/>
                  </a:lnTo>
                  <a:lnTo>
                    <a:pt x="2369073" y="1355645"/>
                  </a:lnTo>
                  <a:lnTo>
                    <a:pt x="2411517" y="1339780"/>
                  </a:lnTo>
                  <a:lnTo>
                    <a:pt x="2453259" y="1331976"/>
                  </a:lnTo>
                  <a:lnTo>
                    <a:pt x="2493970" y="1336956"/>
                  </a:lnTo>
                  <a:lnTo>
                    <a:pt x="2534158" y="1350010"/>
                  </a:lnTo>
                  <a:lnTo>
                    <a:pt x="2574345" y="1364015"/>
                  </a:lnTo>
                  <a:lnTo>
                    <a:pt x="2615057" y="1371854"/>
                  </a:lnTo>
                  <a:lnTo>
                    <a:pt x="2656548" y="1371717"/>
                  </a:lnTo>
                  <a:lnTo>
                    <a:pt x="2698575" y="1367424"/>
                  </a:lnTo>
                  <a:lnTo>
                    <a:pt x="2740626" y="1360013"/>
                  </a:lnTo>
                  <a:lnTo>
                    <a:pt x="2782189" y="1350518"/>
                  </a:lnTo>
                  <a:lnTo>
                    <a:pt x="2822900" y="1337988"/>
                  </a:lnTo>
                  <a:lnTo>
                    <a:pt x="2863088" y="1322197"/>
                  </a:lnTo>
                  <a:lnTo>
                    <a:pt x="2903275" y="1305548"/>
                  </a:lnTo>
                  <a:lnTo>
                    <a:pt x="2943987" y="1290447"/>
                  </a:lnTo>
                  <a:lnTo>
                    <a:pt x="2985353" y="1277826"/>
                  </a:lnTo>
                  <a:lnTo>
                    <a:pt x="3027172" y="1266253"/>
                  </a:lnTo>
                  <a:lnTo>
                    <a:pt x="3069181" y="1254871"/>
                  </a:lnTo>
                  <a:lnTo>
                    <a:pt x="3111119" y="1242822"/>
                  </a:lnTo>
                  <a:lnTo>
                    <a:pt x="3152985" y="1229483"/>
                  </a:lnTo>
                  <a:lnTo>
                    <a:pt x="3194970" y="1215453"/>
                  </a:lnTo>
                  <a:lnTo>
                    <a:pt x="3236813" y="1201709"/>
                  </a:lnTo>
                  <a:lnTo>
                    <a:pt x="3278251" y="1189228"/>
                  </a:lnTo>
                  <a:lnTo>
                    <a:pt x="3318908" y="1178208"/>
                  </a:lnTo>
                  <a:lnTo>
                    <a:pt x="3359102" y="1168225"/>
                  </a:lnTo>
                  <a:lnTo>
                    <a:pt x="3399319" y="1159027"/>
                  </a:lnTo>
                  <a:lnTo>
                    <a:pt x="3440049" y="1150366"/>
                  </a:lnTo>
                  <a:lnTo>
                    <a:pt x="3481540" y="1144246"/>
                  </a:lnTo>
                  <a:lnTo>
                    <a:pt x="3523567" y="1140174"/>
                  </a:lnTo>
                  <a:lnTo>
                    <a:pt x="3565618" y="1133863"/>
                  </a:lnTo>
                  <a:lnTo>
                    <a:pt x="3607180" y="1121029"/>
                  </a:lnTo>
                  <a:lnTo>
                    <a:pt x="3647836" y="1096696"/>
                  </a:lnTo>
                  <a:lnTo>
                    <a:pt x="3688016" y="1064482"/>
                  </a:lnTo>
                  <a:lnTo>
                    <a:pt x="3728196" y="1032696"/>
                  </a:lnTo>
                  <a:lnTo>
                    <a:pt x="3768852" y="1009650"/>
                  </a:lnTo>
                  <a:lnTo>
                    <a:pt x="3810289" y="998970"/>
                  </a:lnTo>
                  <a:lnTo>
                    <a:pt x="3852132" y="995743"/>
                  </a:lnTo>
                  <a:lnTo>
                    <a:pt x="3894117" y="995469"/>
                  </a:lnTo>
                  <a:lnTo>
                    <a:pt x="3935984" y="993648"/>
                  </a:lnTo>
                  <a:lnTo>
                    <a:pt x="3978048" y="991024"/>
                  </a:lnTo>
                  <a:lnTo>
                    <a:pt x="4020280" y="989425"/>
                  </a:lnTo>
                  <a:lnTo>
                    <a:pt x="4062178" y="985682"/>
                  </a:lnTo>
                  <a:lnTo>
                    <a:pt x="4103242" y="976630"/>
                  </a:lnTo>
                  <a:lnTo>
                    <a:pt x="4142797" y="962995"/>
                  </a:lnTo>
                  <a:lnTo>
                    <a:pt x="4181363" y="945943"/>
                  </a:lnTo>
                  <a:lnTo>
                    <a:pt x="4219954" y="922962"/>
                  </a:lnTo>
                  <a:lnTo>
                    <a:pt x="4259580" y="891540"/>
                  </a:lnTo>
                  <a:lnTo>
                    <a:pt x="4292372" y="854263"/>
                  </a:lnTo>
                  <a:lnTo>
                    <a:pt x="4325871" y="806387"/>
                  </a:lnTo>
                  <a:lnTo>
                    <a:pt x="4359688" y="756510"/>
                  </a:lnTo>
                  <a:lnTo>
                    <a:pt x="4393431" y="713236"/>
                  </a:lnTo>
                  <a:lnTo>
                    <a:pt x="4426712" y="685165"/>
                  </a:lnTo>
                  <a:lnTo>
                    <a:pt x="4467369" y="679771"/>
                  </a:lnTo>
                  <a:lnTo>
                    <a:pt x="4507563" y="695356"/>
                  </a:lnTo>
                  <a:lnTo>
                    <a:pt x="4547780" y="713275"/>
                  </a:lnTo>
                  <a:lnTo>
                    <a:pt x="4588510" y="714883"/>
                  </a:lnTo>
                  <a:lnTo>
                    <a:pt x="4630001" y="691352"/>
                  </a:lnTo>
                  <a:lnTo>
                    <a:pt x="4672028" y="653891"/>
                  </a:lnTo>
                  <a:lnTo>
                    <a:pt x="4714079" y="613906"/>
                  </a:lnTo>
                  <a:lnTo>
                    <a:pt x="4755642" y="582803"/>
                  </a:lnTo>
                  <a:lnTo>
                    <a:pt x="4796297" y="562542"/>
                  </a:lnTo>
                  <a:lnTo>
                    <a:pt x="4836477" y="547401"/>
                  </a:lnTo>
                  <a:lnTo>
                    <a:pt x="4876657" y="537261"/>
                  </a:lnTo>
                  <a:lnTo>
                    <a:pt x="4917313" y="532003"/>
                  </a:lnTo>
                  <a:lnTo>
                    <a:pt x="4958750" y="535432"/>
                  </a:lnTo>
                  <a:lnTo>
                    <a:pt x="5000593" y="546385"/>
                  </a:lnTo>
                  <a:lnTo>
                    <a:pt x="5042578" y="557006"/>
                  </a:lnTo>
                  <a:lnTo>
                    <a:pt x="5084445" y="559435"/>
                  </a:lnTo>
                  <a:lnTo>
                    <a:pt x="5126384" y="548163"/>
                  </a:lnTo>
                  <a:lnTo>
                    <a:pt x="5168407" y="528510"/>
                  </a:lnTo>
                  <a:lnTo>
                    <a:pt x="5210264" y="508857"/>
                  </a:lnTo>
                  <a:lnTo>
                    <a:pt x="5251704" y="497586"/>
                  </a:lnTo>
                  <a:lnTo>
                    <a:pt x="5292359" y="498336"/>
                  </a:lnTo>
                  <a:lnTo>
                    <a:pt x="5332539" y="506158"/>
                  </a:lnTo>
                  <a:lnTo>
                    <a:pt x="5372719" y="516552"/>
                  </a:lnTo>
                  <a:lnTo>
                    <a:pt x="5413375" y="525018"/>
                  </a:lnTo>
                  <a:lnTo>
                    <a:pt x="5454937" y="530895"/>
                  </a:lnTo>
                  <a:lnTo>
                    <a:pt x="5496988" y="536416"/>
                  </a:lnTo>
                  <a:lnTo>
                    <a:pt x="5539015" y="541412"/>
                  </a:lnTo>
                  <a:lnTo>
                    <a:pt x="5580507" y="545719"/>
                  </a:lnTo>
                  <a:lnTo>
                    <a:pt x="5621218" y="548812"/>
                  </a:lnTo>
                  <a:lnTo>
                    <a:pt x="5661406" y="550941"/>
                  </a:lnTo>
                  <a:lnTo>
                    <a:pt x="5701593" y="553094"/>
                  </a:lnTo>
                  <a:lnTo>
                    <a:pt x="5742305" y="556260"/>
                  </a:lnTo>
                  <a:lnTo>
                    <a:pt x="5783724" y="562520"/>
                  </a:lnTo>
                  <a:lnTo>
                    <a:pt x="5825537" y="570817"/>
                  </a:lnTo>
                  <a:lnTo>
                    <a:pt x="5867517" y="577137"/>
                  </a:lnTo>
                  <a:lnTo>
                    <a:pt x="5909436" y="577469"/>
                  </a:lnTo>
                  <a:lnTo>
                    <a:pt x="5951624" y="570765"/>
                  </a:lnTo>
                  <a:lnTo>
                    <a:pt x="5994050" y="559085"/>
                  </a:lnTo>
                  <a:lnTo>
                    <a:pt x="6035952" y="543357"/>
                  </a:lnTo>
                  <a:lnTo>
                    <a:pt x="6076569" y="524510"/>
                  </a:lnTo>
                  <a:lnTo>
                    <a:pt x="6115093" y="499393"/>
                  </a:lnTo>
                  <a:lnTo>
                    <a:pt x="6152070" y="468645"/>
                  </a:lnTo>
                  <a:lnTo>
                    <a:pt x="6189047" y="438874"/>
                  </a:lnTo>
                  <a:lnTo>
                    <a:pt x="6227572" y="416687"/>
                  </a:lnTo>
                  <a:lnTo>
                    <a:pt x="6268313" y="406525"/>
                  </a:lnTo>
                  <a:lnTo>
                    <a:pt x="6310423" y="403971"/>
                  </a:lnTo>
                  <a:lnTo>
                    <a:pt x="6352891" y="402345"/>
                  </a:lnTo>
                  <a:lnTo>
                    <a:pt x="6394704" y="394970"/>
                  </a:lnTo>
                  <a:lnTo>
                    <a:pt x="6435415" y="378610"/>
                  </a:lnTo>
                  <a:lnTo>
                    <a:pt x="6475603" y="357251"/>
                  </a:lnTo>
                  <a:lnTo>
                    <a:pt x="6515790" y="335319"/>
                  </a:lnTo>
                  <a:lnTo>
                    <a:pt x="6556502" y="317246"/>
                  </a:lnTo>
                  <a:lnTo>
                    <a:pt x="6597993" y="305429"/>
                  </a:lnTo>
                  <a:lnTo>
                    <a:pt x="6640020" y="297100"/>
                  </a:lnTo>
                  <a:lnTo>
                    <a:pt x="6682071" y="288938"/>
                  </a:lnTo>
                  <a:lnTo>
                    <a:pt x="6723633" y="277622"/>
                  </a:lnTo>
                  <a:lnTo>
                    <a:pt x="6764291" y="260346"/>
                  </a:lnTo>
                  <a:lnTo>
                    <a:pt x="6804485" y="239522"/>
                  </a:lnTo>
                  <a:lnTo>
                    <a:pt x="6844702" y="219650"/>
                  </a:lnTo>
                  <a:lnTo>
                    <a:pt x="6885432" y="205232"/>
                  </a:lnTo>
                  <a:lnTo>
                    <a:pt x="6926798" y="200765"/>
                  </a:lnTo>
                  <a:lnTo>
                    <a:pt x="6968616" y="202739"/>
                  </a:lnTo>
                  <a:lnTo>
                    <a:pt x="7010626" y="203642"/>
                  </a:lnTo>
                  <a:lnTo>
                    <a:pt x="7052564" y="195961"/>
                  </a:lnTo>
                  <a:lnTo>
                    <a:pt x="7094430" y="175797"/>
                  </a:lnTo>
                  <a:lnTo>
                    <a:pt x="7136415" y="147812"/>
                  </a:lnTo>
                  <a:lnTo>
                    <a:pt x="7178258" y="117326"/>
                  </a:lnTo>
                  <a:lnTo>
                    <a:pt x="7219696" y="89662"/>
                  </a:lnTo>
                  <a:lnTo>
                    <a:pt x="7260476" y="66079"/>
                  </a:lnTo>
                  <a:lnTo>
                    <a:pt x="7300864" y="43783"/>
                  </a:lnTo>
                  <a:lnTo>
                    <a:pt x="7341086" y="22010"/>
                  </a:lnTo>
                  <a:lnTo>
                    <a:pt x="7381367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73125" y="2555747"/>
              <a:ext cx="7381875" cy="2625090"/>
            </a:xfrm>
            <a:custGeom>
              <a:avLst/>
              <a:gdLst/>
              <a:ahLst/>
              <a:cxnLst/>
              <a:rect l="l" t="t" r="r" b="b"/>
              <a:pathLst>
                <a:path w="7381875" h="2625090">
                  <a:moveTo>
                    <a:pt x="0" y="2624709"/>
                  </a:moveTo>
                  <a:lnTo>
                    <a:pt x="42164" y="2621055"/>
                  </a:lnTo>
                  <a:lnTo>
                    <a:pt x="84582" y="2617581"/>
                  </a:lnTo>
                  <a:lnTo>
                    <a:pt x="126494" y="2613796"/>
                  </a:lnTo>
                  <a:lnTo>
                    <a:pt x="167144" y="2609215"/>
                  </a:lnTo>
                  <a:lnTo>
                    <a:pt x="205647" y="2603648"/>
                  </a:lnTo>
                  <a:lnTo>
                    <a:pt x="279619" y="2590659"/>
                  </a:lnTo>
                  <a:lnTo>
                    <a:pt x="318122" y="2583307"/>
                  </a:lnTo>
                  <a:lnTo>
                    <a:pt x="358886" y="2578421"/>
                  </a:lnTo>
                  <a:lnTo>
                    <a:pt x="400999" y="2574988"/>
                  </a:lnTo>
                  <a:lnTo>
                    <a:pt x="443459" y="2566983"/>
                  </a:lnTo>
                  <a:lnTo>
                    <a:pt x="485266" y="2548382"/>
                  </a:lnTo>
                  <a:lnTo>
                    <a:pt x="517894" y="2518910"/>
                  </a:lnTo>
                  <a:lnTo>
                    <a:pt x="550120" y="2478028"/>
                  </a:lnTo>
                  <a:lnTo>
                    <a:pt x="582211" y="2434621"/>
                  </a:lnTo>
                  <a:lnTo>
                    <a:pt x="614437" y="2397579"/>
                  </a:lnTo>
                  <a:lnTo>
                    <a:pt x="647065" y="2375789"/>
                  </a:lnTo>
                  <a:lnTo>
                    <a:pt x="688556" y="2377086"/>
                  </a:lnTo>
                  <a:lnTo>
                    <a:pt x="730583" y="2398363"/>
                  </a:lnTo>
                  <a:lnTo>
                    <a:pt x="772634" y="2423402"/>
                  </a:lnTo>
                  <a:lnTo>
                    <a:pt x="814197" y="2435987"/>
                  </a:lnTo>
                  <a:lnTo>
                    <a:pt x="854477" y="2437630"/>
                  </a:lnTo>
                  <a:lnTo>
                    <a:pt x="895080" y="2435034"/>
                  </a:lnTo>
                  <a:lnTo>
                    <a:pt x="935658" y="2419770"/>
                  </a:lnTo>
                  <a:lnTo>
                    <a:pt x="975868" y="2383409"/>
                  </a:lnTo>
                  <a:lnTo>
                    <a:pt x="996520" y="2350532"/>
                  </a:lnTo>
                  <a:lnTo>
                    <a:pt x="1017307" y="2305798"/>
                  </a:lnTo>
                  <a:lnTo>
                    <a:pt x="1038199" y="2253470"/>
                  </a:lnTo>
                  <a:lnTo>
                    <a:pt x="1059164" y="2197814"/>
                  </a:lnTo>
                  <a:lnTo>
                    <a:pt x="1080170" y="2143092"/>
                  </a:lnTo>
                  <a:lnTo>
                    <a:pt x="1101187" y="2093569"/>
                  </a:lnTo>
                  <a:lnTo>
                    <a:pt x="1122183" y="2053508"/>
                  </a:lnTo>
                  <a:lnTo>
                    <a:pt x="1143127" y="2027174"/>
                  </a:lnTo>
                  <a:lnTo>
                    <a:pt x="1176602" y="2013351"/>
                  </a:lnTo>
                  <a:lnTo>
                    <a:pt x="1210187" y="2023059"/>
                  </a:lnTo>
                  <a:lnTo>
                    <a:pt x="1243747" y="2046422"/>
                  </a:lnTo>
                  <a:lnTo>
                    <a:pt x="1277149" y="2073564"/>
                  </a:lnTo>
                  <a:lnTo>
                    <a:pt x="1310258" y="2094610"/>
                  </a:lnTo>
                  <a:lnTo>
                    <a:pt x="1350914" y="2112256"/>
                  </a:lnTo>
                  <a:lnTo>
                    <a:pt x="1391094" y="2129853"/>
                  </a:lnTo>
                  <a:lnTo>
                    <a:pt x="1431274" y="2149832"/>
                  </a:lnTo>
                  <a:lnTo>
                    <a:pt x="1471930" y="2174621"/>
                  </a:lnTo>
                  <a:lnTo>
                    <a:pt x="1505124" y="2202681"/>
                  </a:lnTo>
                  <a:lnTo>
                    <a:pt x="1538697" y="2237686"/>
                  </a:lnTo>
                  <a:lnTo>
                    <a:pt x="1572385" y="2273074"/>
                  </a:lnTo>
                  <a:lnTo>
                    <a:pt x="1605928" y="2302287"/>
                  </a:lnTo>
                  <a:lnTo>
                    <a:pt x="1639062" y="2318766"/>
                  </a:lnTo>
                  <a:lnTo>
                    <a:pt x="1679773" y="2316743"/>
                  </a:lnTo>
                  <a:lnTo>
                    <a:pt x="1719961" y="2298017"/>
                  </a:lnTo>
                  <a:lnTo>
                    <a:pt x="1760148" y="2273599"/>
                  </a:lnTo>
                  <a:lnTo>
                    <a:pt x="1800860" y="2254504"/>
                  </a:lnTo>
                  <a:lnTo>
                    <a:pt x="1842297" y="2243284"/>
                  </a:lnTo>
                  <a:lnTo>
                    <a:pt x="1884140" y="2234279"/>
                  </a:lnTo>
                  <a:lnTo>
                    <a:pt x="1926125" y="2225893"/>
                  </a:lnTo>
                  <a:lnTo>
                    <a:pt x="1967992" y="2216531"/>
                  </a:lnTo>
                  <a:lnTo>
                    <a:pt x="2010179" y="2208752"/>
                  </a:lnTo>
                  <a:lnTo>
                    <a:pt x="2052605" y="2202402"/>
                  </a:lnTo>
                  <a:lnTo>
                    <a:pt x="2094507" y="2191813"/>
                  </a:lnTo>
                  <a:lnTo>
                    <a:pt x="2135124" y="2171319"/>
                  </a:lnTo>
                  <a:lnTo>
                    <a:pt x="2166129" y="2143594"/>
                  </a:lnTo>
                  <a:lnTo>
                    <a:pt x="2195958" y="2107439"/>
                  </a:lnTo>
                  <a:lnTo>
                    <a:pt x="2225384" y="2067772"/>
                  </a:lnTo>
                  <a:lnTo>
                    <a:pt x="2255182" y="2029513"/>
                  </a:lnTo>
                  <a:lnTo>
                    <a:pt x="2286127" y="1997583"/>
                  </a:lnTo>
                  <a:lnTo>
                    <a:pt x="2326939" y="1966434"/>
                  </a:lnTo>
                  <a:lnTo>
                    <a:pt x="2369073" y="1940321"/>
                  </a:lnTo>
                  <a:lnTo>
                    <a:pt x="2411517" y="1918519"/>
                  </a:lnTo>
                  <a:lnTo>
                    <a:pt x="2453259" y="1900301"/>
                  </a:lnTo>
                  <a:lnTo>
                    <a:pt x="2493970" y="1885537"/>
                  </a:lnTo>
                  <a:lnTo>
                    <a:pt x="2534158" y="1874583"/>
                  </a:lnTo>
                  <a:lnTo>
                    <a:pt x="2574345" y="1867439"/>
                  </a:lnTo>
                  <a:lnTo>
                    <a:pt x="2615057" y="1864106"/>
                  </a:lnTo>
                  <a:lnTo>
                    <a:pt x="2656548" y="1866310"/>
                  </a:lnTo>
                  <a:lnTo>
                    <a:pt x="2698575" y="1873456"/>
                  </a:lnTo>
                  <a:lnTo>
                    <a:pt x="2740626" y="1882054"/>
                  </a:lnTo>
                  <a:lnTo>
                    <a:pt x="2782189" y="1888616"/>
                  </a:lnTo>
                  <a:lnTo>
                    <a:pt x="2822900" y="1893893"/>
                  </a:lnTo>
                  <a:lnTo>
                    <a:pt x="2863088" y="1899110"/>
                  </a:lnTo>
                  <a:lnTo>
                    <a:pt x="2903275" y="1901779"/>
                  </a:lnTo>
                  <a:lnTo>
                    <a:pt x="2943987" y="1899412"/>
                  </a:lnTo>
                  <a:lnTo>
                    <a:pt x="2985353" y="1888745"/>
                  </a:lnTo>
                  <a:lnTo>
                    <a:pt x="3027172" y="1871900"/>
                  </a:lnTo>
                  <a:lnTo>
                    <a:pt x="3069181" y="1854745"/>
                  </a:lnTo>
                  <a:lnTo>
                    <a:pt x="3111119" y="1843151"/>
                  </a:lnTo>
                  <a:lnTo>
                    <a:pt x="3152985" y="1840204"/>
                  </a:lnTo>
                  <a:lnTo>
                    <a:pt x="3194970" y="1842341"/>
                  </a:lnTo>
                  <a:lnTo>
                    <a:pt x="3236813" y="1845169"/>
                  </a:lnTo>
                  <a:lnTo>
                    <a:pt x="3278251" y="1844294"/>
                  </a:lnTo>
                  <a:lnTo>
                    <a:pt x="3318908" y="1837287"/>
                  </a:lnTo>
                  <a:lnTo>
                    <a:pt x="3359102" y="1826910"/>
                  </a:lnTo>
                  <a:lnTo>
                    <a:pt x="3399319" y="1816558"/>
                  </a:lnTo>
                  <a:lnTo>
                    <a:pt x="3440049" y="1809622"/>
                  </a:lnTo>
                  <a:lnTo>
                    <a:pt x="3481540" y="1808938"/>
                  </a:lnTo>
                  <a:lnTo>
                    <a:pt x="3523567" y="1812051"/>
                  </a:lnTo>
                  <a:lnTo>
                    <a:pt x="3565618" y="1814427"/>
                  </a:lnTo>
                  <a:lnTo>
                    <a:pt x="3607180" y="1811527"/>
                  </a:lnTo>
                  <a:lnTo>
                    <a:pt x="3647836" y="1800344"/>
                  </a:lnTo>
                  <a:lnTo>
                    <a:pt x="3688016" y="1783873"/>
                  </a:lnTo>
                  <a:lnTo>
                    <a:pt x="3728196" y="1766593"/>
                  </a:lnTo>
                  <a:lnTo>
                    <a:pt x="3768852" y="1752981"/>
                  </a:lnTo>
                  <a:lnTo>
                    <a:pt x="3810289" y="1746698"/>
                  </a:lnTo>
                  <a:lnTo>
                    <a:pt x="3852132" y="1744535"/>
                  </a:lnTo>
                  <a:lnTo>
                    <a:pt x="3894117" y="1740658"/>
                  </a:lnTo>
                  <a:lnTo>
                    <a:pt x="3935984" y="1729232"/>
                  </a:lnTo>
                  <a:lnTo>
                    <a:pt x="3978048" y="1706237"/>
                  </a:lnTo>
                  <a:lnTo>
                    <a:pt x="4020280" y="1675669"/>
                  </a:lnTo>
                  <a:lnTo>
                    <a:pt x="4062178" y="1643435"/>
                  </a:lnTo>
                  <a:lnTo>
                    <a:pt x="4103242" y="1615439"/>
                  </a:lnTo>
                  <a:lnTo>
                    <a:pt x="4142797" y="1595098"/>
                  </a:lnTo>
                  <a:lnTo>
                    <a:pt x="4181363" y="1578625"/>
                  </a:lnTo>
                  <a:lnTo>
                    <a:pt x="4219954" y="1561129"/>
                  </a:lnTo>
                  <a:lnTo>
                    <a:pt x="4259580" y="1537715"/>
                  </a:lnTo>
                  <a:lnTo>
                    <a:pt x="4292372" y="1510364"/>
                  </a:lnTo>
                  <a:lnTo>
                    <a:pt x="4325871" y="1476758"/>
                  </a:lnTo>
                  <a:lnTo>
                    <a:pt x="4359688" y="1442133"/>
                  </a:lnTo>
                  <a:lnTo>
                    <a:pt x="4393431" y="1411727"/>
                  </a:lnTo>
                  <a:lnTo>
                    <a:pt x="4426712" y="1390777"/>
                  </a:lnTo>
                  <a:lnTo>
                    <a:pt x="4467369" y="1381777"/>
                  </a:lnTo>
                  <a:lnTo>
                    <a:pt x="4507563" y="1384982"/>
                  </a:lnTo>
                  <a:lnTo>
                    <a:pt x="4547780" y="1391687"/>
                  </a:lnTo>
                  <a:lnTo>
                    <a:pt x="4588510" y="1393189"/>
                  </a:lnTo>
                  <a:lnTo>
                    <a:pt x="4630001" y="1390120"/>
                  </a:lnTo>
                  <a:lnTo>
                    <a:pt x="4672028" y="1386157"/>
                  </a:lnTo>
                  <a:lnTo>
                    <a:pt x="4714079" y="1377170"/>
                  </a:lnTo>
                  <a:lnTo>
                    <a:pt x="4755642" y="1359027"/>
                  </a:lnTo>
                  <a:lnTo>
                    <a:pt x="4788220" y="1335820"/>
                  </a:lnTo>
                  <a:lnTo>
                    <a:pt x="4820432" y="1306268"/>
                  </a:lnTo>
                  <a:lnTo>
                    <a:pt x="4852522" y="1272405"/>
                  </a:lnTo>
                  <a:lnTo>
                    <a:pt x="4884734" y="1236269"/>
                  </a:lnTo>
                  <a:lnTo>
                    <a:pt x="4917313" y="1199895"/>
                  </a:lnTo>
                  <a:lnTo>
                    <a:pt x="4950422" y="1161433"/>
                  </a:lnTo>
                  <a:lnTo>
                    <a:pt x="4983824" y="1119514"/>
                  </a:lnTo>
                  <a:lnTo>
                    <a:pt x="5017384" y="1076900"/>
                  </a:lnTo>
                  <a:lnTo>
                    <a:pt x="5050969" y="1036352"/>
                  </a:lnTo>
                  <a:lnTo>
                    <a:pt x="5084445" y="1000632"/>
                  </a:lnTo>
                  <a:lnTo>
                    <a:pt x="5126384" y="966370"/>
                  </a:lnTo>
                  <a:lnTo>
                    <a:pt x="5168407" y="939323"/>
                  </a:lnTo>
                  <a:lnTo>
                    <a:pt x="5210264" y="911943"/>
                  </a:lnTo>
                  <a:lnTo>
                    <a:pt x="5251704" y="876680"/>
                  </a:lnTo>
                  <a:lnTo>
                    <a:pt x="5284282" y="836706"/>
                  </a:lnTo>
                  <a:lnTo>
                    <a:pt x="5316494" y="788410"/>
                  </a:lnTo>
                  <a:lnTo>
                    <a:pt x="5348584" y="739109"/>
                  </a:lnTo>
                  <a:lnTo>
                    <a:pt x="5380796" y="696117"/>
                  </a:lnTo>
                  <a:lnTo>
                    <a:pt x="5413375" y="666750"/>
                  </a:lnTo>
                  <a:lnTo>
                    <a:pt x="5454937" y="650706"/>
                  </a:lnTo>
                  <a:lnTo>
                    <a:pt x="5496988" y="649843"/>
                  </a:lnTo>
                  <a:lnTo>
                    <a:pt x="5539015" y="659624"/>
                  </a:lnTo>
                  <a:lnTo>
                    <a:pt x="5580507" y="675513"/>
                  </a:lnTo>
                  <a:lnTo>
                    <a:pt x="5621218" y="702734"/>
                  </a:lnTo>
                  <a:lnTo>
                    <a:pt x="5661406" y="741552"/>
                  </a:lnTo>
                  <a:lnTo>
                    <a:pt x="5701593" y="779990"/>
                  </a:lnTo>
                  <a:lnTo>
                    <a:pt x="5742305" y="806068"/>
                  </a:lnTo>
                  <a:lnTo>
                    <a:pt x="5783724" y="812282"/>
                  </a:lnTo>
                  <a:lnTo>
                    <a:pt x="5825537" y="806529"/>
                  </a:lnTo>
                  <a:lnTo>
                    <a:pt x="5867517" y="799657"/>
                  </a:lnTo>
                  <a:lnTo>
                    <a:pt x="5909436" y="802513"/>
                  </a:lnTo>
                  <a:lnTo>
                    <a:pt x="5951624" y="825692"/>
                  </a:lnTo>
                  <a:lnTo>
                    <a:pt x="5994050" y="860790"/>
                  </a:lnTo>
                  <a:lnTo>
                    <a:pt x="6035952" y="890434"/>
                  </a:lnTo>
                  <a:lnTo>
                    <a:pt x="6076569" y="897254"/>
                  </a:lnTo>
                  <a:lnTo>
                    <a:pt x="6107562" y="877945"/>
                  </a:lnTo>
                  <a:lnTo>
                    <a:pt x="6137366" y="842269"/>
                  </a:lnTo>
                  <a:lnTo>
                    <a:pt x="6166774" y="798454"/>
                  </a:lnTo>
                  <a:lnTo>
                    <a:pt x="6196578" y="754730"/>
                  </a:lnTo>
                  <a:lnTo>
                    <a:pt x="6227572" y="719327"/>
                  </a:lnTo>
                  <a:lnTo>
                    <a:pt x="6268313" y="688336"/>
                  </a:lnTo>
                  <a:lnTo>
                    <a:pt x="6310423" y="663416"/>
                  </a:lnTo>
                  <a:lnTo>
                    <a:pt x="6352891" y="639496"/>
                  </a:lnTo>
                  <a:lnTo>
                    <a:pt x="6394704" y="611504"/>
                  </a:lnTo>
                  <a:lnTo>
                    <a:pt x="6435415" y="575889"/>
                  </a:lnTo>
                  <a:lnTo>
                    <a:pt x="6475603" y="536035"/>
                  </a:lnTo>
                  <a:lnTo>
                    <a:pt x="6515790" y="497562"/>
                  </a:lnTo>
                  <a:lnTo>
                    <a:pt x="6556502" y="466089"/>
                  </a:lnTo>
                  <a:lnTo>
                    <a:pt x="6597993" y="443239"/>
                  </a:lnTo>
                  <a:lnTo>
                    <a:pt x="6640020" y="425973"/>
                  </a:lnTo>
                  <a:lnTo>
                    <a:pt x="6682071" y="412922"/>
                  </a:lnTo>
                  <a:lnTo>
                    <a:pt x="6723633" y="402716"/>
                  </a:lnTo>
                  <a:lnTo>
                    <a:pt x="6764291" y="396085"/>
                  </a:lnTo>
                  <a:lnTo>
                    <a:pt x="6804485" y="393382"/>
                  </a:lnTo>
                  <a:lnTo>
                    <a:pt x="6844702" y="392680"/>
                  </a:lnTo>
                  <a:lnTo>
                    <a:pt x="6885432" y="392049"/>
                  </a:lnTo>
                  <a:lnTo>
                    <a:pt x="6926798" y="393882"/>
                  </a:lnTo>
                  <a:lnTo>
                    <a:pt x="6968616" y="398240"/>
                  </a:lnTo>
                  <a:lnTo>
                    <a:pt x="7010626" y="399692"/>
                  </a:lnTo>
                  <a:lnTo>
                    <a:pt x="7052564" y="392811"/>
                  </a:lnTo>
                  <a:lnTo>
                    <a:pt x="7094430" y="378620"/>
                  </a:lnTo>
                  <a:lnTo>
                    <a:pt x="7136415" y="359203"/>
                  </a:lnTo>
                  <a:lnTo>
                    <a:pt x="7178258" y="330713"/>
                  </a:lnTo>
                  <a:lnTo>
                    <a:pt x="7219696" y="289305"/>
                  </a:lnTo>
                  <a:lnTo>
                    <a:pt x="7243060" y="257744"/>
                  </a:lnTo>
                  <a:lnTo>
                    <a:pt x="7266265" y="220209"/>
                  </a:lnTo>
                  <a:lnTo>
                    <a:pt x="7289352" y="178331"/>
                  </a:lnTo>
                  <a:lnTo>
                    <a:pt x="7312363" y="133740"/>
                  </a:lnTo>
                  <a:lnTo>
                    <a:pt x="7335341" y="88068"/>
                  </a:lnTo>
                  <a:lnTo>
                    <a:pt x="7358328" y="42944"/>
                  </a:lnTo>
                  <a:lnTo>
                    <a:pt x="7381367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73125" y="2712204"/>
              <a:ext cx="7381875" cy="2841625"/>
            </a:xfrm>
            <a:custGeom>
              <a:avLst/>
              <a:gdLst/>
              <a:ahLst/>
              <a:cxnLst/>
              <a:rect l="l" t="t" r="r" b="b"/>
              <a:pathLst>
                <a:path w="7381875" h="2841625">
                  <a:moveTo>
                    <a:pt x="0" y="1998733"/>
                  </a:moveTo>
                  <a:lnTo>
                    <a:pt x="42164" y="1986883"/>
                  </a:lnTo>
                  <a:lnTo>
                    <a:pt x="84582" y="1971460"/>
                  </a:lnTo>
                  <a:lnTo>
                    <a:pt x="126494" y="1963229"/>
                  </a:lnTo>
                  <a:lnTo>
                    <a:pt x="167144" y="1972952"/>
                  </a:lnTo>
                  <a:lnTo>
                    <a:pt x="198116" y="2002967"/>
                  </a:lnTo>
                  <a:lnTo>
                    <a:pt x="227924" y="2049849"/>
                  </a:lnTo>
                  <a:lnTo>
                    <a:pt x="257342" y="2102121"/>
                  </a:lnTo>
                  <a:lnTo>
                    <a:pt x="287150" y="2148302"/>
                  </a:lnTo>
                  <a:lnTo>
                    <a:pt x="318122" y="2176914"/>
                  </a:lnTo>
                  <a:lnTo>
                    <a:pt x="358886" y="2180498"/>
                  </a:lnTo>
                  <a:lnTo>
                    <a:pt x="400999" y="2162817"/>
                  </a:lnTo>
                  <a:lnTo>
                    <a:pt x="443459" y="2141231"/>
                  </a:lnTo>
                  <a:lnTo>
                    <a:pt x="485266" y="2133099"/>
                  </a:lnTo>
                  <a:lnTo>
                    <a:pt x="525978" y="2143871"/>
                  </a:lnTo>
                  <a:lnTo>
                    <a:pt x="566166" y="2163929"/>
                  </a:lnTo>
                  <a:lnTo>
                    <a:pt x="606353" y="2188321"/>
                  </a:lnTo>
                  <a:lnTo>
                    <a:pt x="647065" y="2212093"/>
                  </a:lnTo>
                  <a:lnTo>
                    <a:pt x="688556" y="2235140"/>
                  </a:lnTo>
                  <a:lnTo>
                    <a:pt x="730583" y="2259687"/>
                  </a:lnTo>
                  <a:lnTo>
                    <a:pt x="772634" y="2284281"/>
                  </a:lnTo>
                  <a:lnTo>
                    <a:pt x="814197" y="2307470"/>
                  </a:lnTo>
                  <a:lnTo>
                    <a:pt x="853102" y="2320151"/>
                  </a:lnTo>
                  <a:lnTo>
                    <a:pt x="895032" y="2328616"/>
                  </a:lnTo>
                  <a:lnTo>
                    <a:pt x="936962" y="2346511"/>
                  </a:lnTo>
                  <a:lnTo>
                    <a:pt x="975868" y="2387480"/>
                  </a:lnTo>
                  <a:lnTo>
                    <a:pt x="994218" y="2423040"/>
                  </a:lnTo>
                  <a:lnTo>
                    <a:pt x="1012678" y="2470110"/>
                  </a:lnTo>
                  <a:lnTo>
                    <a:pt x="1031225" y="2525130"/>
                  </a:lnTo>
                  <a:lnTo>
                    <a:pt x="1049839" y="2584540"/>
                  </a:lnTo>
                  <a:lnTo>
                    <a:pt x="1068496" y="2644780"/>
                  </a:lnTo>
                  <a:lnTo>
                    <a:pt x="1087176" y="2702290"/>
                  </a:lnTo>
                  <a:lnTo>
                    <a:pt x="1105855" y="2753509"/>
                  </a:lnTo>
                  <a:lnTo>
                    <a:pt x="1124513" y="2794878"/>
                  </a:lnTo>
                  <a:lnTo>
                    <a:pt x="1143127" y="2822836"/>
                  </a:lnTo>
                  <a:lnTo>
                    <a:pt x="1176602" y="2841055"/>
                  </a:lnTo>
                  <a:lnTo>
                    <a:pt x="1210187" y="2831184"/>
                  </a:lnTo>
                  <a:lnTo>
                    <a:pt x="1243747" y="2804786"/>
                  </a:lnTo>
                  <a:lnTo>
                    <a:pt x="1277149" y="2773426"/>
                  </a:lnTo>
                  <a:lnTo>
                    <a:pt x="1310258" y="2748668"/>
                  </a:lnTo>
                  <a:lnTo>
                    <a:pt x="1350914" y="2722175"/>
                  </a:lnTo>
                  <a:lnTo>
                    <a:pt x="1391094" y="2691598"/>
                  </a:lnTo>
                  <a:lnTo>
                    <a:pt x="1431274" y="2663997"/>
                  </a:lnTo>
                  <a:lnTo>
                    <a:pt x="1471930" y="2646433"/>
                  </a:lnTo>
                  <a:lnTo>
                    <a:pt x="1513492" y="2646850"/>
                  </a:lnTo>
                  <a:lnTo>
                    <a:pt x="1555543" y="2659387"/>
                  </a:lnTo>
                  <a:lnTo>
                    <a:pt x="1597570" y="2670686"/>
                  </a:lnTo>
                  <a:lnTo>
                    <a:pt x="1639062" y="2667388"/>
                  </a:lnTo>
                  <a:lnTo>
                    <a:pt x="1679773" y="2643903"/>
                  </a:lnTo>
                  <a:lnTo>
                    <a:pt x="1719961" y="2608095"/>
                  </a:lnTo>
                  <a:lnTo>
                    <a:pt x="1760148" y="2566501"/>
                  </a:lnTo>
                  <a:lnTo>
                    <a:pt x="1800860" y="2525656"/>
                  </a:lnTo>
                  <a:lnTo>
                    <a:pt x="1833969" y="2493828"/>
                  </a:lnTo>
                  <a:lnTo>
                    <a:pt x="1867371" y="2460281"/>
                  </a:lnTo>
                  <a:lnTo>
                    <a:pt x="1900931" y="2426252"/>
                  </a:lnTo>
                  <a:lnTo>
                    <a:pt x="1934516" y="2392979"/>
                  </a:lnTo>
                  <a:lnTo>
                    <a:pt x="1967992" y="2361699"/>
                  </a:lnTo>
                  <a:lnTo>
                    <a:pt x="2001296" y="2338014"/>
                  </a:lnTo>
                  <a:lnTo>
                    <a:pt x="2035454" y="2320261"/>
                  </a:lnTo>
                  <a:lnTo>
                    <a:pt x="2069673" y="2300837"/>
                  </a:lnTo>
                  <a:lnTo>
                    <a:pt x="2103160" y="2272141"/>
                  </a:lnTo>
                  <a:lnTo>
                    <a:pt x="2135124" y="2226571"/>
                  </a:lnTo>
                  <a:lnTo>
                    <a:pt x="2152540" y="2187842"/>
                  </a:lnTo>
                  <a:lnTo>
                    <a:pt x="2169487" y="2138384"/>
                  </a:lnTo>
                  <a:lnTo>
                    <a:pt x="2186098" y="2081646"/>
                  </a:lnTo>
                  <a:lnTo>
                    <a:pt x="2202504" y="2021075"/>
                  </a:lnTo>
                  <a:lnTo>
                    <a:pt x="2218840" y="1960121"/>
                  </a:lnTo>
                  <a:lnTo>
                    <a:pt x="2235237" y="1902232"/>
                  </a:lnTo>
                  <a:lnTo>
                    <a:pt x="2251829" y="1850856"/>
                  </a:lnTo>
                  <a:lnTo>
                    <a:pt x="2268748" y="1809441"/>
                  </a:lnTo>
                  <a:lnTo>
                    <a:pt x="2286127" y="1781436"/>
                  </a:lnTo>
                  <a:lnTo>
                    <a:pt x="2313138" y="1766632"/>
                  </a:lnTo>
                  <a:lnTo>
                    <a:pt x="2340887" y="1776201"/>
                  </a:lnTo>
                  <a:lnTo>
                    <a:pt x="2369073" y="1800439"/>
                  </a:lnTo>
                  <a:lnTo>
                    <a:pt x="2397397" y="1829640"/>
                  </a:lnTo>
                  <a:lnTo>
                    <a:pt x="2425559" y="1854100"/>
                  </a:lnTo>
                  <a:lnTo>
                    <a:pt x="2453259" y="1864113"/>
                  </a:lnTo>
                  <a:lnTo>
                    <a:pt x="2493970" y="1853279"/>
                  </a:lnTo>
                  <a:lnTo>
                    <a:pt x="2534158" y="1828490"/>
                  </a:lnTo>
                  <a:lnTo>
                    <a:pt x="2574345" y="1799605"/>
                  </a:lnTo>
                  <a:lnTo>
                    <a:pt x="2615057" y="1776483"/>
                  </a:lnTo>
                  <a:lnTo>
                    <a:pt x="2656548" y="1762369"/>
                  </a:lnTo>
                  <a:lnTo>
                    <a:pt x="2698575" y="1751861"/>
                  </a:lnTo>
                  <a:lnTo>
                    <a:pt x="2740626" y="1741568"/>
                  </a:lnTo>
                  <a:lnTo>
                    <a:pt x="2782189" y="1728096"/>
                  </a:lnTo>
                  <a:lnTo>
                    <a:pt x="2822900" y="1709483"/>
                  </a:lnTo>
                  <a:lnTo>
                    <a:pt x="2863088" y="1687964"/>
                  </a:lnTo>
                  <a:lnTo>
                    <a:pt x="2903275" y="1666160"/>
                  </a:lnTo>
                  <a:lnTo>
                    <a:pt x="2943987" y="1646689"/>
                  </a:lnTo>
                  <a:lnTo>
                    <a:pt x="2985353" y="1633067"/>
                  </a:lnTo>
                  <a:lnTo>
                    <a:pt x="3027172" y="1622956"/>
                  </a:lnTo>
                  <a:lnTo>
                    <a:pt x="3069181" y="1610203"/>
                  </a:lnTo>
                  <a:lnTo>
                    <a:pt x="3111119" y="1588650"/>
                  </a:lnTo>
                  <a:lnTo>
                    <a:pt x="3144594" y="1560266"/>
                  </a:lnTo>
                  <a:lnTo>
                    <a:pt x="3178179" y="1523824"/>
                  </a:lnTo>
                  <a:lnTo>
                    <a:pt x="3211739" y="1484948"/>
                  </a:lnTo>
                  <a:lnTo>
                    <a:pt x="3245141" y="1449267"/>
                  </a:lnTo>
                  <a:lnTo>
                    <a:pt x="3278251" y="1422407"/>
                  </a:lnTo>
                  <a:lnTo>
                    <a:pt x="3318908" y="1401319"/>
                  </a:lnTo>
                  <a:lnTo>
                    <a:pt x="3359102" y="1388578"/>
                  </a:lnTo>
                  <a:lnTo>
                    <a:pt x="3399319" y="1382813"/>
                  </a:lnTo>
                  <a:lnTo>
                    <a:pt x="3440049" y="1382656"/>
                  </a:lnTo>
                  <a:lnTo>
                    <a:pt x="3481540" y="1391783"/>
                  </a:lnTo>
                  <a:lnTo>
                    <a:pt x="3523567" y="1409565"/>
                  </a:lnTo>
                  <a:lnTo>
                    <a:pt x="3565618" y="1428180"/>
                  </a:lnTo>
                  <a:lnTo>
                    <a:pt x="3607180" y="1439806"/>
                  </a:lnTo>
                  <a:lnTo>
                    <a:pt x="3647836" y="1441561"/>
                  </a:lnTo>
                  <a:lnTo>
                    <a:pt x="3688016" y="1437933"/>
                  </a:lnTo>
                  <a:lnTo>
                    <a:pt x="3728196" y="1431877"/>
                  </a:lnTo>
                  <a:lnTo>
                    <a:pt x="3768852" y="1426344"/>
                  </a:lnTo>
                  <a:lnTo>
                    <a:pt x="3810289" y="1426025"/>
                  </a:lnTo>
                  <a:lnTo>
                    <a:pt x="3852132" y="1427980"/>
                  </a:lnTo>
                  <a:lnTo>
                    <a:pt x="3894117" y="1424005"/>
                  </a:lnTo>
                  <a:lnTo>
                    <a:pt x="3935984" y="1405897"/>
                  </a:lnTo>
                  <a:lnTo>
                    <a:pt x="3963983" y="1379190"/>
                  </a:lnTo>
                  <a:lnTo>
                    <a:pt x="3992132" y="1340657"/>
                  </a:lnTo>
                  <a:lnTo>
                    <a:pt x="4020280" y="1297058"/>
                  </a:lnTo>
                  <a:lnTo>
                    <a:pt x="4048280" y="1255153"/>
                  </a:lnTo>
                  <a:lnTo>
                    <a:pt x="4075983" y="1221700"/>
                  </a:lnTo>
                  <a:lnTo>
                    <a:pt x="4103242" y="1203459"/>
                  </a:lnTo>
                  <a:lnTo>
                    <a:pt x="4142797" y="1206194"/>
                  </a:lnTo>
                  <a:lnTo>
                    <a:pt x="4181363" y="1231812"/>
                  </a:lnTo>
                  <a:lnTo>
                    <a:pt x="4219954" y="1268718"/>
                  </a:lnTo>
                  <a:lnTo>
                    <a:pt x="4259580" y="1305313"/>
                  </a:lnTo>
                  <a:lnTo>
                    <a:pt x="4292372" y="1339550"/>
                  </a:lnTo>
                  <a:lnTo>
                    <a:pt x="4325871" y="1383094"/>
                  </a:lnTo>
                  <a:lnTo>
                    <a:pt x="4359688" y="1425383"/>
                  </a:lnTo>
                  <a:lnTo>
                    <a:pt x="4393431" y="1455852"/>
                  </a:lnTo>
                  <a:lnTo>
                    <a:pt x="4426712" y="1463936"/>
                  </a:lnTo>
                  <a:lnTo>
                    <a:pt x="4453892" y="1446409"/>
                  </a:lnTo>
                  <a:lnTo>
                    <a:pt x="4480795" y="1410291"/>
                  </a:lnTo>
                  <a:lnTo>
                    <a:pt x="4507563" y="1363511"/>
                  </a:lnTo>
                  <a:lnTo>
                    <a:pt x="4534342" y="1314001"/>
                  </a:lnTo>
                  <a:lnTo>
                    <a:pt x="4561276" y="1269691"/>
                  </a:lnTo>
                  <a:lnTo>
                    <a:pt x="4588510" y="1238511"/>
                  </a:lnTo>
                  <a:lnTo>
                    <a:pt x="4620400" y="1225609"/>
                  </a:lnTo>
                  <a:lnTo>
                    <a:pt x="4654564" y="1227435"/>
                  </a:lnTo>
                  <a:lnTo>
                    <a:pt x="4689496" y="1231864"/>
                  </a:lnTo>
                  <a:lnTo>
                    <a:pt x="4723690" y="1226771"/>
                  </a:lnTo>
                  <a:lnTo>
                    <a:pt x="4755642" y="1200030"/>
                  </a:lnTo>
                  <a:lnTo>
                    <a:pt x="4791812" y="1128740"/>
                  </a:lnTo>
                  <a:lnTo>
                    <a:pt x="4809720" y="1081050"/>
                  </a:lnTo>
                  <a:lnTo>
                    <a:pt x="4827565" y="1028735"/>
                  </a:lnTo>
                  <a:lnTo>
                    <a:pt x="4845389" y="974348"/>
                  </a:lnTo>
                  <a:lnTo>
                    <a:pt x="4863234" y="920442"/>
                  </a:lnTo>
                  <a:lnTo>
                    <a:pt x="4881142" y="869572"/>
                  </a:lnTo>
                  <a:lnTo>
                    <a:pt x="4899154" y="824292"/>
                  </a:lnTo>
                  <a:lnTo>
                    <a:pt x="4917313" y="787153"/>
                  </a:lnTo>
                  <a:lnTo>
                    <a:pt x="4950422" y="734967"/>
                  </a:lnTo>
                  <a:lnTo>
                    <a:pt x="4983824" y="693417"/>
                  </a:lnTo>
                  <a:lnTo>
                    <a:pt x="5017384" y="661286"/>
                  </a:lnTo>
                  <a:lnTo>
                    <a:pt x="5050969" y="637354"/>
                  </a:lnTo>
                  <a:lnTo>
                    <a:pt x="5126384" y="616624"/>
                  </a:lnTo>
                  <a:lnTo>
                    <a:pt x="5168407" y="629991"/>
                  </a:lnTo>
                  <a:lnTo>
                    <a:pt x="5210264" y="645548"/>
                  </a:lnTo>
                  <a:lnTo>
                    <a:pt x="5251704" y="648342"/>
                  </a:lnTo>
                  <a:lnTo>
                    <a:pt x="5292359" y="636115"/>
                  </a:lnTo>
                  <a:lnTo>
                    <a:pt x="5332539" y="616338"/>
                  </a:lnTo>
                  <a:lnTo>
                    <a:pt x="5372719" y="588371"/>
                  </a:lnTo>
                  <a:lnTo>
                    <a:pt x="5413375" y="551568"/>
                  </a:lnTo>
                  <a:lnTo>
                    <a:pt x="5441003" y="520784"/>
                  </a:lnTo>
                  <a:lnTo>
                    <a:pt x="5468925" y="484743"/>
                  </a:lnTo>
                  <a:lnTo>
                    <a:pt x="5496988" y="444857"/>
                  </a:lnTo>
                  <a:lnTo>
                    <a:pt x="5525040" y="402536"/>
                  </a:lnTo>
                  <a:lnTo>
                    <a:pt x="5552930" y="359193"/>
                  </a:lnTo>
                  <a:lnTo>
                    <a:pt x="5580507" y="316237"/>
                  </a:lnTo>
                  <a:lnTo>
                    <a:pt x="5607732" y="270013"/>
                  </a:lnTo>
                  <a:lnTo>
                    <a:pt x="5634646" y="218730"/>
                  </a:lnTo>
                  <a:lnTo>
                    <a:pt x="5661406" y="166409"/>
                  </a:lnTo>
                  <a:lnTo>
                    <a:pt x="5688165" y="117073"/>
                  </a:lnTo>
                  <a:lnTo>
                    <a:pt x="5715079" y="74743"/>
                  </a:lnTo>
                  <a:lnTo>
                    <a:pt x="5742305" y="43441"/>
                  </a:lnTo>
                  <a:lnTo>
                    <a:pt x="5783724" y="18464"/>
                  </a:lnTo>
                  <a:lnTo>
                    <a:pt x="5825537" y="11739"/>
                  </a:lnTo>
                  <a:lnTo>
                    <a:pt x="5867517" y="15849"/>
                  </a:lnTo>
                  <a:lnTo>
                    <a:pt x="5909436" y="23375"/>
                  </a:lnTo>
                  <a:lnTo>
                    <a:pt x="5951624" y="28940"/>
                  </a:lnTo>
                  <a:lnTo>
                    <a:pt x="5994050" y="37695"/>
                  </a:lnTo>
                  <a:lnTo>
                    <a:pt x="6035952" y="57737"/>
                  </a:lnTo>
                  <a:lnTo>
                    <a:pt x="6076569" y="97162"/>
                  </a:lnTo>
                  <a:lnTo>
                    <a:pt x="6115093" y="172057"/>
                  </a:lnTo>
                  <a:lnTo>
                    <a:pt x="6133678" y="221254"/>
                  </a:lnTo>
                  <a:lnTo>
                    <a:pt x="6152070" y="273407"/>
                  </a:lnTo>
                  <a:lnTo>
                    <a:pt x="6170462" y="324857"/>
                  </a:lnTo>
                  <a:lnTo>
                    <a:pt x="6189047" y="371947"/>
                  </a:lnTo>
                  <a:lnTo>
                    <a:pt x="6208019" y="411018"/>
                  </a:lnTo>
                  <a:lnTo>
                    <a:pt x="6227572" y="438411"/>
                  </a:lnTo>
                  <a:lnTo>
                    <a:pt x="6268313" y="462484"/>
                  </a:lnTo>
                  <a:lnTo>
                    <a:pt x="6310423" y="460589"/>
                  </a:lnTo>
                  <a:lnTo>
                    <a:pt x="6352891" y="443573"/>
                  </a:lnTo>
                  <a:lnTo>
                    <a:pt x="6394704" y="422282"/>
                  </a:lnTo>
                  <a:lnTo>
                    <a:pt x="6427331" y="397854"/>
                  </a:lnTo>
                  <a:lnTo>
                    <a:pt x="6459557" y="362397"/>
                  </a:lnTo>
                  <a:lnTo>
                    <a:pt x="6491648" y="324881"/>
                  </a:lnTo>
                  <a:lnTo>
                    <a:pt x="6523874" y="294271"/>
                  </a:lnTo>
                  <a:lnTo>
                    <a:pt x="6556502" y="279534"/>
                  </a:lnTo>
                  <a:lnTo>
                    <a:pt x="6589635" y="289650"/>
                  </a:lnTo>
                  <a:lnTo>
                    <a:pt x="6623178" y="318638"/>
                  </a:lnTo>
                  <a:lnTo>
                    <a:pt x="6656866" y="353034"/>
                  </a:lnTo>
                  <a:lnTo>
                    <a:pt x="6690439" y="379371"/>
                  </a:lnTo>
                  <a:lnTo>
                    <a:pt x="6750814" y="367083"/>
                  </a:lnTo>
                  <a:lnTo>
                    <a:pt x="6777717" y="336412"/>
                  </a:lnTo>
                  <a:lnTo>
                    <a:pt x="6804485" y="297013"/>
                  </a:lnTo>
                  <a:lnTo>
                    <a:pt x="6831264" y="253730"/>
                  </a:lnTo>
                  <a:lnTo>
                    <a:pt x="6858198" y="211407"/>
                  </a:lnTo>
                  <a:lnTo>
                    <a:pt x="6885432" y="174886"/>
                  </a:lnTo>
                  <a:lnTo>
                    <a:pt x="6918480" y="133904"/>
                  </a:lnTo>
                  <a:lnTo>
                    <a:pt x="6951851" y="90959"/>
                  </a:lnTo>
                  <a:lnTo>
                    <a:pt x="6985412" y="51068"/>
                  </a:lnTo>
                  <a:lnTo>
                    <a:pt x="7019027" y="19247"/>
                  </a:lnTo>
                  <a:lnTo>
                    <a:pt x="7052564" y="515"/>
                  </a:lnTo>
                  <a:lnTo>
                    <a:pt x="7094430" y="0"/>
                  </a:lnTo>
                  <a:lnTo>
                    <a:pt x="7136415" y="18010"/>
                  </a:lnTo>
                  <a:lnTo>
                    <a:pt x="7178258" y="44735"/>
                  </a:lnTo>
                  <a:lnTo>
                    <a:pt x="7219696" y="70365"/>
                  </a:lnTo>
                  <a:lnTo>
                    <a:pt x="7260476" y="94019"/>
                  </a:lnTo>
                  <a:lnTo>
                    <a:pt x="7300864" y="120435"/>
                  </a:lnTo>
                  <a:lnTo>
                    <a:pt x="7341086" y="147947"/>
                  </a:lnTo>
                  <a:lnTo>
                    <a:pt x="7381367" y="17488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945642" y="3236213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45642" y="2972561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45642" y="2708909"/>
              <a:ext cx="250825" cy="0"/>
            </a:xfrm>
            <a:custGeom>
              <a:avLst/>
              <a:gdLst/>
              <a:ahLst/>
              <a:cxnLst/>
              <a:rect l="l" t="t" r="r" b="b"/>
              <a:pathLst>
                <a:path w="250825">
                  <a:moveTo>
                    <a:pt x="0" y="0"/>
                  </a:moveTo>
                  <a:lnTo>
                    <a:pt x="2508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576818" y="2409825"/>
            <a:ext cx="316865" cy="3378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7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7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9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2742" y="5548985"/>
            <a:ext cx="3162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2742" y="4921122"/>
            <a:ext cx="3162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1561" y="4292930"/>
            <a:ext cx="4679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1561" y="3665601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1.6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1561" y="3037713"/>
            <a:ext cx="46735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2.0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1561" y="2409825"/>
            <a:ext cx="46735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2.4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2260" y="5782156"/>
            <a:ext cx="7790815" cy="63500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58419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66040">
              <a:spcBef>
                <a:spcPts val="819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41275">
              <a:spcBef>
                <a:spcPts val="92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91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17475" algn="r">
              <a:lnSpc>
                <a:spcPct val="153900"/>
              </a:lnSpc>
              <a:spcBef>
                <a:spcPts val="4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Eyl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3627" y="2546832"/>
            <a:ext cx="5113020" cy="815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04515">
              <a:lnSpc>
                <a:spcPct val="123400"/>
              </a:lnSpc>
              <a:spcBef>
                <a:spcPts val="100"/>
              </a:spcBef>
            </a:pP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TL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Mevduat, Milyar </a:t>
            </a: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TL  </a:t>
            </a: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YP </a:t>
            </a:r>
            <a:r>
              <a:rPr sz="1400" b="1" spc="-5" dirty="0">
                <a:solidFill>
                  <a:srgbClr val="A30000"/>
                </a:solidFill>
                <a:latin typeface="Tahoma"/>
                <a:cs typeface="Tahoma"/>
              </a:rPr>
              <a:t>Mevduat, Milyar</a:t>
            </a:r>
            <a:r>
              <a:rPr sz="1400" b="1" spc="-40" dirty="0">
                <a:solidFill>
                  <a:srgbClr val="A30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TL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Bankalardaki YP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Mevduat, Milyar </a:t>
            </a: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ABD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Doları (Sağ</a:t>
            </a:r>
            <a:r>
              <a:rPr sz="1400" b="1" spc="-10" dirty="0">
                <a:solidFill>
                  <a:srgbClr val="80808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eksen)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586299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691128" y="999744"/>
                  </a:lnTo>
                  <a:lnTo>
                    <a:pt x="3691128" y="518160"/>
                  </a:lnTo>
                  <a:lnTo>
                    <a:pt x="3691128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691127" y="316992"/>
              <a:ext cx="5196840" cy="1092835"/>
            </a:xfrm>
            <a:custGeom>
              <a:avLst/>
              <a:gdLst/>
              <a:ahLst/>
              <a:cxnLst/>
              <a:rect l="l" t="t" r="r" b="b"/>
              <a:pathLst>
                <a:path w="5196840" h="1092835">
                  <a:moveTo>
                    <a:pt x="5196839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196839" y="1092707"/>
                  </a:lnTo>
                  <a:lnTo>
                    <a:pt x="5196839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99794" y="3005376"/>
            <a:ext cx="7554595" cy="309816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4965" indent="-342900">
              <a:spcBef>
                <a:spcPts val="580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2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1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9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24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TÜFE</a:t>
            </a:r>
            <a:r>
              <a:rPr spc="9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4965" indent="-342900"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dolar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kuru</a:t>
            </a: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bankalar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arası döviz piyasası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2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4965" indent="-342900"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GSYH büyüme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2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yılın yıllık GSYH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pc="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Gelecek yılın yıllık GSYH büyüme</a:t>
            </a:r>
            <a:r>
              <a:rPr spc="1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78991" y="1620011"/>
            <a:ext cx="7905115" cy="122872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62865" rIns="0" bIns="0" rtlCol="0">
            <a:spAutoFit/>
          </a:bodyPr>
          <a:lstStyle/>
          <a:p>
            <a:pPr marL="91440" marR="207010">
              <a:lnSpc>
                <a:spcPct val="100000"/>
              </a:lnSpc>
              <a:spcBef>
                <a:spcPts val="495"/>
              </a:spcBef>
              <a:tabLst>
                <a:tab pos="1530985" algn="l"/>
              </a:tabLst>
            </a:pPr>
            <a:r>
              <a:rPr sz="3600" spc="-5" dirty="0"/>
              <a:t>TCMB	</a:t>
            </a:r>
            <a:r>
              <a:rPr sz="3600" dirty="0"/>
              <a:t>Piyasa Katılımcıları</a:t>
            </a:r>
            <a:r>
              <a:rPr sz="3600" spc="-145" dirty="0"/>
              <a:t> </a:t>
            </a:r>
            <a:r>
              <a:rPr sz="3600" dirty="0"/>
              <a:t>Anketi:  </a:t>
            </a:r>
            <a:r>
              <a:rPr sz="3600" spc="-5" dirty="0"/>
              <a:t>Seçilmiş</a:t>
            </a:r>
            <a:r>
              <a:rPr sz="3600" spc="-10" dirty="0"/>
              <a:t> </a:t>
            </a:r>
            <a:r>
              <a:rPr sz="3600" spc="-5" dirty="0"/>
              <a:t>Göstergeler</a:t>
            </a:r>
            <a:endParaRPr sz="3600"/>
          </a:p>
        </p:txBody>
      </p:sp>
    </p:spTree>
    <p:extLst>
      <p:ext uri="{BB962C8B-B14F-4D97-AF65-F5344CB8AC3E}">
        <p14:creationId xmlns:p14="http://schemas.microsoft.com/office/powerpoint/2010/main" val="37826796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412" y="830707"/>
            <a:ext cx="54648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Piyasanın enflasyon beklentileri</a:t>
            </a:r>
            <a:r>
              <a:rPr spc="-70" dirty="0"/>
              <a:t> </a:t>
            </a:r>
            <a:r>
              <a:rPr spc="-5" dirty="0"/>
              <a:t>yükseliyor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729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6412" y="1135202"/>
            <a:ext cx="7534275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Kasım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ayında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 sonu TÜFE beklentisi %19,3,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sonrası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için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r>
              <a:rPr spc="1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%15,6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düzeyinde</a:t>
            </a:r>
            <a:r>
              <a:rPr spc="1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638300">
              <a:spcBef>
                <a:spcPts val="174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Enflasyon beklentisi,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Kasım 2020 - Kasım</a:t>
            </a:r>
            <a:r>
              <a:rPr sz="1600" b="1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72" y="6613956"/>
            <a:ext cx="4454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1208" y="2501645"/>
            <a:ext cx="8208645" cy="3091815"/>
            <a:chOff x="521208" y="2501645"/>
            <a:chExt cx="8208645" cy="3091815"/>
          </a:xfrm>
        </p:grpSpPr>
        <p:sp>
          <p:nvSpPr>
            <p:cNvPr id="8" name="object 8"/>
            <p:cNvSpPr/>
            <p:nvPr/>
          </p:nvSpPr>
          <p:spPr>
            <a:xfrm>
              <a:off x="521208" y="2528315"/>
              <a:ext cx="8190230" cy="3060700"/>
            </a:xfrm>
            <a:custGeom>
              <a:avLst/>
              <a:gdLst/>
              <a:ahLst/>
              <a:cxnLst/>
              <a:rect l="l" t="t" r="r" b="b"/>
              <a:pathLst>
                <a:path w="8190230" h="3060700">
                  <a:moveTo>
                    <a:pt x="59436" y="3060192"/>
                  </a:moveTo>
                  <a:lnTo>
                    <a:pt x="59436" y="0"/>
                  </a:lnTo>
                </a:path>
                <a:path w="8190230" h="3060700">
                  <a:moveTo>
                    <a:pt x="0" y="3060192"/>
                  </a:moveTo>
                  <a:lnTo>
                    <a:pt x="59436" y="3060192"/>
                  </a:lnTo>
                </a:path>
                <a:path w="8190230" h="3060700">
                  <a:moveTo>
                    <a:pt x="0" y="2622804"/>
                  </a:moveTo>
                  <a:lnTo>
                    <a:pt x="59436" y="2622804"/>
                  </a:lnTo>
                </a:path>
                <a:path w="8190230" h="3060700">
                  <a:moveTo>
                    <a:pt x="0" y="2185416"/>
                  </a:moveTo>
                  <a:lnTo>
                    <a:pt x="59436" y="2185416"/>
                  </a:lnTo>
                </a:path>
                <a:path w="8190230" h="3060700">
                  <a:moveTo>
                    <a:pt x="0" y="1748028"/>
                  </a:moveTo>
                  <a:lnTo>
                    <a:pt x="59436" y="1748028"/>
                  </a:lnTo>
                </a:path>
                <a:path w="8190230" h="3060700">
                  <a:moveTo>
                    <a:pt x="0" y="1312164"/>
                  </a:moveTo>
                  <a:lnTo>
                    <a:pt x="59436" y="1312164"/>
                  </a:lnTo>
                </a:path>
                <a:path w="8190230" h="3060700">
                  <a:moveTo>
                    <a:pt x="0" y="874776"/>
                  </a:moveTo>
                  <a:lnTo>
                    <a:pt x="59436" y="874776"/>
                  </a:lnTo>
                </a:path>
                <a:path w="8190230" h="3060700">
                  <a:moveTo>
                    <a:pt x="0" y="437388"/>
                  </a:moveTo>
                  <a:lnTo>
                    <a:pt x="59436" y="437388"/>
                  </a:lnTo>
                </a:path>
                <a:path w="8190230" h="3060700">
                  <a:moveTo>
                    <a:pt x="0" y="0"/>
                  </a:moveTo>
                  <a:lnTo>
                    <a:pt x="59436" y="0"/>
                  </a:lnTo>
                </a:path>
                <a:path w="8190230" h="3060700">
                  <a:moveTo>
                    <a:pt x="59436" y="3060192"/>
                  </a:moveTo>
                  <a:lnTo>
                    <a:pt x="8189976" y="30601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025" y="3800601"/>
              <a:ext cx="677545" cy="374015"/>
            </a:xfrm>
            <a:custGeom>
              <a:avLst/>
              <a:gdLst/>
              <a:ahLst/>
              <a:cxnLst/>
              <a:rect l="l" t="t" r="r" b="b"/>
              <a:pathLst>
                <a:path w="677544" h="374014">
                  <a:moveTo>
                    <a:pt x="0" y="373634"/>
                  </a:moveTo>
                  <a:lnTo>
                    <a:pt x="46568" y="347942"/>
                  </a:lnTo>
                  <a:lnTo>
                    <a:pt x="95546" y="320923"/>
                  </a:lnTo>
                  <a:lnTo>
                    <a:pt x="146331" y="292908"/>
                  </a:lnTo>
                  <a:lnTo>
                    <a:pt x="198320" y="264231"/>
                  </a:lnTo>
                  <a:lnTo>
                    <a:pt x="250911" y="235222"/>
                  </a:lnTo>
                  <a:lnTo>
                    <a:pt x="303502" y="206215"/>
                  </a:lnTo>
                  <a:lnTo>
                    <a:pt x="355492" y="177541"/>
                  </a:lnTo>
                  <a:lnTo>
                    <a:pt x="406277" y="149532"/>
                  </a:lnTo>
                  <a:lnTo>
                    <a:pt x="455255" y="122521"/>
                  </a:lnTo>
                  <a:lnTo>
                    <a:pt x="501825" y="96839"/>
                  </a:lnTo>
                  <a:lnTo>
                    <a:pt x="545384" y="72819"/>
                  </a:lnTo>
                  <a:lnTo>
                    <a:pt x="585331" y="50793"/>
                  </a:lnTo>
                  <a:lnTo>
                    <a:pt x="621061" y="31093"/>
                  </a:lnTo>
                  <a:lnTo>
                    <a:pt x="651975" y="14051"/>
                  </a:lnTo>
                  <a:lnTo>
                    <a:pt x="677468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025" y="3488181"/>
              <a:ext cx="8129905" cy="1149350"/>
            </a:xfrm>
            <a:custGeom>
              <a:avLst/>
              <a:gdLst/>
              <a:ahLst/>
              <a:cxnLst/>
              <a:rect l="l" t="t" r="r" b="b"/>
              <a:pathLst>
                <a:path w="8129905" h="1149350">
                  <a:moveTo>
                    <a:pt x="0" y="1057528"/>
                  </a:moveTo>
                  <a:lnTo>
                    <a:pt x="52112" y="1056129"/>
                  </a:lnTo>
                  <a:lnTo>
                    <a:pt x="104224" y="1054352"/>
                  </a:lnTo>
                  <a:lnTo>
                    <a:pt x="156337" y="1052310"/>
                  </a:lnTo>
                  <a:lnTo>
                    <a:pt x="208450" y="1050117"/>
                  </a:lnTo>
                  <a:lnTo>
                    <a:pt x="260564" y="1047886"/>
                  </a:lnTo>
                  <a:lnTo>
                    <a:pt x="312677" y="1045731"/>
                  </a:lnTo>
                  <a:lnTo>
                    <a:pt x="364791" y="1043765"/>
                  </a:lnTo>
                  <a:lnTo>
                    <a:pt x="416904" y="1042101"/>
                  </a:lnTo>
                  <a:lnTo>
                    <a:pt x="469017" y="1040853"/>
                  </a:lnTo>
                  <a:lnTo>
                    <a:pt x="521131" y="1040135"/>
                  </a:lnTo>
                  <a:lnTo>
                    <a:pt x="573243" y="1040059"/>
                  </a:lnTo>
                  <a:lnTo>
                    <a:pt x="625356" y="1040739"/>
                  </a:lnTo>
                  <a:lnTo>
                    <a:pt x="677468" y="1042288"/>
                  </a:lnTo>
                  <a:lnTo>
                    <a:pt x="729594" y="1044839"/>
                  </a:lnTo>
                  <a:lnTo>
                    <a:pt x="781716" y="1048403"/>
                  </a:lnTo>
                  <a:lnTo>
                    <a:pt x="833837" y="1052823"/>
                  </a:lnTo>
                  <a:lnTo>
                    <a:pt x="885956" y="1057945"/>
                  </a:lnTo>
                  <a:lnTo>
                    <a:pt x="938072" y="1063613"/>
                  </a:lnTo>
                  <a:lnTo>
                    <a:pt x="990187" y="1069673"/>
                  </a:lnTo>
                  <a:lnTo>
                    <a:pt x="1042301" y="1075967"/>
                  </a:lnTo>
                  <a:lnTo>
                    <a:pt x="1094413" y="1082342"/>
                  </a:lnTo>
                  <a:lnTo>
                    <a:pt x="1146524" y="1088642"/>
                  </a:lnTo>
                  <a:lnTo>
                    <a:pt x="1198634" y="1094711"/>
                  </a:lnTo>
                  <a:lnTo>
                    <a:pt x="1250744" y="1100393"/>
                  </a:lnTo>
                  <a:lnTo>
                    <a:pt x="1302853" y="1105535"/>
                  </a:lnTo>
                  <a:lnTo>
                    <a:pt x="1354963" y="1109979"/>
                  </a:lnTo>
                  <a:lnTo>
                    <a:pt x="1407072" y="1114015"/>
                  </a:lnTo>
                  <a:lnTo>
                    <a:pt x="1459181" y="1118004"/>
                  </a:lnTo>
                  <a:lnTo>
                    <a:pt x="1511290" y="1121907"/>
                  </a:lnTo>
                  <a:lnTo>
                    <a:pt x="1563399" y="1125681"/>
                  </a:lnTo>
                  <a:lnTo>
                    <a:pt x="1615508" y="1129286"/>
                  </a:lnTo>
                  <a:lnTo>
                    <a:pt x="1667617" y="1132679"/>
                  </a:lnTo>
                  <a:lnTo>
                    <a:pt x="1719726" y="1135821"/>
                  </a:lnTo>
                  <a:lnTo>
                    <a:pt x="1771835" y="1138669"/>
                  </a:lnTo>
                  <a:lnTo>
                    <a:pt x="1823944" y="1141182"/>
                  </a:lnTo>
                  <a:lnTo>
                    <a:pt x="1876053" y="1143320"/>
                  </a:lnTo>
                  <a:lnTo>
                    <a:pt x="1928162" y="1145040"/>
                  </a:lnTo>
                  <a:lnTo>
                    <a:pt x="1980271" y="1146302"/>
                  </a:lnTo>
                  <a:lnTo>
                    <a:pt x="2032381" y="1147063"/>
                  </a:lnTo>
                  <a:lnTo>
                    <a:pt x="2084490" y="1147646"/>
                  </a:lnTo>
                  <a:lnTo>
                    <a:pt x="2136599" y="1148258"/>
                  </a:lnTo>
                  <a:lnTo>
                    <a:pt x="2188709" y="1148782"/>
                  </a:lnTo>
                  <a:lnTo>
                    <a:pt x="2240821" y="1149099"/>
                  </a:lnTo>
                  <a:lnTo>
                    <a:pt x="2292933" y="1149090"/>
                  </a:lnTo>
                  <a:lnTo>
                    <a:pt x="2345047" y="1148637"/>
                  </a:lnTo>
                  <a:lnTo>
                    <a:pt x="2397164" y="1147621"/>
                  </a:lnTo>
                  <a:lnTo>
                    <a:pt x="2449283" y="1145923"/>
                  </a:lnTo>
                  <a:lnTo>
                    <a:pt x="2501404" y="1143425"/>
                  </a:lnTo>
                  <a:lnTo>
                    <a:pt x="2553529" y="1140009"/>
                  </a:lnTo>
                  <a:lnTo>
                    <a:pt x="2605657" y="1135555"/>
                  </a:lnTo>
                  <a:lnTo>
                    <a:pt x="2657789" y="1129945"/>
                  </a:lnTo>
                  <a:lnTo>
                    <a:pt x="2709926" y="1123060"/>
                  </a:lnTo>
                  <a:lnTo>
                    <a:pt x="2758313" y="1115184"/>
                  </a:lnTo>
                  <a:lnTo>
                    <a:pt x="2806700" y="1105742"/>
                  </a:lnTo>
                  <a:lnTo>
                    <a:pt x="2855087" y="1094956"/>
                  </a:lnTo>
                  <a:lnTo>
                    <a:pt x="2903474" y="1083046"/>
                  </a:lnTo>
                  <a:lnTo>
                    <a:pt x="2951861" y="1070230"/>
                  </a:lnTo>
                  <a:lnTo>
                    <a:pt x="3000248" y="1056730"/>
                  </a:lnTo>
                  <a:lnTo>
                    <a:pt x="3048635" y="1042765"/>
                  </a:lnTo>
                  <a:lnTo>
                    <a:pt x="3097022" y="1028555"/>
                  </a:lnTo>
                  <a:lnTo>
                    <a:pt x="3145409" y="1014320"/>
                  </a:lnTo>
                  <a:lnTo>
                    <a:pt x="3193796" y="1000280"/>
                  </a:lnTo>
                  <a:lnTo>
                    <a:pt x="3242183" y="986654"/>
                  </a:lnTo>
                  <a:lnTo>
                    <a:pt x="3290570" y="973664"/>
                  </a:lnTo>
                  <a:lnTo>
                    <a:pt x="3338957" y="961528"/>
                  </a:lnTo>
                  <a:lnTo>
                    <a:pt x="3387344" y="950467"/>
                  </a:lnTo>
                  <a:lnTo>
                    <a:pt x="3435731" y="940149"/>
                  </a:lnTo>
                  <a:lnTo>
                    <a:pt x="3484118" y="930096"/>
                  </a:lnTo>
                  <a:lnTo>
                    <a:pt x="3532505" y="920309"/>
                  </a:lnTo>
                  <a:lnTo>
                    <a:pt x="3580892" y="910787"/>
                  </a:lnTo>
                  <a:lnTo>
                    <a:pt x="3629279" y="901532"/>
                  </a:lnTo>
                  <a:lnTo>
                    <a:pt x="3677666" y="892544"/>
                  </a:lnTo>
                  <a:lnTo>
                    <a:pt x="3726053" y="883824"/>
                  </a:lnTo>
                  <a:lnTo>
                    <a:pt x="3774440" y="875372"/>
                  </a:lnTo>
                  <a:lnTo>
                    <a:pt x="3822827" y="867189"/>
                  </a:lnTo>
                  <a:lnTo>
                    <a:pt x="3871214" y="859276"/>
                  </a:lnTo>
                  <a:lnTo>
                    <a:pt x="3919601" y="851632"/>
                  </a:lnTo>
                  <a:lnTo>
                    <a:pt x="3967988" y="844258"/>
                  </a:lnTo>
                  <a:lnTo>
                    <a:pt x="4016375" y="837156"/>
                  </a:lnTo>
                  <a:lnTo>
                    <a:pt x="4064762" y="830325"/>
                  </a:lnTo>
                  <a:lnTo>
                    <a:pt x="4116873" y="823500"/>
                  </a:lnTo>
                  <a:lnTo>
                    <a:pt x="4168988" y="817416"/>
                  </a:lnTo>
                  <a:lnTo>
                    <a:pt x="4221106" y="811944"/>
                  </a:lnTo>
                  <a:lnTo>
                    <a:pt x="4273226" y="806955"/>
                  </a:lnTo>
                  <a:lnTo>
                    <a:pt x="4325349" y="802320"/>
                  </a:lnTo>
                  <a:lnTo>
                    <a:pt x="4377472" y="797910"/>
                  </a:lnTo>
                  <a:lnTo>
                    <a:pt x="4429596" y="793597"/>
                  </a:lnTo>
                  <a:lnTo>
                    <a:pt x="4481719" y="789250"/>
                  </a:lnTo>
                  <a:lnTo>
                    <a:pt x="4533842" y="784742"/>
                  </a:lnTo>
                  <a:lnTo>
                    <a:pt x="4585962" y="779942"/>
                  </a:lnTo>
                  <a:lnTo>
                    <a:pt x="4638080" y="774723"/>
                  </a:lnTo>
                  <a:lnTo>
                    <a:pt x="4690195" y="768954"/>
                  </a:lnTo>
                  <a:lnTo>
                    <a:pt x="4742307" y="762507"/>
                  </a:lnTo>
                  <a:lnTo>
                    <a:pt x="4790694" y="755657"/>
                  </a:lnTo>
                  <a:lnTo>
                    <a:pt x="4839081" y="747867"/>
                  </a:lnTo>
                  <a:lnTo>
                    <a:pt x="4887468" y="739334"/>
                  </a:lnTo>
                  <a:lnTo>
                    <a:pt x="4935855" y="730258"/>
                  </a:lnTo>
                  <a:lnTo>
                    <a:pt x="4984242" y="720837"/>
                  </a:lnTo>
                  <a:lnTo>
                    <a:pt x="5032629" y="711269"/>
                  </a:lnTo>
                  <a:lnTo>
                    <a:pt x="5081016" y="701754"/>
                  </a:lnTo>
                  <a:lnTo>
                    <a:pt x="5129403" y="692489"/>
                  </a:lnTo>
                  <a:lnTo>
                    <a:pt x="5177790" y="683674"/>
                  </a:lnTo>
                  <a:lnTo>
                    <a:pt x="5226177" y="675507"/>
                  </a:lnTo>
                  <a:lnTo>
                    <a:pt x="5274564" y="668186"/>
                  </a:lnTo>
                  <a:lnTo>
                    <a:pt x="5322951" y="661910"/>
                  </a:lnTo>
                  <a:lnTo>
                    <a:pt x="5371338" y="656878"/>
                  </a:lnTo>
                  <a:lnTo>
                    <a:pt x="5419725" y="653287"/>
                  </a:lnTo>
                  <a:lnTo>
                    <a:pt x="5471834" y="651422"/>
                  </a:lnTo>
                  <a:lnTo>
                    <a:pt x="5523943" y="651617"/>
                  </a:lnTo>
                  <a:lnTo>
                    <a:pt x="5576052" y="653502"/>
                  </a:lnTo>
                  <a:lnTo>
                    <a:pt x="5628161" y="656708"/>
                  </a:lnTo>
                  <a:lnTo>
                    <a:pt x="5680270" y="660863"/>
                  </a:lnTo>
                  <a:lnTo>
                    <a:pt x="5732379" y="665598"/>
                  </a:lnTo>
                  <a:lnTo>
                    <a:pt x="5784488" y="670543"/>
                  </a:lnTo>
                  <a:lnTo>
                    <a:pt x="5836597" y="675327"/>
                  </a:lnTo>
                  <a:lnTo>
                    <a:pt x="5888706" y="679582"/>
                  </a:lnTo>
                  <a:lnTo>
                    <a:pt x="5940815" y="682936"/>
                  </a:lnTo>
                  <a:lnTo>
                    <a:pt x="5992924" y="685019"/>
                  </a:lnTo>
                  <a:lnTo>
                    <a:pt x="6045033" y="685462"/>
                  </a:lnTo>
                  <a:lnTo>
                    <a:pt x="6097143" y="683894"/>
                  </a:lnTo>
                  <a:lnTo>
                    <a:pt x="6145555" y="681011"/>
                  </a:lnTo>
                  <a:lnTo>
                    <a:pt x="6193964" y="677383"/>
                  </a:lnTo>
                  <a:lnTo>
                    <a:pt x="6242369" y="673031"/>
                  </a:lnTo>
                  <a:lnTo>
                    <a:pt x="6290771" y="667975"/>
                  </a:lnTo>
                  <a:lnTo>
                    <a:pt x="6339171" y="662236"/>
                  </a:lnTo>
                  <a:lnTo>
                    <a:pt x="6387568" y="655836"/>
                  </a:lnTo>
                  <a:lnTo>
                    <a:pt x="6435963" y="648795"/>
                  </a:lnTo>
                  <a:lnTo>
                    <a:pt x="6484356" y="641134"/>
                  </a:lnTo>
                  <a:lnTo>
                    <a:pt x="6532747" y="632873"/>
                  </a:lnTo>
                  <a:lnTo>
                    <a:pt x="6581137" y="624034"/>
                  </a:lnTo>
                  <a:lnTo>
                    <a:pt x="6629525" y="614638"/>
                  </a:lnTo>
                  <a:lnTo>
                    <a:pt x="6677913" y="604704"/>
                  </a:lnTo>
                  <a:lnTo>
                    <a:pt x="6726300" y="594255"/>
                  </a:lnTo>
                  <a:lnTo>
                    <a:pt x="6774688" y="583310"/>
                  </a:lnTo>
                  <a:lnTo>
                    <a:pt x="6823075" y="571983"/>
                  </a:lnTo>
                  <a:lnTo>
                    <a:pt x="6871461" y="560279"/>
                  </a:lnTo>
                  <a:lnTo>
                    <a:pt x="6919848" y="548149"/>
                  </a:lnTo>
                  <a:lnTo>
                    <a:pt x="6968235" y="535538"/>
                  </a:lnTo>
                  <a:lnTo>
                    <a:pt x="7016622" y="522394"/>
                  </a:lnTo>
                  <a:lnTo>
                    <a:pt x="7065009" y="508666"/>
                  </a:lnTo>
                  <a:lnTo>
                    <a:pt x="7113396" y="494299"/>
                  </a:lnTo>
                  <a:lnTo>
                    <a:pt x="7161783" y="479243"/>
                  </a:lnTo>
                  <a:lnTo>
                    <a:pt x="7210170" y="463444"/>
                  </a:lnTo>
                  <a:lnTo>
                    <a:pt x="7258557" y="446850"/>
                  </a:lnTo>
                  <a:lnTo>
                    <a:pt x="7306944" y="429409"/>
                  </a:lnTo>
                  <a:lnTo>
                    <a:pt x="7355331" y="411067"/>
                  </a:lnTo>
                  <a:lnTo>
                    <a:pt x="7403718" y="391773"/>
                  </a:lnTo>
                  <a:lnTo>
                    <a:pt x="7452106" y="371474"/>
                  </a:lnTo>
                  <a:lnTo>
                    <a:pt x="7497267" y="351334"/>
                  </a:lnTo>
                  <a:lnTo>
                    <a:pt x="7542428" y="329919"/>
                  </a:lnTo>
                  <a:lnTo>
                    <a:pt x="7587590" y="307372"/>
                  </a:lnTo>
                  <a:lnTo>
                    <a:pt x="7632753" y="283834"/>
                  </a:lnTo>
                  <a:lnTo>
                    <a:pt x="7677916" y="259446"/>
                  </a:lnTo>
                  <a:lnTo>
                    <a:pt x="7723081" y="234351"/>
                  </a:lnTo>
                  <a:lnTo>
                    <a:pt x="7768247" y="208690"/>
                  </a:lnTo>
                  <a:lnTo>
                    <a:pt x="7813414" y="182603"/>
                  </a:lnTo>
                  <a:lnTo>
                    <a:pt x="7858584" y="156234"/>
                  </a:lnTo>
                  <a:lnTo>
                    <a:pt x="7903755" y="129723"/>
                  </a:lnTo>
                  <a:lnTo>
                    <a:pt x="7948929" y="103212"/>
                  </a:lnTo>
                  <a:lnTo>
                    <a:pt x="7994105" y="76843"/>
                  </a:lnTo>
                  <a:lnTo>
                    <a:pt x="8039284" y="50756"/>
                  </a:lnTo>
                  <a:lnTo>
                    <a:pt x="8084466" y="25095"/>
                  </a:lnTo>
                  <a:lnTo>
                    <a:pt x="8129651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81025" y="4329429"/>
              <a:ext cx="8129905" cy="596900"/>
            </a:xfrm>
            <a:custGeom>
              <a:avLst/>
              <a:gdLst/>
              <a:ahLst/>
              <a:cxnLst/>
              <a:rect l="l" t="t" r="r" b="b"/>
              <a:pathLst>
                <a:path w="8129905" h="596900">
                  <a:moveTo>
                    <a:pt x="0" y="559308"/>
                  </a:moveTo>
                  <a:lnTo>
                    <a:pt x="52112" y="558550"/>
                  </a:lnTo>
                  <a:lnTo>
                    <a:pt x="104224" y="557654"/>
                  </a:lnTo>
                  <a:lnTo>
                    <a:pt x="156337" y="556661"/>
                  </a:lnTo>
                  <a:lnTo>
                    <a:pt x="208450" y="555612"/>
                  </a:lnTo>
                  <a:lnTo>
                    <a:pt x="260564" y="554550"/>
                  </a:lnTo>
                  <a:lnTo>
                    <a:pt x="312677" y="553515"/>
                  </a:lnTo>
                  <a:lnTo>
                    <a:pt x="364791" y="552550"/>
                  </a:lnTo>
                  <a:lnTo>
                    <a:pt x="416904" y="551695"/>
                  </a:lnTo>
                  <a:lnTo>
                    <a:pt x="469017" y="550993"/>
                  </a:lnTo>
                  <a:lnTo>
                    <a:pt x="521131" y="550486"/>
                  </a:lnTo>
                  <a:lnTo>
                    <a:pt x="573243" y="550214"/>
                  </a:lnTo>
                  <a:lnTo>
                    <a:pt x="625356" y="550220"/>
                  </a:lnTo>
                  <a:lnTo>
                    <a:pt x="677468" y="550545"/>
                  </a:lnTo>
                  <a:lnTo>
                    <a:pt x="729594" y="551237"/>
                  </a:lnTo>
                  <a:lnTo>
                    <a:pt x="781716" y="552235"/>
                  </a:lnTo>
                  <a:lnTo>
                    <a:pt x="833837" y="553499"/>
                  </a:lnTo>
                  <a:lnTo>
                    <a:pt x="885956" y="554993"/>
                  </a:lnTo>
                  <a:lnTo>
                    <a:pt x="938072" y="556678"/>
                  </a:lnTo>
                  <a:lnTo>
                    <a:pt x="990187" y="558517"/>
                  </a:lnTo>
                  <a:lnTo>
                    <a:pt x="1042301" y="560472"/>
                  </a:lnTo>
                  <a:lnTo>
                    <a:pt x="1094413" y="562504"/>
                  </a:lnTo>
                  <a:lnTo>
                    <a:pt x="1146524" y="564577"/>
                  </a:lnTo>
                  <a:lnTo>
                    <a:pt x="1198634" y="566653"/>
                  </a:lnTo>
                  <a:lnTo>
                    <a:pt x="1250744" y="568693"/>
                  </a:lnTo>
                  <a:lnTo>
                    <a:pt x="1302853" y="570660"/>
                  </a:lnTo>
                  <a:lnTo>
                    <a:pt x="1354963" y="572516"/>
                  </a:lnTo>
                  <a:lnTo>
                    <a:pt x="1407072" y="574441"/>
                  </a:lnTo>
                  <a:lnTo>
                    <a:pt x="1459181" y="576647"/>
                  </a:lnTo>
                  <a:lnTo>
                    <a:pt x="1511290" y="579054"/>
                  </a:lnTo>
                  <a:lnTo>
                    <a:pt x="1563399" y="581580"/>
                  </a:lnTo>
                  <a:lnTo>
                    <a:pt x="1615508" y="584148"/>
                  </a:lnTo>
                  <a:lnTo>
                    <a:pt x="1667617" y="586675"/>
                  </a:lnTo>
                  <a:lnTo>
                    <a:pt x="1719726" y="589082"/>
                  </a:lnTo>
                  <a:lnTo>
                    <a:pt x="1771835" y="591289"/>
                  </a:lnTo>
                  <a:lnTo>
                    <a:pt x="1823944" y="593216"/>
                  </a:lnTo>
                  <a:lnTo>
                    <a:pt x="1876053" y="594782"/>
                  </a:lnTo>
                  <a:lnTo>
                    <a:pt x="1928162" y="595908"/>
                  </a:lnTo>
                  <a:lnTo>
                    <a:pt x="1980271" y="596514"/>
                  </a:lnTo>
                  <a:lnTo>
                    <a:pt x="2032381" y="596519"/>
                  </a:lnTo>
                  <a:lnTo>
                    <a:pt x="2084490" y="595977"/>
                  </a:lnTo>
                  <a:lnTo>
                    <a:pt x="2136599" y="595064"/>
                  </a:lnTo>
                  <a:lnTo>
                    <a:pt x="2188709" y="593790"/>
                  </a:lnTo>
                  <a:lnTo>
                    <a:pt x="2240821" y="592168"/>
                  </a:lnTo>
                  <a:lnTo>
                    <a:pt x="2292933" y="590208"/>
                  </a:lnTo>
                  <a:lnTo>
                    <a:pt x="2345047" y="587922"/>
                  </a:lnTo>
                  <a:lnTo>
                    <a:pt x="2397164" y="585321"/>
                  </a:lnTo>
                  <a:lnTo>
                    <a:pt x="2449283" y="582418"/>
                  </a:lnTo>
                  <a:lnTo>
                    <a:pt x="2501404" y="579222"/>
                  </a:lnTo>
                  <a:lnTo>
                    <a:pt x="2553529" y="575746"/>
                  </a:lnTo>
                  <a:lnTo>
                    <a:pt x="2605657" y="572002"/>
                  </a:lnTo>
                  <a:lnTo>
                    <a:pt x="2657789" y="568000"/>
                  </a:lnTo>
                  <a:lnTo>
                    <a:pt x="2709926" y="563753"/>
                  </a:lnTo>
                  <a:lnTo>
                    <a:pt x="2762035" y="559152"/>
                  </a:lnTo>
                  <a:lnTo>
                    <a:pt x="2814144" y="554114"/>
                  </a:lnTo>
                  <a:lnTo>
                    <a:pt x="2866253" y="548685"/>
                  </a:lnTo>
                  <a:lnTo>
                    <a:pt x="2918362" y="542910"/>
                  </a:lnTo>
                  <a:lnTo>
                    <a:pt x="2970471" y="536834"/>
                  </a:lnTo>
                  <a:lnTo>
                    <a:pt x="3022580" y="530503"/>
                  </a:lnTo>
                  <a:lnTo>
                    <a:pt x="3074689" y="523962"/>
                  </a:lnTo>
                  <a:lnTo>
                    <a:pt x="3126798" y="517257"/>
                  </a:lnTo>
                  <a:lnTo>
                    <a:pt x="3178907" y="510432"/>
                  </a:lnTo>
                  <a:lnTo>
                    <a:pt x="3231016" y="503534"/>
                  </a:lnTo>
                  <a:lnTo>
                    <a:pt x="3283125" y="496608"/>
                  </a:lnTo>
                  <a:lnTo>
                    <a:pt x="3335234" y="489699"/>
                  </a:lnTo>
                  <a:lnTo>
                    <a:pt x="3387344" y="482854"/>
                  </a:lnTo>
                  <a:lnTo>
                    <a:pt x="3439453" y="475805"/>
                  </a:lnTo>
                  <a:lnTo>
                    <a:pt x="3491562" y="468326"/>
                  </a:lnTo>
                  <a:lnTo>
                    <a:pt x="3543671" y="460518"/>
                  </a:lnTo>
                  <a:lnTo>
                    <a:pt x="3595780" y="452484"/>
                  </a:lnTo>
                  <a:lnTo>
                    <a:pt x="3647889" y="444323"/>
                  </a:lnTo>
                  <a:lnTo>
                    <a:pt x="3699998" y="436139"/>
                  </a:lnTo>
                  <a:lnTo>
                    <a:pt x="3752107" y="428032"/>
                  </a:lnTo>
                  <a:lnTo>
                    <a:pt x="3804216" y="420105"/>
                  </a:lnTo>
                  <a:lnTo>
                    <a:pt x="3856325" y="412458"/>
                  </a:lnTo>
                  <a:lnTo>
                    <a:pt x="3908434" y="405194"/>
                  </a:lnTo>
                  <a:lnTo>
                    <a:pt x="3960543" y="398415"/>
                  </a:lnTo>
                  <a:lnTo>
                    <a:pt x="4012652" y="392221"/>
                  </a:lnTo>
                  <a:lnTo>
                    <a:pt x="4064762" y="386715"/>
                  </a:lnTo>
                  <a:lnTo>
                    <a:pt x="4116873" y="381982"/>
                  </a:lnTo>
                  <a:lnTo>
                    <a:pt x="4168988" y="377969"/>
                  </a:lnTo>
                  <a:lnTo>
                    <a:pt x="4221106" y="374563"/>
                  </a:lnTo>
                  <a:lnTo>
                    <a:pt x="4273226" y="371656"/>
                  </a:lnTo>
                  <a:lnTo>
                    <a:pt x="4325349" y="369136"/>
                  </a:lnTo>
                  <a:lnTo>
                    <a:pt x="4377472" y="366892"/>
                  </a:lnTo>
                  <a:lnTo>
                    <a:pt x="4429596" y="364814"/>
                  </a:lnTo>
                  <a:lnTo>
                    <a:pt x="4481719" y="362791"/>
                  </a:lnTo>
                  <a:lnTo>
                    <a:pt x="4533842" y="360712"/>
                  </a:lnTo>
                  <a:lnTo>
                    <a:pt x="4585962" y="358468"/>
                  </a:lnTo>
                  <a:lnTo>
                    <a:pt x="4638080" y="355946"/>
                  </a:lnTo>
                  <a:lnTo>
                    <a:pt x="4690195" y="353037"/>
                  </a:lnTo>
                  <a:lnTo>
                    <a:pt x="4742307" y="349631"/>
                  </a:lnTo>
                  <a:lnTo>
                    <a:pt x="4794416" y="345679"/>
                  </a:lnTo>
                  <a:lnTo>
                    <a:pt x="4846525" y="341323"/>
                  </a:lnTo>
                  <a:lnTo>
                    <a:pt x="4898634" y="336648"/>
                  </a:lnTo>
                  <a:lnTo>
                    <a:pt x="4950743" y="331734"/>
                  </a:lnTo>
                  <a:lnTo>
                    <a:pt x="5002852" y="326667"/>
                  </a:lnTo>
                  <a:lnTo>
                    <a:pt x="5054961" y="321529"/>
                  </a:lnTo>
                  <a:lnTo>
                    <a:pt x="5107070" y="316404"/>
                  </a:lnTo>
                  <a:lnTo>
                    <a:pt x="5159179" y="311374"/>
                  </a:lnTo>
                  <a:lnTo>
                    <a:pt x="5211288" y="306524"/>
                  </a:lnTo>
                  <a:lnTo>
                    <a:pt x="5263397" y="301935"/>
                  </a:lnTo>
                  <a:lnTo>
                    <a:pt x="5315506" y="297692"/>
                  </a:lnTo>
                  <a:lnTo>
                    <a:pt x="5367615" y="293878"/>
                  </a:lnTo>
                  <a:lnTo>
                    <a:pt x="5419725" y="290576"/>
                  </a:lnTo>
                  <a:lnTo>
                    <a:pt x="5471834" y="287838"/>
                  </a:lnTo>
                  <a:lnTo>
                    <a:pt x="5523943" y="285609"/>
                  </a:lnTo>
                  <a:lnTo>
                    <a:pt x="5576052" y="283804"/>
                  </a:lnTo>
                  <a:lnTo>
                    <a:pt x="5628161" y="282342"/>
                  </a:lnTo>
                  <a:lnTo>
                    <a:pt x="5680270" y="281138"/>
                  </a:lnTo>
                  <a:lnTo>
                    <a:pt x="5732379" y="280111"/>
                  </a:lnTo>
                  <a:lnTo>
                    <a:pt x="5784488" y="279177"/>
                  </a:lnTo>
                  <a:lnTo>
                    <a:pt x="5836597" y="278254"/>
                  </a:lnTo>
                  <a:lnTo>
                    <a:pt x="5888706" y="277257"/>
                  </a:lnTo>
                  <a:lnTo>
                    <a:pt x="5940815" y="276106"/>
                  </a:lnTo>
                  <a:lnTo>
                    <a:pt x="5992924" y="274716"/>
                  </a:lnTo>
                  <a:lnTo>
                    <a:pt x="6045033" y="273005"/>
                  </a:lnTo>
                  <a:lnTo>
                    <a:pt x="6097143" y="270891"/>
                  </a:lnTo>
                  <a:lnTo>
                    <a:pt x="6149279" y="268641"/>
                  </a:lnTo>
                  <a:lnTo>
                    <a:pt x="6201411" y="266527"/>
                  </a:lnTo>
                  <a:lnTo>
                    <a:pt x="6253539" y="264470"/>
                  </a:lnTo>
                  <a:lnTo>
                    <a:pt x="6305664" y="262389"/>
                  </a:lnTo>
                  <a:lnTo>
                    <a:pt x="6357785" y="260204"/>
                  </a:lnTo>
                  <a:lnTo>
                    <a:pt x="6409904" y="257834"/>
                  </a:lnTo>
                  <a:lnTo>
                    <a:pt x="6462021" y="255200"/>
                  </a:lnTo>
                  <a:lnTo>
                    <a:pt x="6514135" y="252222"/>
                  </a:lnTo>
                  <a:lnTo>
                    <a:pt x="6566247" y="248820"/>
                  </a:lnTo>
                  <a:lnTo>
                    <a:pt x="6618359" y="244912"/>
                  </a:lnTo>
                  <a:lnTo>
                    <a:pt x="6670469" y="240420"/>
                  </a:lnTo>
                  <a:lnTo>
                    <a:pt x="6722578" y="235263"/>
                  </a:lnTo>
                  <a:lnTo>
                    <a:pt x="6774688" y="229362"/>
                  </a:lnTo>
                  <a:lnTo>
                    <a:pt x="6823075" y="223077"/>
                  </a:lnTo>
                  <a:lnTo>
                    <a:pt x="6871461" y="215995"/>
                  </a:lnTo>
                  <a:lnTo>
                    <a:pt x="6919848" y="208222"/>
                  </a:lnTo>
                  <a:lnTo>
                    <a:pt x="6968235" y="199861"/>
                  </a:lnTo>
                  <a:lnTo>
                    <a:pt x="7016622" y="191019"/>
                  </a:lnTo>
                  <a:lnTo>
                    <a:pt x="7065009" y="181799"/>
                  </a:lnTo>
                  <a:lnTo>
                    <a:pt x="7113396" y="172307"/>
                  </a:lnTo>
                  <a:lnTo>
                    <a:pt x="7161783" y="162648"/>
                  </a:lnTo>
                  <a:lnTo>
                    <a:pt x="7210170" y="152926"/>
                  </a:lnTo>
                  <a:lnTo>
                    <a:pt x="7258557" y="143248"/>
                  </a:lnTo>
                  <a:lnTo>
                    <a:pt x="7306944" y="133717"/>
                  </a:lnTo>
                  <a:lnTo>
                    <a:pt x="7355331" y="124439"/>
                  </a:lnTo>
                  <a:lnTo>
                    <a:pt x="7403718" y="115518"/>
                  </a:lnTo>
                  <a:lnTo>
                    <a:pt x="7452106" y="107061"/>
                  </a:lnTo>
                  <a:lnTo>
                    <a:pt x="7500493" y="98944"/>
                  </a:lnTo>
                  <a:lnTo>
                    <a:pt x="7548880" y="90966"/>
                  </a:lnTo>
                  <a:lnTo>
                    <a:pt x="7597268" y="83111"/>
                  </a:lnTo>
                  <a:lnTo>
                    <a:pt x="7645656" y="75361"/>
                  </a:lnTo>
                  <a:lnTo>
                    <a:pt x="7694046" y="67700"/>
                  </a:lnTo>
                  <a:lnTo>
                    <a:pt x="7742437" y="60111"/>
                  </a:lnTo>
                  <a:lnTo>
                    <a:pt x="7790830" y="52578"/>
                  </a:lnTo>
                  <a:lnTo>
                    <a:pt x="7839225" y="45083"/>
                  </a:lnTo>
                  <a:lnTo>
                    <a:pt x="7887622" y="37611"/>
                  </a:lnTo>
                  <a:lnTo>
                    <a:pt x="7936022" y="30144"/>
                  </a:lnTo>
                  <a:lnTo>
                    <a:pt x="7984424" y="22666"/>
                  </a:lnTo>
                  <a:lnTo>
                    <a:pt x="8032829" y="15161"/>
                  </a:lnTo>
                  <a:lnTo>
                    <a:pt x="8081238" y="7611"/>
                  </a:lnTo>
                  <a:lnTo>
                    <a:pt x="8129651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936241" y="2679953"/>
              <a:ext cx="6774180" cy="1783080"/>
            </a:xfrm>
            <a:custGeom>
              <a:avLst/>
              <a:gdLst/>
              <a:ahLst/>
              <a:cxnLst/>
              <a:rect l="l" t="t" r="r" b="b"/>
              <a:pathLst>
                <a:path w="6774180" h="1783079">
                  <a:moveTo>
                    <a:pt x="0" y="1783080"/>
                  </a:moveTo>
                  <a:lnTo>
                    <a:pt x="676656" y="1764792"/>
                  </a:lnTo>
                  <a:lnTo>
                    <a:pt x="1354835" y="1697736"/>
                  </a:lnTo>
                  <a:lnTo>
                    <a:pt x="2031492" y="1351788"/>
                  </a:lnTo>
                  <a:lnTo>
                    <a:pt x="2709672" y="1200912"/>
                  </a:lnTo>
                  <a:lnTo>
                    <a:pt x="3386328" y="1059180"/>
                  </a:lnTo>
                  <a:lnTo>
                    <a:pt x="4064507" y="801624"/>
                  </a:lnTo>
                  <a:lnTo>
                    <a:pt x="4742687" y="656844"/>
                  </a:lnTo>
                  <a:lnTo>
                    <a:pt x="5419343" y="560832"/>
                  </a:lnTo>
                  <a:lnTo>
                    <a:pt x="6097524" y="365760"/>
                  </a:lnTo>
                  <a:lnTo>
                    <a:pt x="677418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259586" y="2501645"/>
              <a:ext cx="0" cy="3077210"/>
            </a:xfrm>
            <a:custGeom>
              <a:avLst/>
              <a:gdLst/>
              <a:ahLst/>
              <a:cxnLst/>
              <a:rect l="l" t="t" r="r" b="b"/>
              <a:pathLst>
                <a:path h="3077210">
                  <a:moveTo>
                    <a:pt x="0" y="0"/>
                  </a:moveTo>
                  <a:lnTo>
                    <a:pt x="0" y="3076955"/>
                  </a:lnTo>
                </a:path>
              </a:pathLst>
            </a:custGeom>
            <a:ln w="28956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119122" y="2599181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3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119122" y="2832353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3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119122" y="3300221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3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119122" y="3065525"/>
              <a:ext cx="214629" cy="0"/>
            </a:xfrm>
            <a:custGeom>
              <a:avLst/>
              <a:gdLst/>
              <a:ahLst/>
              <a:cxnLst/>
              <a:rect l="l" t="t" r="r" b="b"/>
              <a:pathLst>
                <a:path w="214630">
                  <a:moveTo>
                    <a:pt x="0" y="0"/>
                  </a:moveTo>
                  <a:lnTo>
                    <a:pt x="2143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07670" y="3711702"/>
            <a:ext cx="220979" cy="1988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0922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10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0922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7670" y="3274567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7670" y="2837433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7670" y="24004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48393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80774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0262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26319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38086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16012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92414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70594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2289" y="5635244"/>
            <a:ext cx="241300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58701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36321" y="5635244"/>
            <a:ext cx="241300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12596" y="5635244"/>
            <a:ext cx="241300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91081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70582" y="2449611"/>
            <a:ext cx="2901315" cy="960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algn="just">
              <a:spcBef>
                <a:spcPts val="5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Cari Yıl Sonu Yıllık TÜFE Beklentisi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algn="just">
              <a:lnSpc>
                <a:spcPct val="127699"/>
              </a:lnSpc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 Sonrasının Yıllık TÜFE Beklentisi (%)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24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Ay Sonrasının Yıllık TÜFE Beklentisi (%)  Cari Yıl Sonu Yıllık TÜFE Beklentisi</a:t>
            </a:r>
            <a:r>
              <a:rPr sz="1200" spc="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315551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0" y="831341"/>
            <a:ext cx="47282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5" dirty="0"/>
              <a:t>Döviz </a:t>
            </a:r>
            <a:r>
              <a:rPr dirty="0"/>
              <a:t>kuru </a:t>
            </a:r>
            <a:r>
              <a:rPr spc="-5" dirty="0"/>
              <a:t>beklentileri de artış</a:t>
            </a:r>
            <a:r>
              <a:rPr spc="-100" dirty="0"/>
              <a:t> </a:t>
            </a:r>
            <a:r>
              <a:rPr dirty="0"/>
              <a:t>yönlü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18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89013" y="2314765"/>
            <a:ext cx="8261350" cy="2469515"/>
            <a:chOff x="489013" y="2314765"/>
            <a:chExt cx="8261350" cy="2469515"/>
          </a:xfrm>
        </p:grpSpPr>
        <p:sp>
          <p:nvSpPr>
            <p:cNvPr id="6" name="object 6"/>
            <p:cNvSpPr/>
            <p:nvPr/>
          </p:nvSpPr>
          <p:spPr>
            <a:xfrm>
              <a:off x="493776" y="2319527"/>
              <a:ext cx="8237220" cy="2459990"/>
            </a:xfrm>
            <a:custGeom>
              <a:avLst/>
              <a:gdLst/>
              <a:ahLst/>
              <a:cxnLst/>
              <a:rect l="l" t="t" r="r" b="b"/>
              <a:pathLst>
                <a:path w="8237220" h="2459990">
                  <a:moveTo>
                    <a:pt x="59436" y="2459736"/>
                  </a:moveTo>
                  <a:lnTo>
                    <a:pt x="59436" y="0"/>
                  </a:lnTo>
                </a:path>
                <a:path w="8237220" h="2459990">
                  <a:moveTo>
                    <a:pt x="0" y="2459736"/>
                  </a:moveTo>
                  <a:lnTo>
                    <a:pt x="59436" y="2459736"/>
                  </a:lnTo>
                </a:path>
                <a:path w="8237220" h="2459990">
                  <a:moveTo>
                    <a:pt x="0" y="1845564"/>
                  </a:moveTo>
                  <a:lnTo>
                    <a:pt x="59436" y="1845564"/>
                  </a:lnTo>
                </a:path>
                <a:path w="8237220" h="2459990">
                  <a:moveTo>
                    <a:pt x="0" y="1229868"/>
                  </a:moveTo>
                  <a:lnTo>
                    <a:pt x="59436" y="1229868"/>
                  </a:lnTo>
                </a:path>
                <a:path w="8237220" h="2459990">
                  <a:moveTo>
                    <a:pt x="0" y="615696"/>
                  </a:moveTo>
                  <a:lnTo>
                    <a:pt x="59436" y="615696"/>
                  </a:lnTo>
                </a:path>
                <a:path w="8237220" h="2459990">
                  <a:moveTo>
                    <a:pt x="0" y="0"/>
                  </a:moveTo>
                  <a:lnTo>
                    <a:pt x="59436" y="0"/>
                  </a:lnTo>
                </a:path>
                <a:path w="8237220" h="2459990">
                  <a:moveTo>
                    <a:pt x="59436" y="2459736"/>
                  </a:moveTo>
                  <a:lnTo>
                    <a:pt x="8237220" y="2459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52450" y="4234560"/>
              <a:ext cx="681990" cy="71755"/>
            </a:xfrm>
            <a:custGeom>
              <a:avLst/>
              <a:gdLst/>
              <a:ahLst/>
              <a:cxnLst/>
              <a:rect l="l" t="t" r="r" b="b"/>
              <a:pathLst>
                <a:path w="681990" h="71754">
                  <a:moveTo>
                    <a:pt x="0" y="0"/>
                  </a:moveTo>
                  <a:lnTo>
                    <a:pt x="54289" y="5678"/>
                  </a:lnTo>
                  <a:lnTo>
                    <a:pt x="111681" y="11686"/>
                  </a:lnTo>
                  <a:lnTo>
                    <a:pt x="171245" y="17927"/>
                  </a:lnTo>
                  <a:lnTo>
                    <a:pt x="232049" y="24301"/>
                  </a:lnTo>
                  <a:lnTo>
                    <a:pt x="293163" y="30712"/>
                  </a:lnTo>
                  <a:lnTo>
                    <a:pt x="353657" y="37059"/>
                  </a:lnTo>
                  <a:lnTo>
                    <a:pt x="412600" y="43246"/>
                  </a:lnTo>
                  <a:lnTo>
                    <a:pt x="469061" y="49175"/>
                  </a:lnTo>
                  <a:lnTo>
                    <a:pt x="522110" y="54746"/>
                  </a:lnTo>
                  <a:lnTo>
                    <a:pt x="570816" y="59863"/>
                  </a:lnTo>
                  <a:lnTo>
                    <a:pt x="614249" y="64426"/>
                  </a:lnTo>
                  <a:lnTo>
                    <a:pt x="651477" y="68338"/>
                  </a:lnTo>
                  <a:lnTo>
                    <a:pt x="681570" y="7150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2450" y="2364104"/>
              <a:ext cx="8178800" cy="1836420"/>
            </a:xfrm>
            <a:custGeom>
              <a:avLst/>
              <a:gdLst/>
              <a:ahLst/>
              <a:cxnLst/>
              <a:rect l="l" t="t" r="r" b="b"/>
              <a:pathLst>
                <a:path w="8178800" h="1836420">
                  <a:moveTo>
                    <a:pt x="0" y="1548511"/>
                  </a:moveTo>
                  <a:lnTo>
                    <a:pt x="52428" y="1549944"/>
                  </a:lnTo>
                  <a:lnTo>
                    <a:pt x="104857" y="1550886"/>
                  </a:lnTo>
                  <a:lnTo>
                    <a:pt x="157285" y="1551483"/>
                  </a:lnTo>
                  <a:lnTo>
                    <a:pt x="209714" y="1551885"/>
                  </a:lnTo>
                  <a:lnTo>
                    <a:pt x="262142" y="1552238"/>
                  </a:lnTo>
                  <a:lnTo>
                    <a:pt x="314571" y="1552692"/>
                  </a:lnTo>
                  <a:lnTo>
                    <a:pt x="366999" y="1553395"/>
                  </a:lnTo>
                  <a:lnTo>
                    <a:pt x="419428" y="1554493"/>
                  </a:lnTo>
                  <a:lnTo>
                    <a:pt x="471856" y="1556136"/>
                  </a:lnTo>
                  <a:lnTo>
                    <a:pt x="524285" y="1558472"/>
                  </a:lnTo>
                  <a:lnTo>
                    <a:pt x="576713" y="1561649"/>
                  </a:lnTo>
                  <a:lnTo>
                    <a:pt x="629142" y="1565814"/>
                  </a:lnTo>
                  <a:lnTo>
                    <a:pt x="681570" y="1571117"/>
                  </a:lnTo>
                  <a:lnTo>
                    <a:pt x="730263" y="1577114"/>
                  </a:lnTo>
                  <a:lnTo>
                    <a:pt x="778950" y="1584088"/>
                  </a:lnTo>
                  <a:lnTo>
                    <a:pt x="827634" y="1591923"/>
                  </a:lnTo>
                  <a:lnTo>
                    <a:pt x="876315" y="1600504"/>
                  </a:lnTo>
                  <a:lnTo>
                    <a:pt x="924993" y="1609716"/>
                  </a:lnTo>
                  <a:lnTo>
                    <a:pt x="973670" y="1619442"/>
                  </a:lnTo>
                  <a:lnTo>
                    <a:pt x="1022345" y="1629568"/>
                  </a:lnTo>
                  <a:lnTo>
                    <a:pt x="1071019" y="1639978"/>
                  </a:lnTo>
                  <a:lnTo>
                    <a:pt x="1119694" y="1650556"/>
                  </a:lnTo>
                  <a:lnTo>
                    <a:pt x="1168369" y="1661187"/>
                  </a:lnTo>
                  <a:lnTo>
                    <a:pt x="1217046" y="1671754"/>
                  </a:lnTo>
                  <a:lnTo>
                    <a:pt x="1265725" y="1682144"/>
                  </a:lnTo>
                  <a:lnTo>
                    <a:pt x="1314406" y="1692240"/>
                  </a:lnTo>
                  <a:lnTo>
                    <a:pt x="1363091" y="1701927"/>
                  </a:lnTo>
                  <a:lnTo>
                    <a:pt x="1411777" y="1712100"/>
                  </a:lnTo>
                  <a:lnTo>
                    <a:pt x="1460463" y="1723464"/>
                  </a:lnTo>
                  <a:lnTo>
                    <a:pt x="1509150" y="1735699"/>
                  </a:lnTo>
                  <a:lnTo>
                    <a:pt x="1557836" y="1748483"/>
                  </a:lnTo>
                  <a:lnTo>
                    <a:pt x="1606522" y="1761496"/>
                  </a:lnTo>
                  <a:lnTo>
                    <a:pt x="1655209" y="1774415"/>
                  </a:lnTo>
                  <a:lnTo>
                    <a:pt x="1703895" y="1786921"/>
                  </a:lnTo>
                  <a:lnTo>
                    <a:pt x="1752581" y="1798692"/>
                  </a:lnTo>
                  <a:lnTo>
                    <a:pt x="1801268" y="1809408"/>
                  </a:lnTo>
                  <a:lnTo>
                    <a:pt x="1849954" y="1818746"/>
                  </a:lnTo>
                  <a:lnTo>
                    <a:pt x="1898640" y="1826387"/>
                  </a:lnTo>
                  <a:lnTo>
                    <a:pt x="1947327" y="1832009"/>
                  </a:lnTo>
                  <a:lnTo>
                    <a:pt x="1996013" y="1835290"/>
                  </a:lnTo>
                  <a:lnTo>
                    <a:pt x="2044700" y="1835912"/>
                  </a:lnTo>
                  <a:lnTo>
                    <a:pt x="2093386" y="1834176"/>
                  </a:lnTo>
                  <a:lnTo>
                    <a:pt x="2142072" y="1830610"/>
                  </a:lnTo>
                  <a:lnTo>
                    <a:pt x="2190759" y="1825310"/>
                  </a:lnTo>
                  <a:lnTo>
                    <a:pt x="2239445" y="1818369"/>
                  </a:lnTo>
                  <a:lnTo>
                    <a:pt x="2288131" y="1809883"/>
                  </a:lnTo>
                  <a:lnTo>
                    <a:pt x="2336818" y="1799945"/>
                  </a:lnTo>
                  <a:lnTo>
                    <a:pt x="2385504" y="1788652"/>
                  </a:lnTo>
                  <a:lnTo>
                    <a:pt x="2434190" y="1776096"/>
                  </a:lnTo>
                  <a:lnTo>
                    <a:pt x="2482877" y="1762374"/>
                  </a:lnTo>
                  <a:lnTo>
                    <a:pt x="2531563" y="1747580"/>
                  </a:lnTo>
                  <a:lnTo>
                    <a:pt x="2580249" y="1731808"/>
                  </a:lnTo>
                  <a:lnTo>
                    <a:pt x="2628936" y="1715153"/>
                  </a:lnTo>
                  <a:lnTo>
                    <a:pt x="2677622" y="1697711"/>
                  </a:lnTo>
                  <a:lnTo>
                    <a:pt x="2726309" y="1679575"/>
                  </a:lnTo>
                  <a:lnTo>
                    <a:pt x="2771747" y="1660924"/>
                  </a:lnTo>
                  <a:lnTo>
                    <a:pt x="2817184" y="1639739"/>
                  </a:lnTo>
                  <a:lnTo>
                    <a:pt x="2862617" y="1616427"/>
                  </a:lnTo>
                  <a:lnTo>
                    <a:pt x="2908049" y="1591396"/>
                  </a:lnTo>
                  <a:lnTo>
                    <a:pt x="2953479" y="1565053"/>
                  </a:lnTo>
                  <a:lnTo>
                    <a:pt x="2998907" y="1537808"/>
                  </a:lnTo>
                  <a:lnTo>
                    <a:pt x="3044336" y="1510067"/>
                  </a:lnTo>
                  <a:lnTo>
                    <a:pt x="3089763" y="1482240"/>
                  </a:lnTo>
                  <a:lnTo>
                    <a:pt x="3135192" y="1454733"/>
                  </a:lnTo>
                  <a:lnTo>
                    <a:pt x="3180620" y="1427955"/>
                  </a:lnTo>
                  <a:lnTo>
                    <a:pt x="3226050" y="1402313"/>
                  </a:lnTo>
                  <a:lnTo>
                    <a:pt x="3271482" y="1378217"/>
                  </a:lnTo>
                  <a:lnTo>
                    <a:pt x="3316915" y="1356073"/>
                  </a:lnTo>
                  <a:lnTo>
                    <a:pt x="3362352" y="1336290"/>
                  </a:lnTo>
                  <a:lnTo>
                    <a:pt x="3407791" y="1319276"/>
                  </a:lnTo>
                  <a:lnTo>
                    <a:pt x="3456477" y="1304088"/>
                  </a:lnTo>
                  <a:lnTo>
                    <a:pt x="3505163" y="1291491"/>
                  </a:lnTo>
                  <a:lnTo>
                    <a:pt x="3553850" y="1281135"/>
                  </a:lnTo>
                  <a:lnTo>
                    <a:pt x="3602536" y="1272667"/>
                  </a:lnTo>
                  <a:lnTo>
                    <a:pt x="3651222" y="1265736"/>
                  </a:lnTo>
                  <a:lnTo>
                    <a:pt x="3699909" y="1259989"/>
                  </a:lnTo>
                  <a:lnTo>
                    <a:pt x="3748595" y="1255077"/>
                  </a:lnTo>
                  <a:lnTo>
                    <a:pt x="3797281" y="1250647"/>
                  </a:lnTo>
                  <a:lnTo>
                    <a:pt x="3845968" y="1246347"/>
                  </a:lnTo>
                  <a:lnTo>
                    <a:pt x="3894654" y="1241826"/>
                  </a:lnTo>
                  <a:lnTo>
                    <a:pt x="3943340" y="1236732"/>
                  </a:lnTo>
                  <a:lnTo>
                    <a:pt x="3992027" y="1230715"/>
                  </a:lnTo>
                  <a:lnTo>
                    <a:pt x="4040713" y="1223421"/>
                  </a:lnTo>
                  <a:lnTo>
                    <a:pt x="4089400" y="1214501"/>
                  </a:lnTo>
                  <a:lnTo>
                    <a:pt x="4138086" y="1204072"/>
                  </a:lnTo>
                  <a:lnTo>
                    <a:pt x="4186772" y="1192615"/>
                  </a:lnTo>
                  <a:lnTo>
                    <a:pt x="4235459" y="1180318"/>
                  </a:lnTo>
                  <a:lnTo>
                    <a:pt x="4284145" y="1167371"/>
                  </a:lnTo>
                  <a:lnTo>
                    <a:pt x="4332831" y="1153960"/>
                  </a:lnTo>
                  <a:lnTo>
                    <a:pt x="4381518" y="1140275"/>
                  </a:lnTo>
                  <a:lnTo>
                    <a:pt x="4430204" y="1126505"/>
                  </a:lnTo>
                  <a:lnTo>
                    <a:pt x="4478890" y="1112838"/>
                  </a:lnTo>
                  <a:lnTo>
                    <a:pt x="4527577" y="1099463"/>
                  </a:lnTo>
                  <a:lnTo>
                    <a:pt x="4576263" y="1086567"/>
                  </a:lnTo>
                  <a:lnTo>
                    <a:pt x="4624949" y="1074341"/>
                  </a:lnTo>
                  <a:lnTo>
                    <a:pt x="4673636" y="1062971"/>
                  </a:lnTo>
                  <a:lnTo>
                    <a:pt x="4722322" y="1052648"/>
                  </a:lnTo>
                  <a:lnTo>
                    <a:pt x="4771009" y="1043559"/>
                  </a:lnTo>
                  <a:lnTo>
                    <a:pt x="4823438" y="1034953"/>
                  </a:lnTo>
                  <a:lnTo>
                    <a:pt x="4875863" y="1027252"/>
                  </a:lnTo>
                  <a:lnTo>
                    <a:pt x="4928286" y="1020373"/>
                  </a:lnTo>
                  <a:lnTo>
                    <a:pt x="4980706" y="1014232"/>
                  </a:lnTo>
                  <a:lnTo>
                    <a:pt x="5033124" y="1008748"/>
                  </a:lnTo>
                  <a:lnTo>
                    <a:pt x="5085541" y="1003836"/>
                  </a:lnTo>
                  <a:lnTo>
                    <a:pt x="5137958" y="999414"/>
                  </a:lnTo>
                  <a:lnTo>
                    <a:pt x="5190375" y="995400"/>
                  </a:lnTo>
                  <a:lnTo>
                    <a:pt x="5242793" y="991710"/>
                  </a:lnTo>
                  <a:lnTo>
                    <a:pt x="5295213" y="988261"/>
                  </a:lnTo>
                  <a:lnTo>
                    <a:pt x="5347636" y="984971"/>
                  </a:lnTo>
                  <a:lnTo>
                    <a:pt x="5400061" y="981756"/>
                  </a:lnTo>
                  <a:lnTo>
                    <a:pt x="5452491" y="978535"/>
                  </a:lnTo>
                  <a:lnTo>
                    <a:pt x="5504922" y="975801"/>
                  </a:lnTo>
                  <a:lnTo>
                    <a:pt x="5557353" y="973979"/>
                  </a:lnTo>
                  <a:lnTo>
                    <a:pt x="5609785" y="972875"/>
                  </a:lnTo>
                  <a:lnTo>
                    <a:pt x="5662216" y="972295"/>
                  </a:lnTo>
                  <a:lnTo>
                    <a:pt x="5714648" y="972045"/>
                  </a:lnTo>
                  <a:lnTo>
                    <a:pt x="5767079" y="971932"/>
                  </a:lnTo>
                  <a:lnTo>
                    <a:pt x="5819511" y="971763"/>
                  </a:lnTo>
                  <a:lnTo>
                    <a:pt x="5871942" y="971344"/>
                  </a:lnTo>
                  <a:lnTo>
                    <a:pt x="5924374" y="970481"/>
                  </a:lnTo>
                  <a:lnTo>
                    <a:pt x="5976805" y="968981"/>
                  </a:lnTo>
                  <a:lnTo>
                    <a:pt x="6029237" y="966650"/>
                  </a:lnTo>
                  <a:lnTo>
                    <a:pt x="6081668" y="963295"/>
                  </a:lnTo>
                  <a:lnTo>
                    <a:pt x="6134100" y="958723"/>
                  </a:lnTo>
                  <a:lnTo>
                    <a:pt x="6182786" y="953725"/>
                  </a:lnTo>
                  <a:lnTo>
                    <a:pt x="6231472" y="948484"/>
                  </a:lnTo>
                  <a:lnTo>
                    <a:pt x="6280159" y="942932"/>
                  </a:lnTo>
                  <a:lnTo>
                    <a:pt x="6328845" y="937000"/>
                  </a:lnTo>
                  <a:lnTo>
                    <a:pt x="6377531" y="930620"/>
                  </a:lnTo>
                  <a:lnTo>
                    <a:pt x="6426218" y="923723"/>
                  </a:lnTo>
                  <a:lnTo>
                    <a:pt x="6474904" y="916241"/>
                  </a:lnTo>
                  <a:lnTo>
                    <a:pt x="6523590" y="908106"/>
                  </a:lnTo>
                  <a:lnTo>
                    <a:pt x="6572277" y="899250"/>
                  </a:lnTo>
                  <a:lnTo>
                    <a:pt x="6620963" y="889604"/>
                  </a:lnTo>
                  <a:lnTo>
                    <a:pt x="6669649" y="879100"/>
                  </a:lnTo>
                  <a:lnTo>
                    <a:pt x="6718336" y="867669"/>
                  </a:lnTo>
                  <a:lnTo>
                    <a:pt x="6767022" y="855244"/>
                  </a:lnTo>
                  <a:lnTo>
                    <a:pt x="6815708" y="841756"/>
                  </a:lnTo>
                  <a:lnTo>
                    <a:pt x="6861147" y="828594"/>
                  </a:lnTo>
                  <a:lnTo>
                    <a:pt x="6906584" y="815194"/>
                  </a:lnTo>
                  <a:lnTo>
                    <a:pt x="6952017" y="801438"/>
                  </a:lnTo>
                  <a:lnTo>
                    <a:pt x="6997449" y="787209"/>
                  </a:lnTo>
                  <a:lnTo>
                    <a:pt x="7042879" y="772390"/>
                  </a:lnTo>
                  <a:lnTo>
                    <a:pt x="7088307" y="756865"/>
                  </a:lnTo>
                  <a:lnTo>
                    <a:pt x="7133736" y="740516"/>
                  </a:lnTo>
                  <a:lnTo>
                    <a:pt x="7179163" y="723226"/>
                  </a:lnTo>
                  <a:lnTo>
                    <a:pt x="7224592" y="704879"/>
                  </a:lnTo>
                  <a:lnTo>
                    <a:pt x="7270020" y="685357"/>
                  </a:lnTo>
                  <a:lnTo>
                    <a:pt x="7315450" y="664544"/>
                  </a:lnTo>
                  <a:lnTo>
                    <a:pt x="7360882" y="642323"/>
                  </a:lnTo>
                  <a:lnTo>
                    <a:pt x="7406315" y="618576"/>
                  </a:lnTo>
                  <a:lnTo>
                    <a:pt x="7451752" y="593187"/>
                  </a:lnTo>
                  <a:lnTo>
                    <a:pt x="7497191" y="566039"/>
                  </a:lnTo>
                  <a:lnTo>
                    <a:pt x="7535058" y="541798"/>
                  </a:lnTo>
                  <a:lnTo>
                    <a:pt x="7572925" y="515913"/>
                  </a:lnTo>
                  <a:lnTo>
                    <a:pt x="7610792" y="488532"/>
                  </a:lnTo>
                  <a:lnTo>
                    <a:pt x="7648659" y="459805"/>
                  </a:lnTo>
                  <a:lnTo>
                    <a:pt x="7686526" y="429882"/>
                  </a:lnTo>
                  <a:lnTo>
                    <a:pt x="7724394" y="398911"/>
                  </a:lnTo>
                  <a:lnTo>
                    <a:pt x="7762261" y="367043"/>
                  </a:lnTo>
                  <a:lnTo>
                    <a:pt x="7800128" y="334427"/>
                  </a:lnTo>
                  <a:lnTo>
                    <a:pt x="7837995" y="301212"/>
                  </a:lnTo>
                  <a:lnTo>
                    <a:pt x="7875862" y="267548"/>
                  </a:lnTo>
                  <a:lnTo>
                    <a:pt x="7913729" y="233584"/>
                  </a:lnTo>
                  <a:lnTo>
                    <a:pt x="7951597" y="199469"/>
                  </a:lnTo>
                  <a:lnTo>
                    <a:pt x="7989464" y="165355"/>
                  </a:lnTo>
                  <a:lnTo>
                    <a:pt x="8027331" y="131388"/>
                  </a:lnTo>
                  <a:lnTo>
                    <a:pt x="8065198" y="97720"/>
                  </a:lnTo>
                  <a:lnTo>
                    <a:pt x="8103065" y="64500"/>
                  </a:lnTo>
                  <a:lnTo>
                    <a:pt x="8140932" y="31876"/>
                  </a:lnTo>
                  <a:lnTo>
                    <a:pt x="81788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915540" y="2947669"/>
              <a:ext cx="6816090" cy="1351915"/>
            </a:xfrm>
            <a:custGeom>
              <a:avLst/>
              <a:gdLst/>
              <a:ahLst/>
              <a:cxnLst/>
              <a:rect l="l" t="t" r="r" b="b"/>
              <a:pathLst>
                <a:path w="6816090" h="1351914">
                  <a:moveTo>
                    <a:pt x="0" y="1163319"/>
                  </a:moveTo>
                  <a:lnTo>
                    <a:pt x="27708" y="1171513"/>
                  </a:lnTo>
                  <a:lnTo>
                    <a:pt x="61623" y="1182527"/>
                  </a:lnTo>
                  <a:lnTo>
                    <a:pt x="100999" y="1195850"/>
                  </a:lnTo>
                  <a:lnTo>
                    <a:pt x="145093" y="1210970"/>
                  </a:lnTo>
                  <a:lnTo>
                    <a:pt x="193158" y="1227376"/>
                  </a:lnTo>
                  <a:lnTo>
                    <a:pt x="244452" y="1244556"/>
                  </a:lnTo>
                  <a:lnTo>
                    <a:pt x="298227" y="1261998"/>
                  </a:lnTo>
                  <a:lnTo>
                    <a:pt x="353741" y="1279192"/>
                  </a:lnTo>
                  <a:lnTo>
                    <a:pt x="410247" y="1295626"/>
                  </a:lnTo>
                  <a:lnTo>
                    <a:pt x="467002" y="1310788"/>
                  </a:lnTo>
                  <a:lnTo>
                    <a:pt x="523261" y="1324166"/>
                  </a:lnTo>
                  <a:lnTo>
                    <a:pt x="578278" y="1335249"/>
                  </a:lnTo>
                  <a:lnTo>
                    <a:pt x="631308" y="1343526"/>
                  </a:lnTo>
                  <a:lnTo>
                    <a:pt x="681608" y="1348485"/>
                  </a:lnTo>
                  <a:lnTo>
                    <a:pt x="730295" y="1350883"/>
                  </a:lnTo>
                  <a:lnTo>
                    <a:pt x="778981" y="1351866"/>
                  </a:lnTo>
                  <a:lnTo>
                    <a:pt x="827668" y="1351427"/>
                  </a:lnTo>
                  <a:lnTo>
                    <a:pt x="876354" y="1349559"/>
                  </a:lnTo>
                  <a:lnTo>
                    <a:pt x="925040" y="1346255"/>
                  </a:lnTo>
                  <a:lnTo>
                    <a:pt x="973727" y="1341508"/>
                  </a:lnTo>
                  <a:lnTo>
                    <a:pt x="1022413" y="1335309"/>
                  </a:lnTo>
                  <a:lnTo>
                    <a:pt x="1071099" y="1327653"/>
                  </a:lnTo>
                  <a:lnTo>
                    <a:pt x="1119786" y="1318532"/>
                  </a:lnTo>
                  <a:lnTo>
                    <a:pt x="1168472" y="1307938"/>
                  </a:lnTo>
                  <a:lnTo>
                    <a:pt x="1217158" y="1295865"/>
                  </a:lnTo>
                  <a:lnTo>
                    <a:pt x="1265845" y="1282305"/>
                  </a:lnTo>
                  <a:lnTo>
                    <a:pt x="1314531" y="1267251"/>
                  </a:lnTo>
                  <a:lnTo>
                    <a:pt x="1363218" y="1250695"/>
                  </a:lnTo>
                  <a:lnTo>
                    <a:pt x="1405817" y="1233879"/>
                  </a:lnTo>
                  <a:lnTo>
                    <a:pt x="1448413" y="1214055"/>
                  </a:lnTo>
                  <a:lnTo>
                    <a:pt x="1491007" y="1191656"/>
                  </a:lnTo>
                  <a:lnTo>
                    <a:pt x="1533600" y="1167118"/>
                  </a:lnTo>
                  <a:lnTo>
                    <a:pt x="1576191" y="1140872"/>
                  </a:lnTo>
                  <a:lnTo>
                    <a:pt x="1618781" y="1113352"/>
                  </a:lnTo>
                  <a:lnTo>
                    <a:pt x="1661370" y="1084993"/>
                  </a:lnTo>
                  <a:lnTo>
                    <a:pt x="1703958" y="1056227"/>
                  </a:lnTo>
                  <a:lnTo>
                    <a:pt x="1746547" y="1027487"/>
                  </a:lnTo>
                  <a:lnTo>
                    <a:pt x="1789136" y="999208"/>
                  </a:lnTo>
                  <a:lnTo>
                    <a:pt x="1831726" y="971823"/>
                  </a:lnTo>
                  <a:lnTo>
                    <a:pt x="1874317" y="945765"/>
                  </a:lnTo>
                  <a:lnTo>
                    <a:pt x="1916910" y="921467"/>
                  </a:lnTo>
                  <a:lnTo>
                    <a:pt x="1959504" y="899363"/>
                  </a:lnTo>
                  <a:lnTo>
                    <a:pt x="2002100" y="879887"/>
                  </a:lnTo>
                  <a:lnTo>
                    <a:pt x="2044699" y="863472"/>
                  </a:lnTo>
                  <a:lnTo>
                    <a:pt x="2093386" y="848265"/>
                  </a:lnTo>
                  <a:lnTo>
                    <a:pt x="2142072" y="836068"/>
                  </a:lnTo>
                  <a:lnTo>
                    <a:pt x="2190759" y="826483"/>
                  </a:lnTo>
                  <a:lnTo>
                    <a:pt x="2239445" y="819110"/>
                  </a:lnTo>
                  <a:lnTo>
                    <a:pt x="2288131" y="813550"/>
                  </a:lnTo>
                  <a:lnTo>
                    <a:pt x="2336818" y="809405"/>
                  </a:lnTo>
                  <a:lnTo>
                    <a:pt x="2385504" y="806275"/>
                  </a:lnTo>
                  <a:lnTo>
                    <a:pt x="2434190" y="803761"/>
                  </a:lnTo>
                  <a:lnTo>
                    <a:pt x="2482877" y="801464"/>
                  </a:lnTo>
                  <a:lnTo>
                    <a:pt x="2531563" y="798986"/>
                  </a:lnTo>
                  <a:lnTo>
                    <a:pt x="2580249" y="795926"/>
                  </a:lnTo>
                  <a:lnTo>
                    <a:pt x="2628936" y="791887"/>
                  </a:lnTo>
                  <a:lnTo>
                    <a:pt x="2677622" y="786468"/>
                  </a:lnTo>
                  <a:lnTo>
                    <a:pt x="2726309" y="779271"/>
                  </a:lnTo>
                  <a:lnTo>
                    <a:pt x="2774995" y="770466"/>
                  </a:lnTo>
                  <a:lnTo>
                    <a:pt x="2823681" y="760618"/>
                  </a:lnTo>
                  <a:lnTo>
                    <a:pt x="2872368" y="749928"/>
                  </a:lnTo>
                  <a:lnTo>
                    <a:pt x="2921054" y="738593"/>
                  </a:lnTo>
                  <a:lnTo>
                    <a:pt x="2969740" y="726812"/>
                  </a:lnTo>
                  <a:lnTo>
                    <a:pt x="3018427" y="714784"/>
                  </a:lnTo>
                  <a:lnTo>
                    <a:pt x="3067113" y="702706"/>
                  </a:lnTo>
                  <a:lnTo>
                    <a:pt x="3115799" y="690779"/>
                  </a:lnTo>
                  <a:lnTo>
                    <a:pt x="3164486" y="679199"/>
                  </a:lnTo>
                  <a:lnTo>
                    <a:pt x="3213172" y="668167"/>
                  </a:lnTo>
                  <a:lnTo>
                    <a:pt x="3261858" y="657880"/>
                  </a:lnTo>
                  <a:lnTo>
                    <a:pt x="3310545" y="648536"/>
                  </a:lnTo>
                  <a:lnTo>
                    <a:pt x="3359231" y="640335"/>
                  </a:lnTo>
                  <a:lnTo>
                    <a:pt x="3407918" y="633476"/>
                  </a:lnTo>
                  <a:lnTo>
                    <a:pt x="3460347" y="627410"/>
                  </a:lnTo>
                  <a:lnTo>
                    <a:pt x="3512772" y="622344"/>
                  </a:lnTo>
                  <a:lnTo>
                    <a:pt x="3565195" y="618189"/>
                  </a:lnTo>
                  <a:lnTo>
                    <a:pt x="3617615" y="614859"/>
                  </a:lnTo>
                  <a:lnTo>
                    <a:pt x="3670033" y="612266"/>
                  </a:lnTo>
                  <a:lnTo>
                    <a:pt x="3722450" y="610323"/>
                  </a:lnTo>
                  <a:lnTo>
                    <a:pt x="3774867" y="608942"/>
                  </a:lnTo>
                  <a:lnTo>
                    <a:pt x="3827284" y="608036"/>
                  </a:lnTo>
                  <a:lnTo>
                    <a:pt x="3879702" y="607517"/>
                  </a:lnTo>
                  <a:lnTo>
                    <a:pt x="3932122" y="607298"/>
                  </a:lnTo>
                  <a:lnTo>
                    <a:pt x="3984545" y="607292"/>
                  </a:lnTo>
                  <a:lnTo>
                    <a:pt x="4036970" y="607411"/>
                  </a:lnTo>
                  <a:lnTo>
                    <a:pt x="4089400" y="607567"/>
                  </a:lnTo>
                  <a:lnTo>
                    <a:pt x="4141831" y="608041"/>
                  </a:lnTo>
                  <a:lnTo>
                    <a:pt x="4194262" y="609163"/>
                  </a:lnTo>
                  <a:lnTo>
                    <a:pt x="4246694" y="610838"/>
                  </a:lnTo>
                  <a:lnTo>
                    <a:pt x="4299125" y="612971"/>
                  </a:lnTo>
                  <a:lnTo>
                    <a:pt x="4351557" y="615466"/>
                  </a:lnTo>
                  <a:lnTo>
                    <a:pt x="4403988" y="618229"/>
                  </a:lnTo>
                  <a:lnTo>
                    <a:pt x="4456420" y="621163"/>
                  </a:lnTo>
                  <a:lnTo>
                    <a:pt x="4508851" y="624173"/>
                  </a:lnTo>
                  <a:lnTo>
                    <a:pt x="4561283" y="627164"/>
                  </a:lnTo>
                  <a:lnTo>
                    <a:pt x="4613714" y="630041"/>
                  </a:lnTo>
                  <a:lnTo>
                    <a:pt x="4666146" y="632708"/>
                  </a:lnTo>
                  <a:lnTo>
                    <a:pt x="4718577" y="635070"/>
                  </a:lnTo>
                  <a:lnTo>
                    <a:pt x="4771008" y="637031"/>
                  </a:lnTo>
                  <a:lnTo>
                    <a:pt x="4819695" y="639015"/>
                  </a:lnTo>
                  <a:lnTo>
                    <a:pt x="4868381" y="641674"/>
                  </a:lnTo>
                  <a:lnTo>
                    <a:pt x="4917068" y="644805"/>
                  </a:lnTo>
                  <a:lnTo>
                    <a:pt x="4965754" y="648203"/>
                  </a:lnTo>
                  <a:lnTo>
                    <a:pt x="5014440" y="651666"/>
                  </a:lnTo>
                  <a:lnTo>
                    <a:pt x="5063127" y="654990"/>
                  </a:lnTo>
                  <a:lnTo>
                    <a:pt x="5111813" y="657971"/>
                  </a:lnTo>
                  <a:lnTo>
                    <a:pt x="5160499" y="660405"/>
                  </a:lnTo>
                  <a:lnTo>
                    <a:pt x="5209186" y="662090"/>
                  </a:lnTo>
                  <a:lnTo>
                    <a:pt x="5257872" y="662822"/>
                  </a:lnTo>
                  <a:lnTo>
                    <a:pt x="5306558" y="662397"/>
                  </a:lnTo>
                  <a:lnTo>
                    <a:pt x="5355245" y="660611"/>
                  </a:lnTo>
                  <a:lnTo>
                    <a:pt x="5403931" y="657262"/>
                  </a:lnTo>
                  <a:lnTo>
                    <a:pt x="5452617" y="652144"/>
                  </a:lnTo>
                  <a:lnTo>
                    <a:pt x="5501302" y="645758"/>
                  </a:lnTo>
                  <a:lnTo>
                    <a:pt x="5549983" y="638675"/>
                  </a:lnTo>
                  <a:lnTo>
                    <a:pt x="5598662" y="630808"/>
                  </a:lnTo>
                  <a:lnTo>
                    <a:pt x="5647338" y="622067"/>
                  </a:lnTo>
                  <a:lnTo>
                    <a:pt x="5696012" y="612362"/>
                  </a:lnTo>
                  <a:lnTo>
                    <a:pt x="5744686" y="601606"/>
                  </a:lnTo>
                  <a:lnTo>
                    <a:pt x="5793358" y="589708"/>
                  </a:lnTo>
                  <a:lnTo>
                    <a:pt x="5842031" y="576580"/>
                  </a:lnTo>
                  <a:lnTo>
                    <a:pt x="5890705" y="562132"/>
                  </a:lnTo>
                  <a:lnTo>
                    <a:pt x="5939379" y="546275"/>
                  </a:lnTo>
                  <a:lnTo>
                    <a:pt x="5988055" y="528921"/>
                  </a:lnTo>
                  <a:lnTo>
                    <a:pt x="6036734" y="509979"/>
                  </a:lnTo>
                  <a:lnTo>
                    <a:pt x="6085415" y="489362"/>
                  </a:lnTo>
                  <a:lnTo>
                    <a:pt x="6134100" y="466978"/>
                  </a:lnTo>
                  <a:lnTo>
                    <a:pt x="6176700" y="445530"/>
                  </a:lnTo>
                  <a:lnTo>
                    <a:pt x="6219301" y="422087"/>
                  </a:lnTo>
                  <a:lnTo>
                    <a:pt x="6261901" y="396857"/>
                  </a:lnTo>
                  <a:lnTo>
                    <a:pt x="6304502" y="370046"/>
                  </a:lnTo>
                  <a:lnTo>
                    <a:pt x="6347102" y="341859"/>
                  </a:lnTo>
                  <a:lnTo>
                    <a:pt x="6389703" y="312504"/>
                  </a:lnTo>
                  <a:lnTo>
                    <a:pt x="6432303" y="282185"/>
                  </a:lnTo>
                  <a:lnTo>
                    <a:pt x="6474904" y="251110"/>
                  </a:lnTo>
                  <a:lnTo>
                    <a:pt x="6517505" y="219484"/>
                  </a:lnTo>
                  <a:lnTo>
                    <a:pt x="6560105" y="187514"/>
                  </a:lnTo>
                  <a:lnTo>
                    <a:pt x="6602706" y="155405"/>
                  </a:lnTo>
                  <a:lnTo>
                    <a:pt x="6645306" y="123364"/>
                  </a:lnTo>
                  <a:lnTo>
                    <a:pt x="6687907" y="91597"/>
                  </a:lnTo>
                  <a:lnTo>
                    <a:pt x="6730507" y="60310"/>
                  </a:lnTo>
                  <a:lnTo>
                    <a:pt x="6773108" y="29708"/>
                  </a:lnTo>
                  <a:lnTo>
                    <a:pt x="6815708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1340" y="1136141"/>
            <a:ext cx="8357870" cy="375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12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Kasım’da yayınlanan verilere göre, dolar/TL kurunda piyasa beklentileri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2021</a:t>
            </a:r>
            <a:r>
              <a:rPr spc="28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sonu için 9,98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TL, 12 ay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sonrası için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10,93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TL düzeyinde</a:t>
            </a:r>
            <a:r>
              <a:rPr spc="5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gerçekleşti*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783080">
              <a:spcBef>
                <a:spcPts val="1410"/>
              </a:spcBef>
            </a:pP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kuru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beklentisi,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Kasım 2020 - Kasım</a:t>
            </a:r>
            <a:r>
              <a:rPr sz="1600" b="1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29845">
              <a:spcBef>
                <a:spcPts val="6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29845">
              <a:spcBef>
                <a:spcPts val="11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0">
              <a:spcBef>
                <a:spcPts val="111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0">
              <a:spcBef>
                <a:spcPts val="11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0">
              <a:spcBef>
                <a:spcPts val="11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40519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611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2813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57767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95565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21748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76539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85041" y="4827270"/>
            <a:ext cx="241300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02289" y="4827270"/>
            <a:ext cx="241300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66575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47802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30554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11782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245869" y="2334005"/>
            <a:ext cx="0" cy="2435225"/>
          </a:xfrm>
          <a:custGeom>
            <a:avLst/>
            <a:gdLst/>
            <a:ahLst/>
            <a:cxnLst/>
            <a:rect l="l" t="t" r="r" b="b"/>
            <a:pathLst>
              <a:path h="2435225">
                <a:moveTo>
                  <a:pt x="0" y="0"/>
                </a:moveTo>
                <a:lnTo>
                  <a:pt x="0" y="2435098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692401" y="5705094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>
                <a:moveTo>
                  <a:pt x="0" y="0"/>
                </a:moveTo>
                <a:lnTo>
                  <a:pt x="25082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692401" y="5968746"/>
            <a:ext cx="250825" cy="0"/>
          </a:xfrm>
          <a:custGeom>
            <a:avLst/>
            <a:gdLst/>
            <a:ahLst/>
            <a:cxnLst/>
            <a:rect l="l" t="t" r="r" b="b"/>
            <a:pathLst>
              <a:path w="250825">
                <a:moveTo>
                  <a:pt x="0" y="0"/>
                </a:moveTo>
                <a:lnTo>
                  <a:pt x="250825" y="0"/>
                </a:lnTo>
              </a:path>
            </a:pathLst>
          </a:custGeom>
          <a:ln w="38100">
            <a:solidFill>
              <a:srgbClr val="A80000"/>
            </a:solidFill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980" y="5542584"/>
            <a:ext cx="8754110" cy="126746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899920">
              <a:spcBef>
                <a:spcPts val="4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Cari Yıl Sonu Bankalararası Döviz Piyasası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Dolar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Kuru Beklentisi (TL)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899920">
              <a:spcBef>
                <a:spcPts val="3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Sonrasının Bankalararası Döviz Piyasası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Dolar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Kuru Beklentisi</a:t>
            </a: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(TL)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305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Kasım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tarihinde yayınlanmış olup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önceki 4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gün içinde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derlenen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bilgileri esas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almaktadır. 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Dolayısıyla,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söz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konusu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beklentiler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bu tarihten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sonraki piyasa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gelişmelerini</a:t>
            </a:r>
            <a:r>
              <a:rPr sz="1200" spc="1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içermemektedir.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7290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50" y="747521"/>
            <a:ext cx="85172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2021 yılı </a:t>
            </a:r>
            <a:r>
              <a:rPr dirty="0"/>
              <a:t>büyüme </a:t>
            </a:r>
            <a:r>
              <a:rPr spc="-5" dirty="0"/>
              <a:t>beklentileri </a:t>
            </a:r>
            <a:r>
              <a:rPr dirty="0"/>
              <a:t>son üç ayda yaklaşık 4 puan</a:t>
            </a:r>
            <a:r>
              <a:rPr spc="-110" dirty="0"/>
              <a:t> </a:t>
            </a:r>
            <a:r>
              <a:rPr dirty="0"/>
              <a:t>yükseldi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694688"/>
            <a:ext cx="9139555" cy="584200"/>
          </a:xfrm>
          <a:custGeom>
            <a:avLst/>
            <a:gdLst/>
            <a:ahLst/>
            <a:cxnLst/>
            <a:rect l="l" t="t" r="r" b="b"/>
            <a:pathLst>
              <a:path w="9139555" h="584200">
                <a:moveTo>
                  <a:pt x="9139428" y="0"/>
                </a:moveTo>
                <a:lnTo>
                  <a:pt x="0" y="0"/>
                </a:lnTo>
                <a:lnTo>
                  <a:pt x="0" y="583691"/>
                </a:lnTo>
                <a:lnTo>
                  <a:pt x="9139428" y="58369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350" y="1052321"/>
            <a:ext cx="8503920" cy="1188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Kasım ayında 2021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büyüme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beklentisi %9,2’ye ulaşırken,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gelecek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 için</a:t>
            </a:r>
            <a:r>
              <a:rPr spc="14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beklenti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%4,2</a:t>
            </a:r>
            <a:r>
              <a:rPr spc="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düzeyinde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6510" algn="ctr">
              <a:spcBef>
                <a:spcPts val="990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yılın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gelecek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yılın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GSYH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büyüme beklentisi,</a:t>
            </a:r>
            <a:r>
              <a:rPr sz="1600" b="1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4604" algn="ctr">
              <a:spcBef>
                <a:spcPts val="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Kasım 2020 - Kasım</a:t>
            </a:r>
            <a:r>
              <a:rPr sz="1600" b="1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852" y="6635902"/>
            <a:ext cx="4454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69" y="2355545"/>
            <a:ext cx="3220085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2021 Yılı GSYH Büyüme</a:t>
            </a:r>
            <a:r>
              <a:rPr sz="1400" b="1" spc="-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Beklentileri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9516" y="2362581"/>
            <a:ext cx="32194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2022 Yılı GSYH Büyüme Beklentileri  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67250" y="2608326"/>
            <a:ext cx="0" cy="3308350"/>
          </a:xfrm>
          <a:custGeom>
            <a:avLst/>
            <a:gdLst/>
            <a:ahLst/>
            <a:cxnLst/>
            <a:rect l="l" t="t" r="r" b="b"/>
            <a:pathLst>
              <a:path h="3308350">
                <a:moveTo>
                  <a:pt x="0" y="0"/>
                </a:moveTo>
                <a:lnTo>
                  <a:pt x="0" y="3307918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 smtClean="0">
              <a:solidFill>
                <a:prstClr val="black"/>
              </a:solidFill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131308" y="2753867"/>
            <a:ext cx="3594100" cy="2461260"/>
            <a:chOff x="5131308" y="2753867"/>
            <a:chExt cx="3594100" cy="2461260"/>
          </a:xfrm>
        </p:grpSpPr>
        <p:sp>
          <p:nvSpPr>
            <p:cNvPr id="11" name="object 11"/>
            <p:cNvSpPr/>
            <p:nvPr/>
          </p:nvSpPr>
          <p:spPr>
            <a:xfrm>
              <a:off x="5263896" y="3116579"/>
              <a:ext cx="3101340" cy="2094230"/>
            </a:xfrm>
            <a:custGeom>
              <a:avLst/>
              <a:gdLst/>
              <a:ahLst/>
              <a:cxnLst/>
              <a:rect l="l" t="t" r="r" b="b"/>
              <a:pathLst>
                <a:path w="3101340" h="2094229">
                  <a:moveTo>
                    <a:pt x="163068" y="0"/>
                  </a:moveTo>
                  <a:lnTo>
                    <a:pt x="0" y="0"/>
                  </a:lnTo>
                  <a:lnTo>
                    <a:pt x="0" y="2093976"/>
                  </a:lnTo>
                  <a:lnTo>
                    <a:pt x="163068" y="2093976"/>
                  </a:lnTo>
                  <a:lnTo>
                    <a:pt x="163068" y="0"/>
                  </a:lnTo>
                  <a:close/>
                </a:path>
                <a:path w="3101340" h="2094229">
                  <a:moveTo>
                    <a:pt x="457200" y="4572"/>
                  </a:moveTo>
                  <a:lnTo>
                    <a:pt x="294132" y="4572"/>
                  </a:lnTo>
                  <a:lnTo>
                    <a:pt x="294132" y="2093976"/>
                  </a:lnTo>
                  <a:lnTo>
                    <a:pt x="457200" y="2093976"/>
                  </a:lnTo>
                  <a:lnTo>
                    <a:pt x="457200" y="4572"/>
                  </a:lnTo>
                  <a:close/>
                </a:path>
                <a:path w="3101340" h="2094229">
                  <a:moveTo>
                    <a:pt x="751332" y="15240"/>
                  </a:moveTo>
                  <a:lnTo>
                    <a:pt x="588264" y="15240"/>
                  </a:lnTo>
                  <a:lnTo>
                    <a:pt x="588264" y="2093976"/>
                  </a:lnTo>
                  <a:lnTo>
                    <a:pt x="751332" y="2093976"/>
                  </a:lnTo>
                  <a:lnTo>
                    <a:pt x="751332" y="15240"/>
                  </a:lnTo>
                  <a:close/>
                </a:path>
                <a:path w="3101340" h="2094229">
                  <a:moveTo>
                    <a:pt x="1045464" y="39624"/>
                  </a:moveTo>
                  <a:lnTo>
                    <a:pt x="882396" y="39624"/>
                  </a:lnTo>
                  <a:lnTo>
                    <a:pt x="882396" y="2093976"/>
                  </a:lnTo>
                  <a:lnTo>
                    <a:pt x="1045464" y="2093976"/>
                  </a:lnTo>
                  <a:lnTo>
                    <a:pt x="1045464" y="39624"/>
                  </a:lnTo>
                  <a:close/>
                </a:path>
                <a:path w="3101340" h="2094229">
                  <a:moveTo>
                    <a:pt x="1339596" y="88392"/>
                  </a:moveTo>
                  <a:lnTo>
                    <a:pt x="1175004" y="88392"/>
                  </a:lnTo>
                  <a:lnTo>
                    <a:pt x="1175004" y="2093976"/>
                  </a:lnTo>
                  <a:lnTo>
                    <a:pt x="1339596" y="2093976"/>
                  </a:lnTo>
                  <a:lnTo>
                    <a:pt x="1339596" y="88392"/>
                  </a:lnTo>
                  <a:close/>
                </a:path>
                <a:path w="3101340" h="2094229">
                  <a:moveTo>
                    <a:pt x="1632204" y="117348"/>
                  </a:moveTo>
                  <a:lnTo>
                    <a:pt x="1469136" y="117348"/>
                  </a:lnTo>
                  <a:lnTo>
                    <a:pt x="1469136" y="2093976"/>
                  </a:lnTo>
                  <a:lnTo>
                    <a:pt x="1632204" y="2093976"/>
                  </a:lnTo>
                  <a:lnTo>
                    <a:pt x="1632204" y="117348"/>
                  </a:lnTo>
                  <a:close/>
                </a:path>
                <a:path w="3101340" h="2094229">
                  <a:moveTo>
                    <a:pt x="1926336" y="143256"/>
                  </a:moveTo>
                  <a:lnTo>
                    <a:pt x="1763268" y="143256"/>
                  </a:lnTo>
                  <a:lnTo>
                    <a:pt x="1763268" y="2093976"/>
                  </a:lnTo>
                  <a:lnTo>
                    <a:pt x="1926336" y="2093976"/>
                  </a:lnTo>
                  <a:lnTo>
                    <a:pt x="1926336" y="143256"/>
                  </a:lnTo>
                  <a:close/>
                </a:path>
                <a:path w="3101340" h="2094229">
                  <a:moveTo>
                    <a:pt x="2220468" y="128016"/>
                  </a:moveTo>
                  <a:lnTo>
                    <a:pt x="2057400" y="128016"/>
                  </a:lnTo>
                  <a:lnTo>
                    <a:pt x="2057400" y="2093976"/>
                  </a:lnTo>
                  <a:lnTo>
                    <a:pt x="2220468" y="2093976"/>
                  </a:lnTo>
                  <a:lnTo>
                    <a:pt x="2220468" y="128016"/>
                  </a:lnTo>
                  <a:close/>
                </a:path>
                <a:path w="3101340" h="2094229">
                  <a:moveTo>
                    <a:pt x="2514600" y="35052"/>
                  </a:moveTo>
                  <a:lnTo>
                    <a:pt x="2351532" y="35052"/>
                  </a:lnTo>
                  <a:lnTo>
                    <a:pt x="2351532" y="2093976"/>
                  </a:lnTo>
                  <a:lnTo>
                    <a:pt x="2514600" y="2093976"/>
                  </a:lnTo>
                  <a:lnTo>
                    <a:pt x="2514600" y="35052"/>
                  </a:lnTo>
                  <a:close/>
                </a:path>
                <a:path w="3101340" h="2094229">
                  <a:moveTo>
                    <a:pt x="2808732" y="59436"/>
                  </a:moveTo>
                  <a:lnTo>
                    <a:pt x="2644140" y="59436"/>
                  </a:lnTo>
                  <a:lnTo>
                    <a:pt x="2644140" y="2093976"/>
                  </a:lnTo>
                  <a:lnTo>
                    <a:pt x="2808732" y="2093976"/>
                  </a:lnTo>
                  <a:lnTo>
                    <a:pt x="2808732" y="59436"/>
                  </a:lnTo>
                  <a:close/>
                </a:path>
                <a:path w="3101340" h="2094229">
                  <a:moveTo>
                    <a:pt x="3101340" y="35052"/>
                  </a:moveTo>
                  <a:lnTo>
                    <a:pt x="2938272" y="35052"/>
                  </a:lnTo>
                  <a:lnTo>
                    <a:pt x="2938272" y="2093976"/>
                  </a:lnTo>
                  <a:lnTo>
                    <a:pt x="3101340" y="2093976"/>
                  </a:lnTo>
                  <a:lnTo>
                    <a:pt x="3101340" y="3505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131308" y="2758439"/>
              <a:ext cx="3594100" cy="2452370"/>
            </a:xfrm>
            <a:custGeom>
              <a:avLst/>
              <a:gdLst/>
              <a:ahLst/>
              <a:cxnLst/>
              <a:rect l="l" t="t" r="r" b="b"/>
              <a:pathLst>
                <a:path w="3594100" h="2452370">
                  <a:moveTo>
                    <a:pt x="67055" y="2452116"/>
                  </a:moveTo>
                  <a:lnTo>
                    <a:pt x="67055" y="0"/>
                  </a:lnTo>
                </a:path>
                <a:path w="3594100" h="2452370">
                  <a:moveTo>
                    <a:pt x="0" y="2452116"/>
                  </a:moveTo>
                  <a:lnTo>
                    <a:pt x="67055" y="2452116"/>
                  </a:lnTo>
                </a:path>
                <a:path w="3594100" h="2452370">
                  <a:moveTo>
                    <a:pt x="0" y="1961388"/>
                  </a:moveTo>
                  <a:lnTo>
                    <a:pt x="67055" y="1961388"/>
                  </a:lnTo>
                </a:path>
                <a:path w="3594100" h="2452370">
                  <a:moveTo>
                    <a:pt x="0" y="1470660"/>
                  </a:moveTo>
                  <a:lnTo>
                    <a:pt x="67055" y="1470660"/>
                  </a:lnTo>
                </a:path>
                <a:path w="3594100" h="2452370">
                  <a:moveTo>
                    <a:pt x="0" y="981456"/>
                  </a:moveTo>
                  <a:lnTo>
                    <a:pt x="67055" y="981456"/>
                  </a:lnTo>
                </a:path>
                <a:path w="3594100" h="2452370">
                  <a:moveTo>
                    <a:pt x="0" y="490727"/>
                  </a:moveTo>
                  <a:lnTo>
                    <a:pt x="67055" y="490727"/>
                  </a:lnTo>
                </a:path>
                <a:path w="3594100" h="2452370">
                  <a:moveTo>
                    <a:pt x="0" y="0"/>
                  </a:moveTo>
                  <a:lnTo>
                    <a:pt x="67055" y="0"/>
                  </a:lnTo>
                </a:path>
                <a:path w="3594100" h="2452370">
                  <a:moveTo>
                    <a:pt x="67055" y="2452116"/>
                  </a:moveTo>
                  <a:lnTo>
                    <a:pt x="3593591" y="24521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885690" y="5065521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5690" y="4575175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85690" y="4084396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85690" y="3594608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85690" y="3104133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85690" y="2613786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11219" y="5267706"/>
            <a:ext cx="3503295" cy="76644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6531" y="2753867"/>
            <a:ext cx="3735704" cy="2461260"/>
            <a:chOff x="446531" y="2753867"/>
            <a:chExt cx="3735704" cy="2461260"/>
          </a:xfrm>
        </p:grpSpPr>
        <p:sp>
          <p:nvSpPr>
            <p:cNvPr id="21" name="object 21"/>
            <p:cNvSpPr/>
            <p:nvPr/>
          </p:nvSpPr>
          <p:spPr>
            <a:xfrm>
              <a:off x="577596" y="2958083"/>
              <a:ext cx="3542029" cy="2252980"/>
            </a:xfrm>
            <a:custGeom>
              <a:avLst/>
              <a:gdLst/>
              <a:ahLst/>
              <a:cxnLst/>
              <a:rect l="l" t="t" r="r" b="b"/>
              <a:pathLst>
                <a:path w="3542029" h="2252979">
                  <a:moveTo>
                    <a:pt x="155448" y="1271016"/>
                  </a:moveTo>
                  <a:lnTo>
                    <a:pt x="0" y="1271016"/>
                  </a:lnTo>
                  <a:lnTo>
                    <a:pt x="0" y="2252472"/>
                  </a:lnTo>
                  <a:lnTo>
                    <a:pt x="155448" y="2252472"/>
                  </a:lnTo>
                  <a:lnTo>
                    <a:pt x="155448" y="1271016"/>
                  </a:lnTo>
                  <a:close/>
                </a:path>
                <a:path w="3542029" h="2252979">
                  <a:moveTo>
                    <a:pt x="438912" y="1321308"/>
                  </a:moveTo>
                  <a:lnTo>
                    <a:pt x="281940" y="1321308"/>
                  </a:lnTo>
                  <a:lnTo>
                    <a:pt x="281940" y="2252472"/>
                  </a:lnTo>
                  <a:lnTo>
                    <a:pt x="438912" y="2252472"/>
                  </a:lnTo>
                  <a:lnTo>
                    <a:pt x="438912" y="1321308"/>
                  </a:lnTo>
                  <a:close/>
                </a:path>
                <a:path w="3542029" h="2252979">
                  <a:moveTo>
                    <a:pt x="720852" y="1293876"/>
                  </a:moveTo>
                  <a:lnTo>
                    <a:pt x="563880" y="1293876"/>
                  </a:lnTo>
                  <a:lnTo>
                    <a:pt x="563880" y="2252472"/>
                  </a:lnTo>
                  <a:lnTo>
                    <a:pt x="720852" y="2252472"/>
                  </a:lnTo>
                  <a:lnTo>
                    <a:pt x="720852" y="1293876"/>
                  </a:lnTo>
                  <a:close/>
                </a:path>
                <a:path w="3542029" h="2252979">
                  <a:moveTo>
                    <a:pt x="1002792" y="1258824"/>
                  </a:moveTo>
                  <a:lnTo>
                    <a:pt x="845820" y="1258824"/>
                  </a:lnTo>
                  <a:lnTo>
                    <a:pt x="845820" y="2252472"/>
                  </a:lnTo>
                  <a:lnTo>
                    <a:pt x="1002792" y="2252472"/>
                  </a:lnTo>
                  <a:lnTo>
                    <a:pt x="1002792" y="1258824"/>
                  </a:lnTo>
                  <a:close/>
                </a:path>
                <a:path w="3542029" h="2252979">
                  <a:moveTo>
                    <a:pt x="1284732" y="1168908"/>
                  </a:moveTo>
                  <a:lnTo>
                    <a:pt x="1127760" y="1168908"/>
                  </a:lnTo>
                  <a:lnTo>
                    <a:pt x="1127760" y="2252472"/>
                  </a:lnTo>
                  <a:lnTo>
                    <a:pt x="1284732" y="2252472"/>
                  </a:lnTo>
                  <a:lnTo>
                    <a:pt x="1284732" y="1168908"/>
                  </a:lnTo>
                  <a:close/>
                </a:path>
                <a:path w="3542029" h="2252979">
                  <a:moveTo>
                    <a:pt x="1566672" y="1188720"/>
                  </a:moveTo>
                  <a:lnTo>
                    <a:pt x="1409700" y="1188720"/>
                  </a:lnTo>
                  <a:lnTo>
                    <a:pt x="1409700" y="2252472"/>
                  </a:lnTo>
                  <a:lnTo>
                    <a:pt x="1566672" y="2252472"/>
                  </a:lnTo>
                  <a:lnTo>
                    <a:pt x="1566672" y="1188720"/>
                  </a:lnTo>
                  <a:close/>
                </a:path>
                <a:path w="3542029" h="2252979">
                  <a:moveTo>
                    <a:pt x="1848612" y="1193292"/>
                  </a:moveTo>
                  <a:lnTo>
                    <a:pt x="1691640" y="1193292"/>
                  </a:lnTo>
                  <a:lnTo>
                    <a:pt x="1691640" y="2252472"/>
                  </a:lnTo>
                  <a:lnTo>
                    <a:pt x="1848612" y="2252472"/>
                  </a:lnTo>
                  <a:lnTo>
                    <a:pt x="1848612" y="1193292"/>
                  </a:lnTo>
                  <a:close/>
                </a:path>
                <a:path w="3542029" h="2252979">
                  <a:moveTo>
                    <a:pt x="2130552" y="1051560"/>
                  </a:moveTo>
                  <a:lnTo>
                    <a:pt x="1973580" y="1051560"/>
                  </a:lnTo>
                  <a:lnTo>
                    <a:pt x="1973580" y="2252472"/>
                  </a:lnTo>
                  <a:lnTo>
                    <a:pt x="2130552" y="2252472"/>
                  </a:lnTo>
                  <a:lnTo>
                    <a:pt x="2130552" y="1051560"/>
                  </a:lnTo>
                  <a:close/>
                </a:path>
                <a:path w="3542029" h="2252979">
                  <a:moveTo>
                    <a:pt x="2412492" y="842772"/>
                  </a:moveTo>
                  <a:lnTo>
                    <a:pt x="2255520" y="842772"/>
                  </a:lnTo>
                  <a:lnTo>
                    <a:pt x="2255520" y="2252472"/>
                  </a:lnTo>
                  <a:lnTo>
                    <a:pt x="2412492" y="2252472"/>
                  </a:lnTo>
                  <a:lnTo>
                    <a:pt x="2412492" y="842772"/>
                  </a:lnTo>
                  <a:close/>
                </a:path>
                <a:path w="3542029" h="2252979">
                  <a:moveTo>
                    <a:pt x="2694432" y="790956"/>
                  </a:moveTo>
                  <a:lnTo>
                    <a:pt x="2537460" y="790956"/>
                  </a:lnTo>
                  <a:lnTo>
                    <a:pt x="2537460" y="2252472"/>
                  </a:lnTo>
                  <a:lnTo>
                    <a:pt x="2694432" y="2252472"/>
                  </a:lnTo>
                  <a:lnTo>
                    <a:pt x="2694432" y="790956"/>
                  </a:lnTo>
                  <a:close/>
                </a:path>
                <a:path w="3542029" h="2252979">
                  <a:moveTo>
                    <a:pt x="2976372" y="234696"/>
                  </a:moveTo>
                  <a:lnTo>
                    <a:pt x="2820924" y="234696"/>
                  </a:lnTo>
                  <a:lnTo>
                    <a:pt x="2820924" y="2252472"/>
                  </a:lnTo>
                  <a:lnTo>
                    <a:pt x="2976372" y="2252472"/>
                  </a:lnTo>
                  <a:lnTo>
                    <a:pt x="2976372" y="234696"/>
                  </a:lnTo>
                  <a:close/>
                </a:path>
                <a:path w="3542029" h="2252979">
                  <a:moveTo>
                    <a:pt x="3259836" y="64008"/>
                  </a:moveTo>
                  <a:lnTo>
                    <a:pt x="3102864" y="64008"/>
                  </a:lnTo>
                  <a:lnTo>
                    <a:pt x="3102864" y="2252472"/>
                  </a:lnTo>
                  <a:lnTo>
                    <a:pt x="3259836" y="2252472"/>
                  </a:lnTo>
                  <a:lnTo>
                    <a:pt x="3259836" y="64008"/>
                  </a:lnTo>
                  <a:close/>
                </a:path>
                <a:path w="3542029" h="2252979">
                  <a:moveTo>
                    <a:pt x="3541776" y="0"/>
                  </a:moveTo>
                  <a:lnTo>
                    <a:pt x="3384804" y="0"/>
                  </a:lnTo>
                  <a:lnTo>
                    <a:pt x="3384804" y="2252472"/>
                  </a:lnTo>
                  <a:lnTo>
                    <a:pt x="3541776" y="2252472"/>
                  </a:lnTo>
                  <a:lnTo>
                    <a:pt x="3541776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46531" y="2758439"/>
              <a:ext cx="3735704" cy="2452370"/>
            </a:xfrm>
            <a:custGeom>
              <a:avLst/>
              <a:gdLst/>
              <a:ahLst/>
              <a:cxnLst/>
              <a:rect l="l" t="t" r="r" b="b"/>
              <a:pathLst>
                <a:path w="3735704" h="2452370">
                  <a:moveTo>
                    <a:pt x="67056" y="2452116"/>
                  </a:moveTo>
                  <a:lnTo>
                    <a:pt x="68580" y="0"/>
                  </a:lnTo>
                </a:path>
                <a:path w="3735704" h="2452370">
                  <a:moveTo>
                    <a:pt x="0" y="2452116"/>
                  </a:moveTo>
                  <a:lnTo>
                    <a:pt x="67056" y="2452116"/>
                  </a:lnTo>
                </a:path>
                <a:path w="3735704" h="2452370">
                  <a:moveTo>
                    <a:pt x="0" y="2206752"/>
                  </a:moveTo>
                  <a:lnTo>
                    <a:pt x="67056" y="2206752"/>
                  </a:lnTo>
                </a:path>
                <a:path w="3735704" h="2452370">
                  <a:moveTo>
                    <a:pt x="0" y="1961388"/>
                  </a:moveTo>
                  <a:lnTo>
                    <a:pt x="67056" y="1961388"/>
                  </a:lnTo>
                </a:path>
                <a:path w="3735704" h="2452370">
                  <a:moveTo>
                    <a:pt x="0" y="1716024"/>
                  </a:moveTo>
                  <a:lnTo>
                    <a:pt x="67056" y="1716024"/>
                  </a:lnTo>
                </a:path>
                <a:path w="3735704" h="2452370">
                  <a:moveTo>
                    <a:pt x="0" y="1470660"/>
                  </a:moveTo>
                  <a:lnTo>
                    <a:pt x="67056" y="1470660"/>
                  </a:lnTo>
                </a:path>
                <a:path w="3735704" h="2452370">
                  <a:moveTo>
                    <a:pt x="0" y="1226820"/>
                  </a:moveTo>
                  <a:lnTo>
                    <a:pt x="67056" y="1226820"/>
                  </a:lnTo>
                </a:path>
                <a:path w="3735704" h="2452370">
                  <a:moveTo>
                    <a:pt x="0" y="981456"/>
                  </a:moveTo>
                  <a:lnTo>
                    <a:pt x="67056" y="981456"/>
                  </a:lnTo>
                </a:path>
                <a:path w="3735704" h="2452370">
                  <a:moveTo>
                    <a:pt x="0" y="736092"/>
                  </a:moveTo>
                  <a:lnTo>
                    <a:pt x="67056" y="736092"/>
                  </a:lnTo>
                </a:path>
                <a:path w="3735704" h="2452370">
                  <a:moveTo>
                    <a:pt x="0" y="490727"/>
                  </a:moveTo>
                  <a:lnTo>
                    <a:pt x="67056" y="490727"/>
                  </a:lnTo>
                </a:path>
                <a:path w="3735704" h="2452370">
                  <a:moveTo>
                    <a:pt x="0" y="245363"/>
                  </a:moveTo>
                  <a:lnTo>
                    <a:pt x="67056" y="245363"/>
                  </a:lnTo>
                </a:path>
                <a:path w="3735704" h="2452370">
                  <a:moveTo>
                    <a:pt x="0" y="0"/>
                  </a:moveTo>
                  <a:lnTo>
                    <a:pt x="67056" y="0"/>
                  </a:lnTo>
                </a:path>
                <a:path w="3735704" h="2452370">
                  <a:moveTo>
                    <a:pt x="67056" y="2452116"/>
                  </a:moveTo>
                  <a:lnTo>
                    <a:pt x="3735324" y="24521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mtClean="0">
                <a:solidFill>
                  <a:prstClr val="black"/>
                </a:solidFill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89407" y="2613786"/>
            <a:ext cx="248285" cy="2720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9381" y="5267706"/>
            <a:ext cx="3655695" cy="76644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0-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0"/>
              </a:spcBef>
            </a:pP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202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6141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41560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92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6" name="Nesne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526959"/>
            <a:ext cx="6896366" cy="11474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Sosyal ve ekonomik yapı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1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Nüfus ve göç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noProof="0" dirty="0" smtClean="0">
                <a:solidFill>
                  <a:srgbClr val="000000"/>
                </a:solidFill>
                <a:latin typeface="Tahoma"/>
                <a:cs typeface="Arial"/>
              </a:rPr>
              <a:t>Büyüme</a:t>
            </a:r>
          </a:p>
          <a:p>
            <a:pPr>
              <a:defRPr/>
            </a:pPr>
            <a:r>
              <a:rPr lang="tr-TR" kern="0" dirty="0">
                <a:solidFill>
                  <a:srgbClr val="000000"/>
                </a:solidFill>
              </a:rPr>
              <a:t>Dış </a:t>
            </a:r>
            <a:r>
              <a:rPr lang="tr-TR" kern="0" dirty="0" smtClean="0">
                <a:solidFill>
                  <a:srgbClr val="000000"/>
                </a:solidFill>
              </a:rPr>
              <a:t>ticaret</a:t>
            </a:r>
            <a:endParaRPr lang="tr-TR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cs typeface="Arial"/>
              </a:rPr>
              <a:t>İstihdam</a:t>
            </a:r>
            <a:endParaRPr kumimoji="0" lang="tr-T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091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73246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515" name="think-cell Slide" r:id="rId43" imgW="444" imgH="446" progId="TCLayout.ActiveDocument.1">
                  <p:embed/>
                </p:oleObj>
              </mc:Choice>
              <mc:Fallback>
                <p:oleObj name="think-cell Slide" r:id="rId43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" name="Dikdörtgen 279"/>
          <p:cNvSpPr/>
          <p:nvPr/>
        </p:nvSpPr>
        <p:spPr bwMode="auto">
          <a:xfrm>
            <a:off x="6194421" y="2894013"/>
            <a:ext cx="2699762" cy="1492250"/>
          </a:xfrm>
          <a:prstGeom prst="rect">
            <a:avLst/>
          </a:prstGeom>
          <a:solidFill>
            <a:srgbClr val="A50404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6571" y="963250"/>
            <a:ext cx="8597612" cy="592508"/>
          </a:xfrm>
        </p:spPr>
        <p:txBody>
          <a:bodyPr vert="horz"/>
          <a:lstStyle/>
          <a:p>
            <a:r>
              <a:rPr lang="tr-TR" sz="2400" dirty="0" smtClean="0"/>
              <a:t>Gaziantep ili toplam nüfus sayısı 2020 yılında 2,1 milyon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r-TR" sz="2000" b="0" dirty="0" smtClean="0"/>
              <a:t>Toplam nüfus 10 yılda Türkiye ortalamasının üzerinde arttı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394" y="1863646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Nüfus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, milyon, 2007-2020</a:t>
            </a:r>
            <a:endParaRPr kumimoji="0" lang="tr-T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 İstatistikleri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65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84002649"/>
              </p:ext>
            </p:extLst>
          </p:nvPr>
        </p:nvGraphicFramePr>
        <p:xfrm>
          <a:off x="7192169" y="3448051"/>
          <a:ext cx="1798635" cy="76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cxnSp>
        <p:nvCxnSpPr>
          <p:cNvPr id="216" name="Düz Bağlayıcı 215"/>
          <p:cNvCxnSpPr/>
          <p:nvPr>
            <p:custDataLst>
              <p:tags r:id="rId4"/>
            </p:custDataLst>
          </p:nvPr>
        </p:nvCxnSpPr>
        <p:spPr bwMode="auto">
          <a:xfrm>
            <a:off x="8404944" y="3227387"/>
            <a:ext cx="0" cy="180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Düz Bağlayıcı 213"/>
          <p:cNvCxnSpPr/>
          <p:nvPr>
            <p:custDataLst>
              <p:tags r:id="rId5"/>
            </p:custDataLst>
          </p:nvPr>
        </p:nvCxnSpPr>
        <p:spPr bwMode="auto">
          <a:xfrm flipV="1">
            <a:off x="7726363" y="3250358"/>
            <a:ext cx="0" cy="216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Düz Bağlayıcı 214"/>
          <p:cNvCxnSpPr/>
          <p:nvPr>
            <p:custDataLst>
              <p:tags r:id="rId6"/>
            </p:custDataLst>
          </p:nvPr>
        </p:nvCxnSpPr>
        <p:spPr bwMode="auto">
          <a:xfrm>
            <a:off x="7726363" y="3227387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755491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E629E19C-DBF1-429E-AB44-74ED3D21BF31}" type="datetime'''''''''2''''''''''00''''''''''''''''''''''''7''''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2007</a:t>
            </a:fld>
            <a:endParaRPr lang="tr-TR" sz="1200" noProof="0" dirty="0"/>
          </a:p>
        </p:txBody>
      </p:sp>
      <p:sp>
        <p:nvSpPr>
          <p:cNvPr id="125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232775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034796D0-8BF9-47BB-80F2-3245B6542703}" type="datetime'''2''''''''0''''''''''''''''''2''0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2020</a:t>
            </a:fld>
            <a:endParaRPr lang="tr-TR" sz="1200" noProof="0" dirty="0"/>
          </a:p>
        </p:txBody>
      </p:sp>
      <p:sp>
        <p:nvSpPr>
          <p:cNvPr id="213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696732" y="3086101"/>
            <a:ext cx="694794" cy="282574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b="1" dirty="0" smtClean="0"/>
              <a:t>+35%</a:t>
            </a:r>
            <a:endParaRPr lang="tr-TR" sz="1200" b="1" noProof="0" dirty="0"/>
          </a:p>
        </p:txBody>
      </p:sp>
      <p:sp>
        <p:nvSpPr>
          <p:cNvPr id="162" name="Dikdörtgen 16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6194421" y="3490117"/>
            <a:ext cx="1166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/>
              <a:t>Gaziantep</a:t>
            </a:r>
            <a:endParaRPr lang="tr-TR" sz="1400" b="1" dirty="0"/>
          </a:p>
        </p:txBody>
      </p:sp>
      <p:graphicFrame>
        <p:nvGraphicFramePr>
          <p:cNvPr id="266" name="Chart 3"/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038036418"/>
              </p:ext>
            </p:extLst>
          </p:nvPr>
        </p:nvGraphicFramePr>
        <p:xfrm>
          <a:off x="4102100" y="3384550"/>
          <a:ext cx="2206625" cy="74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cxnSp>
        <p:nvCxnSpPr>
          <p:cNvPr id="210" name="Düz Bağlayıcı 209"/>
          <p:cNvCxnSpPr/>
          <p:nvPr>
            <p:custDataLst>
              <p:tags r:id="rId11"/>
            </p:custDataLst>
          </p:nvPr>
        </p:nvCxnSpPr>
        <p:spPr bwMode="auto">
          <a:xfrm>
            <a:off x="5543550" y="3086100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Düz Bağlayıcı 207"/>
          <p:cNvCxnSpPr/>
          <p:nvPr>
            <p:custDataLst>
              <p:tags r:id="rId12"/>
            </p:custDataLst>
          </p:nvPr>
        </p:nvCxnSpPr>
        <p:spPr bwMode="auto">
          <a:xfrm flipV="1">
            <a:off x="4865688" y="3086100"/>
            <a:ext cx="0" cy="3619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Düz Bağlayıcı 208"/>
          <p:cNvCxnSpPr/>
          <p:nvPr>
            <p:custDataLst>
              <p:tags r:id="rId13"/>
            </p:custDataLst>
          </p:nvPr>
        </p:nvCxnSpPr>
        <p:spPr bwMode="auto">
          <a:xfrm>
            <a:off x="4865688" y="3086100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4694238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FA6963D-EA52-4DDC-973D-49BF0BE693C0}" type="datetime'''''''''2''''''''''''''''''0''0''7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2007</a:t>
            </a:fld>
            <a:endParaRPr lang="tr-TR" sz="1200" noProof="0" dirty="0"/>
          </a:p>
        </p:txBody>
      </p:sp>
      <p:sp>
        <p:nvSpPr>
          <p:cNvPr id="121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53721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B5FE76F-B911-4848-B3EC-A6C4ECF9114D}" type="datetime'2''0''''''''''''''20''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2020</a:t>
            </a:fld>
            <a:endParaRPr lang="tr-TR" sz="1200" noProof="0" dirty="0"/>
          </a:p>
        </p:txBody>
      </p:sp>
      <p:sp>
        <p:nvSpPr>
          <p:cNvPr id="207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4849814" y="295751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A41E6BD-1940-4A9D-9068-CE7FFB39B0E4}" type="datetime'''+''''2''3''''''''''''''%'''''''''''''''''''''''''''''">
              <a:rPr lang="tr-TR" altLang="en-US" sz="1200" b="1" smtClean="0"/>
              <a:pPr marL="0" indent="0" algn="ctr">
                <a:spcBef>
                  <a:spcPct val="0"/>
                </a:spcBef>
                <a:buNone/>
              </a:pPr>
              <a:t>+23%</a:t>
            </a:fld>
            <a:endParaRPr lang="tr-TR" sz="1200" b="1" noProof="0" dirty="0"/>
          </a:p>
        </p:txBody>
      </p:sp>
      <p:sp>
        <p:nvSpPr>
          <p:cNvPr id="73" name="Metin kutusu 72"/>
          <p:cNvSpPr txBox="1"/>
          <p:nvPr/>
        </p:nvSpPr>
        <p:spPr>
          <a:xfrm>
            <a:off x="3265488" y="3517900"/>
            <a:ext cx="1287459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İstanbul</a:t>
            </a:r>
            <a:endParaRPr lang="tr-TR" sz="1600" b="1" dirty="0"/>
          </a:p>
        </p:txBody>
      </p:sp>
      <p:graphicFrame>
        <p:nvGraphicFramePr>
          <p:cNvPr id="267" name="Chart 3"/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640227480"/>
              </p:ext>
            </p:extLst>
          </p:nvPr>
        </p:nvGraphicFramePr>
        <p:xfrm>
          <a:off x="1058863" y="2909888"/>
          <a:ext cx="2206625" cy="121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7"/>
          </a:graphicData>
        </a:graphic>
      </p:graphicFrame>
      <p:cxnSp>
        <p:nvCxnSpPr>
          <p:cNvPr id="201" name="Düz Bağlayıcı 200"/>
          <p:cNvCxnSpPr/>
          <p:nvPr>
            <p:custDataLst>
              <p:tags r:id="rId18"/>
            </p:custDataLst>
          </p:nvPr>
        </p:nvCxnSpPr>
        <p:spPr bwMode="auto">
          <a:xfrm flipV="1">
            <a:off x="1822450" y="2611438"/>
            <a:ext cx="0" cy="422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Düz Bağlayıcı 202"/>
          <p:cNvCxnSpPr/>
          <p:nvPr>
            <p:custDataLst>
              <p:tags r:id="rId19"/>
            </p:custDataLst>
          </p:nvPr>
        </p:nvCxnSpPr>
        <p:spPr bwMode="auto">
          <a:xfrm>
            <a:off x="1822450" y="2611438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Düz Bağlayıcı 203"/>
          <p:cNvCxnSpPr/>
          <p:nvPr>
            <p:custDataLst>
              <p:tags r:id="rId20"/>
            </p:custDataLst>
          </p:nvPr>
        </p:nvCxnSpPr>
        <p:spPr bwMode="auto">
          <a:xfrm>
            <a:off x="2500313" y="2611438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232886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513B204-DD60-4FE4-BA8F-E8302F0A7152}" type="datetime'''''''''''''''''''''''''''''2''''''02''''''''''''''''''''0'''">
              <a:rPr lang="tr-TR" altLang="en-US" sz="1200" smtClean="0"/>
              <a:pPr/>
              <a:t>2020</a:t>
            </a:fld>
            <a:endParaRPr lang="tr-TR" sz="1200" noProof="0" dirty="0"/>
          </a:p>
        </p:txBody>
      </p:sp>
      <p:sp>
        <p:nvSpPr>
          <p:cNvPr id="141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16510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DEB7F90-58EF-4DD4-9DEE-F8414B96079E}" type="datetime'''''''''''''''''''''200''''''''''''''''7'''''''''''''">
              <a:rPr lang="tr-TR" altLang="en-US" sz="1200" smtClean="0"/>
              <a:pPr/>
              <a:t>2007</a:t>
            </a:fld>
            <a:endParaRPr lang="tr-TR" sz="1200" noProof="0" dirty="0"/>
          </a:p>
        </p:txBody>
      </p:sp>
      <p:sp>
        <p:nvSpPr>
          <p:cNvPr id="202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1806576" y="2482850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461AC0FA-3272-452A-BABD-F143C167D51A}" type="datetime'''+''''1''''''8''''''''''''%'''''''''''''''''''''''''">
              <a:rPr lang="tr-TR" altLang="en-US" sz="1200" b="1" smtClean="0"/>
              <a:pPr marL="0" indent="0" algn="ctr">
                <a:spcBef>
                  <a:spcPct val="0"/>
                </a:spcBef>
                <a:buNone/>
              </a:pPr>
              <a:t>+18%</a:t>
            </a:fld>
            <a:endParaRPr lang="tr-TR" sz="1200" b="1" noProof="0" dirty="0"/>
          </a:p>
        </p:txBody>
      </p:sp>
      <p:sp>
        <p:nvSpPr>
          <p:cNvPr id="144" name="Metin kutusu 143"/>
          <p:cNvSpPr txBox="1"/>
          <p:nvPr/>
        </p:nvSpPr>
        <p:spPr>
          <a:xfrm>
            <a:off x="200023" y="3459163"/>
            <a:ext cx="12874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Türkiye</a:t>
            </a:r>
            <a:endParaRPr lang="tr-TR" sz="1600" b="1" dirty="0"/>
          </a:p>
        </p:txBody>
      </p:sp>
      <p:sp>
        <p:nvSpPr>
          <p:cNvPr id="163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755491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940B797-C549-4165-9257-E87ABB9E8768}" type="datetime'''''''2''''''''''''''''''''''0''''''''''0''7'''''''''''''''''">
              <a:rPr lang="tr-TR" altLang="en-US" sz="1200" smtClean="0"/>
              <a:pPr/>
              <a:t>2007</a:t>
            </a:fld>
            <a:endParaRPr lang="tr-TR" sz="1200" noProof="0" dirty="0"/>
          </a:p>
        </p:txBody>
      </p:sp>
      <p:sp>
        <p:nvSpPr>
          <p:cNvPr id="1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8232775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3A6FFA32-6226-4423-8864-A71FE8814FAA}" type="datetime'''2''0''''''''''2''''''''''''''''0'''''''''''''">
              <a:rPr lang="tr-TR" altLang="en-US" sz="1200" smtClean="0"/>
              <a:pPr/>
              <a:t>2020</a:t>
            </a:fld>
            <a:endParaRPr lang="tr-TR" sz="1200" noProof="0" dirty="0"/>
          </a:p>
        </p:txBody>
      </p:sp>
      <p:sp>
        <p:nvSpPr>
          <p:cNvPr id="165" name="Metin kutusu 164"/>
          <p:cNvSpPr txBox="1"/>
          <p:nvPr/>
        </p:nvSpPr>
        <p:spPr>
          <a:xfrm>
            <a:off x="6194421" y="5262563"/>
            <a:ext cx="130810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Şanlıurfa</a:t>
            </a:r>
            <a:endParaRPr lang="tr-TR" sz="1600" b="1" dirty="0"/>
          </a:p>
        </p:txBody>
      </p:sp>
      <p:graphicFrame>
        <p:nvGraphicFramePr>
          <p:cNvPr id="269" name="Chart 3"/>
          <p:cNvGraphicFramePr/>
          <p:nvPr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2723673861"/>
              </p:ext>
            </p:extLst>
          </p:nvPr>
        </p:nvGraphicFramePr>
        <p:xfrm>
          <a:off x="4308475" y="5414963"/>
          <a:ext cx="1793875" cy="51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8"/>
          </a:graphicData>
        </a:graphic>
      </p:graphicFrame>
      <p:cxnSp>
        <p:nvCxnSpPr>
          <p:cNvPr id="227" name="Düz Bağlayıcı 226"/>
          <p:cNvCxnSpPr/>
          <p:nvPr>
            <p:custDataLst>
              <p:tags r:id="rId27"/>
            </p:custDataLst>
          </p:nvPr>
        </p:nvCxnSpPr>
        <p:spPr bwMode="auto">
          <a:xfrm>
            <a:off x="4865688" y="5230813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Düz Bağlayıcı 225"/>
          <p:cNvCxnSpPr/>
          <p:nvPr>
            <p:custDataLst>
              <p:tags r:id="rId28"/>
            </p:custDataLst>
          </p:nvPr>
        </p:nvCxnSpPr>
        <p:spPr bwMode="auto">
          <a:xfrm flipV="1">
            <a:off x="4865688" y="5230813"/>
            <a:ext cx="0" cy="1857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Düz Bağlayıcı 227"/>
          <p:cNvCxnSpPr/>
          <p:nvPr>
            <p:custDataLst>
              <p:tags r:id="rId29"/>
            </p:custDataLst>
          </p:nvPr>
        </p:nvCxnSpPr>
        <p:spPr bwMode="auto">
          <a:xfrm>
            <a:off x="5543550" y="5230813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4694238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DDF73EAE-8C6B-447B-9933-3237C6D442EA}" type="datetime'''2''''0''''''''''0''''''''''7'''''">
              <a:rPr lang="tr-TR" altLang="en-US" sz="1200" smtClean="0"/>
              <a:pPr/>
              <a:t>2007</a:t>
            </a:fld>
            <a:endParaRPr lang="tr-TR" sz="1200" noProof="0" dirty="0"/>
          </a:p>
        </p:txBody>
      </p:sp>
      <p:sp>
        <p:nvSpPr>
          <p:cNvPr id="168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53721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E752FD63-252B-4DB0-8E4A-3A9A63E37F9E}" type="datetime'''''''2''''''''''''''''020'''''''''''''''''''''''''''''''''''">
              <a:rPr lang="tr-TR" altLang="en-US" sz="1200" smtClean="0"/>
              <a:pPr/>
              <a:t>2020</a:t>
            </a:fld>
            <a:endParaRPr lang="tr-TR" sz="1200" noProof="0" dirty="0"/>
          </a:p>
        </p:txBody>
      </p:sp>
      <p:sp>
        <p:nvSpPr>
          <p:cNvPr id="22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4918075" y="5102225"/>
            <a:ext cx="573088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b="1" noProof="0" dirty="0" smtClean="0"/>
              <a:t>+16%</a:t>
            </a:r>
            <a:endParaRPr lang="tr-TR" sz="1200" b="1" noProof="0" dirty="0"/>
          </a:p>
        </p:txBody>
      </p:sp>
      <p:sp>
        <p:nvSpPr>
          <p:cNvPr id="169" name="Metin kutusu 168"/>
          <p:cNvSpPr txBox="1"/>
          <p:nvPr/>
        </p:nvSpPr>
        <p:spPr>
          <a:xfrm>
            <a:off x="3300403" y="5260975"/>
            <a:ext cx="1457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Adana</a:t>
            </a:r>
            <a:endParaRPr lang="tr-TR" sz="1600" b="1" dirty="0"/>
          </a:p>
        </p:txBody>
      </p:sp>
      <p:graphicFrame>
        <p:nvGraphicFramePr>
          <p:cNvPr id="270" name="Chart 3"/>
          <p:cNvGraphicFramePr/>
          <p:nvPr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4133867714"/>
              </p:ext>
            </p:extLst>
          </p:nvPr>
        </p:nvGraphicFramePr>
        <p:xfrm>
          <a:off x="1265238" y="5400675"/>
          <a:ext cx="1793875" cy="52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9"/>
          </a:graphicData>
        </a:graphic>
      </p:graphicFrame>
      <p:cxnSp>
        <p:nvCxnSpPr>
          <p:cNvPr id="221" name="Düz Bağlayıcı 220"/>
          <p:cNvCxnSpPr/>
          <p:nvPr>
            <p:custDataLst>
              <p:tags r:id="rId34"/>
            </p:custDataLst>
          </p:nvPr>
        </p:nvCxnSpPr>
        <p:spPr bwMode="auto">
          <a:xfrm>
            <a:off x="1822450" y="5102225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Düz Bağlayıcı 219"/>
          <p:cNvCxnSpPr/>
          <p:nvPr>
            <p:custDataLst>
              <p:tags r:id="rId35"/>
            </p:custDataLst>
          </p:nvPr>
        </p:nvCxnSpPr>
        <p:spPr bwMode="auto">
          <a:xfrm flipV="1">
            <a:off x="1822450" y="5102225"/>
            <a:ext cx="0" cy="3476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Düz Bağlayıcı 221"/>
          <p:cNvCxnSpPr/>
          <p:nvPr>
            <p:custDataLst>
              <p:tags r:id="rId36"/>
            </p:custDataLst>
          </p:nvPr>
        </p:nvCxnSpPr>
        <p:spPr bwMode="auto">
          <a:xfrm>
            <a:off x="2500313" y="5102225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16510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D632356-59A8-4275-BD7B-492D824550C5}" type="datetime'2''''''''''00''''7'''''''''''''''''''''''''''''''''''''''''''">
              <a:rPr lang="tr-TR" altLang="en-US" sz="1200" smtClean="0"/>
              <a:pPr/>
              <a:t>2007</a:t>
            </a:fld>
            <a:endParaRPr lang="tr-TR" sz="1200" noProof="0" dirty="0"/>
          </a:p>
        </p:txBody>
      </p:sp>
      <p:sp>
        <p:nvSpPr>
          <p:cNvPr id="1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232886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16FBB7B-423E-48F4-99E1-B9DC1C10200A}" type="datetime'''''''2''''''''''''''''''0''''''2''''''''''''''''''''''''0'''">
              <a:rPr lang="tr-TR" altLang="en-US" sz="1200" smtClean="0"/>
              <a:pPr/>
              <a:t>2020</a:t>
            </a:fld>
            <a:endParaRPr lang="tr-TR" sz="1200" noProof="0" dirty="0"/>
          </a:p>
        </p:txBody>
      </p:sp>
      <p:sp>
        <p:nvSpPr>
          <p:cNvPr id="219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1806576" y="4973638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altLang="en-US" sz="1200" b="1" dirty="0" smtClean="0"/>
              <a:t> +16%</a:t>
            </a:r>
            <a:endParaRPr lang="tr-TR" sz="1200" b="1" noProof="0" dirty="0"/>
          </a:p>
        </p:txBody>
      </p:sp>
      <p:sp>
        <p:nvSpPr>
          <p:cNvPr id="173" name="Metin kutusu 172"/>
          <p:cNvSpPr txBox="1"/>
          <p:nvPr/>
        </p:nvSpPr>
        <p:spPr>
          <a:xfrm>
            <a:off x="108768" y="5260975"/>
            <a:ext cx="13152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err="1" smtClean="0"/>
              <a:t>Kahramamaraş</a:t>
            </a:r>
            <a:endParaRPr lang="tr-TR" sz="1100" b="1" dirty="0"/>
          </a:p>
        </p:txBody>
      </p:sp>
      <p:cxnSp>
        <p:nvCxnSpPr>
          <p:cNvPr id="275" name="Düz Bağlayıcı 274"/>
          <p:cNvCxnSpPr/>
          <p:nvPr/>
        </p:nvCxnSpPr>
        <p:spPr bwMode="auto">
          <a:xfrm>
            <a:off x="305911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6" name="Düz Bağlayıcı 275"/>
          <p:cNvCxnSpPr/>
          <p:nvPr/>
        </p:nvCxnSpPr>
        <p:spPr bwMode="auto">
          <a:xfrm>
            <a:off x="611346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Düz Bağlayıcı 276"/>
          <p:cNvCxnSpPr/>
          <p:nvPr/>
        </p:nvCxnSpPr>
        <p:spPr bwMode="auto">
          <a:xfrm flipH="1" flipV="1">
            <a:off x="315914" y="4559536"/>
            <a:ext cx="84089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Dikdörtgen 8"/>
          <p:cNvSpPr/>
          <p:nvPr/>
        </p:nvSpPr>
        <p:spPr>
          <a:xfrm>
            <a:off x="7678801" y="4876482"/>
            <a:ext cx="762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1200" b="1" dirty="0" smtClean="0">
                <a:solidFill>
                  <a:srgbClr val="000000"/>
                </a:solidFill>
              </a:rPr>
              <a:t> +39%</a:t>
            </a:r>
            <a:endParaRPr lang="tr-TR" dirty="0"/>
          </a:p>
        </p:txBody>
      </p:sp>
      <p:graphicFrame>
        <p:nvGraphicFramePr>
          <p:cNvPr id="64" name="Chart 3"/>
          <p:cNvGraphicFramePr/>
          <p:nvPr>
            <p:custDataLst>
              <p:tags r:id="rId40"/>
            </p:custDataLst>
            <p:extLst>
              <p:ext uri="{D42A27DB-BD31-4B8C-83A1-F6EECF244321}">
                <p14:modId xmlns:p14="http://schemas.microsoft.com/office/powerpoint/2010/main" val="3835194250"/>
              </p:ext>
            </p:extLst>
          </p:nvPr>
        </p:nvGraphicFramePr>
        <p:xfrm>
          <a:off x="7144678" y="5153481"/>
          <a:ext cx="1798635" cy="82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</p:spTree>
    <p:extLst>
      <p:ext uri="{BB962C8B-B14F-4D97-AF65-F5344CB8AC3E}">
        <p14:creationId xmlns:p14="http://schemas.microsoft.com/office/powerpoint/2010/main" val="9110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534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0859" y="1006112"/>
            <a:ext cx="8597612" cy="737573"/>
          </a:xfrm>
        </p:spPr>
        <p:txBody>
          <a:bodyPr vert="horz"/>
          <a:lstStyle/>
          <a:p>
            <a:r>
              <a:rPr lang="tr-TR" sz="2000" dirty="0" smtClean="0"/>
              <a:t>Gaziantep ili en fazla göçü Şanlıurfa’dan alırken  en fazla göçü  İstanbul’a verdi.</a:t>
            </a:r>
            <a:br>
              <a:rPr lang="tr-TR" sz="2000" dirty="0" smtClean="0"/>
            </a:br>
            <a:r>
              <a:rPr lang="tr-TR" sz="1800" b="0" dirty="0" smtClean="0"/>
              <a:t>2019 yılında Gaziantep’in verdiği toplam göç 52268 kişi</a:t>
            </a:r>
            <a:br>
              <a:rPr lang="tr-TR" sz="1800" b="0" dirty="0" smtClean="0"/>
            </a:br>
            <a:r>
              <a:rPr lang="tr-TR" sz="1800" b="0" dirty="0" smtClean="0"/>
              <a:t>2019 yılında Gaziantep’in aldığı toplam göç 16285 kişi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394" y="1877935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Gaziantep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 ilinin diğer illere verdiği-aldığı göç, kişi, 2019</a:t>
            </a:r>
            <a:endParaRPr kumimoji="0" lang="tr-T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Göç İstatistikleri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772555"/>
              </p:ext>
            </p:extLst>
          </p:nvPr>
        </p:nvGraphicFramePr>
        <p:xfrm>
          <a:off x="1203875" y="2988198"/>
          <a:ext cx="3347843" cy="3080530"/>
        </p:xfrm>
        <a:graphic>
          <a:graphicData uri="http://schemas.openxmlformats.org/drawingml/2006/table">
            <a:tbl>
              <a:tblPr/>
              <a:tblGrid>
                <a:gridCol w="19464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014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9391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4025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3881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3000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2478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2393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2216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2117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2078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1302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4" name="Dikdörtgen 23"/>
          <p:cNvSpPr/>
          <p:nvPr/>
        </p:nvSpPr>
        <p:spPr>
          <a:xfrm>
            <a:off x="1152249" y="2472422"/>
            <a:ext cx="40986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smtClean="0">
                <a:solidFill>
                  <a:srgbClr val="14316C"/>
                </a:solidFill>
              </a:rPr>
              <a:t>Gaziantep’in </a:t>
            </a:r>
            <a:r>
              <a:rPr lang="tr-TR" sz="1400" b="1" dirty="0">
                <a:solidFill>
                  <a:srgbClr val="14316C"/>
                </a:solidFill>
              </a:rPr>
              <a:t>diğer </a:t>
            </a:r>
            <a:r>
              <a:rPr lang="tr-TR" sz="1400" b="1" dirty="0" smtClean="0">
                <a:solidFill>
                  <a:srgbClr val="14316C"/>
                </a:solidFill>
              </a:rPr>
              <a:t>illerden aldığı göç, kişi</a:t>
            </a:r>
            <a:endParaRPr lang="tr-TR" sz="1400" b="1" dirty="0">
              <a:solidFill>
                <a:srgbClr val="14316C"/>
              </a:solidFill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5297694" y="2473717"/>
            <a:ext cx="415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1400" b="1" dirty="0" smtClean="0">
                <a:solidFill>
                  <a:srgbClr val="C00000"/>
                </a:solidFill>
              </a:rPr>
              <a:t>Gaziantep‘in </a:t>
            </a:r>
            <a:r>
              <a:rPr lang="tr-TR" altLang="en-US" sz="1400" b="1" dirty="0">
                <a:solidFill>
                  <a:srgbClr val="C00000"/>
                </a:solidFill>
              </a:rPr>
              <a:t>diğer </a:t>
            </a:r>
            <a:r>
              <a:rPr lang="tr-TR" altLang="en-US" sz="1400" b="1" dirty="0" smtClean="0">
                <a:solidFill>
                  <a:srgbClr val="C00000"/>
                </a:solidFill>
              </a:rPr>
              <a:t>illere verdiği göç, kişi</a:t>
            </a:r>
            <a:endParaRPr lang="tr-TR" altLang="en-US" sz="1400" b="1" dirty="0">
              <a:solidFill>
                <a:srgbClr val="C00000"/>
              </a:solidFill>
            </a:endParaRPr>
          </a:p>
        </p:txBody>
      </p:sp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185343"/>
              </p:ext>
            </p:extLst>
          </p:nvPr>
        </p:nvGraphicFramePr>
        <p:xfrm>
          <a:off x="5297694" y="2988198"/>
          <a:ext cx="3561716" cy="3080530"/>
        </p:xfrm>
        <a:graphic>
          <a:graphicData uri="http://schemas.openxmlformats.org/drawingml/2006/table">
            <a:tbl>
              <a:tblPr/>
              <a:tblGrid>
                <a:gridCol w="18605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011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6402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4946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3367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3072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2713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2573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2514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2256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2122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1828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20" name="Düz Bağlayıcı 19"/>
          <p:cNvCxnSpPr/>
          <p:nvPr/>
        </p:nvCxnSpPr>
        <p:spPr bwMode="auto">
          <a:xfrm>
            <a:off x="4934301" y="2988198"/>
            <a:ext cx="0" cy="306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1" name="Tablo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784011"/>
              </p:ext>
            </p:extLst>
          </p:nvPr>
        </p:nvGraphicFramePr>
        <p:xfrm>
          <a:off x="716350" y="2977933"/>
          <a:ext cx="324465" cy="3080530"/>
        </p:xfrm>
        <a:graphic>
          <a:graphicData uri="http://schemas.openxmlformats.org/drawingml/2006/table">
            <a:tbl>
              <a:tblPr/>
              <a:tblGrid>
                <a:gridCol w="3244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95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11812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7" name="think-cell Slide" r:id="rId32" imgW="444" imgH="446" progId="TCLayout.ActiveDocument.1">
                  <p:embed/>
                </p:oleObj>
              </mc:Choice>
              <mc:Fallback>
                <p:oleObj name="think-cell Slide" r:id="rId32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394" y="1865530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Gaziantep</a:t>
            </a:r>
            <a:r>
              <a:rPr lang="tr-TR" sz="16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 ve seçili illerin y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ıllık GSYH ve kişi başı GSYH </a:t>
            </a:r>
            <a:r>
              <a:rPr lang="tr-TR" sz="16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değerleri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, 2004-2019</a:t>
            </a:r>
            <a:endParaRPr kumimoji="0" lang="tr-T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9" name="Dikdörtgen 1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271" name="Dikdörtgen 27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83" name="Dikdörtgen 8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85" name="Dikdörtgen 8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64" name="Dikdörtgen 16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20" name="Dikdörtgen 31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65" name="Dikdörtgen 36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1803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1288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660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944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4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8239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149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63988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476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965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41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12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2292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455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619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7813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08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106" name="Dikdörtgen 10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8" name="Dikdörtgen 17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98" name="Dikdörtgen 29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28" name="Dikdörtgen 4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Dikdörtgen 1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Dikdörtgen 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4" name="Dikdörtgen 3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5" name="Unvan 1"/>
          <p:cNvSpPr txBox="1">
            <a:spLocks/>
          </p:cNvSpPr>
          <p:nvPr/>
        </p:nvSpPr>
        <p:spPr bwMode="auto">
          <a:xfrm>
            <a:off x="352424" y="1041056"/>
            <a:ext cx="8597612" cy="35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000" kern="0" dirty="0" smtClean="0"/>
              <a:t>2004 yılında Gaziantep’in GSYH’si </a:t>
            </a:r>
            <a:r>
              <a:rPr lang="tr-TR" sz="2000" kern="0" dirty="0"/>
              <a:t>8</a:t>
            </a:r>
            <a:r>
              <a:rPr lang="tr-TR" sz="2000" kern="0" dirty="0" smtClean="0"/>
              <a:t> milyon TL iken bu rakam 2019 yılında 77 milyar TL</a:t>
            </a:r>
            <a:r>
              <a:rPr lang="en-US" sz="2800" kern="0" dirty="0" smtClean="0"/>
              <a:t/>
            </a:r>
            <a:br>
              <a:rPr lang="en-US" sz="2800" kern="0" dirty="0" smtClean="0"/>
            </a:br>
            <a:r>
              <a:rPr lang="tr-TR" sz="1800" b="0" kern="0" dirty="0"/>
              <a:t>K</a:t>
            </a:r>
            <a:r>
              <a:rPr lang="tr-TR" sz="1800" b="0" kern="0" dirty="0" smtClean="0"/>
              <a:t>işi başı milli gelirde Gaziantep’te daha iyi konumda</a:t>
            </a:r>
            <a:endParaRPr lang="tr-TR" sz="1800" b="0" kern="0" dirty="0"/>
          </a:p>
        </p:txBody>
      </p:sp>
      <p:sp>
        <p:nvSpPr>
          <p:cNvPr id="196" name="Metin kutusu 19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Bölgesel Hesaplar,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21" name="Dikdörtgen 2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90600" y="2503017"/>
            <a:ext cx="2844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 smtClean="0">
                <a:solidFill>
                  <a:schemeClr val="bg2">
                    <a:lumMod val="75000"/>
                  </a:schemeClr>
                </a:solidFill>
              </a:rPr>
              <a:t>GSYH, milyar TL</a:t>
            </a:r>
            <a:endParaRPr lang="tr-TR" sz="16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52276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57181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65357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53911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55546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62087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60452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63722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66992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68627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516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7680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89" name="Metin kutusu 88"/>
          <p:cNvSpPr txBox="1"/>
          <p:nvPr/>
        </p:nvSpPr>
        <p:spPr>
          <a:xfrm>
            <a:off x="5338763" y="2503488"/>
            <a:ext cx="2844800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 smtClean="0">
                <a:solidFill>
                  <a:schemeClr val="bg2">
                    <a:lumMod val="75000"/>
                  </a:schemeClr>
                </a:solidFill>
              </a:rPr>
              <a:t>Kişi başı GSYH, bin TL</a:t>
            </a:r>
            <a:endParaRPr lang="tr-TR" sz="16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5" name="Düz Bağlayıcı 94"/>
          <p:cNvCxnSpPr/>
          <p:nvPr/>
        </p:nvCxnSpPr>
        <p:spPr bwMode="auto">
          <a:xfrm>
            <a:off x="4543771" y="2745302"/>
            <a:ext cx="0" cy="360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91" name="Grafik 9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245502"/>
              </p:ext>
            </p:extLst>
          </p:nvPr>
        </p:nvGraphicFramePr>
        <p:xfrm>
          <a:off x="953567" y="2947948"/>
          <a:ext cx="2795213" cy="316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90" name="Grafik 8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957076"/>
              </p:ext>
            </p:extLst>
          </p:nvPr>
        </p:nvGraphicFramePr>
        <p:xfrm>
          <a:off x="5252143" y="2947948"/>
          <a:ext cx="3053658" cy="3160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</p:spTree>
    <p:extLst>
      <p:ext uri="{BB962C8B-B14F-4D97-AF65-F5344CB8AC3E}">
        <p14:creationId xmlns:p14="http://schemas.microsoft.com/office/powerpoint/2010/main" val="137166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514207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835" name="think-cell Slide" r:id="rId18" imgW="444" imgH="446" progId="TCLayout.ActiveDocument.1">
                  <p:embed/>
                </p:oleObj>
              </mc:Choice>
              <mc:Fallback>
                <p:oleObj name="think-cell Slide" r:id="rId18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12333" y="1187843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İhracat-İthalat, milyon dolar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aylık, 2018-2021</a:t>
            </a:r>
            <a:endParaRPr lang="tr-TR" sz="12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774"/>
            <a:ext cx="789863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TEPAV hesaplamaları</a:t>
            </a:r>
            <a:endParaRPr kumimoji="0" lang="tr-TR" altLang="tr-T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786282"/>
            <a:ext cx="8597612" cy="305759"/>
          </a:xfrm>
        </p:spPr>
        <p:txBody>
          <a:bodyPr vert="horz"/>
          <a:lstStyle/>
          <a:p>
            <a:r>
              <a:rPr lang="tr-TR" sz="2000" dirty="0" smtClean="0"/>
              <a:t>Gaziantep, dış ticarette rekabet gücünü artırabilir</a:t>
            </a:r>
            <a:endParaRPr lang="tr-TR" sz="1800" b="0" dirty="0"/>
          </a:p>
        </p:txBody>
      </p:sp>
      <p:sp>
        <p:nvSpPr>
          <p:cNvPr id="230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3559175" y="2193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23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3559175" y="19907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3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53047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28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552825" y="52800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281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3552825" y="48783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329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4296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36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337502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34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68751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graphicFrame>
        <p:nvGraphicFramePr>
          <p:cNvPr id="512" name="Chart 3"/>
          <p:cNvGraphicFramePr/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4000981511"/>
              </p:ext>
            </p:extLst>
          </p:nvPr>
        </p:nvGraphicFramePr>
        <p:xfrm>
          <a:off x="4470400" y="2360613"/>
          <a:ext cx="3222625" cy="136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3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712075" y="2828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A1C616D0-CD74-4142-BA60-E5A7E292A1F4}" type="datetime'''''İ''t''''''''''h''a''l''''''a''''t'''''''''''''''">
              <a:rPr lang="tr-TR" altLang="en-US" sz="1000" smtClean="0"/>
              <a:pPr/>
              <a:t>İthalat</a:t>
            </a:fld>
            <a:endParaRPr lang="tr-TR" sz="1000" noProof="0" dirty="0"/>
          </a:p>
        </p:txBody>
      </p:sp>
      <p:sp>
        <p:nvSpPr>
          <p:cNvPr id="39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7712074" y="30321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DE5B7E0C-10B6-42F2-B519-8302950DD2E0}" type="datetime'''''''''''''''İh''''''r''''ac''''''''''''''''a''t'">
              <a:rPr lang="tr-TR" altLang="en-US" sz="1000" smtClean="0"/>
              <a:pPr/>
              <a:t>İhracat</a:t>
            </a:fld>
            <a:endParaRPr lang="tr-TR" sz="1000" noProof="0" dirty="0"/>
          </a:p>
        </p:txBody>
      </p:sp>
      <p:sp>
        <p:nvSpPr>
          <p:cNvPr id="392" name="Metin kutusu 391"/>
          <p:cNvSpPr txBox="1"/>
          <p:nvPr/>
        </p:nvSpPr>
        <p:spPr>
          <a:xfrm>
            <a:off x="5072063" y="3340100"/>
            <a:ext cx="180022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bg2">
                    <a:lumMod val="75000"/>
                  </a:schemeClr>
                </a:solidFill>
              </a:rPr>
              <a:t>İstanbul</a:t>
            </a:r>
            <a:endParaRPr lang="tr-TR" sz="1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95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712074" y="4722813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47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7534275" y="52419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cxnSp>
        <p:nvCxnSpPr>
          <p:cNvPr id="514" name="Düz Bağlayıcı 513"/>
          <p:cNvCxnSpPr/>
          <p:nvPr/>
        </p:nvCxnSpPr>
        <p:spPr bwMode="auto">
          <a:xfrm>
            <a:off x="4286599" y="1720100"/>
            <a:ext cx="0" cy="471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43" name="Grafik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701299"/>
              </p:ext>
            </p:extLst>
          </p:nvPr>
        </p:nvGraphicFramePr>
        <p:xfrm>
          <a:off x="4470400" y="3956050"/>
          <a:ext cx="4268791" cy="2384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40" name="Grafik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0393173"/>
              </p:ext>
            </p:extLst>
          </p:nvPr>
        </p:nvGraphicFramePr>
        <p:xfrm>
          <a:off x="558800" y="1592061"/>
          <a:ext cx="3400425" cy="1748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391540"/>
              </p:ext>
            </p:extLst>
          </p:nvPr>
        </p:nvGraphicFramePr>
        <p:xfrm>
          <a:off x="532874" y="3192353"/>
          <a:ext cx="3504971" cy="1846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45" name="Grafik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921261"/>
              </p:ext>
            </p:extLst>
          </p:nvPr>
        </p:nvGraphicFramePr>
        <p:xfrm>
          <a:off x="526525" y="4891087"/>
          <a:ext cx="3511320" cy="167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29671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Nesne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352294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882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10" name="Nesne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 vert="horz"/>
          <a:lstStyle/>
          <a:p>
            <a:r>
              <a:rPr lang="tr-TR" sz="2000" dirty="0" err="1" smtClean="0"/>
              <a:t>Gaziantep’de</a:t>
            </a:r>
            <a:r>
              <a:rPr lang="tr-TR" sz="2000" dirty="0" smtClean="0"/>
              <a:t> </a:t>
            </a:r>
            <a:r>
              <a:rPr lang="tr-TR" sz="2000" dirty="0" err="1" smtClean="0"/>
              <a:t>sektörel</a:t>
            </a:r>
            <a:r>
              <a:rPr lang="tr-TR" sz="2000" dirty="0" smtClean="0"/>
              <a:t> krediler içerisinde en büyük payı tekstil sektörü aldı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1800" b="0" dirty="0" smtClean="0"/>
              <a:t>Kredi </a:t>
            </a:r>
            <a:r>
              <a:rPr lang="tr-TR" sz="1800" b="0" dirty="0"/>
              <a:t>performans oranı en yüksek olan </a:t>
            </a:r>
            <a:r>
              <a:rPr lang="tr-TR" sz="1800" b="0" dirty="0" smtClean="0"/>
              <a:t>sektörler: </a:t>
            </a:r>
            <a:r>
              <a:rPr lang="tr-TR" sz="1800" b="0" dirty="0"/>
              <a:t>enerji ve </a:t>
            </a:r>
            <a:r>
              <a:rPr lang="tr-TR" sz="1800" b="0" dirty="0" smtClean="0"/>
              <a:t>inşaat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71513"/>
              </p:ext>
            </p:extLst>
          </p:nvPr>
        </p:nvGraphicFramePr>
        <p:xfrm>
          <a:off x="304800" y="2304320"/>
          <a:ext cx="8382000" cy="3949134"/>
        </p:xfrm>
        <a:graphic>
          <a:graphicData uri="http://schemas.openxmlformats.org/drawingml/2006/table">
            <a:tbl>
              <a:tblPr/>
              <a:tblGrid>
                <a:gridCol w="2809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62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60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706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4034">
                <a:tc>
                  <a:txBody>
                    <a:bodyPr/>
                    <a:lstStyle/>
                    <a:p>
                      <a:pPr algn="l" fontAlgn="ctr"/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Tutarı,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Takipteki kredi tutarı,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 Performans </a:t>
                      </a:r>
                    </a:p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Oranı, %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Gıda Meşrubat ve Tütün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6.565.719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422.919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İnşaat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1.810.469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306.789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19,81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Metal ve İşlenmiş Maden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413.848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6.768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Finansal Kuruluşlar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261.332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10.893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Tekstil ve Tekstil Ürünleri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28.443.897</a:t>
                      </a:r>
                      <a:endParaRPr lang="tr-TR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888.896</a:t>
                      </a:r>
                      <a:endParaRPr lang="tr-TR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3,03</a:t>
                      </a:r>
                      <a:endParaRPr lang="tr-TR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Toptan Ticaret ve Komisyonculuk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4.892.764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657.734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Turizm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293.749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28.039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Ziraat ve Balıkçılık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2.826.156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168.492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5,63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Enerji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8.884.654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10.824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Denizcilik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2.044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44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396335"/>
            <a:ext cx="894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noProof="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BDDK </a:t>
            </a:r>
            <a:r>
              <a:rPr lang="tr-TR" sz="1200" noProof="0" dirty="0" err="1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Fintürk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  <a:p>
            <a:pPr lvl="0">
              <a:defRPr/>
            </a:pPr>
            <a:r>
              <a:rPr lang="tr-TR" altLang="tr-TR" sz="1200" dirty="0" smtClean="0">
                <a:solidFill>
                  <a:srgbClr val="000000"/>
                </a:solidFill>
              </a:rPr>
              <a:t>Not: Performans </a:t>
            </a:r>
            <a:r>
              <a:rPr lang="tr-TR" altLang="tr-TR" sz="1200" dirty="0">
                <a:solidFill>
                  <a:srgbClr val="000000"/>
                </a:solidFill>
              </a:rPr>
              <a:t>oranı (Takibe dönüşüm oranı): Takipteki alacakların </a:t>
            </a:r>
            <a:r>
              <a:rPr lang="tr-TR" altLang="tr-TR" sz="1200" dirty="0" smtClean="0">
                <a:solidFill>
                  <a:srgbClr val="000000"/>
                </a:solidFill>
              </a:rPr>
              <a:t>toplam nakdi </a:t>
            </a:r>
            <a:r>
              <a:rPr lang="tr-TR" altLang="tr-TR" sz="1200" dirty="0">
                <a:solidFill>
                  <a:srgbClr val="000000"/>
                </a:solidFill>
              </a:rPr>
              <a:t>krediler içerisindeki payını göstermektedir. </a:t>
            </a:r>
            <a:endParaRPr kumimoji="0" lang="tr-TR" altLang="tr-T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-33867" y="1761210"/>
            <a:ext cx="9163454" cy="36317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6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Gaziantep’de</a:t>
            </a:r>
            <a:r>
              <a:rPr lang="tr-TR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16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sektörel</a:t>
            </a:r>
            <a:r>
              <a:rPr lang="tr-TR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kredi dağılımı, 2020-12</a:t>
            </a:r>
            <a:endParaRPr lang="tr-TR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4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27959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75" name="think-cell Slide" r:id="rId31" imgW="444" imgH="446" progId="TCLayout.ActiveDocument.1">
                  <p:embed/>
                </p:oleObj>
              </mc:Choice>
              <mc:Fallback>
                <p:oleObj name="think-cell Slide" r:id="rId31" imgW="444" imgH="446" progId="TCLayout.ActiveDocument.1">
                  <p:embed/>
                  <p:pic>
                    <p:nvPicPr>
                      <p:cNvPr id="19" name="Nesne 18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862011"/>
            <a:ext cx="8534400" cy="838200"/>
          </a:xfrm>
        </p:spPr>
        <p:txBody>
          <a:bodyPr vert="horz"/>
          <a:lstStyle/>
          <a:p>
            <a:r>
              <a:rPr lang="en-US" dirty="0"/>
              <a:t>Ücretli çalışan istihdamında pandeminin olumsuz etkisi telafi edildi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45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9718" y="1922672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Gaziantep, bin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kişi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aylık, Ocak 2018 – Aralık 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3" name="Metin kutusu 302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SGK</a:t>
            </a:r>
            <a:endParaRPr kumimoji="0" lang="tr-TR" altLang="tr-T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graphicFrame>
        <p:nvGraphicFramePr>
          <p:cNvPr id="12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51694493"/>
              </p:ext>
            </p:extLst>
          </p:nvPr>
        </p:nvGraphicFramePr>
        <p:xfrm>
          <a:off x="365125" y="2989263"/>
          <a:ext cx="3968750" cy="286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sp>
        <p:nvSpPr>
          <p:cNvPr id="7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gray">
          <a:xfrm>
            <a:off x="255270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40B2863A-3E41-40F4-A3DF-FE38D90B9298}" type="datetime'''''''''''''''E''''''''k''''''''''''''i''''''''-''''''19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Eki-19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gray">
          <a:xfrm>
            <a:off x="2039938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E4475036-A032-494A-8981-4E806B3F7F36}" type="datetime'N''is-''''''''''''1''''''''''''''''''''''''9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Nis-19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84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gray">
          <a:xfrm>
            <a:off x="766763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AAF0FE2-DAA6-4CD3-9CC0-9A471C6F4BB8}" type="datetime'''''''''''''''''''''O''''c''''''a''''-''1''''''''''8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gray">
          <a:xfrm>
            <a:off x="178752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58C2629F-1407-4810-8158-22CE8BAA7397}" type="datetime'''''''''''O''''''''c''a''''''-1''''''9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gray">
          <a:xfrm>
            <a:off x="10191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80E88CFC-7730-4566-A3CC-172D5029DA63}" type="datetime'''''''N''''''''i''''''''''''''''''s''''-''''''''''''''''18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Nis-18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gray">
          <a:xfrm>
            <a:off x="1273175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44A18028-9E79-4EC0-B8B9-DF7F78F6B101}" type="datetime'''''''''''''''Te''''''''m''''''''''-''''''''''''''''''1''''8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gray">
          <a:xfrm>
            <a:off x="15303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52D952E-47F7-4D6A-BB4C-6E9360ED0334}" type="datetime'E''''''''k''i''''''''-''''''18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Eki-18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8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gray">
          <a:xfrm>
            <a:off x="2293938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E0710751-310A-43C0-8358-BEF8B7B8AAD9}" type="datetime'''''''''''''''''''Te''m''''-''1''''''''9''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gray">
          <a:xfrm>
            <a:off x="28098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0A1F66A2-F1C2-4298-8720-9C7BA2E761BE}" type="datetime'''''''Oc''''''a''-''''''''''''''''''2''''''''''''0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30638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2BA085B9-BECE-4D48-86FA-3D93445F3925}" type="datetime'''''''''N''i''s''''''''''''-''''''''2''''''0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Nis-20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9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gray">
          <a:xfrm>
            <a:off x="3319463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5DCB64BB-01B1-47DE-A0CF-868C5187219D}" type="datetime'''''''T''''''e''''''''''''''m''-''''''''''''''20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4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3576638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27FC6A98-59CB-4FE3-B800-AD1993E8E90C}" type="datetime'''E''''''''''''''''k''''''i''''-''2''''''''''''''0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Eki-20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graphicFrame>
        <p:nvGraphicFramePr>
          <p:cNvPr id="125" name="Chart 3"/>
          <p:cNvGraphicFramePr/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934342426"/>
              </p:ext>
            </p:extLst>
          </p:nvPr>
        </p:nvGraphicFramePr>
        <p:xfrm>
          <a:off x="4891088" y="2989263"/>
          <a:ext cx="3886200" cy="286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sp>
        <p:nvSpPr>
          <p:cNvPr id="100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7762875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4A89D7C4-EE88-43F1-A872-D0AAF9ACD28B}" type="datetime'''''''''''''''''''''''''T''''e''''m''''''''''-''20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52101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481BFF4C-4986-4ED1-8CFB-48A9E3EE5DB0}" type="datetime'''''''O''''c''''''''''''''''''''''''''''a''''-1''''''8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6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6737350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94B84680-97B1-49E2-A676-DF40270CA5A1}" type="datetime'''''''T''''''e''''m''''-1''''''9''''''''''''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623093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D682AC39-287F-4ECB-997B-72FCCEBB2A8F}" type="datetime'''''O''''''ca''-''''''''19''''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4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54625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E042B133-C60E-45BE-9987-6DFEA2E8501A}" type="datetime'''''''''Nis''''''''-''''''18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3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16588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04378E59-A23B-4C10-88A7-BFA0E52CFAD4}" type="datetime'''''''''''''T''''e''''''m-1''''''''8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597376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7A9ADD9D-6267-41EC-8AF4-83E989801317}" type="datetime'''''Ek''''''''''''''''''''''''''''''''''i''''-''''''1''8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gray">
          <a:xfrm>
            <a:off x="699611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8347D4CA-0D6D-47EF-9C2A-DFD17925A140}" type="datetime'''''''''''E''''k''''''''i''''-''''''''''''''''1''''''''9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6483350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0B7C1A8-2992-4E34-A3FB-5E152B2CB2DD}" type="datetime'N''i''''''''''''''''''''''''''''''''''s''''''''-''''19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80200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BF44B8E6-D933-454F-813F-79B36385A1DC}" type="datetime'''''E''''''k''i''''-''''''''''''''''2''''''''''''0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25328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8826E06-1341-4096-8368-BB7A1DC3A2F2}" type="datetime'''Oca''''''''''-''''''2''''''''''''''''0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0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75072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B5AEB678-7C11-4CBD-8D6A-B065ABE09EF4}" type="datetime'N''''''''i''''''s''''''-20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Nis-20</a:t>
            </a:fld>
            <a:endParaRPr lang="tr-TR" sz="1200" dirty="0">
              <a:solidFill>
                <a:srgbClr val="000000"/>
              </a:solidFill>
            </a:endParaRPr>
          </a:p>
        </p:txBody>
      </p:sp>
      <p:cxnSp>
        <p:nvCxnSpPr>
          <p:cNvPr id="168" name="Düz Bağlayıcı 167"/>
          <p:cNvCxnSpPr/>
          <p:nvPr/>
        </p:nvCxnSpPr>
        <p:spPr bwMode="auto">
          <a:xfrm>
            <a:off x="4600923" y="3045350"/>
            <a:ext cx="0" cy="32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286097" y="2474170"/>
            <a:ext cx="160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2060"/>
                </a:solidFill>
              </a:rPr>
              <a:t>Sigortalı ücretli çalışan sayısı</a:t>
            </a: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170" name="Metin kutusu 169"/>
          <p:cNvSpPr txBox="1"/>
          <p:nvPr/>
        </p:nvSpPr>
        <p:spPr>
          <a:xfrm>
            <a:off x="3078163" y="2466327"/>
            <a:ext cx="13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C00000"/>
                </a:solidFill>
              </a:rPr>
              <a:t>Kamu çalışan sayısı</a:t>
            </a:r>
            <a:endParaRPr lang="tr-TR" sz="1200" b="1" dirty="0">
              <a:solidFill>
                <a:srgbClr val="C00000"/>
              </a:solidFill>
            </a:endParaRPr>
          </a:p>
        </p:txBody>
      </p:sp>
      <p:sp>
        <p:nvSpPr>
          <p:cNvPr id="171" name="Metin kutusu 170"/>
          <p:cNvSpPr txBox="1"/>
          <p:nvPr/>
        </p:nvSpPr>
        <p:spPr>
          <a:xfrm>
            <a:off x="4954588" y="2466327"/>
            <a:ext cx="88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bg1">
                    <a:lumMod val="50000"/>
                  </a:schemeClr>
                </a:solidFill>
              </a:rPr>
              <a:t>Esnaf sayısı</a:t>
            </a:r>
            <a:endParaRPr lang="tr-TR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2" name="Metin kutusu 171"/>
          <p:cNvSpPr txBox="1"/>
          <p:nvPr/>
        </p:nvSpPr>
        <p:spPr>
          <a:xfrm>
            <a:off x="7877968" y="2462535"/>
            <a:ext cx="8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FFC000"/>
                </a:solidFill>
              </a:rPr>
              <a:t>Çiftçi sayısı</a:t>
            </a:r>
            <a:endParaRPr lang="tr-TR" sz="1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1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708352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599" name="think-cell Slide" r:id="rId41" imgW="444" imgH="446" progId="TCLayout.ActiveDocument.1">
                  <p:embed/>
                </p:oleObj>
              </mc:Choice>
              <mc:Fallback>
                <p:oleObj name="think-cell Slide" r:id="rId41" imgW="444" imgH="446" progId="TCLayout.ActiveDocument.1">
                  <p:embed/>
                  <p:pic>
                    <p:nvPicPr>
                      <p:cNvPr id="19" name="Nesne 18" hidden="1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5371" y="960444"/>
            <a:ext cx="8534400" cy="838200"/>
          </a:xfrm>
        </p:spPr>
        <p:txBody>
          <a:bodyPr vert="horz"/>
          <a:lstStyle/>
          <a:p>
            <a:r>
              <a:rPr lang="tr-TR" sz="2400" dirty="0" smtClean="0">
                <a:solidFill>
                  <a:srgbClr val="FF0000"/>
                </a:solidFill>
              </a:rPr>
              <a:t>İşsizlik ödeneğine başvurular COVID-19 etkisiyle Nisan’da en yüksek seviyesini görse de Aralık 2020 itibarıyla 4 bin seviyesinde gerçekleşti.</a:t>
            </a:r>
            <a:endParaRPr lang="tr-TR" sz="1800" b="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46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-1" y="2052385"/>
            <a:ext cx="9144001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Gaziantep, bin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kişi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aylık, Ocak 2018 – Mart 2021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Metin kutusu 41"/>
          <p:cNvSpPr txBox="1"/>
          <p:nvPr/>
        </p:nvSpPr>
        <p:spPr>
          <a:xfrm>
            <a:off x="-14376" y="6536066"/>
            <a:ext cx="90298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1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İŞKUR</a:t>
            </a:r>
            <a:endParaRPr lang="tr-TR" altLang="tr-TR" sz="11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2287588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068513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947988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8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7273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84943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6683375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5364163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9963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6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9538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561263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409700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1628775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5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3167063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6902450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386138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606800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8258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4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4046538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4265613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7342188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44862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584825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4705350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77819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145088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1231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5803900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8440738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022975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6243638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8221663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64627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8001000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2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4924425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2740025" y="6251575"/>
            <a:ext cx="2062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6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5205413" y="6251575"/>
            <a:ext cx="1781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graphicFrame>
        <p:nvGraphicFramePr>
          <p:cNvPr id="62" name="Grafik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6393140"/>
              </p:ext>
            </p:extLst>
          </p:nvPr>
        </p:nvGraphicFramePr>
        <p:xfrm>
          <a:off x="295371" y="2467310"/>
          <a:ext cx="8534400" cy="3996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</p:spTree>
    <p:extLst>
      <p:ext uri="{BB962C8B-B14F-4D97-AF65-F5344CB8AC3E}">
        <p14:creationId xmlns:p14="http://schemas.microsoft.com/office/powerpoint/2010/main" val="392004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07185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76" name="think-cell Slide" r:id="rId16" imgW="444" imgH="446" progId="TCLayout.ActiveDocument.1">
                  <p:embed/>
                </p:oleObj>
              </mc:Choice>
              <mc:Fallback>
                <p:oleObj name="think-cell Slide" r:id="rId16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12333" y="2038757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01.01.2001 - 31.01.2021 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tarihleri arasında düzenlenen yatırım teşvik belgeleri</a:t>
            </a: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sabit yatırım </a:t>
            </a: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utarı, 2001- 2021</a:t>
            </a:r>
            <a:endParaRPr lang="tr-TR" sz="12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Teşvik Uygulama ve Yabancı Sermaye Genel Müdürlüğü,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88" name="Düz Bağlayıcı 187"/>
          <p:cNvCxnSpPr/>
          <p:nvPr>
            <p:custDataLst>
              <p:tags r:id="rId3"/>
            </p:custDataLst>
          </p:nvPr>
        </p:nvCxnSpPr>
        <p:spPr bwMode="auto">
          <a:xfrm>
            <a:off x="1811747" y="3319487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Düz Bağlayıcı 186"/>
          <p:cNvCxnSpPr/>
          <p:nvPr>
            <p:custDataLst>
              <p:tags r:id="rId4"/>
            </p:custDataLst>
          </p:nvPr>
        </p:nvCxnSpPr>
        <p:spPr bwMode="auto">
          <a:xfrm flipV="1">
            <a:off x="1590362" y="3408363"/>
            <a:ext cx="0" cy="4738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Düz Bağlayıcı 188"/>
          <p:cNvCxnSpPr/>
          <p:nvPr>
            <p:custDataLst>
              <p:tags r:id="rId5"/>
            </p:custDataLst>
          </p:nvPr>
        </p:nvCxnSpPr>
        <p:spPr bwMode="auto">
          <a:xfrm>
            <a:off x="2090738" y="3230656"/>
            <a:ext cx="0" cy="7572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047750" y="3042676"/>
            <a:ext cx="1036637" cy="40061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400" b="1" noProof="0" dirty="0" smtClean="0"/>
              <a:t>+56%</a:t>
            </a:r>
            <a:endParaRPr lang="tr-TR" sz="1400" b="1" noProof="0" dirty="0"/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957738"/>
            <a:ext cx="8597612" cy="737573"/>
          </a:xfrm>
        </p:spPr>
        <p:txBody>
          <a:bodyPr vert="horz"/>
          <a:lstStyle/>
          <a:p>
            <a:r>
              <a:rPr lang="tr-TR" sz="2800" dirty="0" smtClean="0"/>
              <a:t>Gaziantep, yatırım ve teşviklerden 2020’de daha çok yararlandı</a:t>
            </a:r>
            <a:endParaRPr lang="tr-TR" sz="2400" b="0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429025" y="2613446"/>
            <a:ext cx="2049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 smtClean="0">
                <a:solidFill>
                  <a:schemeClr val="bg2">
                    <a:lumMod val="75000"/>
                  </a:schemeClr>
                </a:solidFill>
              </a:rPr>
              <a:t>Sabit yatırım tutarı, milyon TL</a:t>
            </a:r>
            <a:endParaRPr lang="tr-TR" sz="1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8" name="Düz Bağlayıcı 47"/>
          <p:cNvCxnSpPr/>
          <p:nvPr>
            <p:custDataLst>
              <p:tags r:id="rId7"/>
            </p:custDataLst>
          </p:nvPr>
        </p:nvCxnSpPr>
        <p:spPr bwMode="auto">
          <a:xfrm flipV="1">
            <a:off x="4676775" y="3408363"/>
            <a:ext cx="0" cy="10620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Düz Bağlayıcı 48"/>
          <p:cNvCxnSpPr/>
          <p:nvPr>
            <p:custDataLst>
              <p:tags r:id="rId8"/>
            </p:custDataLst>
          </p:nvPr>
        </p:nvCxnSpPr>
        <p:spPr bwMode="auto">
          <a:xfrm>
            <a:off x="4676775" y="3408363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Bağlayıcı 49"/>
          <p:cNvCxnSpPr/>
          <p:nvPr>
            <p:custDataLst>
              <p:tags r:id="rId9"/>
            </p:custDataLst>
          </p:nvPr>
        </p:nvCxnSpPr>
        <p:spPr bwMode="auto">
          <a:xfrm>
            <a:off x="4987925" y="3408363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4419600" y="3257550"/>
            <a:ext cx="82708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400" b="1" noProof="0" dirty="0" smtClean="0"/>
              <a:t>+56%</a:t>
            </a:r>
            <a:endParaRPr lang="tr-TR" sz="1400" b="1" noProof="0" dirty="0"/>
          </a:p>
        </p:txBody>
      </p:sp>
      <p:sp>
        <p:nvSpPr>
          <p:cNvPr id="68" name="Metin kutusu 67"/>
          <p:cNvSpPr txBox="1"/>
          <p:nvPr/>
        </p:nvSpPr>
        <p:spPr>
          <a:xfrm>
            <a:off x="3149603" y="2651314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 smtClean="0">
                <a:solidFill>
                  <a:schemeClr val="bg2">
                    <a:lumMod val="75000"/>
                  </a:schemeClr>
                </a:solidFill>
              </a:rPr>
              <a:t>Yatırım teşvik belgeleri, belge adedi</a:t>
            </a:r>
            <a:endParaRPr lang="tr-TR" sz="1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72" name="Düz Bağlayıcı 71"/>
          <p:cNvCxnSpPr/>
          <p:nvPr>
            <p:custDataLst>
              <p:tags r:id="rId11"/>
            </p:custDataLst>
          </p:nvPr>
        </p:nvCxnSpPr>
        <p:spPr bwMode="auto">
          <a:xfrm flipV="1">
            <a:off x="7524750" y="3429000"/>
            <a:ext cx="0" cy="12573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Düz Bağlayıcı 72"/>
          <p:cNvCxnSpPr/>
          <p:nvPr>
            <p:custDataLst>
              <p:tags r:id="rId12"/>
            </p:custDataLst>
          </p:nvPr>
        </p:nvCxnSpPr>
        <p:spPr bwMode="auto">
          <a:xfrm>
            <a:off x="7524750" y="3429000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Düz Bağlayıcı 73"/>
          <p:cNvCxnSpPr/>
          <p:nvPr>
            <p:custDataLst>
              <p:tags r:id="rId13"/>
            </p:custDataLst>
          </p:nvPr>
        </p:nvCxnSpPr>
        <p:spPr bwMode="auto">
          <a:xfrm>
            <a:off x="7835900" y="3429000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216308" y="3280240"/>
            <a:ext cx="98583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altLang="en-US" sz="1400" b="1" dirty="0" smtClean="0"/>
              <a:t>+108%</a:t>
            </a:r>
            <a:endParaRPr lang="tr-TR" sz="1400" b="1" noProof="0" dirty="0"/>
          </a:p>
        </p:txBody>
      </p:sp>
      <p:sp>
        <p:nvSpPr>
          <p:cNvPr id="104" name="Metin kutusu 103"/>
          <p:cNvSpPr txBox="1"/>
          <p:nvPr/>
        </p:nvSpPr>
        <p:spPr>
          <a:xfrm>
            <a:off x="6045994" y="2685428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 smtClean="0">
                <a:solidFill>
                  <a:schemeClr val="bg2">
                    <a:lumMod val="75000"/>
                  </a:schemeClr>
                </a:solidFill>
              </a:rPr>
              <a:t>Yatırım teşvik belgeleri, istihdam</a:t>
            </a:r>
            <a:endParaRPr lang="tr-TR" sz="1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8" name="Grafik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131205"/>
              </p:ext>
            </p:extLst>
          </p:nvPr>
        </p:nvGraphicFramePr>
        <p:xfrm>
          <a:off x="429025" y="3408363"/>
          <a:ext cx="2260216" cy="2113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4867828"/>
              </p:ext>
            </p:extLst>
          </p:nvPr>
        </p:nvGraphicFramePr>
        <p:xfrm>
          <a:off x="3271838" y="3642192"/>
          <a:ext cx="2220911" cy="187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0" name="Grafik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434973"/>
              </p:ext>
            </p:extLst>
          </p:nvPr>
        </p:nvGraphicFramePr>
        <p:xfrm>
          <a:off x="5958327" y="3349221"/>
          <a:ext cx="2507370" cy="205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261806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038133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69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6" name="Nesne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619343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Sektör bazlı analizler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Sektörel dağılım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Tarım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Turizm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Eğitim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Sağlık</a:t>
            </a:r>
            <a:endParaRPr lang="tr-TR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endParaRPr kumimoji="0" lang="tr-TR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kumimoji="0" lang="tr-TR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411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49</a:t>
            </a:fld>
            <a:endParaRPr lang="en-GB" dirty="0"/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304800" y="990602"/>
            <a:ext cx="8534400" cy="1175549"/>
          </a:xfrm>
        </p:spPr>
        <p:txBody>
          <a:bodyPr vert="horz"/>
          <a:lstStyle/>
          <a:p>
            <a:r>
              <a:rPr lang="tr-TR" sz="2400" b="0" dirty="0" smtClean="0"/>
              <a:t>Çevre illerine kıyasla Gaziantep’te </a:t>
            </a:r>
            <a:r>
              <a:rPr lang="tr-TR" sz="2400" dirty="0"/>
              <a:t>Sanayi ve İmalat sektörleriyle </a:t>
            </a:r>
            <a:r>
              <a:rPr lang="tr-TR" sz="2400" b="0" dirty="0"/>
              <a:t>ön plana </a:t>
            </a:r>
            <a:r>
              <a:rPr lang="tr-TR" sz="2400" b="0" dirty="0" smtClean="0"/>
              <a:t>çıkıyor.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1800" b="0" dirty="0" smtClean="0"/>
              <a:t>Gaziantep </a:t>
            </a:r>
            <a:r>
              <a:rPr lang="tr-TR" sz="1800" b="0" dirty="0"/>
              <a:t>İnşaat ve Gayrimenkul sektörlerinin GSYH’deki payı daha </a:t>
            </a:r>
            <a:r>
              <a:rPr lang="tr-TR" sz="1800" b="0" dirty="0" smtClean="0"/>
              <a:t>düşük.</a:t>
            </a:r>
            <a:endParaRPr lang="tr-TR" sz="1800" b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GSYH’nin sektörlere göre dağılımı, %, Türkiye ve </a:t>
            </a:r>
            <a:r>
              <a:rPr lang="tr-TR" sz="14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Gaziantep</a:t>
            </a:r>
            <a:r>
              <a:rPr lang="tr-TR" sz="14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, 2004 ve 2019</a:t>
            </a:r>
            <a:endParaRPr kumimoji="0" lang="tr-T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rafi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0012662"/>
              </p:ext>
            </p:extLst>
          </p:nvPr>
        </p:nvGraphicFramePr>
        <p:xfrm>
          <a:off x="253013" y="3009530"/>
          <a:ext cx="4611950" cy="2654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lo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464280"/>
              </p:ext>
            </p:extLst>
          </p:nvPr>
        </p:nvGraphicFramePr>
        <p:xfrm>
          <a:off x="4652823" y="3880466"/>
          <a:ext cx="4152901" cy="1714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8784"/>
                <a:gridCol w="513096"/>
                <a:gridCol w="636715"/>
                <a:gridCol w="636715"/>
                <a:gridCol w="620876"/>
                <a:gridCol w="63671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Tarım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Sanayi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İnşaat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Hizmetler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Adana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29.72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9.98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26.27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9.80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40.55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10.22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21.68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Kahramanmaraş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17.12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49.41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11.57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12.05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9.57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67.47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10.25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11.54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Gaziantep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6.69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64.23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9.37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22.57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4.54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75.22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10.07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19.07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Şanlıurfa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32.04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9.75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13.75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17.02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20.43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18.73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11.58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15.38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8413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Nesne 3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04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790576"/>
            <a:ext cx="8534400" cy="850898"/>
          </a:xfrm>
        </p:spPr>
        <p:txBody>
          <a:bodyPr vert="horz"/>
          <a:lstStyle/>
          <a:p>
            <a:r>
              <a:rPr lang="tr-TR" sz="1800" dirty="0" smtClean="0"/>
              <a:t>Tarım alanı bakımından Şanlıurfa   Gaziantep’in önünde</a:t>
            </a:r>
            <a:br>
              <a:rPr lang="tr-TR" sz="1800" dirty="0" smtClean="0"/>
            </a:br>
            <a:r>
              <a:rPr lang="tr-TR" sz="1800" b="0" dirty="0"/>
              <a:t>Meyveler</a:t>
            </a:r>
            <a:r>
              <a:rPr lang="tr-TR" sz="1800" b="0" dirty="0" smtClean="0"/>
              <a:t>, içecek </a:t>
            </a:r>
            <a:r>
              <a:rPr lang="tr-TR" sz="1800" b="0" dirty="0"/>
              <a:t>ve baharat </a:t>
            </a:r>
            <a:r>
              <a:rPr lang="tr-TR" sz="1800" b="0" dirty="0" smtClean="0"/>
              <a:t>üretimine ayrılan tarım alanları oranı, Gaziantep’te daha yüksek</a:t>
            </a: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50</a:t>
            </a:fld>
            <a:endParaRPr lang="en-GB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-14376" y="6592892"/>
            <a:ext cx="9029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TÜİK</a:t>
            </a:r>
            <a:endParaRPr kumimoji="0" lang="tr-TR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0" y="1670050"/>
            <a:ext cx="9166136" cy="3079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İşlenen tarım alanı istatistikleri, Gaziantep ve emsal iller,</a:t>
            </a:r>
            <a: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 2004-2020</a:t>
            </a:r>
            <a:endParaRPr kumimoji="0" lang="tr-T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5" name="Düz Bağlayıcı 24"/>
          <p:cNvCxnSpPr/>
          <p:nvPr/>
        </p:nvCxnSpPr>
        <p:spPr bwMode="auto">
          <a:xfrm>
            <a:off x="4737098" y="2879725"/>
            <a:ext cx="0" cy="3060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446086" y="2665413"/>
            <a:ext cx="4291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 smtClean="0">
                <a:solidFill>
                  <a:schemeClr val="bg2">
                    <a:lumMod val="75000"/>
                  </a:schemeClr>
                </a:solidFill>
              </a:rPr>
              <a:t>İşlenen tarım alanı</a:t>
            </a:r>
            <a:endParaRPr lang="tr-TR" sz="1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8" name="Metin kutusu 27"/>
          <p:cNvSpPr txBox="1"/>
          <p:nvPr/>
        </p:nvSpPr>
        <p:spPr>
          <a:xfrm>
            <a:off x="4843463" y="2342356"/>
            <a:ext cx="4172039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 smtClean="0">
                <a:solidFill>
                  <a:schemeClr val="bg2">
                    <a:lumMod val="75000"/>
                  </a:schemeClr>
                </a:solidFill>
              </a:rPr>
              <a:t>Bitkisel üretim faaliyetine göre işlenen tarım alanı, ilin kendi içerisindeki  toplam tarım alanlarından alınan pay, %</a:t>
            </a:r>
            <a:endParaRPr lang="tr-TR" sz="1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437295"/>
              </p:ext>
            </p:extLst>
          </p:nvPr>
        </p:nvGraphicFramePr>
        <p:xfrm>
          <a:off x="4794249" y="3314700"/>
          <a:ext cx="4221254" cy="23002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98894"/>
                <a:gridCol w="780590"/>
                <a:gridCol w="780590"/>
                <a:gridCol w="780590"/>
                <a:gridCol w="780590"/>
              </a:tblGrid>
              <a:tr h="12695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err="1">
                          <a:effectLst/>
                        </a:rPr>
                        <a:t>Tahıllar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ve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diğer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bitkisel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ürünlerin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alanı</a:t>
                      </a:r>
                      <a:r>
                        <a:rPr lang="en-US" sz="1100" u="none" strike="noStrike" dirty="0">
                          <a:effectLst/>
                        </a:rPr>
                        <a:t>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err="1">
                          <a:effectLst/>
                        </a:rPr>
                        <a:t>Sebze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bahçeleri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alanı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err="1">
                          <a:effectLst/>
                        </a:rPr>
                        <a:t>Meyveler,içecek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ve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baharat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bitkileri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alanı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err="1">
                          <a:effectLst/>
                        </a:rPr>
                        <a:t>Süs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bitkileri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alanı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Gaziantep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Şanlıurfa</a:t>
                      </a:r>
                      <a:r>
                        <a:rPr lang="en-US" sz="1100" u="none" strike="noStrike" dirty="0">
                          <a:effectLst/>
                        </a:rPr>
                        <a:t> 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Adana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0,03</a:t>
                      </a:r>
                    </a:p>
                  </a:txBody>
                  <a:tcPr marL="9525" marR="9525" marT="9525" marB="0" anchor="b"/>
                </a:tc>
              </a:tr>
              <a:tr h="2305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Kahramanmaraş</a:t>
                      </a:r>
                      <a:r>
                        <a:rPr lang="en-US" sz="1100" u="none" strike="noStrike" dirty="0">
                          <a:effectLst/>
                        </a:rPr>
                        <a:t>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33" name="Grafik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528626"/>
              </p:ext>
            </p:extLst>
          </p:nvPr>
        </p:nvGraphicFramePr>
        <p:xfrm>
          <a:off x="362744" y="30384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1778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51</a:t>
            </a:fld>
            <a:endParaRPr lang="en-GB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982399"/>
              </p:ext>
            </p:extLst>
          </p:nvPr>
        </p:nvGraphicFramePr>
        <p:xfrm>
          <a:off x="304800" y="3036164"/>
          <a:ext cx="3965359" cy="309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Bölgesel Hesaplar,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 bwMode="auto">
          <a:xfrm>
            <a:off x="304800" y="990603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lisanslı elektrik üretim sektörünün payı düşük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Lisanslı ve lisanssız Elektrik üretim dağılımı, %</a:t>
            </a:r>
            <a:endParaRPr kumimoji="0" lang="tr-T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001207"/>
              </p:ext>
            </p:extLst>
          </p:nvPr>
        </p:nvGraphicFramePr>
        <p:xfrm>
          <a:off x="4875741" y="3133818"/>
          <a:ext cx="3963459" cy="276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506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52</a:t>
            </a:fld>
            <a:endParaRPr lang="en-GB" dirty="0"/>
          </a:p>
        </p:txBody>
      </p:sp>
      <p:sp>
        <p:nvSpPr>
          <p:cNvPr id="6" name="Unvan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elektrik tüketimi sanayide odaklanmıştır</a:t>
            </a:r>
            <a:br>
              <a:rPr lang="tr-TR" sz="2800" kern="0" dirty="0" smtClean="0"/>
            </a:br>
            <a:endParaRPr lang="tr-TR" sz="2000" b="0" kern="0" dirty="0"/>
          </a:p>
        </p:txBody>
      </p:sp>
      <p:graphicFrame>
        <p:nvGraphicFramePr>
          <p:cNvPr id="8" name="Grafik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5258218"/>
              </p:ext>
            </p:extLst>
          </p:nvPr>
        </p:nvGraphicFramePr>
        <p:xfrm>
          <a:off x="1704513" y="2554550"/>
          <a:ext cx="5863701" cy="3757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0" y="1946715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Elektrik tüketim dağılımı, %</a:t>
            </a:r>
            <a:endParaRPr kumimoji="0" lang="tr-T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8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Nesne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06957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88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12" name="Nesne 1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890590"/>
            <a:ext cx="8534400" cy="838200"/>
          </a:xfrm>
        </p:spPr>
        <p:txBody>
          <a:bodyPr vert="horz"/>
          <a:lstStyle/>
          <a:p>
            <a:r>
              <a:rPr lang="tr-TR" sz="2000" dirty="0" smtClean="0"/>
              <a:t>2020 yılında Gaziantep’te bulunan turizm belgeli konaklama tesislerine geliş sayısı 430 bin oldu</a:t>
            </a:r>
            <a:r>
              <a:rPr lang="tr-TR" sz="2000" dirty="0"/>
              <a:t/>
            </a:r>
            <a:br>
              <a:rPr lang="tr-TR" sz="2000" dirty="0"/>
            </a:b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53</a:t>
            </a:fld>
            <a:endParaRPr lang="en-GB" dirty="0"/>
          </a:p>
        </p:txBody>
      </p:sp>
      <p:sp>
        <p:nvSpPr>
          <p:cNvPr id="67" name="Dikdörtgen 66"/>
          <p:cNvSpPr/>
          <p:nvPr/>
        </p:nvSpPr>
        <p:spPr>
          <a:xfrm>
            <a:off x="9717" y="1932664"/>
            <a:ext cx="9119870" cy="5439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İlçelere göre turizm işletme belgeli  konaklama tesislerinde tesislere geliş, geceleme, ortalama kalış süresi ve doluluk oranlarının dağılımı, 2020</a:t>
            </a:r>
            <a:endParaRPr lang="tr-TR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9" name="Metin kutusu 158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Kültür ve Turizm Bakanlığı,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196" name="Dikdörtgen 19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2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433742"/>
              </p:ext>
            </p:extLst>
          </p:nvPr>
        </p:nvGraphicFramePr>
        <p:xfrm>
          <a:off x="304794" y="2680469"/>
          <a:ext cx="8602467" cy="3552056"/>
        </p:xfrm>
        <a:graphic>
          <a:graphicData uri="http://schemas.openxmlformats.org/drawingml/2006/table">
            <a:tbl>
              <a:tblPr/>
              <a:tblGrid>
                <a:gridCol w="811179">
                  <a:extLst>
                    <a:ext uri="{9D8B030D-6E8A-4147-A177-3AD203B41FA5}">
                      <a16:colId xmlns:a16="http://schemas.microsoft.com/office/drawing/2014/main" xmlns="" val="2723156662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295355930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232723176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004903650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101837225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2560386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261311053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669731596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01377960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281582061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3921852341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4056646069"/>
                    </a:ext>
                  </a:extLst>
                </a:gridCol>
                <a:gridCol w="649274">
                  <a:extLst>
                    <a:ext uri="{9D8B030D-6E8A-4147-A177-3AD203B41FA5}">
                      <a16:colId xmlns:a16="http://schemas.microsoft.com/office/drawing/2014/main" xmlns="" val="2190651171"/>
                    </a:ext>
                  </a:extLst>
                </a:gridCol>
              </a:tblGrid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Tesise Geliş Sayısı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Geceleme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Ortalama Kalış Süresi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Doluluk Oranı(%)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02125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18430244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Nizip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A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A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A3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8A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2921523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Şahinbey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20907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163140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184047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A0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255167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291946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5E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59787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Şehitkamil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38034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204266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242300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63013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304712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367725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B9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586928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030694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0170950"/>
                  </a:ext>
                </a:extLst>
              </a:tr>
              <a:tr h="4207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80415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65510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2393053"/>
                  </a:ext>
                </a:extLst>
              </a:tr>
              <a:tr h="244248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289247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854678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2010262"/>
                  </a:ext>
                </a:extLst>
              </a:tr>
            </a:tbl>
          </a:graphicData>
        </a:graphic>
      </p:graphicFrame>
      <p:sp>
        <p:nvSpPr>
          <p:cNvPr id="13" name="Metin kutusu 12"/>
          <p:cNvSpPr txBox="1"/>
          <p:nvPr/>
        </p:nvSpPr>
        <p:spPr>
          <a:xfrm>
            <a:off x="3929064" y="6232527"/>
            <a:ext cx="5006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100" b="1" i="1" dirty="0" smtClean="0">
                <a:solidFill>
                  <a:srgbClr val="C00000"/>
                </a:solidFill>
              </a:rPr>
              <a:t>*Renkler koyulaştıkça ilgili veri değer olarak artış göstermektedir</a:t>
            </a:r>
            <a:endParaRPr lang="tr-TR" sz="11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7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710944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366" name="think-cell Slide" r:id="rId40" imgW="444" imgH="446" progId="TCLayout.ActiveDocument.1">
                  <p:embed/>
                </p:oleObj>
              </mc:Choice>
              <mc:Fallback>
                <p:oleObj name="think-cell Slide" r:id="rId40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itirilen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eğitim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durumu, 15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 daha yukarı yaştaki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nüfus, 2008-2019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Eğitim İstatistikleri,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74119195"/>
              </p:ext>
            </p:extLst>
          </p:nvPr>
        </p:nvGraphicFramePr>
        <p:xfrm>
          <a:off x="503238" y="4421188"/>
          <a:ext cx="8493125" cy="90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sp>
        <p:nvSpPr>
          <p:cNvPr id="105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5B46CB72-2259-4E25-A7D0-84D20A0B22E4}" type="datetime'Li''se ''ve'''''''''' ''deng''''i mesle''''k o''k''ul''''''u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Lise ve dengi meslek okulu</a:t>
            </a:fld>
            <a:endParaRPr lang="tr-TR" sz="1200" noProof="0" dirty="0"/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A1C10ED-6456-485D-98EC-8F88D966FE84}" type="datetime'B''''ili''''''''''n''''m''''''e''''''''''''''yen '' '''' 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Bilinmeyen   </a:t>
            </a:fld>
            <a:endParaRPr lang="tr-TR" sz="1200" noProof="0" dirty="0"/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F59DCA3-3AB6-448E-8347-8252B46EE421}" type="datetime'''Oku''''''ma ''y''az''''m''a'' b''''''''''''i''l''meyen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Okuma yazma bilmeyen</a:t>
            </a:fld>
            <a:endParaRPr lang="tr-TR" sz="1200" noProof="0" dirty="0"/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628EB81B-AC6E-4288-B604-6B8059569E81}" type="datetime'''''O''rtao''''''kul ''v''e den''g''''i mes''lek o''''''kulu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Ortaokul ve dengi meslek okulu</a:t>
            </a:fld>
            <a:endParaRPr lang="tr-TR" sz="1200" noProof="0" dirty="0"/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69036F40-5A51-461A-A13B-DF6EB2C97DE6}" type="datetime'''Okuma yazm''a bilen faka''t b''ir ok''u''l'' ''bitirmeyen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Okuma yazma bilen fakat bir okul bitirmeyen</a:t>
            </a:fld>
            <a:endParaRPr lang="tr-TR" sz="1200" noProof="0" dirty="0"/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2492DF2-B2B5-4B71-A085-F9082FE2EC02}" type="datetime'''''İ''l''''''''k''''''o''''k''''u''''l''''''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İlkokul</a:t>
            </a:fld>
            <a:endParaRPr lang="tr-TR" sz="1200" noProof="0" dirty="0"/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42AD269C-E00C-4CBA-B362-1A5EC9FCFA1E}" type="datetime'İ''''l''''kö''''''''''''''ğ''r''''''''''''e''''''''tim'' 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İlköğretim </a:t>
            </a:fld>
            <a:endParaRPr lang="tr-TR" sz="1200" noProof="0" dirty="0"/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7B8B93A-14BA-4708-BD2C-63BC41DC256F}" type="datetime'Yük''''''se''''ko''ku''''l'''' v''''''''ey''''a fak''ü''lte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Yüksekokul veya fakülte</a:t>
            </a:fld>
            <a:endParaRPr lang="tr-TR" sz="1200" noProof="0" dirty="0"/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3C05DA5-AB71-4AA4-B3BE-AE98BEC199D1}" type="datetime'Yüksek lisa''ns (5 ve''''y''a 6 yıll''ı''k fakülteler dahil)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Yüksek lisans (5 veya 6 yıllık fakülteler dahil)</a:t>
            </a:fld>
            <a:endParaRPr lang="tr-TR" sz="1200" noProof="0" dirty="0"/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750888" y="49657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56.058</a:t>
            </a:r>
            <a:endParaRPr lang="tr-TR" sz="1200" noProof="0" dirty="0"/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F044B2E2-1434-48D2-8FD2-73A4BDFA216F}" type="datetime'''''''''''Dokt''''''''''''o''''''''''''r''''''''''a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Doktora</a:t>
            </a:fld>
            <a:endParaRPr lang="tr-TR" sz="1200" noProof="0" dirty="0"/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1584325" y="4962525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65.290</a:t>
            </a:r>
            <a:endParaRPr lang="tr-TR" sz="1200" noProof="0" dirty="0"/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4040188" y="4500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352.269</a:t>
            </a:r>
            <a:endParaRPr lang="tr-TR" sz="1200" noProof="0" dirty="0"/>
          </a:p>
        </p:txBody>
      </p:sp>
      <p:sp>
        <p:nvSpPr>
          <p:cNvPr id="5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2374900" y="4452938"/>
            <a:ext cx="5842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263.109</a:t>
            </a:r>
            <a:endParaRPr lang="tr-TR" sz="1200" noProof="0" dirty="0"/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3208338" y="474662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178.585</a:t>
            </a:r>
            <a:endParaRPr lang="tr-TR" sz="1200" noProof="0" dirty="0"/>
          </a:p>
        </p:txBody>
      </p:sp>
      <p:sp>
        <p:nvSpPr>
          <p:cNvPr id="160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8245475" y="50038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13.630</a:t>
            </a:r>
            <a:endParaRPr lang="tr-TR" sz="1200" noProof="0" dirty="0"/>
          </a:p>
        </p:txBody>
      </p:sp>
      <p:sp>
        <p:nvSpPr>
          <p:cNvPr id="15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7454900" y="502920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2.473</a:t>
            </a:r>
            <a:endParaRPr lang="tr-TR" sz="1200" noProof="0" dirty="0"/>
          </a:p>
        </p:txBody>
      </p:sp>
      <p:sp>
        <p:nvSpPr>
          <p:cNvPr id="116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4873625" y="429577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272.494</a:t>
            </a:r>
            <a:endParaRPr lang="tr-TR" sz="1200" noProof="0" dirty="0"/>
          </a:p>
        </p:txBody>
      </p:sp>
      <p:sp>
        <p:nvSpPr>
          <p:cNvPr id="129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07063" y="45704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166.146</a:t>
            </a:r>
            <a:endParaRPr lang="tr-TR" sz="1200" noProof="0" dirty="0"/>
          </a:p>
        </p:txBody>
      </p:sp>
      <p:sp>
        <p:nvSpPr>
          <p:cNvPr id="138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580188" y="499586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15.552</a:t>
            </a:r>
            <a:endParaRPr lang="tr-TR" sz="1200" noProof="0" dirty="0"/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718922" cy="737573"/>
          </a:xfrm>
        </p:spPr>
        <p:txBody>
          <a:bodyPr vert="horz"/>
          <a:lstStyle/>
          <a:p>
            <a:r>
              <a:rPr lang="tr-TR" sz="1800" dirty="0"/>
              <a:t>2008 yılı ile kıyaslandığında </a:t>
            </a:r>
            <a:r>
              <a:rPr lang="tr-TR" sz="1800" dirty="0" smtClean="0"/>
              <a:t>Gaziantep’in </a:t>
            </a:r>
            <a:r>
              <a:rPr lang="tr-TR" sz="1800" dirty="0"/>
              <a:t>nüfusun eğitim seviyesi yükselmiş</a:t>
            </a:r>
            <a:br>
              <a:rPr lang="tr-TR" sz="1800" dirty="0"/>
            </a:br>
            <a:r>
              <a:rPr lang="tr-TR" sz="1800" b="0" dirty="0" smtClean="0"/>
              <a:t>2019 </a:t>
            </a:r>
            <a:r>
              <a:rPr lang="tr-TR" sz="1800" b="0" dirty="0"/>
              <a:t>yılında </a:t>
            </a:r>
            <a:r>
              <a:rPr lang="tr-TR" sz="1800" b="0" dirty="0" smtClean="0"/>
              <a:t>bitirilen </a:t>
            </a:r>
            <a:r>
              <a:rPr lang="tr-TR" sz="1800" b="0" dirty="0"/>
              <a:t>eğitim durumu açısından lise ve dengi meslek okulu ön plana </a:t>
            </a:r>
            <a:r>
              <a:rPr lang="tr-TR" sz="1800" b="0" dirty="0" smtClean="0"/>
              <a:t>çıkıyor</a:t>
            </a:r>
            <a:endParaRPr lang="tr-TR" sz="1800" dirty="0"/>
          </a:p>
        </p:txBody>
      </p:sp>
      <p:graphicFrame>
        <p:nvGraphicFramePr>
          <p:cNvPr id="81" name="Chart 3"/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533747815"/>
              </p:ext>
            </p:extLst>
          </p:nvPr>
        </p:nvGraphicFramePr>
        <p:xfrm>
          <a:off x="503238" y="2347913"/>
          <a:ext cx="8493125" cy="124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65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5707063" y="3103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41.735</a:t>
            </a:r>
            <a:endParaRPr lang="tr-TR" sz="1200" noProof="0" dirty="0"/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2374900" y="222250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346.182</a:t>
            </a:r>
            <a:endParaRPr lang="tr-TR" sz="1200" noProof="0" dirty="0"/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09613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130.056</a:t>
            </a:r>
            <a:endParaRPr lang="tr-TR" sz="1200" noProof="0" dirty="0"/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1584325" y="316071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100.987</a:t>
            </a:r>
            <a:endParaRPr lang="tr-TR" sz="1200" noProof="0" dirty="0"/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gray">
          <a:xfrm>
            <a:off x="3208338" y="300355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142.439</a:t>
            </a:r>
            <a:endParaRPr lang="tr-TR" sz="1200" noProof="0" dirty="0"/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gray">
          <a:xfrm>
            <a:off x="4040188" y="30940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43.674</a:t>
            </a:r>
            <a:endParaRPr lang="tr-TR" sz="1200" noProof="0" dirty="0"/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gray">
          <a:xfrm>
            <a:off x="4873625" y="27257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140.400</a:t>
            </a:r>
            <a:endParaRPr lang="tr-TR" sz="1200" noProof="0" dirty="0"/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gray">
          <a:xfrm>
            <a:off x="6626225" y="3287713"/>
            <a:ext cx="4095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2.143</a:t>
            </a:r>
            <a:endParaRPr lang="tr-TR" sz="1200" noProof="0" dirty="0"/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gray">
          <a:xfrm>
            <a:off x="7454900" y="329565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644</a:t>
            </a:r>
            <a:endParaRPr lang="tr-TR" sz="1200" noProof="0" dirty="0"/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gray">
          <a:xfrm>
            <a:off x="8204200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94.507</a:t>
            </a:r>
            <a:endParaRPr lang="tr-TR" sz="1200" noProof="0" dirty="0"/>
          </a:p>
        </p:txBody>
      </p:sp>
      <p:sp>
        <p:nvSpPr>
          <p:cNvPr id="70" name="Dikdörtgen 69"/>
          <p:cNvSpPr/>
          <p:nvPr>
            <p:custDataLst>
              <p:tags r:id="rId35"/>
            </p:custDataLst>
          </p:nvPr>
        </p:nvSpPr>
        <p:spPr bwMode="auto">
          <a:xfrm>
            <a:off x="7767638" y="2300288"/>
            <a:ext cx="214313" cy="16033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9" name="Dikdörtgen 68"/>
          <p:cNvSpPr/>
          <p:nvPr>
            <p:custDataLst>
              <p:tags r:id="rId36"/>
            </p:custDataLst>
          </p:nvPr>
        </p:nvSpPr>
        <p:spPr bwMode="auto">
          <a:xfrm>
            <a:off x="7027863" y="2300288"/>
            <a:ext cx="214313" cy="16033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32750" y="2295525"/>
            <a:ext cx="3698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656C25F7-F013-4DF3-94A6-1484FCB50033}" type="datetime'''K''''''''a''''d''''ı''''''''''n'''''''''''''">
              <a:rPr lang="tr-TR" altLang="en-US" sz="1200" smtClean="0"/>
              <a:pPr/>
              <a:t>Kadın</a:t>
            </a:fld>
            <a:endParaRPr lang="tr-TR" sz="1200" noProof="0" dirty="0"/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7292975" y="2295525"/>
            <a:ext cx="373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0D75B774-AB5C-416E-BBD3-CF1FB52B2F5D}" type="datetime'''''''''''''''''Er''''''''k''''''''''e''k'''''''''">
              <a:rPr lang="tr-TR" altLang="en-US" sz="1200" smtClean="0"/>
              <a:pPr/>
              <a:t>Erkek</a:t>
            </a:fld>
            <a:endParaRPr lang="tr-TR" sz="1200" noProof="0" dirty="0"/>
          </a:p>
        </p:txBody>
      </p:sp>
      <p:sp>
        <p:nvSpPr>
          <p:cNvPr id="21" name="Metin kutusu 20"/>
          <p:cNvSpPr txBox="1"/>
          <p:nvPr/>
        </p:nvSpPr>
        <p:spPr>
          <a:xfrm>
            <a:off x="280616" y="2274888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bg2">
                    <a:lumMod val="75000"/>
                  </a:schemeClr>
                </a:solidFill>
              </a:rPr>
              <a:t>2008</a:t>
            </a:r>
            <a:endParaRPr lang="tr-TR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3" name="Metin kutusu 102"/>
          <p:cNvSpPr txBox="1"/>
          <p:nvPr/>
        </p:nvSpPr>
        <p:spPr>
          <a:xfrm>
            <a:off x="223526" y="4075669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bg2">
                    <a:lumMod val="75000"/>
                  </a:schemeClr>
                </a:solidFill>
              </a:rPr>
              <a:t>2019</a:t>
            </a:r>
            <a:endParaRPr lang="tr-TR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73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33837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98" name="think-cell Slide" r:id="rId15" imgW="444" imgH="446" progId="TCLayout.ActiveDocument.1">
                  <p:embed/>
                </p:oleObj>
              </mc:Choice>
              <mc:Fallback>
                <p:oleObj name="think-cell Slide" r:id="rId15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itirilen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eğitim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durumu, 15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 daha yukarı yaştaki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</a:t>
            </a:r>
            <a:r>
              <a:rPr lang="tr-TR" sz="1400" b="1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%, 2008-2019</a:t>
            </a:r>
            <a:endParaRPr lang="tr-TR" sz="1400" b="1" dirty="0" smtClean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Eğitim İstatistikleri,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75" name="Chart 3"/>
          <p:cNvGraphicFramePr/>
          <p:nvPr>
            <p:custDataLst>
              <p:tags r:id="rId3"/>
            </p:custDataLst>
            <p:extLst/>
          </p:nvPr>
        </p:nvGraphicFramePr>
        <p:xfrm>
          <a:off x="503238" y="4273550"/>
          <a:ext cx="8493125" cy="105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2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870200" cy="737573"/>
          </a:xfrm>
        </p:spPr>
        <p:txBody>
          <a:bodyPr vert="horz"/>
          <a:lstStyle/>
          <a:p>
            <a:r>
              <a:rPr lang="tr-TR" sz="1800" dirty="0" smtClean="0"/>
              <a:t>2008 </a:t>
            </a:r>
            <a:r>
              <a:rPr lang="tr-TR" sz="1800" dirty="0"/>
              <a:t>yılı ile kıyaslandığında </a:t>
            </a:r>
            <a:r>
              <a:rPr lang="tr-TR" sz="1800" dirty="0" smtClean="0"/>
              <a:t>Gaziantep’te nüfusun eğitim seviyesi yükselmiş</a:t>
            </a:r>
            <a:br>
              <a:rPr lang="tr-TR" sz="1800" dirty="0" smtClean="0"/>
            </a:br>
            <a:r>
              <a:rPr lang="tr-TR" sz="1800" b="0" dirty="0" smtClean="0"/>
              <a:t>2008’de nüfusun yüzde 7’si yüksekokul veya fakülte seviyesinde eğitime sahipken 2019’da bu oran yüzde 16’ya çıktı</a:t>
            </a:r>
            <a:endParaRPr lang="tr-TR" sz="1800" dirty="0"/>
          </a:p>
        </p:txBody>
      </p:sp>
      <p:graphicFrame>
        <p:nvGraphicFramePr>
          <p:cNvPr id="28" name="Grafik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51603"/>
              </p:ext>
            </p:extLst>
          </p:nvPr>
        </p:nvGraphicFramePr>
        <p:xfrm>
          <a:off x="308613" y="2248848"/>
          <a:ext cx="8634725" cy="3897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397180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04203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390" name="think-cell Slide" r:id="rId42" imgW="444" imgH="446" progId="TCLayout.ActiveDocument.1">
                  <p:embed/>
                </p:oleObj>
              </mc:Choice>
              <mc:Fallback>
                <p:oleObj name="think-cell Slide" r:id="rId42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305865" y="2020558"/>
            <a:ext cx="4075635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Hastane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yatak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sayısı, 2002-2018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tr-TR" sz="1400" b="1" dirty="0" smtClean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Sağlık İstatistikleri,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4" name="Düz Bağlayıcı 13"/>
          <p:cNvCxnSpPr/>
          <p:nvPr>
            <p:custDataLst>
              <p:tags r:id="rId3"/>
            </p:custDataLst>
          </p:nvPr>
        </p:nvCxnSpPr>
        <p:spPr bwMode="auto">
          <a:xfrm>
            <a:off x="4281488" y="2774950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>
            <p:custDataLst>
              <p:tags r:id="rId4"/>
            </p:custDataLst>
          </p:nvPr>
        </p:nvCxnSpPr>
        <p:spPr bwMode="auto">
          <a:xfrm flipV="1">
            <a:off x="1058863" y="2774950"/>
            <a:ext cx="0" cy="12128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>
            <p:custDataLst>
              <p:tags r:id="rId5"/>
            </p:custDataLst>
          </p:nvPr>
        </p:nvCxnSpPr>
        <p:spPr bwMode="auto">
          <a:xfrm>
            <a:off x="1058863" y="2774950"/>
            <a:ext cx="322262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716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14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23764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13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1748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1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7732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0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67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684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700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97326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5781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7797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9813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829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6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38455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5845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8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37861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39878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30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41894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37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2316163" y="264636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b="1" noProof="0" dirty="0" smtClean="0"/>
              <a:t>+64%</a:t>
            </a:r>
            <a:endParaRPr lang="tr-TR" sz="1200" b="1" noProof="0" dirty="0"/>
          </a:p>
        </p:txBody>
      </p:sp>
      <p:sp>
        <p:nvSpPr>
          <p:cNvPr id="34" name="Unvan 1"/>
          <p:cNvSpPr>
            <a:spLocks noGrp="1"/>
          </p:cNvSpPr>
          <p:nvPr>
            <p:ph type="title"/>
          </p:nvPr>
        </p:nvSpPr>
        <p:spPr>
          <a:xfrm>
            <a:off x="223526" y="908142"/>
            <a:ext cx="8772837" cy="737573"/>
          </a:xfrm>
        </p:spPr>
        <p:txBody>
          <a:bodyPr vert="horz"/>
          <a:lstStyle/>
          <a:p>
            <a:r>
              <a:rPr lang="tr-TR" sz="2000" dirty="0" smtClean="0"/>
              <a:t>Hastane yatak sayısı artış eğilimde</a:t>
            </a:r>
            <a:br>
              <a:rPr lang="tr-TR" sz="2000" dirty="0" smtClean="0"/>
            </a:br>
            <a:r>
              <a:rPr lang="tr-TR" sz="1800" b="0" dirty="0" smtClean="0"/>
              <a:t>2002’den bu yana yatak sayılarında yüzde 64’lik bir artış var</a:t>
            </a:r>
            <a:br>
              <a:rPr lang="tr-TR" sz="1800" b="0" dirty="0" smtClean="0"/>
            </a:br>
            <a:endParaRPr lang="tr-TR" sz="1800" b="0" dirty="0"/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5" name="Metin kutusu 64"/>
          <p:cNvSpPr txBox="1"/>
          <p:nvPr/>
        </p:nvSpPr>
        <p:spPr>
          <a:xfrm>
            <a:off x="4791075" y="1912836"/>
            <a:ext cx="4123049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Bin kişi başına düşen toplam hekim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2002-2018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tr-TR" sz="1400" b="1" dirty="0" smtClean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3530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57705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556101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9785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61864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68119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63944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6040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70199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72278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74374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76454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78533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613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8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827087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84788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40"/>
            </p:custDataLst>
          </p:nvPr>
        </p:nvSpPr>
        <p:spPr bwMode="auto">
          <a:xfrm>
            <a:off x="86868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cxnSp>
        <p:nvCxnSpPr>
          <p:cNvPr id="103" name="Düz Bağlayıcı 102"/>
          <p:cNvCxnSpPr/>
          <p:nvPr/>
        </p:nvCxnSpPr>
        <p:spPr bwMode="auto">
          <a:xfrm>
            <a:off x="4591050" y="2020558"/>
            <a:ext cx="0" cy="442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57" name="Grafik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018679"/>
              </p:ext>
            </p:extLst>
          </p:nvPr>
        </p:nvGraphicFramePr>
        <p:xfrm>
          <a:off x="615636" y="2575211"/>
          <a:ext cx="3802376" cy="359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  <p:graphicFrame>
        <p:nvGraphicFramePr>
          <p:cNvPr id="58" name="Grafik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629585"/>
              </p:ext>
            </p:extLst>
          </p:nvPr>
        </p:nvGraphicFramePr>
        <p:xfrm>
          <a:off x="5305424" y="2646363"/>
          <a:ext cx="3209925" cy="3525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</p:spTree>
    <p:extLst>
      <p:ext uri="{BB962C8B-B14F-4D97-AF65-F5344CB8AC3E}">
        <p14:creationId xmlns:p14="http://schemas.microsoft.com/office/powerpoint/2010/main" val="9943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088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9&quot;&gt;&lt;elem m_fUsage=&quot;2.60674610483087398904E+00&quot;&gt;&lt;m_msothmcolidx val=&quot;0&quot;/&gt;&lt;m_rgb r=&quot;EC&quot; g=&quot;A4&quot; b=&quot;0D&quot;/&gt;&lt;/elem&gt;&lt;elem m_fUsage=&quot;2.38921405932996311350E+00&quot;&gt;&lt;m_msothmcolidx val=&quot;0&quot;/&gt;&lt;m_rgb r=&quot;00&quot; g=&quot;20&quot; b=&quot;60&quot;/&gt;&lt;/elem&gt;&lt;elem m_fUsage=&quot;2.21545125769904105439E+00&quot;&gt;&lt;m_msothmcolidx val=&quot;0&quot;/&gt;&lt;m_rgb r=&quot;A8&quot; g=&quot;00&quot; b=&quot;00&quot;/&gt;&lt;/elem&gt;&lt;elem m_fUsage=&quot;1.70999999999999996447E+00&quot;&gt;&lt;m_msothmcolidx val=&quot;0&quot;/&gt;&lt;m_rgb r=&quot;4B&quot; g=&quot;6A&quot; b=&quot;80&quot;/&gt;&lt;/elem&gt;&lt;elem m_fUsage=&quot;4.78296900000000135833E-01&quot;&gt;&lt;m_msothmcolidx val=&quot;0&quot;/&gt;&lt;m_rgb r=&quot;00&quot; g=&quot;74&quot; b=&quot;34&quot;/&gt;&lt;/elem&gt;&lt;elem m_fUsage=&quot;2.60714247727884262940E-01&quot;&gt;&lt;m_msothmcolidx val=&quot;0&quot;/&gt;&lt;m_rgb r=&quot;C0&quot; g=&quot;00&quot; b=&quot;00&quot;/&gt;&lt;/elem&gt;&lt;elem m_fUsage=&quot;6.46108188922667886489E-02&quot;&gt;&lt;m_msothmcolidx val=&quot;0&quot;/&gt;&lt;m_rgb r=&quot;FF&quot; g=&quot;C0&quot; b=&quot;00&quot;/&gt;&lt;/elem&gt;&lt;elem m_fUsage=&quot;5.81497370030401097840E-02&quot;&gt;&lt;m_msothmcolidx val=&quot;0&quot;/&gt;&lt;m_rgb r=&quot;87&quot; g=&quot;B9&quot; b=&quot;F6&quot;/&gt;&lt;/elem&gt;&lt;elem m_fUsage=&quot;3.43368382029251573151E-02&quot;&gt;&lt;m_msothmcolidx val=&quot;0&quot;/&gt;&lt;m_rgb r=&quot;A4&quot; g=&quot;00&quot; b=&quot;0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cD4DcQjiFcC6VRlZ74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Ifj2sqRkyIejVLmXL3q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XZ49DgHgFvbpYIDcOs_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foucX5XmOyOXJzUHVk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nQ6K.vk.OaSJ.ky3y7n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iX8PIFuETxq8Rp8QOT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whb5WSua3CcAZoEYdxH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JYHxGZOgKa.Z85UZIYS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0D7FMBi7CAlhaKOQIse5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tQiQuGT_SdagNT5tpzz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Y.uVraybF2g3dx24_42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cpW6HTCnv3TFN4wPLIq_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1KV5_wR3GLeNGKX0JS9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8Pa8T6JH9_3f7JnUwVZ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vXvRJkLSsAv2AIEBOIx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BJ2UaFiMUvCZenTB96o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IFnEhejYKILk2N9WL38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FlcJx7l62QGnOW4_a4P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Vb2JOk2RqJ.Qg9ZvB1F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TA2ZqThnMVC3WSN6DYz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PJd4GzuvxOrAQ8GvM.H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kQMmoUBUqUafpuzU6UL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cqobYF3bhSEPFVQfUEq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6XcS7U3bf5pMl9djqqt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dfBzCmgMBSwp6qzaJHd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Rm.FABzahuEZPShHc1P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Swv5EJnwyGZikUfZm_2Y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0fpBJS5RG_RGY4WvcKj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FlScz3Nqiioj_GIKP5D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vWBW1bq2Cenl0Rr5rca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uHyOPrFjjbYv6KokPky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hGmh9JbBBC8OlLbz.uh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maMf.Nz8d1yLm0vJYfh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TNrtHF_rA4yllXns6IQ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arfx.YVItfVb40ih7__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W5I7951bqAyHubgRhgK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7QW7jS3wc5620F952ZD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4p.KhGABK0JdHYM3ROl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bZdVm6SqVYCnhDlaO2x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9aZhQBhMWqfkJmpUGikg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qVZozm3dZBK.sMEEILE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kdyb6oT7wIBVgNyCxBT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pr1Hw5Cm7OY53DakZ7I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AtKrG0C5.ThZKx3p72u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.7B9UHI4qvlOaF9pUrB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jwZs6p9SJcwIsiK6F5G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2Z1C.nmo8FSNJIbo3Ei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Rfr4zkbM2E8QXnWrBhL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SaQZC2Usfwq1PXrQ0zU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NvXXNiNFOIF6361EqHz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sYd9FMRmGjvZaBiIz8K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lJtnkWISSMgsPrVa2ys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U6nPYR7xbs6l8FIyX.I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RnHliL4TvjUW7Sy5mYV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bQLhfmaRCREAU3To_8Y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zUcfJtqyMQhBU6APoez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ojHHtNdI_a9RHXLAPIb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D5qqFVHTN4rir7Fw5Ur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0BCdeVze_Hg_zcfMhy8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uAW_R_d_n6hR9yLvDVZ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6tLJHJpsf0591id6QWL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4yLQ5GYmwxxil3sWHx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0kSeWQ0o.xydWigFZ6i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waCWAt27NXBPs35drxA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YKe0aTpuc8ruejJ4uk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Z_PkqrlkJfTMl.bif3L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YgJ_q5UftFf5mBmsoEb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AgAOnHs9JkzEHEfmbFL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RlD34QKvSLvCPOTfdi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EsyM3LfLHUeR6lGNzea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H6h7LtkIBSIn19WgNlM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TnOahXZIVxDwCiwlh3P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UVj5YfuOLw9ZL.hIOtm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IpqL2NjTsoDF6GQJGUJ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nwKRB.ubevnEVWTQJur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Z3RG0Kthr9yeEPZGOql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eh8QdVaJu2uTub7DnOU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cqjFaeho1siArn9T6lXA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n.hAuE3WmAY0EKL93l0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dDK62wxP6p6ZAA9J0Qi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MJGn7Tr0tS5E6a6sDJxT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B0rduThAMtH8_0TfjR5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n.QeY9Zqce11Y8RT.h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sCwQEbVI8N6qsr.fVBO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bJXL57UHYDEZCVMR20n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fiiqP0Nl5b6ECHkPjJM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VDAtyiDErWvqR_lr3aY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h66L4c9rSlbF4TjS5X2Q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tyGQPgMmL6SHWnw3SbB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AAI_ajcCI8eGxstCeYh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2jj3hMJjq4tPzo5emeR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YX_Itw78_Q6QKpfY_zK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7nQyO1kneypSrUP96es8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60Qc_vmq.7QfhHnTU5l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..Ho0_YWHlmtpm2.Cn5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wOZc9aioCo1w.b1onSbQ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mrERtOfjSASOgfMnctC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2RHtIMeyGzZ2NeJP4Mh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i9Rk6f2JdLVTsIiyCB_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.h_.syk_0dbOu6FNcOr6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dQAw4yqCoSWwb7Bd5Qj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zi5_BvkM.nA3toVrztf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iOx08wWZMve5TDGuOqU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x14.LlXegH922juSArt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O4yJcYJpl9G7XpyAd3Z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Lm5TwbPijrCz52OZF2F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6DHdeuX39AboFl0cwzJf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TIY47D.CrwUrwvJ62h8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U3LH8jPV6kt8vrgA9jx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ve2aXsq6rlRtqt5d0Nm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zx0oLeAqz3.N2CBVzet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VtpredvHmARuHGxfxJ0A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AJ_FpHzqfc6MBjbLjuu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_VAgSx8jH36Tti4yuqqA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zFkwLEq3mkfXwpc3qCn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mOjSZJLio5uilushZPH5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GSdX0f1aX_GsTTMP3hYw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Eyj5x4cWwUf_0jOaxy.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jFa8kEEE5js2U7pbJ.E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XGQxyYL4fj.JoRMfGMr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9SEcwAI0lp_oTKs7xgaXQ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I0K686ipnmRLyEvKtmG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Hl2Cq_YIhg1DAUYUZ_2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aPYeIa7iskmUbD4HvuG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HPsp4CxHc6vQwW1xdMe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1o2EBT7ccEmwT7kH4x2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KGruNswxHIhFgKPzcTsQ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95hgOTTFGnGkExq_2Db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Wf_5J._nAl12uaNfEDt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QX2KkIikxH7IsCIcsnw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88ePgb9dDMG9Msv2__m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_c3pXO1M4QbMNM9XFdPj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hdgsDkPKqrBoDSOR06p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6PXJ.lj3aPFOM5wzSE8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kJfKnA.tRjn.WWDAO_y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LQ0E3tBxySvfNNWQ4WFA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4HCOB6Hsp7xjamAR3Wg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UDylWr.eT841Z1ghoBH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ZUrQmGcsly0Dg4KnMNP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17Uk_lIlH2uvAysQVnH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HXm5WwM.cNhSVMyi7k9Q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hT1FrTiMFNqsKbvfwii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QRavG1vVc6uOfwV7XqX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K6y6GoaWo93mKu2CO.C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bnXX_htuQq6Tr25GgR6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IPaV91MxzRpG8Kj6qpXw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QHcKLkf1hPad8BWH3oH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xzkXvumkBYrW4KQPTrB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a3l6T5.FGFJWXVM7Uk1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qaivIj1WKoc1OBv8FDJ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4opcHIsNApLBOnYEUK2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LvFa6Uq8dL3ITwJCpB1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rpBBlOZKa9_nBwYnHDpQ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FhQ0zay_Uo3woSDa5hz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9DdNydymPFx_dSimXG3N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_n2Ru1s36q5eBWzH72Ww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NcuWXC1WpZ11RHa6b4v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L1E6ZeGSTanD7yAThRd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tpK.6kLdOuqdvsCWoB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ZDcFwLdFFBMYe2lD3q9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75EZz6N2.no9ZF5xRpsg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.CEg2YiWnov9e1BYrelQ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_8IzY9I9n.NkVWKrE7Qa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HsiNka6cZAPRnQcDkrdA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TvDcrEA6eRQOswBxXOT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ba78Z85Pf9Ew3YY38B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ey2G0MCY3rjQsb8ybBH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XM2mGPzcOQLV9iPOoPj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O4k2hhJu5Wwkh5.PsMrg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lO7kvRvFd5rdET0N9Rww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JSmEIOGZbGDK8W0Ri5kA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yvXtdlJGYnog9qFifG2A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lcvdGYiOzHgOKID3eH1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EYX8MXDEmBb2ykqPUpf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VaX8bck_KJfFfSR3msjw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NEycYcNbQueyk6z81.M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gkz.lhda3K_8fdFqzBEQ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08KQLhWqwa4TIb6MvOns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jVHG7EUVLJGVv0.LbOtE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P2734fN.d0y8yl3oJnQ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kdUVa6mzOg_K3i2SflJ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._ifWQ4HCqLmEw7tVmr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PQbnMStnlRBdGTjsa.Mg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FBiyL0w_rcqa9Jrbiqc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kB5eoAV9rqIPIYrrfNw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Stiincs48_Bk1lI.Fxng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thOhUrSoddz.d3xzQ.A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oDYafToV0DHsG8hfOiV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gyI9tRjL7ynBRKTcRJdw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7C63L8r6n3Nck7D6_Yla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YjKbP3o3EFGLDsYD_PjA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TcTcMxtSRLQEaoZ_QuY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Mm_2rmTEuMC0asGngPl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K_gPWu6sIyC9CvSGztJ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4BRdopuTWxxwqH4yHiqA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.fSYiwQbbnPXiUtLTV4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utXsXQ1fzFU1xM2mIM2w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lkGhXI2vhkhUQGP6DIb_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P9goQJHjQMA1OIFngk.g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bl5iTYbkw1hZXunW_wTQ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8U.Yy.cAUibvBtp49SSEg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6C9hPItNj01THr9y3YM0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bhcWRR6zjTKzWPSL5ap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LwrjiqywM2YNW2HbsoYw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bOOC_9ZF03qMhqEVm_G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4ufRJ0Hw15l4eiKFzznQ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j3L0b2HeQlYS1lfj27UA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inhkH8awwND7JMxFzq3Q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C_YKOGQ0kZ3ueaksjfbA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vqi3ii1K9w1vQoj3P9bGw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8xJFn.hJf5_DKj1ot6lg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D38.P7L4_ic3CyVrP8oQ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wmbqHFsn3GUQMntvb3bQ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FG2k04L5Z4NqNIf3jn3g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18LvLZZaNm.YxRuqH5Vw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3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4610</TotalTime>
  <Words>4518</Words>
  <Application>Microsoft Office PowerPoint</Application>
  <PresentationFormat>Ekran Gösterisi (4:3)</PresentationFormat>
  <Paragraphs>1374</Paragraphs>
  <Slides>56</Slides>
  <Notes>7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30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92" baseType="lpstr">
      <vt:lpstr>Arial</vt:lpstr>
      <vt:lpstr>Calibri</vt:lpstr>
      <vt:lpstr>Tahoma</vt:lpstr>
      <vt:lpstr>Times New Roman</vt:lpstr>
      <vt:lpstr>Wingdings</vt:lpstr>
      <vt:lpstr>Default Design</vt:lpstr>
      <vt:lpstr>1_Office Theme</vt:lpstr>
      <vt:lpstr>4_Office Theme</vt:lpstr>
      <vt:lpstr>6_Office Theme</vt:lpstr>
      <vt:lpstr>9_Office Theme</vt:lpstr>
      <vt:lpstr>3_Office Theme</vt:lpstr>
      <vt:lpstr>2_Office Theme</vt:lpstr>
      <vt:lpstr>23_Office Theme</vt:lpstr>
      <vt:lpstr>7_Office Theme</vt:lpstr>
      <vt:lpstr>8_Office Theme</vt:lpstr>
      <vt:lpstr>24_Office Theme</vt:lpstr>
      <vt:lpstr>10_Office Theme</vt:lpstr>
      <vt:lpstr>11_Office Theme</vt:lpstr>
      <vt:lpstr>12_Office Theme</vt:lpstr>
      <vt:lpstr>25_Office Theme</vt:lpstr>
      <vt:lpstr>15_Office Theme</vt:lpstr>
      <vt:lpstr>16_Office Theme</vt:lpstr>
      <vt:lpstr>26_Office Theme</vt:lpstr>
      <vt:lpstr>13_Office Theme</vt:lpstr>
      <vt:lpstr>14_Office Theme</vt:lpstr>
      <vt:lpstr>17_Office Theme</vt:lpstr>
      <vt:lpstr>18_Office Theme</vt:lpstr>
      <vt:lpstr>19_Office Theme</vt:lpstr>
      <vt:lpstr>20_Office Theme</vt:lpstr>
      <vt:lpstr>27_Office Theme</vt:lpstr>
      <vt:lpstr>28_Office Theme</vt:lpstr>
      <vt:lpstr>29_Office Theme</vt:lpstr>
      <vt:lpstr>30_Office Theme</vt:lpstr>
      <vt:lpstr>Office Theme</vt:lpstr>
      <vt:lpstr>5_Office Theme</vt:lpstr>
      <vt:lpstr>think-cell Slide</vt:lpstr>
      <vt:lpstr>PowerPoint Sunusu</vt:lpstr>
      <vt:lpstr>PowerPoint Sunusu</vt:lpstr>
      <vt:lpstr>PowerPoint Sunusu</vt:lpstr>
      <vt:lpstr>PowerPoint Sunusu</vt:lpstr>
      <vt:lpstr>2021 yılı ikinci çeyrek büyüme oranı 21,7 düzeyinde gerçekleşti güçlü baz etkisini yansıtıyor.</vt:lpstr>
      <vt:lpstr>Üçüncü çeyreğe ait sanayi üretim verileri büyüme hızında  yavaşlamaya işaret ediyor</vt:lpstr>
      <vt:lpstr>Son iki çeyrekte en hızlı ciro artışları hizmet sektöründe</vt:lpstr>
      <vt:lpstr>Havayolu, bilgi hizmet ve seyahat sektörlerinde ciro artışları %100’ün üzerinde</vt:lpstr>
      <vt:lpstr>Perakende satışlar da üçüncü çeyrekte artış yönlü Üçüncü çeyrek itibarıyla geçen çeyreğe göre %10,3, geçen yıla göre ise %15,4  oranında artış gerçekleşti</vt:lpstr>
      <vt:lpstr>PowerPoint Sunusu</vt:lpstr>
      <vt:lpstr>İhracatta yıllık artış oranları son iki aydır ithalatın üzerinde seyrediyor  Eylül ayında ihracatın ithalatı karşılama oranı ise Mart 2020’den bu yana en yüksek  seviye olan %88’e ulaştı</vt:lpstr>
      <vt:lpstr>Cari işlemler açığı yıl başından beri 16,6 milyar dolar geriledi</vt:lpstr>
      <vt:lpstr>Eylül ayında sermaye girişlerinin %77,8’i kısa vadeli Uzun vadeli sermaye girişleri 7,4 milyar dolar, kısa vadeli sermaye girişleri ise 26,2 milyar dolar  düzeyinde gerçekleşti</vt:lpstr>
      <vt:lpstr>PowerPoint Sunusu</vt:lpstr>
      <vt:lpstr>Eylül ayında geçen aya göre istihdam edilenlerin sayısı 426 bin kişi arttı</vt:lpstr>
      <vt:lpstr>Eylül ayında işsizlik oranı %11,5 seviyesine geriledi</vt:lpstr>
      <vt:lpstr>Geniş tanımlı işsizlik oranları ise sene başından beri ilk kez arttı  Eylül ayı itibarıyla atıl işgücü oranı, işsizlik oranının 10,4 puan üzerinde, %21,9  düzeyinde gerçekleşti</vt:lpstr>
      <vt:lpstr>Kadın işsizlik oranı bir önceki aya kıyasla 0,2 puan azaldı Genç işsizlik oranı ise %0,9 azalarak %21,5 seviyesinde gerçekleşti</vt:lpstr>
      <vt:lpstr>PowerPoint Sunusu</vt:lpstr>
      <vt:lpstr>Ekonomik Güven Endeksi Ekim ayında geriledi</vt:lpstr>
      <vt:lpstr>PowerPoint Sunusu</vt:lpstr>
      <vt:lpstr>Tüketici fiyatları enflasyonu Ekim ayında son 33 ayın en yüksek değerine  ulaştı</vt:lpstr>
      <vt:lpstr>En yüksek yıllık artış gıda kaleminde gerçekleşti ve %30’a yaklaştı  Haberleşme, giyim ve ayakkabı ile alkollü içecekler ve tütün kalemlerindeki fiyat artışları  ise %10’un altında</vt:lpstr>
      <vt:lpstr>Üretici fiyatları enflasyonu ise 2002 Haziran ayından beri gözlenen  en yüksek düzeyde Genel endekste yıllık enflasyon oranı %46,31, imalat alt endeksinde ise %45,94  düzeyinde gerçekleşti</vt:lpstr>
      <vt:lpstr>Üretici fiyatlarındaki en yüksek yıllık artış %72,63 ile enerji  kaleminde gerçekleşti</vt:lpstr>
      <vt:lpstr>Kredi ve Mevduat</vt:lpstr>
      <vt:lpstr>Eylül ayında yıllık kredi büyümesi %14’e yükseldi</vt:lpstr>
      <vt:lpstr>Eylül ayında ihtiyaç ve ticari kredilerinde artış görüldü Taşıt kredisi artış hızı %35,6, bireysel kredi kartı harcamalarının artış hızı ise %40,9  seviyesine geriledi</vt:lpstr>
      <vt:lpstr>Takipteki kredilerin oranı Eylül 2021’de %3,5 düzeyinde</vt:lpstr>
      <vt:lpstr>Ekim ayında karşılıksız çek oranlarında düşük düzeyler korundu Karşılıksız çek dönüşüm oranları tutar ve adet olarak %1,0 olarak gerçekleşti</vt:lpstr>
      <vt:lpstr>Ekim ayında mevduat faiz oranı 1,12 puan, ticari kredi faiz oranı ise  0,95 puan geriledi</vt:lpstr>
      <vt:lpstr>Tüketici kredisi faiz oranları son beş aydır %22 seviyesinde  Ekim ayında taşıt kredilerinde faiz oranı 0,6 puan gerilerken, ihtiyaç kredilerinde  0,1 puan arttı</vt:lpstr>
      <vt:lpstr>Ekim ayında toplam mevduatlar bir önceki aya göre %6,0 artarak  4,3 trilyon TL’ye ulaştı</vt:lpstr>
      <vt:lpstr>YP mevduatlar bir önceki aya göre 2,9 milyar dolar azalarak 260 milyar dolar seviyesine geriledi</vt:lpstr>
      <vt:lpstr>TCMB Piyasa Katılımcıları Anketi:  Seçilmiş Göstergeler</vt:lpstr>
      <vt:lpstr>Piyasanın enflasyon beklentileri yükseliyor</vt:lpstr>
      <vt:lpstr>Döviz kuru beklentileri de artış yönlü</vt:lpstr>
      <vt:lpstr>2021 yılı büyüme beklentileri son üç ayda yaklaşık 4 puan yükseldi</vt:lpstr>
      <vt:lpstr>PowerPoint Sunusu</vt:lpstr>
      <vt:lpstr>Gaziantep ili toplam nüfus sayısı 2020 yılında 2,1 milyon Toplam nüfus 10 yılda Türkiye ortalamasının üzerinde arttı</vt:lpstr>
      <vt:lpstr>Gaziantep ili en fazla göçü Şanlıurfa’dan alırken  en fazla göçü  İstanbul’a verdi. 2019 yılında Gaziantep’in verdiği toplam göç 52268 kişi 2019 yılında Gaziantep’in aldığı toplam göç 16285 kişi </vt:lpstr>
      <vt:lpstr>PowerPoint Sunusu</vt:lpstr>
      <vt:lpstr>Gaziantep, dış ticarette rekabet gücünü artırabilir</vt:lpstr>
      <vt:lpstr>Gaziantep’de sektörel krediler içerisinde en büyük payı tekstil sektörü aldı Kredi performans oranı en yüksek olan sektörler: enerji ve inşaat</vt:lpstr>
      <vt:lpstr>Ücretli çalışan istihdamında pandeminin olumsuz etkisi telafi edildi</vt:lpstr>
      <vt:lpstr>İşsizlik ödeneğine başvurular COVID-19 etkisiyle Nisan’da en yüksek seviyesini görse de Aralık 2020 itibarıyla 4 bin seviyesinde gerçekleşti.</vt:lpstr>
      <vt:lpstr>Gaziantep, yatırım ve teşviklerden 2020’de daha çok yararlandı</vt:lpstr>
      <vt:lpstr>PowerPoint Sunusu</vt:lpstr>
      <vt:lpstr>Çevre illerine kıyasla Gaziantep’te Sanayi ve İmalat sektörleriyle ön plana çıkıyor. Gaziantep İnşaat ve Gayrimenkul sektörlerinin GSYH’deki payı daha düşük.</vt:lpstr>
      <vt:lpstr>Tarım alanı bakımından Şanlıurfa   Gaziantep’in önünde Meyveler, içecek ve baharat üretimine ayrılan tarım alanları oranı, Gaziantep’te daha yüksek</vt:lpstr>
      <vt:lpstr>PowerPoint Sunusu</vt:lpstr>
      <vt:lpstr>Çevre illerine kıyasla Gaziantep’te elektrik tüketimi sanayide odaklanmıştır </vt:lpstr>
      <vt:lpstr>2020 yılında Gaziantep’te bulunan turizm belgeli konaklama tesislerine geliş sayısı 430 bin oldu </vt:lpstr>
      <vt:lpstr>2008 yılı ile kıyaslandığında Gaziantep’in nüfusun eğitim seviyesi yükselmiş 2019 yılında bitirilen eğitim durumu açısından lise ve dengi meslek okulu ön plana çıkıyor</vt:lpstr>
      <vt:lpstr>2008 yılı ile kıyaslandığında Gaziantep’te nüfusun eğitim seviyesi yükselmiş 2008’de nüfusun yüzde 7’si yüksekokul veya fakülte seviyesinde eğitime sahipken 2019’da bu oran yüzde 16’ya çıktı</vt:lpstr>
      <vt:lpstr>Hastane yatak sayısı artış eğilimde 2002’den bu yana yatak sayılarında yüzde 64’lik bir artış var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AsusZ143</dc:creator>
  <cp:lastModifiedBy>NTMYO MÜDÜRLÜK</cp:lastModifiedBy>
  <cp:revision>375</cp:revision>
  <dcterms:created xsi:type="dcterms:W3CDTF">2021-02-27T09:07:15Z</dcterms:created>
  <dcterms:modified xsi:type="dcterms:W3CDTF">2021-12-01T10:48:05Z</dcterms:modified>
</cp:coreProperties>
</file>